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70" r:id="rId3"/>
    <p:sldId id="360" r:id="rId4"/>
    <p:sldId id="313" r:id="rId5"/>
    <p:sldId id="359" r:id="rId6"/>
    <p:sldId id="311" r:id="rId7"/>
    <p:sldId id="312" r:id="rId8"/>
    <p:sldId id="361" r:id="rId9"/>
    <p:sldId id="362" r:id="rId10"/>
    <p:sldId id="364" r:id="rId11"/>
    <p:sldId id="365" r:id="rId12"/>
    <p:sldId id="386" r:id="rId13"/>
    <p:sldId id="314" r:id="rId14"/>
    <p:sldId id="393" r:id="rId15"/>
    <p:sldId id="288" r:id="rId16"/>
    <p:sldId id="388" r:id="rId17"/>
    <p:sldId id="258" r:id="rId18"/>
    <p:sldId id="260" r:id="rId19"/>
    <p:sldId id="262" r:id="rId20"/>
    <p:sldId id="261" r:id="rId21"/>
    <p:sldId id="263" r:id="rId22"/>
    <p:sldId id="264" r:id="rId23"/>
    <p:sldId id="267" r:id="rId24"/>
    <p:sldId id="268" r:id="rId25"/>
    <p:sldId id="269" r:id="rId26"/>
    <p:sldId id="385" r:id="rId27"/>
    <p:sldId id="384" r:id="rId28"/>
    <p:sldId id="335" r:id="rId29"/>
    <p:sldId id="339" r:id="rId30"/>
    <p:sldId id="289" r:id="rId31"/>
    <p:sldId id="293" r:id="rId32"/>
    <p:sldId id="332" r:id="rId33"/>
    <p:sldId id="292" r:id="rId34"/>
    <p:sldId id="291" r:id="rId35"/>
    <p:sldId id="378" r:id="rId36"/>
    <p:sldId id="379" r:id="rId37"/>
    <p:sldId id="377" r:id="rId38"/>
    <p:sldId id="298" r:id="rId39"/>
    <p:sldId id="300" r:id="rId40"/>
    <p:sldId id="301" r:id="rId41"/>
    <p:sldId id="376" r:id="rId42"/>
    <p:sldId id="302" r:id="rId43"/>
    <p:sldId id="304" r:id="rId44"/>
    <p:sldId id="305" r:id="rId45"/>
    <p:sldId id="322" r:id="rId46"/>
    <p:sldId id="394" r:id="rId47"/>
    <p:sldId id="404" r:id="rId48"/>
    <p:sldId id="405" r:id="rId49"/>
    <p:sldId id="406" r:id="rId50"/>
    <p:sldId id="407" r:id="rId51"/>
    <p:sldId id="323" r:id="rId52"/>
    <p:sldId id="397" r:id="rId53"/>
    <p:sldId id="399" r:id="rId54"/>
    <p:sldId id="400" r:id="rId55"/>
    <p:sldId id="303" r:id="rId56"/>
    <p:sldId id="295" r:id="rId57"/>
    <p:sldId id="296" r:id="rId58"/>
    <p:sldId id="333" r:id="rId59"/>
    <p:sldId id="371" r:id="rId60"/>
    <p:sldId id="372" r:id="rId61"/>
    <p:sldId id="325" r:id="rId62"/>
    <p:sldId id="380" r:id="rId63"/>
    <p:sldId id="326" r:id="rId64"/>
    <p:sldId id="381" r:id="rId65"/>
    <p:sldId id="382" r:id="rId66"/>
    <p:sldId id="383" r:id="rId67"/>
    <p:sldId id="387" r:id="rId68"/>
    <p:sldId id="392" r:id="rId69"/>
    <p:sldId id="401" r:id="rId70"/>
    <p:sldId id="402" r:id="rId71"/>
    <p:sldId id="403" r:id="rId72"/>
    <p:sldId id="271" r:id="rId73"/>
    <p:sldId id="272" r:id="rId74"/>
    <p:sldId id="273" r:id="rId75"/>
    <p:sldId id="274" r:id="rId76"/>
    <p:sldId id="373" r:id="rId77"/>
    <p:sldId id="328" r:id="rId78"/>
    <p:sldId id="374" r:id="rId79"/>
    <p:sldId id="329" r:id="rId80"/>
    <p:sldId id="275" r:id="rId81"/>
    <p:sldId id="276" r:id="rId82"/>
    <p:sldId id="277" r:id="rId83"/>
    <p:sldId id="283" r:id="rId84"/>
    <p:sldId id="278" r:id="rId85"/>
    <p:sldId id="279" r:id="rId86"/>
    <p:sldId id="282" r:id="rId87"/>
    <p:sldId id="280" r:id="rId88"/>
    <p:sldId id="284" r:id="rId89"/>
    <p:sldId id="281" r:id="rId90"/>
    <p:sldId id="285" r:id="rId91"/>
    <p:sldId id="286" r:id="rId92"/>
    <p:sldId id="287" r:id="rId93"/>
    <p:sldId id="337" r:id="rId94"/>
    <p:sldId id="338" r:id="rId95"/>
    <p:sldId id="375" r:id="rId96"/>
    <p:sldId id="336" r:id="rId97"/>
    <p:sldId id="330" r:id="rId98"/>
    <p:sldId id="331" r:id="rId99"/>
    <p:sldId id="408" r:id="rId100"/>
    <p:sldId id="294" r:id="rId101"/>
    <p:sldId id="389" r:id="rId102"/>
    <p:sldId id="299" r:id="rId103"/>
    <p:sldId id="334" r:id="rId104"/>
    <p:sldId id="390" r:id="rId105"/>
    <p:sldId id="391" r:id="rId106"/>
    <p:sldId id="324" r:id="rId10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400" y="60"/>
      </p:cViewPr>
      <p:guideLst/>
    </p:cSldViewPr>
  </p:slideViewPr>
  <p:outlineViewPr>
    <p:cViewPr>
      <p:scale>
        <a:sx n="33" d="100"/>
        <a:sy n="33" d="100"/>
      </p:scale>
      <p:origin x="0" y="-8947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henj\Downloads\united-states-population-2022-10-10.csv"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CA"/>
              <a:t>US fertility rate sine 2009</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cat>
            <c:numRef>
              <c:f>'united-states-population-2022-1'!$A$76:$A$88</c:f>
              <c:numCache>
                <c:formatCode>m/d/yyyy</c:formatCode>
                <c:ptCount val="13"/>
                <c:pt idx="0">
                  <c:v>40178</c:v>
                </c:pt>
                <c:pt idx="1">
                  <c:v>40543</c:v>
                </c:pt>
                <c:pt idx="2">
                  <c:v>40908</c:v>
                </c:pt>
                <c:pt idx="3">
                  <c:v>41274</c:v>
                </c:pt>
                <c:pt idx="4">
                  <c:v>41639</c:v>
                </c:pt>
                <c:pt idx="5">
                  <c:v>42004</c:v>
                </c:pt>
                <c:pt idx="6">
                  <c:v>42369</c:v>
                </c:pt>
                <c:pt idx="7">
                  <c:v>42735</c:v>
                </c:pt>
                <c:pt idx="8">
                  <c:v>43100</c:v>
                </c:pt>
                <c:pt idx="9">
                  <c:v>43465</c:v>
                </c:pt>
                <c:pt idx="10">
                  <c:v>43830</c:v>
                </c:pt>
                <c:pt idx="11">
                  <c:v>44196</c:v>
                </c:pt>
                <c:pt idx="12">
                  <c:v>44561</c:v>
                </c:pt>
              </c:numCache>
            </c:numRef>
          </c:cat>
          <c:val>
            <c:numRef>
              <c:f>'united-states-population-2022-1'!$B$76:$B$88</c:f>
              <c:numCache>
                <c:formatCode>General</c:formatCode>
                <c:ptCount val="13"/>
                <c:pt idx="0">
                  <c:v>2.0190000000000001</c:v>
                </c:pt>
                <c:pt idx="1">
                  <c:v>1.9830000000000001</c:v>
                </c:pt>
                <c:pt idx="2">
                  <c:v>1.9470000000000001</c:v>
                </c:pt>
                <c:pt idx="3">
                  <c:v>1.911</c:v>
                </c:pt>
                <c:pt idx="4">
                  <c:v>1.875</c:v>
                </c:pt>
                <c:pt idx="5">
                  <c:v>1.855</c:v>
                </c:pt>
                <c:pt idx="6">
                  <c:v>1.835</c:v>
                </c:pt>
                <c:pt idx="7">
                  <c:v>1.8160000000000001</c:v>
                </c:pt>
                <c:pt idx="8">
                  <c:v>1.796</c:v>
                </c:pt>
                <c:pt idx="9">
                  <c:v>1.776</c:v>
                </c:pt>
                <c:pt idx="10">
                  <c:v>1.778</c:v>
                </c:pt>
                <c:pt idx="11">
                  <c:v>1.7789999999999999</c:v>
                </c:pt>
                <c:pt idx="12">
                  <c:v>1.7809999999999999</c:v>
                </c:pt>
              </c:numCache>
            </c:numRef>
          </c:val>
          <c:smooth val="0"/>
          <c:extLst>
            <c:ext xmlns:c16="http://schemas.microsoft.com/office/drawing/2014/chart" uri="{C3380CC4-5D6E-409C-BE32-E72D297353CC}">
              <c16:uniqueId val="{00000000-2096-4B91-B99E-E0EEAB93A3B7}"/>
            </c:ext>
          </c:extLst>
        </c:ser>
        <c:dLbls>
          <c:showLegendKey val="0"/>
          <c:showVal val="0"/>
          <c:showCatName val="0"/>
          <c:showSerName val="0"/>
          <c:showPercent val="0"/>
          <c:showBubbleSize val="0"/>
        </c:dLbls>
        <c:smooth val="0"/>
        <c:axId val="975612479"/>
        <c:axId val="975611231"/>
      </c:lineChart>
      <c:dateAx>
        <c:axId val="975612479"/>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975611231"/>
        <c:crosses val="autoZero"/>
        <c:auto val="1"/>
        <c:lblOffset val="100"/>
        <c:baseTimeUnit val="years"/>
      </c:dateAx>
      <c:valAx>
        <c:axId val="9756112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97561247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baseline="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535E1-A096-49DD-9231-B712725E83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CD57AEB6-32CC-4701-B1D3-5CCD33BC6C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DA791C85-FBD0-41E2-990F-8B40DEAE934E}"/>
              </a:ext>
            </a:extLst>
          </p:cNvPr>
          <p:cNvSpPr>
            <a:spLocks noGrp="1"/>
          </p:cNvSpPr>
          <p:nvPr>
            <p:ph type="dt" sz="half" idx="10"/>
          </p:nvPr>
        </p:nvSpPr>
        <p:spPr/>
        <p:txBody>
          <a:bodyPr/>
          <a:lstStyle/>
          <a:p>
            <a:fld id="{F0D29D43-4A44-4A2A-A889-657A14BB3712}" type="datetimeFigureOut">
              <a:rPr lang="en-CA" smtClean="0"/>
              <a:t>2022-10-18</a:t>
            </a:fld>
            <a:endParaRPr lang="en-CA"/>
          </a:p>
        </p:txBody>
      </p:sp>
      <p:sp>
        <p:nvSpPr>
          <p:cNvPr id="5" name="Footer Placeholder 4">
            <a:extLst>
              <a:ext uri="{FF2B5EF4-FFF2-40B4-BE49-F238E27FC236}">
                <a16:creationId xmlns:a16="http://schemas.microsoft.com/office/drawing/2014/main" id="{57EA38C4-70E6-4E72-A6B5-121AE1A7A6E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E93A94B-7F62-412B-A8C3-C2623A7D0D06}"/>
              </a:ext>
            </a:extLst>
          </p:cNvPr>
          <p:cNvSpPr>
            <a:spLocks noGrp="1"/>
          </p:cNvSpPr>
          <p:nvPr>
            <p:ph type="sldNum" sz="quarter" idx="12"/>
          </p:nvPr>
        </p:nvSpPr>
        <p:spPr/>
        <p:txBody>
          <a:bodyPr/>
          <a:lstStyle/>
          <a:p>
            <a:fld id="{E039C4EA-23BD-4E36-B320-3CBA888D35F2}" type="slidenum">
              <a:rPr lang="en-CA" smtClean="0"/>
              <a:t>‹#›</a:t>
            </a:fld>
            <a:endParaRPr lang="en-CA"/>
          </a:p>
        </p:txBody>
      </p:sp>
    </p:spTree>
    <p:extLst>
      <p:ext uri="{BB962C8B-B14F-4D97-AF65-F5344CB8AC3E}">
        <p14:creationId xmlns:p14="http://schemas.microsoft.com/office/powerpoint/2010/main" val="1274649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0A6BA-E0EC-4E2B-BB08-5FCCFADB4BD0}"/>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52EF426-B21A-45E9-A3FD-A5F1124CA7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47FB1E3-C404-4FA6-BDBA-65710244E876}"/>
              </a:ext>
            </a:extLst>
          </p:cNvPr>
          <p:cNvSpPr>
            <a:spLocks noGrp="1"/>
          </p:cNvSpPr>
          <p:nvPr>
            <p:ph type="dt" sz="half" idx="10"/>
          </p:nvPr>
        </p:nvSpPr>
        <p:spPr/>
        <p:txBody>
          <a:bodyPr/>
          <a:lstStyle/>
          <a:p>
            <a:fld id="{F0D29D43-4A44-4A2A-A889-657A14BB3712}" type="datetimeFigureOut">
              <a:rPr lang="en-CA" smtClean="0"/>
              <a:t>2022-10-18</a:t>
            </a:fld>
            <a:endParaRPr lang="en-CA"/>
          </a:p>
        </p:txBody>
      </p:sp>
      <p:sp>
        <p:nvSpPr>
          <p:cNvPr id="5" name="Footer Placeholder 4">
            <a:extLst>
              <a:ext uri="{FF2B5EF4-FFF2-40B4-BE49-F238E27FC236}">
                <a16:creationId xmlns:a16="http://schemas.microsoft.com/office/drawing/2014/main" id="{F47DC728-8205-4768-91E8-792411733DA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E03B8D2-10AA-48AA-B3DC-8DD9DFDD3BD2}"/>
              </a:ext>
            </a:extLst>
          </p:cNvPr>
          <p:cNvSpPr>
            <a:spLocks noGrp="1"/>
          </p:cNvSpPr>
          <p:nvPr>
            <p:ph type="sldNum" sz="quarter" idx="12"/>
          </p:nvPr>
        </p:nvSpPr>
        <p:spPr/>
        <p:txBody>
          <a:bodyPr/>
          <a:lstStyle/>
          <a:p>
            <a:fld id="{E039C4EA-23BD-4E36-B320-3CBA888D35F2}" type="slidenum">
              <a:rPr lang="en-CA" smtClean="0"/>
              <a:t>‹#›</a:t>
            </a:fld>
            <a:endParaRPr lang="en-CA"/>
          </a:p>
        </p:txBody>
      </p:sp>
    </p:spTree>
    <p:extLst>
      <p:ext uri="{BB962C8B-B14F-4D97-AF65-F5344CB8AC3E}">
        <p14:creationId xmlns:p14="http://schemas.microsoft.com/office/powerpoint/2010/main" val="558619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942A23-322C-4FB4-B2F0-C0C70B60F6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9F2ED79-A302-4800-BAE1-EB6B3C3E3B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6993D1C-3B8C-4662-B66A-3FA6A76CC399}"/>
              </a:ext>
            </a:extLst>
          </p:cNvPr>
          <p:cNvSpPr>
            <a:spLocks noGrp="1"/>
          </p:cNvSpPr>
          <p:nvPr>
            <p:ph type="dt" sz="half" idx="10"/>
          </p:nvPr>
        </p:nvSpPr>
        <p:spPr/>
        <p:txBody>
          <a:bodyPr/>
          <a:lstStyle/>
          <a:p>
            <a:fld id="{F0D29D43-4A44-4A2A-A889-657A14BB3712}" type="datetimeFigureOut">
              <a:rPr lang="en-CA" smtClean="0"/>
              <a:t>2022-10-18</a:t>
            </a:fld>
            <a:endParaRPr lang="en-CA"/>
          </a:p>
        </p:txBody>
      </p:sp>
      <p:sp>
        <p:nvSpPr>
          <p:cNvPr id="5" name="Footer Placeholder 4">
            <a:extLst>
              <a:ext uri="{FF2B5EF4-FFF2-40B4-BE49-F238E27FC236}">
                <a16:creationId xmlns:a16="http://schemas.microsoft.com/office/drawing/2014/main" id="{B92C0A62-7487-492E-9038-89B93A4AC54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F6C633D-5EF3-467B-BDC9-C136EBEF1C02}"/>
              </a:ext>
            </a:extLst>
          </p:cNvPr>
          <p:cNvSpPr>
            <a:spLocks noGrp="1"/>
          </p:cNvSpPr>
          <p:nvPr>
            <p:ph type="sldNum" sz="quarter" idx="12"/>
          </p:nvPr>
        </p:nvSpPr>
        <p:spPr/>
        <p:txBody>
          <a:bodyPr/>
          <a:lstStyle/>
          <a:p>
            <a:fld id="{E039C4EA-23BD-4E36-B320-3CBA888D35F2}" type="slidenum">
              <a:rPr lang="en-CA" smtClean="0"/>
              <a:t>‹#›</a:t>
            </a:fld>
            <a:endParaRPr lang="en-CA"/>
          </a:p>
        </p:txBody>
      </p:sp>
    </p:spTree>
    <p:extLst>
      <p:ext uri="{BB962C8B-B14F-4D97-AF65-F5344CB8AC3E}">
        <p14:creationId xmlns:p14="http://schemas.microsoft.com/office/powerpoint/2010/main" val="1181436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A4CF2-8BD9-429D-9E6D-D02CCC3E3B8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82E6CD7-0516-4C77-BE26-0D9B939AF4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B084DCA-0355-44AD-9750-E888A880B96F}"/>
              </a:ext>
            </a:extLst>
          </p:cNvPr>
          <p:cNvSpPr>
            <a:spLocks noGrp="1"/>
          </p:cNvSpPr>
          <p:nvPr>
            <p:ph type="dt" sz="half" idx="10"/>
          </p:nvPr>
        </p:nvSpPr>
        <p:spPr/>
        <p:txBody>
          <a:bodyPr/>
          <a:lstStyle/>
          <a:p>
            <a:fld id="{F0D29D43-4A44-4A2A-A889-657A14BB3712}" type="datetimeFigureOut">
              <a:rPr lang="en-CA" smtClean="0"/>
              <a:t>2022-10-18</a:t>
            </a:fld>
            <a:endParaRPr lang="en-CA"/>
          </a:p>
        </p:txBody>
      </p:sp>
      <p:sp>
        <p:nvSpPr>
          <p:cNvPr id="5" name="Footer Placeholder 4">
            <a:extLst>
              <a:ext uri="{FF2B5EF4-FFF2-40B4-BE49-F238E27FC236}">
                <a16:creationId xmlns:a16="http://schemas.microsoft.com/office/drawing/2014/main" id="{AA9924C2-83D7-4EF0-B22D-08CEAA1C12A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DE9F8D5-3BCD-4887-8E25-6E057FBA4A7A}"/>
              </a:ext>
            </a:extLst>
          </p:cNvPr>
          <p:cNvSpPr>
            <a:spLocks noGrp="1"/>
          </p:cNvSpPr>
          <p:nvPr>
            <p:ph type="sldNum" sz="quarter" idx="12"/>
          </p:nvPr>
        </p:nvSpPr>
        <p:spPr/>
        <p:txBody>
          <a:bodyPr/>
          <a:lstStyle/>
          <a:p>
            <a:fld id="{E039C4EA-23BD-4E36-B320-3CBA888D35F2}" type="slidenum">
              <a:rPr lang="en-CA" smtClean="0"/>
              <a:t>‹#›</a:t>
            </a:fld>
            <a:endParaRPr lang="en-CA"/>
          </a:p>
        </p:txBody>
      </p:sp>
    </p:spTree>
    <p:extLst>
      <p:ext uri="{BB962C8B-B14F-4D97-AF65-F5344CB8AC3E}">
        <p14:creationId xmlns:p14="http://schemas.microsoft.com/office/powerpoint/2010/main" val="3036107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9281A-1285-4D85-82FC-97D74C01CC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E7B756F6-7F6F-4C24-AC29-2AB1B89900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0F2BE9-6DFE-429E-A77F-89040B6AA5E9}"/>
              </a:ext>
            </a:extLst>
          </p:cNvPr>
          <p:cNvSpPr>
            <a:spLocks noGrp="1"/>
          </p:cNvSpPr>
          <p:nvPr>
            <p:ph type="dt" sz="half" idx="10"/>
          </p:nvPr>
        </p:nvSpPr>
        <p:spPr/>
        <p:txBody>
          <a:bodyPr/>
          <a:lstStyle/>
          <a:p>
            <a:fld id="{F0D29D43-4A44-4A2A-A889-657A14BB3712}" type="datetimeFigureOut">
              <a:rPr lang="en-CA" smtClean="0"/>
              <a:t>2022-10-18</a:t>
            </a:fld>
            <a:endParaRPr lang="en-CA"/>
          </a:p>
        </p:txBody>
      </p:sp>
      <p:sp>
        <p:nvSpPr>
          <p:cNvPr id="5" name="Footer Placeholder 4">
            <a:extLst>
              <a:ext uri="{FF2B5EF4-FFF2-40B4-BE49-F238E27FC236}">
                <a16:creationId xmlns:a16="http://schemas.microsoft.com/office/drawing/2014/main" id="{DB723152-DD70-4A95-95D2-934FE950686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38F0D38-6D9A-435A-8722-50CCDB75AE33}"/>
              </a:ext>
            </a:extLst>
          </p:cNvPr>
          <p:cNvSpPr>
            <a:spLocks noGrp="1"/>
          </p:cNvSpPr>
          <p:nvPr>
            <p:ph type="sldNum" sz="quarter" idx="12"/>
          </p:nvPr>
        </p:nvSpPr>
        <p:spPr/>
        <p:txBody>
          <a:bodyPr/>
          <a:lstStyle/>
          <a:p>
            <a:fld id="{E039C4EA-23BD-4E36-B320-3CBA888D35F2}" type="slidenum">
              <a:rPr lang="en-CA" smtClean="0"/>
              <a:t>‹#›</a:t>
            </a:fld>
            <a:endParaRPr lang="en-CA"/>
          </a:p>
        </p:txBody>
      </p:sp>
    </p:spTree>
    <p:extLst>
      <p:ext uri="{BB962C8B-B14F-4D97-AF65-F5344CB8AC3E}">
        <p14:creationId xmlns:p14="http://schemas.microsoft.com/office/powerpoint/2010/main" val="1477814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5E1BA-9326-42FC-91D0-4F839393FBB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5E2974E-7F29-48B5-9F55-60C794362B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C80426BD-5F5F-40A9-AD7B-D7F4B64E34C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DB9935F8-0A3A-479E-996B-C0744CED84BD}"/>
              </a:ext>
            </a:extLst>
          </p:cNvPr>
          <p:cNvSpPr>
            <a:spLocks noGrp="1"/>
          </p:cNvSpPr>
          <p:nvPr>
            <p:ph type="dt" sz="half" idx="10"/>
          </p:nvPr>
        </p:nvSpPr>
        <p:spPr/>
        <p:txBody>
          <a:bodyPr/>
          <a:lstStyle/>
          <a:p>
            <a:fld id="{F0D29D43-4A44-4A2A-A889-657A14BB3712}" type="datetimeFigureOut">
              <a:rPr lang="en-CA" smtClean="0"/>
              <a:t>2022-10-18</a:t>
            </a:fld>
            <a:endParaRPr lang="en-CA"/>
          </a:p>
        </p:txBody>
      </p:sp>
      <p:sp>
        <p:nvSpPr>
          <p:cNvPr id="6" name="Footer Placeholder 5">
            <a:extLst>
              <a:ext uri="{FF2B5EF4-FFF2-40B4-BE49-F238E27FC236}">
                <a16:creationId xmlns:a16="http://schemas.microsoft.com/office/drawing/2014/main" id="{D242BD84-967E-440A-A319-D12D3E74862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99ED2BB-4B66-4810-B490-9940352D7D15}"/>
              </a:ext>
            </a:extLst>
          </p:cNvPr>
          <p:cNvSpPr>
            <a:spLocks noGrp="1"/>
          </p:cNvSpPr>
          <p:nvPr>
            <p:ph type="sldNum" sz="quarter" idx="12"/>
          </p:nvPr>
        </p:nvSpPr>
        <p:spPr/>
        <p:txBody>
          <a:bodyPr/>
          <a:lstStyle/>
          <a:p>
            <a:fld id="{E039C4EA-23BD-4E36-B320-3CBA888D35F2}" type="slidenum">
              <a:rPr lang="en-CA" smtClean="0"/>
              <a:t>‹#›</a:t>
            </a:fld>
            <a:endParaRPr lang="en-CA"/>
          </a:p>
        </p:txBody>
      </p:sp>
    </p:spTree>
    <p:extLst>
      <p:ext uri="{BB962C8B-B14F-4D97-AF65-F5344CB8AC3E}">
        <p14:creationId xmlns:p14="http://schemas.microsoft.com/office/powerpoint/2010/main" val="2969793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F06BD-D6C1-4672-B5EA-01A4156FBF88}"/>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CBCA320-C45F-41CA-BF35-DCC854E90C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533BB5-B376-47A8-A77D-D787D7B443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8239E04E-C09F-43FE-8F28-EE9DDAD858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E3FEBF3-68EF-4B4F-8419-8D3324D821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C85C12D5-8FCE-4718-808C-DA9A1553AF41}"/>
              </a:ext>
            </a:extLst>
          </p:cNvPr>
          <p:cNvSpPr>
            <a:spLocks noGrp="1"/>
          </p:cNvSpPr>
          <p:nvPr>
            <p:ph type="dt" sz="half" idx="10"/>
          </p:nvPr>
        </p:nvSpPr>
        <p:spPr/>
        <p:txBody>
          <a:bodyPr/>
          <a:lstStyle/>
          <a:p>
            <a:fld id="{F0D29D43-4A44-4A2A-A889-657A14BB3712}" type="datetimeFigureOut">
              <a:rPr lang="en-CA" smtClean="0"/>
              <a:t>2022-10-18</a:t>
            </a:fld>
            <a:endParaRPr lang="en-CA"/>
          </a:p>
        </p:txBody>
      </p:sp>
      <p:sp>
        <p:nvSpPr>
          <p:cNvPr id="8" name="Footer Placeholder 7">
            <a:extLst>
              <a:ext uri="{FF2B5EF4-FFF2-40B4-BE49-F238E27FC236}">
                <a16:creationId xmlns:a16="http://schemas.microsoft.com/office/drawing/2014/main" id="{6CAACF90-AFE2-4FC8-9E25-EF1A4ECD1C7B}"/>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B5B48FA0-2C92-4105-95A6-A8A3D6AAF9FC}"/>
              </a:ext>
            </a:extLst>
          </p:cNvPr>
          <p:cNvSpPr>
            <a:spLocks noGrp="1"/>
          </p:cNvSpPr>
          <p:nvPr>
            <p:ph type="sldNum" sz="quarter" idx="12"/>
          </p:nvPr>
        </p:nvSpPr>
        <p:spPr/>
        <p:txBody>
          <a:bodyPr/>
          <a:lstStyle/>
          <a:p>
            <a:fld id="{E039C4EA-23BD-4E36-B320-3CBA888D35F2}" type="slidenum">
              <a:rPr lang="en-CA" smtClean="0"/>
              <a:t>‹#›</a:t>
            </a:fld>
            <a:endParaRPr lang="en-CA"/>
          </a:p>
        </p:txBody>
      </p:sp>
    </p:spTree>
    <p:extLst>
      <p:ext uri="{BB962C8B-B14F-4D97-AF65-F5344CB8AC3E}">
        <p14:creationId xmlns:p14="http://schemas.microsoft.com/office/powerpoint/2010/main" val="3401673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0F522-0501-4FC2-9C42-FCE695EE59EA}"/>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B2C8821A-DD89-42EE-8B49-21706480027C}"/>
              </a:ext>
            </a:extLst>
          </p:cNvPr>
          <p:cNvSpPr>
            <a:spLocks noGrp="1"/>
          </p:cNvSpPr>
          <p:nvPr>
            <p:ph type="dt" sz="half" idx="10"/>
          </p:nvPr>
        </p:nvSpPr>
        <p:spPr/>
        <p:txBody>
          <a:bodyPr/>
          <a:lstStyle/>
          <a:p>
            <a:fld id="{F0D29D43-4A44-4A2A-A889-657A14BB3712}" type="datetimeFigureOut">
              <a:rPr lang="en-CA" smtClean="0"/>
              <a:t>2022-10-18</a:t>
            </a:fld>
            <a:endParaRPr lang="en-CA"/>
          </a:p>
        </p:txBody>
      </p:sp>
      <p:sp>
        <p:nvSpPr>
          <p:cNvPr id="4" name="Footer Placeholder 3">
            <a:extLst>
              <a:ext uri="{FF2B5EF4-FFF2-40B4-BE49-F238E27FC236}">
                <a16:creationId xmlns:a16="http://schemas.microsoft.com/office/drawing/2014/main" id="{C79511B3-68AA-491F-87A5-190E766EE38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E3E8586E-61D9-4064-89B6-4A0F6D9C7AF4}"/>
              </a:ext>
            </a:extLst>
          </p:cNvPr>
          <p:cNvSpPr>
            <a:spLocks noGrp="1"/>
          </p:cNvSpPr>
          <p:nvPr>
            <p:ph type="sldNum" sz="quarter" idx="12"/>
          </p:nvPr>
        </p:nvSpPr>
        <p:spPr/>
        <p:txBody>
          <a:bodyPr/>
          <a:lstStyle/>
          <a:p>
            <a:fld id="{E039C4EA-23BD-4E36-B320-3CBA888D35F2}" type="slidenum">
              <a:rPr lang="en-CA" smtClean="0"/>
              <a:t>‹#›</a:t>
            </a:fld>
            <a:endParaRPr lang="en-CA"/>
          </a:p>
        </p:txBody>
      </p:sp>
    </p:spTree>
    <p:extLst>
      <p:ext uri="{BB962C8B-B14F-4D97-AF65-F5344CB8AC3E}">
        <p14:creationId xmlns:p14="http://schemas.microsoft.com/office/powerpoint/2010/main" val="938909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297C89-6113-40D2-9EBE-D8CE2056BE58}"/>
              </a:ext>
            </a:extLst>
          </p:cNvPr>
          <p:cNvSpPr>
            <a:spLocks noGrp="1"/>
          </p:cNvSpPr>
          <p:nvPr>
            <p:ph type="dt" sz="half" idx="10"/>
          </p:nvPr>
        </p:nvSpPr>
        <p:spPr/>
        <p:txBody>
          <a:bodyPr/>
          <a:lstStyle/>
          <a:p>
            <a:fld id="{F0D29D43-4A44-4A2A-A889-657A14BB3712}" type="datetimeFigureOut">
              <a:rPr lang="en-CA" smtClean="0"/>
              <a:t>2022-10-18</a:t>
            </a:fld>
            <a:endParaRPr lang="en-CA"/>
          </a:p>
        </p:txBody>
      </p:sp>
      <p:sp>
        <p:nvSpPr>
          <p:cNvPr id="3" name="Footer Placeholder 2">
            <a:extLst>
              <a:ext uri="{FF2B5EF4-FFF2-40B4-BE49-F238E27FC236}">
                <a16:creationId xmlns:a16="http://schemas.microsoft.com/office/drawing/2014/main" id="{56218949-20D6-42A0-8799-1F2E5A8A3A9A}"/>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2147F39F-D234-4925-8B99-AB0732D135E9}"/>
              </a:ext>
            </a:extLst>
          </p:cNvPr>
          <p:cNvSpPr>
            <a:spLocks noGrp="1"/>
          </p:cNvSpPr>
          <p:nvPr>
            <p:ph type="sldNum" sz="quarter" idx="12"/>
          </p:nvPr>
        </p:nvSpPr>
        <p:spPr/>
        <p:txBody>
          <a:bodyPr/>
          <a:lstStyle/>
          <a:p>
            <a:fld id="{E039C4EA-23BD-4E36-B320-3CBA888D35F2}" type="slidenum">
              <a:rPr lang="en-CA" smtClean="0"/>
              <a:t>‹#›</a:t>
            </a:fld>
            <a:endParaRPr lang="en-CA"/>
          </a:p>
        </p:txBody>
      </p:sp>
    </p:spTree>
    <p:extLst>
      <p:ext uri="{BB962C8B-B14F-4D97-AF65-F5344CB8AC3E}">
        <p14:creationId xmlns:p14="http://schemas.microsoft.com/office/powerpoint/2010/main" val="2074054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29D0D-BF92-4F53-A1BF-092CB714DD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D53E4E7F-9C79-403C-9EEC-C83E0D0A94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EA668CAB-A9DE-4484-8C7B-16ED5E76FD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8F303B-38BD-4AB1-97BF-93C61E26F8D1}"/>
              </a:ext>
            </a:extLst>
          </p:cNvPr>
          <p:cNvSpPr>
            <a:spLocks noGrp="1"/>
          </p:cNvSpPr>
          <p:nvPr>
            <p:ph type="dt" sz="half" idx="10"/>
          </p:nvPr>
        </p:nvSpPr>
        <p:spPr/>
        <p:txBody>
          <a:bodyPr/>
          <a:lstStyle/>
          <a:p>
            <a:fld id="{F0D29D43-4A44-4A2A-A889-657A14BB3712}" type="datetimeFigureOut">
              <a:rPr lang="en-CA" smtClean="0"/>
              <a:t>2022-10-18</a:t>
            </a:fld>
            <a:endParaRPr lang="en-CA"/>
          </a:p>
        </p:txBody>
      </p:sp>
      <p:sp>
        <p:nvSpPr>
          <p:cNvPr id="6" name="Footer Placeholder 5">
            <a:extLst>
              <a:ext uri="{FF2B5EF4-FFF2-40B4-BE49-F238E27FC236}">
                <a16:creationId xmlns:a16="http://schemas.microsoft.com/office/drawing/2014/main" id="{E3F7A372-86E8-4BB8-9F21-C97539F04A1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F2079F5-A1ED-4DAC-BB20-50AECC5BA769}"/>
              </a:ext>
            </a:extLst>
          </p:cNvPr>
          <p:cNvSpPr>
            <a:spLocks noGrp="1"/>
          </p:cNvSpPr>
          <p:nvPr>
            <p:ph type="sldNum" sz="quarter" idx="12"/>
          </p:nvPr>
        </p:nvSpPr>
        <p:spPr/>
        <p:txBody>
          <a:bodyPr/>
          <a:lstStyle/>
          <a:p>
            <a:fld id="{E039C4EA-23BD-4E36-B320-3CBA888D35F2}" type="slidenum">
              <a:rPr lang="en-CA" smtClean="0"/>
              <a:t>‹#›</a:t>
            </a:fld>
            <a:endParaRPr lang="en-CA"/>
          </a:p>
        </p:txBody>
      </p:sp>
    </p:spTree>
    <p:extLst>
      <p:ext uri="{BB962C8B-B14F-4D97-AF65-F5344CB8AC3E}">
        <p14:creationId xmlns:p14="http://schemas.microsoft.com/office/powerpoint/2010/main" val="3767645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C6172-AD9F-4D8A-9DE1-D17F07F88B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F05218F1-5719-4858-859C-38696F5DA1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475F206A-0608-4CCD-9E7E-1EBFF1DDA5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B53156-1F5A-4A0A-83E7-494E6B5308C8}"/>
              </a:ext>
            </a:extLst>
          </p:cNvPr>
          <p:cNvSpPr>
            <a:spLocks noGrp="1"/>
          </p:cNvSpPr>
          <p:nvPr>
            <p:ph type="dt" sz="half" idx="10"/>
          </p:nvPr>
        </p:nvSpPr>
        <p:spPr/>
        <p:txBody>
          <a:bodyPr/>
          <a:lstStyle/>
          <a:p>
            <a:fld id="{F0D29D43-4A44-4A2A-A889-657A14BB3712}" type="datetimeFigureOut">
              <a:rPr lang="en-CA" smtClean="0"/>
              <a:t>2022-10-18</a:t>
            </a:fld>
            <a:endParaRPr lang="en-CA"/>
          </a:p>
        </p:txBody>
      </p:sp>
      <p:sp>
        <p:nvSpPr>
          <p:cNvPr id="6" name="Footer Placeholder 5">
            <a:extLst>
              <a:ext uri="{FF2B5EF4-FFF2-40B4-BE49-F238E27FC236}">
                <a16:creationId xmlns:a16="http://schemas.microsoft.com/office/drawing/2014/main" id="{B049A042-420E-43DE-B668-164ACE5942D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776AD41-63F0-450A-9B14-E47A7F0BA822}"/>
              </a:ext>
            </a:extLst>
          </p:cNvPr>
          <p:cNvSpPr>
            <a:spLocks noGrp="1"/>
          </p:cNvSpPr>
          <p:nvPr>
            <p:ph type="sldNum" sz="quarter" idx="12"/>
          </p:nvPr>
        </p:nvSpPr>
        <p:spPr/>
        <p:txBody>
          <a:bodyPr/>
          <a:lstStyle/>
          <a:p>
            <a:fld id="{E039C4EA-23BD-4E36-B320-3CBA888D35F2}" type="slidenum">
              <a:rPr lang="en-CA" smtClean="0"/>
              <a:t>‹#›</a:t>
            </a:fld>
            <a:endParaRPr lang="en-CA"/>
          </a:p>
        </p:txBody>
      </p:sp>
    </p:spTree>
    <p:extLst>
      <p:ext uri="{BB962C8B-B14F-4D97-AF65-F5344CB8AC3E}">
        <p14:creationId xmlns:p14="http://schemas.microsoft.com/office/powerpoint/2010/main" val="1900947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1C12AD-C4F8-4B6D-ADE0-8C375EB8EB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59BBD59-6009-4D75-8F55-7C8C11E3A7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8F13800-F162-453F-A66E-EC18F9DF9D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D29D43-4A44-4A2A-A889-657A14BB3712}" type="datetimeFigureOut">
              <a:rPr lang="en-CA" smtClean="0"/>
              <a:t>2022-10-18</a:t>
            </a:fld>
            <a:endParaRPr lang="en-CA"/>
          </a:p>
        </p:txBody>
      </p:sp>
      <p:sp>
        <p:nvSpPr>
          <p:cNvPr id="5" name="Footer Placeholder 4">
            <a:extLst>
              <a:ext uri="{FF2B5EF4-FFF2-40B4-BE49-F238E27FC236}">
                <a16:creationId xmlns:a16="http://schemas.microsoft.com/office/drawing/2014/main" id="{FA7B0B1A-BB5B-462D-A7BC-FF19519A4D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79E16867-6794-4BBB-904C-A0E89539B1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39C4EA-23BD-4E36-B320-3CBA888D35F2}" type="slidenum">
              <a:rPr lang="en-CA" smtClean="0"/>
              <a:t>‹#›</a:t>
            </a:fld>
            <a:endParaRPr lang="en-CA"/>
          </a:p>
        </p:txBody>
      </p:sp>
    </p:spTree>
    <p:extLst>
      <p:ext uri="{BB962C8B-B14F-4D97-AF65-F5344CB8AC3E}">
        <p14:creationId xmlns:p14="http://schemas.microsoft.com/office/powerpoint/2010/main" val="3941037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youtube.com/watch?v=bWjrCRPfvqQ" TargetMode="External"/><Relationship Id="rId2" Type="http://schemas.openxmlformats.org/officeDocument/2006/relationships/hyperlink" Target="http://web.unbc.ca/~chenj/course/MeanAndSTD.xls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reuters.com/article/2009/03/18/us-aig-goldmansachs-sb-idUSTRE52H0B520090318"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www.theguardian.com/business/2008/sep/23/morganstanley.goldmansach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www.youtube.com/watch?v=t6m49vNjEGs"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www.researchgate.net/publication/352624374_An_Investment_Theory_Based_on_Geometric_Return"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web.unbc.ca/~chenj/papers/Efficien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337D3-9CC1-4440-BF71-F15F65E36DCD}"/>
              </a:ext>
            </a:extLst>
          </p:cNvPr>
          <p:cNvSpPr>
            <a:spLocks noGrp="1"/>
          </p:cNvSpPr>
          <p:nvPr>
            <p:ph type="ctrTitle"/>
          </p:nvPr>
        </p:nvSpPr>
        <p:spPr/>
        <p:txBody>
          <a:bodyPr/>
          <a:lstStyle/>
          <a:p>
            <a:r>
              <a:rPr lang="en-CA" dirty="0"/>
              <a:t>An Introduction of Investment Theories</a:t>
            </a:r>
          </a:p>
        </p:txBody>
      </p:sp>
      <p:sp>
        <p:nvSpPr>
          <p:cNvPr id="3" name="Subtitle 2">
            <a:extLst>
              <a:ext uri="{FF2B5EF4-FFF2-40B4-BE49-F238E27FC236}">
                <a16:creationId xmlns:a16="http://schemas.microsoft.com/office/drawing/2014/main" id="{11FD22BE-3C7A-47D9-A9C7-7BFED8C6C2F7}"/>
              </a:ext>
            </a:extLst>
          </p:cNvPr>
          <p:cNvSpPr>
            <a:spLocks noGrp="1"/>
          </p:cNvSpPr>
          <p:nvPr>
            <p:ph type="subTitle" idx="1"/>
          </p:nvPr>
        </p:nvSpPr>
        <p:spPr/>
        <p:txBody>
          <a:bodyPr/>
          <a:lstStyle/>
          <a:p>
            <a:endParaRPr lang="en-CA"/>
          </a:p>
        </p:txBody>
      </p:sp>
    </p:spTree>
    <p:extLst>
      <p:ext uri="{BB962C8B-B14F-4D97-AF65-F5344CB8AC3E}">
        <p14:creationId xmlns:p14="http://schemas.microsoft.com/office/powerpoint/2010/main" val="3205220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73B46-EEB5-4D4C-84E4-B7B3D7922C97}"/>
              </a:ext>
            </a:extLst>
          </p:cNvPr>
          <p:cNvSpPr>
            <a:spLocks noGrp="1"/>
          </p:cNvSpPr>
          <p:nvPr>
            <p:ph type="title"/>
          </p:nvPr>
        </p:nvSpPr>
        <p:spPr/>
        <p:txBody>
          <a:bodyPr/>
          <a:lstStyle/>
          <a:p>
            <a:r>
              <a:rPr lang="en-CA" dirty="0"/>
              <a:t>Discussion</a:t>
            </a:r>
          </a:p>
        </p:txBody>
      </p:sp>
      <p:sp>
        <p:nvSpPr>
          <p:cNvPr id="3" name="Content Placeholder 2">
            <a:extLst>
              <a:ext uri="{FF2B5EF4-FFF2-40B4-BE49-F238E27FC236}">
                <a16:creationId xmlns:a16="http://schemas.microsoft.com/office/drawing/2014/main" id="{BBBDFC6A-709F-4A65-9473-71835384FB8C}"/>
              </a:ext>
            </a:extLst>
          </p:cNvPr>
          <p:cNvSpPr>
            <a:spLocks noGrp="1"/>
          </p:cNvSpPr>
          <p:nvPr>
            <p:ph idx="1"/>
          </p:nvPr>
        </p:nvSpPr>
        <p:spPr/>
        <p:txBody>
          <a:bodyPr/>
          <a:lstStyle/>
          <a:p>
            <a:r>
              <a:rPr lang="en-CA" dirty="0"/>
              <a:t>Why there is such a divergence between economic return and financial return?</a:t>
            </a:r>
          </a:p>
          <a:p>
            <a:r>
              <a:rPr lang="en-CA" dirty="0"/>
              <a:t>There can be many reasons.</a:t>
            </a:r>
          </a:p>
          <a:p>
            <a:r>
              <a:rPr lang="en-CA" dirty="0"/>
              <a:t>One reason is the tremendous amount of pension deduction.</a:t>
            </a:r>
          </a:p>
          <a:p>
            <a:r>
              <a:rPr lang="en-CA" dirty="0"/>
              <a:t>Most pension money is poured into the stock market.</a:t>
            </a:r>
          </a:p>
        </p:txBody>
      </p:sp>
    </p:spTree>
    <p:extLst>
      <p:ext uri="{BB962C8B-B14F-4D97-AF65-F5344CB8AC3E}">
        <p14:creationId xmlns:p14="http://schemas.microsoft.com/office/powerpoint/2010/main" val="108445859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D5842-4C01-4576-860F-ADFB718FD072}"/>
              </a:ext>
            </a:extLst>
          </p:cNvPr>
          <p:cNvSpPr>
            <a:spLocks noGrp="1"/>
          </p:cNvSpPr>
          <p:nvPr>
            <p:ph type="title"/>
          </p:nvPr>
        </p:nvSpPr>
        <p:spPr/>
        <p:txBody>
          <a:bodyPr/>
          <a:lstStyle/>
          <a:p>
            <a:r>
              <a:rPr lang="en-CA" dirty="0"/>
              <a:t>A parallel history of investment theory</a:t>
            </a:r>
          </a:p>
        </p:txBody>
      </p:sp>
      <p:sp>
        <p:nvSpPr>
          <p:cNvPr id="3" name="Content Placeholder 2">
            <a:extLst>
              <a:ext uri="{FF2B5EF4-FFF2-40B4-BE49-F238E27FC236}">
                <a16:creationId xmlns:a16="http://schemas.microsoft.com/office/drawing/2014/main" id="{62B60937-7EC0-4043-B710-5EDCDFB57DC4}"/>
              </a:ext>
            </a:extLst>
          </p:cNvPr>
          <p:cNvSpPr>
            <a:spLocks noGrp="1"/>
          </p:cNvSpPr>
          <p:nvPr>
            <p:ph idx="1"/>
          </p:nvPr>
        </p:nvSpPr>
        <p:spPr/>
        <p:txBody>
          <a:bodyPr>
            <a:normAutofit/>
          </a:bodyPr>
          <a:lstStyle/>
          <a:p>
            <a:r>
              <a:rPr lang="en-CA" dirty="0">
                <a:effectLst/>
                <a:latin typeface="Times New Roman" panose="02020603050405020304" pitchFamily="18" charset="0"/>
                <a:ea typeface="Times New Roman" panose="02020603050405020304" pitchFamily="18" charset="0"/>
              </a:rPr>
              <a:t>Shannon (1916-2001) developed information theory in 1948.</a:t>
            </a:r>
          </a:p>
          <a:p>
            <a:r>
              <a:rPr lang="en-CA" dirty="0">
                <a:latin typeface="Times New Roman" panose="02020603050405020304" pitchFamily="18" charset="0"/>
                <a:ea typeface="Times New Roman" panose="02020603050405020304" pitchFamily="18" charset="0"/>
              </a:rPr>
              <a:t>He defined information as the entropy function.</a:t>
            </a:r>
          </a:p>
          <a:p>
            <a:r>
              <a:rPr lang="en-CA" dirty="0">
                <a:effectLst/>
                <a:latin typeface="Times New Roman" panose="02020603050405020304" pitchFamily="18" charset="0"/>
                <a:ea typeface="Times New Roman" panose="02020603050405020304" pitchFamily="18" charset="0"/>
              </a:rPr>
              <a:t>Entropy is a fundamental quantity in physics.</a:t>
            </a:r>
          </a:p>
          <a:p>
            <a:r>
              <a:rPr lang="en-CA" dirty="0">
                <a:latin typeface="Times New Roman" panose="02020603050405020304" pitchFamily="18" charset="0"/>
                <a:ea typeface="Times New Roman" panose="02020603050405020304" pitchFamily="18" charset="0"/>
              </a:rPr>
              <a:t>This stimulated a great amount of attempts to apply his theory to broader areas.</a:t>
            </a:r>
          </a:p>
          <a:p>
            <a:r>
              <a:rPr lang="en-US" dirty="0">
                <a:effectLst/>
                <a:latin typeface="Times New Roman" panose="02020603050405020304" pitchFamily="18" charset="0"/>
                <a:ea typeface="Times New Roman" panose="02020603050405020304" pitchFamily="18" charset="0"/>
              </a:rPr>
              <a:t>Weaver commented, “Thus when one meets the concept of entropy in communication theory, he has a right to be rather excited --- a right to suspect that one has hold of something that may turn out to be basic and important” (Shannon and Weaver, 1949, p. 13).</a:t>
            </a:r>
            <a:endParaRPr lang="en-CA" dirty="0">
              <a:latin typeface="Times New Roman" panose="02020603050405020304" pitchFamily="18" charset="0"/>
              <a:ea typeface="Times New Roman" panose="02020603050405020304" pitchFamily="18" charset="0"/>
            </a:endParaRPr>
          </a:p>
          <a:p>
            <a:endParaRPr lang="en-CA"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7692148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86CC8-D2EE-49FA-9FE2-0C2F7FF9842E}"/>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02E9F050-FDD4-4F96-98B7-7F34580CAC53}"/>
              </a:ext>
            </a:extLst>
          </p:cNvPr>
          <p:cNvSpPr>
            <a:spLocks noGrp="1"/>
          </p:cNvSpPr>
          <p:nvPr>
            <p:ph idx="1"/>
          </p:nvPr>
        </p:nvSpPr>
        <p:spPr/>
        <p:txBody>
          <a:bodyPr>
            <a:normAutofit/>
          </a:bodyPr>
          <a:lstStyle/>
          <a:p>
            <a:r>
              <a:rPr lang="en-CA" dirty="0">
                <a:effectLst/>
                <a:latin typeface="Times New Roman" panose="02020603050405020304" pitchFamily="18" charset="0"/>
                <a:ea typeface="Times New Roman" panose="02020603050405020304" pitchFamily="18" charset="0"/>
              </a:rPr>
              <a:t>John Kelly (1923 – 1965), a colleague of Shannon at Bell lab, developed information theory based investmen</a:t>
            </a:r>
            <a:r>
              <a:rPr lang="en-CA" dirty="0">
                <a:latin typeface="Times New Roman" panose="02020603050405020304" pitchFamily="18" charset="0"/>
                <a:ea typeface="Times New Roman" panose="02020603050405020304" pitchFamily="18" charset="0"/>
              </a:rPr>
              <a:t>t theory in 1956.</a:t>
            </a:r>
          </a:p>
          <a:p>
            <a:r>
              <a:rPr lang="en-CA" dirty="0">
                <a:latin typeface="Times New Roman" panose="02020603050405020304" pitchFamily="18" charset="0"/>
                <a:ea typeface="Times New Roman" panose="02020603050405020304" pitchFamily="18" charset="0"/>
              </a:rPr>
              <a:t>Initially, he titled his paper Information and Gambling.</a:t>
            </a:r>
          </a:p>
          <a:p>
            <a:r>
              <a:rPr lang="en-CA" dirty="0">
                <a:latin typeface="Times New Roman" panose="02020603050405020304" pitchFamily="18" charset="0"/>
                <a:ea typeface="Times New Roman" panose="02020603050405020304" pitchFamily="18" charset="0"/>
              </a:rPr>
              <a:t>His boss suggested him not to connect his title to gambling.</a:t>
            </a:r>
          </a:p>
          <a:p>
            <a:r>
              <a:rPr lang="en-CA" dirty="0">
                <a:latin typeface="Times New Roman" panose="02020603050405020304" pitchFamily="18" charset="0"/>
                <a:ea typeface="Times New Roman" panose="02020603050405020304" pitchFamily="18" charset="0"/>
              </a:rPr>
              <a:t>Later he rename the paper</a:t>
            </a:r>
          </a:p>
          <a:p>
            <a:r>
              <a:rPr lang="en-CA" dirty="0">
                <a:effectLst/>
                <a:latin typeface="Times New Roman" panose="02020603050405020304" pitchFamily="18" charset="0"/>
                <a:ea typeface="DengXian" panose="02010600030101010101" pitchFamily="2" charset="-122"/>
                <a:cs typeface="Times New Roman" panose="02020603050405020304" pitchFamily="18" charset="0"/>
              </a:rPr>
              <a:t>Kelly, J. (1956). A new interpretation of information rate. Bell System Technical Journal, 35, 917–926.</a:t>
            </a:r>
            <a:endParaRPr lang="en-CA" dirty="0">
              <a:effectLst/>
              <a:latin typeface="Times New Roman" panose="02020603050405020304" pitchFamily="18" charset="0"/>
              <a:ea typeface="Times New Roman" panose="02020603050405020304" pitchFamily="18" charset="0"/>
            </a:endParaRPr>
          </a:p>
          <a:p>
            <a:r>
              <a:rPr lang="en-CA" dirty="0">
                <a:effectLst/>
                <a:latin typeface="Times New Roman" panose="02020603050405020304" pitchFamily="18" charset="0"/>
                <a:ea typeface="Times New Roman" panose="02020603050405020304" pitchFamily="18" charset="0"/>
              </a:rPr>
              <a:t>It is also an geometric return based investment theory.</a:t>
            </a:r>
            <a:endParaRPr lang="en-CA" dirty="0"/>
          </a:p>
        </p:txBody>
      </p:sp>
    </p:spTree>
    <p:extLst>
      <p:ext uri="{BB962C8B-B14F-4D97-AF65-F5344CB8AC3E}">
        <p14:creationId xmlns:p14="http://schemas.microsoft.com/office/powerpoint/2010/main" val="85378345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09CE6-4A20-4F66-A2BC-72468160BF2D}"/>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723DEF31-F2AC-40ED-8A1D-7F02E6033CCD}"/>
              </a:ext>
            </a:extLst>
          </p:cNvPr>
          <p:cNvSpPr>
            <a:spLocks noGrp="1"/>
          </p:cNvSpPr>
          <p:nvPr>
            <p:ph idx="1"/>
          </p:nvPr>
        </p:nvSpPr>
        <p:spPr/>
        <p:txBody>
          <a:bodyPr>
            <a:normAutofit/>
          </a:bodyPr>
          <a:lstStyle/>
          <a:p>
            <a:r>
              <a:rPr lang="en-CA" dirty="0"/>
              <a:t>The theory was first put to practice by Ed Thorp in gambling.</a:t>
            </a:r>
          </a:p>
          <a:p>
            <a:r>
              <a:rPr lang="en-CA" dirty="0"/>
              <a:t>He applied it to blackjack, using Kelly’s formula to determine the size of the bet, with great success. </a:t>
            </a:r>
          </a:p>
          <a:p>
            <a:r>
              <a:rPr lang="en-CA" dirty="0"/>
              <a:t>It has been applied by many practitioners since.</a:t>
            </a:r>
          </a:p>
          <a:p>
            <a:r>
              <a:rPr lang="en-CA" dirty="0"/>
              <a:t>It is also part of academic research in many fields, such as information theory and operation research.</a:t>
            </a:r>
          </a:p>
        </p:txBody>
      </p:sp>
    </p:spTree>
    <p:extLst>
      <p:ext uri="{BB962C8B-B14F-4D97-AF65-F5344CB8AC3E}">
        <p14:creationId xmlns:p14="http://schemas.microsoft.com/office/powerpoint/2010/main" val="54770483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25E94-6F82-48E5-BE73-A6FCD9D14EFC}"/>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5DF22D3-0161-4B13-B798-4CD623A8FA99}"/>
              </a:ext>
            </a:extLst>
          </p:cNvPr>
          <p:cNvSpPr>
            <a:spLocks noGrp="1"/>
          </p:cNvSpPr>
          <p:nvPr>
            <p:ph idx="1"/>
          </p:nvPr>
        </p:nvSpPr>
        <p:spPr/>
        <p:txBody>
          <a:bodyPr/>
          <a:lstStyle/>
          <a:p>
            <a:r>
              <a:rPr lang="en-CA" dirty="0"/>
              <a:t>It has yet to gain a strong foothold in academic research in finance and economics.</a:t>
            </a:r>
          </a:p>
          <a:p>
            <a:r>
              <a:rPr lang="en-CA" dirty="0"/>
              <a:t>For detailed history about Kelly’s theory, please refer to the book, Fortune’s Formula by William Poundstone published in 2005.</a:t>
            </a:r>
          </a:p>
        </p:txBody>
      </p:sp>
    </p:spTree>
    <p:extLst>
      <p:ext uri="{BB962C8B-B14F-4D97-AF65-F5344CB8AC3E}">
        <p14:creationId xmlns:p14="http://schemas.microsoft.com/office/powerpoint/2010/main" val="166465542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2D4A8-DE08-4F94-A834-0E952FC56B2A}"/>
              </a:ext>
            </a:extLst>
          </p:cNvPr>
          <p:cNvSpPr>
            <a:spLocks noGrp="1"/>
          </p:cNvSpPr>
          <p:nvPr>
            <p:ph type="title"/>
          </p:nvPr>
        </p:nvSpPr>
        <p:spPr/>
        <p:txBody>
          <a:bodyPr/>
          <a:lstStyle/>
          <a:p>
            <a:r>
              <a:rPr lang="en-CA" dirty="0"/>
              <a:t>Why geometric return, or compound return is not widely used in finance theory?</a:t>
            </a:r>
          </a:p>
        </p:txBody>
      </p:sp>
      <p:sp>
        <p:nvSpPr>
          <p:cNvPr id="3" name="Content Placeholder 2">
            <a:extLst>
              <a:ext uri="{FF2B5EF4-FFF2-40B4-BE49-F238E27FC236}">
                <a16:creationId xmlns:a16="http://schemas.microsoft.com/office/drawing/2014/main" id="{A024FADC-5815-4E89-8327-1B8C7C94FBBC}"/>
              </a:ext>
            </a:extLst>
          </p:cNvPr>
          <p:cNvSpPr>
            <a:spLocks noGrp="1"/>
          </p:cNvSpPr>
          <p:nvPr>
            <p:ph idx="1"/>
          </p:nvPr>
        </p:nvSpPr>
        <p:spPr/>
        <p:txBody>
          <a:bodyPr>
            <a:normAutofit/>
          </a:bodyPr>
          <a:lstStyle/>
          <a:p>
            <a:r>
              <a:rPr lang="en-CA" dirty="0"/>
              <a:t>There could be several reasons.</a:t>
            </a:r>
          </a:p>
          <a:p>
            <a:r>
              <a:rPr lang="en-CA" dirty="0"/>
              <a:t>First, arithmetic return is simpler than geometric return computationally, and conceptually.</a:t>
            </a:r>
          </a:p>
          <a:p>
            <a:r>
              <a:rPr lang="en-CA" dirty="0"/>
              <a:t>People tend to pick up simple ideas first.</a:t>
            </a:r>
          </a:p>
          <a:p>
            <a:r>
              <a:rPr lang="en-CA" dirty="0"/>
              <a:t>Second, geometric return is less than or equal to arithmetic return for the same performance. Arithmetic return looks better. Hence people prefer to use arithmetic return to report their performance.</a:t>
            </a:r>
          </a:p>
          <a:p>
            <a:endParaRPr lang="en-CA" dirty="0"/>
          </a:p>
        </p:txBody>
      </p:sp>
    </p:spTree>
    <p:extLst>
      <p:ext uri="{BB962C8B-B14F-4D97-AF65-F5344CB8AC3E}">
        <p14:creationId xmlns:p14="http://schemas.microsoft.com/office/powerpoint/2010/main" val="33955451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FEB71-36AB-444F-AF18-AA1C4EC7D32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813731C1-88BF-4A04-AC98-040D74536DCC}"/>
              </a:ext>
            </a:extLst>
          </p:cNvPr>
          <p:cNvSpPr>
            <a:spLocks noGrp="1"/>
          </p:cNvSpPr>
          <p:nvPr>
            <p:ph idx="1"/>
          </p:nvPr>
        </p:nvSpPr>
        <p:spPr/>
        <p:txBody>
          <a:bodyPr/>
          <a:lstStyle/>
          <a:p>
            <a:r>
              <a:rPr lang="en-CA" dirty="0"/>
              <a:t>Third, academic world is entrenched in an arithmetic return based theory. </a:t>
            </a:r>
          </a:p>
          <a:p>
            <a:r>
              <a:rPr lang="en-CA" dirty="0"/>
              <a:t>Over half century, almost all research work are built on portfolio theory and CAPM, which are based on arithmetic return.</a:t>
            </a:r>
          </a:p>
          <a:p>
            <a:r>
              <a:rPr lang="en-CA" dirty="0"/>
              <a:t>In particular, Samuelson was against Kelly’s theory.</a:t>
            </a:r>
          </a:p>
          <a:p>
            <a:r>
              <a:rPr lang="en-CA" dirty="0"/>
              <a:t>Please read Fortune’s Formula by William Poundstone for details.</a:t>
            </a:r>
          </a:p>
          <a:p>
            <a:r>
              <a:rPr lang="en-CA" dirty="0"/>
              <a:t>Both Shannon and Samuelson were in MIT. Shannon consider Samuelson a friend. Shannon was not aware of Samuelson’s attitude until very late.</a:t>
            </a:r>
          </a:p>
          <a:p>
            <a:endParaRPr lang="en-CA" dirty="0"/>
          </a:p>
        </p:txBody>
      </p:sp>
    </p:spTree>
    <p:extLst>
      <p:ext uri="{BB962C8B-B14F-4D97-AF65-F5344CB8AC3E}">
        <p14:creationId xmlns:p14="http://schemas.microsoft.com/office/powerpoint/2010/main" val="206289867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82EE3-FC92-44EA-8926-0DD59103433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60297EBE-9560-4C22-BF65-CBEE04EA12C3}"/>
              </a:ext>
            </a:extLst>
          </p:cNvPr>
          <p:cNvSpPr>
            <a:spLocks noGrp="1"/>
          </p:cNvSpPr>
          <p:nvPr>
            <p:ph idx="1"/>
          </p:nvPr>
        </p:nvSpPr>
        <p:spPr/>
        <p:txBody>
          <a:bodyPr>
            <a:normAutofit lnSpcReduction="10000"/>
          </a:bodyPr>
          <a:lstStyle/>
          <a:p>
            <a:r>
              <a:rPr lang="en-CA" dirty="0"/>
              <a:t>Fourth,  if geometric return is widely used in finance, many popular schemes, such as CPP, will be immediately recognized as Ponzi schemes. Many lucrative money making opportunities will be gone.</a:t>
            </a:r>
          </a:p>
          <a:p>
            <a:r>
              <a:rPr lang="en-CA" dirty="0"/>
              <a:t>We will go over some details on CPP.</a:t>
            </a:r>
          </a:p>
          <a:p>
            <a:r>
              <a:rPr lang="en-CA" dirty="0"/>
              <a:t>CPP started in 1966.</a:t>
            </a:r>
          </a:p>
          <a:p>
            <a:r>
              <a:rPr lang="en-CA" dirty="0"/>
              <a:t>The benefit rate is 25% of (pensionable) income. The initial deduction rate is 3.6% of income. This is a good deal, too good to be sustainable, too good to be a non-Ponzi scheme.</a:t>
            </a:r>
          </a:p>
          <a:p>
            <a:r>
              <a:rPr lang="en-CA" dirty="0"/>
              <a:t>Sure enough, deduction rate increases steadily, now over 10% of income.</a:t>
            </a:r>
          </a:p>
          <a:p>
            <a:endParaRPr lang="en-CA" dirty="0"/>
          </a:p>
          <a:p>
            <a:endParaRPr lang="en-CA" dirty="0"/>
          </a:p>
        </p:txBody>
      </p:sp>
    </p:spTree>
    <p:extLst>
      <p:ext uri="{BB962C8B-B14F-4D97-AF65-F5344CB8AC3E}">
        <p14:creationId xmlns:p14="http://schemas.microsoft.com/office/powerpoint/2010/main" val="1831263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5D68F-4EDC-46C4-A15C-B5B24B54673C}"/>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AE80B982-8154-4DDA-8C25-B2369F11E7BD}"/>
              </a:ext>
            </a:extLst>
          </p:cNvPr>
          <p:cNvSpPr>
            <a:spLocks noGrp="1"/>
          </p:cNvSpPr>
          <p:nvPr>
            <p:ph idx="1"/>
          </p:nvPr>
        </p:nvSpPr>
        <p:spPr/>
        <p:txBody>
          <a:bodyPr/>
          <a:lstStyle/>
          <a:p>
            <a:r>
              <a:rPr lang="en-CA" dirty="0"/>
              <a:t>The pension deduction weakens economic return and enhances financial return.</a:t>
            </a:r>
          </a:p>
          <a:p>
            <a:r>
              <a:rPr lang="en-CA" dirty="0"/>
              <a:t>Every worker needs to pay pension deduction.</a:t>
            </a:r>
          </a:p>
          <a:p>
            <a:r>
              <a:rPr lang="en-CA" dirty="0"/>
              <a:t>Yet most pension money is invested in publicly listed companies, which represent a small percentage of all institutions.</a:t>
            </a:r>
          </a:p>
          <a:p>
            <a:r>
              <a:rPr lang="en-CA" dirty="0"/>
              <a:t>Many other reasons, such as monetary policies, cause the divergence between economic return and financial return.</a:t>
            </a:r>
          </a:p>
        </p:txBody>
      </p:sp>
    </p:spTree>
    <p:extLst>
      <p:ext uri="{BB962C8B-B14F-4D97-AF65-F5344CB8AC3E}">
        <p14:creationId xmlns:p14="http://schemas.microsoft.com/office/powerpoint/2010/main" val="674843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30D9B-7FD0-4D0F-8511-3C55F9732F67}"/>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786808C9-B347-4C91-A2E2-30836829EFEA}"/>
              </a:ext>
            </a:extLst>
          </p:cNvPr>
          <p:cNvSpPr>
            <a:spLocks noGrp="1"/>
          </p:cNvSpPr>
          <p:nvPr>
            <p:ph idx="1"/>
          </p:nvPr>
        </p:nvSpPr>
        <p:spPr/>
        <p:txBody>
          <a:bodyPr/>
          <a:lstStyle/>
          <a:p>
            <a:r>
              <a:rPr lang="en-CA" dirty="0"/>
              <a:t>The divergence between economic return and financial return is at the heart of many social problems.</a:t>
            </a:r>
          </a:p>
          <a:p>
            <a:r>
              <a:rPr lang="en-CA" dirty="0"/>
              <a:t>Finance, instead of serving the whole society, is served by the whole society.</a:t>
            </a:r>
          </a:p>
        </p:txBody>
      </p:sp>
    </p:spTree>
    <p:extLst>
      <p:ext uri="{BB962C8B-B14F-4D97-AF65-F5344CB8AC3E}">
        <p14:creationId xmlns:p14="http://schemas.microsoft.com/office/powerpoint/2010/main" val="2122281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Observation</a:t>
            </a:r>
          </a:p>
        </p:txBody>
      </p:sp>
      <p:sp>
        <p:nvSpPr>
          <p:cNvPr id="3" name="Content Placeholder 2"/>
          <p:cNvSpPr>
            <a:spLocks noGrp="1"/>
          </p:cNvSpPr>
          <p:nvPr>
            <p:ph idx="1"/>
          </p:nvPr>
        </p:nvSpPr>
        <p:spPr/>
        <p:txBody>
          <a:bodyPr/>
          <a:lstStyle/>
          <a:p>
            <a:r>
              <a:rPr lang="en-US" dirty="0"/>
              <a:t>In DCF (Discounted Cash Flow) approach, there is no risk premium.</a:t>
            </a:r>
          </a:p>
          <a:p>
            <a:r>
              <a:rPr lang="en-US" dirty="0"/>
              <a:t>In the end, risk is not priced.</a:t>
            </a:r>
          </a:p>
          <a:p>
            <a:r>
              <a:rPr lang="en-US" dirty="0"/>
              <a:t>In CAPM, there is a risk premium.</a:t>
            </a:r>
          </a:p>
          <a:p>
            <a:r>
              <a:rPr lang="en-US" dirty="0"/>
              <a:t>How can we reconcile these two different methods?</a:t>
            </a:r>
          </a:p>
          <a:p>
            <a:r>
              <a:rPr lang="en-US" dirty="0"/>
              <a:t>One way is to try geometric return.</a:t>
            </a:r>
          </a:p>
          <a:p>
            <a:r>
              <a:rPr lang="en-US" dirty="0"/>
              <a:t>Geometry return combines return and risk.</a:t>
            </a:r>
          </a:p>
        </p:txBody>
      </p:sp>
    </p:spTree>
    <p:extLst>
      <p:ext uri="{BB962C8B-B14F-4D97-AF65-F5344CB8AC3E}">
        <p14:creationId xmlns:p14="http://schemas.microsoft.com/office/powerpoint/2010/main" val="1527865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701C6-C29B-4072-83D3-8196D6ED92ED}"/>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D704F342-00D3-4318-ACCC-82FE04E0806E}"/>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202506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790FB-354C-4F6B-9910-F2938F7E5EC2}"/>
              </a:ext>
            </a:extLst>
          </p:cNvPr>
          <p:cNvSpPr>
            <a:spLocks noGrp="1"/>
          </p:cNvSpPr>
          <p:nvPr>
            <p:ph type="title"/>
          </p:nvPr>
        </p:nvSpPr>
        <p:spPr/>
        <p:txBody>
          <a:bodyPr/>
          <a:lstStyle/>
          <a:p>
            <a:r>
              <a:rPr lang="en-CA" dirty="0"/>
              <a:t>2. Arithmetic return</a:t>
            </a:r>
          </a:p>
        </p:txBody>
      </p:sp>
      <p:sp>
        <p:nvSpPr>
          <p:cNvPr id="3" name="Content Placeholder 2">
            <a:extLst>
              <a:ext uri="{FF2B5EF4-FFF2-40B4-BE49-F238E27FC236}">
                <a16:creationId xmlns:a16="http://schemas.microsoft.com/office/drawing/2014/main" id="{906EA03D-95BB-48A3-BB63-E43223750965}"/>
              </a:ext>
            </a:extLst>
          </p:cNvPr>
          <p:cNvSpPr>
            <a:spLocks noGrp="1"/>
          </p:cNvSpPr>
          <p:nvPr>
            <p:ph idx="1"/>
          </p:nvPr>
        </p:nvSpPr>
        <p:spPr/>
        <p:txBody>
          <a:bodyPr/>
          <a:lstStyle/>
          <a:p>
            <a:r>
              <a:rPr lang="en-CA" dirty="0"/>
              <a:t>Markowitz portfolio theory and CAPM are based on arithmetic return.</a:t>
            </a:r>
          </a:p>
          <a:p>
            <a:r>
              <a:rPr lang="en-CA" dirty="0"/>
              <a:t>We will study the basic properties of arithmetic return.</a:t>
            </a:r>
          </a:p>
          <a:p>
            <a:pPr marL="0" indent="0">
              <a:buNone/>
            </a:pPr>
            <a:endParaRPr lang="en-CA" dirty="0"/>
          </a:p>
        </p:txBody>
      </p:sp>
    </p:spTree>
    <p:extLst>
      <p:ext uri="{BB962C8B-B14F-4D97-AF65-F5344CB8AC3E}">
        <p14:creationId xmlns:p14="http://schemas.microsoft.com/office/powerpoint/2010/main" val="4080786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B1996-9C76-4AD5-8069-4B8B3A93C49B}"/>
              </a:ext>
            </a:extLst>
          </p:cNvPr>
          <p:cNvSpPr>
            <a:spLocks noGrp="1"/>
          </p:cNvSpPr>
          <p:nvPr>
            <p:ph type="title"/>
          </p:nvPr>
        </p:nvSpPr>
        <p:spPr/>
        <p:txBody>
          <a:bodyPr/>
          <a:lstStyle/>
          <a:p>
            <a:r>
              <a:rPr lang="en-CA" dirty="0"/>
              <a:t>Types of returns</a:t>
            </a:r>
          </a:p>
        </p:txBody>
      </p:sp>
      <p:sp>
        <p:nvSpPr>
          <p:cNvPr id="3" name="Content Placeholder 2">
            <a:extLst>
              <a:ext uri="{FF2B5EF4-FFF2-40B4-BE49-F238E27FC236}">
                <a16:creationId xmlns:a16="http://schemas.microsoft.com/office/drawing/2014/main" id="{318964F1-C040-4A03-9FFF-8C3BAB865F78}"/>
              </a:ext>
            </a:extLst>
          </p:cNvPr>
          <p:cNvSpPr>
            <a:spLocks noGrp="1"/>
          </p:cNvSpPr>
          <p:nvPr>
            <p:ph idx="1"/>
          </p:nvPr>
        </p:nvSpPr>
        <p:spPr/>
        <p:txBody>
          <a:bodyPr/>
          <a:lstStyle/>
          <a:p>
            <a:r>
              <a:rPr lang="en-CA" dirty="0"/>
              <a:t>Return is the most fundamental concept in investment.</a:t>
            </a:r>
          </a:p>
          <a:p>
            <a:r>
              <a:rPr lang="en-CA" dirty="0"/>
              <a:t>There are arithmetic return and geometric return, or compound return.</a:t>
            </a:r>
          </a:p>
          <a:p>
            <a:r>
              <a:rPr lang="en-CA" dirty="0"/>
              <a:t>Arithmetic return is simple and intuitive.</a:t>
            </a:r>
          </a:p>
          <a:p>
            <a:r>
              <a:rPr lang="en-CA" dirty="0"/>
              <a:t>Geometric return is more elaborate.</a:t>
            </a:r>
          </a:p>
          <a:p>
            <a:r>
              <a:rPr lang="en-CA" dirty="0"/>
              <a:t>We will study both arithmetic return and geometric return.</a:t>
            </a:r>
          </a:p>
          <a:p>
            <a:endParaRPr lang="en-CA" dirty="0"/>
          </a:p>
          <a:p>
            <a:endParaRPr lang="en-CA" dirty="0"/>
          </a:p>
        </p:txBody>
      </p:sp>
    </p:spTree>
    <p:extLst>
      <p:ext uri="{BB962C8B-B14F-4D97-AF65-F5344CB8AC3E}">
        <p14:creationId xmlns:p14="http://schemas.microsoft.com/office/powerpoint/2010/main" val="3390170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ECA1A-92B1-4697-9971-90A7FA3F22CE}"/>
              </a:ext>
            </a:extLst>
          </p:cNvPr>
          <p:cNvSpPr>
            <a:spLocks noGrp="1"/>
          </p:cNvSpPr>
          <p:nvPr>
            <p:ph type="title"/>
          </p:nvPr>
        </p:nvSpPr>
        <p:spPr/>
        <p:txBody>
          <a:bodyPr/>
          <a:lstStyle/>
          <a:p>
            <a:r>
              <a:rPr lang="en-CA" dirty="0"/>
              <a:t>A simple investment problem</a:t>
            </a:r>
          </a:p>
        </p:txBody>
      </p:sp>
      <p:sp>
        <p:nvSpPr>
          <p:cNvPr id="3" name="Content Placeholder 2">
            <a:extLst>
              <a:ext uri="{FF2B5EF4-FFF2-40B4-BE49-F238E27FC236}">
                <a16:creationId xmlns:a16="http://schemas.microsoft.com/office/drawing/2014/main" id="{54E9163B-EAED-4F91-8246-349FF0356C05}"/>
              </a:ext>
            </a:extLst>
          </p:cNvPr>
          <p:cNvSpPr>
            <a:spLocks noGrp="1"/>
          </p:cNvSpPr>
          <p:nvPr>
            <p:ph idx="1"/>
          </p:nvPr>
        </p:nvSpPr>
        <p:spPr/>
        <p:txBody>
          <a:bodyPr>
            <a:normAutofit/>
          </a:bodyPr>
          <a:lstStyle/>
          <a:p>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Suppose we invest 1000 dollars. </a:t>
            </a:r>
          </a:p>
          <a:p>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After one year, the investment turns into 2000 dollars. </a:t>
            </a:r>
          </a:p>
          <a:p>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After another year, the investment turns into 1000 dollars. </a:t>
            </a:r>
          </a:p>
          <a:p>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What is the average rate of the investment return per year? </a:t>
            </a:r>
            <a:endParaRPr lang="en-CA" sz="3600" dirty="0"/>
          </a:p>
        </p:txBody>
      </p:sp>
    </p:spTree>
    <p:extLst>
      <p:ext uri="{BB962C8B-B14F-4D97-AF65-F5344CB8AC3E}">
        <p14:creationId xmlns:p14="http://schemas.microsoft.com/office/powerpoint/2010/main" val="1209431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4DE17-9E0F-4971-8D1B-F98237B032A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D1437E16-39F4-45D3-A205-839149B475B2}"/>
              </a:ext>
            </a:extLst>
          </p:cNvPr>
          <p:cNvSpPr>
            <a:spLocks noGrp="1"/>
          </p:cNvSpPr>
          <p:nvPr>
            <p:ph idx="1"/>
          </p:nvPr>
        </p:nvSpPr>
        <p:spPr/>
        <p:txBody>
          <a:bodyPr>
            <a:noAutofit/>
          </a:bodyPr>
          <a:lstStyle/>
          <a:p>
            <a:pPr algn="just"/>
            <a:endParaRPr lang="en-CA" sz="3600" dirty="0">
              <a:effectLst/>
              <a:latin typeface="Calibri" panose="020F0502020204030204" pitchFamily="34" charset="0"/>
              <a:ea typeface="DengXian" panose="02010600030101010101" pitchFamily="2" charset="-122"/>
              <a:cs typeface="Times New Roman" panose="02020603050405020304" pitchFamily="18" charset="0"/>
            </a:endParaRPr>
          </a:p>
          <a:p>
            <a:pPr algn="just"/>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For the first year, the investment doubles. The rate of return is 100%. </a:t>
            </a:r>
          </a:p>
          <a:p>
            <a:pPr algn="just"/>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For the second year, the investment halves. The rate of return is -50%. </a:t>
            </a:r>
          </a:p>
          <a:p>
            <a:pPr algn="just"/>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average rate of return is therefore (100% - 50%)/2 = 25% per year. </a:t>
            </a:r>
          </a:p>
          <a:p>
            <a:pPr algn="just"/>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It is simple and clear. </a:t>
            </a:r>
          </a:p>
          <a:p>
            <a:pPr algn="just"/>
            <a:b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br>
            <a:b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br>
            <a:endParaRPr lang="en-CA" sz="36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600" dirty="0"/>
          </a:p>
        </p:txBody>
      </p:sp>
    </p:spTree>
    <p:extLst>
      <p:ext uri="{BB962C8B-B14F-4D97-AF65-F5344CB8AC3E}">
        <p14:creationId xmlns:p14="http://schemas.microsoft.com/office/powerpoint/2010/main" val="268688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CD31B-B580-4AAE-B6BA-7306488B77DE}"/>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1D2A1D2E-EB4D-48AA-AD63-CC63754F077A}"/>
              </a:ext>
            </a:extLst>
          </p:cNvPr>
          <p:cNvSpPr>
            <a:spLocks noGrp="1"/>
          </p:cNvSpPr>
          <p:nvPr>
            <p:ph idx="1"/>
          </p:nvPr>
        </p:nvSpPr>
        <p:spPr/>
        <p:txBody>
          <a:bodyPr>
            <a:normAutofit/>
          </a:bodyPr>
          <a:lstStyle/>
          <a:p>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This is how the standard investment theory, the Markowitz (1952) portfolio theory and CAPM (Capital Asset Pricing Model) (Sharpe, 1964), measures investment returns.</a:t>
            </a:r>
            <a:endParaRPr lang="en-CA" sz="36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600" dirty="0"/>
          </a:p>
        </p:txBody>
      </p:sp>
    </p:spTree>
    <p:extLst>
      <p:ext uri="{BB962C8B-B14F-4D97-AF65-F5344CB8AC3E}">
        <p14:creationId xmlns:p14="http://schemas.microsoft.com/office/powerpoint/2010/main" val="881593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6671B-C78A-4C69-AE21-3ED69D022AF8}"/>
              </a:ext>
            </a:extLst>
          </p:cNvPr>
          <p:cNvSpPr>
            <a:spLocks noGrp="1"/>
          </p:cNvSpPr>
          <p:nvPr>
            <p:ph type="title"/>
          </p:nvPr>
        </p:nvSpPr>
        <p:spPr/>
        <p:txBody>
          <a:bodyPr/>
          <a:lstStyle/>
          <a:p>
            <a:r>
              <a:rPr lang="en-CA" dirty="0"/>
              <a:t>Contents</a:t>
            </a:r>
          </a:p>
        </p:txBody>
      </p:sp>
      <p:sp>
        <p:nvSpPr>
          <p:cNvPr id="3" name="Content Placeholder 2">
            <a:extLst>
              <a:ext uri="{FF2B5EF4-FFF2-40B4-BE49-F238E27FC236}">
                <a16:creationId xmlns:a16="http://schemas.microsoft.com/office/drawing/2014/main" id="{F450CBDA-0652-4E88-9F32-CD42F1CFC2BB}"/>
              </a:ext>
            </a:extLst>
          </p:cNvPr>
          <p:cNvSpPr>
            <a:spLocks noGrp="1"/>
          </p:cNvSpPr>
          <p:nvPr>
            <p:ph idx="1"/>
          </p:nvPr>
        </p:nvSpPr>
        <p:spPr/>
        <p:txBody>
          <a:bodyPr>
            <a:normAutofit/>
          </a:bodyPr>
          <a:lstStyle/>
          <a:p>
            <a:r>
              <a:rPr lang="en-CA" sz="3600" dirty="0">
                <a:solidFill>
                  <a:srgbClr val="000000"/>
                </a:solidFill>
                <a:latin typeface="Microsoft YaHei" panose="020B0503020204020204" pitchFamily="34" charset="-122"/>
                <a:ea typeface="Microsoft YaHei" panose="020B0503020204020204" pitchFamily="34" charset="-122"/>
              </a:rPr>
              <a:t>1. The role of investment theory in corporate finance</a:t>
            </a:r>
          </a:p>
          <a:p>
            <a:r>
              <a:rPr lang="en-CA" sz="3600" dirty="0">
                <a:solidFill>
                  <a:srgbClr val="000000"/>
                </a:solidFill>
                <a:latin typeface="Microsoft YaHei" panose="020B0503020204020204" pitchFamily="34" charset="-122"/>
                <a:ea typeface="Microsoft YaHei" panose="020B0503020204020204" pitchFamily="34" charset="-122"/>
              </a:rPr>
              <a:t>2. Arithmetic return</a:t>
            </a:r>
          </a:p>
          <a:p>
            <a:r>
              <a:rPr lang="en-CA" sz="3600" dirty="0">
                <a:solidFill>
                  <a:srgbClr val="000000"/>
                </a:solidFill>
                <a:latin typeface="Microsoft YaHei" panose="020B0503020204020204" pitchFamily="34" charset="-122"/>
                <a:ea typeface="Microsoft YaHei" panose="020B0503020204020204" pitchFamily="34" charset="-122"/>
              </a:rPr>
              <a:t>3. Geometric return</a:t>
            </a:r>
          </a:p>
          <a:p>
            <a:r>
              <a:rPr lang="en-CA" sz="3600" dirty="0">
                <a:solidFill>
                  <a:srgbClr val="000000"/>
                </a:solidFill>
                <a:latin typeface="Microsoft YaHei" panose="020B0503020204020204" pitchFamily="34" charset="-122"/>
                <a:ea typeface="Microsoft YaHei" panose="020B0503020204020204" pitchFamily="34" charset="-122"/>
              </a:rPr>
              <a:t>4.History of the investment theory (Optional)</a:t>
            </a:r>
          </a:p>
        </p:txBody>
      </p:sp>
    </p:spTree>
    <p:extLst>
      <p:ext uri="{BB962C8B-B14F-4D97-AF65-F5344CB8AC3E}">
        <p14:creationId xmlns:p14="http://schemas.microsoft.com/office/powerpoint/2010/main" val="1191808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DF86E-2419-4F64-B1CC-6AA450411F0B}"/>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8A51FDA3-0A23-42CF-86B5-E8D8EB390C63}"/>
              </a:ext>
            </a:extLst>
          </p:cNvPr>
          <p:cNvSpPr>
            <a:spLocks noGrp="1"/>
          </p:cNvSpPr>
          <p:nvPr>
            <p:ph idx="1"/>
          </p:nvPr>
        </p:nvSpPr>
        <p:spPr/>
        <p:txBody>
          <a:bodyPr>
            <a:normAutofit/>
          </a:bodyPr>
          <a:lstStyle/>
          <a:p>
            <a:r>
              <a:rPr lang="en-US" sz="32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Some of us may feel uncomfortable with the calculated rate of return.</a:t>
            </a:r>
          </a:p>
          <a:p>
            <a:r>
              <a:rPr lang="en-US" sz="32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After two years of investment, we don’t make any money. </a:t>
            </a:r>
          </a:p>
          <a:p>
            <a:r>
              <a:rPr lang="en-US" sz="32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How come the average rate of return is 25%? </a:t>
            </a:r>
          </a:p>
          <a:p>
            <a:endParaRPr lang="en-CA" sz="3200" dirty="0"/>
          </a:p>
        </p:txBody>
      </p:sp>
    </p:spTree>
    <p:extLst>
      <p:ext uri="{BB962C8B-B14F-4D97-AF65-F5344CB8AC3E}">
        <p14:creationId xmlns:p14="http://schemas.microsoft.com/office/powerpoint/2010/main" val="18712136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6C2FA-07DA-4ABC-9A29-CF8AFB1241BE}"/>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2DAC54B-86E5-4775-AAAB-0070808FE5AF}"/>
              </a:ext>
            </a:extLst>
          </p:cNvPr>
          <p:cNvSpPr>
            <a:spLocks noGrp="1"/>
          </p:cNvSpPr>
          <p:nvPr>
            <p:ph idx="1"/>
          </p:nvPr>
        </p:nvSpPr>
        <p:spPr/>
        <p:txBody>
          <a:bodyPr>
            <a:normAutofit/>
          </a:bodyPr>
          <a:lstStyle/>
          <a:p>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Is there an alternative way to measure return? </a:t>
            </a:r>
          </a:p>
          <a:p>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Yes. There is an alternative measure: geometric return. </a:t>
            </a:r>
          </a:p>
          <a:p>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Measured by geometric return, the rate of return in the above example is 0%. </a:t>
            </a:r>
          </a:p>
          <a:p>
            <a:r>
              <a:rPr lang="en-US" sz="36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This is consistent with our intuition.</a:t>
            </a:r>
            <a:endParaRPr lang="en-CA" sz="3600" dirty="0"/>
          </a:p>
        </p:txBody>
      </p:sp>
    </p:spTree>
    <p:extLst>
      <p:ext uri="{BB962C8B-B14F-4D97-AF65-F5344CB8AC3E}">
        <p14:creationId xmlns:p14="http://schemas.microsoft.com/office/powerpoint/2010/main" val="3536821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53833-9272-4522-A1BE-53534C054444}"/>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BA35A123-4C10-4F43-AA06-ABE390FF820D}"/>
              </a:ext>
            </a:extLst>
          </p:cNvPr>
          <p:cNvSpPr>
            <a:spLocks noGrp="1"/>
          </p:cNvSpPr>
          <p:nvPr>
            <p:ph idx="1"/>
          </p:nvPr>
        </p:nvSpPr>
        <p:spPr/>
        <p:txBody>
          <a:bodyPr>
            <a:normAutofit lnSpcReduction="10000"/>
          </a:bodyPr>
          <a:lstStyle/>
          <a:p>
            <a:r>
              <a:rPr lang="en-CA" sz="3200" dirty="0">
                <a:effectLst/>
                <a:latin typeface="Times New Roman" panose="02020603050405020304" pitchFamily="18" charset="0"/>
                <a:ea typeface="Times New Roman" panose="02020603050405020304" pitchFamily="18" charset="0"/>
              </a:rPr>
              <a:t>In portfolio theory and CAPM, two measures are used to describe the performance of an investment. </a:t>
            </a:r>
          </a:p>
          <a:p>
            <a:r>
              <a:rPr lang="en-CA" sz="3200" dirty="0">
                <a:effectLst/>
                <a:latin typeface="Times New Roman" panose="02020603050405020304" pitchFamily="18" charset="0"/>
                <a:ea typeface="Times New Roman" panose="02020603050405020304" pitchFamily="18" charset="0"/>
              </a:rPr>
              <a:t>They are </a:t>
            </a:r>
            <a:r>
              <a:rPr lang="en-US" sz="3200" dirty="0">
                <a:effectLst/>
                <a:latin typeface="Times New Roman" panose="02020603050405020304" pitchFamily="18" charset="0"/>
                <a:ea typeface="Times New Roman" panose="02020603050405020304" pitchFamily="18" charset="0"/>
              </a:rPr>
              <a:t>arithmetic </a:t>
            </a:r>
            <a:r>
              <a:rPr lang="en-CA" sz="3200" dirty="0">
                <a:effectLst/>
                <a:latin typeface="Times New Roman" panose="02020603050405020304" pitchFamily="18" charset="0"/>
                <a:ea typeface="Times New Roman" panose="02020603050405020304" pitchFamily="18" charset="0"/>
              </a:rPr>
              <a:t>return and standard deviation.  </a:t>
            </a:r>
          </a:p>
          <a:p>
            <a:r>
              <a:rPr lang="en-CA" sz="3200" dirty="0">
                <a:effectLst/>
                <a:latin typeface="Times New Roman" panose="02020603050405020304" pitchFamily="18" charset="0"/>
                <a:ea typeface="Times New Roman" panose="02020603050405020304" pitchFamily="18" charset="0"/>
              </a:rPr>
              <a:t>Together, they can offer more precise measurement of an investment performance than a single measure of arithmetic return. </a:t>
            </a:r>
          </a:p>
          <a:p>
            <a:r>
              <a:rPr lang="en-CA" sz="3200" dirty="0">
                <a:effectLst/>
                <a:latin typeface="Times New Roman" panose="02020603050405020304" pitchFamily="18" charset="0"/>
                <a:ea typeface="Times New Roman" panose="02020603050405020304" pitchFamily="18" charset="0"/>
              </a:rPr>
              <a:t>But exactly how precise these two measures can offer? </a:t>
            </a:r>
          </a:p>
          <a:p>
            <a:r>
              <a:rPr lang="en-CA" sz="3200" dirty="0">
                <a:effectLst/>
                <a:latin typeface="Times New Roman" panose="02020603050405020304" pitchFamily="18" charset="0"/>
                <a:ea typeface="Times New Roman" panose="02020603050405020304" pitchFamily="18" charset="0"/>
              </a:rPr>
              <a:t>We will look at the return performances of two investments over a ten year period. </a:t>
            </a:r>
          </a:p>
          <a:p>
            <a:endParaRPr lang="en-CA" sz="3200" dirty="0"/>
          </a:p>
        </p:txBody>
      </p:sp>
    </p:spTree>
    <p:extLst>
      <p:ext uri="{BB962C8B-B14F-4D97-AF65-F5344CB8AC3E}">
        <p14:creationId xmlns:p14="http://schemas.microsoft.com/office/powerpoint/2010/main" val="7897307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3C31A-F486-4B4D-A7EC-07D3630AEBB6}"/>
              </a:ext>
            </a:extLst>
          </p:cNvPr>
          <p:cNvSpPr>
            <a:spLocks noGrp="1"/>
          </p:cNvSpPr>
          <p:nvPr>
            <p:ph type="title"/>
          </p:nvPr>
        </p:nvSpPr>
        <p:spPr/>
        <p:txBody>
          <a:bodyPr/>
          <a:lstStyle/>
          <a:p>
            <a:endParaRPr lang="en-CA" dirty="0"/>
          </a:p>
        </p:txBody>
      </p:sp>
      <p:graphicFrame>
        <p:nvGraphicFramePr>
          <p:cNvPr id="4" name="Content Placeholder 3">
            <a:extLst>
              <a:ext uri="{FF2B5EF4-FFF2-40B4-BE49-F238E27FC236}">
                <a16:creationId xmlns:a16="http://schemas.microsoft.com/office/drawing/2014/main" id="{559D9445-9179-42E2-A1B6-57D6DD2C1964}"/>
              </a:ext>
            </a:extLst>
          </p:cNvPr>
          <p:cNvGraphicFramePr>
            <a:graphicFrameLocks noGrp="1"/>
          </p:cNvGraphicFramePr>
          <p:nvPr>
            <p:ph idx="1"/>
            <p:extLst>
              <p:ext uri="{D42A27DB-BD31-4B8C-83A1-F6EECF244321}">
                <p14:modId xmlns:p14="http://schemas.microsoft.com/office/powerpoint/2010/main" val="2852341158"/>
              </p:ext>
            </p:extLst>
          </p:nvPr>
        </p:nvGraphicFramePr>
        <p:xfrm>
          <a:off x="4014952" y="662152"/>
          <a:ext cx="4414346" cy="5969880"/>
        </p:xfrm>
        <a:graphic>
          <a:graphicData uri="http://schemas.openxmlformats.org/drawingml/2006/table">
            <a:tbl>
              <a:tblPr>
                <a:tableStyleId>{5C22544A-7EE6-4342-B048-85BDC9FD1C3A}</a:tableStyleId>
              </a:tblPr>
              <a:tblGrid>
                <a:gridCol w="2140288">
                  <a:extLst>
                    <a:ext uri="{9D8B030D-6E8A-4147-A177-3AD203B41FA5}">
                      <a16:colId xmlns:a16="http://schemas.microsoft.com/office/drawing/2014/main" val="2277285593"/>
                    </a:ext>
                  </a:extLst>
                </a:gridCol>
                <a:gridCol w="1137029">
                  <a:extLst>
                    <a:ext uri="{9D8B030D-6E8A-4147-A177-3AD203B41FA5}">
                      <a16:colId xmlns:a16="http://schemas.microsoft.com/office/drawing/2014/main" val="4284343537"/>
                    </a:ext>
                  </a:extLst>
                </a:gridCol>
                <a:gridCol w="1137029">
                  <a:extLst>
                    <a:ext uri="{9D8B030D-6E8A-4147-A177-3AD203B41FA5}">
                      <a16:colId xmlns:a16="http://schemas.microsoft.com/office/drawing/2014/main" val="2032862359"/>
                    </a:ext>
                  </a:extLst>
                </a:gridCol>
              </a:tblGrid>
              <a:tr h="426420">
                <a:tc>
                  <a:txBody>
                    <a:bodyPr/>
                    <a:lstStyle/>
                    <a:p>
                      <a:pPr algn="l" fontAlgn="b"/>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l" fontAlgn="b"/>
                      <a:r>
                        <a:rPr lang="en-CA" sz="2000" u="none" strike="noStrike">
                          <a:effectLst/>
                        </a:rPr>
                        <a:t>return 1</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l" fontAlgn="b"/>
                      <a:r>
                        <a:rPr lang="en-CA" sz="2000" u="none" strike="noStrike">
                          <a:effectLst/>
                        </a:rPr>
                        <a:t>return 2</a:t>
                      </a:r>
                      <a:endParaRPr lang="en-CA" sz="2000" b="0" i="0" u="none" strike="noStrike">
                        <a:solidFill>
                          <a:srgbClr val="000000"/>
                        </a:solidFill>
                        <a:effectLst/>
                        <a:latin typeface="Calibri" panose="020F0502020204030204" pitchFamily="34" charset="0"/>
                      </a:endParaRPr>
                    </a:p>
                  </a:txBody>
                  <a:tcPr marL="5443" marR="5443" marT="5443" marB="0" anchor="b"/>
                </a:tc>
                <a:extLst>
                  <a:ext uri="{0D108BD9-81ED-4DB2-BD59-A6C34878D82A}">
                    <a16:rowId xmlns:a16="http://schemas.microsoft.com/office/drawing/2014/main" val="1873308558"/>
                  </a:ext>
                </a:extLst>
              </a:tr>
              <a:tr h="426420">
                <a:tc>
                  <a:txBody>
                    <a:bodyPr/>
                    <a:lstStyle/>
                    <a:p>
                      <a:pPr algn="r" fontAlgn="b"/>
                      <a:r>
                        <a:rPr lang="en-CA" sz="2000" u="none" strike="noStrike">
                          <a:effectLst/>
                        </a:rPr>
                        <a:t>1</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0.18</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0.414</a:t>
                      </a:r>
                      <a:endParaRPr lang="en-CA" sz="2000" b="0" i="0" u="none" strike="noStrike">
                        <a:solidFill>
                          <a:srgbClr val="000000"/>
                        </a:solidFill>
                        <a:effectLst/>
                        <a:latin typeface="Calibri" panose="020F0502020204030204" pitchFamily="34" charset="0"/>
                      </a:endParaRPr>
                    </a:p>
                  </a:txBody>
                  <a:tcPr marL="5443" marR="5443" marT="5443" marB="0" anchor="b"/>
                </a:tc>
                <a:extLst>
                  <a:ext uri="{0D108BD9-81ED-4DB2-BD59-A6C34878D82A}">
                    <a16:rowId xmlns:a16="http://schemas.microsoft.com/office/drawing/2014/main" val="3792318712"/>
                  </a:ext>
                </a:extLst>
              </a:tr>
              <a:tr h="426420">
                <a:tc>
                  <a:txBody>
                    <a:bodyPr/>
                    <a:lstStyle/>
                    <a:p>
                      <a:pPr algn="r" fontAlgn="b"/>
                      <a:r>
                        <a:rPr lang="en-CA" sz="2000" u="none" strike="noStrike">
                          <a:effectLst/>
                        </a:rPr>
                        <a:t>2</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0.18</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-0.288</a:t>
                      </a:r>
                      <a:endParaRPr lang="en-CA" sz="2000" b="0" i="0" u="none" strike="noStrike">
                        <a:solidFill>
                          <a:srgbClr val="000000"/>
                        </a:solidFill>
                        <a:effectLst/>
                        <a:latin typeface="Calibri" panose="020F0502020204030204" pitchFamily="34" charset="0"/>
                      </a:endParaRPr>
                    </a:p>
                  </a:txBody>
                  <a:tcPr marL="5443" marR="5443" marT="5443" marB="0" anchor="b"/>
                </a:tc>
                <a:extLst>
                  <a:ext uri="{0D108BD9-81ED-4DB2-BD59-A6C34878D82A}">
                    <a16:rowId xmlns:a16="http://schemas.microsoft.com/office/drawing/2014/main" val="4084321339"/>
                  </a:ext>
                </a:extLst>
              </a:tr>
              <a:tr h="426420">
                <a:tc>
                  <a:txBody>
                    <a:bodyPr/>
                    <a:lstStyle/>
                    <a:p>
                      <a:pPr algn="r" fontAlgn="b"/>
                      <a:r>
                        <a:rPr lang="en-CA" sz="2000" u="none" strike="noStrike" dirty="0">
                          <a:effectLst/>
                        </a:rPr>
                        <a:t>3</a:t>
                      </a:r>
                      <a:endParaRPr lang="en-CA" sz="2000" b="0" i="0" u="none" strike="noStrike" dirty="0">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0.18</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0.414</a:t>
                      </a:r>
                      <a:endParaRPr lang="en-CA" sz="2000" b="0" i="0" u="none" strike="noStrike">
                        <a:solidFill>
                          <a:srgbClr val="000000"/>
                        </a:solidFill>
                        <a:effectLst/>
                        <a:latin typeface="Calibri" panose="020F0502020204030204" pitchFamily="34" charset="0"/>
                      </a:endParaRPr>
                    </a:p>
                  </a:txBody>
                  <a:tcPr marL="5443" marR="5443" marT="5443" marB="0" anchor="b"/>
                </a:tc>
                <a:extLst>
                  <a:ext uri="{0D108BD9-81ED-4DB2-BD59-A6C34878D82A}">
                    <a16:rowId xmlns:a16="http://schemas.microsoft.com/office/drawing/2014/main" val="2242287197"/>
                  </a:ext>
                </a:extLst>
              </a:tr>
              <a:tr h="426420">
                <a:tc>
                  <a:txBody>
                    <a:bodyPr/>
                    <a:lstStyle/>
                    <a:p>
                      <a:pPr algn="r" fontAlgn="b"/>
                      <a:r>
                        <a:rPr lang="en-CA" sz="2000" u="none" strike="noStrike">
                          <a:effectLst/>
                        </a:rPr>
                        <a:t>4</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0.18</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-0.288</a:t>
                      </a:r>
                      <a:endParaRPr lang="en-CA" sz="2000" b="0" i="0" u="none" strike="noStrike">
                        <a:solidFill>
                          <a:srgbClr val="000000"/>
                        </a:solidFill>
                        <a:effectLst/>
                        <a:latin typeface="Calibri" panose="020F0502020204030204" pitchFamily="34" charset="0"/>
                      </a:endParaRPr>
                    </a:p>
                  </a:txBody>
                  <a:tcPr marL="5443" marR="5443" marT="5443" marB="0" anchor="b"/>
                </a:tc>
                <a:extLst>
                  <a:ext uri="{0D108BD9-81ED-4DB2-BD59-A6C34878D82A}">
                    <a16:rowId xmlns:a16="http://schemas.microsoft.com/office/drawing/2014/main" val="94787005"/>
                  </a:ext>
                </a:extLst>
              </a:tr>
              <a:tr h="426420">
                <a:tc>
                  <a:txBody>
                    <a:bodyPr/>
                    <a:lstStyle/>
                    <a:p>
                      <a:pPr algn="r" fontAlgn="b"/>
                      <a:r>
                        <a:rPr lang="en-CA" sz="2000" u="none" strike="noStrike">
                          <a:effectLst/>
                        </a:rPr>
                        <a:t>5</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0.18</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0.414</a:t>
                      </a:r>
                      <a:endParaRPr lang="en-CA" sz="2000" b="0" i="0" u="none" strike="noStrike">
                        <a:solidFill>
                          <a:srgbClr val="000000"/>
                        </a:solidFill>
                        <a:effectLst/>
                        <a:latin typeface="Calibri" panose="020F0502020204030204" pitchFamily="34" charset="0"/>
                      </a:endParaRPr>
                    </a:p>
                  </a:txBody>
                  <a:tcPr marL="5443" marR="5443" marT="5443" marB="0" anchor="b"/>
                </a:tc>
                <a:extLst>
                  <a:ext uri="{0D108BD9-81ED-4DB2-BD59-A6C34878D82A}">
                    <a16:rowId xmlns:a16="http://schemas.microsoft.com/office/drawing/2014/main" val="3162626879"/>
                  </a:ext>
                </a:extLst>
              </a:tr>
              <a:tr h="426420">
                <a:tc>
                  <a:txBody>
                    <a:bodyPr/>
                    <a:lstStyle/>
                    <a:p>
                      <a:pPr algn="r" fontAlgn="b"/>
                      <a:r>
                        <a:rPr lang="en-CA" sz="2000" u="none" strike="noStrike">
                          <a:effectLst/>
                        </a:rPr>
                        <a:t>6</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0.18</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-0.288</a:t>
                      </a:r>
                      <a:endParaRPr lang="en-CA" sz="2000" b="0" i="0" u="none" strike="noStrike">
                        <a:solidFill>
                          <a:srgbClr val="000000"/>
                        </a:solidFill>
                        <a:effectLst/>
                        <a:latin typeface="Calibri" panose="020F0502020204030204" pitchFamily="34" charset="0"/>
                      </a:endParaRPr>
                    </a:p>
                  </a:txBody>
                  <a:tcPr marL="5443" marR="5443" marT="5443" marB="0" anchor="b"/>
                </a:tc>
                <a:extLst>
                  <a:ext uri="{0D108BD9-81ED-4DB2-BD59-A6C34878D82A}">
                    <a16:rowId xmlns:a16="http://schemas.microsoft.com/office/drawing/2014/main" val="1089571599"/>
                  </a:ext>
                </a:extLst>
              </a:tr>
              <a:tr h="426420">
                <a:tc>
                  <a:txBody>
                    <a:bodyPr/>
                    <a:lstStyle/>
                    <a:p>
                      <a:pPr algn="r" fontAlgn="b"/>
                      <a:r>
                        <a:rPr lang="en-CA" sz="2000" u="none" strike="noStrike">
                          <a:effectLst/>
                        </a:rPr>
                        <a:t>7</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0.18</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0.414</a:t>
                      </a:r>
                      <a:endParaRPr lang="en-CA" sz="2000" b="0" i="0" u="none" strike="noStrike">
                        <a:solidFill>
                          <a:srgbClr val="000000"/>
                        </a:solidFill>
                        <a:effectLst/>
                        <a:latin typeface="Calibri" panose="020F0502020204030204" pitchFamily="34" charset="0"/>
                      </a:endParaRPr>
                    </a:p>
                  </a:txBody>
                  <a:tcPr marL="5443" marR="5443" marT="5443" marB="0" anchor="b"/>
                </a:tc>
                <a:extLst>
                  <a:ext uri="{0D108BD9-81ED-4DB2-BD59-A6C34878D82A}">
                    <a16:rowId xmlns:a16="http://schemas.microsoft.com/office/drawing/2014/main" val="74876980"/>
                  </a:ext>
                </a:extLst>
              </a:tr>
              <a:tr h="426420">
                <a:tc>
                  <a:txBody>
                    <a:bodyPr/>
                    <a:lstStyle/>
                    <a:p>
                      <a:pPr algn="r" fontAlgn="b"/>
                      <a:r>
                        <a:rPr lang="en-CA" sz="2000" u="none" strike="noStrike">
                          <a:effectLst/>
                        </a:rPr>
                        <a:t>8</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0.18</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-0.288</a:t>
                      </a:r>
                      <a:endParaRPr lang="en-CA" sz="2000" b="0" i="0" u="none" strike="noStrike">
                        <a:solidFill>
                          <a:srgbClr val="000000"/>
                        </a:solidFill>
                        <a:effectLst/>
                        <a:latin typeface="Calibri" panose="020F0502020204030204" pitchFamily="34" charset="0"/>
                      </a:endParaRPr>
                    </a:p>
                  </a:txBody>
                  <a:tcPr marL="5443" marR="5443" marT="5443" marB="0" anchor="b"/>
                </a:tc>
                <a:extLst>
                  <a:ext uri="{0D108BD9-81ED-4DB2-BD59-A6C34878D82A}">
                    <a16:rowId xmlns:a16="http://schemas.microsoft.com/office/drawing/2014/main" val="94052151"/>
                  </a:ext>
                </a:extLst>
              </a:tr>
              <a:tr h="426420">
                <a:tc>
                  <a:txBody>
                    <a:bodyPr/>
                    <a:lstStyle/>
                    <a:p>
                      <a:pPr algn="r" fontAlgn="b"/>
                      <a:r>
                        <a:rPr lang="en-CA" sz="2000" u="none" strike="noStrike">
                          <a:effectLst/>
                        </a:rPr>
                        <a:t>9</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0.18</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0.414</a:t>
                      </a:r>
                      <a:endParaRPr lang="en-CA" sz="2000" b="0" i="0" u="none" strike="noStrike">
                        <a:solidFill>
                          <a:srgbClr val="000000"/>
                        </a:solidFill>
                        <a:effectLst/>
                        <a:latin typeface="Calibri" panose="020F0502020204030204" pitchFamily="34" charset="0"/>
                      </a:endParaRPr>
                    </a:p>
                  </a:txBody>
                  <a:tcPr marL="5443" marR="5443" marT="5443" marB="0" anchor="b"/>
                </a:tc>
                <a:extLst>
                  <a:ext uri="{0D108BD9-81ED-4DB2-BD59-A6C34878D82A}">
                    <a16:rowId xmlns:a16="http://schemas.microsoft.com/office/drawing/2014/main" val="2925613330"/>
                  </a:ext>
                </a:extLst>
              </a:tr>
              <a:tr h="426420">
                <a:tc>
                  <a:txBody>
                    <a:bodyPr/>
                    <a:lstStyle/>
                    <a:p>
                      <a:pPr algn="r" fontAlgn="b"/>
                      <a:r>
                        <a:rPr lang="en-CA" sz="2000" u="none" strike="noStrike">
                          <a:effectLst/>
                        </a:rPr>
                        <a:t>10</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-0.99</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-0.288</a:t>
                      </a:r>
                      <a:endParaRPr lang="en-CA" sz="2000" b="0" i="0" u="none" strike="noStrike">
                        <a:solidFill>
                          <a:srgbClr val="000000"/>
                        </a:solidFill>
                        <a:effectLst/>
                        <a:latin typeface="Calibri" panose="020F0502020204030204" pitchFamily="34" charset="0"/>
                      </a:endParaRPr>
                    </a:p>
                  </a:txBody>
                  <a:tcPr marL="5443" marR="5443" marT="5443" marB="0" anchor="b"/>
                </a:tc>
                <a:extLst>
                  <a:ext uri="{0D108BD9-81ED-4DB2-BD59-A6C34878D82A}">
                    <a16:rowId xmlns:a16="http://schemas.microsoft.com/office/drawing/2014/main" val="3686504686"/>
                  </a:ext>
                </a:extLst>
              </a:tr>
              <a:tr h="426420">
                <a:tc>
                  <a:txBody>
                    <a:bodyPr/>
                    <a:lstStyle/>
                    <a:p>
                      <a:pPr algn="l" fontAlgn="b"/>
                      <a:r>
                        <a:rPr lang="en-CA" sz="2000" u="none" strike="noStrike">
                          <a:effectLst/>
                        </a:rPr>
                        <a:t>arithmetic mean</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0.063</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0.063</a:t>
                      </a:r>
                      <a:endParaRPr lang="en-CA" sz="2000" b="0" i="0" u="none" strike="noStrike">
                        <a:solidFill>
                          <a:srgbClr val="000000"/>
                        </a:solidFill>
                        <a:effectLst/>
                        <a:latin typeface="Calibri" panose="020F0502020204030204" pitchFamily="34" charset="0"/>
                      </a:endParaRPr>
                    </a:p>
                  </a:txBody>
                  <a:tcPr marL="5443" marR="5443" marT="5443" marB="0" anchor="b"/>
                </a:tc>
                <a:extLst>
                  <a:ext uri="{0D108BD9-81ED-4DB2-BD59-A6C34878D82A}">
                    <a16:rowId xmlns:a16="http://schemas.microsoft.com/office/drawing/2014/main" val="2296376832"/>
                  </a:ext>
                </a:extLst>
              </a:tr>
              <a:tr h="426420">
                <a:tc>
                  <a:txBody>
                    <a:bodyPr/>
                    <a:lstStyle/>
                    <a:p>
                      <a:pPr algn="l" fontAlgn="b"/>
                      <a:r>
                        <a:rPr lang="en-CA" sz="2000" u="none" strike="noStrike">
                          <a:effectLst/>
                        </a:rPr>
                        <a:t>standard deviation</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0.351</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0.351</a:t>
                      </a:r>
                      <a:endParaRPr lang="en-CA" sz="2000" b="0" i="0" u="none" strike="noStrike">
                        <a:solidFill>
                          <a:srgbClr val="000000"/>
                        </a:solidFill>
                        <a:effectLst/>
                        <a:latin typeface="Calibri" panose="020F0502020204030204" pitchFamily="34" charset="0"/>
                      </a:endParaRPr>
                    </a:p>
                  </a:txBody>
                  <a:tcPr marL="5443" marR="5443" marT="5443" marB="0" anchor="b"/>
                </a:tc>
                <a:extLst>
                  <a:ext uri="{0D108BD9-81ED-4DB2-BD59-A6C34878D82A}">
                    <a16:rowId xmlns:a16="http://schemas.microsoft.com/office/drawing/2014/main" val="1492377608"/>
                  </a:ext>
                </a:extLst>
              </a:tr>
              <a:tr h="426420">
                <a:tc>
                  <a:txBody>
                    <a:bodyPr/>
                    <a:lstStyle/>
                    <a:p>
                      <a:pPr algn="l" fontAlgn="b"/>
                      <a:r>
                        <a:rPr lang="en-CA" sz="2000" u="none" strike="noStrike">
                          <a:effectLst/>
                        </a:rPr>
                        <a:t>Final wealth</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a:effectLst/>
                        </a:rPr>
                        <a:t>0.044355</a:t>
                      </a:r>
                      <a:endParaRPr lang="en-CA" sz="2000" b="0" i="0" u="none" strike="noStrike">
                        <a:solidFill>
                          <a:srgbClr val="000000"/>
                        </a:solidFill>
                        <a:effectLst/>
                        <a:latin typeface="Calibri" panose="020F0502020204030204" pitchFamily="34" charset="0"/>
                      </a:endParaRPr>
                    </a:p>
                  </a:txBody>
                  <a:tcPr marL="5443" marR="5443" marT="5443" marB="0" anchor="b"/>
                </a:tc>
                <a:tc>
                  <a:txBody>
                    <a:bodyPr/>
                    <a:lstStyle/>
                    <a:p>
                      <a:pPr algn="r" fontAlgn="b"/>
                      <a:r>
                        <a:rPr lang="en-CA" sz="2000" u="none" strike="noStrike" dirty="0">
                          <a:effectLst/>
                        </a:rPr>
                        <a:t>1.034301</a:t>
                      </a:r>
                      <a:endParaRPr lang="en-CA" sz="2000" b="0" i="0" u="none" strike="noStrike" dirty="0">
                        <a:solidFill>
                          <a:srgbClr val="000000"/>
                        </a:solidFill>
                        <a:effectLst/>
                        <a:latin typeface="Calibri" panose="020F0502020204030204" pitchFamily="34" charset="0"/>
                      </a:endParaRPr>
                    </a:p>
                  </a:txBody>
                  <a:tcPr marL="5443" marR="5443" marT="5443" marB="0" anchor="b"/>
                </a:tc>
                <a:extLst>
                  <a:ext uri="{0D108BD9-81ED-4DB2-BD59-A6C34878D82A}">
                    <a16:rowId xmlns:a16="http://schemas.microsoft.com/office/drawing/2014/main" val="2609950563"/>
                  </a:ext>
                </a:extLst>
              </a:tr>
            </a:tbl>
          </a:graphicData>
        </a:graphic>
      </p:graphicFrame>
    </p:spTree>
    <p:extLst>
      <p:ext uri="{BB962C8B-B14F-4D97-AF65-F5344CB8AC3E}">
        <p14:creationId xmlns:p14="http://schemas.microsoft.com/office/powerpoint/2010/main" val="9282601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D0824-8F2C-4F45-9FC1-12ECCFD2D6D6}"/>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E6D02C39-87F7-403D-A558-B615B97E0E5C}"/>
              </a:ext>
            </a:extLst>
          </p:cNvPr>
          <p:cNvSpPr>
            <a:spLocks noGrp="1"/>
          </p:cNvSpPr>
          <p:nvPr>
            <p:ph idx="1"/>
          </p:nvPr>
        </p:nvSpPr>
        <p:spPr/>
        <p:txBody>
          <a:bodyPr>
            <a:normAutofit/>
          </a:bodyPr>
          <a:lstStyle/>
          <a:p>
            <a:r>
              <a:rPr lang="en-CA" dirty="0">
                <a:effectLst/>
                <a:latin typeface="Times New Roman" panose="02020603050405020304" pitchFamily="18" charset="0"/>
                <a:ea typeface="Times New Roman" panose="02020603050405020304" pitchFamily="18" charset="0"/>
              </a:rPr>
              <a:t>From the table in the previous slide, the arithmetic return and standard deviation of both investments are the same. </a:t>
            </a:r>
          </a:p>
          <a:p>
            <a:r>
              <a:rPr lang="en-CA" dirty="0">
                <a:effectLst/>
                <a:latin typeface="Times New Roman" panose="02020603050405020304" pitchFamily="18" charset="0"/>
                <a:ea typeface="Times New Roman" panose="02020603050405020304" pitchFamily="18" charset="0"/>
              </a:rPr>
              <a:t>Suppose the initial endowment is one dollar. </a:t>
            </a:r>
          </a:p>
          <a:p>
            <a:r>
              <a:rPr lang="en-CA" dirty="0">
                <a:effectLst/>
                <a:latin typeface="Times New Roman" panose="02020603050405020304" pitchFamily="18" charset="0"/>
                <a:ea typeface="Times New Roman" panose="02020603050405020304" pitchFamily="18" charset="0"/>
              </a:rPr>
              <a:t>After ten years, the values of the first investment and the second investment will be  four cents and one hundred and three cents, respectively.</a:t>
            </a:r>
          </a:p>
          <a:p>
            <a:r>
              <a:rPr lang="en-CA" dirty="0">
                <a:effectLst/>
                <a:latin typeface="Times New Roman" panose="02020603050405020304" pitchFamily="18" charset="0"/>
                <a:ea typeface="Times New Roman" panose="02020603050405020304" pitchFamily="18" charset="0"/>
              </a:rPr>
              <a:t>Although the arithmetic return standard deviation of annual returns of both investments are identical, the final total returns can be very different. </a:t>
            </a:r>
          </a:p>
          <a:p>
            <a:endParaRPr lang="en-CA" dirty="0">
              <a:effectLst/>
              <a:latin typeface="Times New Roman" panose="02020603050405020304" pitchFamily="18" charset="0"/>
              <a:ea typeface="Times New Roman" panose="02020603050405020304" pitchFamily="18" charset="0"/>
            </a:endParaRPr>
          </a:p>
          <a:p>
            <a:endParaRPr lang="en-CA" dirty="0"/>
          </a:p>
        </p:txBody>
      </p:sp>
    </p:spTree>
    <p:extLst>
      <p:ext uri="{BB962C8B-B14F-4D97-AF65-F5344CB8AC3E}">
        <p14:creationId xmlns:p14="http://schemas.microsoft.com/office/powerpoint/2010/main" val="4165630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AD7C8-FFD1-4DEF-99BF-71EAD1494569}"/>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4CCE3E43-25DE-4A14-A55B-09FE4C25A92A}"/>
              </a:ext>
            </a:extLst>
          </p:cNvPr>
          <p:cNvSpPr>
            <a:spLocks noGrp="1"/>
          </p:cNvSpPr>
          <p:nvPr>
            <p:ph idx="1"/>
          </p:nvPr>
        </p:nvSpPr>
        <p:spPr/>
        <p:txBody>
          <a:bodyPr>
            <a:normAutofit/>
          </a:bodyPr>
          <a:lstStyle/>
          <a:p>
            <a:r>
              <a:rPr lang="en-CA" sz="3600" dirty="0">
                <a:effectLst/>
                <a:latin typeface="Times New Roman" panose="02020603050405020304" pitchFamily="18" charset="0"/>
                <a:ea typeface="Times New Roman" panose="02020603050405020304" pitchFamily="18" charset="0"/>
              </a:rPr>
              <a:t>Even with two measures of performance, the precision of measurement is still not high. </a:t>
            </a:r>
          </a:p>
          <a:p>
            <a:r>
              <a:rPr lang="en-CA" sz="3600" dirty="0">
                <a:effectLst/>
                <a:latin typeface="Times New Roman" panose="02020603050405020304" pitchFamily="18" charset="0"/>
                <a:ea typeface="Times New Roman" panose="02020603050405020304" pitchFamily="18" charset="0"/>
              </a:rPr>
              <a:t>This is one reason why an investment theory based on arithmetic return doesn’t perform well in practice.</a:t>
            </a:r>
            <a:endParaRPr lang="en-CA" sz="3600" dirty="0"/>
          </a:p>
        </p:txBody>
      </p:sp>
    </p:spTree>
    <p:extLst>
      <p:ext uri="{BB962C8B-B14F-4D97-AF65-F5344CB8AC3E}">
        <p14:creationId xmlns:p14="http://schemas.microsoft.com/office/powerpoint/2010/main" val="7698213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43F00-4DB9-4E6D-8B98-0003ECCBD1B7}"/>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EE49F19C-0722-4902-B6D4-EA8801BBBB50}"/>
              </a:ext>
            </a:extLst>
          </p:cNvPr>
          <p:cNvSpPr>
            <a:spLocks noGrp="1"/>
          </p:cNvSpPr>
          <p:nvPr>
            <p:ph idx="1"/>
          </p:nvPr>
        </p:nvSpPr>
        <p:spPr/>
        <p:txBody>
          <a:bodyPr/>
          <a:lstStyle/>
          <a:p>
            <a:r>
              <a:rPr lang="en-CA" dirty="0"/>
              <a:t>There is a long time concern that simple statistics, such as mean and variance, don’t capture important properties of data.</a:t>
            </a:r>
          </a:p>
          <a:p>
            <a:r>
              <a:rPr lang="en-CA" dirty="0"/>
              <a:t>A prominent example is </a:t>
            </a:r>
            <a:r>
              <a:rPr lang="en-CA" i="0" dirty="0">
                <a:solidFill>
                  <a:srgbClr val="202122"/>
                </a:solidFill>
                <a:effectLst/>
              </a:rPr>
              <a:t>Anscombe's quartet.</a:t>
            </a:r>
          </a:p>
          <a:p>
            <a:r>
              <a:rPr lang="en-CA" dirty="0">
                <a:solidFill>
                  <a:srgbClr val="202122"/>
                </a:solidFill>
              </a:rPr>
              <a:t>See </a:t>
            </a:r>
            <a:r>
              <a:rPr lang="en-CA" b="0" i="0" dirty="0">
                <a:solidFill>
                  <a:srgbClr val="202122"/>
                </a:solidFill>
                <a:effectLst/>
              </a:rPr>
              <a:t> (1973). "Graphs in Statistical Analysis". </a:t>
            </a:r>
            <a:r>
              <a:rPr lang="en-CA" b="0" u="none" strike="noStrike" dirty="0">
                <a:effectLst/>
              </a:rPr>
              <a:t>American Statistician</a:t>
            </a:r>
            <a:r>
              <a:rPr lang="en-CA" b="0" i="0" dirty="0">
                <a:solidFill>
                  <a:srgbClr val="202122"/>
                </a:solidFill>
                <a:effectLst/>
              </a:rPr>
              <a:t>. </a:t>
            </a:r>
            <a:r>
              <a:rPr lang="en-CA" b="1" i="0" dirty="0">
                <a:solidFill>
                  <a:srgbClr val="202122"/>
                </a:solidFill>
                <a:effectLst/>
              </a:rPr>
              <a:t>27</a:t>
            </a:r>
            <a:r>
              <a:rPr lang="en-CA" b="0" i="0" dirty="0">
                <a:solidFill>
                  <a:srgbClr val="202122"/>
                </a:solidFill>
                <a:effectLst/>
              </a:rPr>
              <a:t> (1): 17–21</a:t>
            </a:r>
          </a:p>
          <a:p>
            <a:r>
              <a:rPr lang="en-CA" dirty="0">
                <a:solidFill>
                  <a:srgbClr val="202122"/>
                </a:solidFill>
              </a:rPr>
              <a:t>The following slide is a graph of four sets of data with almost identical statistical summaries but with very different properties.</a:t>
            </a:r>
            <a:endParaRPr lang="en-CA" dirty="0"/>
          </a:p>
        </p:txBody>
      </p:sp>
    </p:spTree>
    <p:extLst>
      <p:ext uri="{BB962C8B-B14F-4D97-AF65-F5344CB8AC3E}">
        <p14:creationId xmlns:p14="http://schemas.microsoft.com/office/powerpoint/2010/main" val="38707372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F2045-15A7-4529-A68B-E3BADF3FC838}"/>
              </a:ext>
            </a:extLst>
          </p:cNvPr>
          <p:cNvSpPr>
            <a:spLocks noGrp="1"/>
          </p:cNvSpPr>
          <p:nvPr>
            <p:ph type="title"/>
          </p:nvPr>
        </p:nvSpPr>
        <p:spPr/>
        <p:txBody>
          <a:bodyPr/>
          <a:lstStyle/>
          <a:p>
            <a:r>
              <a:rPr lang="en-CA" b="1" i="0" dirty="0">
                <a:solidFill>
                  <a:srgbClr val="202122"/>
                </a:solidFill>
                <a:effectLst/>
                <a:latin typeface="Arial" panose="020B0604020202020204" pitchFamily="34" charset="0"/>
              </a:rPr>
              <a:t>Anscombe's quartet</a:t>
            </a:r>
            <a:endParaRPr lang="en-CA" dirty="0"/>
          </a:p>
        </p:txBody>
      </p:sp>
      <p:pic>
        <p:nvPicPr>
          <p:cNvPr id="1026" name="Picture 2">
            <a:extLst>
              <a:ext uri="{FF2B5EF4-FFF2-40B4-BE49-F238E27FC236}">
                <a16:creationId xmlns:a16="http://schemas.microsoft.com/office/drawing/2014/main" id="{440FF545-12B6-46A5-8E32-4FA4FEC2398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24781" y="1986455"/>
            <a:ext cx="6198151" cy="45064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30855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8C705-2F45-4F00-A6B6-D490AD4DCD1E}"/>
              </a:ext>
            </a:extLst>
          </p:cNvPr>
          <p:cNvSpPr>
            <a:spLocks noGrp="1"/>
          </p:cNvSpPr>
          <p:nvPr>
            <p:ph type="title"/>
          </p:nvPr>
        </p:nvSpPr>
        <p:spPr/>
        <p:txBody>
          <a:bodyPr/>
          <a:lstStyle/>
          <a:p>
            <a:r>
              <a:rPr lang="en-CA" dirty="0"/>
              <a:t>Constructing series with the same mean and variance</a:t>
            </a:r>
          </a:p>
        </p:txBody>
      </p:sp>
      <p:sp>
        <p:nvSpPr>
          <p:cNvPr id="3" name="Content Placeholder 2">
            <a:extLst>
              <a:ext uri="{FF2B5EF4-FFF2-40B4-BE49-F238E27FC236}">
                <a16:creationId xmlns:a16="http://schemas.microsoft.com/office/drawing/2014/main" id="{D1D1AFFF-4FF9-4104-A5CD-F3CE7B15BAC1}"/>
              </a:ext>
            </a:extLst>
          </p:cNvPr>
          <p:cNvSpPr>
            <a:spLocks noGrp="1"/>
          </p:cNvSpPr>
          <p:nvPr>
            <p:ph idx="1"/>
          </p:nvPr>
        </p:nvSpPr>
        <p:spPr/>
        <p:txBody>
          <a:bodyPr/>
          <a:lstStyle/>
          <a:p>
            <a:r>
              <a:rPr lang="en-US" b="0" i="0" dirty="0">
                <a:solidFill>
                  <a:srgbClr val="030303"/>
                </a:solidFill>
                <a:effectLst/>
                <a:latin typeface="Roboto"/>
              </a:rPr>
              <a:t>In portfolio theory, investments with the same mean and variance are represented by the same spot in the return standard deviation coordinate system. </a:t>
            </a:r>
          </a:p>
          <a:p>
            <a:r>
              <a:rPr lang="en-US" b="0" i="0" dirty="0">
                <a:solidFill>
                  <a:srgbClr val="030303"/>
                </a:solidFill>
                <a:effectLst/>
                <a:latin typeface="Roboto"/>
              </a:rPr>
              <a:t>However, the final results of these investments can be very different. </a:t>
            </a:r>
          </a:p>
          <a:p>
            <a:r>
              <a:rPr lang="en-US" b="0" i="0" dirty="0">
                <a:solidFill>
                  <a:srgbClr val="030303"/>
                </a:solidFill>
                <a:effectLst/>
                <a:latin typeface="Roboto"/>
              </a:rPr>
              <a:t>We will construct these series in an Excel file.</a:t>
            </a:r>
            <a:endParaRPr lang="en-CA" dirty="0"/>
          </a:p>
          <a:p>
            <a:endParaRPr lang="en-CA" dirty="0"/>
          </a:p>
          <a:p>
            <a:endParaRPr lang="en-CA" dirty="0"/>
          </a:p>
        </p:txBody>
      </p:sp>
    </p:spTree>
    <p:extLst>
      <p:ext uri="{BB962C8B-B14F-4D97-AF65-F5344CB8AC3E}">
        <p14:creationId xmlns:p14="http://schemas.microsoft.com/office/powerpoint/2010/main" val="2376447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09E4A-F6FF-4CE7-A9C1-3B1CE0B95DD0}"/>
              </a:ext>
            </a:extLst>
          </p:cNvPr>
          <p:cNvSpPr>
            <a:spLocks noGrp="1"/>
          </p:cNvSpPr>
          <p:nvPr>
            <p:ph type="title"/>
          </p:nvPr>
        </p:nvSpPr>
        <p:spPr/>
        <p:txBody>
          <a:bodyPr/>
          <a:lstStyle/>
          <a:p>
            <a:r>
              <a:rPr lang="en-CA" dirty="0"/>
              <a:t>Excel file and video </a:t>
            </a:r>
          </a:p>
        </p:txBody>
      </p:sp>
      <p:sp>
        <p:nvSpPr>
          <p:cNvPr id="3" name="Content Placeholder 2">
            <a:extLst>
              <a:ext uri="{FF2B5EF4-FFF2-40B4-BE49-F238E27FC236}">
                <a16:creationId xmlns:a16="http://schemas.microsoft.com/office/drawing/2014/main" id="{7D53E4FF-25F3-473E-9E5A-04A0A4BDD904}"/>
              </a:ext>
            </a:extLst>
          </p:cNvPr>
          <p:cNvSpPr>
            <a:spLocks noGrp="1"/>
          </p:cNvSpPr>
          <p:nvPr>
            <p:ph idx="1"/>
          </p:nvPr>
        </p:nvSpPr>
        <p:spPr/>
        <p:txBody>
          <a:bodyPr/>
          <a:lstStyle/>
          <a:p>
            <a:r>
              <a:rPr lang="en-CA" dirty="0"/>
              <a:t>Excel file</a:t>
            </a:r>
          </a:p>
          <a:p>
            <a:r>
              <a:rPr lang="en-CA" dirty="0">
                <a:hlinkClick r:id="rId2"/>
              </a:rPr>
              <a:t>http://web.unbc.ca/~chenj/course/MeanAndSTD.xlsx</a:t>
            </a:r>
            <a:endParaRPr lang="en-CA" dirty="0"/>
          </a:p>
          <a:p>
            <a:r>
              <a:rPr lang="en-CA" dirty="0"/>
              <a:t>Video about the excel file</a:t>
            </a:r>
          </a:p>
          <a:p>
            <a:r>
              <a:rPr lang="en-CA" dirty="0">
                <a:hlinkClick r:id="rId3"/>
              </a:rPr>
              <a:t>https://www.youtube.com/watch?v=bWjrCRPfvqQ</a:t>
            </a:r>
            <a:endParaRPr lang="en-CA" dirty="0"/>
          </a:p>
          <a:p>
            <a:endParaRPr lang="en-CA" dirty="0"/>
          </a:p>
          <a:p>
            <a:endParaRPr lang="en-CA" dirty="0"/>
          </a:p>
          <a:p>
            <a:endParaRPr lang="en-CA" dirty="0"/>
          </a:p>
        </p:txBody>
      </p:sp>
    </p:spTree>
    <p:extLst>
      <p:ext uri="{BB962C8B-B14F-4D97-AF65-F5344CB8AC3E}">
        <p14:creationId xmlns:p14="http://schemas.microsoft.com/office/powerpoint/2010/main" val="1526771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D2F83-ECFC-4E0B-A65D-927D71E1CBE0}"/>
              </a:ext>
            </a:extLst>
          </p:cNvPr>
          <p:cNvSpPr>
            <a:spLocks noGrp="1"/>
          </p:cNvSpPr>
          <p:nvPr>
            <p:ph type="title"/>
          </p:nvPr>
        </p:nvSpPr>
        <p:spPr/>
        <p:txBody>
          <a:bodyPr/>
          <a:lstStyle/>
          <a:p>
            <a:r>
              <a:rPr lang="en-CA" sz="4400" dirty="0">
                <a:solidFill>
                  <a:srgbClr val="000000"/>
                </a:solidFill>
                <a:latin typeface="Microsoft YaHei" panose="020B0503020204020204" pitchFamily="34" charset="-122"/>
                <a:ea typeface="Microsoft YaHei" panose="020B0503020204020204" pitchFamily="34" charset="-122"/>
              </a:rPr>
              <a:t>1. The role of investment theory in corporate finance</a:t>
            </a:r>
            <a:endParaRPr lang="en-CA" dirty="0"/>
          </a:p>
        </p:txBody>
      </p:sp>
      <p:sp>
        <p:nvSpPr>
          <p:cNvPr id="3" name="Content Placeholder 2">
            <a:extLst>
              <a:ext uri="{FF2B5EF4-FFF2-40B4-BE49-F238E27FC236}">
                <a16:creationId xmlns:a16="http://schemas.microsoft.com/office/drawing/2014/main" id="{DF1D9CB6-CBEC-4EC4-93A6-7978217D9273}"/>
              </a:ext>
            </a:extLst>
          </p:cNvPr>
          <p:cNvSpPr>
            <a:spLocks noGrp="1"/>
          </p:cNvSpPr>
          <p:nvPr>
            <p:ph idx="1"/>
          </p:nvPr>
        </p:nvSpPr>
        <p:spPr/>
        <p:txBody>
          <a:bodyPr/>
          <a:lstStyle/>
          <a:p>
            <a:r>
              <a:rPr lang="en-CA" dirty="0"/>
              <a:t>The investment theory tells us how to determine the cost of equity, which we will use in determining the cost of capital </a:t>
            </a:r>
          </a:p>
        </p:txBody>
      </p:sp>
    </p:spTree>
    <p:extLst>
      <p:ext uri="{BB962C8B-B14F-4D97-AF65-F5344CB8AC3E}">
        <p14:creationId xmlns:p14="http://schemas.microsoft.com/office/powerpoint/2010/main" val="5497046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CB5B8-BF01-4706-B730-31E1E77E40CB}"/>
              </a:ext>
            </a:extLst>
          </p:cNvPr>
          <p:cNvSpPr>
            <a:spLocks noGrp="1"/>
          </p:cNvSpPr>
          <p:nvPr>
            <p:ph type="title"/>
          </p:nvPr>
        </p:nvSpPr>
        <p:spPr/>
        <p:txBody>
          <a:bodyPr/>
          <a:lstStyle/>
          <a:p>
            <a:r>
              <a:rPr lang="en-CA" dirty="0"/>
              <a:t>Concluding remarks</a:t>
            </a:r>
          </a:p>
        </p:txBody>
      </p:sp>
      <p:sp>
        <p:nvSpPr>
          <p:cNvPr id="3" name="Content Placeholder 2">
            <a:extLst>
              <a:ext uri="{FF2B5EF4-FFF2-40B4-BE49-F238E27FC236}">
                <a16:creationId xmlns:a16="http://schemas.microsoft.com/office/drawing/2014/main" id="{3F647027-02D2-44B2-97DB-5FC82726039D}"/>
              </a:ext>
            </a:extLst>
          </p:cNvPr>
          <p:cNvSpPr>
            <a:spLocks noGrp="1"/>
          </p:cNvSpPr>
          <p:nvPr>
            <p:ph idx="1"/>
          </p:nvPr>
        </p:nvSpPr>
        <p:spPr/>
        <p:txBody>
          <a:bodyPr>
            <a:normAutofit/>
          </a:bodyPr>
          <a:lstStyle/>
          <a:p>
            <a:r>
              <a:rPr lang="en-CA" sz="3200" dirty="0">
                <a:solidFill>
                  <a:srgbClr val="000000"/>
                </a:solidFill>
                <a:effectLst/>
                <a:latin typeface="Times New Roman" panose="02020603050405020304" pitchFamily="18" charset="0"/>
                <a:ea typeface="SimSun" panose="02010600030101010101" pitchFamily="2" charset="-122"/>
              </a:rPr>
              <a:t>The concept of arithmetic return is very simple. </a:t>
            </a:r>
          </a:p>
          <a:p>
            <a:r>
              <a:rPr lang="en-CA" sz="3200" dirty="0">
                <a:solidFill>
                  <a:srgbClr val="000000"/>
                </a:solidFill>
                <a:effectLst/>
                <a:latin typeface="Times New Roman" panose="02020603050405020304" pitchFamily="18" charset="0"/>
                <a:ea typeface="SimSun" panose="02010600030101010101" pitchFamily="2" charset="-122"/>
              </a:rPr>
              <a:t>It has been used for a long time. </a:t>
            </a:r>
          </a:p>
          <a:p>
            <a:r>
              <a:rPr lang="en-CA" sz="3200" dirty="0">
                <a:solidFill>
                  <a:srgbClr val="000000"/>
                </a:solidFill>
                <a:effectLst/>
                <a:latin typeface="Times New Roman" panose="02020603050405020304" pitchFamily="18" charset="0"/>
                <a:ea typeface="SimSun" panose="02010600030101010101" pitchFamily="2" charset="-122"/>
              </a:rPr>
              <a:t>Yet the measured results from arithmetic returns are not always satisfactory. </a:t>
            </a:r>
          </a:p>
          <a:p>
            <a:r>
              <a:rPr lang="en-CA" sz="3200" dirty="0">
                <a:solidFill>
                  <a:srgbClr val="000000"/>
                </a:solidFill>
                <a:effectLst/>
                <a:latin typeface="Times New Roman" panose="02020603050405020304" pitchFamily="18" charset="0"/>
                <a:ea typeface="SimSun" panose="02010600030101010101" pitchFamily="2" charset="-122"/>
              </a:rPr>
              <a:t>Is there a better way to measure return?</a:t>
            </a:r>
            <a:endParaRPr lang="en-CA" sz="3200" dirty="0">
              <a:effectLst/>
              <a:latin typeface="Times New Roman" panose="02020603050405020304" pitchFamily="18" charset="0"/>
              <a:ea typeface="Times New Roman" panose="02020603050405020304" pitchFamily="18" charset="0"/>
            </a:endParaRPr>
          </a:p>
          <a:p>
            <a:br>
              <a:rPr lang="en-CA" sz="3200" dirty="0">
                <a:solidFill>
                  <a:srgbClr val="000000"/>
                </a:solidFill>
                <a:effectLst/>
                <a:latin typeface="Times New Roman" panose="02020603050405020304" pitchFamily="18" charset="0"/>
                <a:ea typeface="SimSun" panose="02010600030101010101" pitchFamily="2" charset="-122"/>
              </a:rPr>
            </a:br>
            <a:br>
              <a:rPr lang="en-CA" sz="3200" dirty="0">
                <a:solidFill>
                  <a:srgbClr val="000000"/>
                </a:solidFill>
                <a:effectLst/>
                <a:latin typeface="Times New Roman" panose="02020603050405020304" pitchFamily="18" charset="0"/>
                <a:ea typeface="SimSun" panose="02010600030101010101" pitchFamily="2" charset="-122"/>
              </a:rPr>
            </a:br>
            <a:endParaRPr lang="en-CA" sz="3200" dirty="0">
              <a:effectLst/>
              <a:latin typeface="Times New Roman" panose="02020603050405020304" pitchFamily="18" charset="0"/>
              <a:ea typeface="Times New Roman" panose="02020603050405020304" pitchFamily="18" charset="0"/>
            </a:endParaRPr>
          </a:p>
          <a:p>
            <a:endParaRPr lang="en-CA" sz="3200" dirty="0"/>
          </a:p>
        </p:txBody>
      </p:sp>
    </p:spTree>
    <p:extLst>
      <p:ext uri="{BB962C8B-B14F-4D97-AF65-F5344CB8AC3E}">
        <p14:creationId xmlns:p14="http://schemas.microsoft.com/office/powerpoint/2010/main" val="30740676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12584-B943-41CD-B814-4AFDC110B262}"/>
              </a:ext>
            </a:extLst>
          </p:cNvPr>
          <p:cNvSpPr>
            <a:spLocks noGrp="1"/>
          </p:cNvSpPr>
          <p:nvPr>
            <p:ph type="title"/>
          </p:nvPr>
        </p:nvSpPr>
        <p:spPr/>
        <p:txBody>
          <a:bodyPr/>
          <a:lstStyle/>
          <a:p>
            <a:r>
              <a:rPr lang="en-CA" dirty="0"/>
              <a:t>3. Geometric return</a:t>
            </a:r>
          </a:p>
        </p:txBody>
      </p:sp>
      <p:sp>
        <p:nvSpPr>
          <p:cNvPr id="3" name="Content Placeholder 2">
            <a:extLst>
              <a:ext uri="{FF2B5EF4-FFF2-40B4-BE49-F238E27FC236}">
                <a16:creationId xmlns:a16="http://schemas.microsoft.com/office/drawing/2014/main" id="{165FF715-7A30-43B0-BC6A-95FA58B3935E}"/>
              </a:ext>
            </a:extLst>
          </p:cNvPr>
          <p:cNvSpPr>
            <a:spLocks noGrp="1"/>
          </p:cNvSpPr>
          <p:nvPr>
            <p:ph idx="1"/>
          </p:nvPr>
        </p:nvSpPr>
        <p:spPr/>
        <p:txBody>
          <a:bodyPr>
            <a:normAutofit/>
          </a:bodyPr>
          <a:lstStyle/>
          <a:p>
            <a:r>
              <a:rPr lang="en-CA" sz="2800" dirty="0">
                <a:solidFill>
                  <a:srgbClr val="000000"/>
                </a:solidFill>
                <a:effectLst/>
                <a:latin typeface="Times New Roman" panose="02020603050405020304" pitchFamily="18" charset="0"/>
                <a:ea typeface="SimSun" panose="02010600030101010101" pitchFamily="2" charset="-122"/>
              </a:rPr>
              <a:t>About three hundred years ago, Daniel Bernoulli (1700-1782), while working at St. Petersburg, published, A New Theory on the Measurement of Risk, </a:t>
            </a:r>
            <a:r>
              <a:rPr lang="en-CA" dirty="0">
                <a:solidFill>
                  <a:srgbClr val="000000"/>
                </a:solidFill>
                <a:latin typeface="Times New Roman" panose="02020603050405020304" pitchFamily="18" charset="0"/>
                <a:ea typeface="SimSun" panose="02010600030101010101" pitchFamily="2" charset="-122"/>
              </a:rPr>
              <a:t>in 1738</a:t>
            </a:r>
            <a:r>
              <a:rPr lang="en-CA" sz="2800" dirty="0">
                <a:solidFill>
                  <a:srgbClr val="000000"/>
                </a:solidFill>
                <a:effectLst/>
                <a:latin typeface="Times New Roman" panose="02020603050405020304" pitchFamily="18" charset="0"/>
                <a:ea typeface="SimSun" panose="02010600030101010101" pitchFamily="2" charset="-122"/>
              </a:rPr>
              <a:t>.</a:t>
            </a:r>
          </a:p>
          <a:p>
            <a:r>
              <a:rPr lang="en-CA" sz="2800" dirty="0">
                <a:solidFill>
                  <a:srgbClr val="000000"/>
                </a:solidFill>
                <a:effectLst/>
                <a:latin typeface="Times New Roman" panose="02020603050405020304" pitchFamily="18" charset="0"/>
                <a:ea typeface="SimSun" panose="02010600030101010101" pitchFamily="2" charset="-122"/>
              </a:rPr>
              <a:t>He found arithmetic return </a:t>
            </a:r>
            <a:r>
              <a:rPr lang="en-CA" dirty="0">
                <a:solidFill>
                  <a:srgbClr val="000000"/>
                </a:solidFill>
                <a:latin typeface="Times New Roman" panose="02020603050405020304" pitchFamily="18" charset="0"/>
                <a:ea typeface="SimSun" panose="02010600030101010101" pitchFamily="2" charset="-122"/>
              </a:rPr>
              <a:t>un</a:t>
            </a:r>
            <a:r>
              <a:rPr lang="en-CA" sz="2800" dirty="0">
                <a:solidFill>
                  <a:srgbClr val="000000"/>
                </a:solidFill>
                <a:effectLst/>
                <a:latin typeface="Times New Roman" panose="02020603050405020304" pitchFamily="18" charset="0"/>
                <a:ea typeface="SimSun" panose="02010600030101010101" pitchFamily="2" charset="-122"/>
              </a:rPr>
              <a:t>satisfactory in many occasions.</a:t>
            </a:r>
          </a:p>
          <a:p>
            <a:r>
              <a:rPr lang="en-CA" dirty="0">
                <a:solidFill>
                  <a:srgbClr val="000000"/>
                </a:solidFill>
                <a:latin typeface="Times New Roman" panose="02020603050405020304" pitchFamily="18" charset="0"/>
                <a:ea typeface="SimSun" panose="02010600030101010101" pitchFamily="2" charset="-122"/>
              </a:rPr>
              <a:t>For example, when we buy insurance, the expected arithmetic return is always negative. </a:t>
            </a:r>
          </a:p>
          <a:p>
            <a:r>
              <a:rPr lang="en-CA" dirty="0">
                <a:solidFill>
                  <a:srgbClr val="000000"/>
                </a:solidFill>
                <a:latin typeface="Times New Roman" panose="02020603050405020304" pitchFamily="18" charset="0"/>
                <a:ea typeface="SimSun" panose="02010600030101010101" pitchFamily="2" charset="-122"/>
              </a:rPr>
              <a:t>This is how insurance companies make money.</a:t>
            </a:r>
          </a:p>
          <a:p>
            <a:r>
              <a:rPr lang="en-CA" sz="2800" dirty="0">
                <a:solidFill>
                  <a:srgbClr val="000000"/>
                </a:solidFill>
                <a:effectLst/>
                <a:latin typeface="Times New Roman" panose="02020603050405020304" pitchFamily="18" charset="0"/>
                <a:ea typeface="SimSun" panose="02010600030101010101" pitchFamily="2" charset="-122"/>
              </a:rPr>
              <a:t>If so, why we still buy insurance?</a:t>
            </a:r>
            <a:br>
              <a:rPr lang="en-CA" sz="2800" dirty="0">
                <a:solidFill>
                  <a:srgbClr val="000000"/>
                </a:solidFill>
                <a:effectLst/>
                <a:latin typeface="Times New Roman" panose="02020603050405020304" pitchFamily="18" charset="0"/>
                <a:ea typeface="SimSun" panose="02010600030101010101" pitchFamily="2" charset="-122"/>
              </a:rPr>
            </a:br>
            <a:endParaRPr lang="en-CA" dirty="0"/>
          </a:p>
        </p:txBody>
      </p:sp>
    </p:spTree>
    <p:extLst>
      <p:ext uri="{BB962C8B-B14F-4D97-AF65-F5344CB8AC3E}">
        <p14:creationId xmlns:p14="http://schemas.microsoft.com/office/powerpoint/2010/main" val="37405093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4A4CD-F748-41F7-A974-1191F7E68A4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0A41742B-74BA-43B9-8483-4450640495A0}"/>
              </a:ext>
            </a:extLst>
          </p:cNvPr>
          <p:cNvSpPr>
            <a:spLocks noGrp="1"/>
          </p:cNvSpPr>
          <p:nvPr>
            <p:ph idx="1"/>
          </p:nvPr>
        </p:nvSpPr>
        <p:spPr/>
        <p:txBody>
          <a:bodyPr/>
          <a:lstStyle/>
          <a:p>
            <a:r>
              <a:rPr lang="en-CA" sz="2800" dirty="0">
                <a:solidFill>
                  <a:srgbClr val="000000"/>
                </a:solidFill>
                <a:effectLst/>
                <a:latin typeface="Times New Roman" panose="02020603050405020304" pitchFamily="18" charset="0"/>
                <a:ea typeface="SimSun" panose="02010600030101010101" pitchFamily="2" charset="-122"/>
              </a:rPr>
              <a:t>He proposed the concept of utility to resolve this issue.</a:t>
            </a:r>
          </a:p>
          <a:p>
            <a:r>
              <a:rPr lang="en-CA" dirty="0">
                <a:solidFill>
                  <a:srgbClr val="000000"/>
                </a:solidFill>
                <a:latin typeface="Times New Roman" panose="02020603050405020304" pitchFamily="18" charset="0"/>
                <a:ea typeface="SimSun" panose="02010600030101010101" pitchFamily="2" charset="-122"/>
              </a:rPr>
              <a:t>Even though we have negative arithmetic returns, we will get positive utility gain.</a:t>
            </a:r>
            <a:endParaRPr lang="en-CA" sz="2800" dirty="0">
              <a:solidFill>
                <a:srgbClr val="000000"/>
              </a:solidFill>
              <a:effectLst/>
              <a:latin typeface="Times New Roman" panose="02020603050405020304" pitchFamily="18" charset="0"/>
              <a:ea typeface="SimSun" panose="02010600030101010101" pitchFamily="2" charset="-122"/>
            </a:endParaRPr>
          </a:p>
          <a:p>
            <a:r>
              <a:rPr lang="en-CA" sz="2800" dirty="0">
                <a:solidFill>
                  <a:srgbClr val="000000"/>
                </a:solidFill>
                <a:effectLst/>
                <a:latin typeface="Times New Roman" panose="02020603050405020304" pitchFamily="18" charset="0"/>
                <a:ea typeface="SimSun" panose="02010600030101010101" pitchFamily="2" charset="-122"/>
              </a:rPr>
              <a:t>In his </a:t>
            </a:r>
            <a:r>
              <a:rPr lang="en-CA" dirty="0">
                <a:solidFill>
                  <a:srgbClr val="000000"/>
                </a:solidFill>
                <a:latin typeface="Times New Roman" panose="02020603050405020304" pitchFamily="18" charset="0"/>
                <a:ea typeface="SimSun" panose="02010600030101010101" pitchFamily="2" charset="-122"/>
              </a:rPr>
              <a:t>work</a:t>
            </a:r>
            <a:r>
              <a:rPr lang="en-CA" sz="2800" dirty="0">
                <a:solidFill>
                  <a:srgbClr val="000000"/>
                </a:solidFill>
                <a:effectLst/>
                <a:latin typeface="Times New Roman" panose="02020603050405020304" pitchFamily="18" charset="0"/>
                <a:ea typeface="SimSun" panose="02010600030101010101" pitchFamily="2" charset="-122"/>
              </a:rPr>
              <a:t>, he introduced the logarithm function to measure utility.</a:t>
            </a:r>
          </a:p>
          <a:p>
            <a:r>
              <a:rPr lang="en-CA" sz="2800" dirty="0">
                <a:solidFill>
                  <a:srgbClr val="000000"/>
                </a:solidFill>
                <a:effectLst/>
                <a:latin typeface="Times New Roman" panose="02020603050405020304" pitchFamily="18" charset="0"/>
                <a:ea typeface="SimSun" panose="02010600030101010101" pitchFamily="2" charset="-122"/>
              </a:rPr>
              <a:t> Logarithm utility is largely equivalent to compound return, or geometric return. </a:t>
            </a:r>
          </a:p>
          <a:p>
            <a:r>
              <a:rPr lang="en-CA" sz="2800" dirty="0">
                <a:solidFill>
                  <a:srgbClr val="000000"/>
                </a:solidFill>
                <a:effectLst/>
                <a:latin typeface="Times New Roman" panose="02020603050405020304" pitchFamily="18" charset="0"/>
                <a:ea typeface="SimSun" panose="02010600030101010101" pitchFamily="2" charset="-122"/>
              </a:rPr>
              <a:t>Bernoulli’s </a:t>
            </a:r>
            <a:r>
              <a:rPr lang="en-CA" dirty="0">
                <a:solidFill>
                  <a:srgbClr val="000000"/>
                </a:solidFill>
                <a:latin typeface="Times New Roman" panose="02020603050405020304" pitchFamily="18" charset="0"/>
                <a:ea typeface="SimSun" panose="02010600030101010101" pitchFamily="2" charset="-122"/>
              </a:rPr>
              <a:t>work</a:t>
            </a:r>
            <a:r>
              <a:rPr lang="en-CA" sz="2800" dirty="0">
                <a:solidFill>
                  <a:srgbClr val="000000"/>
                </a:solidFill>
                <a:effectLst/>
                <a:latin typeface="Times New Roman" panose="02020603050405020304" pitchFamily="18" charset="0"/>
                <a:ea typeface="SimSun" panose="02010600030101010101" pitchFamily="2" charset="-122"/>
              </a:rPr>
              <a:t> is an early attempt to look for an alternative measurement of return.</a:t>
            </a:r>
          </a:p>
          <a:p>
            <a:endParaRPr lang="en-CA" dirty="0"/>
          </a:p>
        </p:txBody>
      </p:sp>
    </p:spTree>
    <p:extLst>
      <p:ext uri="{BB962C8B-B14F-4D97-AF65-F5344CB8AC3E}">
        <p14:creationId xmlns:p14="http://schemas.microsoft.com/office/powerpoint/2010/main" val="1423799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D1EB7-5425-4CFD-94C2-43743AE7AF2C}"/>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8E2ED412-D297-4321-9FE8-76DCE345AAE4}"/>
              </a:ext>
            </a:extLst>
          </p:cNvPr>
          <p:cNvSpPr>
            <a:spLocks noGrp="1"/>
          </p:cNvSpPr>
          <p:nvPr>
            <p:ph idx="1"/>
          </p:nvPr>
        </p:nvSpPr>
        <p:spPr/>
        <p:txBody>
          <a:bodyPr/>
          <a:lstStyle/>
          <a:p>
            <a:r>
              <a:rPr lang="en-CA" sz="2800" dirty="0">
                <a:solidFill>
                  <a:srgbClr val="000000"/>
                </a:solidFill>
                <a:effectLst/>
                <a:latin typeface="Times New Roman" panose="02020603050405020304" pitchFamily="18" charset="0"/>
                <a:ea typeface="SimSun" panose="02010600030101010101" pitchFamily="2" charset="-122"/>
              </a:rPr>
              <a:t>We can use geometric return to measure investment performance of the earlier example.</a:t>
            </a:r>
          </a:p>
          <a:p>
            <a:r>
              <a:rPr lang="en-CA" sz="2800" dirty="0">
                <a:solidFill>
                  <a:srgbClr val="000000"/>
                </a:solidFill>
                <a:effectLst/>
                <a:latin typeface="Times New Roman" panose="02020603050405020304" pitchFamily="18" charset="0"/>
                <a:ea typeface="SimSun" panose="02010600030101010101" pitchFamily="2" charset="-122"/>
              </a:rPr>
              <a:t>For geometric return, rate of return can be calculated as </a:t>
            </a:r>
          </a:p>
          <a:p>
            <a:pPr marL="0" indent="0">
              <a:buNone/>
            </a:pPr>
            <a:r>
              <a:rPr lang="en-CA" dirty="0">
                <a:solidFill>
                  <a:srgbClr val="000000"/>
                </a:solidFill>
                <a:latin typeface="Times New Roman" panose="02020603050405020304" pitchFamily="18" charset="0"/>
                <a:ea typeface="SimSun" panose="02010600030101010101" pitchFamily="2" charset="-122"/>
              </a:rPr>
              <a:t>  </a:t>
            </a:r>
            <a:r>
              <a:rPr lang="en-CA" sz="2800" dirty="0">
                <a:solidFill>
                  <a:srgbClr val="000000"/>
                </a:solidFill>
                <a:effectLst/>
                <a:latin typeface="Times New Roman" panose="02020603050405020304" pitchFamily="18" charset="0"/>
                <a:ea typeface="SimSun" panose="02010600030101010101" pitchFamily="2" charset="-122"/>
              </a:rPr>
              <a:t> ((2000/1000)*(1000/2000))^(1/2) – 1 = 0</a:t>
            </a:r>
            <a:endParaRPr lang="en-CA" sz="2800" dirty="0">
              <a:effectLst/>
              <a:latin typeface="Times New Roman" panose="02020603050405020304" pitchFamily="18" charset="0"/>
              <a:ea typeface="Times New Roman" panose="02020603050405020304" pitchFamily="18" charset="0"/>
            </a:endParaRPr>
          </a:p>
          <a:p>
            <a:r>
              <a:rPr lang="en-CA" sz="2800" dirty="0">
                <a:solidFill>
                  <a:srgbClr val="000000"/>
                </a:solidFill>
                <a:effectLst/>
                <a:latin typeface="Times New Roman" panose="02020603050405020304" pitchFamily="18" charset="0"/>
                <a:ea typeface="SimSun" panose="02010600030101010101" pitchFamily="2" charset="-122"/>
              </a:rPr>
              <a:t>With geometric return, the average return of our investment is 0, an accurate representation of investment performance. </a:t>
            </a:r>
            <a:br>
              <a:rPr lang="en-CA" sz="2800" dirty="0">
                <a:solidFill>
                  <a:srgbClr val="000000"/>
                </a:solidFill>
                <a:effectLst/>
                <a:latin typeface="Times New Roman" panose="02020603050405020304" pitchFamily="18" charset="0"/>
                <a:ea typeface="SimSun" panose="02010600030101010101" pitchFamily="2" charset="-122"/>
              </a:rPr>
            </a:br>
            <a:br>
              <a:rPr lang="en-CA" sz="2800" dirty="0">
                <a:solidFill>
                  <a:srgbClr val="000000"/>
                </a:solidFill>
                <a:effectLst/>
                <a:latin typeface="Times New Roman" panose="02020603050405020304" pitchFamily="18" charset="0"/>
                <a:ea typeface="SimSun" panose="02010600030101010101" pitchFamily="2" charset="-122"/>
              </a:rPr>
            </a:br>
            <a:endParaRPr lang="en-CA" dirty="0"/>
          </a:p>
          <a:p>
            <a:endParaRPr lang="en-CA" dirty="0"/>
          </a:p>
        </p:txBody>
      </p:sp>
    </p:spTree>
    <p:extLst>
      <p:ext uri="{BB962C8B-B14F-4D97-AF65-F5344CB8AC3E}">
        <p14:creationId xmlns:p14="http://schemas.microsoft.com/office/powerpoint/2010/main" val="14487474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834B7-64D0-41FC-87F3-F29ADA0C4304}"/>
              </a:ext>
            </a:extLst>
          </p:cNvPr>
          <p:cNvSpPr>
            <a:spLocks noGrp="1"/>
          </p:cNvSpPr>
          <p:nvPr>
            <p:ph type="title"/>
          </p:nvPr>
        </p:nvSpPr>
        <p:spPr/>
        <p:txBody>
          <a:bodyPr/>
          <a:lstStyle/>
          <a:p>
            <a:r>
              <a:rPr lang="en-CA" dirty="0">
                <a:latin typeface="Times New Roman" panose="02020603050405020304" pitchFamily="18" charset="0"/>
                <a:ea typeface="Times New Roman" panose="02020603050405020304" pitchFamily="18" charset="0"/>
              </a:rPr>
              <a:t>Geometric return gives</a:t>
            </a:r>
            <a:r>
              <a:rPr lang="en-CA" sz="4400" dirty="0">
                <a:effectLst/>
                <a:latin typeface="Times New Roman" panose="02020603050405020304" pitchFamily="18" charset="0"/>
                <a:ea typeface="Times New Roman" panose="02020603050405020304" pitchFamily="18" charset="0"/>
              </a:rPr>
              <a:t> accurate measurement</a:t>
            </a:r>
            <a:endParaRPr lang="en-CA" dirty="0"/>
          </a:p>
        </p:txBody>
      </p:sp>
      <p:sp>
        <p:nvSpPr>
          <p:cNvPr id="3" name="Content Placeholder 2">
            <a:extLst>
              <a:ext uri="{FF2B5EF4-FFF2-40B4-BE49-F238E27FC236}">
                <a16:creationId xmlns:a16="http://schemas.microsoft.com/office/drawing/2014/main" id="{B20D826C-36F8-4D6F-A495-F57852ED38B0}"/>
              </a:ext>
            </a:extLst>
          </p:cNvPr>
          <p:cNvSpPr>
            <a:spLocks noGrp="1"/>
          </p:cNvSpPr>
          <p:nvPr>
            <p:ph idx="1"/>
          </p:nvPr>
        </p:nvSpPr>
        <p:spPr/>
        <p:txBody>
          <a:bodyPr>
            <a:normAutofit/>
          </a:bodyPr>
          <a:lstStyle/>
          <a:p>
            <a:r>
              <a:rPr lang="en-CA" sz="2800" dirty="0">
                <a:effectLst/>
                <a:latin typeface="Times New Roman" panose="02020603050405020304" pitchFamily="18" charset="0"/>
                <a:ea typeface="Times New Roman" panose="02020603050405020304" pitchFamily="18" charset="0"/>
              </a:rPr>
              <a:t>Suppose you invest 10,000 dollars twenty years ago. </a:t>
            </a:r>
          </a:p>
          <a:p>
            <a:r>
              <a:rPr lang="en-CA" sz="2800" dirty="0">
                <a:effectLst/>
                <a:latin typeface="Times New Roman" panose="02020603050405020304" pitchFamily="18" charset="0"/>
                <a:ea typeface="Times New Roman" panose="02020603050405020304" pitchFamily="18" charset="0"/>
              </a:rPr>
              <a:t>If your average geometric return, or compound return, is 10% per year, you know precisely how much money you have now. </a:t>
            </a:r>
          </a:p>
          <a:p>
            <a:r>
              <a:rPr lang="en-CA" sz="2800" dirty="0">
                <a:effectLst/>
                <a:latin typeface="Times New Roman" panose="02020603050405020304" pitchFamily="18" charset="0"/>
                <a:ea typeface="Times New Roman" panose="02020603050405020304" pitchFamily="18" charset="0"/>
              </a:rPr>
              <a:t>It is 10000*(1+10%)^20 = 67,275 dollars. </a:t>
            </a:r>
          </a:p>
          <a:p>
            <a:r>
              <a:rPr lang="en-CA" sz="2800" dirty="0">
                <a:effectLst/>
                <a:latin typeface="Times New Roman" panose="02020603050405020304" pitchFamily="18" charset="0"/>
                <a:ea typeface="Times New Roman" panose="02020603050405020304" pitchFamily="18" charset="0"/>
              </a:rPr>
              <a:t>If your average arithmetic return is 10% per year, you have no way to know how much money you have now. </a:t>
            </a:r>
          </a:p>
          <a:p>
            <a:r>
              <a:rPr lang="en-CA" sz="2800" dirty="0">
                <a:effectLst/>
                <a:latin typeface="Times New Roman" panose="02020603050405020304" pitchFamily="18" charset="0"/>
                <a:ea typeface="Times New Roman" panose="02020603050405020304" pitchFamily="18" charset="0"/>
              </a:rPr>
              <a:t>It can be anywhere from 0 dollar to 67,275 dollar. </a:t>
            </a:r>
            <a:endParaRPr lang="en-CA" dirty="0"/>
          </a:p>
        </p:txBody>
      </p:sp>
    </p:spTree>
    <p:extLst>
      <p:ext uri="{BB962C8B-B14F-4D97-AF65-F5344CB8AC3E}">
        <p14:creationId xmlns:p14="http://schemas.microsoft.com/office/powerpoint/2010/main" val="41291976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BA8E8-E346-4BB4-824B-5C4BEC21279D}"/>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E35210B1-98DC-4B23-BF90-34AB9CB27128}"/>
              </a:ext>
            </a:extLst>
          </p:cNvPr>
          <p:cNvSpPr>
            <a:spLocks noGrp="1"/>
          </p:cNvSpPr>
          <p:nvPr>
            <p:ph idx="1"/>
          </p:nvPr>
        </p:nvSpPr>
        <p:spPr/>
        <p:txBody>
          <a:bodyPr>
            <a:normAutofit/>
          </a:bodyPr>
          <a:lstStyle/>
          <a:p>
            <a:r>
              <a:rPr lang="en-CA" dirty="0"/>
              <a:t>In an earlier example, we have two return series with the same arithmetic return and variance. </a:t>
            </a:r>
          </a:p>
          <a:p>
            <a:r>
              <a:rPr lang="en-CA" dirty="0"/>
              <a:t>But their final wealth are very different.</a:t>
            </a:r>
          </a:p>
          <a:p>
            <a:r>
              <a:rPr lang="en-CA" dirty="0"/>
              <a:t>For the first investment, the final wealth is </a:t>
            </a:r>
          </a:p>
          <a:p>
            <a:r>
              <a:rPr lang="en-CA" dirty="0"/>
              <a:t>(1+0.18)^9*(1-0.99) = 0.044</a:t>
            </a:r>
          </a:p>
          <a:p>
            <a:r>
              <a:rPr lang="en-CA" dirty="0"/>
              <a:t>For the second investment, the final wealth is </a:t>
            </a:r>
          </a:p>
          <a:p>
            <a:r>
              <a:rPr lang="en-CA" dirty="0"/>
              <a:t>(1+0.414)^5*(1-0.288)^5 = 1.034</a:t>
            </a:r>
          </a:p>
          <a:p>
            <a:endParaRPr lang="en-CA" dirty="0"/>
          </a:p>
          <a:p>
            <a:endParaRPr lang="en-CA" dirty="0"/>
          </a:p>
        </p:txBody>
      </p:sp>
    </p:spTree>
    <p:extLst>
      <p:ext uri="{BB962C8B-B14F-4D97-AF65-F5344CB8AC3E}">
        <p14:creationId xmlns:p14="http://schemas.microsoft.com/office/powerpoint/2010/main" val="22275637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9AE82-9051-45CA-962B-8C5420F88FEC}"/>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3411388-564B-4733-B921-C6FD1E60DE76}"/>
              </a:ext>
            </a:extLst>
          </p:cNvPr>
          <p:cNvSpPr>
            <a:spLocks noGrp="1"/>
          </p:cNvSpPr>
          <p:nvPr>
            <p:ph idx="1"/>
          </p:nvPr>
        </p:nvSpPr>
        <p:spPr/>
        <p:txBody>
          <a:bodyPr/>
          <a:lstStyle/>
          <a:p>
            <a:r>
              <a:rPr lang="en-CA" dirty="0"/>
              <a:t>With geometric return, we can distinguish them easily.</a:t>
            </a:r>
          </a:p>
          <a:p>
            <a:r>
              <a:rPr lang="en-CA" dirty="0"/>
              <a:t>The first geometric return is (0.044)^(1/10)-1 = -0.2677</a:t>
            </a:r>
          </a:p>
          <a:p>
            <a:r>
              <a:rPr lang="en-CA" dirty="0"/>
              <a:t>The second geometric return is (1.034)^(1/10)-1 = 0.0034</a:t>
            </a:r>
          </a:p>
          <a:p>
            <a:r>
              <a:rPr lang="en-CA" dirty="0"/>
              <a:t>With geometric return, we can calculate final wealth easily.</a:t>
            </a:r>
          </a:p>
          <a:p>
            <a:r>
              <a:rPr lang="en-CA" dirty="0"/>
              <a:t>(1-0.2677)^10 = 0.044</a:t>
            </a:r>
          </a:p>
          <a:p>
            <a:r>
              <a:rPr lang="en-CA" dirty="0"/>
              <a:t>(1+0.0034)^10 = 1.034</a:t>
            </a:r>
          </a:p>
          <a:p>
            <a:r>
              <a:rPr lang="en-CA" dirty="0"/>
              <a:t>With arithmetic return, there is no way to calculate final wealth, even when variance is given. </a:t>
            </a:r>
          </a:p>
          <a:p>
            <a:endParaRPr lang="en-CA" dirty="0"/>
          </a:p>
          <a:p>
            <a:endParaRPr lang="en-CA" dirty="0"/>
          </a:p>
        </p:txBody>
      </p:sp>
    </p:spTree>
    <p:extLst>
      <p:ext uri="{BB962C8B-B14F-4D97-AF65-F5344CB8AC3E}">
        <p14:creationId xmlns:p14="http://schemas.microsoft.com/office/powerpoint/2010/main" val="6094635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5641D4-7DB9-4AEF-ADF7-6B44B55328DC}"/>
              </a:ext>
            </a:extLst>
          </p:cNvPr>
          <p:cNvSpPr>
            <a:spLocks noGrp="1"/>
          </p:cNvSpPr>
          <p:nvPr>
            <p:ph type="title"/>
          </p:nvPr>
        </p:nvSpPr>
        <p:spPr>
          <a:xfrm>
            <a:off x="841248" y="334644"/>
            <a:ext cx="10509504" cy="1076914"/>
          </a:xfrm>
        </p:spPr>
        <p:txBody>
          <a:bodyPr anchor="ctr">
            <a:normAutofit/>
          </a:bodyPr>
          <a:lstStyle/>
          <a:p>
            <a:endParaRPr lang="en-CA" sz="4000" dirty="0"/>
          </a:p>
        </p:txBody>
      </p:sp>
      <p:sp>
        <p:nvSpPr>
          <p:cNvPr id="11" name="Rectangle 10">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Content Placeholder 3">
            <a:extLst>
              <a:ext uri="{FF2B5EF4-FFF2-40B4-BE49-F238E27FC236}">
                <a16:creationId xmlns:a16="http://schemas.microsoft.com/office/drawing/2014/main" id="{E18DF327-DA77-4D6F-AC7B-C2CE329BDF35}"/>
              </a:ext>
            </a:extLst>
          </p:cNvPr>
          <p:cNvGraphicFramePr>
            <a:graphicFrameLocks noGrp="1"/>
          </p:cNvGraphicFramePr>
          <p:nvPr>
            <p:ph idx="1"/>
            <p:extLst>
              <p:ext uri="{D42A27DB-BD31-4B8C-83A1-F6EECF244321}">
                <p14:modId xmlns:p14="http://schemas.microsoft.com/office/powerpoint/2010/main" val="3711476192"/>
              </p:ext>
            </p:extLst>
          </p:nvPr>
        </p:nvGraphicFramePr>
        <p:xfrm>
          <a:off x="3331779" y="756746"/>
          <a:ext cx="5602014" cy="5870239"/>
        </p:xfrm>
        <a:graphic>
          <a:graphicData uri="http://schemas.openxmlformats.org/drawingml/2006/table">
            <a:tbl>
              <a:tblPr/>
              <a:tblGrid>
                <a:gridCol w="2696720">
                  <a:extLst>
                    <a:ext uri="{9D8B030D-6E8A-4147-A177-3AD203B41FA5}">
                      <a16:colId xmlns:a16="http://schemas.microsoft.com/office/drawing/2014/main" val="3721681437"/>
                    </a:ext>
                  </a:extLst>
                </a:gridCol>
                <a:gridCol w="1452647">
                  <a:extLst>
                    <a:ext uri="{9D8B030D-6E8A-4147-A177-3AD203B41FA5}">
                      <a16:colId xmlns:a16="http://schemas.microsoft.com/office/drawing/2014/main" val="3533200195"/>
                    </a:ext>
                  </a:extLst>
                </a:gridCol>
                <a:gridCol w="1452647">
                  <a:extLst>
                    <a:ext uri="{9D8B030D-6E8A-4147-A177-3AD203B41FA5}">
                      <a16:colId xmlns:a16="http://schemas.microsoft.com/office/drawing/2014/main" val="2144726083"/>
                    </a:ext>
                  </a:extLst>
                </a:gridCol>
              </a:tblGrid>
              <a:tr h="511571">
                <a:tc>
                  <a:txBody>
                    <a:bodyPr/>
                    <a:lstStyle/>
                    <a:p>
                      <a:pPr algn="l" fontAlgn="b">
                        <a:spcBef>
                          <a:spcPts val="0"/>
                        </a:spcBef>
                        <a:spcAft>
                          <a:spcPts val="0"/>
                        </a:spcAft>
                      </a:pPr>
                      <a:endParaRPr lang="en-CA" sz="2400" b="0" i="0" u="none" strike="noStrike" dirty="0">
                        <a:effectLst/>
                        <a:latin typeface="Arial" panose="020B0604020202020204" pitchFamily="34" charset="0"/>
                      </a:endParaRPr>
                    </a:p>
                  </a:txBody>
                  <a:tcPr marL="7875" marR="7875" marT="7875" marB="0" anchor="b">
                    <a:lnL>
                      <a:noFill/>
                    </a:lnL>
                    <a:lnR>
                      <a:noFill/>
                    </a:lnR>
                    <a:lnT>
                      <a:noFill/>
                    </a:lnT>
                    <a:lnB>
                      <a:noFill/>
                    </a:lnB>
                  </a:tcPr>
                </a:tc>
                <a:tc>
                  <a:txBody>
                    <a:bodyPr/>
                    <a:lstStyle/>
                    <a:p>
                      <a:pPr algn="l" fontAlgn="b">
                        <a:spcBef>
                          <a:spcPts val="0"/>
                        </a:spcBef>
                        <a:spcAft>
                          <a:spcPts val="0"/>
                        </a:spcAft>
                      </a:pPr>
                      <a:r>
                        <a:rPr lang="en-CA" sz="2400" b="0" i="0" u="none" strike="noStrike">
                          <a:solidFill>
                            <a:srgbClr val="000000"/>
                          </a:solidFill>
                          <a:effectLst/>
                          <a:latin typeface="Calibri" panose="020F0502020204030204" pitchFamily="34" charset="0"/>
                        </a:rPr>
                        <a:t>return 1</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l" fontAlgn="b">
                        <a:spcBef>
                          <a:spcPts val="0"/>
                        </a:spcBef>
                        <a:spcAft>
                          <a:spcPts val="0"/>
                        </a:spcAft>
                      </a:pPr>
                      <a:r>
                        <a:rPr lang="en-CA" sz="2400" b="0" i="0" u="none" strike="noStrike">
                          <a:solidFill>
                            <a:srgbClr val="000000"/>
                          </a:solidFill>
                          <a:effectLst/>
                          <a:latin typeface="Calibri" panose="020F0502020204030204" pitchFamily="34" charset="0"/>
                        </a:rPr>
                        <a:t>return 2</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extLst>
                  <a:ext uri="{0D108BD9-81ED-4DB2-BD59-A6C34878D82A}">
                    <a16:rowId xmlns:a16="http://schemas.microsoft.com/office/drawing/2014/main" val="3987024913"/>
                  </a:ext>
                </a:extLst>
              </a:tr>
              <a:tr h="382762">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1</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0.18</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0.414</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extLst>
                  <a:ext uri="{0D108BD9-81ED-4DB2-BD59-A6C34878D82A}">
                    <a16:rowId xmlns:a16="http://schemas.microsoft.com/office/drawing/2014/main" val="1441960927"/>
                  </a:ext>
                </a:extLst>
              </a:tr>
              <a:tr h="382762">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2</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0.18</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-0.288</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extLst>
                  <a:ext uri="{0D108BD9-81ED-4DB2-BD59-A6C34878D82A}">
                    <a16:rowId xmlns:a16="http://schemas.microsoft.com/office/drawing/2014/main" val="1498686702"/>
                  </a:ext>
                </a:extLst>
              </a:tr>
              <a:tr h="382762">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3</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0.18</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0.414</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extLst>
                  <a:ext uri="{0D108BD9-81ED-4DB2-BD59-A6C34878D82A}">
                    <a16:rowId xmlns:a16="http://schemas.microsoft.com/office/drawing/2014/main" val="41246225"/>
                  </a:ext>
                </a:extLst>
              </a:tr>
              <a:tr h="382762">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4</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0.18</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-0.288</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extLst>
                  <a:ext uri="{0D108BD9-81ED-4DB2-BD59-A6C34878D82A}">
                    <a16:rowId xmlns:a16="http://schemas.microsoft.com/office/drawing/2014/main" val="965407251"/>
                  </a:ext>
                </a:extLst>
              </a:tr>
              <a:tr h="382762">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5</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0.18</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0.414</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extLst>
                  <a:ext uri="{0D108BD9-81ED-4DB2-BD59-A6C34878D82A}">
                    <a16:rowId xmlns:a16="http://schemas.microsoft.com/office/drawing/2014/main" val="1891157211"/>
                  </a:ext>
                </a:extLst>
              </a:tr>
              <a:tr h="382762">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6</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0.18</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-0.288</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extLst>
                  <a:ext uri="{0D108BD9-81ED-4DB2-BD59-A6C34878D82A}">
                    <a16:rowId xmlns:a16="http://schemas.microsoft.com/office/drawing/2014/main" val="3204232869"/>
                  </a:ext>
                </a:extLst>
              </a:tr>
              <a:tr h="382762">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7</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0.18</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0.414</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extLst>
                  <a:ext uri="{0D108BD9-81ED-4DB2-BD59-A6C34878D82A}">
                    <a16:rowId xmlns:a16="http://schemas.microsoft.com/office/drawing/2014/main" val="2770022835"/>
                  </a:ext>
                </a:extLst>
              </a:tr>
              <a:tr h="382762">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8</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0.18</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-0.288</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extLst>
                  <a:ext uri="{0D108BD9-81ED-4DB2-BD59-A6C34878D82A}">
                    <a16:rowId xmlns:a16="http://schemas.microsoft.com/office/drawing/2014/main" val="329671868"/>
                  </a:ext>
                </a:extLst>
              </a:tr>
              <a:tr h="382762">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9</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0.18</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0.414</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extLst>
                  <a:ext uri="{0D108BD9-81ED-4DB2-BD59-A6C34878D82A}">
                    <a16:rowId xmlns:a16="http://schemas.microsoft.com/office/drawing/2014/main" val="3392733505"/>
                  </a:ext>
                </a:extLst>
              </a:tr>
              <a:tr h="382762">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10</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-0.99</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-0.288</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extLst>
                  <a:ext uri="{0D108BD9-81ED-4DB2-BD59-A6C34878D82A}">
                    <a16:rowId xmlns:a16="http://schemas.microsoft.com/office/drawing/2014/main" val="2633879311"/>
                  </a:ext>
                </a:extLst>
              </a:tr>
              <a:tr h="382762">
                <a:tc>
                  <a:txBody>
                    <a:bodyPr/>
                    <a:lstStyle/>
                    <a:p>
                      <a:pPr algn="l" fontAlgn="b">
                        <a:spcBef>
                          <a:spcPts val="0"/>
                        </a:spcBef>
                        <a:spcAft>
                          <a:spcPts val="0"/>
                        </a:spcAft>
                      </a:pPr>
                      <a:r>
                        <a:rPr lang="en-CA" sz="2400" b="0" i="0" u="none" strike="noStrike">
                          <a:solidFill>
                            <a:srgbClr val="000000"/>
                          </a:solidFill>
                          <a:effectLst/>
                          <a:latin typeface="Calibri" panose="020F0502020204030204" pitchFamily="34" charset="0"/>
                        </a:rPr>
                        <a:t>arithmetic mean</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0.063</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0.063</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extLst>
                  <a:ext uri="{0D108BD9-81ED-4DB2-BD59-A6C34878D82A}">
                    <a16:rowId xmlns:a16="http://schemas.microsoft.com/office/drawing/2014/main" val="4057373209"/>
                  </a:ext>
                </a:extLst>
              </a:tr>
              <a:tr h="382762">
                <a:tc>
                  <a:txBody>
                    <a:bodyPr/>
                    <a:lstStyle/>
                    <a:p>
                      <a:pPr algn="l" fontAlgn="b">
                        <a:spcBef>
                          <a:spcPts val="0"/>
                        </a:spcBef>
                        <a:spcAft>
                          <a:spcPts val="0"/>
                        </a:spcAft>
                      </a:pPr>
                      <a:r>
                        <a:rPr lang="en-CA" sz="2400" b="0" i="0" u="none" strike="noStrike">
                          <a:solidFill>
                            <a:srgbClr val="000000"/>
                          </a:solidFill>
                          <a:effectLst/>
                          <a:latin typeface="Calibri" panose="020F0502020204030204" pitchFamily="34" charset="0"/>
                        </a:rPr>
                        <a:t>STD</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0.351</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0.351</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extLst>
                  <a:ext uri="{0D108BD9-81ED-4DB2-BD59-A6C34878D82A}">
                    <a16:rowId xmlns:a16="http://schemas.microsoft.com/office/drawing/2014/main" val="4153559539"/>
                  </a:ext>
                </a:extLst>
              </a:tr>
              <a:tr h="382762">
                <a:tc>
                  <a:txBody>
                    <a:bodyPr/>
                    <a:lstStyle/>
                    <a:p>
                      <a:pPr algn="l" fontAlgn="b">
                        <a:spcBef>
                          <a:spcPts val="0"/>
                        </a:spcBef>
                        <a:spcAft>
                          <a:spcPts val="0"/>
                        </a:spcAft>
                      </a:pPr>
                      <a:r>
                        <a:rPr lang="en-CA" sz="2400" b="0" i="0" u="none" strike="noStrike">
                          <a:solidFill>
                            <a:srgbClr val="000000"/>
                          </a:solidFill>
                          <a:effectLst/>
                          <a:latin typeface="Calibri" panose="020F0502020204030204" pitchFamily="34" charset="0"/>
                        </a:rPr>
                        <a:t>Final wealth</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0.04435</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1.0343</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extLst>
                  <a:ext uri="{0D108BD9-81ED-4DB2-BD59-A6C34878D82A}">
                    <a16:rowId xmlns:a16="http://schemas.microsoft.com/office/drawing/2014/main" val="3047101545"/>
                  </a:ext>
                </a:extLst>
              </a:tr>
              <a:tr h="382762">
                <a:tc>
                  <a:txBody>
                    <a:bodyPr/>
                    <a:lstStyle/>
                    <a:p>
                      <a:pPr algn="l" fontAlgn="b">
                        <a:spcBef>
                          <a:spcPts val="0"/>
                        </a:spcBef>
                        <a:spcAft>
                          <a:spcPts val="0"/>
                        </a:spcAft>
                      </a:pPr>
                      <a:r>
                        <a:rPr lang="en-CA" sz="2400" b="0" i="0" u="none" strike="noStrike">
                          <a:solidFill>
                            <a:srgbClr val="000000"/>
                          </a:solidFill>
                          <a:effectLst/>
                          <a:latin typeface="Calibri" panose="020F0502020204030204" pitchFamily="34" charset="0"/>
                        </a:rPr>
                        <a:t>geometric return</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a:solidFill>
                            <a:srgbClr val="000000"/>
                          </a:solidFill>
                          <a:effectLst/>
                          <a:latin typeface="Calibri" panose="020F0502020204030204" pitchFamily="34" charset="0"/>
                        </a:rPr>
                        <a:t>-0.2677</a:t>
                      </a:r>
                      <a:endParaRPr lang="en-CA" sz="2400" b="0" i="0" u="none" strike="noStrike">
                        <a:effectLst/>
                        <a:latin typeface="Arial" panose="020B0604020202020204" pitchFamily="34" charset="0"/>
                      </a:endParaRPr>
                    </a:p>
                  </a:txBody>
                  <a:tcPr marL="7875" marR="7875" marT="7875" marB="0" anchor="b">
                    <a:lnL>
                      <a:noFill/>
                    </a:lnL>
                    <a:lnR>
                      <a:noFill/>
                    </a:lnR>
                    <a:lnT>
                      <a:noFill/>
                    </a:lnT>
                    <a:lnB>
                      <a:noFill/>
                    </a:lnB>
                  </a:tcPr>
                </a:tc>
                <a:tc>
                  <a:txBody>
                    <a:bodyPr/>
                    <a:lstStyle/>
                    <a:p>
                      <a:pPr algn="r" fontAlgn="b">
                        <a:spcBef>
                          <a:spcPts val="0"/>
                        </a:spcBef>
                        <a:spcAft>
                          <a:spcPts val="0"/>
                        </a:spcAft>
                      </a:pPr>
                      <a:r>
                        <a:rPr lang="en-CA" sz="2400" b="0" i="0" u="none" strike="noStrike" dirty="0">
                          <a:solidFill>
                            <a:srgbClr val="000000"/>
                          </a:solidFill>
                          <a:effectLst/>
                          <a:latin typeface="Calibri" panose="020F0502020204030204" pitchFamily="34" charset="0"/>
                        </a:rPr>
                        <a:t>0.00338</a:t>
                      </a:r>
                      <a:endParaRPr lang="en-CA" sz="2400" b="0" i="0" u="none" strike="noStrike" dirty="0">
                        <a:effectLst/>
                        <a:latin typeface="Arial" panose="020B0604020202020204" pitchFamily="34" charset="0"/>
                      </a:endParaRPr>
                    </a:p>
                  </a:txBody>
                  <a:tcPr marL="7875" marR="7875" marT="7875" marB="0" anchor="b">
                    <a:lnL>
                      <a:noFill/>
                    </a:lnL>
                    <a:lnR>
                      <a:noFill/>
                    </a:lnR>
                    <a:lnT>
                      <a:noFill/>
                    </a:lnT>
                    <a:lnB>
                      <a:noFill/>
                    </a:lnB>
                  </a:tcPr>
                </a:tc>
                <a:extLst>
                  <a:ext uri="{0D108BD9-81ED-4DB2-BD59-A6C34878D82A}">
                    <a16:rowId xmlns:a16="http://schemas.microsoft.com/office/drawing/2014/main" val="1358513833"/>
                  </a:ext>
                </a:extLst>
              </a:tr>
            </a:tbl>
          </a:graphicData>
        </a:graphic>
      </p:graphicFrame>
    </p:spTree>
    <p:extLst>
      <p:ext uri="{BB962C8B-B14F-4D97-AF65-F5344CB8AC3E}">
        <p14:creationId xmlns:p14="http://schemas.microsoft.com/office/powerpoint/2010/main" val="12830495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80FEE-E7CF-4A23-A3E7-00395641525D}"/>
              </a:ext>
            </a:extLst>
          </p:cNvPr>
          <p:cNvSpPr>
            <a:spLocks noGrp="1"/>
          </p:cNvSpPr>
          <p:nvPr>
            <p:ph type="title"/>
          </p:nvPr>
        </p:nvSpPr>
        <p:spPr/>
        <p:txBody>
          <a:bodyPr/>
          <a:lstStyle/>
          <a:p>
            <a:r>
              <a:rPr lang="en-CA" dirty="0"/>
              <a:t>Geometric return captures the importance of catastrophic losses</a:t>
            </a:r>
          </a:p>
        </p:txBody>
      </p:sp>
      <p:sp>
        <p:nvSpPr>
          <p:cNvPr id="3" name="Content Placeholder 2">
            <a:extLst>
              <a:ext uri="{FF2B5EF4-FFF2-40B4-BE49-F238E27FC236}">
                <a16:creationId xmlns:a16="http://schemas.microsoft.com/office/drawing/2014/main" id="{E536AB3A-0692-496D-BB8A-797AF8B0A091}"/>
              </a:ext>
            </a:extLst>
          </p:cNvPr>
          <p:cNvSpPr>
            <a:spLocks noGrp="1"/>
          </p:cNvSpPr>
          <p:nvPr>
            <p:ph idx="1"/>
          </p:nvPr>
        </p:nvSpPr>
        <p:spPr/>
        <p:txBody>
          <a:bodyPr/>
          <a:lstStyle/>
          <a:p>
            <a:r>
              <a:rPr lang="en-CA" dirty="0">
                <a:latin typeface="Times New Roman" panose="02020603050405020304" pitchFamily="18" charset="0"/>
              </a:rPr>
              <a:t>Some investments provide steady positive returns in first few time periods. </a:t>
            </a:r>
          </a:p>
          <a:p>
            <a:r>
              <a:rPr lang="en-CA" dirty="0">
                <a:latin typeface="Times New Roman" panose="02020603050405020304" pitchFamily="18" charset="0"/>
              </a:rPr>
              <a:t>Then they suffer catastrophic losses. </a:t>
            </a:r>
          </a:p>
          <a:p>
            <a:r>
              <a:rPr lang="en-CA" dirty="0">
                <a:latin typeface="Times New Roman" panose="02020603050405020304" pitchFamily="18" charset="0"/>
              </a:rPr>
              <a:t>This type of investments are very common in the real world.</a:t>
            </a:r>
          </a:p>
          <a:p>
            <a:r>
              <a:rPr lang="en-CA" dirty="0">
                <a:latin typeface="Times New Roman" panose="02020603050405020304" pitchFamily="18" charset="0"/>
              </a:rPr>
              <a:t>In general, all financial institutions are heavily leveraged. They all have the potential to suffer catastrophic losses. Geometric return would provide more accurate picture of their performance.</a:t>
            </a:r>
          </a:p>
          <a:p>
            <a:r>
              <a:rPr lang="en-CA" dirty="0">
                <a:latin typeface="Times New Roman" panose="02020603050405020304" pitchFamily="18" charset="0"/>
              </a:rPr>
              <a:t>The following are some examples.</a:t>
            </a:r>
          </a:p>
          <a:p>
            <a:endParaRPr lang="en-CA" dirty="0"/>
          </a:p>
        </p:txBody>
      </p:sp>
    </p:spTree>
    <p:extLst>
      <p:ext uri="{BB962C8B-B14F-4D97-AF65-F5344CB8AC3E}">
        <p14:creationId xmlns:p14="http://schemas.microsoft.com/office/powerpoint/2010/main" val="6243164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AD3DB-169B-48C9-A794-B765950E0F4E}"/>
              </a:ext>
            </a:extLst>
          </p:cNvPr>
          <p:cNvSpPr>
            <a:spLocks noGrp="1"/>
          </p:cNvSpPr>
          <p:nvPr>
            <p:ph type="title"/>
          </p:nvPr>
        </p:nvSpPr>
        <p:spPr/>
        <p:txBody>
          <a:bodyPr/>
          <a:lstStyle/>
          <a:p>
            <a:r>
              <a:rPr lang="en-CA" dirty="0"/>
              <a:t>Long Term Capital Management (LTCM)</a:t>
            </a:r>
          </a:p>
        </p:txBody>
      </p:sp>
      <p:sp>
        <p:nvSpPr>
          <p:cNvPr id="3" name="Content Placeholder 2">
            <a:extLst>
              <a:ext uri="{FF2B5EF4-FFF2-40B4-BE49-F238E27FC236}">
                <a16:creationId xmlns:a16="http://schemas.microsoft.com/office/drawing/2014/main" id="{BC3FE2BD-3B4A-42F7-868E-D5199C751E4E}"/>
              </a:ext>
            </a:extLst>
          </p:cNvPr>
          <p:cNvSpPr>
            <a:spLocks noGrp="1"/>
          </p:cNvSpPr>
          <p:nvPr>
            <p:ph idx="1"/>
          </p:nvPr>
        </p:nvSpPr>
        <p:spPr/>
        <p:txBody>
          <a:bodyPr/>
          <a:lstStyle/>
          <a:p>
            <a:r>
              <a:rPr lang="en-CA" dirty="0"/>
              <a:t>Long Term Capital Management was a high profile hedge fund, with several celebrity academics, such as Robert Merton and Myron Scholes, as partners. </a:t>
            </a:r>
          </a:p>
          <a:p>
            <a:r>
              <a:rPr lang="en-CA" dirty="0"/>
              <a:t>Their main strategy was to long emerging market bonds, which provides high yields and to short developed market bonds, which provides low yields.</a:t>
            </a:r>
          </a:p>
          <a:p>
            <a:r>
              <a:rPr lang="en-CA" dirty="0"/>
              <a:t>Their statistical study indicated that yield differential is high related to risk.</a:t>
            </a:r>
          </a:p>
          <a:p>
            <a:r>
              <a:rPr lang="en-CA" dirty="0"/>
              <a:t>This strategy indeed provided high return for the first few years.</a:t>
            </a:r>
          </a:p>
        </p:txBody>
      </p:sp>
    </p:spTree>
    <p:extLst>
      <p:ext uri="{BB962C8B-B14F-4D97-AF65-F5344CB8AC3E}">
        <p14:creationId xmlns:p14="http://schemas.microsoft.com/office/powerpoint/2010/main" val="1371772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determine cost of equity?</a:t>
            </a:r>
          </a:p>
        </p:txBody>
      </p:sp>
      <p:sp>
        <p:nvSpPr>
          <p:cNvPr id="3" name="Content Placeholder 2"/>
          <p:cNvSpPr>
            <a:spLocks noGrp="1"/>
          </p:cNvSpPr>
          <p:nvPr>
            <p:ph idx="1"/>
          </p:nvPr>
        </p:nvSpPr>
        <p:spPr/>
        <p:txBody>
          <a:bodyPr/>
          <a:lstStyle/>
          <a:p>
            <a:r>
              <a:rPr lang="en-US" dirty="0"/>
              <a:t>Mainly, there are two methods</a:t>
            </a:r>
          </a:p>
          <a:p>
            <a:r>
              <a:rPr lang="en-US" dirty="0"/>
              <a:t>The first is CAPM. </a:t>
            </a:r>
          </a:p>
          <a:p>
            <a:r>
              <a:rPr lang="en-US" dirty="0"/>
              <a:t>CAPM doesn’t provide quantitative measure of expected market return. </a:t>
            </a:r>
          </a:p>
          <a:p>
            <a:r>
              <a:rPr lang="en-US" dirty="0"/>
              <a:t>We usually approximate it with historical return.</a:t>
            </a:r>
          </a:p>
          <a:p>
            <a:r>
              <a:rPr lang="en-US" dirty="0"/>
              <a:t>The second method is DCF (Discounted Cash Flows)</a:t>
            </a:r>
          </a:p>
          <a:p>
            <a:endParaRPr lang="en-US" dirty="0"/>
          </a:p>
        </p:txBody>
      </p:sp>
    </p:spTree>
    <p:extLst>
      <p:ext uri="{BB962C8B-B14F-4D97-AF65-F5344CB8AC3E}">
        <p14:creationId xmlns:p14="http://schemas.microsoft.com/office/powerpoint/2010/main" val="40623485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00E4F-0BB3-4FA2-A56E-9108DF72F693}"/>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3A0217A-501A-4D9C-AA25-F164A286AB90}"/>
              </a:ext>
            </a:extLst>
          </p:cNvPr>
          <p:cNvSpPr>
            <a:spLocks noGrp="1"/>
          </p:cNvSpPr>
          <p:nvPr>
            <p:ph idx="1"/>
          </p:nvPr>
        </p:nvSpPr>
        <p:spPr/>
        <p:txBody>
          <a:bodyPr>
            <a:normAutofit/>
          </a:bodyPr>
          <a:lstStyle/>
          <a:p>
            <a:r>
              <a:rPr lang="en-CA" dirty="0"/>
              <a:t>However, the active buying of emerging market bonds increases their prices and lowers their yields.</a:t>
            </a:r>
          </a:p>
          <a:p>
            <a:r>
              <a:rPr lang="en-CA" dirty="0"/>
              <a:t>To maintain the same level of return, LTCM had to resort to higher and higher leverage to keep the annual return steady.</a:t>
            </a:r>
          </a:p>
          <a:p>
            <a:r>
              <a:rPr lang="en-CA" dirty="0"/>
              <a:t>This makes LTCM’s investment portfolio highly sensitive to adverse movements.</a:t>
            </a:r>
          </a:p>
          <a:p>
            <a:endParaRPr lang="en-CA" dirty="0"/>
          </a:p>
        </p:txBody>
      </p:sp>
    </p:spTree>
    <p:extLst>
      <p:ext uri="{BB962C8B-B14F-4D97-AF65-F5344CB8AC3E}">
        <p14:creationId xmlns:p14="http://schemas.microsoft.com/office/powerpoint/2010/main" val="3247728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DB4C1-CA9C-499E-B0D0-B34E954986B7}"/>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FC27B75C-5203-49C8-9C98-3C6D8B8EC8EB}"/>
              </a:ext>
            </a:extLst>
          </p:cNvPr>
          <p:cNvSpPr>
            <a:spLocks noGrp="1"/>
          </p:cNvSpPr>
          <p:nvPr>
            <p:ph idx="1"/>
          </p:nvPr>
        </p:nvSpPr>
        <p:spPr/>
        <p:txBody>
          <a:bodyPr/>
          <a:lstStyle/>
          <a:p>
            <a:r>
              <a:rPr lang="en-CA" dirty="0"/>
              <a:t>In 1998, Russia government defaulted on its debt. </a:t>
            </a:r>
          </a:p>
          <a:p>
            <a:r>
              <a:rPr lang="en-CA" dirty="0"/>
              <a:t>Prices of emerging market bonds tumbled.</a:t>
            </a:r>
          </a:p>
          <a:p>
            <a:r>
              <a:rPr lang="en-CA" dirty="0"/>
              <a:t>It was rumored that LTCM’s leverage ratio was about one thousand times at that time. </a:t>
            </a:r>
          </a:p>
          <a:p>
            <a:r>
              <a:rPr lang="en-CA" dirty="0"/>
              <a:t>LTCM could not meet the margin call.</a:t>
            </a:r>
          </a:p>
        </p:txBody>
      </p:sp>
    </p:spTree>
    <p:extLst>
      <p:ext uri="{BB962C8B-B14F-4D97-AF65-F5344CB8AC3E}">
        <p14:creationId xmlns:p14="http://schemas.microsoft.com/office/powerpoint/2010/main" val="26089450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5F5E0-DC15-4CAE-B354-06A4E672BF5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6ECE358D-1519-48FA-AA33-714114323F85}"/>
              </a:ext>
            </a:extLst>
          </p:cNvPr>
          <p:cNvSpPr>
            <a:spLocks noGrp="1"/>
          </p:cNvSpPr>
          <p:nvPr>
            <p:ph idx="1"/>
          </p:nvPr>
        </p:nvSpPr>
        <p:spPr/>
        <p:txBody>
          <a:bodyPr/>
          <a:lstStyle/>
          <a:p>
            <a:r>
              <a:rPr lang="en-CA" dirty="0"/>
              <a:t>Fed organized LTCM’s creditors to provide a rescue package. </a:t>
            </a:r>
          </a:p>
          <a:p>
            <a:r>
              <a:rPr lang="en-CA" dirty="0"/>
              <a:t>In the end, LTCM folded its shop.</a:t>
            </a:r>
          </a:p>
          <a:p>
            <a:r>
              <a:rPr lang="en-CA" dirty="0"/>
              <a:t>Fed’s rescue of LTCM fuels the appetite for more risk taking.</a:t>
            </a:r>
          </a:p>
          <a:p>
            <a:r>
              <a:rPr lang="en-CA" dirty="0"/>
              <a:t>Ten years later, in 2008, financial crisis of much larger scale broke out.</a:t>
            </a:r>
          </a:p>
        </p:txBody>
      </p:sp>
    </p:spTree>
    <p:extLst>
      <p:ext uri="{BB962C8B-B14F-4D97-AF65-F5344CB8AC3E}">
        <p14:creationId xmlns:p14="http://schemas.microsoft.com/office/powerpoint/2010/main" val="20708741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BCDF1-39FA-4F41-A65F-E8B647F781A2}"/>
              </a:ext>
            </a:extLst>
          </p:cNvPr>
          <p:cNvSpPr>
            <a:spLocks noGrp="1"/>
          </p:cNvSpPr>
          <p:nvPr>
            <p:ph type="title"/>
          </p:nvPr>
        </p:nvSpPr>
        <p:spPr/>
        <p:txBody>
          <a:bodyPr/>
          <a:lstStyle/>
          <a:p>
            <a:r>
              <a:rPr lang="en-CA" dirty="0"/>
              <a:t>AIG (American International Group)</a:t>
            </a:r>
          </a:p>
        </p:txBody>
      </p:sp>
      <p:sp>
        <p:nvSpPr>
          <p:cNvPr id="3" name="Content Placeholder 2">
            <a:extLst>
              <a:ext uri="{FF2B5EF4-FFF2-40B4-BE49-F238E27FC236}">
                <a16:creationId xmlns:a16="http://schemas.microsoft.com/office/drawing/2014/main" id="{669F4AA1-7867-4604-84F0-0A505DE17E48}"/>
              </a:ext>
            </a:extLst>
          </p:cNvPr>
          <p:cNvSpPr>
            <a:spLocks noGrp="1"/>
          </p:cNvSpPr>
          <p:nvPr>
            <p:ph idx="1"/>
          </p:nvPr>
        </p:nvSpPr>
        <p:spPr/>
        <p:txBody>
          <a:bodyPr/>
          <a:lstStyle/>
          <a:p>
            <a:r>
              <a:rPr lang="en-CA" dirty="0"/>
              <a:t>AIG is a giant insurance company.</a:t>
            </a:r>
          </a:p>
          <a:p>
            <a:r>
              <a:rPr lang="en-CA" dirty="0"/>
              <a:t>It sells many kinds of insurance products.</a:t>
            </a:r>
          </a:p>
          <a:p>
            <a:r>
              <a:rPr lang="en-CA" dirty="0"/>
              <a:t>One product is called CDS (Credit Default Swap). It is an insurance against debt default.</a:t>
            </a:r>
          </a:p>
          <a:p>
            <a:r>
              <a:rPr lang="en-CA" dirty="0"/>
              <a:t>Insurance premiums are much higher than expected payout. </a:t>
            </a:r>
          </a:p>
          <a:p>
            <a:r>
              <a:rPr lang="en-CA" dirty="0"/>
              <a:t>The returns on selling insurance policies are very high most of the time.</a:t>
            </a:r>
          </a:p>
          <a:p>
            <a:r>
              <a:rPr lang="en-CA" dirty="0"/>
              <a:t>This is how insurance companies make money.</a:t>
            </a:r>
          </a:p>
          <a:p>
            <a:endParaRPr lang="en-CA" dirty="0"/>
          </a:p>
        </p:txBody>
      </p:sp>
    </p:spTree>
    <p:extLst>
      <p:ext uri="{BB962C8B-B14F-4D97-AF65-F5344CB8AC3E}">
        <p14:creationId xmlns:p14="http://schemas.microsoft.com/office/powerpoint/2010/main" val="29739813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F4C5C-138F-4337-AE80-C6E0A6EBC8B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A21ADC10-7011-4789-8AB5-0ACD5A50E28D}"/>
              </a:ext>
            </a:extLst>
          </p:cNvPr>
          <p:cNvSpPr>
            <a:spLocks noGrp="1"/>
          </p:cNvSpPr>
          <p:nvPr>
            <p:ph idx="1"/>
          </p:nvPr>
        </p:nvSpPr>
        <p:spPr/>
        <p:txBody>
          <a:bodyPr/>
          <a:lstStyle/>
          <a:p>
            <a:r>
              <a:rPr lang="en-CA" dirty="0"/>
              <a:t>However, in CDS transactions, the buyers of CDS don’t necessarily have the underlying asset.</a:t>
            </a:r>
          </a:p>
          <a:p>
            <a:r>
              <a:rPr lang="en-CA" dirty="0"/>
              <a:t>They can buy any amount of notional values.</a:t>
            </a:r>
          </a:p>
          <a:p>
            <a:r>
              <a:rPr lang="en-CA" dirty="0"/>
              <a:t>This gives opportunities for more informed, more agile, more enterprising players in the market to bet heavily at opportune times.</a:t>
            </a:r>
          </a:p>
          <a:p>
            <a:r>
              <a:rPr lang="en-CA" dirty="0"/>
              <a:t>2008 was such a time, when mortgage debt  default increased substantially.</a:t>
            </a:r>
          </a:p>
          <a:p>
            <a:r>
              <a:rPr lang="en-CA" dirty="0"/>
              <a:t>AIG received one hundred eighty billion dollars federal bailout to payout various claims.</a:t>
            </a:r>
          </a:p>
        </p:txBody>
      </p:sp>
    </p:spTree>
    <p:extLst>
      <p:ext uri="{BB962C8B-B14F-4D97-AF65-F5344CB8AC3E}">
        <p14:creationId xmlns:p14="http://schemas.microsoft.com/office/powerpoint/2010/main" val="33853786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7B9437C2-3EF7-4B88-BBEC-54F23AE832DC}"/>
              </a:ext>
            </a:extLst>
          </p:cNvPr>
          <p:cNvSpPr>
            <a:spLocks noGrp="1" noChangeArrowheads="1"/>
          </p:cNvSpPr>
          <p:nvPr>
            <p:ph type="title"/>
          </p:nvPr>
        </p:nvSpPr>
        <p:spPr/>
        <p:txBody>
          <a:bodyPr/>
          <a:lstStyle/>
          <a:p>
            <a:pPr eaLnBrk="1" hangingPunct="1"/>
            <a:r>
              <a:rPr lang="en-US" altLang="en-US" sz="4000" dirty="0"/>
              <a:t>Some of the largest CDS payments by AIG</a:t>
            </a:r>
          </a:p>
        </p:txBody>
      </p:sp>
      <p:sp>
        <p:nvSpPr>
          <p:cNvPr id="25603" name="Rectangle 3">
            <a:extLst>
              <a:ext uri="{FF2B5EF4-FFF2-40B4-BE49-F238E27FC236}">
                <a16:creationId xmlns:a16="http://schemas.microsoft.com/office/drawing/2014/main" id="{074647F0-41CC-4350-9B56-D3B647215049}"/>
              </a:ext>
            </a:extLst>
          </p:cNvPr>
          <p:cNvSpPr>
            <a:spLocks noGrp="1" noChangeArrowheads="1"/>
          </p:cNvSpPr>
          <p:nvPr>
            <p:ph type="body" idx="1"/>
          </p:nvPr>
        </p:nvSpPr>
        <p:spPr/>
        <p:txBody>
          <a:bodyPr/>
          <a:lstStyle/>
          <a:p>
            <a:pPr lvl="1" eaLnBrk="1" hangingPunct="1">
              <a:lnSpc>
                <a:spcPct val="90000"/>
              </a:lnSpc>
            </a:pPr>
            <a:r>
              <a:rPr lang="en-US" altLang="en-US" sz="3200" dirty="0"/>
              <a:t>AIG CDS bailout and payments</a:t>
            </a:r>
          </a:p>
          <a:p>
            <a:pPr lvl="2" eaLnBrk="1" hangingPunct="1">
              <a:lnSpc>
                <a:spcPct val="90000"/>
              </a:lnSpc>
            </a:pPr>
            <a:r>
              <a:rPr lang="en-US" altLang="en-US" sz="3200" dirty="0"/>
              <a:t>Goldman Sachs: 12.9 billion</a:t>
            </a:r>
          </a:p>
          <a:p>
            <a:pPr lvl="2" eaLnBrk="1" hangingPunct="1">
              <a:lnSpc>
                <a:spcPct val="90000"/>
              </a:lnSpc>
            </a:pPr>
            <a:r>
              <a:rPr lang="en-US" altLang="en-US" sz="3200" dirty="0" err="1"/>
              <a:t>Societe</a:t>
            </a:r>
            <a:r>
              <a:rPr lang="en-US" altLang="en-US" sz="3200" dirty="0"/>
              <a:t> </a:t>
            </a:r>
            <a:r>
              <a:rPr lang="en-US" altLang="en-US" sz="3200" dirty="0" err="1"/>
              <a:t>Generale</a:t>
            </a:r>
            <a:r>
              <a:rPr lang="en-US" altLang="en-US" sz="3200" dirty="0"/>
              <a:t>; 11.9 billion</a:t>
            </a:r>
          </a:p>
          <a:p>
            <a:pPr lvl="2" eaLnBrk="1" hangingPunct="1">
              <a:lnSpc>
                <a:spcPct val="90000"/>
              </a:lnSpc>
            </a:pPr>
            <a:r>
              <a:rPr lang="en-US" altLang="en-US" sz="3200" dirty="0"/>
              <a:t>Deutsche Bank: 11.8 billion</a:t>
            </a:r>
          </a:p>
          <a:p>
            <a:pPr lvl="1"/>
            <a:r>
              <a:rPr lang="en-US" altLang="en-US" sz="3600" dirty="0"/>
              <a:t>For more details</a:t>
            </a:r>
            <a:endParaRPr lang="en-US" altLang="en-US" sz="3600" dirty="0">
              <a:hlinkClick r:id="rId2"/>
            </a:endParaRPr>
          </a:p>
          <a:p>
            <a:pPr lvl="1"/>
            <a:r>
              <a:rPr lang="en-US" altLang="en-US" sz="3600" dirty="0">
                <a:hlinkClick r:id="rId2"/>
              </a:rPr>
              <a:t>http://www.reuters.com/article/2009/03/18/us-aig-goldmansachs-sb-idUSTRE52H0B520090318</a:t>
            </a:r>
            <a:endParaRPr lang="en-US" altLang="en-US" sz="3600" dirty="0"/>
          </a:p>
          <a:p>
            <a:pPr marL="0" indent="0" eaLnBrk="1" hangingPunct="1">
              <a:lnSpc>
                <a:spcPct val="90000"/>
              </a:lnSpc>
              <a:buNone/>
            </a:pPr>
            <a:endParaRPr lang="en-US" altLang="en-US" dirty="0"/>
          </a:p>
          <a:p>
            <a:pPr eaLnBrk="1" hangingPunct="1">
              <a:lnSpc>
                <a:spcPct val="90000"/>
              </a:lnSpc>
            </a:pPr>
            <a:endParaRPr lang="en-US" altLang="en-US" dirty="0"/>
          </a:p>
          <a:p>
            <a:pPr eaLnBrk="1" hangingPunct="1">
              <a:lnSpc>
                <a:spcPct val="90000"/>
              </a:lnSpc>
            </a:pPr>
            <a:endParaRPr lang="en-US" altLang="en-US" dirty="0"/>
          </a:p>
          <a:p>
            <a:pPr eaLnBrk="1" hangingPunct="1">
              <a:lnSpc>
                <a:spcPct val="90000"/>
              </a:lnSpc>
            </a:pPr>
            <a:endParaRPr lang="en-US"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AC38C-6AA8-B8EE-E81E-EA86F386DE9A}"/>
              </a:ext>
            </a:extLst>
          </p:cNvPr>
          <p:cNvSpPr>
            <a:spLocks noGrp="1"/>
          </p:cNvSpPr>
          <p:nvPr>
            <p:ph type="title"/>
          </p:nvPr>
        </p:nvSpPr>
        <p:spPr/>
        <p:txBody>
          <a:bodyPr/>
          <a:lstStyle/>
          <a:p>
            <a:r>
              <a:rPr lang="en-CA" dirty="0"/>
              <a:t>Note</a:t>
            </a:r>
          </a:p>
        </p:txBody>
      </p:sp>
      <p:sp>
        <p:nvSpPr>
          <p:cNvPr id="3" name="Content Placeholder 2">
            <a:extLst>
              <a:ext uri="{FF2B5EF4-FFF2-40B4-BE49-F238E27FC236}">
                <a16:creationId xmlns:a16="http://schemas.microsoft.com/office/drawing/2014/main" id="{39A0842C-59A5-8F3A-B66B-10BB603912F2}"/>
              </a:ext>
            </a:extLst>
          </p:cNvPr>
          <p:cNvSpPr>
            <a:spLocks noGrp="1"/>
          </p:cNvSpPr>
          <p:nvPr>
            <p:ph idx="1"/>
          </p:nvPr>
        </p:nvSpPr>
        <p:spPr/>
        <p:txBody>
          <a:bodyPr/>
          <a:lstStyle/>
          <a:p>
            <a:r>
              <a:rPr lang="en-CA" dirty="0"/>
              <a:t>In the book and movie, The Big Short, Goldman Sachs and </a:t>
            </a:r>
            <a:r>
              <a:rPr lang="en-US" altLang="en-US" sz="2800" dirty="0"/>
              <a:t>Deutsche Bank were active sellers of CDS. </a:t>
            </a:r>
          </a:p>
          <a:p>
            <a:r>
              <a:rPr lang="en-US" dirty="0"/>
              <a:t>They were better informed than others because they were active participants of the process.</a:t>
            </a:r>
            <a:r>
              <a:rPr lang="en-CA" dirty="0"/>
              <a:t> </a:t>
            </a:r>
          </a:p>
          <a:p>
            <a:r>
              <a:rPr lang="en-CA" dirty="0"/>
              <a:t>Before the market collapse, they became active buyers of CDS.</a:t>
            </a:r>
          </a:p>
          <a:p>
            <a:r>
              <a:rPr lang="en-CA" dirty="0"/>
              <a:t>Transactions with AIG were only part of the deals that became public.</a:t>
            </a:r>
          </a:p>
        </p:txBody>
      </p:sp>
    </p:spTree>
    <p:extLst>
      <p:ext uri="{BB962C8B-B14F-4D97-AF65-F5344CB8AC3E}">
        <p14:creationId xmlns:p14="http://schemas.microsoft.com/office/powerpoint/2010/main" val="24920261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3C429-D573-7A7C-56D7-CFBCE0CA2912}"/>
              </a:ext>
            </a:extLst>
          </p:cNvPr>
          <p:cNvSpPr>
            <a:spLocks noGrp="1"/>
          </p:cNvSpPr>
          <p:nvPr>
            <p:ph type="title"/>
          </p:nvPr>
        </p:nvSpPr>
        <p:spPr/>
        <p:txBody>
          <a:bodyPr/>
          <a:lstStyle/>
          <a:p>
            <a:r>
              <a:rPr lang="en-CA" dirty="0"/>
              <a:t>From investment bank to commercial bank</a:t>
            </a:r>
          </a:p>
        </p:txBody>
      </p:sp>
      <p:sp>
        <p:nvSpPr>
          <p:cNvPr id="3" name="Content Placeholder 2">
            <a:extLst>
              <a:ext uri="{FF2B5EF4-FFF2-40B4-BE49-F238E27FC236}">
                <a16:creationId xmlns:a16="http://schemas.microsoft.com/office/drawing/2014/main" id="{3A9EF342-42C2-09C5-7D57-4670F9898DBD}"/>
              </a:ext>
            </a:extLst>
          </p:cNvPr>
          <p:cNvSpPr>
            <a:spLocks noGrp="1"/>
          </p:cNvSpPr>
          <p:nvPr>
            <p:ph idx="1"/>
          </p:nvPr>
        </p:nvSpPr>
        <p:spPr/>
        <p:txBody>
          <a:bodyPr/>
          <a:lstStyle/>
          <a:p>
            <a:r>
              <a:rPr lang="en-CA" dirty="0"/>
              <a:t>Lehman Brother, the fourth largest investment bank, collapsed at September 15, 2008.</a:t>
            </a:r>
          </a:p>
          <a:p>
            <a:r>
              <a:rPr lang="en-CA" dirty="0"/>
              <a:t>The same day, Merrill Lynch, the third largest investment bank, was acquired by Bank of America.</a:t>
            </a:r>
          </a:p>
        </p:txBody>
      </p:sp>
    </p:spTree>
    <p:extLst>
      <p:ext uri="{BB962C8B-B14F-4D97-AF65-F5344CB8AC3E}">
        <p14:creationId xmlns:p14="http://schemas.microsoft.com/office/powerpoint/2010/main" val="24757518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7A182-F1F7-2385-D285-4B453C3CA4A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72B6356-49F6-FBB1-0A84-D119B812E8E7}"/>
              </a:ext>
            </a:extLst>
          </p:cNvPr>
          <p:cNvSpPr>
            <a:spLocks noGrp="1"/>
          </p:cNvSpPr>
          <p:nvPr>
            <p:ph idx="1"/>
          </p:nvPr>
        </p:nvSpPr>
        <p:spPr/>
        <p:txBody>
          <a:bodyPr/>
          <a:lstStyle/>
          <a:p>
            <a:r>
              <a:rPr lang="en-CA" dirty="0"/>
              <a:t>A week later, on September 22, 2008, FED approved the application of Goldman Sachs and Morgan Stanley, the top two investment banks, to become commercial banks.</a:t>
            </a:r>
          </a:p>
          <a:p>
            <a:r>
              <a:rPr lang="en-CA" dirty="0"/>
              <a:t>This put two investment banks under the protection of the federal government immediately, at the height of the financial crisis.</a:t>
            </a:r>
          </a:p>
          <a:p>
            <a:endParaRPr lang="en-CA" dirty="0"/>
          </a:p>
        </p:txBody>
      </p:sp>
    </p:spTree>
    <p:extLst>
      <p:ext uri="{BB962C8B-B14F-4D97-AF65-F5344CB8AC3E}">
        <p14:creationId xmlns:p14="http://schemas.microsoft.com/office/powerpoint/2010/main" val="12682920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2CB6E-C9C6-B097-C4DC-C4551F96FC0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260803E-AE38-ABC2-2B00-20B9127849E3}"/>
              </a:ext>
            </a:extLst>
          </p:cNvPr>
          <p:cNvSpPr>
            <a:spLocks noGrp="1"/>
          </p:cNvSpPr>
          <p:nvPr>
            <p:ph idx="1"/>
          </p:nvPr>
        </p:nvSpPr>
        <p:spPr/>
        <p:txBody>
          <a:bodyPr/>
          <a:lstStyle/>
          <a:p>
            <a:r>
              <a:rPr lang="en-CA" dirty="0"/>
              <a:t>For more detail about Goldman Sachs and Morgan Stanley, please refer to</a:t>
            </a:r>
          </a:p>
          <a:p>
            <a:r>
              <a:rPr lang="en-CA" dirty="0">
                <a:hlinkClick r:id="rId2"/>
              </a:rPr>
              <a:t>https://www.theguardian.com/business/2008/sep/23/morganstanley.goldmansachs</a:t>
            </a:r>
            <a:endParaRPr lang="en-CA" dirty="0"/>
          </a:p>
          <a:p>
            <a:endParaRPr lang="en-CA" dirty="0"/>
          </a:p>
        </p:txBody>
      </p:sp>
    </p:spTree>
    <p:extLst>
      <p:ext uri="{BB962C8B-B14F-4D97-AF65-F5344CB8AC3E}">
        <p14:creationId xmlns:p14="http://schemas.microsoft.com/office/powerpoint/2010/main" val="3007044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D2F83-ECFC-4E0B-A65D-927D71E1CBE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DF1D9CB6-CBEC-4EC4-93A6-7978217D9273}"/>
              </a:ext>
            </a:extLst>
          </p:cNvPr>
          <p:cNvSpPr>
            <a:spLocks noGrp="1"/>
          </p:cNvSpPr>
          <p:nvPr>
            <p:ph idx="1"/>
          </p:nvPr>
        </p:nvSpPr>
        <p:spPr/>
        <p:txBody>
          <a:bodyPr/>
          <a:lstStyle/>
          <a:p>
            <a:r>
              <a:rPr lang="en-US" dirty="0"/>
              <a:t>Theoretically, two methods should yield the same result.</a:t>
            </a:r>
          </a:p>
          <a:p>
            <a:r>
              <a:rPr lang="en-US" dirty="0"/>
              <a:t>What are the empirical results?</a:t>
            </a:r>
          </a:p>
          <a:p>
            <a:r>
              <a:rPr lang="en-US" dirty="0" err="1"/>
              <a:t>Fama</a:t>
            </a:r>
            <a:r>
              <a:rPr lang="en-US" dirty="0"/>
              <a:t> and French’s 2002 paper, Equity Premium, provides a summary of the long term empirical results in the US equity market.</a:t>
            </a:r>
            <a:endParaRPr lang="en-CA" dirty="0"/>
          </a:p>
        </p:txBody>
      </p:sp>
    </p:spTree>
    <p:extLst>
      <p:ext uri="{BB962C8B-B14F-4D97-AF65-F5344CB8AC3E}">
        <p14:creationId xmlns:p14="http://schemas.microsoft.com/office/powerpoint/2010/main" val="1847624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D92F0-BEBF-D713-A602-7E56C9E6F97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1A85CC1-E436-D46C-1599-E049E24D6FC8}"/>
              </a:ext>
            </a:extLst>
          </p:cNvPr>
          <p:cNvSpPr>
            <a:spLocks noGrp="1"/>
          </p:cNvSpPr>
          <p:nvPr>
            <p:ph idx="1"/>
          </p:nvPr>
        </p:nvSpPr>
        <p:spPr/>
        <p:txBody>
          <a:bodyPr/>
          <a:lstStyle/>
          <a:p>
            <a:r>
              <a:rPr lang="en-CA" dirty="0"/>
              <a:t>More systematic and detailed presentation about the 2008 financial crisis can be found in a documentary, Insider Job and movie The Big Short. </a:t>
            </a:r>
          </a:p>
          <a:p>
            <a:r>
              <a:rPr lang="en-CA" dirty="0"/>
              <a:t>They provide great insights about the financial systems.</a:t>
            </a:r>
          </a:p>
        </p:txBody>
      </p:sp>
    </p:spTree>
    <p:extLst>
      <p:ext uri="{BB962C8B-B14F-4D97-AF65-F5344CB8AC3E}">
        <p14:creationId xmlns:p14="http://schemas.microsoft.com/office/powerpoint/2010/main" val="12822495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58C91-F182-42B7-87D5-9E8058C75032}"/>
              </a:ext>
            </a:extLst>
          </p:cNvPr>
          <p:cNvSpPr>
            <a:spLocks noGrp="1"/>
          </p:cNvSpPr>
          <p:nvPr>
            <p:ph type="title"/>
          </p:nvPr>
        </p:nvSpPr>
        <p:spPr/>
        <p:txBody>
          <a:bodyPr/>
          <a:lstStyle/>
          <a:p>
            <a:r>
              <a:rPr lang="en-CA" dirty="0"/>
              <a:t>After 2008</a:t>
            </a:r>
          </a:p>
        </p:txBody>
      </p:sp>
      <p:sp>
        <p:nvSpPr>
          <p:cNvPr id="3" name="Content Placeholder 2">
            <a:extLst>
              <a:ext uri="{FF2B5EF4-FFF2-40B4-BE49-F238E27FC236}">
                <a16:creationId xmlns:a16="http://schemas.microsoft.com/office/drawing/2014/main" id="{6B36F573-9A6C-46B7-B0BD-59B8933CD90E}"/>
              </a:ext>
            </a:extLst>
          </p:cNvPr>
          <p:cNvSpPr>
            <a:spLocks noGrp="1"/>
          </p:cNvSpPr>
          <p:nvPr>
            <p:ph idx="1"/>
          </p:nvPr>
        </p:nvSpPr>
        <p:spPr/>
        <p:txBody>
          <a:bodyPr>
            <a:normAutofit/>
          </a:bodyPr>
          <a:lstStyle/>
          <a:p>
            <a:r>
              <a:rPr lang="en-CA" dirty="0"/>
              <a:t>Since 2008, federal deficit rises continuously, whether in bad or good economic times.</a:t>
            </a:r>
          </a:p>
          <a:p>
            <a:r>
              <a:rPr lang="en-CA" dirty="0"/>
              <a:t>Low interest policies and quantitative easing are implemented by most governments.</a:t>
            </a:r>
          </a:p>
          <a:p>
            <a:r>
              <a:rPr lang="en-US" b="0" i="0" dirty="0">
                <a:effectLst/>
              </a:rPr>
              <a:t>How the rich get richer – money in the world economy | DW Documentary</a:t>
            </a:r>
            <a:endParaRPr lang="en-CA" dirty="0"/>
          </a:p>
          <a:p>
            <a:r>
              <a:rPr lang="en-CA" dirty="0">
                <a:hlinkClick r:id="rId2"/>
              </a:rPr>
              <a:t>https://www.youtube.com/watch?v=t6m49vNjEGs</a:t>
            </a:r>
            <a:endParaRPr lang="en-CA" dirty="0"/>
          </a:p>
          <a:p>
            <a:endParaRPr lang="en-CA" dirty="0"/>
          </a:p>
        </p:txBody>
      </p:sp>
    </p:spTree>
    <p:extLst>
      <p:ext uri="{BB962C8B-B14F-4D97-AF65-F5344CB8AC3E}">
        <p14:creationId xmlns:p14="http://schemas.microsoft.com/office/powerpoint/2010/main" val="23936119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07EC4-EEF6-0B46-4517-53CF98994237}"/>
              </a:ext>
            </a:extLst>
          </p:cNvPr>
          <p:cNvSpPr>
            <a:spLocks noGrp="1"/>
          </p:cNvSpPr>
          <p:nvPr>
            <p:ph type="title"/>
          </p:nvPr>
        </p:nvSpPr>
        <p:spPr/>
        <p:txBody>
          <a:bodyPr/>
          <a:lstStyle/>
          <a:p>
            <a:r>
              <a:rPr lang="en-CA" dirty="0"/>
              <a:t>The consequences</a:t>
            </a:r>
          </a:p>
        </p:txBody>
      </p:sp>
      <p:sp>
        <p:nvSpPr>
          <p:cNvPr id="3" name="Content Placeholder 2">
            <a:extLst>
              <a:ext uri="{FF2B5EF4-FFF2-40B4-BE49-F238E27FC236}">
                <a16:creationId xmlns:a16="http://schemas.microsoft.com/office/drawing/2014/main" id="{67CE3D1D-50EC-2C62-497C-77D012E8EC06}"/>
              </a:ext>
            </a:extLst>
          </p:cNvPr>
          <p:cNvSpPr>
            <a:spLocks noGrp="1"/>
          </p:cNvSpPr>
          <p:nvPr>
            <p:ph idx="1"/>
          </p:nvPr>
        </p:nvSpPr>
        <p:spPr/>
        <p:txBody>
          <a:bodyPr/>
          <a:lstStyle/>
          <a:p>
            <a:r>
              <a:rPr lang="en-CA" dirty="0"/>
              <a:t>High inflation with flush of money</a:t>
            </a:r>
          </a:p>
          <a:p>
            <a:r>
              <a:rPr lang="en-CA" dirty="0"/>
              <a:t>The consequences can be understood better from fertility rate, the biological rate of return.</a:t>
            </a:r>
          </a:p>
        </p:txBody>
      </p:sp>
    </p:spTree>
    <p:extLst>
      <p:ext uri="{BB962C8B-B14F-4D97-AF65-F5344CB8AC3E}">
        <p14:creationId xmlns:p14="http://schemas.microsoft.com/office/powerpoint/2010/main" val="5637319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ABD18-55AB-A15C-E782-325DC058B500}"/>
              </a:ext>
            </a:extLst>
          </p:cNvPr>
          <p:cNvSpPr>
            <a:spLocks noGrp="1"/>
          </p:cNvSpPr>
          <p:nvPr>
            <p:ph type="title"/>
          </p:nvPr>
        </p:nvSpPr>
        <p:spPr/>
        <p:txBody>
          <a:bodyPr/>
          <a:lstStyle/>
          <a:p>
            <a:endParaRPr lang="en-CA" dirty="0"/>
          </a:p>
        </p:txBody>
      </p:sp>
      <p:graphicFrame>
        <p:nvGraphicFramePr>
          <p:cNvPr id="4" name="Content Placeholder 3">
            <a:extLst>
              <a:ext uri="{FF2B5EF4-FFF2-40B4-BE49-F238E27FC236}">
                <a16:creationId xmlns:a16="http://schemas.microsoft.com/office/drawing/2014/main" id="{45717B26-68EC-5DFB-3957-EB86B1C5D6BF}"/>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107942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CB93B-F47D-D992-49BD-CEA4B705819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BA78089-1230-B626-4C4C-3A8FCA687DDA}"/>
              </a:ext>
            </a:extLst>
          </p:cNvPr>
          <p:cNvSpPr>
            <a:spLocks noGrp="1"/>
          </p:cNvSpPr>
          <p:nvPr>
            <p:ph idx="1"/>
          </p:nvPr>
        </p:nvSpPr>
        <p:spPr/>
        <p:txBody>
          <a:bodyPr/>
          <a:lstStyle/>
          <a:p>
            <a:r>
              <a:rPr lang="en-CA" dirty="0"/>
              <a:t>After 2009, US fertility rate has dropped significantly below 2. </a:t>
            </a:r>
          </a:p>
          <a:p>
            <a:r>
              <a:rPr lang="en-CA" dirty="0"/>
              <a:t>This indicated that the many people could not afford two kids. </a:t>
            </a:r>
          </a:p>
          <a:p>
            <a:r>
              <a:rPr lang="en-CA" dirty="0"/>
              <a:t>Biological return is a more accurate gauge of the whole society than financial return of the stock markets, which mainly represent the life of top five percent of the population. </a:t>
            </a:r>
          </a:p>
        </p:txBody>
      </p:sp>
    </p:spTree>
    <p:extLst>
      <p:ext uri="{BB962C8B-B14F-4D97-AF65-F5344CB8AC3E}">
        <p14:creationId xmlns:p14="http://schemas.microsoft.com/office/powerpoint/2010/main" val="505858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E01BE-D07E-494F-8C96-47015F40E104}"/>
              </a:ext>
            </a:extLst>
          </p:cNvPr>
          <p:cNvSpPr>
            <a:spLocks noGrp="1"/>
          </p:cNvSpPr>
          <p:nvPr>
            <p:ph type="title"/>
          </p:nvPr>
        </p:nvSpPr>
        <p:spPr/>
        <p:txBody>
          <a:bodyPr/>
          <a:lstStyle/>
          <a:p>
            <a:r>
              <a:rPr lang="en-CA" dirty="0">
                <a:latin typeface="Times New Roman" panose="02020603050405020304" pitchFamily="18" charset="0"/>
              </a:rPr>
              <a:t>Ponzi schemes</a:t>
            </a:r>
            <a:endParaRPr lang="en-CA" dirty="0"/>
          </a:p>
        </p:txBody>
      </p:sp>
      <p:sp>
        <p:nvSpPr>
          <p:cNvPr id="3" name="Content Placeholder 2">
            <a:extLst>
              <a:ext uri="{FF2B5EF4-FFF2-40B4-BE49-F238E27FC236}">
                <a16:creationId xmlns:a16="http://schemas.microsoft.com/office/drawing/2014/main" id="{63045A60-CE01-4EE7-B203-1F79A80BF007}"/>
              </a:ext>
            </a:extLst>
          </p:cNvPr>
          <p:cNvSpPr>
            <a:spLocks noGrp="1"/>
          </p:cNvSpPr>
          <p:nvPr>
            <p:ph idx="1"/>
          </p:nvPr>
        </p:nvSpPr>
        <p:spPr/>
        <p:txBody>
          <a:bodyPr>
            <a:normAutofit lnSpcReduction="10000"/>
          </a:bodyPr>
          <a:lstStyle/>
          <a:p>
            <a:r>
              <a:rPr lang="en-CA" dirty="0"/>
              <a:t>Most Ponzi schemes have high and regular payments until their collapse. </a:t>
            </a:r>
          </a:p>
          <a:p>
            <a:r>
              <a:rPr lang="en-CA" dirty="0"/>
              <a:t>When measured by arithmetic returns, many Ponzi schemes are great investments.</a:t>
            </a:r>
          </a:p>
          <a:p>
            <a:r>
              <a:rPr lang="en-CA" dirty="0"/>
              <a:t>With geometric return, they will be different stories.</a:t>
            </a:r>
          </a:p>
          <a:p>
            <a:r>
              <a:rPr lang="en-CA" dirty="0"/>
              <a:t>The use of geometric return will stop many Ponzi schemes.</a:t>
            </a:r>
          </a:p>
          <a:p>
            <a:r>
              <a:rPr lang="en-CA" dirty="0"/>
              <a:t>Government pension plans in many countries are standard Ponzi schemes.</a:t>
            </a:r>
          </a:p>
          <a:p>
            <a:r>
              <a:rPr lang="en-CA" dirty="0"/>
              <a:t>But pension systems fuel the rapid increase of wealth of many people.</a:t>
            </a:r>
          </a:p>
          <a:p>
            <a:endParaRPr lang="en-CA" dirty="0"/>
          </a:p>
        </p:txBody>
      </p:sp>
    </p:spTree>
    <p:extLst>
      <p:ext uri="{BB962C8B-B14F-4D97-AF65-F5344CB8AC3E}">
        <p14:creationId xmlns:p14="http://schemas.microsoft.com/office/powerpoint/2010/main" val="2707218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1ADF0-5F36-4A07-B6EC-AE0807F4223A}"/>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AA76348F-7AD0-4FE1-BADD-D9A18BEBA6AE}"/>
              </a:ext>
            </a:extLst>
          </p:cNvPr>
          <p:cNvSpPr>
            <a:spLocks noGrp="1"/>
          </p:cNvSpPr>
          <p:nvPr>
            <p:ph idx="1"/>
          </p:nvPr>
        </p:nvSpPr>
        <p:spPr/>
        <p:txBody>
          <a:bodyPr/>
          <a:lstStyle/>
          <a:p>
            <a:r>
              <a:rPr lang="en-CA" sz="2800" dirty="0">
                <a:effectLst/>
                <a:latin typeface="Times New Roman" panose="02020603050405020304" pitchFamily="18" charset="0"/>
                <a:ea typeface="Times New Roman" panose="02020603050405020304" pitchFamily="18" charset="0"/>
              </a:rPr>
              <a:t>When a theory describes reality inaccurately, the theory must miss something important. </a:t>
            </a:r>
          </a:p>
          <a:p>
            <a:r>
              <a:rPr lang="en-CA" sz="2800" dirty="0">
                <a:effectLst/>
                <a:latin typeface="Times New Roman" panose="02020603050405020304" pitchFamily="18" charset="0"/>
                <a:ea typeface="Times New Roman" panose="02020603050405020304" pitchFamily="18" charset="0"/>
              </a:rPr>
              <a:t>When a theory describes reality accurately, the theory often hits upon something deep and profound.</a:t>
            </a:r>
            <a:endParaRPr lang="en-CA" dirty="0"/>
          </a:p>
        </p:txBody>
      </p:sp>
    </p:spTree>
    <p:extLst>
      <p:ext uri="{BB962C8B-B14F-4D97-AF65-F5344CB8AC3E}">
        <p14:creationId xmlns:p14="http://schemas.microsoft.com/office/powerpoint/2010/main" val="41040912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D7078-E607-4470-9BD9-F18235A0E855}"/>
              </a:ext>
            </a:extLst>
          </p:cNvPr>
          <p:cNvSpPr>
            <a:spLocks noGrp="1"/>
          </p:cNvSpPr>
          <p:nvPr>
            <p:ph type="title"/>
          </p:nvPr>
        </p:nvSpPr>
        <p:spPr/>
        <p:txBody>
          <a:bodyPr/>
          <a:lstStyle/>
          <a:p>
            <a:r>
              <a:rPr lang="en-CA" dirty="0"/>
              <a:t>Arithmetic and geometric return: Measurement specifications</a:t>
            </a:r>
          </a:p>
        </p:txBody>
      </p:sp>
      <p:sp>
        <p:nvSpPr>
          <p:cNvPr id="3" name="Content Placeholder 2">
            <a:extLst>
              <a:ext uri="{FF2B5EF4-FFF2-40B4-BE49-F238E27FC236}">
                <a16:creationId xmlns:a16="http://schemas.microsoft.com/office/drawing/2014/main" id="{37EE5D28-1B15-4A8D-B6EC-7087813A427E}"/>
              </a:ext>
            </a:extLst>
          </p:cNvPr>
          <p:cNvSpPr>
            <a:spLocks noGrp="1"/>
          </p:cNvSpPr>
          <p:nvPr>
            <p:ph idx="1"/>
          </p:nvPr>
        </p:nvSpPr>
        <p:spPr/>
        <p:txBody>
          <a:bodyPr>
            <a:normAutofit/>
          </a:bodyPr>
          <a:lstStyle/>
          <a:p>
            <a:r>
              <a:rPr lang="en-CA" dirty="0"/>
              <a:t>The result of arithmetic return depends on measurement specifications. In our earlier example of two year investment, if the measurement is taken annually, the average rate of return is 25%. If the measurement is taken bi-annually, the average rate of return is 0%.</a:t>
            </a:r>
          </a:p>
          <a:p>
            <a:r>
              <a:rPr lang="en-CA" dirty="0"/>
              <a:t>The result of geometric return does not depend on measurement specifications. In our earlier example of two year investment, whether the measurement is taken annually or bi-annually, the average rate of return is 0%. </a:t>
            </a:r>
          </a:p>
        </p:txBody>
      </p:sp>
    </p:spTree>
    <p:extLst>
      <p:ext uri="{BB962C8B-B14F-4D97-AF65-F5344CB8AC3E}">
        <p14:creationId xmlns:p14="http://schemas.microsoft.com/office/powerpoint/2010/main" val="165026560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6001B-3C87-48C2-AE9E-82F037C5C7E7}"/>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526C3AE5-D0B5-4869-ABAA-04DE77A14902}"/>
              </a:ext>
            </a:extLst>
          </p:cNvPr>
          <p:cNvSpPr>
            <a:spLocks noGrp="1"/>
          </p:cNvSpPr>
          <p:nvPr>
            <p:ph idx="1"/>
          </p:nvPr>
        </p:nvSpPr>
        <p:spPr/>
        <p:txBody>
          <a:bodyPr/>
          <a:lstStyle/>
          <a:p>
            <a:r>
              <a:rPr lang="en-CA" dirty="0"/>
              <a:t>In general, the results of measurement for arithmetic return is specification dependant.</a:t>
            </a:r>
          </a:p>
          <a:p>
            <a:r>
              <a:rPr lang="en-CA" dirty="0"/>
              <a:t>In general, the results of measurement for geometric return is specification independent.</a:t>
            </a:r>
          </a:p>
          <a:p>
            <a:r>
              <a:rPr lang="en-CA" dirty="0"/>
              <a:t>This indicates geometric return is a more fundamental property.</a:t>
            </a:r>
          </a:p>
          <a:p>
            <a:endParaRPr lang="en-CA" dirty="0"/>
          </a:p>
        </p:txBody>
      </p:sp>
    </p:spTree>
    <p:extLst>
      <p:ext uri="{BB962C8B-B14F-4D97-AF65-F5344CB8AC3E}">
        <p14:creationId xmlns:p14="http://schemas.microsoft.com/office/powerpoint/2010/main" val="274851110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5185A-DBBE-4759-ABE5-D694DE1224E9}"/>
              </a:ext>
            </a:extLst>
          </p:cNvPr>
          <p:cNvSpPr>
            <a:spLocks noGrp="1"/>
          </p:cNvSpPr>
          <p:nvPr>
            <p:ph type="title"/>
          </p:nvPr>
        </p:nvSpPr>
        <p:spPr/>
        <p:txBody>
          <a:bodyPr/>
          <a:lstStyle/>
          <a:p>
            <a:r>
              <a:rPr lang="en-CA" dirty="0"/>
              <a:t>A brief history of CPP</a:t>
            </a:r>
          </a:p>
        </p:txBody>
      </p:sp>
      <p:sp>
        <p:nvSpPr>
          <p:cNvPr id="3" name="Content Placeholder 2">
            <a:extLst>
              <a:ext uri="{FF2B5EF4-FFF2-40B4-BE49-F238E27FC236}">
                <a16:creationId xmlns:a16="http://schemas.microsoft.com/office/drawing/2014/main" id="{DD96A8B4-1D54-4A5F-BE28-0523E7BF1D99}"/>
              </a:ext>
            </a:extLst>
          </p:cNvPr>
          <p:cNvSpPr>
            <a:spLocks noGrp="1"/>
          </p:cNvSpPr>
          <p:nvPr>
            <p:ph idx="1"/>
          </p:nvPr>
        </p:nvSpPr>
        <p:spPr/>
        <p:txBody>
          <a:bodyPr/>
          <a:lstStyle/>
          <a:p>
            <a:r>
              <a:rPr lang="en-CA" dirty="0"/>
              <a:t>CPP program started in 1966. The benefit rate is 25% of pensionable income (to be defined later) until 2018.</a:t>
            </a:r>
          </a:p>
          <a:p>
            <a:r>
              <a:rPr lang="en-CA" dirty="0"/>
              <a:t>The contribution rate increased from 3.6% in 1966 to 9.9% in 2018. </a:t>
            </a:r>
          </a:p>
          <a:p>
            <a:r>
              <a:rPr lang="en-CA" dirty="0"/>
              <a:t>The early CPP pensioners have high rate of return due to low contribution rate. </a:t>
            </a:r>
          </a:p>
          <a:p>
            <a:r>
              <a:rPr lang="en-CA" dirty="0"/>
              <a:t>The later CPP pensioners have lower rate of return due to high contribution rate. </a:t>
            </a:r>
          </a:p>
        </p:txBody>
      </p:sp>
    </p:spTree>
    <p:extLst>
      <p:ext uri="{BB962C8B-B14F-4D97-AF65-F5344CB8AC3E}">
        <p14:creationId xmlns:p14="http://schemas.microsoft.com/office/powerpoint/2010/main" val="2174192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Fama</a:t>
            </a:r>
            <a:r>
              <a:rPr lang="en-US" dirty="0"/>
              <a:t> French 2002 paper Equity Premium</a:t>
            </a:r>
          </a:p>
        </p:txBody>
      </p:sp>
      <p:graphicFrame>
        <p:nvGraphicFramePr>
          <p:cNvPr id="6" name="Content Placeholder 5"/>
          <p:cNvGraphicFramePr>
            <a:graphicFrameLocks noGrp="1"/>
          </p:cNvGraphicFramePr>
          <p:nvPr>
            <p:ph idx="1"/>
          </p:nvPr>
        </p:nvGraphicFramePr>
        <p:xfrm>
          <a:off x="2312275" y="2133600"/>
          <a:ext cx="8050925" cy="3448514"/>
        </p:xfrm>
        <a:graphic>
          <a:graphicData uri="http://schemas.openxmlformats.org/drawingml/2006/table">
            <a:tbl>
              <a:tblPr firstRow="1" firstCol="1" bandRow="1">
                <a:tableStyleId>{5C22544A-7EE6-4342-B048-85BDC9FD1C3A}</a:tableStyleId>
              </a:tblPr>
              <a:tblGrid>
                <a:gridCol w="959380">
                  <a:extLst>
                    <a:ext uri="{9D8B030D-6E8A-4147-A177-3AD203B41FA5}">
                      <a16:colId xmlns:a16="http://schemas.microsoft.com/office/drawing/2014/main" val="3604782423"/>
                    </a:ext>
                  </a:extLst>
                </a:gridCol>
                <a:gridCol w="1194979">
                  <a:extLst>
                    <a:ext uri="{9D8B030D-6E8A-4147-A177-3AD203B41FA5}">
                      <a16:colId xmlns:a16="http://schemas.microsoft.com/office/drawing/2014/main" val="1216812839"/>
                    </a:ext>
                  </a:extLst>
                </a:gridCol>
                <a:gridCol w="1311584">
                  <a:extLst>
                    <a:ext uri="{9D8B030D-6E8A-4147-A177-3AD203B41FA5}">
                      <a16:colId xmlns:a16="http://schemas.microsoft.com/office/drawing/2014/main" val="581051727"/>
                    </a:ext>
                  </a:extLst>
                </a:gridCol>
                <a:gridCol w="1349691">
                  <a:extLst>
                    <a:ext uri="{9D8B030D-6E8A-4147-A177-3AD203B41FA5}">
                      <a16:colId xmlns:a16="http://schemas.microsoft.com/office/drawing/2014/main" val="2250246263"/>
                    </a:ext>
                  </a:extLst>
                </a:gridCol>
                <a:gridCol w="2064234">
                  <a:extLst>
                    <a:ext uri="{9D8B030D-6E8A-4147-A177-3AD203B41FA5}">
                      <a16:colId xmlns:a16="http://schemas.microsoft.com/office/drawing/2014/main" val="870379172"/>
                    </a:ext>
                  </a:extLst>
                </a:gridCol>
                <a:gridCol w="1171057">
                  <a:extLst>
                    <a:ext uri="{9D8B030D-6E8A-4147-A177-3AD203B41FA5}">
                      <a16:colId xmlns:a16="http://schemas.microsoft.com/office/drawing/2014/main" val="3840902549"/>
                    </a:ext>
                  </a:extLst>
                </a:gridCol>
              </a:tblGrid>
              <a:tr h="2091260">
                <a:tc>
                  <a:txBody>
                    <a:bodyPr/>
                    <a:lstStyle/>
                    <a:p>
                      <a:pPr marL="0" marR="0">
                        <a:lnSpc>
                          <a:spcPct val="107000"/>
                        </a:lnSpc>
                        <a:spcBef>
                          <a:spcPts val="0"/>
                        </a:spcBef>
                        <a:spcAft>
                          <a:spcPts val="0"/>
                        </a:spcAft>
                      </a:pPr>
                      <a:r>
                        <a:rPr lang="en-US" sz="2100" dirty="0">
                          <a:effectLst/>
                        </a:rPr>
                        <a:t> </a:t>
                      </a:r>
                      <a:endParaRPr lang="en-US" sz="2100" dirty="0">
                        <a:effectLst/>
                        <a:latin typeface="Calibri" panose="020F0502020204030204" pitchFamily="34" charset="0"/>
                        <a:ea typeface="DengXian"/>
                        <a:cs typeface="Times New Roman" panose="02020603050405020304" pitchFamily="18" charset="0"/>
                      </a:endParaRPr>
                    </a:p>
                  </a:txBody>
                  <a:tcPr marL="48196" marR="48196" marT="0" marB="0"/>
                </a:tc>
                <a:tc>
                  <a:txBody>
                    <a:bodyPr/>
                    <a:lstStyle/>
                    <a:p>
                      <a:pPr marL="0" marR="0">
                        <a:lnSpc>
                          <a:spcPct val="107000"/>
                        </a:lnSpc>
                        <a:spcBef>
                          <a:spcPts val="0"/>
                        </a:spcBef>
                        <a:spcAft>
                          <a:spcPts val="0"/>
                        </a:spcAft>
                      </a:pPr>
                      <a:r>
                        <a:rPr lang="en-US" sz="2100" dirty="0">
                          <a:effectLst/>
                        </a:rPr>
                        <a:t>Inflation rate</a:t>
                      </a:r>
                      <a:endParaRPr lang="en-US" sz="2100" dirty="0">
                        <a:effectLst/>
                        <a:latin typeface="Calibri" panose="020F0502020204030204" pitchFamily="34" charset="0"/>
                        <a:ea typeface="DengXian"/>
                        <a:cs typeface="Times New Roman" panose="02020603050405020304" pitchFamily="18" charset="0"/>
                      </a:endParaRPr>
                    </a:p>
                  </a:txBody>
                  <a:tcPr marL="48196" marR="48196" marT="0" marB="0"/>
                </a:tc>
                <a:tc>
                  <a:txBody>
                    <a:bodyPr/>
                    <a:lstStyle/>
                    <a:p>
                      <a:pPr marL="0" marR="0">
                        <a:lnSpc>
                          <a:spcPct val="107000"/>
                        </a:lnSpc>
                        <a:spcBef>
                          <a:spcPts val="0"/>
                        </a:spcBef>
                        <a:spcAft>
                          <a:spcPts val="0"/>
                        </a:spcAft>
                      </a:pPr>
                      <a:r>
                        <a:rPr lang="en-US" sz="2100" dirty="0">
                          <a:effectLst/>
                        </a:rPr>
                        <a:t>Dividend ratio</a:t>
                      </a:r>
                      <a:endParaRPr lang="en-US" sz="2100" dirty="0">
                        <a:effectLst/>
                        <a:latin typeface="Calibri" panose="020F0502020204030204" pitchFamily="34" charset="0"/>
                        <a:ea typeface="DengXian"/>
                        <a:cs typeface="Times New Roman" panose="02020603050405020304" pitchFamily="18" charset="0"/>
                      </a:endParaRPr>
                    </a:p>
                  </a:txBody>
                  <a:tcPr marL="48196" marR="48196" marT="0" marB="0"/>
                </a:tc>
                <a:tc>
                  <a:txBody>
                    <a:bodyPr/>
                    <a:lstStyle/>
                    <a:p>
                      <a:pPr marL="0" marR="0">
                        <a:lnSpc>
                          <a:spcPct val="107000"/>
                        </a:lnSpc>
                        <a:spcBef>
                          <a:spcPts val="0"/>
                        </a:spcBef>
                        <a:spcAft>
                          <a:spcPts val="0"/>
                        </a:spcAft>
                      </a:pPr>
                      <a:r>
                        <a:rPr lang="en-US" sz="2100" dirty="0">
                          <a:effectLst/>
                        </a:rPr>
                        <a:t>Dividend growth rate</a:t>
                      </a:r>
                      <a:endParaRPr lang="en-US" sz="2100" dirty="0">
                        <a:effectLst/>
                        <a:latin typeface="Calibri" panose="020F0502020204030204" pitchFamily="34" charset="0"/>
                        <a:ea typeface="DengXian"/>
                        <a:cs typeface="Times New Roman" panose="02020603050405020304" pitchFamily="18" charset="0"/>
                      </a:endParaRPr>
                    </a:p>
                  </a:txBody>
                  <a:tcPr marL="48196" marR="48196" marT="0" marB="0"/>
                </a:tc>
                <a:tc>
                  <a:txBody>
                    <a:bodyPr/>
                    <a:lstStyle/>
                    <a:p>
                      <a:pPr marL="0" marR="0">
                        <a:lnSpc>
                          <a:spcPct val="107000"/>
                        </a:lnSpc>
                        <a:spcBef>
                          <a:spcPts val="0"/>
                        </a:spcBef>
                        <a:spcAft>
                          <a:spcPts val="0"/>
                        </a:spcAft>
                      </a:pPr>
                      <a:r>
                        <a:rPr lang="en-US" sz="2100" dirty="0">
                          <a:effectLst/>
                        </a:rPr>
                        <a:t>Cost of equity from DCF (summation of two previous columns)</a:t>
                      </a:r>
                      <a:endParaRPr lang="en-US" sz="2100" dirty="0">
                        <a:effectLst/>
                        <a:latin typeface="Calibri" panose="020F0502020204030204" pitchFamily="34" charset="0"/>
                        <a:ea typeface="DengXian"/>
                        <a:cs typeface="Times New Roman" panose="02020603050405020304" pitchFamily="18" charset="0"/>
                      </a:endParaRPr>
                    </a:p>
                  </a:txBody>
                  <a:tcPr marL="48196" marR="48196" marT="0" marB="0"/>
                </a:tc>
                <a:tc>
                  <a:txBody>
                    <a:bodyPr/>
                    <a:lstStyle/>
                    <a:p>
                      <a:pPr marL="0" marR="0">
                        <a:lnSpc>
                          <a:spcPct val="107000"/>
                        </a:lnSpc>
                        <a:spcBef>
                          <a:spcPts val="0"/>
                        </a:spcBef>
                        <a:spcAft>
                          <a:spcPts val="0"/>
                        </a:spcAft>
                      </a:pPr>
                      <a:r>
                        <a:rPr lang="en-US" sz="2100" dirty="0">
                          <a:effectLst/>
                        </a:rPr>
                        <a:t>Average S&amp;P return</a:t>
                      </a:r>
                      <a:endParaRPr lang="en-US" sz="2100" dirty="0">
                        <a:effectLst/>
                        <a:latin typeface="Calibri" panose="020F0502020204030204" pitchFamily="34" charset="0"/>
                        <a:ea typeface="DengXian"/>
                        <a:cs typeface="Times New Roman" panose="02020603050405020304" pitchFamily="18" charset="0"/>
                      </a:endParaRPr>
                    </a:p>
                  </a:txBody>
                  <a:tcPr marL="48196" marR="48196" marT="0" marB="0"/>
                </a:tc>
                <a:extLst>
                  <a:ext uri="{0D108BD9-81ED-4DB2-BD59-A6C34878D82A}">
                    <a16:rowId xmlns:a16="http://schemas.microsoft.com/office/drawing/2014/main" val="3032411760"/>
                  </a:ext>
                </a:extLst>
              </a:tr>
              <a:tr h="678627">
                <a:tc>
                  <a:txBody>
                    <a:bodyPr/>
                    <a:lstStyle/>
                    <a:p>
                      <a:pPr marL="0" marR="0">
                        <a:lnSpc>
                          <a:spcPct val="107000"/>
                        </a:lnSpc>
                        <a:spcBef>
                          <a:spcPts val="0"/>
                        </a:spcBef>
                        <a:spcAft>
                          <a:spcPts val="0"/>
                        </a:spcAft>
                      </a:pPr>
                      <a:r>
                        <a:rPr lang="en-US" sz="2100">
                          <a:effectLst/>
                        </a:rPr>
                        <a:t>1872-1950</a:t>
                      </a:r>
                      <a:endParaRPr lang="en-US" sz="2100">
                        <a:effectLst/>
                        <a:latin typeface="Calibri" panose="020F0502020204030204" pitchFamily="34" charset="0"/>
                        <a:ea typeface="DengXian"/>
                        <a:cs typeface="Times New Roman" panose="02020603050405020304" pitchFamily="18" charset="0"/>
                      </a:endParaRPr>
                    </a:p>
                  </a:txBody>
                  <a:tcPr marL="48196" marR="48196" marT="0" marB="0"/>
                </a:tc>
                <a:tc>
                  <a:txBody>
                    <a:bodyPr/>
                    <a:lstStyle/>
                    <a:p>
                      <a:pPr marL="0" marR="0">
                        <a:lnSpc>
                          <a:spcPct val="107000"/>
                        </a:lnSpc>
                        <a:spcBef>
                          <a:spcPts val="0"/>
                        </a:spcBef>
                        <a:spcAft>
                          <a:spcPts val="0"/>
                        </a:spcAft>
                      </a:pPr>
                      <a:r>
                        <a:rPr lang="en-US" sz="2100">
                          <a:effectLst/>
                        </a:rPr>
                        <a:t>0.99</a:t>
                      </a:r>
                      <a:endParaRPr lang="en-US" sz="2100">
                        <a:effectLst/>
                        <a:latin typeface="Calibri" panose="020F0502020204030204" pitchFamily="34" charset="0"/>
                        <a:ea typeface="DengXian"/>
                        <a:cs typeface="Times New Roman" panose="02020603050405020304" pitchFamily="18" charset="0"/>
                      </a:endParaRPr>
                    </a:p>
                  </a:txBody>
                  <a:tcPr marL="48196" marR="48196" marT="0" marB="0"/>
                </a:tc>
                <a:tc>
                  <a:txBody>
                    <a:bodyPr/>
                    <a:lstStyle/>
                    <a:p>
                      <a:pPr marL="0" marR="0">
                        <a:lnSpc>
                          <a:spcPct val="107000"/>
                        </a:lnSpc>
                        <a:spcBef>
                          <a:spcPts val="0"/>
                        </a:spcBef>
                        <a:spcAft>
                          <a:spcPts val="0"/>
                        </a:spcAft>
                      </a:pPr>
                      <a:r>
                        <a:rPr lang="en-US" sz="2100" dirty="0">
                          <a:effectLst/>
                        </a:rPr>
                        <a:t>5.34</a:t>
                      </a:r>
                      <a:endParaRPr lang="en-US" sz="2100" dirty="0">
                        <a:effectLst/>
                        <a:latin typeface="Calibri" panose="020F0502020204030204" pitchFamily="34" charset="0"/>
                        <a:ea typeface="DengXian"/>
                        <a:cs typeface="Times New Roman" panose="02020603050405020304" pitchFamily="18" charset="0"/>
                      </a:endParaRPr>
                    </a:p>
                  </a:txBody>
                  <a:tcPr marL="48196" marR="48196" marT="0" marB="0"/>
                </a:tc>
                <a:tc>
                  <a:txBody>
                    <a:bodyPr/>
                    <a:lstStyle/>
                    <a:p>
                      <a:pPr marL="0" marR="0">
                        <a:lnSpc>
                          <a:spcPct val="107000"/>
                        </a:lnSpc>
                        <a:spcBef>
                          <a:spcPts val="0"/>
                        </a:spcBef>
                        <a:spcAft>
                          <a:spcPts val="0"/>
                        </a:spcAft>
                      </a:pPr>
                      <a:r>
                        <a:rPr lang="en-US" sz="2100" dirty="0">
                          <a:effectLst/>
                        </a:rPr>
                        <a:t>2.74</a:t>
                      </a:r>
                      <a:endParaRPr lang="en-US" sz="2100" dirty="0">
                        <a:effectLst/>
                        <a:latin typeface="Calibri" panose="020F0502020204030204" pitchFamily="34" charset="0"/>
                        <a:ea typeface="DengXian"/>
                        <a:cs typeface="Times New Roman" panose="02020603050405020304" pitchFamily="18" charset="0"/>
                      </a:endParaRPr>
                    </a:p>
                  </a:txBody>
                  <a:tcPr marL="48196" marR="48196" marT="0" marB="0"/>
                </a:tc>
                <a:tc>
                  <a:txBody>
                    <a:bodyPr/>
                    <a:lstStyle/>
                    <a:p>
                      <a:pPr marL="0" marR="0">
                        <a:lnSpc>
                          <a:spcPct val="107000"/>
                        </a:lnSpc>
                        <a:spcBef>
                          <a:spcPts val="0"/>
                        </a:spcBef>
                        <a:spcAft>
                          <a:spcPts val="0"/>
                        </a:spcAft>
                      </a:pPr>
                      <a:r>
                        <a:rPr lang="en-US" sz="2100" dirty="0">
                          <a:effectLst/>
                        </a:rPr>
                        <a:t>8.08</a:t>
                      </a:r>
                      <a:endParaRPr lang="en-US" sz="2100" dirty="0">
                        <a:effectLst/>
                        <a:latin typeface="Calibri" panose="020F0502020204030204" pitchFamily="34" charset="0"/>
                        <a:ea typeface="DengXian"/>
                        <a:cs typeface="Times New Roman" panose="02020603050405020304" pitchFamily="18" charset="0"/>
                      </a:endParaRPr>
                    </a:p>
                  </a:txBody>
                  <a:tcPr marL="48196" marR="48196" marT="0" marB="0"/>
                </a:tc>
                <a:tc>
                  <a:txBody>
                    <a:bodyPr/>
                    <a:lstStyle/>
                    <a:p>
                      <a:pPr marL="0" marR="0">
                        <a:lnSpc>
                          <a:spcPct val="107000"/>
                        </a:lnSpc>
                        <a:spcBef>
                          <a:spcPts val="0"/>
                        </a:spcBef>
                        <a:spcAft>
                          <a:spcPts val="0"/>
                        </a:spcAft>
                      </a:pPr>
                      <a:r>
                        <a:rPr lang="en-US" sz="2100">
                          <a:effectLst/>
                        </a:rPr>
                        <a:t>8.30</a:t>
                      </a:r>
                      <a:endParaRPr lang="en-US" sz="2100">
                        <a:effectLst/>
                        <a:latin typeface="Calibri" panose="020F0502020204030204" pitchFamily="34" charset="0"/>
                        <a:ea typeface="DengXian"/>
                        <a:cs typeface="Times New Roman" panose="02020603050405020304" pitchFamily="18" charset="0"/>
                      </a:endParaRPr>
                    </a:p>
                  </a:txBody>
                  <a:tcPr marL="48196" marR="48196" marT="0" marB="0"/>
                </a:tc>
                <a:extLst>
                  <a:ext uri="{0D108BD9-81ED-4DB2-BD59-A6C34878D82A}">
                    <a16:rowId xmlns:a16="http://schemas.microsoft.com/office/drawing/2014/main" val="3612768064"/>
                  </a:ext>
                </a:extLst>
              </a:tr>
              <a:tr h="678627">
                <a:tc>
                  <a:txBody>
                    <a:bodyPr/>
                    <a:lstStyle/>
                    <a:p>
                      <a:pPr marL="0" marR="0">
                        <a:lnSpc>
                          <a:spcPct val="107000"/>
                        </a:lnSpc>
                        <a:spcBef>
                          <a:spcPts val="0"/>
                        </a:spcBef>
                        <a:spcAft>
                          <a:spcPts val="0"/>
                        </a:spcAft>
                      </a:pPr>
                      <a:r>
                        <a:rPr lang="en-US" sz="2100">
                          <a:effectLst/>
                        </a:rPr>
                        <a:t>1951-2000</a:t>
                      </a:r>
                      <a:endParaRPr lang="en-US" sz="2100">
                        <a:effectLst/>
                        <a:latin typeface="Calibri" panose="020F0502020204030204" pitchFamily="34" charset="0"/>
                        <a:ea typeface="DengXian"/>
                        <a:cs typeface="Times New Roman" panose="02020603050405020304" pitchFamily="18" charset="0"/>
                      </a:endParaRPr>
                    </a:p>
                  </a:txBody>
                  <a:tcPr marL="48196" marR="48196" marT="0" marB="0"/>
                </a:tc>
                <a:tc>
                  <a:txBody>
                    <a:bodyPr/>
                    <a:lstStyle/>
                    <a:p>
                      <a:pPr marL="0" marR="0">
                        <a:lnSpc>
                          <a:spcPct val="107000"/>
                        </a:lnSpc>
                        <a:spcBef>
                          <a:spcPts val="0"/>
                        </a:spcBef>
                        <a:spcAft>
                          <a:spcPts val="0"/>
                        </a:spcAft>
                      </a:pPr>
                      <a:r>
                        <a:rPr lang="en-US" sz="2100">
                          <a:effectLst/>
                        </a:rPr>
                        <a:t>4.00</a:t>
                      </a:r>
                      <a:endParaRPr lang="en-US" sz="2100">
                        <a:effectLst/>
                        <a:latin typeface="Calibri" panose="020F0502020204030204" pitchFamily="34" charset="0"/>
                        <a:ea typeface="DengXian"/>
                        <a:cs typeface="Times New Roman" panose="02020603050405020304" pitchFamily="18" charset="0"/>
                      </a:endParaRPr>
                    </a:p>
                  </a:txBody>
                  <a:tcPr marL="48196" marR="48196" marT="0" marB="0"/>
                </a:tc>
                <a:tc>
                  <a:txBody>
                    <a:bodyPr/>
                    <a:lstStyle/>
                    <a:p>
                      <a:pPr marL="0" marR="0">
                        <a:lnSpc>
                          <a:spcPct val="107000"/>
                        </a:lnSpc>
                        <a:spcBef>
                          <a:spcPts val="0"/>
                        </a:spcBef>
                        <a:spcAft>
                          <a:spcPts val="0"/>
                        </a:spcAft>
                      </a:pPr>
                      <a:r>
                        <a:rPr lang="en-US" sz="2100">
                          <a:effectLst/>
                        </a:rPr>
                        <a:t>3.70</a:t>
                      </a:r>
                      <a:endParaRPr lang="en-US" sz="2100">
                        <a:effectLst/>
                        <a:latin typeface="Calibri" panose="020F0502020204030204" pitchFamily="34" charset="0"/>
                        <a:ea typeface="DengXian"/>
                        <a:cs typeface="Times New Roman" panose="02020603050405020304" pitchFamily="18" charset="0"/>
                      </a:endParaRPr>
                    </a:p>
                  </a:txBody>
                  <a:tcPr marL="48196" marR="48196" marT="0" marB="0"/>
                </a:tc>
                <a:tc>
                  <a:txBody>
                    <a:bodyPr/>
                    <a:lstStyle/>
                    <a:p>
                      <a:pPr marL="0" marR="0">
                        <a:lnSpc>
                          <a:spcPct val="107000"/>
                        </a:lnSpc>
                        <a:spcBef>
                          <a:spcPts val="0"/>
                        </a:spcBef>
                        <a:spcAft>
                          <a:spcPts val="0"/>
                        </a:spcAft>
                      </a:pPr>
                      <a:r>
                        <a:rPr lang="en-US" sz="2100" dirty="0">
                          <a:effectLst/>
                        </a:rPr>
                        <a:t>1.05</a:t>
                      </a:r>
                      <a:endParaRPr lang="en-US" sz="2100" dirty="0">
                        <a:effectLst/>
                        <a:latin typeface="Calibri" panose="020F0502020204030204" pitchFamily="34" charset="0"/>
                        <a:ea typeface="DengXian"/>
                        <a:cs typeface="Times New Roman" panose="02020603050405020304" pitchFamily="18" charset="0"/>
                      </a:endParaRPr>
                    </a:p>
                  </a:txBody>
                  <a:tcPr marL="48196" marR="48196" marT="0" marB="0"/>
                </a:tc>
                <a:tc>
                  <a:txBody>
                    <a:bodyPr/>
                    <a:lstStyle/>
                    <a:p>
                      <a:pPr marL="0" marR="0">
                        <a:lnSpc>
                          <a:spcPct val="107000"/>
                        </a:lnSpc>
                        <a:spcBef>
                          <a:spcPts val="0"/>
                        </a:spcBef>
                        <a:spcAft>
                          <a:spcPts val="0"/>
                        </a:spcAft>
                      </a:pPr>
                      <a:r>
                        <a:rPr lang="en-US" sz="2100" dirty="0">
                          <a:effectLst/>
                        </a:rPr>
                        <a:t>4.75</a:t>
                      </a:r>
                      <a:endParaRPr lang="en-US" sz="2100" dirty="0">
                        <a:effectLst/>
                        <a:latin typeface="Calibri" panose="020F0502020204030204" pitchFamily="34" charset="0"/>
                        <a:ea typeface="DengXian"/>
                        <a:cs typeface="Times New Roman" panose="02020603050405020304" pitchFamily="18" charset="0"/>
                      </a:endParaRPr>
                    </a:p>
                  </a:txBody>
                  <a:tcPr marL="48196" marR="48196" marT="0" marB="0"/>
                </a:tc>
                <a:tc>
                  <a:txBody>
                    <a:bodyPr/>
                    <a:lstStyle/>
                    <a:p>
                      <a:pPr marL="0" marR="0">
                        <a:lnSpc>
                          <a:spcPct val="107000"/>
                        </a:lnSpc>
                        <a:spcBef>
                          <a:spcPts val="0"/>
                        </a:spcBef>
                        <a:spcAft>
                          <a:spcPts val="0"/>
                        </a:spcAft>
                      </a:pPr>
                      <a:r>
                        <a:rPr lang="en-US" sz="2100" dirty="0">
                          <a:effectLst/>
                        </a:rPr>
                        <a:t>9.62</a:t>
                      </a:r>
                      <a:endParaRPr lang="en-US" sz="2100" dirty="0">
                        <a:effectLst/>
                        <a:latin typeface="Calibri" panose="020F0502020204030204" pitchFamily="34" charset="0"/>
                        <a:ea typeface="DengXian"/>
                        <a:cs typeface="Times New Roman" panose="02020603050405020304" pitchFamily="18" charset="0"/>
                      </a:endParaRPr>
                    </a:p>
                  </a:txBody>
                  <a:tcPr marL="48196" marR="48196" marT="0" marB="0"/>
                </a:tc>
                <a:extLst>
                  <a:ext uri="{0D108BD9-81ED-4DB2-BD59-A6C34878D82A}">
                    <a16:rowId xmlns:a16="http://schemas.microsoft.com/office/drawing/2014/main" val="2788020359"/>
                  </a:ext>
                </a:extLst>
              </a:tr>
            </a:tbl>
          </a:graphicData>
        </a:graphic>
      </p:graphicFrame>
    </p:spTree>
    <p:extLst>
      <p:ext uri="{BB962C8B-B14F-4D97-AF65-F5344CB8AC3E}">
        <p14:creationId xmlns:p14="http://schemas.microsoft.com/office/powerpoint/2010/main" val="16456723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Brief history of CPP</a:t>
            </a:r>
          </a:p>
        </p:txBody>
      </p:sp>
      <p:graphicFrame>
        <p:nvGraphicFramePr>
          <p:cNvPr id="4" name="Content Placeholder 3"/>
          <p:cNvGraphicFramePr>
            <a:graphicFrameLocks noGrp="1"/>
          </p:cNvGraphicFramePr>
          <p:nvPr>
            <p:ph idx="1"/>
          </p:nvPr>
        </p:nvGraphicFramePr>
        <p:xfrm>
          <a:off x="2286001" y="1524003"/>
          <a:ext cx="7619999" cy="4736229"/>
        </p:xfrm>
        <a:graphic>
          <a:graphicData uri="http://schemas.openxmlformats.org/drawingml/2006/table">
            <a:tbl>
              <a:tblPr>
                <a:tableStyleId>{3B4B98B0-60AC-42C2-AFA5-B58CD77FA1E5}</a:tableStyleId>
              </a:tblPr>
              <a:tblGrid>
                <a:gridCol w="891702">
                  <a:extLst>
                    <a:ext uri="{9D8B030D-6E8A-4147-A177-3AD203B41FA5}">
                      <a16:colId xmlns:a16="http://schemas.microsoft.com/office/drawing/2014/main" val="4088740034"/>
                    </a:ext>
                  </a:extLst>
                </a:gridCol>
                <a:gridCol w="2819040">
                  <a:extLst>
                    <a:ext uri="{9D8B030D-6E8A-4147-A177-3AD203B41FA5}">
                      <a16:colId xmlns:a16="http://schemas.microsoft.com/office/drawing/2014/main" val="3721140700"/>
                    </a:ext>
                  </a:extLst>
                </a:gridCol>
                <a:gridCol w="1832464">
                  <a:extLst>
                    <a:ext uri="{9D8B030D-6E8A-4147-A177-3AD203B41FA5}">
                      <a16:colId xmlns:a16="http://schemas.microsoft.com/office/drawing/2014/main" val="3429423157"/>
                    </a:ext>
                  </a:extLst>
                </a:gridCol>
                <a:gridCol w="2076793">
                  <a:extLst>
                    <a:ext uri="{9D8B030D-6E8A-4147-A177-3AD203B41FA5}">
                      <a16:colId xmlns:a16="http://schemas.microsoft.com/office/drawing/2014/main" val="3272314326"/>
                    </a:ext>
                  </a:extLst>
                </a:gridCol>
              </a:tblGrid>
              <a:tr h="1184779">
                <a:tc>
                  <a:txBody>
                    <a:bodyPr/>
                    <a:lstStyle/>
                    <a:p>
                      <a:pPr algn="l" fontAlgn="b"/>
                      <a:r>
                        <a:rPr lang="en-US" sz="2800" u="none" strike="noStrike" dirty="0">
                          <a:effectLst/>
                        </a:rPr>
                        <a:t>year</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800" u="none" strike="noStrike" dirty="0">
                          <a:effectLst/>
                        </a:rPr>
                        <a:t>Maximum annual pensionable earnings</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800" u="none" strike="noStrike">
                          <a:effectLst/>
                        </a:rPr>
                        <a:t>Basic exemption amount</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800" u="none" strike="noStrike">
                          <a:effectLst/>
                        </a:rPr>
                        <a:t>total contribution rate (%)</a:t>
                      </a:r>
                      <a:endParaRPr lang="en-US" sz="2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01599490"/>
                  </a:ext>
                </a:extLst>
              </a:tr>
              <a:tr h="574424">
                <a:tc>
                  <a:txBody>
                    <a:bodyPr/>
                    <a:lstStyle/>
                    <a:p>
                      <a:pPr algn="r" fontAlgn="b"/>
                      <a:r>
                        <a:rPr lang="en-US" sz="2800" u="none" strike="noStrike" dirty="0">
                          <a:effectLst/>
                        </a:rPr>
                        <a:t>1966</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5000</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600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3.6</a:t>
                      </a:r>
                      <a:endParaRPr lang="en-US" sz="2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17986193"/>
                  </a:ext>
                </a:extLst>
              </a:tr>
              <a:tr h="574424">
                <a:tc>
                  <a:txBody>
                    <a:bodyPr/>
                    <a:lstStyle/>
                    <a:p>
                      <a:pPr algn="r" fontAlgn="b"/>
                      <a:r>
                        <a:rPr lang="en-US" sz="2800" u="none" strike="noStrike">
                          <a:effectLst/>
                        </a:rPr>
                        <a:t>1980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13100</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1300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3.6</a:t>
                      </a:r>
                      <a:endParaRPr lang="en-US" sz="2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99475471"/>
                  </a:ext>
                </a:extLst>
              </a:tr>
              <a:tr h="574424">
                <a:tc>
                  <a:txBody>
                    <a:bodyPr/>
                    <a:lstStyle/>
                    <a:p>
                      <a:pPr algn="r" fontAlgn="b"/>
                      <a:r>
                        <a:rPr lang="en-US" sz="2800" u="none" strike="noStrike">
                          <a:effectLst/>
                        </a:rPr>
                        <a:t>1990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28900</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2800</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4.4</a:t>
                      </a:r>
                      <a:endParaRPr lang="en-US" sz="2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9070351"/>
                  </a:ext>
                </a:extLst>
              </a:tr>
              <a:tr h="574424">
                <a:tc>
                  <a:txBody>
                    <a:bodyPr/>
                    <a:lstStyle/>
                    <a:p>
                      <a:pPr algn="r" fontAlgn="b"/>
                      <a:r>
                        <a:rPr lang="en-US" sz="2800" u="none" strike="noStrike">
                          <a:effectLst/>
                        </a:rPr>
                        <a:t>2000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37600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3500</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7.8</a:t>
                      </a:r>
                      <a:endParaRPr lang="en-US" sz="2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01841455"/>
                  </a:ext>
                </a:extLst>
              </a:tr>
              <a:tr h="574424">
                <a:tc>
                  <a:txBody>
                    <a:bodyPr/>
                    <a:lstStyle/>
                    <a:p>
                      <a:pPr algn="r" fontAlgn="b"/>
                      <a:r>
                        <a:rPr lang="en-US" sz="2800" u="none" strike="noStrike">
                          <a:effectLst/>
                        </a:rPr>
                        <a:t>2010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47200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3500</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9.9</a:t>
                      </a:r>
                      <a:endParaRPr lang="en-US"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97057812"/>
                  </a:ext>
                </a:extLst>
              </a:tr>
              <a:tr h="574424">
                <a:tc>
                  <a:txBody>
                    <a:bodyPr/>
                    <a:lstStyle/>
                    <a:p>
                      <a:pPr algn="r" fontAlgn="b"/>
                      <a:r>
                        <a:rPr lang="en-US" sz="2800" u="none" strike="noStrike">
                          <a:effectLst/>
                        </a:rPr>
                        <a:t>2020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58700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a:effectLst/>
                        </a:rPr>
                        <a:t>3500</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800" u="none" strike="noStrike" dirty="0">
                          <a:effectLst/>
                        </a:rPr>
                        <a:t>10.5</a:t>
                      </a:r>
                      <a:endParaRPr lang="en-US"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27917760"/>
                  </a:ext>
                </a:extLst>
              </a:tr>
            </a:tbl>
          </a:graphicData>
        </a:graphic>
      </p:graphicFrame>
    </p:spTree>
    <p:extLst>
      <p:ext uri="{BB962C8B-B14F-4D97-AF65-F5344CB8AC3E}">
        <p14:creationId xmlns:p14="http://schemas.microsoft.com/office/powerpoint/2010/main" val="27411212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B2419-BEE0-462C-81AA-64FF35F07AD1}"/>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AFDA36C1-5177-40B8-A411-3E3E7633C55F}"/>
              </a:ext>
            </a:extLst>
          </p:cNvPr>
          <p:cNvSpPr>
            <a:spLocks noGrp="1"/>
          </p:cNvSpPr>
          <p:nvPr>
            <p:ph idx="1"/>
          </p:nvPr>
        </p:nvSpPr>
        <p:spPr/>
        <p:txBody>
          <a:bodyPr/>
          <a:lstStyle/>
          <a:p>
            <a:r>
              <a:rPr lang="en-CA" dirty="0"/>
              <a:t>With arithmetic return, CPP might look good. Many systems that collapse will look good with arithmetic return.</a:t>
            </a:r>
          </a:p>
          <a:p>
            <a:r>
              <a:rPr lang="en-CA" dirty="0"/>
              <a:t>With geometric return, a system that will collapse over long term will look bad.</a:t>
            </a:r>
          </a:p>
          <a:p>
            <a:r>
              <a:rPr lang="en-CA" dirty="0"/>
              <a:t>With arithmetic return, one can be oblivious to the obvious.</a:t>
            </a:r>
          </a:p>
          <a:p>
            <a:r>
              <a:rPr lang="en-CA" dirty="0"/>
              <a:t>The insiders can continuous to make a lot of money, at the cost of the majority.</a:t>
            </a:r>
          </a:p>
          <a:p>
            <a:endParaRPr lang="en-CA" dirty="0"/>
          </a:p>
          <a:p>
            <a:endParaRPr lang="en-CA" dirty="0"/>
          </a:p>
        </p:txBody>
      </p:sp>
    </p:spTree>
    <p:extLst>
      <p:ext uri="{BB962C8B-B14F-4D97-AF65-F5344CB8AC3E}">
        <p14:creationId xmlns:p14="http://schemas.microsoft.com/office/powerpoint/2010/main" val="217619556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FE443-6E24-4707-92D4-9FFD01BBAD9C}"/>
              </a:ext>
            </a:extLst>
          </p:cNvPr>
          <p:cNvSpPr>
            <a:spLocks noGrp="1"/>
          </p:cNvSpPr>
          <p:nvPr>
            <p:ph type="title"/>
          </p:nvPr>
        </p:nvSpPr>
        <p:spPr/>
        <p:txBody>
          <a:bodyPr/>
          <a:lstStyle/>
          <a:p>
            <a:r>
              <a:rPr lang="en-CA" dirty="0"/>
              <a:t>Sustainability of a social system</a:t>
            </a:r>
          </a:p>
        </p:txBody>
      </p:sp>
      <p:sp>
        <p:nvSpPr>
          <p:cNvPr id="3" name="Content Placeholder 2">
            <a:extLst>
              <a:ext uri="{FF2B5EF4-FFF2-40B4-BE49-F238E27FC236}">
                <a16:creationId xmlns:a16="http://schemas.microsoft.com/office/drawing/2014/main" id="{9FEA40DC-65E0-4027-A77E-DFB5173AEC83}"/>
              </a:ext>
            </a:extLst>
          </p:cNvPr>
          <p:cNvSpPr>
            <a:spLocks noGrp="1"/>
          </p:cNvSpPr>
          <p:nvPr>
            <p:ph idx="1"/>
          </p:nvPr>
        </p:nvSpPr>
        <p:spPr/>
        <p:txBody>
          <a:bodyPr/>
          <a:lstStyle/>
          <a:p>
            <a:r>
              <a:rPr lang="en-CA" dirty="0"/>
              <a:t>When we measure a financial or economic policy, we need to assess its impact on social sustainability.</a:t>
            </a:r>
          </a:p>
          <a:p>
            <a:r>
              <a:rPr lang="en-CA" dirty="0"/>
              <a:t>In Canada, as well as most wealthy countries, birth rates have dropped below replacement rate for several decades. </a:t>
            </a:r>
          </a:p>
          <a:p>
            <a:r>
              <a:rPr lang="en-CA" dirty="0"/>
              <a:t>This indicates many financial policies, including CPP, shift away resources for the future and toward today, shift away resources from the majority and toward a minority. </a:t>
            </a:r>
          </a:p>
        </p:txBody>
      </p:sp>
    </p:spTree>
    <p:extLst>
      <p:ext uri="{BB962C8B-B14F-4D97-AF65-F5344CB8AC3E}">
        <p14:creationId xmlns:p14="http://schemas.microsoft.com/office/powerpoint/2010/main" val="346144085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9984C-6DEA-4A2C-A7FA-1328B4F0FB34}"/>
              </a:ext>
            </a:extLst>
          </p:cNvPr>
          <p:cNvSpPr>
            <a:spLocks noGrp="1"/>
          </p:cNvSpPr>
          <p:nvPr>
            <p:ph type="title"/>
          </p:nvPr>
        </p:nvSpPr>
        <p:spPr/>
        <p:txBody>
          <a:bodyPr/>
          <a:lstStyle/>
          <a:p>
            <a:r>
              <a:rPr lang="en-CA" dirty="0"/>
              <a:t>Possible group presentation or individual essay topics</a:t>
            </a:r>
          </a:p>
        </p:txBody>
      </p:sp>
      <p:sp>
        <p:nvSpPr>
          <p:cNvPr id="3" name="Content Placeholder 2">
            <a:extLst>
              <a:ext uri="{FF2B5EF4-FFF2-40B4-BE49-F238E27FC236}">
                <a16:creationId xmlns:a16="http://schemas.microsoft.com/office/drawing/2014/main" id="{69E8ABB3-F5C8-423D-879D-647893EB2CE5}"/>
              </a:ext>
            </a:extLst>
          </p:cNvPr>
          <p:cNvSpPr>
            <a:spLocks noGrp="1"/>
          </p:cNvSpPr>
          <p:nvPr>
            <p:ph idx="1"/>
          </p:nvPr>
        </p:nvSpPr>
        <p:spPr/>
        <p:txBody>
          <a:bodyPr/>
          <a:lstStyle/>
          <a:p>
            <a:r>
              <a:rPr lang="en-CA" dirty="0"/>
              <a:t>Compare arithmetic return and geometric return of many popular instruments or systems, such as CPP, CDS, ARM (adjustable rate mortgages). </a:t>
            </a:r>
          </a:p>
        </p:txBody>
      </p:sp>
    </p:spTree>
    <p:extLst>
      <p:ext uri="{BB962C8B-B14F-4D97-AF65-F5344CB8AC3E}">
        <p14:creationId xmlns:p14="http://schemas.microsoft.com/office/powerpoint/2010/main" val="2435657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CBCF8-EEB1-48B3-A099-F3B0BFC54AA4}"/>
              </a:ext>
            </a:extLst>
          </p:cNvPr>
          <p:cNvSpPr>
            <a:spLocks noGrp="1"/>
          </p:cNvSpPr>
          <p:nvPr>
            <p:ph type="title"/>
          </p:nvPr>
        </p:nvSpPr>
        <p:spPr/>
        <p:txBody>
          <a:bodyPr/>
          <a:lstStyle/>
          <a:p>
            <a:r>
              <a:rPr lang="en-CA" dirty="0"/>
              <a:t>A comparison between arithmetic and geometric returns</a:t>
            </a:r>
          </a:p>
        </p:txBody>
      </p:sp>
      <p:sp>
        <p:nvSpPr>
          <p:cNvPr id="3" name="Content Placeholder 2">
            <a:extLst>
              <a:ext uri="{FF2B5EF4-FFF2-40B4-BE49-F238E27FC236}">
                <a16:creationId xmlns:a16="http://schemas.microsoft.com/office/drawing/2014/main" id="{4BCDC632-B05D-4282-B9B7-8BB3CC2A7100}"/>
              </a:ext>
            </a:extLst>
          </p:cNvPr>
          <p:cNvSpPr>
            <a:spLocks noGrp="1"/>
          </p:cNvSpPr>
          <p:nvPr>
            <p:ph idx="1"/>
          </p:nvPr>
        </p:nvSpPr>
        <p:spPr/>
        <p:txBody>
          <a:bodyPr/>
          <a:lstStyle/>
          <a:p>
            <a:r>
              <a:rPr lang="en-CA" dirty="0"/>
              <a:t>Geometric return is more accurate.</a:t>
            </a:r>
          </a:p>
          <a:p>
            <a:r>
              <a:rPr lang="en-CA" dirty="0"/>
              <a:t>Geometric return can be applied to broader areas, such as insurance industry.</a:t>
            </a:r>
          </a:p>
          <a:p>
            <a:endParaRPr lang="en-CA" dirty="0"/>
          </a:p>
        </p:txBody>
      </p:sp>
    </p:spTree>
    <p:extLst>
      <p:ext uri="{BB962C8B-B14F-4D97-AF65-F5344CB8AC3E}">
        <p14:creationId xmlns:p14="http://schemas.microsoft.com/office/powerpoint/2010/main" val="12962396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42BB3-515F-4BE6-A949-4F21920C583D}"/>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B98C35EE-DF98-4360-99A7-961682CA1822}"/>
              </a:ext>
            </a:extLst>
          </p:cNvPr>
          <p:cNvSpPr>
            <a:spLocks noGrp="1"/>
          </p:cNvSpPr>
          <p:nvPr>
            <p:ph idx="1"/>
          </p:nvPr>
        </p:nvSpPr>
        <p:spPr/>
        <p:txBody>
          <a:bodyPr>
            <a:normAutofit lnSpcReduction="10000"/>
          </a:bodyPr>
          <a:lstStyle/>
          <a:p>
            <a:r>
              <a:rPr lang="en-CA" dirty="0"/>
              <a:t>Geometric return theory gives precise asset allocation decisions. In arithmetic return based theory, one depends on their own utility function to make asset allocation decisions. But one may not know their own utility functions.</a:t>
            </a:r>
          </a:p>
          <a:p>
            <a:r>
              <a:rPr lang="en-CA" dirty="0"/>
              <a:t>Geometric return theory can calculate risk premium of an asset. In CAPM, market premium is not determined.</a:t>
            </a:r>
          </a:p>
          <a:p>
            <a:r>
              <a:rPr lang="en-CA" dirty="0"/>
              <a:t>For details, please see</a:t>
            </a:r>
          </a:p>
          <a:p>
            <a:r>
              <a:rPr lang="en-US" b="0" i="0" dirty="0">
                <a:solidFill>
                  <a:srgbClr val="111111"/>
                </a:solidFill>
                <a:effectLst/>
                <a:latin typeface="Roboto" panose="02000000000000000000" pitchFamily="2" charset="0"/>
              </a:rPr>
              <a:t>An Investment Theory Based on Geometric Return</a:t>
            </a:r>
            <a:endParaRPr lang="en-CA" dirty="0"/>
          </a:p>
          <a:p>
            <a:r>
              <a:rPr lang="en-CA" dirty="0">
                <a:hlinkClick r:id="rId2"/>
              </a:rPr>
              <a:t>https://www.researchgate.net/publication/352624374_An_Investment_Theory_Based_on_Geometric_Return</a:t>
            </a:r>
            <a:endParaRPr lang="en-CA" dirty="0"/>
          </a:p>
        </p:txBody>
      </p:sp>
    </p:spTree>
    <p:extLst>
      <p:ext uri="{BB962C8B-B14F-4D97-AF65-F5344CB8AC3E}">
        <p14:creationId xmlns:p14="http://schemas.microsoft.com/office/powerpoint/2010/main" val="40469408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69AA6-D7B3-47C7-9F99-489F60C50FA5}"/>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DF638526-63A2-49CE-AD3A-59755FA331F6}"/>
              </a:ext>
            </a:extLst>
          </p:cNvPr>
          <p:cNvSpPr>
            <a:spLocks noGrp="1"/>
          </p:cNvSpPr>
          <p:nvPr>
            <p:ph idx="1"/>
          </p:nvPr>
        </p:nvSpPr>
        <p:spPr/>
        <p:txBody>
          <a:bodyPr/>
          <a:lstStyle/>
          <a:p>
            <a:r>
              <a:rPr lang="en-CA" dirty="0"/>
              <a:t>The geometric return theory developed by Kelly is based on information theory. </a:t>
            </a:r>
          </a:p>
          <a:p>
            <a:r>
              <a:rPr lang="en-CA" dirty="0"/>
              <a:t>It can be generalized into a behavioral finance theory that can explain a broad spectrum of phenomena.</a:t>
            </a:r>
          </a:p>
          <a:p>
            <a:r>
              <a:rPr lang="en-CA" dirty="0"/>
              <a:t>For details, please see</a:t>
            </a:r>
          </a:p>
          <a:p>
            <a:r>
              <a:rPr lang="en-CA" dirty="0"/>
              <a:t>Chapter five of The Unity of Science and Economics: A New Foundation of Economic Theory, Springer, 2015.</a:t>
            </a:r>
          </a:p>
          <a:p>
            <a:endParaRPr lang="en-CA" dirty="0"/>
          </a:p>
          <a:p>
            <a:endParaRPr lang="en-CA" dirty="0"/>
          </a:p>
          <a:p>
            <a:endParaRPr lang="en-CA" dirty="0"/>
          </a:p>
        </p:txBody>
      </p:sp>
    </p:spTree>
    <p:extLst>
      <p:ext uri="{BB962C8B-B14F-4D97-AF65-F5344CB8AC3E}">
        <p14:creationId xmlns:p14="http://schemas.microsoft.com/office/powerpoint/2010/main" val="19442768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4F833-06B1-4569-B8CA-7E8BF6C52F9C}"/>
              </a:ext>
            </a:extLst>
          </p:cNvPr>
          <p:cNvSpPr>
            <a:spLocks noGrp="1"/>
          </p:cNvSpPr>
          <p:nvPr>
            <p:ph type="title"/>
          </p:nvPr>
        </p:nvSpPr>
        <p:spPr/>
        <p:txBody>
          <a:bodyPr>
            <a:normAutofit fontScale="90000"/>
          </a:bodyPr>
          <a:lstStyle/>
          <a:p>
            <a:r>
              <a:rPr lang="en-CA" dirty="0"/>
              <a:t>Summary of comparison between investment theories based on arithmetic and geometric return</a:t>
            </a:r>
          </a:p>
        </p:txBody>
      </p:sp>
      <p:sp>
        <p:nvSpPr>
          <p:cNvPr id="3" name="Content Placeholder 2">
            <a:extLst>
              <a:ext uri="{FF2B5EF4-FFF2-40B4-BE49-F238E27FC236}">
                <a16:creationId xmlns:a16="http://schemas.microsoft.com/office/drawing/2014/main" id="{C24DA497-DCE4-40B6-97B7-5B2FF53BC6CE}"/>
              </a:ext>
            </a:extLst>
          </p:cNvPr>
          <p:cNvSpPr>
            <a:spLocks noGrp="1"/>
          </p:cNvSpPr>
          <p:nvPr>
            <p:ph idx="1"/>
          </p:nvPr>
        </p:nvSpPr>
        <p:spPr/>
        <p:txBody>
          <a:bodyPr>
            <a:normAutofit/>
          </a:bodyPr>
          <a:lstStyle/>
          <a:p>
            <a:r>
              <a:rPr lang="en-CA" dirty="0"/>
              <a:t>Measurement from geometric return is more accurate.</a:t>
            </a:r>
          </a:p>
          <a:p>
            <a:r>
              <a:rPr lang="en-CA" dirty="0"/>
              <a:t>Geometric return, which is equivalent to logarithm utility, can be applied to broader areas, such as insurance business.</a:t>
            </a:r>
          </a:p>
          <a:p>
            <a:r>
              <a:rPr lang="en-CA" dirty="0"/>
              <a:t>Essentially, geometric return can be applied to situations where big losses occur. With arithmetic return, the impact of big losses may not be significant.</a:t>
            </a:r>
          </a:p>
          <a:p>
            <a:endParaRPr lang="en-CA" dirty="0"/>
          </a:p>
          <a:p>
            <a:endParaRPr lang="en-CA" dirty="0"/>
          </a:p>
        </p:txBody>
      </p:sp>
    </p:spTree>
    <p:extLst>
      <p:ext uri="{BB962C8B-B14F-4D97-AF65-F5344CB8AC3E}">
        <p14:creationId xmlns:p14="http://schemas.microsoft.com/office/powerpoint/2010/main" val="12650840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A8DE1-927A-437E-964B-3A575B90922A}"/>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B809B08-EBDD-4448-A416-3D9C7071214F}"/>
              </a:ext>
            </a:extLst>
          </p:cNvPr>
          <p:cNvSpPr>
            <a:spLocks noGrp="1"/>
          </p:cNvSpPr>
          <p:nvPr>
            <p:ph idx="1"/>
          </p:nvPr>
        </p:nvSpPr>
        <p:spPr/>
        <p:txBody>
          <a:bodyPr/>
          <a:lstStyle/>
          <a:p>
            <a:r>
              <a:rPr lang="en-CA" dirty="0"/>
              <a:t>It is consistent with information theory. The geometric return is the same as the information rate.</a:t>
            </a:r>
          </a:p>
          <a:p>
            <a:r>
              <a:rPr lang="en-CA" dirty="0"/>
              <a:t>Entropy, the measure of return, is consistent with fundamental physical law.</a:t>
            </a:r>
          </a:p>
          <a:p>
            <a:r>
              <a:rPr lang="en-CA" dirty="0"/>
              <a:t>Life multiplies. Geometric return is a process of multiplication. Arithmetic return is a process of addition. Geometric return is more consistent with life process.</a:t>
            </a:r>
          </a:p>
        </p:txBody>
      </p:sp>
    </p:spTree>
    <p:extLst>
      <p:ext uri="{BB962C8B-B14F-4D97-AF65-F5344CB8AC3E}">
        <p14:creationId xmlns:p14="http://schemas.microsoft.com/office/powerpoint/2010/main" val="77925308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65218-2647-0A1D-5B66-05FA29BB98E8}"/>
              </a:ext>
            </a:extLst>
          </p:cNvPr>
          <p:cNvSpPr>
            <a:spLocks noGrp="1"/>
          </p:cNvSpPr>
          <p:nvPr>
            <p:ph type="title"/>
          </p:nvPr>
        </p:nvSpPr>
        <p:spPr/>
        <p:txBody>
          <a:bodyPr/>
          <a:lstStyle/>
          <a:p>
            <a:r>
              <a:rPr lang="en-CA" dirty="0"/>
              <a:t>Differences of investment approach</a:t>
            </a:r>
          </a:p>
        </p:txBody>
      </p:sp>
      <p:sp>
        <p:nvSpPr>
          <p:cNvPr id="3" name="Content Placeholder 2">
            <a:extLst>
              <a:ext uri="{FF2B5EF4-FFF2-40B4-BE49-F238E27FC236}">
                <a16:creationId xmlns:a16="http://schemas.microsoft.com/office/drawing/2014/main" id="{AC252C6F-9663-C3EB-B45D-94F9F44F0ED9}"/>
              </a:ext>
            </a:extLst>
          </p:cNvPr>
          <p:cNvSpPr>
            <a:spLocks noGrp="1"/>
          </p:cNvSpPr>
          <p:nvPr>
            <p:ph idx="1"/>
          </p:nvPr>
        </p:nvSpPr>
        <p:spPr/>
        <p:txBody>
          <a:bodyPr/>
          <a:lstStyle/>
          <a:p>
            <a:r>
              <a:rPr lang="en-CA" dirty="0"/>
              <a:t>With arithmetic return, one tends to support smart professionals to manage centralized investment schemes, such as CPP. </a:t>
            </a:r>
          </a:p>
          <a:p>
            <a:r>
              <a:rPr lang="en-CA" dirty="0"/>
              <a:t>With geometric return, one tends to support people freely choose the way to invest.</a:t>
            </a:r>
          </a:p>
          <a:p>
            <a:r>
              <a:rPr lang="en-CA" dirty="0"/>
              <a:t>From geometric return, large negative returns, even with small probability, have serious consequences. </a:t>
            </a:r>
          </a:p>
          <a:p>
            <a:endParaRPr lang="en-CA" dirty="0"/>
          </a:p>
        </p:txBody>
      </p:sp>
    </p:spTree>
    <p:extLst>
      <p:ext uri="{BB962C8B-B14F-4D97-AF65-F5344CB8AC3E}">
        <p14:creationId xmlns:p14="http://schemas.microsoft.com/office/powerpoint/2010/main" val="1056794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idx="1"/>
          </p:nvPr>
        </p:nvSpPr>
        <p:spPr/>
        <p:txBody>
          <a:bodyPr>
            <a:normAutofit/>
          </a:bodyPr>
          <a:lstStyle/>
          <a:p>
            <a:r>
              <a:rPr lang="en-US" sz="2700" dirty="0"/>
              <a:t>From 1872 to 1950, cost of equity of the whole equity market calculated from DCF is 8.08%and cost of equity calculated from historical return is 8.30%. </a:t>
            </a:r>
          </a:p>
          <a:p>
            <a:r>
              <a:rPr lang="en-US" sz="2700" dirty="0"/>
              <a:t>They are pretty close. </a:t>
            </a:r>
          </a:p>
          <a:p>
            <a:r>
              <a:rPr lang="en-US" sz="2700" dirty="0"/>
              <a:t>From 1951 to 2000, cost of equity of the whole equity market calculated from DCF is 4.75% and cost of equity calculated from historical return is 9.62%. </a:t>
            </a:r>
          </a:p>
          <a:p>
            <a:r>
              <a:rPr lang="en-US" sz="2700" dirty="0"/>
              <a:t>The annual difference is almost 5%. </a:t>
            </a:r>
          </a:p>
          <a:p>
            <a:r>
              <a:rPr lang="en-US" sz="2700" dirty="0"/>
              <a:t>The results from the two methods are very different. </a:t>
            </a:r>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endParaRPr lang="en-US" dirty="0"/>
          </a:p>
        </p:txBody>
      </p:sp>
    </p:spTree>
    <p:extLst>
      <p:ext uri="{BB962C8B-B14F-4D97-AF65-F5344CB8AC3E}">
        <p14:creationId xmlns:p14="http://schemas.microsoft.com/office/powerpoint/2010/main" val="342598481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68AF0-2163-E73E-BC06-B29D31A1827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E45B2F0-1BD2-102C-4940-44E42A08BBC7}"/>
              </a:ext>
            </a:extLst>
          </p:cNvPr>
          <p:cNvSpPr>
            <a:spLocks noGrp="1"/>
          </p:cNvSpPr>
          <p:nvPr>
            <p:ph idx="1"/>
          </p:nvPr>
        </p:nvSpPr>
        <p:spPr/>
        <p:txBody>
          <a:bodyPr>
            <a:normAutofit/>
          </a:bodyPr>
          <a:lstStyle/>
          <a:p>
            <a:r>
              <a:rPr lang="en-CA" dirty="0"/>
              <a:t>It is better to choose decentralized decision making. Everyone make mistakes. But decentralized mistakes are less correlated. Over long term, decentralized systems are more sustainable.</a:t>
            </a:r>
          </a:p>
          <a:p>
            <a:r>
              <a:rPr lang="en-CA" dirty="0"/>
              <a:t>This is not a mystery. This is not a secret. </a:t>
            </a:r>
          </a:p>
          <a:p>
            <a:r>
              <a:rPr lang="en-CA" dirty="0"/>
              <a:t>We all advocate for freedom.</a:t>
            </a:r>
          </a:p>
          <a:p>
            <a:endParaRPr lang="en-CA" dirty="0"/>
          </a:p>
        </p:txBody>
      </p:sp>
    </p:spTree>
    <p:extLst>
      <p:ext uri="{BB962C8B-B14F-4D97-AF65-F5344CB8AC3E}">
        <p14:creationId xmlns:p14="http://schemas.microsoft.com/office/powerpoint/2010/main" val="220568478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9ACC3-93BA-7AA3-68E5-D3A34BDD49F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68E31C6-364F-CD6D-9342-866A7EA9EAFD}"/>
              </a:ext>
            </a:extLst>
          </p:cNvPr>
          <p:cNvSpPr>
            <a:spLocks noGrp="1"/>
          </p:cNvSpPr>
          <p:nvPr>
            <p:ph idx="1"/>
          </p:nvPr>
        </p:nvSpPr>
        <p:spPr/>
        <p:txBody>
          <a:bodyPr/>
          <a:lstStyle/>
          <a:p>
            <a:r>
              <a:rPr lang="en-CA" dirty="0"/>
              <a:t>However, centralized powers, represented by government powers, have been increasing over time.</a:t>
            </a:r>
          </a:p>
          <a:p>
            <a:r>
              <a:rPr lang="en-CA" dirty="0"/>
              <a:t>In all societies with great government powers, fertility rates, have been below the replacement rate.</a:t>
            </a:r>
          </a:p>
          <a:p>
            <a:r>
              <a:rPr lang="en-CA" dirty="0"/>
              <a:t>The biological rate of returns have been negative.</a:t>
            </a:r>
          </a:p>
          <a:p>
            <a:r>
              <a:rPr lang="en-CA" dirty="0"/>
              <a:t>The choices under arithmetic return and geometric return are very different.</a:t>
            </a:r>
          </a:p>
        </p:txBody>
      </p:sp>
    </p:spTree>
    <p:extLst>
      <p:ext uri="{BB962C8B-B14F-4D97-AF65-F5344CB8AC3E}">
        <p14:creationId xmlns:p14="http://schemas.microsoft.com/office/powerpoint/2010/main" val="419930929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C4A8C-4FF6-4490-92FB-DF9E3D7C9844}"/>
              </a:ext>
            </a:extLst>
          </p:cNvPr>
          <p:cNvSpPr>
            <a:spLocks noGrp="1"/>
          </p:cNvSpPr>
          <p:nvPr>
            <p:ph type="title"/>
          </p:nvPr>
        </p:nvSpPr>
        <p:spPr/>
        <p:txBody>
          <a:bodyPr/>
          <a:lstStyle/>
          <a:p>
            <a:r>
              <a:rPr lang="en-CA" dirty="0"/>
              <a:t>4. History of the investment theory</a:t>
            </a:r>
          </a:p>
        </p:txBody>
      </p:sp>
      <p:sp>
        <p:nvSpPr>
          <p:cNvPr id="3" name="Content Placeholder 2">
            <a:extLst>
              <a:ext uri="{FF2B5EF4-FFF2-40B4-BE49-F238E27FC236}">
                <a16:creationId xmlns:a16="http://schemas.microsoft.com/office/drawing/2014/main" id="{B94B7EFD-09DD-4D7C-B977-F9BB26731672}"/>
              </a:ext>
            </a:extLst>
          </p:cNvPr>
          <p:cNvSpPr>
            <a:spLocks noGrp="1"/>
          </p:cNvSpPr>
          <p:nvPr>
            <p:ph idx="1"/>
          </p:nvPr>
        </p:nvSpPr>
        <p:spPr/>
        <p:txBody>
          <a:bodyPr>
            <a:noAutofit/>
          </a:bodyPr>
          <a:lstStyle/>
          <a:p>
            <a:r>
              <a:rPr lang="en-CA" sz="3600" dirty="0"/>
              <a:t>History is written by the winners, for the winners.</a:t>
            </a:r>
          </a:p>
          <a:p>
            <a:r>
              <a:rPr lang="en-CA" sz="3600" dirty="0"/>
              <a:t>What we read from history is only a tiny part of what had actually happened.</a:t>
            </a:r>
          </a:p>
          <a:p>
            <a:r>
              <a:rPr lang="en-CA" sz="3600" dirty="0"/>
              <a:t>The majority of what had happened were never recorded.</a:t>
            </a:r>
          </a:p>
          <a:p>
            <a:r>
              <a:rPr lang="en-CA" sz="3600" dirty="0"/>
              <a:t>The majority of what had been recorded were forgotten, ignored or suppressed over time. </a:t>
            </a:r>
          </a:p>
          <a:p>
            <a:r>
              <a:rPr lang="en-CA" sz="3600" dirty="0"/>
              <a:t>The history of investment theory is no exception.</a:t>
            </a:r>
          </a:p>
        </p:txBody>
      </p:sp>
    </p:spTree>
    <p:extLst>
      <p:ext uri="{BB962C8B-B14F-4D97-AF65-F5344CB8AC3E}">
        <p14:creationId xmlns:p14="http://schemas.microsoft.com/office/powerpoint/2010/main" val="16117108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A551E-6EC6-4D1F-9051-EA54982884EE}"/>
              </a:ext>
            </a:extLst>
          </p:cNvPr>
          <p:cNvSpPr>
            <a:spLocks noGrp="1"/>
          </p:cNvSpPr>
          <p:nvPr>
            <p:ph type="title"/>
          </p:nvPr>
        </p:nvSpPr>
        <p:spPr/>
        <p:txBody>
          <a:bodyPr/>
          <a:lstStyle/>
          <a:p>
            <a:r>
              <a:rPr lang="en-CA" dirty="0"/>
              <a:t>The influence of World War II</a:t>
            </a:r>
          </a:p>
        </p:txBody>
      </p:sp>
      <p:sp>
        <p:nvSpPr>
          <p:cNvPr id="3" name="Content Placeholder 2">
            <a:extLst>
              <a:ext uri="{FF2B5EF4-FFF2-40B4-BE49-F238E27FC236}">
                <a16:creationId xmlns:a16="http://schemas.microsoft.com/office/drawing/2014/main" id="{E226BC2A-0ACB-4DB8-8F36-8020DFB10212}"/>
              </a:ext>
            </a:extLst>
          </p:cNvPr>
          <p:cNvSpPr>
            <a:spLocks noGrp="1"/>
          </p:cNvSpPr>
          <p:nvPr>
            <p:ph idx="1"/>
          </p:nvPr>
        </p:nvSpPr>
        <p:spPr/>
        <p:txBody>
          <a:bodyPr>
            <a:normAutofit/>
          </a:bodyPr>
          <a:lstStyle/>
          <a:p>
            <a:r>
              <a:rPr lang="en-CA" sz="3600" dirty="0"/>
              <a:t>World War II had an enormous influence on the subsequent development of economic and finance theory. </a:t>
            </a:r>
          </a:p>
          <a:p>
            <a:r>
              <a:rPr lang="en-CA" sz="3600" dirty="0"/>
              <a:t>The current economic and finance theories are mostly established around 1950s and 1960s, shortly after World War II.</a:t>
            </a:r>
          </a:p>
          <a:p>
            <a:endParaRPr lang="en-CA" sz="3600" dirty="0"/>
          </a:p>
        </p:txBody>
      </p:sp>
    </p:spTree>
    <p:extLst>
      <p:ext uri="{BB962C8B-B14F-4D97-AF65-F5344CB8AC3E}">
        <p14:creationId xmlns:p14="http://schemas.microsoft.com/office/powerpoint/2010/main" val="4401828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CF759-800E-48DA-B186-380438721D1E}"/>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030FE3D9-93C3-4230-971D-FEC80552C1A0}"/>
              </a:ext>
            </a:extLst>
          </p:cNvPr>
          <p:cNvSpPr>
            <a:spLocks noGrp="1"/>
          </p:cNvSpPr>
          <p:nvPr>
            <p:ph idx="1"/>
          </p:nvPr>
        </p:nvSpPr>
        <p:spPr/>
        <p:txBody>
          <a:bodyPr>
            <a:normAutofit/>
          </a:bodyPr>
          <a:lstStyle/>
          <a:p>
            <a:r>
              <a:rPr lang="en-CA" sz="3600" dirty="0"/>
              <a:t>The world war demonstrated the extreme importance of mathematics in winning the war. </a:t>
            </a:r>
          </a:p>
          <a:p>
            <a:r>
              <a:rPr lang="en-CA" sz="3600" dirty="0"/>
              <a:t>Some examples are the design of atomic bombs, information theory and operation theory.</a:t>
            </a:r>
          </a:p>
          <a:p>
            <a:r>
              <a:rPr lang="en-CA" sz="3600" dirty="0"/>
              <a:t>We will discuss these examples one by one.</a:t>
            </a:r>
          </a:p>
          <a:p>
            <a:endParaRPr lang="en-CA" sz="3600" dirty="0"/>
          </a:p>
        </p:txBody>
      </p:sp>
    </p:spTree>
    <p:extLst>
      <p:ext uri="{BB962C8B-B14F-4D97-AF65-F5344CB8AC3E}">
        <p14:creationId xmlns:p14="http://schemas.microsoft.com/office/powerpoint/2010/main" val="34839458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BE6C4-E104-404E-BD27-3E0E15319DFC}"/>
              </a:ext>
            </a:extLst>
          </p:cNvPr>
          <p:cNvSpPr>
            <a:spLocks noGrp="1"/>
          </p:cNvSpPr>
          <p:nvPr>
            <p:ph type="title"/>
          </p:nvPr>
        </p:nvSpPr>
        <p:spPr/>
        <p:txBody>
          <a:bodyPr/>
          <a:lstStyle/>
          <a:p>
            <a:r>
              <a:rPr lang="en-CA" dirty="0"/>
              <a:t>Atomic bombs</a:t>
            </a:r>
          </a:p>
        </p:txBody>
      </p:sp>
      <p:sp>
        <p:nvSpPr>
          <p:cNvPr id="3" name="Content Placeholder 2">
            <a:extLst>
              <a:ext uri="{FF2B5EF4-FFF2-40B4-BE49-F238E27FC236}">
                <a16:creationId xmlns:a16="http://schemas.microsoft.com/office/drawing/2014/main" id="{640F86C7-3C9E-4109-BB1E-C83F767E5D28}"/>
              </a:ext>
            </a:extLst>
          </p:cNvPr>
          <p:cNvSpPr>
            <a:spLocks noGrp="1"/>
          </p:cNvSpPr>
          <p:nvPr>
            <p:ph idx="1"/>
          </p:nvPr>
        </p:nvSpPr>
        <p:spPr/>
        <p:txBody>
          <a:bodyPr>
            <a:normAutofit/>
          </a:bodyPr>
          <a:lstStyle/>
          <a:p>
            <a:r>
              <a:rPr lang="en-CA" sz="3200" dirty="0"/>
              <a:t>The design of atomic bomb is not a process of trial and error.</a:t>
            </a:r>
          </a:p>
          <a:p>
            <a:r>
              <a:rPr lang="en-CA" sz="3200" dirty="0"/>
              <a:t>That would be too costly.</a:t>
            </a:r>
          </a:p>
          <a:p>
            <a:r>
              <a:rPr lang="en-CA" sz="3200" dirty="0"/>
              <a:t> Instead, the design of atomic bombs is by mathematical deduction from physical principles. </a:t>
            </a:r>
          </a:p>
          <a:p>
            <a:r>
              <a:rPr lang="en-CA" sz="3200" dirty="0"/>
              <a:t>The first atomic bomb worked as designed.</a:t>
            </a:r>
          </a:p>
          <a:p>
            <a:r>
              <a:rPr lang="en-CA" sz="3200" dirty="0"/>
              <a:t>This shows the reliability of mathematical deduction in modelling complex phenomena.</a:t>
            </a:r>
          </a:p>
          <a:p>
            <a:endParaRPr lang="en-CA" sz="3200" dirty="0"/>
          </a:p>
          <a:p>
            <a:endParaRPr lang="en-CA" sz="3200" dirty="0"/>
          </a:p>
          <a:p>
            <a:endParaRPr lang="en-CA" sz="3200" dirty="0"/>
          </a:p>
          <a:p>
            <a:endParaRPr lang="en-CA" sz="3200" dirty="0"/>
          </a:p>
          <a:p>
            <a:endParaRPr lang="en-CA" sz="3200" dirty="0"/>
          </a:p>
        </p:txBody>
      </p:sp>
    </p:spTree>
    <p:extLst>
      <p:ext uri="{BB962C8B-B14F-4D97-AF65-F5344CB8AC3E}">
        <p14:creationId xmlns:p14="http://schemas.microsoft.com/office/powerpoint/2010/main" val="167904784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6F25D-DB87-499A-821B-B4C42E7C65C3}"/>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7B5A9549-42F1-4835-BFD0-969E7862B7CA}"/>
              </a:ext>
            </a:extLst>
          </p:cNvPr>
          <p:cNvSpPr>
            <a:spLocks noGrp="1"/>
          </p:cNvSpPr>
          <p:nvPr>
            <p:ph idx="1"/>
          </p:nvPr>
        </p:nvSpPr>
        <p:spPr/>
        <p:txBody>
          <a:bodyPr/>
          <a:lstStyle/>
          <a:p>
            <a:r>
              <a:rPr lang="en-CA" dirty="0"/>
              <a:t>Many physicists and mathematicians participated the process.</a:t>
            </a:r>
          </a:p>
          <a:p>
            <a:r>
              <a:rPr lang="en-CA" dirty="0"/>
              <a:t>Some of the most prominent figures are Fermi, von Neumann, Feynman, and Oppenheimer. </a:t>
            </a:r>
          </a:p>
          <a:p>
            <a:r>
              <a:rPr lang="en-CA" dirty="0"/>
              <a:t>In 1944, von Neumann and Morgenstern published Theory of Games and Economic Behavior.</a:t>
            </a:r>
          </a:p>
          <a:p>
            <a:r>
              <a:rPr lang="en-CA" dirty="0"/>
              <a:t>This book has influenced the direction of economic research greatly.</a:t>
            </a:r>
          </a:p>
        </p:txBody>
      </p:sp>
    </p:spTree>
    <p:extLst>
      <p:ext uri="{BB962C8B-B14F-4D97-AF65-F5344CB8AC3E}">
        <p14:creationId xmlns:p14="http://schemas.microsoft.com/office/powerpoint/2010/main" val="86795004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56F72-9D74-4E03-A0DD-66939C7DE051}"/>
              </a:ext>
            </a:extLst>
          </p:cNvPr>
          <p:cNvSpPr>
            <a:spLocks noGrp="1"/>
          </p:cNvSpPr>
          <p:nvPr>
            <p:ph type="title"/>
          </p:nvPr>
        </p:nvSpPr>
        <p:spPr/>
        <p:txBody>
          <a:bodyPr/>
          <a:lstStyle/>
          <a:p>
            <a:r>
              <a:rPr lang="en-CA" dirty="0"/>
              <a:t>Information theory</a:t>
            </a:r>
          </a:p>
        </p:txBody>
      </p:sp>
      <p:sp>
        <p:nvSpPr>
          <p:cNvPr id="3" name="Content Placeholder 2">
            <a:extLst>
              <a:ext uri="{FF2B5EF4-FFF2-40B4-BE49-F238E27FC236}">
                <a16:creationId xmlns:a16="http://schemas.microsoft.com/office/drawing/2014/main" id="{884549BB-A315-4DA0-87A7-7E206EC00921}"/>
              </a:ext>
            </a:extLst>
          </p:cNvPr>
          <p:cNvSpPr>
            <a:spLocks noGrp="1"/>
          </p:cNvSpPr>
          <p:nvPr>
            <p:ph idx="1"/>
          </p:nvPr>
        </p:nvSpPr>
        <p:spPr/>
        <p:txBody>
          <a:bodyPr/>
          <a:lstStyle/>
          <a:p>
            <a:r>
              <a:rPr lang="en-CA" dirty="0"/>
              <a:t>World war is fought world wide. </a:t>
            </a:r>
          </a:p>
          <a:p>
            <a:r>
              <a:rPr lang="en-CA" dirty="0"/>
              <a:t>It would be of great advantage if we can break enemies’ secret codes and know their movements in advance. </a:t>
            </a:r>
          </a:p>
          <a:p>
            <a:r>
              <a:rPr lang="en-CA" dirty="0"/>
              <a:t>The allied forces were able to break German and Japanese codes. </a:t>
            </a:r>
          </a:p>
          <a:p>
            <a:r>
              <a:rPr lang="en-CA" dirty="0"/>
              <a:t> Information theory played a major role in code breaking.</a:t>
            </a:r>
          </a:p>
          <a:p>
            <a:pPr marL="0" indent="0">
              <a:buNone/>
            </a:pPr>
            <a:endParaRPr lang="en-CA" dirty="0"/>
          </a:p>
          <a:p>
            <a:endParaRPr lang="en-CA" dirty="0"/>
          </a:p>
          <a:p>
            <a:endParaRPr lang="en-CA" dirty="0"/>
          </a:p>
        </p:txBody>
      </p:sp>
    </p:spTree>
    <p:extLst>
      <p:ext uri="{BB962C8B-B14F-4D97-AF65-F5344CB8AC3E}">
        <p14:creationId xmlns:p14="http://schemas.microsoft.com/office/powerpoint/2010/main" val="42568062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0ECCE-648B-4F23-85A4-394689B846F3}"/>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21EF196-42FF-4F8B-8741-3B2A545F3B95}"/>
              </a:ext>
            </a:extLst>
          </p:cNvPr>
          <p:cNvSpPr>
            <a:spLocks noGrp="1"/>
          </p:cNvSpPr>
          <p:nvPr>
            <p:ph idx="1"/>
          </p:nvPr>
        </p:nvSpPr>
        <p:spPr/>
        <p:txBody>
          <a:bodyPr>
            <a:noAutofit/>
          </a:bodyPr>
          <a:lstStyle/>
          <a:p>
            <a:r>
              <a:rPr lang="en-CA" sz="3200" dirty="0"/>
              <a:t>After World War II, information theory was declassified.</a:t>
            </a:r>
          </a:p>
          <a:p>
            <a:r>
              <a:rPr lang="en-CA" sz="3200" dirty="0"/>
              <a:t>Claude Shannon (1916 – 2001) published his paper on information theory in 1948.</a:t>
            </a:r>
          </a:p>
          <a:p>
            <a:r>
              <a:rPr lang="en-CA" sz="3200" dirty="0"/>
              <a:t>At that time, many people thought the theory can be applied to many different fields.</a:t>
            </a:r>
          </a:p>
          <a:p>
            <a:r>
              <a:rPr lang="en-CA" sz="3200" dirty="0"/>
              <a:t>John Kelly (1923 – 1965), a colleague of Shannon at Bel Lab, applied information to investment problem in 1956.</a:t>
            </a:r>
          </a:p>
          <a:p>
            <a:r>
              <a:rPr lang="en-CA" sz="3200" dirty="0"/>
              <a:t>We will discuss his theory later.</a:t>
            </a:r>
          </a:p>
        </p:txBody>
      </p:sp>
    </p:spTree>
    <p:extLst>
      <p:ext uri="{BB962C8B-B14F-4D97-AF65-F5344CB8AC3E}">
        <p14:creationId xmlns:p14="http://schemas.microsoft.com/office/powerpoint/2010/main" val="176065474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71BB1-E3A7-4F68-A20F-534D2B401505}"/>
              </a:ext>
            </a:extLst>
          </p:cNvPr>
          <p:cNvSpPr>
            <a:spLocks noGrp="1"/>
          </p:cNvSpPr>
          <p:nvPr>
            <p:ph type="title"/>
          </p:nvPr>
        </p:nvSpPr>
        <p:spPr/>
        <p:txBody>
          <a:bodyPr/>
          <a:lstStyle/>
          <a:p>
            <a:r>
              <a:rPr lang="en-CA" dirty="0"/>
              <a:t>Operation theory</a:t>
            </a:r>
          </a:p>
        </p:txBody>
      </p:sp>
      <p:sp>
        <p:nvSpPr>
          <p:cNvPr id="3" name="Content Placeholder 2">
            <a:extLst>
              <a:ext uri="{FF2B5EF4-FFF2-40B4-BE49-F238E27FC236}">
                <a16:creationId xmlns:a16="http://schemas.microsoft.com/office/drawing/2014/main" id="{766E5B50-B956-438F-A9E0-C26605A3A6CF}"/>
              </a:ext>
            </a:extLst>
          </p:cNvPr>
          <p:cNvSpPr>
            <a:spLocks noGrp="1"/>
          </p:cNvSpPr>
          <p:nvPr>
            <p:ph idx="1"/>
          </p:nvPr>
        </p:nvSpPr>
        <p:spPr/>
        <p:txBody>
          <a:bodyPr/>
          <a:lstStyle/>
          <a:p>
            <a:r>
              <a:rPr lang="en-CA" dirty="0"/>
              <a:t>World war was a modern war with heavy and complex  logistic demands.</a:t>
            </a:r>
          </a:p>
          <a:p>
            <a:r>
              <a:rPr lang="en-CA" dirty="0"/>
              <a:t>Operation research provided mathematical tools to economize various conflicting objectives.</a:t>
            </a:r>
          </a:p>
          <a:p>
            <a:r>
              <a:rPr lang="en-CA" dirty="0"/>
              <a:t>Operation research has the most direct connections with economic activities. </a:t>
            </a:r>
          </a:p>
          <a:p>
            <a:r>
              <a:rPr lang="en-CA" dirty="0"/>
              <a:t>It also has the most direct influence on economic and finance research. </a:t>
            </a:r>
          </a:p>
          <a:p>
            <a:endParaRPr lang="en-CA" dirty="0"/>
          </a:p>
        </p:txBody>
      </p:sp>
    </p:spTree>
    <p:extLst>
      <p:ext uri="{BB962C8B-B14F-4D97-AF65-F5344CB8AC3E}">
        <p14:creationId xmlns:p14="http://schemas.microsoft.com/office/powerpoint/2010/main" val="2964100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8B255-462F-4335-B0C0-13C894CA44CF}"/>
              </a:ext>
            </a:extLst>
          </p:cNvPr>
          <p:cNvSpPr>
            <a:spLocks noGrp="1"/>
          </p:cNvSpPr>
          <p:nvPr>
            <p:ph type="title"/>
          </p:nvPr>
        </p:nvSpPr>
        <p:spPr/>
        <p:txBody>
          <a:bodyPr/>
          <a:lstStyle/>
          <a:p>
            <a:r>
              <a:rPr lang="en-CA" dirty="0"/>
              <a:t>Discussion</a:t>
            </a:r>
          </a:p>
        </p:txBody>
      </p:sp>
      <p:sp>
        <p:nvSpPr>
          <p:cNvPr id="3" name="Content Placeholder 2">
            <a:extLst>
              <a:ext uri="{FF2B5EF4-FFF2-40B4-BE49-F238E27FC236}">
                <a16:creationId xmlns:a16="http://schemas.microsoft.com/office/drawing/2014/main" id="{08FB12C1-8F07-4A1D-9CE3-B6CDE7BEF990}"/>
              </a:ext>
            </a:extLst>
          </p:cNvPr>
          <p:cNvSpPr>
            <a:spLocks noGrp="1"/>
          </p:cNvSpPr>
          <p:nvPr>
            <p:ph idx="1"/>
          </p:nvPr>
        </p:nvSpPr>
        <p:spPr/>
        <p:txBody>
          <a:bodyPr/>
          <a:lstStyle/>
          <a:p>
            <a:r>
              <a:rPr lang="en-CA" dirty="0"/>
              <a:t>DCF (Discounted Cash Flows) is an economic measure. </a:t>
            </a:r>
          </a:p>
          <a:p>
            <a:r>
              <a:rPr lang="en-CA" dirty="0"/>
              <a:t>It measures what the company actually earn.</a:t>
            </a:r>
          </a:p>
          <a:p>
            <a:r>
              <a:rPr lang="en-CA" dirty="0"/>
              <a:t>Stock market return is a financial measure.  </a:t>
            </a:r>
          </a:p>
          <a:p>
            <a:r>
              <a:rPr lang="en-CA" dirty="0"/>
              <a:t>We would expect these two measures yield the same results.</a:t>
            </a:r>
          </a:p>
          <a:p>
            <a:r>
              <a:rPr lang="en-CA" dirty="0"/>
              <a:t>However, in the past few decades, the two measures diverge significantly. </a:t>
            </a:r>
          </a:p>
        </p:txBody>
      </p:sp>
    </p:spTree>
    <p:extLst>
      <p:ext uri="{BB962C8B-B14F-4D97-AF65-F5344CB8AC3E}">
        <p14:creationId xmlns:p14="http://schemas.microsoft.com/office/powerpoint/2010/main" val="311966001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C98FC-90AA-465F-AE8B-BAFC4EDB8D6E}"/>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B007D6A-CF6A-4077-83C1-0B5F08497D20}"/>
              </a:ext>
            </a:extLst>
          </p:cNvPr>
          <p:cNvSpPr>
            <a:spLocks noGrp="1"/>
          </p:cNvSpPr>
          <p:nvPr>
            <p:ph idx="1"/>
          </p:nvPr>
        </p:nvSpPr>
        <p:spPr/>
        <p:txBody>
          <a:bodyPr/>
          <a:lstStyle/>
          <a:p>
            <a:r>
              <a:rPr lang="en-CA" dirty="0"/>
              <a:t>After the world war, many researchers associated with war efforts returned to universities, either as faculty members or as students.</a:t>
            </a:r>
          </a:p>
          <a:p>
            <a:r>
              <a:rPr lang="en-CA" dirty="0"/>
              <a:t>Many turned their attention to social and economic issues. </a:t>
            </a:r>
          </a:p>
          <a:p>
            <a:r>
              <a:rPr lang="en-CA" dirty="0"/>
              <a:t>They had enormous impacts on the direction of future economic and finance research.</a:t>
            </a:r>
          </a:p>
        </p:txBody>
      </p:sp>
    </p:spTree>
    <p:extLst>
      <p:ext uri="{BB962C8B-B14F-4D97-AF65-F5344CB8AC3E}">
        <p14:creationId xmlns:p14="http://schemas.microsoft.com/office/powerpoint/2010/main" val="58291247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4862B-EDB7-4F78-972C-CC5C03D55072}"/>
              </a:ext>
            </a:extLst>
          </p:cNvPr>
          <p:cNvSpPr>
            <a:spLocks noGrp="1"/>
          </p:cNvSpPr>
          <p:nvPr>
            <p:ph type="title"/>
          </p:nvPr>
        </p:nvSpPr>
        <p:spPr/>
        <p:txBody>
          <a:bodyPr/>
          <a:lstStyle/>
          <a:p>
            <a:r>
              <a:rPr lang="en-CA" dirty="0"/>
              <a:t>The development of the investment theory</a:t>
            </a:r>
          </a:p>
        </p:txBody>
      </p:sp>
      <p:sp>
        <p:nvSpPr>
          <p:cNvPr id="3" name="Content Placeholder 2">
            <a:extLst>
              <a:ext uri="{FF2B5EF4-FFF2-40B4-BE49-F238E27FC236}">
                <a16:creationId xmlns:a16="http://schemas.microsoft.com/office/drawing/2014/main" id="{744D9AD3-D66B-4806-BD5E-6F38ACDA1C97}"/>
              </a:ext>
            </a:extLst>
          </p:cNvPr>
          <p:cNvSpPr>
            <a:spLocks noGrp="1"/>
          </p:cNvSpPr>
          <p:nvPr>
            <p:ph idx="1"/>
          </p:nvPr>
        </p:nvSpPr>
        <p:spPr/>
        <p:txBody>
          <a:bodyPr>
            <a:normAutofit lnSpcReduction="10000"/>
          </a:bodyPr>
          <a:lstStyle/>
          <a:p>
            <a:r>
              <a:rPr lang="en-CA" sz="3200" dirty="0">
                <a:effectLst/>
                <a:latin typeface="Calibri" panose="020F0502020204030204" pitchFamily="34" charset="0"/>
                <a:ea typeface="DengXian" panose="02010600030101010101" pitchFamily="2" charset="-122"/>
                <a:cs typeface="Times New Roman" panose="02020603050405020304" pitchFamily="18" charset="0"/>
              </a:rPr>
              <a:t>Harry Markowitz (born 1927) was a young PhD student at University of Chicago. One day, he went for office hour to see his teacher. </a:t>
            </a:r>
          </a:p>
          <a:p>
            <a:r>
              <a:rPr lang="en-CA" sz="3200" dirty="0">
                <a:effectLst/>
                <a:latin typeface="Calibri" panose="020F0502020204030204" pitchFamily="34" charset="0"/>
                <a:ea typeface="DengXian" panose="02010600030101010101" pitchFamily="2" charset="-122"/>
                <a:cs typeface="Times New Roman" panose="02020603050405020304" pitchFamily="18" charset="0"/>
              </a:rPr>
              <a:t>The office hour was pretty busy. He had to wait outside. A guy was sitting next to him. </a:t>
            </a:r>
          </a:p>
          <a:p>
            <a:r>
              <a:rPr lang="en-CA" sz="3200" dirty="0">
                <a:effectLst/>
                <a:latin typeface="Calibri" panose="020F0502020204030204" pitchFamily="34" charset="0"/>
                <a:ea typeface="DengXian" panose="02010600030101010101" pitchFamily="2" charset="-122"/>
                <a:cs typeface="Times New Roman" panose="02020603050405020304" pitchFamily="18" charset="0"/>
              </a:rPr>
              <a:t>Markowitz asked the guy what he was doing. He said he is a stockbroker. </a:t>
            </a:r>
          </a:p>
          <a:p>
            <a:r>
              <a:rPr lang="en-CA" sz="3200" dirty="0">
                <a:effectLst/>
                <a:latin typeface="Calibri" panose="020F0502020204030204" pitchFamily="34" charset="0"/>
                <a:ea typeface="DengXian" panose="02010600030101010101" pitchFamily="2" charset="-122"/>
                <a:cs typeface="Times New Roman" panose="02020603050405020304" pitchFamily="18" charset="0"/>
              </a:rPr>
              <a:t>Markowitz asked him if he has any tricks in investment. The stockbroker said no. </a:t>
            </a:r>
          </a:p>
          <a:p>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35081285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7E3E1-6B34-4DB3-8AD7-F66B528E04B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0E0D2CE-D7E7-4047-8E4B-038D6FE6AFFE}"/>
              </a:ext>
            </a:extLst>
          </p:cNvPr>
          <p:cNvSpPr>
            <a:spLocks noGrp="1"/>
          </p:cNvSpPr>
          <p:nvPr>
            <p:ph idx="1"/>
          </p:nvPr>
        </p:nvSpPr>
        <p:spPr/>
        <p:txBody>
          <a:bodyPr>
            <a:noAutofit/>
          </a:bodyPr>
          <a:lstStyle/>
          <a:p>
            <a:r>
              <a:rPr lang="en-CA" sz="3200" dirty="0">
                <a:effectLst/>
                <a:latin typeface="Calibri" panose="020F0502020204030204" pitchFamily="34" charset="0"/>
                <a:ea typeface="DengXian" panose="02010600030101010101" pitchFamily="2" charset="-122"/>
                <a:cs typeface="Times New Roman" panose="02020603050405020304" pitchFamily="18" charset="0"/>
              </a:rPr>
              <a:t>But he said by investing in different stocks, an investor can reduce the overall risk, without sacrificing return. </a:t>
            </a:r>
          </a:p>
          <a:p>
            <a:r>
              <a:rPr lang="en-CA" sz="3200" dirty="0">
                <a:effectLst/>
                <a:latin typeface="Calibri" panose="020F0502020204030204" pitchFamily="34" charset="0"/>
                <a:ea typeface="DengXian" panose="02010600030101010101" pitchFamily="2" charset="-122"/>
                <a:cs typeface="Times New Roman" panose="02020603050405020304" pitchFamily="18" charset="0"/>
              </a:rPr>
              <a:t>However, he doesn’t have any quantitative results. </a:t>
            </a:r>
          </a:p>
          <a:p>
            <a:r>
              <a:rPr lang="en-CA" sz="3200" dirty="0">
                <a:effectLst/>
                <a:latin typeface="Calibri" panose="020F0502020204030204" pitchFamily="34" charset="0"/>
                <a:ea typeface="DengXian" panose="02010600030101010101" pitchFamily="2" charset="-122"/>
                <a:cs typeface="Times New Roman" panose="02020603050405020304" pitchFamily="18" charset="0"/>
              </a:rPr>
              <a:t>The stockbroker asked Markowitz if he could develop a quantitative theory.</a:t>
            </a:r>
          </a:p>
          <a:p>
            <a:endParaRPr lang="en-CA" sz="3200" dirty="0">
              <a:latin typeface="Calibri" panose="020F0502020204030204" pitchFamily="34" charset="0"/>
              <a:ea typeface="DengXian" panose="02010600030101010101" pitchFamily="2" charset="-122"/>
              <a:cs typeface="Times New Roman" panose="02020603050405020304" pitchFamily="18" charset="0"/>
            </a:endParaRPr>
          </a:p>
          <a:p>
            <a:pPr marL="0" indent="0">
              <a:buNone/>
            </a:pPr>
            <a:endParaRPr lang="en-CA" sz="3200" dirty="0"/>
          </a:p>
        </p:txBody>
      </p:sp>
    </p:spTree>
    <p:extLst>
      <p:ext uri="{BB962C8B-B14F-4D97-AF65-F5344CB8AC3E}">
        <p14:creationId xmlns:p14="http://schemas.microsoft.com/office/powerpoint/2010/main" val="3541090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33F7B-F812-46A0-B944-4EEC37471E3D}"/>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F697BD49-8207-4965-B933-7D570EF3BFF1}"/>
              </a:ext>
            </a:extLst>
          </p:cNvPr>
          <p:cNvSpPr>
            <a:spLocks noGrp="1"/>
          </p:cNvSpPr>
          <p:nvPr>
            <p:ph idx="1"/>
          </p:nvPr>
        </p:nvSpPr>
        <p:spPr/>
        <p:txBody>
          <a:bodyPr>
            <a:normAutofit/>
          </a:bodyPr>
          <a:lstStyle/>
          <a:p>
            <a:r>
              <a:rPr lang="en-CA" sz="3200" dirty="0">
                <a:effectLst/>
                <a:latin typeface="Calibri" panose="020F0502020204030204" pitchFamily="34" charset="0"/>
                <a:ea typeface="DengXian" panose="02010600030101010101" pitchFamily="2" charset="-122"/>
                <a:cs typeface="Times New Roman" panose="02020603050405020304" pitchFamily="18" charset="0"/>
              </a:rPr>
              <a:t>Later Markowitz spent one afternoon to find out a quantitative way to measure how much risk can be reduced from diversification. </a:t>
            </a:r>
            <a:endParaRPr lang="en-CA" sz="3200" dirty="0"/>
          </a:p>
          <a:p>
            <a:r>
              <a:rPr lang="en-CA" sz="3200" dirty="0"/>
              <a:t>He constructed an efficient frontier of asset allocations in the return and standard deviation coordinate system.</a:t>
            </a:r>
          </a:p>
          <a:p>
            <a:r>
              <a:rPr lang="en-CA" sz="3200" dirty="0">
                <a:effectLst/>
                <a:latin typeface="Calibri" panose="020F0502020204030204" pitchFamily="34" charset="0"/>
                <a:ea typeface="DengXian" panose="02010600030101010101" pitchFamily="2" charset="-122"/>
                <a:cs typeface="Times New Roman" panose="02020603050405020304" pitchFamily="18" charset="0"/>
              </a:rPr>
              <a:t>That was Markowitz portfolio theory.</a:t>
            </a:r>
          </a:p>
          <a:p>
            <a:endParaRPr lang="en-CA" sz="3200" dirty="0"/>
          </a:p>
        </p:txBody>
      </p:sp>
    </p:spTree>
    <p:extLst>
      <p:ext uri="{BB962C8B-B14F-4D97-AF65-F5344CB8AC3E}">
        <p14:creationId xmlns:p14="http://schemas.microsoft.com/office/powerpoint/2010/main" val="373187838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E77EF-3D6D-4CA8-AC37-9FB1A9BC29E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845432B6-3B7D-44A6-8D03-AB6E25FB8228}"/>
              </a:ext>
            </a:extLst>
          </p:cNvPr>
          <p:cNvSpPr>
            <a:spLocks noGrp="1"/>
          </p:cNvSpPr>
          <p:nvPr>
            <p:ph idx="1"/>
          </p:nvPr>
        </p:nvSpPr>
        <p:spPr/>
        <p:txBody>
          <a:bodyPr>
            <a:normAutofit/>
          </a:bodyPr>
          <a:lstStyle/>
          <a:p>
            <a:r>
              <a:rPr lang="en-CA" dirty="0"/>
              <a:t>The theory became his PhD thesis.</a:t>
            </a:r>
          </a:p>
          <a:p>
            <a:r>
              <a:rPr lang="en-CA" dirty="0"/>
              <a:t>At PhD defence, Milton Friedman was on his committee.</a:t>
            </a:r>
          </a:p>
          <a:p>
            <a:r>
              <a:rPr lang="en-CA" dirty="0"/>
              <a:t>After Markowitz’s presentation, Friedman asked,</a:t>
            </a:r>
          </a:p>
          <a:p>
            <a:r>
              <a:rPr lang="en-CA" dirty="0"/>
              <a:t>Your thesis doesn’t contain any economic theory. The mathematics is trivial. How can we grant you a doctor’s degree based on such trivial mathematics?</a:t>
            </a:r>
          </a:p>
          <a:p>
            <a:r>
              <a:rPr lang="en-CA" dirty="0"/>
              <a:t>Markowitz was very nervous. </a:t>
            </a:r>
          </a:p>
          <a:p>
            <a:r>
              <a:rPr lang="en-CA" dirty="0"/>
              <a:t>In the end, he got his PhD degree. </a:t>
            </a:r>
          </a:p>
          <a:p>
            <a:r>
              <a:rPr lang="en-CA" dirty="0"/>
              <a:t>The thesis was published as a paper in 1952, when he was 25.</a:t>
            </a:r>
          </a:p>
        </p:txBody>
      </p:sp>
    </p:spTree>
    <p:extLst>
      <p:ext uri="{BB962C8B-B14F-4D97-AF65-F5344CB8AC3E}">
        <p14:creationId xmlns:p14="http://schemas.microsoft.com/office/powerpoint/2010/main" val="7384606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E5693-652C-4014-9BA1-5DAF9316E7BF}"/>
              </a:ext>
            </a:extLst>
          </p:cNvPr>
          <p:cNvSpPr>
            <a:spLocks noGrp="1"/>
          </p:cNvSpPr>
          <p:nvPr>
            <p:ph type="title"/>
          </p:nvPr>
        </p:nvSpPr>
        <p:spPr/>
        <p:txBody>
          <a:bodyPr/>
          <a:lstStyle/>
          <a:p>
            <a:r>
              <a:rPr lang="en-CA" dirty="0"/>
              <a:t>Comments</a:t>
            </a:r>
          </a:p>
        </p:txBody>
      </p:sp>
      <p:sp>
        <p:nvSpPr>
          <p:cNvPr id="3" name="Content Placeholder 2">
            <a:extLst>
              <a:ext uri="{FF2B5EF4-FFF2-40B4-BE49-F238E27FC236}">
                <a16:creationId xmlns:a16="http://schemas.microsoft.com/office/drawing/2014/main" id="{FE8FEE4C-4845-4E10-AE0B-9F51F46949D3}"/>
              </a:ext>
            </a:extLst>
          </p:cNvPr>
          <p:cNvSpPr>
            <a:spLocks noGrp="1"/>
          </p:cNvSpPr>
          <p:nvPr>
            <p:ph idx="1"/>
          </p:nvPr>
        </p:nvSpPr>
        <p:spPr/>
        <p:txBody>
          <a:bodyPr/>
          <a:lstStyle/>
          <a:p>
            <a:r>
              <a:rPr lang="en-CA" dirty="0"/>
              <a:t>Over time, most once fashionable economic theories are simply forgotten. </a:t>
            </a:r>
          </a:p>
          <a:p>
            <a:r>
              <a:rPr lang="en-CA" dirty="0"/>
              <a:t>What survive to today are mostly trivial mathematical formulas.</a:t>
            </a:r>
          </a:p>
          <a:p>
            <a:r>
              <a:rPr lang="en-CA" dirty="0"/>
              <a:t>Markowitz’s PhD thesis was his best work in his life. He later got Nobel prize for this trivial mathematics.</a:t>
            </a:r>
          </a:p>
        </p:txBody>
      </p:sp>
    </p:spTree>
    <p:extLst>
      <p:ext uri="{BB962C8B-B14F-4D97-AF65-F5344CB8AC3E}">
        <p14:creationId xmlns:p14="http://schemas.microsoft.com/office/powerpoint/2010/main" val="217775786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53519-88BA-4B66-8310-6B4DE7181B24}"/>
              </a:ext>
            </a:extLst>
          </p:cNvPr>
          <p:cNvSpPr>
            <a:spLocks noGrp="1"/>
          </p:cNvSpPr>
          <p:nvPr>
            <p:ph type="title"/>
          </p:nvPr>
        </p:nvSpPr>
        <p:spPr/>
        <p:txBody>
          <a:bodyPr/>
          <a:lstStyle/>
          <a:p>
            <a:r>
              <a:rPr lang="en-CA" dirty="0"/>
              <a:t>Empirical implementation</a:t>
            </a:r>
          </a:p>
        </p:txBody>
      </p:sp>
      <p:sp>
        <p:nvSpPr>
          <p:cNvPr id="3" name="Content Placeholder 2">
            <a:extLst>
              <a:ext uri="{FF2B5EF4-FFF2-40B4-BE49-F238E27FC236}">
                <a16:creationId xmlns:a16="http://schemas.microsoft.com/office/drawing/2014/main" id="{7B84B9F5-4964-488E-8F1E-BEEB55AC4AA4}"/>
              </a:ext>
            </a:extLst>
          </p:cNvPr>
          <p:cNvSpPr>
            <a:spLocks noGrp="1"/>
          </p:cNvSpPr>
          <p:nvPr>
            <p:ph idx="1"/>
          </p:nvPr>
        </p:nvSpPr>
        <p:spPr/>
        <p:txBody>
          <a:bodyPr>
            <a:normAutofit lnSpcReduction="10000"/>
          </a:bodyPr>
          <a:lstStyle/>
          <a:p>
            <a:r>
              <a:rPr lang="en-CA" dirty="0"/>
              <a:t>We can construct efficient frontier of asset allocations with data of all stocks.</a:t>
            </a:r>
          </a:p>
          <a:p>
            <a:r>
              <a:rPr lang="en-CA" dirty="0"/>
              <a:t>When we use real data to calculate efficient frontier, the weight of many stocks are negative. </a:t>
            </a:r>
          </a:p>
          <a:p>
            <a:r>
              <a:rPr lang="en-CA" dirty="0"/>
              <a:t>All companies have positive market value. All stocks have positive weights in the market. </a:t>
            </a:r>
          </a:p>
          <a:p>
            <a:r>
              <a:rPr lang="en-CA" dirty="0"/>
              <a:t>If Markowitz portfolio theory represents reality well, we would expect  positive weight of each stock. Indeed, we would expect calculated weight to be identical with the market weight.</a:t>
            </a:r>
          </a:p>
          <a:p>
            <a:r>
              <a:rPr lang="en-CA" dirty="0"/>
              <a:t>This is not we find.</a:t>
            </a:r>
          </a:p>
        </p:txBody>
      </p:sp>
    </p:spTree>
    <p:extLst>
      <p:ext uri="{BB962C8B-B14F-4D97-AF65-F5344CB8AC3E}">
        <p14:creationId xmlns:p14="http://schemas.microsoft.com/office/powerpoint/2010/main" val="171035997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928DA-E9D1-4560-9106-BEE5DB88830D}"/>
              </a:ext>
            </a:extLst>
          </p:cNvPr>
          <p:cNvSpPr>
            <a:spLocks noGrp="1"/>
          </p:cNvSpPr>
          <p:nvPr>
            <p:ph type="title"/>
          </p:nvPr>
        </p:nvSpPr>
        <p:spPr/>
        <p:txBody>
          <a:bodyPr/>
          <a:lstStyle/>
          <a:p>
            <a:r>
              <a:rPr lang="en-CA" dirty="0"/>
              <a:t>CAPM</a:t>
            </a:r>
          </a:p>
        </p:txBody>
      </p:sp>
      <p:sp>
        <p:nvSpPr>
          <p:cNvPr id="3" name="Content Placeholder 2">
            <a:extLst>
              <a:ext uri="{FF2B5EF4-FFF2-40B4-BE49-F238E27FC236}">
                <a16:creationId xmlns:a16="http://schemas.microsoft.com/office/drawing/2014/main" id="{0432556B-275E-4CCC-A1EB-11CEF76854D1}"/>
              </a:ext>
            </a:extLst>
          </p:cNvPr>
          <p:cNvSpPr>
            <a:spLocks noGrp="1"/>
          </p:cNvSpPr>
          <p:nvPr>
            <p:ph idx="1"/>
          </p:nvPr>
        </p:nvSpPr>
        <p:spPr/>
        <p:txBody>
          <a:bodyPr>
            <a:noAutofit/>
          </a:bodyPr>
          <a:lstStyle/>
          <a:p>
            <a:r>
              <a:rPr lang="en-CA" dirty="0">
                <a:effectLst/>
                <a:latin typeface="Calibri" panose="020F0502020204030204" pitchFamily="34" charset="0"/>
                <a:ea typeface="DengXian" panose="02010600030101010101" pitchFamily="2" charset="-122"/>
                <a:cs typeface="Times New Roman" panose="02020603050405020304" pitchFamily="18" charset="0"/>
              </a:rPr>
              <a:t>About ten years later, Bill Sharpe (born 1934), a PhD student at UCLA, had a problem. </a:t>
            </a:r>
          </a:p>
          <a:p>
            <a:r>
              <a:rPr lang="en-CA" dirty="0">
                <a:effectLst/>
                <a:latin typeface="Calibri" panose="020F0502020204030204" pitchFamily="34" charset="0"/>
                <a:ea typeface="DengXian" panose="02010600030101010101" pitchFamily="2" charset="-122"/>
                <a:cs typeface="Times New Roman" panose="02020603050405020304" pitchFamily="18" charset="0"/>
              </a:rPr>
              <a:t>His PhD dissertation was turned down by his advisor. </a:t>
            </a:r>
          </a:p>
          <a:p>
            <a:r>
              <a:rPr lang="en-CA" dirty="0">
                <a:effectLst/>
                <a:latin typeface="Calibri" panose="020F0502020204030204" pitchFamily="34" charset="0"/>
                <a:ea typeface="DengXian" panose="02010600030101010101" pitchFamily="2" charset="-122"/>
                <a:cs typeface="Times New Roman" panose="02020603050405020304" pitchFamily="18" charset="0"/>
              </a:rPr>
              <a:t>That was a terrible blow to him. </a:t>
            </a:r>
          </a:p>
          <a:p>
            <a:r>
              <a:rPr lang="en-CA" dirty="0">
                <a:effectLst/>
                <a:latin typeface="Calibri" panose="020F0502020204030204" pitchFamily="34" charset="0"/>
                <a:ea typeface="DengXian" panose="02010600030101010101" pitchFamily="2" charset="-122"/>
                <a:cs typeface="Times New Roman" panose="02020603050405020304" pitchFamily="18" charset="0"/>
              </a:rPr>
              <a:t>It was a waste of several years’ hard work. </a:t>
            </a:r>
          </a:p>
          <a:p>
            <a:r>
              <a:rPr lang="en-CA" dirty="0">
                <a:effectLst/>
                <a:latin typeface="Calibri" panose="020F0502020204030204" pitchFamily="34" charset="0"/>
                <a:ea typeface="DengXian" panose="02010600030101010101" pitchFamily="2" charset="-122"/>
                <a:cs typeface="Times New Roman" panose="02020603050405020304" pitchFamily="18" charset="0"/>
              </a:rPr>
              <a:t>Now he had to find a new topic. </a:t>
            </a:r>
            <a:endParaRPr lang="en-CA" dirty="0"/>
          </a:p>
        </p:txBody>
      </p:sp>
    </p:spTree>
    <p:extLst>
      <p:ext uri="{BB962C8B-B14F-4D97-AF65-F5344CB8AC3E}">
        <p14:creationId xmlns:p14="http://schemas.microsoft.com/office/powerpoint/2010/main" val="340189487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33383-7FE8-4D71-93AC-DEAB7097E1E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4AE60567-9354-46DA-B7AA-99DC1B660C57}"/>
              </a:ext>
            </a:extLst>
          </p:cNvPr>
          <p:cNvSpPr>
            <a:spLocks noGrp="1"/>
          </p:cNvSpPr>
          <p:nvPr>
            <p:ph idx="1"/>
          </p:nvPr>
        </p:nvSpPr>
        <p:spPr/>
        <p:txBody>
          <a:bodyPr>
            <a:normAutofit/>
          </a:bodyPr>
          <a:lstStyle/>
          <a:p>
            <a:r>
              <a:rPr lang="en-CA" dirty="0">
                <a:effectLst/>
                <a:latin typeface="Calibri" panose="020F0502020204030204" pitchFamily="34" charset="0"/>
                <a:ea typeface="DengXian" panose="02010600030101010101" pitchFamily="2" charset="-122"/>
                <a:cs typeface="Times New Roman" panose="02020603050405020304" pitchFamily="18" charset="0"/>
              </a:rPr>
              <a:t>At that time, Markowitz was visiting Rand Corp. </a:t>
            </a:r>
          </a:p>
          <a:p>
            <a:r>
              <a:rPr lang="en-CA" dirty="0">
                <a:effectLst/>
                <a:latin typeface="Calibri" panose="020F0502020204030204" pitchFamily="34" charset="0"/>
                <a:ea typeface="DengXian" panose="02010600030101010101" pitchFamily="2" charset="-122"/>
                <a:cs typeface="Times New Roman" panose="02020603050405020304" pitchFamily="18" charset="0"/>
              </a:rPr>
              <a:t>One day, Sharpe visited Rand and bumped into Markowitz. </a:t>
            </a:r>
          </a:p>
          <a:p>
            <a:r>
              <a:rPr lang="en-CA" dirty="0">
                <a:effectLst/>
                <a:latin typeface="Calibri" panose="020F0502020204030204" pitchFamily="34" charset="0"/>
                <a:ea typeface="DengXian" panose="02010600030101010101" pitchFamily="2" charset="-122"/>
                <a:cs typeface="Times New Roman" panose="02020603050405020304" pitchFamily="18" charset="0"/>
              </a:rPr>
              <a:t>He asked Markowitz if he had some good research topic. </a:t>
            </a:r>
          </a:p>
          <a:p>
            <a:r>
              <a:rPr lang="en-CA" dirty="0">
                <a:effectLst/>
                <a:latin typeface="Calibri" panose="020F0502020204030204" pitchFamily="34" charset="0"/>
                <a:ea typeface="DengXian" panose="02010600030101010101" pitchFamily="2" charset="-122"/>
                <a:cs typeface="Times New Roman" panose="02020603050405020304" pitchFamily="18" charset="0"/>
              </a:rPr>
              <a:t>Markowitz said that he had developed a portfolio theory.</a:t>
            </a:r>
          </a:p>
          <a:p>
            <a:r>
              <a:rPr lang="en-CA" dirty="0">
                <a:latin typeface="Calibri" panose="020F0502020204030204" pitchFamily="34" charset="0"/>
                <a:ea typeface="DengXian" panose="02010600030101010101" pitchFamily="2" charset="-122"/>
                <a:cs typeface="Times New Roman" panose="02020603050405020304" pitchFamily="18" charset="0"/>
              </a:rPr>
              <a:t>But it</a:t>
            </a:r>
            <a:r>
              <a:rPr lang="en-CA" dirty="0">
                <a:effectLst/>
                <a:latin typeface="Calibri" panose="020F0502020204030204" pitchFamily="34" charset="0"/>
                <a:ea typeface="DengXian" panose="02010600030101010101" pitchFamily="2" charset="-122"/>
                <a:cs typeface="Times New Roman" panose="02020603050405020304" pitchFamily="18" charset="0"/>
              </a:rPr>
              <a:t> is not very practical computationally. </a:t>
            </a:r>
          </a:p>
          <a:p>
            <a:r>
              <a:rPr lang="en-CA" dirty="0">
                <a:effectLst/>
                <a:latin typeface="Calibri" panose="020F0502020204030204" pitchFamily="34" charset="0"/>
                <a:ea typeface="DengXian" panose="02010600030101010101" pitchFamily="2" charset="-122"/>
                <a:cs typeface="Times New Roman" panose="02020603050405020304" pitchFamily="18" charset="0"/>
              </a:rPr>
              <a:t>When people actually tried to calculate efficient frontier from real statistical data, they can never get good results. </a:t>
            </a:r>
          </a:p>
          <a:p>
            <a:r>
              <a:rPr lang="en-CA" dirty="0">
                <a:effectLst/>
                <a:latin typeface="Calibri" panose="020F0502020204030204" pitchFamily="34" charset="0"/>
                <a:ea typeface="DengXian" panose="02010600030101010101" pitchFamily="2" charset="-122"/>
                <a:cs typeface="Times New Roman" panose="02020603050405020304" pitchFamily="18" charset="0"/>
              </a:rPr>
              <a:t>If you have attempted to calculate efficient frontier from real data, you will know what that means. </a:t>
            </a:r>
            <a:endParaRPr lang="en-CA" dirty="0"/>
          </a:p>
        </p:txBody>
      </p:sp>
    </p:spTree>
    <p:extLst>
      <p:ext uri="{BB962C8B-B14F-4D97-AF65-F5344CB8AC3E}">
        <p14:creationId xmlns:p14="http://schemas.microsoft.com/office/powerpoint/2010/main" val="53336232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BD42D-732C-4A2A-AC6C-FE9D4790AA5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09455B7E-2341-4833-A27F-EF774048853D}"/>
              </a:ext>
            </a:extLst>
          </p:cNvPr>
          <p:cNvSpPr>
            <a:spLocks noGrp="1"/>
          </p:cNvSpPr>
          <p:nvPr>
            <p:ph idx="1"/>
          </p:nvPr>
        </p:nvSpPr>
        <p:spPr/>
        <p:txBody>
          <a:bodyPr/>
          <a:lstStyle/>
          <a:p>
            <a:r>
              <a:rPr lang="en-CA" dirty="0">
                <a:effectLst/>
                <a:latin typeface="Calibri" panose="020F0502020204030204" pitchFamily="34" charset="0"/>
                <a:ea typeface="DengXian" panose="02010600030101010101" pitchFamily="2" charset="-122"/>
                <a:cs typeface="Times New Roman" panose="02020603050405020304" pitchFamily="18" charset="0"/>
              </a:rPr>
              <a:t>He suggested to Sharpe to find a better way to resolve the problem.</a:t>
            </a:r>
          </a:p>
          <a:p>
            <a:r>
              <a:rPr lang="en-CA" dirty="0">
                <a:effectLst/>
                <a:latin typeface="Calibri" panose="020F0502020204030204" pitchFamily="34" charset="0"/>
                <a:ea typeface="DengXian" panose="02010600030101010101" pitchFamily="2" charset="-122"/>
                <a:cs typeface="Times New Roman" panose="02020603050405020304" pitchFamily="18" charset="0"/>
              </a:rPr>
              <a:t> Later, Sharped developed CAPM.</a:t>
            </a:r>
          </a:p>
          <a:p>
            <a:r>
              <a:rPr lang="en-CA" dirty="0">
                <a:latin typeface="Calibri" panose="020F0502020204030204" pitchFamily="34" charset="0"/>
                <a:ea typeface="DengXian" panose="02010600030101010101" pitchFamily="2" charset="-122"/>
                <a:cs typeface="Times New Roman" panose="02020603050405020304" pitchFamily="18" charset="0"/>
              </a:rPr>
              <a:t>In CAPM, Sharpe avoided the problem of calculating correlations between every two assets, which is computationally intensive.</a:t>
            </a:r>
          </a:p>
          <a:p>
            <a:r>
              <a:rPr lang="en-CA" dirty="0">
                <a:latin typeface="Calibri" panose="020F0502020204030204" pitchFamily="34" charset="0"/>
                <a:ea typeface="DengXian" panose="02010600030101010101" pitchFamily="2" charset="-122"/>
                <a:cs typeface="Times New Roman" panose="02020603050405020304" pitchFamily="18" charset="0"/>
              </a:rPr>
              <a:t>Instead, he assumes the overall market is efficiently priced. </a:t>
            </a:r>
          </a:p>
          <a:p>
            <a:r>
              <a:rPr lang="en-CA" dirty="0">
                <a:latin typeface="Calibri" panose="020F0502020204030204" pitchFamily="34" charset="0"/>
                <a:ea typeface="DengXian" panose="02010600030101010101" pitchFamily="2" charset="-122"/>
                <a:cs typeface="Times New Roman" panose="02020603050405020304" pitchFamily="18" charset="0"/>
              </a:rPr>
              <a:t>Then he calculate the correlation between any particular asset with the overall market to determine the expected return of that particular asset. </a:t>
            </a:r>
          </a:p>
          <a:p>
            <a:pPr marL="0" indent="0">
              <a:buNone/>
            </a:pPr>
            <a:endParaRPr lang="en-CA" dirty="0"/>
          </a:p>
        </p:txBody>
      </p:sp>
    </p:spTree>
    <p:extLst>
      <p:ext uri="{BB962C8B-B14F-4D97-AF65-F5344CB8AC3E}">
        <p14:creationId xmlns:p14="http://schemas.microsoft.com/office/powerpoint/2010/main" val="2802585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E3761-1C3F-4A10-8417-80D0A40E93E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781F742D-3BAB-4150-B9F5-43771F03D96B}"/>
              </a:ext>
            </a:extLst>
          </p:cNvPr>
          <p:cNvSpPr>
            <a:spLocks noGrp="1"/>
          </p:cNvSpPr>
          <p:nvPr>
            <p:ph idx="1"/>
          </p:nvPr>
        </p:nvSpPr>
        <p:spPr/>
        <p:txBody>
          <a:bodyPr/>
          <a:lstStyle/>
          <a:p>
            <a:endParaRPr lang="en-CA" dirty="0"/>
          </a:p>
          <a:p>
            <a:r>
              <a:rPr lang="en-CA" dirty="0"/>
              <a:t>For the purpose of corporate finance, this means that if we use CAPM to determine cost of capital, we will reject almost all honest investment proposals.</a:t>
            </a:r>
          </a:p>
        </p:txBody>
      </p:sp>
    </p:spTree>
    <p:extLst>
      <p:ext uri="{BB962C8B-B14F-4D97-AF65-F5344CB8AC3E}">
        <p14:creationId xmlns:p14="http://schemas.microsoft.com/office/powerpoint/2010/main" val="391206270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DCE23-8DA3-4F61-B6CD-EC2A824C8A6E}"/>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E76CEE9-D809-4526-B4F5-ECCDF949707F}"/>
              </a:ext>
            </a:extLst>
          </p:cNvPr>
          <p:cNvSpPr>
            <a:spLocks noGrp="1"/>
          </p:cNvSpPr>
          <p:nvPr>
            <p:ph idx="1"/>
          </p:nvPr>
        </p:nvSpPr>
        <p:spPr/>
        <p:txBody>
          <a:bodyPr/>
          <a:lstStyle/>
          <a:p>
            <a:r>
              <a:rPr lang="en-CA" dirty="0"/>
              <a:t>In CAPM, the concept of efficient frontier is still there.</a:t>
            </a:r>
          </a:p>
          <a:p>
            <a:r>
              <a:rPr lang="en-CA" dirty="0"/>
              <a:t>But Sharped avoided the need to calculate efficient frontier explicitly.</a:t>
            </a:r>
          </a:p>
          <a:p>
            <a:r>
              <a:rPr lang="en-CA" dirty="0"/>
              <a:t>The problem of negative weights for many assets in Markowitz portfolio theory doesn’t turn up.</a:t>
            </a:r>
          </a:p>
          <a:p>
            <a:r>
              <a:rPr lang="en-CA" dirty="0"/>
              <a:t>For this work, Sharpe shared Nobel prize with Markowitz in 1990. </a:t>
            </a:r>
          </a:p>
        </p:txBody>
      </p:sp>
    </p:spTree>
    <p:extLst>
      <p:ext uri="{BB962C8B-B14F-4D97-AF65-F5344CB8AC3E}">
        <p14:creationId xmlns:p14="http://schemas.microsoft.com/office/powerpoint/2010/main" val="251718177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794B0-EF4B-4ABF-AB7E-9A7855D0449B}"/>
              </a:ext>
            </a:extLst>
          </p:cNvPr>
          <p:cNvSpPr>
            <a:spLocks noGrp="1"/>
          </p:cNvSpPr>
          <p:nvPr>
            <p:ph type="title"/>
          </p:nvPr>
        </p:nvSpPr>
        <p:spPr/>
        <p:txBody>
          <a:bodyPr/>
          <a:lstStyle/>
          <a:p>
            <a:r>
              <a:rPr lang="en-CA" dirty="0"/>
              <a:t>Empirical implementations</a:t>
            </a:r>
          </a:p>
        </p:txBody>
      </p:sp>
      <p:sp>
        <p:nvSpPr>
          <p:cNvPr id="3" name="Content Placeholder 2">
            <a:extLst>
              <a:ext uri="{FF2B5EF4-FFF2-40B4-BE49-F238E27FC236}">
                <a16:creationId xmlns:a16="http://schemas.microsoft.com/office/drawing/2014/main" id="{5E67A07E-3ABA-4CC8-BDA2-616A04921277}"/>
              </a:ext>
            </a:extLst>
          </p:cNvPr>
          <p:cNvSpPr>
            <a:spLocks noGrp="1"/>
          </p:cNvSpPr>
          <p:nvPr>
            <p:ph idx="1"/>
          </p:nvPr>
        </p:nvSpPr>
        <p:spPr/>
        <p:txBody>
          <a:bodyPr>
            <a:normAutofit/>
          </a:bodyPr>
          <a:lstStyle/>
          <a:p>
            <a:r>
              <a:rPr lang="en-CA" dirty="0"/>
              <a:t>Sharpe’s CAPM is computationally less intensive than Markowitz portfolio theory.</a:t>
            </a:r>
          </a:p>
          <a:p>
            <a:r>
              <a:rPr lang="en-CA" dirty="0"/>
              <a:t>Still, empirical fits are pretty poor. </a:t>
            </a:r>
          </a:p>
          <a:p>
            <a:r>
              <a:rPr lang="en-CA" dirty="0"/>
              <a:t>Specifically, the returns of high beta stocks are not as high as the model suggests; the returns of low beta stocks are not as low as the model suggests.</a:t>
            </a:r>
          </a:p>
          <a:p>
            <a:endParaRPr lang="en-CA" dirty="0"/>
          </a:p>
        </p:txBody>
      </p:sp>
    </p:spTree>
    <p:extLst>
      <p:ext uri="{BB962C8B-B14F-4D97-AF65-F5344CB8AC3E}">
        <p14:creationId xmlns:p14="http://schemas.microsoft.com/office/powerpoint/2010/main" val="176445161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BD2EF-0EB1-4B6A-9D1F-FC64785B9567}"/>
              </a:ext>
            </a:extLst>
          </p:cNvPr>
          <p:cNvSpPr>
            <a:spLocks noGrp="1"/>
          </p:cNvSpPr>
          <p:nvPr>
            <p:ph type="title"/>
          </p:nvPr>
        </p:nvSpPr>
        <p:spPr/>
        <p:txBody>
          <a:bodyPr/>
          <a:lstStyle/>
          <a:p>
            <a:r>
              <a:rPr lang="en-CA" dirty="0"/>
              <a:t>Complex revisions of CAPM</a:t>
            </a:r>
          </a:p>
        </p:txBody>
      </p:sp>
      <p:sp>
        <p:nvSpPr>
          <p:cNvPr id="3" name="Content Placeholder 2">
            <a:extLst>
              <a:ext uri="{FF2B5EF4-FFF2-40B4-BE49-F238E27FC236}">
                <a16:creationId xmlns:a16="http://schemas.microsoft.com/office/drawing/2014/main" id="{9885996B-828D-4F1C-9A20-9A9160B2E7D0}"/>
              </a:ext>
            </a:extLst>
          </p:cNvPr>
          <p:cNvSpPr>
            <a:spLocks noGrp="1"/>
          </p:cNvSpPr>
          <p:nvPr>
            <p:ph idx="1"/>
          </p:nvPr>
        </p:nvSpPr>
        <p:spPr/>
        <p:txBody>
          <a:bodyPr>
            <a:normAutofit/>
          </a:bodyPr>
          <a:lstStyle/>
          <a:p>
            <a:r>
              <a:rPr lang="en-CA" sz="3200" dirty="0"/>
              <a:t>Many revisions of CAPM are proposed.</a:t>
            </a:r>
          </a:p>
          <a:p>
            <a:r>
              <a:rPr lang="en-CA" sz="3200" dirty="0"/>
              <a:t>The most famous one is </a:t>
            </a:r>
            <a:r>
              <a:rPr lang="en-CA" sz="3200" dirty="0" err="1"/>
              <a:t>Fama</a:t>
            </a:r>
            <a:r>
              <a:rPr lang="en-CA" sz="3200" dirty="0"/>
              <a:t> French three factor model in 1992.</a:t>
            </a:r>
          </a:p>
          <a:p>
            <a:r>
              <a:rPr lang="en-CA" sz="3200" dirty="0"/>
              <a:t>In </a:t>
            </a:r>
            <a:r>
              <a:rPr lang="en-CA" sz="3200" dirty="0" err="1"/>
              <a:t>Fama</a:t>
            </a:r>
            <a:r>
              <a:rPr lang="en-CA" sz="3200" dirty="0"/>
              <a:t> French three factor model, other than market factor from CAPM, two additional factors are introduced.</a:t>
            </a:r>
          </a:p>
          <a:p>
            <a:r>
              <a:rPr lang="en-CA" sz="3200" dirty="0"/>
              <a:t>The first is the size of a company.</a:t>
            </a:r>
          </a:p>
          <a:p>
            <a:r>
              <a:rPr lang="en-CA" sz="3200" dirty="0"/>
              <a:t>The second is market value/book value ratio.</a:t>
            </a:r>
          </a:p>
          <a:p>
            <a:endParaRPr lang="en-CA" sz="3200" dirty="0"/>
          </a:p>
          <a:p>
            <a:endParaRPr lang="en-CA" sz="3200" dirty="0"/>
          </a:p>
          <a:p>
            <a:endParaRPr lang="en-CA" sz="3200" dirty="0"/>
          </a:p>
        </p:txBody>
      </p:sp>
    </p:spTree>
    <p:extLst>
      <p:ext uri="{BB962C8B-B14F-4D97-AF65-F5344CB8AC3E}">
        <p14:creationId xmlns:p14="http://schemas.microsoft.com/office/powerpoint/2010/main" val="103305071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EC330-0EA5-4136-8350-E7697C9E8DAD}"/>
              </a:ext>
            </a:extLst>
          </p:cNvPr>
          <p:cNvSpPr>
            <a:spLocks noGrp="1"/>
          </p:cNvSpPr>
          <p:nvPr>
            <p:ph type="title"/>
          </p:nvPr>
        </p:nvSpPr>
        <p:spPr/>
        <p:txBody>
          <a:bodyPr/>
          <a:lstStyle/>
          <a:p>
            <a:r>
              <a:rPr lang="en-CA" dirty="0"/>
              <a:t>Company size</a:t>
            </a:r>
          </a:p>
        </p:txBody>
      </p:sp>
      <p:sp>
        <p:nvSpPr>
          <p:cNvPr id="3" name="Content Placeholder 2">
            <a:extLst>
              <a:ext uri="{FF2B5EF4-FFF2-40B4-BE49-F238E27FC236}">
                <a16:creationId xmlns:a16="http://schemas.microsoft.com/office/drawing/2014/main" id="{B203627C-3A3A-45A7-AA30-A3F2B8E23723}"/>
              </a:ext>
            </a:extLst>
          </p:cNvPr>
          <p:cNvSpPr>
            <a:spLocks noGrp="1"/>
          </p:cNvSpPr>
          <p:nvPr>
            <p:ph idx="1"/>
          </p:nvPr>
        </p:nvSpPr>
        <p:spPr/>
        <p:txBody>
          <a:bodyPr/>
          <a:lstStyle/>
          <a:p>
            <a:r>
              <a:rPr lang="en-CA" dirty="0"/>
              <a:t>A small company has low weight in total market portfolio.</a:t>
            </a:r>
          </a:p>
          <a:p>
            <a:r>
              <a:rPr lang="en-CA" dirty="0"/>
              <a:t>It tends to have low beta.</a:t>
            </a:r>
          </a:p>
          <a:p>
            <a:r>
              <a:rPr lang="en-CA" dirty="0"/>
              <a:t>Hence its expected return tends to be low. </a:t>
            </a:r>
          </a:p>
          <a:p>
            <a:r>
              <a:rPr lang="en-CA" dirty="0"/>
              <a:t>However, market data indicate that its return is on average higher than CAPM suggested.</a:t>
            </a:r>
          </a:p>
        </p:txBody>
      </p:sp>
    </p:spTree>
    <p:extLst>
      <p:ext uri="{BB962C8B-B14F-4D97-AF65-F5344CB8AC3E}">
        <p14:creationId xmlns:p14="http://schemas.microsoft.com/office/powerpoint/2010/main" val="189765477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5EBD6-4D45-4EA7-82A2-E88EDA5C6709}"/>
              </a:ext>
            </a:extLst>
          </p:cNvPr>
          <p:cNvSpPr>
            <a:spLocks noGrp="1"/>
          </p:cNvSpPr>
          <p:nvPr>
            <p:ph type="title"/>
          </p:nvPr>
        </p:nvSpPr>
        <p:spPr/>
        <p:txBody>
          <a:bodyPr/>
          <a:lstStyle/>
          <a:p>
            <a:r>
              <a:rPr lang="en-CA" dirty="0"/>
              <a:t>Market value/book value ratio</a:t>
            </a:r>
          </a:p>
        </p:txBody>
      </p:sp>
      <p:sp>
        <p:nvSpPr>
          <p:cNvPr id="3" name="Content Placeholder 2">
            <a:extLst>
              <a:ext uri="{FF2B5EF4-FFF2-40B4-BE49-F238E27FC236}">
                <a16:creationId xmlns:a16="http://schemas.microsoft.com/office/drawing/2014/main" id="{778D0A92-D17B-46AD-A4C7-9574FE7D04E2}"/>
              </a:ext>
            </a:extLst>
          </p:cNvPr>
          <p:cNvSpPr>
            <a:spLocks noGrp="1"/>
          </p:cNvSpPr>
          <p:nvPr>
            <p:ph idx="1"/>
          </p:nvPr>
        </p:nvSpPr>
        <p:spPr/>
        <p:txBody>
          <a:bodyPr>
            <a:normAutofit/>
          </a:bodyPr>
          <a:lstStyle/>
          <a:p>
            <a:r>
              <a:rPr lang="en-CA" dirty="0"/>
              <a:t>A high market value/book value company could have high market value.</a:t>
            </a:r>
          </a:p>
          <a:p>
            <a:r>
              <a:rPr lang="en-CA" dirty="0"/>
              <a:t>It tends to have high beta and hence high expected return.</a:t>
            </a:r>
          </a:p>
          <a:p>
            <a:r>
              <a:rPr lang="en-CA" dirty="0"/>
              <a:t>However, market data indicate its return on average is not as high as predicted by CAPM. </a:t>
            </a:r>
          </a:p>
          <a:p>
            <a:endParaRPr lang="en-CA" dirty="0"/>
          </a:p>
        </p:txBody>
      </p:sp>
    </p:spTree>
    <p:extLst>
      <p:ext uri="{BB962C8B-B14F-4D97-AF65-F5344CB8AC3E}">
        <p14:creationId xmlns:p14="http://schemas.microsoft.com/office/powerpoint/2010/main" val="66367244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AD602-DA15-4E5D-B279-36B86631F073}"/>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A5CED4D9-7471-4DF6-8546-AB7A34ACDFEF}"/>
              </a:ext>
            </a:extLst>
          </p:cNvPr>
          <p:cNvSpPr>
            <a:spLocks noGrp="1"/>
          </p:cNvSpPr>
          <p:nvPr>
            <p:ph idx="1"/>
          </p:nvPr>
        </p:nvSpPr>
        <p:spPr/>
        <p:txBody>
          <a:bodyPr/>
          <a:lstStyle/>
          <a:p>
            <a:r>
              <a:rPr lang="en-CA" dirty="0"/>
              <a:t>High market value/book value ratio companies tend to be growth companies.</a:t>
            </a:r>
          </a:p>
          <a:p>
            <a:r>
              <a:rPr lang="en-CA" dirty="0"/>
              <a:t>Growth companies tend to be over valued by Modigliani Miller theory.</a:t>
            </a:r>
          </a:p>
          <a:p>
            <a:r>
              <a:rPr lang="en-CA" dirty="0"/>
              <a:t>Hence they tend to have low future returns.</a:t>
            </a:r>
          </a:p>
        </p:txBody>
      </p:sp>
    </p:spTree>
    <p:extLst>
      <p:ext uri="{BB962C8B-B14F-4D97-AF65-F5344CB8AC3E}">
        <p14:creationId xmlns:p14="http://schemas.microsoft.com/office/powerpoint/2010/main" val="75876755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98404-E50C-459A-8545-DE391AE8EDB5}"/>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5DCECCC4-8E2E-432E-BD4D-0C8815A22A1D}"/>
              </a:ext>
            </a:extLst>
          </p:cNvPr>
          <p:cNvSpPr>
            <a:spLocks noGrp="1"/>
          </p:cNvSpPr>
          <p:nvPr>
            <p:ph idx="1"/>
          </p:nvPr>
        </p:nvSpPr>
        <p:spPr/>
        <p:txBody>
          <a:bodyPr/>
          <a:lstStyle/>
          <a:p>
            <a:r>
              <a:rPr lang="en-CA" sz="2800" dirty="0"/>
              <a:t>Since then, many elaborate revisions flourish, with factors of four or even five.</a:t>
            </a:r>
          </a:p>
          <a:p>
            <a:r>
              <a:rPr lang="en-CA" sz="2800" dirty="0"/>
              <a:t>These elaborate new models, with more factors and more degrees of freedom, generally have better in sample fit. </a:t>
            </a:r>
          </a:p>
          <a:p>
            <a:r>
              <a:rPr lang="en-CA" sz="2800" dirty="0"/>
              <a:t>But they lost the simple elegance of return risk trade off in the original CAPM model.</a:t>
            </a:r>
            <a:endParaRPr lang="en-CA" dirty="0"/>
          </a:p>
        </p:txBody>
      </p:sp>
    </p:spTree>
    <p:extLst>
      <p:ext uri="{BB962C8B-B14F-4D97-AF65-F5344CB8AC3E}">
        <p14:creationId xmlns:p14="http://schemas.microsoft.com/office/powerpoint/2010/main" val="242951292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B4367-679B-4C47-A264-CD17719BCDC7}"/>
              </a:ext>
            </a:extLst>
          </p:cNvPr>
          <p:cNvSpPr>
            <a:spLocks noGrp="1"/>
          </p:cNvSpPr>
          <p:nvPr>
            <p:ph type="title"/>
          </p:nvPr>
        </p:nvSpPr>
        <p:spPr/>
        <p:txBody>
          <a:bodyPr/>
          <a:lstStyle/>
          <a:p>
            <a:r>
              <a:rPr lang="en-CA" dirty="0"/>
              <a:t>Behavioral finance</a:t>
            </a:r>
          </a:p>
        </p:txBody>
      </p:sp>
      <p:sp>
        <p:nvSpPr>
          <p:cNvPr id="3" name="Content Placeholder 2">
            <a:extLst>
              <a:ext uri="{FF2B5EF4-FFF2-40B4-BE49-F238E27FC236}">
                <a16:creationId xmlns:a16="http://schemas.microsoft.com/office/drawing/2014/main" id="{9B500117-BEBB-48D8-AC3C-9F71532D87FC}"/>
              </a:ext>
            </a:extLst>
          </p:cNvPr>
          <p:cNvSpPr>
            <a:spLocks noGrp="1"/>
          </p:cNvSpPr>
          <p:nvPr>
            <p:ph idx="1"/>
          </p:nvPr>
        </p:nvSpPr>
        <p:spPr/>
        <p:txBody>
          <a:bodyPr/>
          <a:lstStyle/>
          <a:p>
            <a:r>
              <a:rPr lang="en-CA" dirty="0"/>
              <a:t>Theories of behavioral finance also flourish.</a:t>
            </a:r>
          </a:p>
          <a:p>
            <a:r>
              <a:rPr lang="en-CA" dirty="0"/>
              <a:t>They try to find how investor irrationalities affect market movements.</a:t>
            </a:r>
          </a:p>
          <a:p>
            <a:r>
              <a:rPr lang="en-CA" dirty="0"/>
              <a:t>Most of them are quite ad hoc. </a:t>
            </a:r>
          </a:p>
          <a:p>
            <a:r>
              <a:rPr lang="en-CA" dirty="0"/>
              <a:t>Many theories are not compatible with each other and with broader empirical patterns.</a:t>
            </a:r>
          </a:p>
          <a:p>
            <a:endParaRPr lang="en-CA" dirty="0"/>
          </a:p>
        </p:txBody>
      </p:sp>
    </p:spTree>
    <p:extLst>
      <p:ext uri="{BB962C8B-B14F-4D97-AF65-F5344CB8AC3E}">
        <p14:creationId xmlns:p14="http://schemas.microsoft.com/office/powerpoint/2010/main" val="150245420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56443-286E-40D8-97B6-742963BA4F58}"/>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7D8EB5E-5F0F-47CE-9BB5-4DE2D3B0E6A6}"/>
              </a:ext>
            </a:extLst>
          </p:cNvPr>
          <p:cNvSpPr>
            <a:spLocks noGrp="1"/>
          </p:cNvSpPr>
          <p:nvPr>
            <p:ph idx="1"/>
          </p:nvPr>
        </p:nvSpPr>
        <p:spPr/>
        <p:txBody>
          <a:bodyPr/>
          <a:lstStyle/>
          <a:p>
            <a:r>
              <a:rPr lang="en-CA" sz="2800" dirty="0"/>
              <a:t>With so many new models emerging, we might want to step back to ponder problems at more fundamental levels.</a:t>
            </a:r>
            <a:endParaRPr lang="en-CA" dirty="0"/>
          </a:p>
        </p:txBody>
      </p:sp>
    </p:spTree>
    <p:extLst>
      <p:ext uri="{BB962C8B-B14F-4D97-AF65-F5344CB8AC3E}">
        <p14:creationId xmlns:p14="http://schemas.microsoft.com/office/powerpoint/2010/main" val="39634315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74166-1A4A-9E53-03DF-A6D033A95901}"/>
              </a:ext>
            </a:extLst>
          </p:cNvPr>
          <p:cNvSpPr>
            <a:spLocks noGrp="1"/>
          </p:cNvSpPr>
          <p:nvPr>
            <p:ph type="title"/>
          </p:nvPr>
        </p:nvSpPr>
        <p:spPr/>
        <p:txBody>
          <a:bodyPr/>
          <a:lstStyle/>
          <a:p>
            <a:r>
              <a:rPr lang="en-CA" dirty="0"/>
              <a:t>A theoretical issue with portfolio theory and CAPM</a:t>
            </a:r>
          </a:p>
        </p:txBody>
      </p:sp>
      <p:sp>
        <p:nvSpPr>
          <p:cNvPr id="3" name="Content Placeholder 2">
            <a:extLst>
              <a:ext uri="{FF2B5EF4-FFF2-40B4-BE49-F238E27FC236}">
                <a16:creationId xmlns:a16="http://schemas.microsoft.com/office/drawing/2014/main" id="{54A9A6F8-36C0-6344-4168-97A54CEE6AAD}"/>
              </a:ext>
            </a:extLst>
          </p:cNvPr>
          <p:cNvSpPr>
            <a:spLocks noGrp="1"/>
          </p:cNvSpPr>
          <p:nvPr>
            <p:ph idx="1"/>
          </p:nvPr>
        </p:nvSpPr>
        <p:spPr/>
        <p:txBody>
          <a:bodyPr/>
          <a:lstStyle/>
          <a:p>
            <a:r>
              <a:rPr lang="en-CA" sz="3200" dirty="0"/>
              <a:t>In portfolio theory, the efficient frontier is a curve. </a:t>
            </a:r>
          </a:p>
          <a:p>
            <a:r>
              <a:rPr lang="en-CA" sz="3200" dirty="0"/>
              <a:t>However, it you include all debt instruments, especially short term debts, the efficient frontier is a straight line emitting from the risk free asset. </a:t>
            </a:r>
          </a:p>
          <a:p>
            <a:r>
              <a:rPr lang="en-CA" sz="3200" dirty="0"/>
              <a:t>Thus, the tangent line from CAPM can’t be drawn.</a:t>
            </a:r>
          </a:p>
          <a:p>
            <a:r>
              <a:rPr lang="en-CA" sz="3200" dirty="0"/>
              <a:t>For details, please refer to </a:t>
            </a:r>
          </a:p>
          <a:p>
            <a:r>
              <a:rPr lang="en-US" sz="3200" b="0" i="0" dirty="0">
                <a:solidFill>
                  <a:srgbClr val="000000"/>
                </a:solidFill>
                <a:effectLst/>
                <a:latin typeface="Times New Roman" panose="02020603050405020304" pitchFamily="18" charset="0"/>
              </a:rPr>
              <a:t> </a:t>
            </a:r>
            <a:r>
              <a:rPr lang="en-US" sz="3200" b="0" i="0" u="sng" dirty="0">
                <a:solidFill>
                  <a:srgbClr val="0000FF"/>
                </a:solidFill>
                <a:effectLst/>
                <a:latin typeface="Times New Roman" panose="02020603050405020304" pitchFamily="18" charset="0"/>
                <a:hlinkClick r:id="rId2"/>
              </a:rPr>
              <a:t>Where is the Efficient Frontier</a:t>
            </a:r>
            <a:endParaRPr lang="en-CA" sz="3200" b="0" i="0" u="sng" dirty="0">
              <a:solidFill>
                <a:srgbClr val="0000FF"/>
              </a:solidFill>
              <a:effectLst/>
              <a:latin typeface="Times New Roman" panose="02020603050405020304" pitchFamily="18" charset="0"/>
            </a:endParaRPr>
          </a:p>
          <a:p>
            <a:endParaRPr lang="en-CA" dirty="0"/>
          </a:p>
        </p:txBody>
      </p:sp>
    </p:spTree>
    <p:extLst>
      <p:ext uri="{BB962C8B-B14F-4D97-AF65-F5344CB8AC3E}">
        <p14:creationId xmlns:p14="http://schemas.microsoft.com/office/powerpoint/2010/main" val="30862409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11871</TotalTime>
  <Words>5755</Words>
  <Application>Microsoft Office PowerPoint</Application>
  <PresentationFormat>Widescreen</PresentationFormat>
  <Paragraphs>571</Paragraphs>
  <Slides>106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106</vt:i4>
      </vt:variant>
    </vt:vector>
  </HeadingPairs>
  <TitlesOfParts>
    <vt:vector size="113" baseType="lpstr">
      <vt:lpstr>Microsoft YaHei</vt:lpstr>
      <vt:lpstr>Arial</vt:lpstr>
      <vt:lpstr>Calibri</vt:lpstr>
      <vt:lpstr>Calibri Light</vt:lpstr>
      <vt:lpstr>Roboto</vt:lpstr>
      <vt:lpstr>Times New Roman</vt:lpstr>
      <vt:lpstr>Office Theme</vt:lpstr>
      <vt:lpstr>An Introduction of Investment Theories</vt:lpstr>
      <vt:lpstr>Contents</vt:lpstr>
      <vt:lpstr>1. The role of investment theory in corporate finance</vt:lpstr>
      <vt:lpstr>How to determine cost of equity?</vt:lpstr>
      <vt:lpstr>PowerPoint Presentation</vt:lpstr>
      <vt:lpstr>Fama French 2002 paper Equity Premium</vt:lpstr>
      <vt:lpstr>Discussion</vt:lpstr>
      <vt:lpstr>Discussion</vt:lpstr>
      <vt:lpstr>PowerPoint Presentation</vt:lpstr>
      <vt:lpstr>Discussion</vt:lpstr>
      <vt:lpstr>PowerPoint Presentation</vt:lpstr>
      <vt:lpstr>PowerPoint Presentation</vt:lpstr>
      <vt:lpstr>Observation</vt:lpstr>
      <vt:lpstr>PowerPoint Presentation</vt:lpstr>
      <vt:lpstr>2. Arithmetic return</vt:lpstr>
      <vt:lpstr>Types of returns</vt:lpstr>
      <vt:lpstr>A simple investment problem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Anscombe's quartet</vt:lpstr>
      <vt:lpstr>Constructing series with the same mean and variance</vt:lpstr>
      <vt:lpstr>Excel file and video </vt:lpstr>
      <vt:lpstr>Concluding remarks</vt:lpstr>
      <vt:lpstr>3. Geometric return</vt:lpstr>
      <vt:lpstr>PowerPoint Presentation</vt:lpstr>
      <vt:lpstr>PowerPoint Presentation</vt:lpstr>
      <vt:lpstr>Geometric return gives accurate measurement</vt:lpstr>
      <vt:lpstr>PowerPoint Presentation</vt:lpstr>
      <vt:lpstr>PowerPoint Presentation</vt:lpstr>
      <vt:lpstr>PowerPoint Presentation</vt:lpstr>
      <vt:lpstr>Geometric return captures the importance of catastrophic losses</vt:lpstr>
      <vt:lpstr>Long Term Capital Management (LTCM)</vt:lpstr>
      <vt:lpstr>PowerPoint Presentation</vt:lpstr>
      <vt:lpstr>PowerPoint Presentation</vt:lpstr>
      <vt:lpstr>PowerPoint Presentation</vt:lpstr>
      <vt:lpstr>AIG (American International Group)</vt:lpstr>
      <vt:lpstr>PowerPoint Presentation</vt:lpstr>
      <vt:lpstr>Some of the largest CDS payments by AIG</vt:lpstr>
      <vt:lpstr>Note</vt:lpstr>
      <vt:lpstr>From investment bank to commercial bank</vt:lpstr>
      <vt:lpstr>PowerPoint Presentation</vt:lpstr>
      <vt:lpstr>PowerPoint Presentation</vt:lpstr>
      <vt:lpstr>PowerPoint Presentation</vt:lpstr>
      <vt:lpstr>After 2008</vt:lpstr>
      <vt:lpstr>The consequences</vt:lpstr>
      <vt:lpstr>PowerPoint Presentation</vt:lpstr>
      <vt:lpstr>PowerPoint Presentation</vt:lpstr>
      <vt:lpstr>Ponzi schemes</vt:lpstr>
      <vt:lpstr>PowerPoint Presentation</vt:lpstr>
      <vt:lpstr>Arithmetic and geometric return: Measurement specifications</vt:lpstr>
      <vt:lpstr>PowerPoint Presentation</vt:lpstr>
      <vt:lpstr>A brief history of CPP</vt:lpstr>
      <vt:lpstr>Brief history of CPP</vt:lpstr>
      <vt:lpstr>PowerPoint Presentation</vt:lpstr>
      <vt:lpstr>Sustainability of a social system</vt:lpstr>
      <vt:lpstr>Possible group presentation or individual essay topics</vt:lpstr>
      <vt:lpstr>A comparison between arithmetic and geometric returns</vt:lpstr>
      <vt:lpstr>PowerPoint Presentation</vt:lpstr>
      <vt:lpstr>PowerPoint Presentation</vt:lpstr>
      <vt:lpstr>Summary of comparison between investment theories based on arithmetic and geometric return</vt:lpstr>
      <vt:lpstr>PowerPoint Presentation</vt:lpstr>
      <vt:lpstr>Differences of investment approach</vt:lpstr>
      <vt:lpstr>PowerPoint Presentation</vt:lpstr>
      <vt:lpstr>PowerPoint Presentation</vt:lpstr>
      <vt:lpstr>4. History of the investment theory</vt:lpstr>
      <vt:lpstr>The influence of World War II</vt:lpstr>
      <vt:lpstr>PowerPoint Presentation</vt:lpstr>
      <vt:lpstr>Atomic bombs</vt:lpstr>
      <vt:lpstr>PowerPoint Presentation</vt:lpstr>
      <vt:lpstr>Information theory</vt:lpstr>
      <vt:lpstr>PowerPoint Presentation</vt:lpstr>
      <vt:lpstr>Operation theory</vt:lpstr>
      <vt:lpstr>PowerPoint Presentation</vt:lpstr>
      <vt:lpstr>The development of the investment theory</vt:lpstr>
      <vt:lpstr>PowerPoint Presentation</vt:lpstr>
      <vt:lpstr>PowerPoint Presentation</vt:lpstr>
      <vt:lpstr>PowerPoint Presentation</vt:lpstr>
      <vt:lpstr>Comments</vt:lpstr>
      <vt:lpstr>Empirical implementation</vt:lpstr>
      <vt:lpstr>CAPM</vt:lpstr>
      <vt:lpstr>PowerPoint Presentation</vt:lpstr>
      <vt:lpstr>PowerPoint Presentation</vt:lpstr>
      <vt:lpstr>PowerPoint Presentation</vt:lpstr>
      <vt:lpstr>Empirical implementations</vt:lpstr>
      <vt:lpstr>Complex revisions of CAPM</vt:lpstr>
      <vt:lpstr>Company size</vt:lpstr>
      <vt:lpstr>Market value/book value ratio</vt:lpstr>
      <vt:lpstr>PowerPoint Presentation</vt:lpstr>
      <vt:lpstr>PowerPoint Presentation</vt:lpstr>
      <vt:lpstr>Behavioral finance</vt:lpstr>
      <vt:lpstr>PowerPoint Presentation</vt:lpstr>
      <vt:lpstr>A theoretical issue with portfolio theory and CAPM</vt:lpstr>
      <vt:lpstr>A parallel history of investment theory</vt:lpstr>
      <vt:lpstr>PowerPoint Presentation</vt:lpstr>
      <vt:lpstr>PowerPoint Presentation</vt:lpstr>
      <vt:lpstr>PowerPoint Presentation</vt:lpstr>
      <vt:lpstr>Why geometric return, or compound return is not widely used in finance theory?</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Jing Chen</dc:creator>
  <cp:lastModifiedBy>Jing Chen</cp:lastModifiedBy>
  <cp:revision>115</cp:revision>
  <dcterms:created xsi:type="dcterms:W3CDTF">2021-03-13T22:37:01Z</dcterms:created>
  <dcterms:modified xsi:type="dcterms:W3CDTF">2022-10-18T17:06:25Z</dcterms:modified>
</cp:coreProperties>
</file>