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4" r:id="rId2"/>
    <p:sldMasterId id="2147483655" r:id="rId3"/>
  </p:sldMasterIdLst>
  <p:notesMasterIdLst>
    <p:notesMasterId r:id="rId74"/>
  </p:notesMasterIdLst>
  <p:handoutMasterIdLst>
    <p:handoutMasterId r:id="rId75"/>
  </p:handoutMasterIdLst>
  <p:sldIdLst>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346" r:id="rId19"/>
    <p:sldId id="273" r:id="rId20"/>
    <p:sldId id="274" r:id="rId21"/>
    <p:sldId id="275" r:id="rId22"/>
    <p:sldId id="347" r:id="rId23"/>
    <p:sldId id="276" r:id="rId24"/>
    <p:sldId id="277" r:id="rId25"/>
    <p:sldId id="278" r:id="rId26"/>
    <p:sldId id="280" r:id="rId27"/>
    <p:sldId id="281" r:id="rId28"/>
    <p:sldId id="337" r:id="rId29"/>
    <p:sldId id="285" r:id="rId30"/>
    <p:sldId id="286" r:id="rId31"/>
    <p:sldId id="288" r:id="rId32"/>
    <p:sldId id="339" r:id="rId33"/>
    <p:sldId id="348" r:id="rId34"/>
    <p:sldId id="289" r:id="rId35"/>
    <p:sldId id="290" r:id="rId36"/>
    <p:sldId id="291" r:id="rId37"/>
    <p:sldId id="292" r:id="rId38"/>
    <p:sldId id="293" r:id="rId39"/>
    <p:sldId id="294" r:id="rId40"/>
    <p:sldId id="351" r:id="rId41"/>
    <p:sldId id="340" r:id="rId42"/>
    <p:sldId id="295" r:id="rId43"/>
    <p:sldId id="296" r:id="rId44"/>
    <p:sldId id="297" r:id="rId45"/>
    <p:sldId id="298" r:id="rId46"/>
    <p:sldId id="341" r:id="rId47"/>
    <p:sldId id="299" r:id="rId48"/>
    <p:sldId id="336" r:id="rId49"/>
    <p:sldId id="300" r:id="rId50"/>
    <p:sldId id="342" r:id="rId51"/>
    <p:sldId id="301" r:id="rId52"/>
    <p:sldId id="302" r:id="rId53"/>
    <p:sldId id="303" r:id="rId54"/>
    <p:sldId id="305" r:id="rId55"/>
    <p:sldId id="306" r:id="rId56"/>
    <p:sldId id="307" r:id="rId57"/>
    <p:sldId id="308" r:id="rId58"/>
    <p:sldId id="309" r:id="rId59"/>
    <p:sldId id="310" r:id="rId60"/>
    <p:sldId id="311" r:id="rId61"/>
    <p:sldId id="343" r:id="rId62"/>
    <p:sldId id="344" r:id="rId63"/>
    <p:sldId id="345" r:id="rId64"/>
    <p:sldId id="352" r:id="rId65"/>
    <p:sldId id="353" r:id="rId66"/>
    <p:sldId id="354" r:id="rId67"/>
    <p:sldId id="355" r:id="rId68"/>
    <p:sldId id="356" r:id="rId69"/>
    <p:sldId id="357" r:id="rId70"/>
    <p:sldId id="358" r:id="rId71"/>
    <p:sldId id="359" r:id="rId72"/>
    <p:sldId id="360" r:id="rId73"/>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3E0C"/>
    <a:srgbClr val="FCF1C0"/>
    <a:srgbClr val="B95E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98" autoAdjust="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16" Type="http://schemas.openxmlformats.org/officeDocument/2006/relationships/slide" Target="slides/slide1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presProps" Target="presProp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29" Type="http://schemas.openxmlformats.org/officeDocument/2006/relationships/slide" Target="slides/slide26.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6F596DCA-9D41-4778-8654-92F1B074179A}" type="datetimeFigureOut">
              <a:rPr lang="en-US" smtClean="0"/>
              <a:t>10/20/2017</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03C0F730-FA78-4030-81AF-D39B6CC86D42}" type="slidenum">
              <a:rPr lang="en-US" smtClean="0"/>
              <a:t>‹#›</a:t>
            </a:fld>
            <a:endParaRPr lang="en-US"/>
          </a:p>
        </p:txBody>
      </p:sp>
    </p:spTree>
    <p:extLst>
      <p:ext uri="{BB962C8B-B14F-4D97-AF65-F5344CB8AC3E}">
        <p14:creationId xmlns:p14="http://schemas.microsoft.com/office/powerpoint/2010/main" val="28362715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defRPr sz="1200" smtClean="0"/>
            </a:lvl1pPr>
          </a:lstStyle>
          <a:p>
            <a:pPr>
              <a:defRPr/>
            </a:pPr>
            <a:endParaRPr lang="en-US"/>
          </a:p>
        </p:txBody>
      </p:sp>
      <p:sp>
        <p:nvSpPr>
          <p:cNvPr id="6147"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smtClean="0"/>
            </a:lvl1pPr>
          </a:lstStyle>
          <a:p>
            <a:pPr>
              <a:defRPr/>
            </a:pPr>
            <a:endParaRPr lang="en-US"/>
          </a:p>
        </p:txBody>
      </p:sp>
      <p:sp>
        <p:nvSpPr>
          <p:cNvPr id="83972"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defRPr sz="1200" smtClean="0"/>
            </a:lvl1pPr>
          </a:lstStyle>
          <a:p>
            <a:pPr>
              <a:defRPr/>
            </a:pPr>
            <a:endParaRPr lang="en-US"/>
          </a:p>
        </p:txBody>
      </p:sp>
      <p:sp>
        <p:nvSpPr>
          <p:cNvPr id="6151"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smtClean="0"/>
            </a:lvl1pPr>
          </a:lstStyle>
          <a:p>
            <a:pPr>
              <a:defRPr/>
            </a:pPr>
            <a:fld id="{D9CE61B4-F4E2-4DD3-BDCF-A6332A7B2CEC}" type="slidenum">
              <a:rPr lang="en-US"/>
              <a:pPr>
                <a:defRPr/>
              </a:pPr>
              <a:t>‹#›</a:t>
            </a:fld>
            <a:endParaRPr lang="en-US"/>
          </a:p>
        </p:txBody>
      </p:sp>
    </p:spTree>
    <p:extLst>
      <p:ext uri="{BB962C8B-B14F-4D97-AF65-F5344CB8AC3E}">
        <p14:creationId xmlns:p14="http://schemas.microsoft.com/office/powerpoint/2010/main" val="24331939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12-</a:t>
            </a:r>
            <a:fld id="{A160C1BC-3730-41FB-B250-B512FF4F261F}"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12-</a:t>
            </a:r>
            <a:fld id="{F367612E-EF64-4FEA-8AAC-C33EAD8FF91F}"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12-</a:t>
            </a:r>
            <a:fld id="{CF9FDD79-1FD8-4F74-BDEC-E4AE36916058}"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295400" y="1981200"/>
            <a:ext cx="3429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876800" y="1981200"/>
            <a:ext cx="3429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12-</a:t>
            </a:r>
            <a:fld id="{CB1C9BBA-1BBA-4FAA-BA30-4246B3C6DAA2}"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8" name="Rectangle 7"/>
          <p:cNvSpPr>
            <a:spLocks noGrp="1" noChangeArrowheads="1"/>
          </p:cNvSpPr>
          <p:nvPr>
            <p:ph type="sldNum" sz="quarter" idx="11"/>
          </p:nvPr>
        </p:nvSpPr>
        <p:spPr>
          <a:ln/>
        </p:spPr>
        <p:txBody>
          <a:bodyPr/>
          <a:lstStyle>
            <a:lvl1pPr>
              <a:defRPr/>
            </a:lvl1pPr>
          </a:lstStyle>
          <a:p>
            <a:pPr>
              <a:defRPr/>
            </a:pPr>
            <a:r>
              <a:rPr lang="en-US"/>
              <a:t>12-</a:t>
            </a:r>
            <a:fld id="{036C5869-77A9-41ED-927C-F2DA00254A8C}"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4" name="Rectangle 7"/>
          <p:cNvSpPr>
            <a:spLocks noGrp="1" noChangeArrowheads="1"/>
          </p:cNvSpPr>
          <p:nvPr>
            <p:ph type="sldNum" sz="quarter" idx="11"/>
          </p:nvPr>
        </p:nvSpPr>
        <p:spPr>
          <a:ln/>
        </p:spPr>
        <p:txBody>
          <a:bodyPr/>
          <a:lstStyle>
            <a:lvl1pPr>
              <a:defRPr/>
            </a:lvl1pPr>
          </a:lstStyle>
          <a:p>
            <a:pPr>
              <a:defRPr/>
            </a:pPr>
            <a:r>
              <a:rPr lang="en-US"/>
              <a:t>12-</a:t>
            </a:r>
            <a:fld id="{B2038FB4-0ADD-492C-BD9D-E9E955FD62AF}"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3" name="Rectangle 7"/>
          <p:cNvSpPr>
            <a:spLocks noGrp="1" noChangeArrowheads="1"/>
          </p:cNvSpPr>
          <p:nvPr>
            <p:ph type="sldNum" sz="quarter" idx="11"/>
          </p:nvPr>
        </p:nvSpPr>
        <p:spPr>
          <a:ln/>
        </p:spPr>
        <p:txBody>
          <a:bodyPr/>
          <a:lstStyle>
            <a:lvl1pPr>
              <a:defRPr/>
            </a:lvl1pPr>
          </a:lstStyle>
          <a:p>
            <a:pPr>
              <a:defRPr/>
            </a:pPr>
            <a:r>
              <a:rPr lang="en-US"/>
              <a:t>12-</a:t>
            </a:r>
            <a:fld id="{CD68D561-B8B6-4AB7-B5DE-662B7AA9D54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12-</a:t>
            </a:r>
            <a:fld id="{435EC001-A25B-42E8-964B-6908FF904463}"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12-</a:t>
            </a:r>
            <a:fld id="{A0F60E24-2A6D-43B4-89E4-F6E6EA134508}"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12-</a:t>
            </a:r>
            <a:fld id="{D558F931-48A9-4AC2-929F-52351923485E}"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381000"/>
            <a:ext cx="1885950" cy="58674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143000" y="381000"/>
            <a:ext cx="550545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12-</a:t>
            </a:r>
            <a:fld id="{1DC99A32-568A-46D6-BE61-6C72FE1278B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21864" name="Text Box 8"/>
          <p:cNvSpPr txBox="1">
            <a:spLocks noChangeArrowheads="1"/>
          </p:cNvSpPr>
          <p:nvPr userDrawn="1"/>
        </p:nvSpPr>
        <p:spPr bwMode="auto">
          <a:xfrm>
            <a:off x="2133600" y="3200400"/>
            <a:ext cx="5181600" cy="2514600"/>
          </a:xfrm>
          <a:prstGeom prst="rect">
            <a:avLst/>
          </a:prstGeom>
          <a:solidFill>
            <a:srgbClr val="FCF1C0"/>
          </a:solidFill>
          <a:ln w="38100">
            <a:solidFill>
              <a:srgbClr val="B95E13"/>
            </a:solidFill>
            <a:miter lim="800000"/>
            <a:headEnd/>
            <a:tailEnd/>
          </a:ln>
          <a:effectLst/>
        </p:spPr>
        <p:txBody>
          <a:bodyPr/>
          <a:lstStyle/>
          <a:p>
            <a:pPr algn="ctr">
              <a:lnSpc>
                <a:spcPct val="10000"/>
              </a:lnSpc>
              <a:spcBef>
                <a:spcPct val="50000"/>
              </a:spcBef>
              <a:defRPr/>
            </a:pPr>
            <a:endParaRPr lang="en-US" sz="3200"/>
          </a:p>
          <a:p>
            <a:pPr algn="ctr">
              <a:lnSpc>
                <a:spcPct val="70000"/>
              </a:lnSpc>
              <a:spcBef>
                <a:spcPct val="50000"/>
              </a:spcBef>
              <a:defRPr/>
            </a:pPr>
            <a:r>
              <a:rPr lang="en-US" sz="3200"/>
              <a:t>PowerPoint Presentation</a:t>
            </a:r>
          </a:p>
          <a:p>
            <a:pPr algn="ctr">
              <a:lnSpc>
                <a:spcPct val="70000"/>
              </a:lnSpc>
              <a:spcBef>
                <a:spcPct val="50000"/>
              </a:spcBef>
              <a:defRPr/>
            </a:pPr>
            <a:r>
              <a:rPr lang="en-US" sz="2400"/>
              <a:t>prepared by</a:t>
            </a:r>
          </a:p>
          <a:p>
            <a:pPr algn="ctr">
              <a:lnSpc>
                <a:spcPct val="70000"/>
              </a:lnSpc>
              <a:spcBef>
                <a:spcPct val="50000"/>
              </a:spcBef>
              <a:defRPr/>
            </a:pPr>
            <a:r>
              <a:rPr lang="en-US" sz="3200"/>
              <a:t>Traven Reed</a:t>
            </a:r>
          </a:p>
          <a:p>
            <a:pPr algn="ctr">
              <a:lnSpc>
                <a:spcPct val="20000"/>
              </a:lnSpc>
              <a:spcBef>
                <a:spcPct val="50000"/>
              </a:spcBef>
              <a:defRPr/>
            </a:pPr>
            <a:r>
              <a:rPr lang="en-US" sz="3200"/>
              <a:t>Canadore College</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97634" name="Text Box 2"/>
          <p:cNvSpPr txBox="1">
            <a:spLocks noChangeArrowheads="1"/>
          </p:cNvSpPr>
          <p:nvPr userDrawn="1"/>
        </p:nvSpPr>
        <p:spPr bwMode="auto">
          <a:xfrm>
            <a:off x="2209800" y="2971800"/>
            <a:ext cx="5181600" cy="3048000"/>
          </a:xfrm>
          <a:prstGeom prst="rect">
            <a:avLst/>
          </a:prstGeom>
          <a:solidFill>
            <a:srgbClr val="FCF1C0"/>
          </a:solidFill>
          <a:ln w="38100">
            <a:solidFill>
              <a:srgbClr val="B95E13"/>
            </a:solidFill>
            <a:miter lim="800000"/>
            <a:headEnd/>
            <a:tailEnd/>
          </a:ln>
          <a:effectLst/>
        </p:spPr>
        <p:txBody>
          <a:bodyPr/>
          <a:lstStyle/>
          <a:p>
            <a:pPr algn="ctr">
              <a:lnSpc>
                <a:spcPct val="10000"/>
              </a:lnSpc>
              <a:spcBef>
                <a:spcPct val="50000"/>
              </a:spcBef>
              <a:defRPr/>
            </a:pPr>
            <a:endParaRPr lang="en-US" sz="3200"/>
          </a:p>
          <a:p>
            <a:pPr algn="ctr">
              <a:lnSpc>
                <a:spcPct val="50000"/>
              </a:lnSpc>
              <a:spcBef>
                <a:spcPct val="50000"/>
              </a:spcBef>
              <a:defRPr/>
            </a:pPr>
            <a:r>
              <a:rPr lang="en-US" sz="4000"/>
              <a:t>chapter</a:t>
            </a:r>
            <a:r>
              <a:rPr lang="en-US" sz="3200"/>
              <a:t> </a:t>
            </a:r>
            <a:r>
              <a:rPr lang="en-US" sz="6000">
                <a:solidFill>
                  <a:schemeClr val="accent2"/>
                </a:solidFill>
              </a:rPr>
              <a:t>12</a:t>
            </a:r>
            <a:endParaRPr lang="en-US" sz="3200">
              <a:solidFill>
                <a:schemeClr val="accent2"/>
              </a:solidFill>
            </a:endParaRPr>
          </a:p>
          <a:p>
            <a:pPr algn="ctr">
              <a:lnSpc>
                <a:spcPct val="90000"/>
              </a:lnSpc>
              <a:spcBef>
                <a:spcPct val="50000"/>
              </a:spcBef>
              <a:defRPr/>
            </a:pPr>
            <a:r>
              <a:rPr lang="en-US" sz="3200">
                <a:solidFill>
                  <a:srgbClr val="7A3E0C"/>
                </a:solidFill>
              </a:rPr>
              <a:t>Capital Structure Decisions</a:t>
            </a: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2" descr="Border4"/>
          <p:cNvPicPr>
            <a:picLocks noChangeAspect="1" noChangeArrowheads="1"/>
          </p:cNvPicPr>
          <p:nvPr/>
        </p:nvPicPr>
        <p:blipFill>
          <a:blip r:embed="rId13" cstate="print"/>
          <a:srcRect/>
          <a:stretch>
            <a:fillRect/>
          </a:stretch>
        </p:blipFill>
        <p:spPr bwMode="auto">
          <a:xfrm>
            <a:off x="533400" y="1417638"/>
            <a:ext cx="8610600" cy="5364162"/>
          </a:xfrm>
          <a:prstGeom prst="rect">
            <a:avLst/>
          </a:prstGeom>
          <a:noFill/>
          <a:ln w="9525">
            <a:noFill/>
            <a:miter lim="800000"/>
            <a:headEnd/>
            <a:tailEnd/>
          </a:ln>
        </p:spPr>
      </p:pic>
      <p:pic>
        <p:nvPicPr>
          <p:cNvPr id="4099" name="Picture 3"/>
          <p:cNvPicPr>
            <a:picLocks noChangeAspect="1" noChangeArrowheads="1"/>
          </p:cNvPicPr>
          <p:nvPr/>
        </p:nvPicPr>
        <p:blipFill>
          <a:blip r:embed="rId14" cstate="print"/>
          <a:srcRect/>
          <a:stretch>
            <a:fillRect/>
          </a:stretch>
        </p:blipFill>
        <p:spPr bwMode="auto">
          <a:xfrm>
            <a:off x="0" y="0"/>
            <a:ext cx="533400" cy="6858000"/>
          </a:xfrm>
          <a:prstGeom prst="rect">
            <a:avLst/>
          </a:prstGeom>
          <a:noFill/>
          <a:ln w="9525">
            <a:noFill/>
            <a:miter lim="800000"/>
            <a:headEnd/>
            <a:tailEnd/>
          </a:ln>
        </p:spPr>
      </p:pic>
      <p:sp>
        <p:nvSpPr>
          <p:cNvPr id="4100" name="Rectangle 4"/>
          <p:cNvSpPr>
            <a:spLocks noGrp="1" noChangeArrowheads="1"/>
          </p:cNvSpPr>
          <p:nvPr>
            <p:ph type="body" idx="1"/>
          </p:nvPr>
        </p:nvSpPr>
        <p:spPr bwMode="auto">
          <a:xfrm>
            <a:off x="1295400" y="1981200"/>
            <a:ext cx="70104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1845" name="Rectangle 5"/>
          <p:cNvSpPr>
            <a:spLocks noGrp="1" noChangeArrowheads="1"/>
          </p:cNvSpPr>
          <p:nvPr>
            <p:ph type="ftr" sz="quarter" idx="3"/>
          </p:nvPr>
        </p:nvSpPr>
        <p:spPr bwMode="auto">
          <a:xfrm>
            <a:off x="2590800" y="6537325"/>
            <a:ext cx="4800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r>
              <a:rPr lang="en-US"/>
              <a:t>Copyright © 2011 by Nelson Education Ltd. All rights reserved.</a:t>
            </a:r>
          </a:p>
        </p:txBody>
      </p:sp>
      <p:sp>
        <p:nvSpPr>
          <p:cNvPr id="291846" name="Line 6"/>
          <p:cNvSpPr>
            <a:spLocks noChangeShapeType="1"/>
          </p:cNvSpPr>
          <p:nvPr/>
        </p:nvSpPr>
        <p:spPr bwMode="auto">
          <a:xfrm>
            <a:off x="0" y="1524000"/>
            <a:ext cx="9144000" cy="0"/>
          </a:xfrm>
          <a:prstGeom prst="line">
            <a:avLst/>
          </a:prstGeom>
          <a:noFill/>
          <a:ln w="28575">
            <a:solidFill>
              <a:schemeClr val="tx1"/>
            </a:solidFill>
            <a:round/>
            <a:headEnd/>
            <a:tailEnd/>
          </a:ln>
          <a:effectLst/>
        </p:spPr>
        <p:txBody>
          <a:bodyPr/>
          <a:lstStyle/>
          <a:p>
            <a:pPr>
              <a:defRPr/>
            </a:pPr>
            <a:endParaRPr lang="en-CA"/>
          </a:p>
        </p:txBody>
      </p:sp>
      <p:sp>
        <p:nvSpPr>
          <p:cNvPr id="291847" name="Rectangle 7"/>
          <p:cNvSpPr>
            <a:spLocks noGrp="1" noChangeArrowheads="1"/>
          </p:cNvSpPr>
          <p:nvPr>
            <p:ph type="sldNum" sz="quarter" idx="4"/>
          </p:nvPr>
        </p:nvSpPr>
        <p:spPr bwMode="auto">
          <a:xfrm>
            <a:off x="8382000" y="6534150"/>
            <a:ext cx="7620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t>12-</a:t>
            </a:r>
            <a:fld id="{DAF28DB2-E2F3-4BCE-9A9D-68B153D6052D}" type="slidenum">
              <a:rPr lang="en-US"/>
              <a:pPr>
                <a:defRPr/>
              </a:pPr>
              <a:t>‹#›</a:t>
            </a:fld>
            <a:endParaRPr lang="en-US"/>
          </a:p>
        </p:txBody>
      </p:sp>
      <p:sp>
        <p:nvSpPr>
          <p:cNvPr id="4104" name="Rectangle 8"/>
          <p:cNvSpPr>
            <a:spLocks noGrp="1" noChangeArrowheads="1"/>
          </p:cNvSpPr>
          <p:nvPr>
            <p:ph type="title"/>
          </p:nvPr>
        </p:nvSpPr>
        <p:spPr bwMode="auto">
          <a:xfrm>
            <a:off x="1143000" y="381000"/>
            <a:ext cx="75438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91849" name="Oval 9"/>
          <p:cNvSpPr>
            <a:spLocks noChangeArrowheads="1"/>
          </p:cNvSpPr>
          <p:nvPr/>
        </p:nvSpPr>
        <p:spPr bwMode="auto">
          <a:xfrm>
            <a:off x="152400" y="1143000"/>
            <a:ext cx="762000" cy="762000"/>
          </a:xfrm>
          <a:prstGeom prst="ellipse">
            <a:avLst/>
          </a:prstGeom>
          <a:solidFill>
            <a:srgbClr val="B95E13"/>
          </a:solidFill>
          <a:ln w="38100">
            <a:solidFill>
              <a:schemeClr val="tx1"/>
            </a:solidFill>
            <a:round/>
            <a:headEnd/>
            <a:tailEnd/>
          </a:ln>
          <a:effectLst/>
        </p:spPr>
        <p:txBody>
          <a:bodyPr wrap="none" anchor="ctr"/>
          <a:lstStyle/>
          <a:p>
            <a:pPr>
              <a:defRPr/>
            </a:pPr>
            <a:endParaRPr lang="en-CA"/>
          </a:p>
        </p:txBody>
      </p:sp>
      <p:sp>
        <p:nvSpPr>
          <p:cNvPr id="291850" name="Text Box 10"/>
          <p:cNvSpPr txBox="1">
            <a:spLocks noChangeArrowheads="1"/>
          </p:cNvSpPr>
          <p:nvPr/>
        </p:nvSpPr>
        <p:spPr bwMode="auto">
          <a:xfrm>
            <a:off x="152400" y="1371600"/>
            <a:ext cx="762000" cy="304800"/>
          </a:xfrm>
          <a:prstGeom prst="rect">
            <a:avLst/>
          </a:prstGeom>
          <a:noFill/>
          <a:ln w="9525">
            <a:noFill/>
            <a:miter lim="800000"/>
            <a:headEnd/>
            <a:tailEnd/>
          </a:ln>
          <a:effectLst/>
        </p:spPr>
        <p:txBody>
          <a:bodyPr>
            <a:spAutoFit/>
          </a:bodyPr>
          <a:lstStyle/>
          <a:p>
            <a:pPr algn="ctr">
              <a:spcBef>
                <a:spcPct val="50000"/>
              </a:spcBef>
              <a:defRPr/>
            </a:pPr>
            <a:r>
              <a:rPr lang="en-US" sz="1400" b="1"/>
              <a:t>CH12</a:t>
            </a: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9.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1"/>
          <p:cNvSpPr>
            <a:spLocks noGrp="1"/>
          </p:cNvSpPr>
          <p:nvPr>
            <p:ph type="ftr" sz="quarter" idx="10"/>
          </p:nvPr>
        </p:nvSpPr>
        <p:spPr>
          <a:noFill/>
        </p:spPr>
        <p:txBody>
          <a:bodyPr/>
          <a:lstStyle/>
          <a:p>
            <a:r>
              <a:rPr lang="en-US"/>
              <a:t>Copyright © 2011 by Nelson Education Ltd. All rights reserved.</a:t>
            </a:r>
          </a:p>
        </p:txBody>
      </p:sp>
      <p:sp>
        <p:nvSpPr>
          <p:cNvPr id="13315" name="Slide Number Placeholder 2"/>
          <p:cNvSpPr>
            <a:spLocks noGrp="1"/>
          </p:cNvSpPr>
          <p:nvPr>
            <p:ph type="sldNum" sz="quarter" idx="11"/>
          </p:nvPr>
        </p:nvSpPr>
        <p:spPr>
          <a:noFill/>
        </p:spPr>
        <p:txBody>
          <a:bodyPr/>
          <a:lstStyle/>
          <a:p>
            <a:r>
              <a:rPr lang="en-US"/>
              <a:t>12-</a:t>
            </a:r>
            <a:fld id="{3CEB59B8-B72F-434A-8328-507FB7352398}" type="slidenum">
              <a:rPr lang="en-US"/>
              <a:pPr/>
              <a:t>10</a:t>
            </a:fld>
            <a:endParaRPr lang="en-US"/>
          </a:p>
        </p:txBody>
      </p:sp>
      <p:sp>
        <p:nvSpPr>
          <p:cNvPr id="13316" name="Rectangle 5"/>
          <p:cNvSpPr>
            <a:spLocks noGrp="1" noChangeArrowheads="1"/>
          </p:cNvSpPr>
          <p:nvPr>
            <p:ph type="body" idx="4294967295"/>
          </p:nvPr>
        </p:nvSpPr>
        <p:spPr/>
        <p:txBody>
          <a:bodyPr/>
          <a:lstStyle/>
          <a:p>
            <a:pPr eaLnBrk="1" hangingPunct="1"/>
            <a:r>
              <a:rPr lang="en-US" smtClean="0"/>
              <a:t>Impact of indirect costs</a:t>
            </a:r>
          </a:p>
          <a:p>
            <a:pPr lvl="1" eaLnBrk="1" hangingPunct="1"/>
            <a:r>
              <a:rPr lang="en-US" smtClean="0"/>
              <a:t>NOPAT goes down due to lost customers and drop in productivity</a:t>
            </a:r>
          </a:p>
          <a:p>
            <a:pPr lvl="1" eaLnBrk="1" hangingPunct="1"/>
            <a:r>
              <a:rPr lang="en-US" smtClean="0"/>
              <a:t>Investment in capital goes up due to increase in net operating working capital (accounts payable goes down as suppliers tighten credit).</a:t>
            </a:r>
          </a:p>
        </p:txBody>
      </p:sp>
      <p:sp>
        <p:nvSpPr>
          <p:cNvPr id="13317" name="Rectangle 5"/>
          <p:cNvSpPr>
            <a:spLocks noGrp="1" noChangeArrowheads="1"/>
          </p:cNvSpPr>
          <p:nvPr>
            <p:ph type="title" idx="4294967295"/>
          </p:nvPr>
        </p:nvSpPr>
        <p:spPr/>
        <p:txBody>
          <a:bodyPr anchor="b"/>
          <a:lstStyle/>
          <a:p>
            <a:pPr eaLnBrk="1" hangingPunct="1"/>
            <a:r>
              <a:rPr lang="en-US" smtClean="0"/>
              <a:t>The Effect of Additional Debt on FCF (cont’d)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1"/>
          <p:cNvSpPr>
            <a:spLocks noGrp="1"/>
          </p:cNvSpPr>
          <p:nvPr>
            <p:ph type="ftr" sz="quarter" idx="10"/>
          </p:nvPr>
        </p:nvSpPr>
        <p:spPr>
          <a:noFill/>
        </p:spPr>
        <p:txBody>
          <a:bodyPr/>
          <a:lstStyle/>
          <a:p>
            <a:r>
              <a:rPr lang="en-US"/>
              <a:t>Copyright © 2011 by Nelson Education Ltd. All rights reserved.</a:t>
            </a:r>
          </a:p>
        </p:txBody>
      </p:sp>
      <p:sp>
        <p:nvSpPr>
          <p:cNvPr id="14339" name="Slide Number Placeholder 2"/>
          <p:cNvSpPr>
            <a:spLocks noGrp="1"/>
          </p:cNvSpPr>
          <p:nvPr>
            <p:ph type="sldNum" sz="quarter" idx="11"/>
          </p:nvPr>
        </p:nvSpPr>
        <p:spPr>
          <a:noFill/>
        </p:spPr>
        <p:txBody>
          <a:bodyPr/>
          <a:lstStyle/>
          <a:p>
            <a:r>
              <a:rPr lang="en-US"/>
              <a:t>12-</a:t>
            </a:r>
            <a:fld id="{E21DB197-20C2-494E-9141-031B976DBAF0}" type="slidenum">
              <a:rPr lang="en-US"/>
              <a:pPr/>
              <a:t>11</a:t>
            </a:fld>
            <a:endParaRPr lang="en-US"/>
          </a:p>
        </p:txBody>
      </p:sp>
      <p:sp>
        <p:nvSpPr>
          <p:cNvPr id="14340" name="Rectangle 4"/>
          <p:cNvSpPr>
            <a:spLocks noGrp="1" noChangeArrowheads="1"/>
          </p:cNvSpPr>
          <p:nvPr>
            <p:ph type="title" idx="4294967295"/>
          </p:nvPr>
        </p:nvSpPr>
        <p:spPr/>
        <p:txBody>
          <a:bodyPr anchor="b"/>
          <a:lstStyle/>
          <a:p>
            <a:pPr eaLnBrk="1" hangingPunct="1"/>
            <a:r>
              <a:rPr lang="en-US" dirty="0" smtClean="0"/>
              <a:t> </a:t>
            </a:r>
          </a:p>
        </p:txBody>
      </p:sp>
      <p:sp>
        <p:nvSpPr>
          <p:cNvPr id="14341" name="Rectangle 5"/>
          <p:cNvSpPr>
            <a:spLocks noGrp="1" noChangeArrowheads="1"/>
          </p:cNvSpPr>
          <p:nvPr>
            <p:ph type="body" idx="4294967295"/>
          </p:nvPr>
        </p:nvSpPr>
        <p:spPr/>
        <p:txBody>
          <a:bodyPr/>
          <a:lstStyle/>
          <a:p>
            <a:pPr eaLnBrk="1" hangingPunct="1">
              <a:lnSpc>
                <a:spcPct val="90000"/>
              </a:lnSpc>
            </a:pPr>
            <a:r>
              <a:rPr lang="en-US" sz="2800" smtClean="0"/>
              <a:t>Additional debt can affect the behavior of managers.</a:t>
            </a:r>
          </a:p>
          <a:p>
            <a:pPr lvl="1" eaLnBrk="1" hangingPunct="1">
              <a:lnSpc>
                <a:spcPct val="90000"/>
              </a:lnSpc>
            </a:pPr>
            <a:r>
              <a:rPr lang="en-US" sz="2400" smtClean="0"/>
              <a:t>Reductions in agency costs: debt “pre-commits,” or “bonds,” free cash flow for use in making interest payments.  Thus, managers are less likely to waste FCF on perquisites or non-value adding acquisitions.</a:t>
            </a:r>
          </a:p>
          <a:p>
            <a:pPr lvl="1" eaLnBrk="1" hangingPunct="1">
              <a:lnSpc>
                <a:spcPct val="90000"/>
              </a:lnSpc>
            </a:pPr>
            <a:r>
              <a:rPr lang="en-US" sz="2400" smtClean="0"/>
              <a:t>Increases in agency costs: debt can make managers too risk-averse, causing “underinvestment” in risky but positive NPV projects. </a:t>
            </a:r>
          </a:p>
        </p:txBody>
      </p:sp>
      <p:sp>
        <p:nvSpPr>
          <p:cNvPr id="14342" name="Rectangle 5"/>
          <p:cNvSpPr>
            <a:spLocks noChangeArrowheads="1"/>
          </p:cNvSpPr>
          <p:nvPr/>
        </p:nvSpPr>
        <p:spPr bwMode="auto">
          <a:xfrm>
            <a:off x="1295400" y="533400"/>
            <a:ext cx="7543800" cy="1066800"/>
          </a:xfrm>
          <a:prstGeom prst="rect">
            <a:avLst/>
          </a:prstGeom>
          <a:noFill/>
          <a:ln w="9525">
            <a:noFill/>
            <a:miter lim="800000"/>
            <a:headEnd/>
            <a:tailEnd/>
          </a:ln>
        </p:spPr>
        <p:txBody>
          <a:bodyPr anchor="b"/>
          <a:lstStyle/>
          <a:p>
            <a:pPr algn="ctr"/>
            <a:r>
              <a:rPr lang="en-US" sz="4400" dirty="0">
                <a:solidFill>
                  <a:schemeClr val="tx2"/>
                </a:solidFill>
              </a:rPr>
              <a:t>The Effect of Additional Debt on </a:t>
            </a:r>
            <a:r>
              <a:rPr lang="en-US" sz="4400" dirty="0" smtClean="0">
                <a:solidFill>
                  <a:schemeClr val="tx2"/>
                </a:solidFill>
              </a:rPr>
              <a:t>Agency Costs</a:t>
            </a:r>
            <a:endParaRPr lang="en-US" sz="4400" dirty="0">
              <a:solidFill>
                <a:schemeClr val="tx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1"/>
          <p:cNvSpPr>
            <a:spLocks noGrp="1"/>
          </p:cNvSpPr>
          <p:nvPr>
            <p:ph type="ftr" sz="quarter" idx="10"/>
          </p:nvPr>
        </p:nvSpPr>
        <p:spPr>
          <a:noFill/>
        </p:spPr>
        <p:txBody>
          <a:bodyPr/>
          <a:lstStyle/>
          <a:p>
            <a:r>
              <a:rPr lang="en-US"/>
              <a:t>Copyright © 2011 by Nelson Education Ltd. All rights reserved.</a:t>
            </a:r>
          </a:p>
        </p:txBody>
      </p:sp>
      <p:sp>
        <p:nvSpPr>
          <p:cNvPr id="15363" name="Slide Number Placeholder 2"/>
          <p:cNvSpPr>
            <a:spLocks noGrp="1"/>
          </p:cNvSpPr>
          <p:nvPr>
            <p:ph type="sldNum" sz="quarter" idx="11"/>
          </p:nvPr>
        </p:nvSpPr>
        <p:spPr>
          <a:noFill/>
        </p:spPr>
        <p:txBody>
          <a:bodyPr/>
          <a:lstStyle/>
          <a:p>
            <a:r>
              <a:rPr lang="en-US"/>
              <a:t>12-</a:t>
            </a:r>
            <a:fld id="{A7E833F5-D5B0-4D71-B5EF-75BF03DFFEE8}" type="slidenum">
              <a:rPr lang="en-US"/>
              <a:pPr/>
              <a:t>12</a:t>
            </a:fld>
            <a:endParaRPr lang="en-US"/>
          </a:p>
        </p:txBody>
      </p:sp>
      <p:sp>
        <p:nvSpPr>
          <p:cNvPr id="15364" name="Rectangle 5"/>
          <p:cNvSpPr>
            <a:spLocks noGrp="1" noChangeArrowheads="1"/>
          </p:cNvSpPr>
          <p:nvPr>
            <p:ph type="title" idx="4294967295"/>
          </p:nvPr>
        </p:nvSpPr>
        <p:spPr/>
        <p:txBody>
          <a:bodyPr anchor="b"/>
          <a:lstStyle/>
          <a:p>
            <a:pPr eaLnBrk="1" hangingPunct="1"/>
            <a:r>
              <a:rPr lang="en-US" smtClean="0"/>
              <a:t>Asymmetric Information </a:t>
            </a:r>
            <a:br>
              <a:rPr lang="en-US" smtClean="0"/>
            </a:br>
            <a:r>
              <a:rPr lang="en-US" smtClean="0"/>
              <a:t>and Signaling</a:t>
            </a:r>
          </a:p>
        </p:txBody>
      </p:sp>
      <p:sp>
        <p:nvSpPr>
          <p:cNvPr id="15365" name="Rectangle 6"/>
          <p:cNvSpPr>
            <a:spLocks noGrp="1" noChangeArrowheads="1"/>
          </p:cNvSpPr>
          <p:nvPr>
            <p:ph type="body" idx="4294967295"/>
          </p:nvPr>
        </p:nvSpPr>
        <p:spPr/>
        <p:txBody>
          <a:bodyPr/>
          <a:lstStyle/>
          <a:p>
            <a:pPr eaLnBrk="1" hangingPunct="1"/>
            <a:r>
              <a:rPr lang="en-US" sz="2800" smtClean="0"/>
              <a:t>Managers know the firm’s future prospects better than investors.</a:t>
            </a:r>
          </a:p>
          <a:p>
            <a:pPr eaLnBrk="1" hangingPunct="1"/>
            <a:r>
              <a:rPr lang="en-US" sz="2800" smtClean="0"/>
              <a:t>Managers would not issue additional equity if they thought the current stock price was less than the true value of the stock (given their inside information).</a:t>
            </a:r>
          </a:p>
          <a:p>
            <a:pPr eaLnBrk="1" hangingPunct="1"/>
            <a:r>
              <a:rPr lang="en-US" sz="2800" smtClean="0"/>
              <a:t>Hence, investors often perceive an additional issuance of stock as a negative signal, and the stock price falls.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1"/>
          <p:cNvSpPr>
            <a:spLocks noGrp="1"/>
          </p:cNvSpPr>
          <p:nvPr>
            <p:ph type="ftr" sz="quarter" idx="10"/>
          </p:nvPr>
        </p:nvSpPr>
        <p:spPr>
          <a:noFill/>
        </p:spPr>
        <p:txBody>
          <a:bodyPr/>
          <a:lstStyle/>
          <a:p>
            <a:r>
              <a:rPr lang="en-US"/>
              <a:t>Copyright © 2011 by Nelson Education Ltd. All rights reserved.</a:t>
            </a:r>
          </a:p>
        </p:txBody>
      </p:sp>
      <p:sp>
        <p:nvSpPr>
          <p:cNvPr id="16387" name="Slide Number Placeholder 2"/>
          <p:cNvSpPr>
            <a:spLocks noGrp="1"/>
          </p:cNvSpPr>
          <p:nvPr>
            <p:ph type="sldNum" sz="quarter" idx="11"/>
          </p:nvPr>
        </p:nvSpPr>
        <p:spPr>
          <a:noFill/>
        </p:spPr>
        <p:txBody>
          <a:bodyPr/>
          <a:lstStyle/>
          <a:p>
            <a:r>
              <a:rPr lang="en-US"/>
              <a:t>12-</a:t>
            </a:r>
            <a:fld id="{45E7377A-215E-4576-B9DF-0F6946578F10}" type="slidenum">
              <a:rPr lang="en-US"/>
              <a:pPr/>
              <a:t>13</a:t>
            </a:fld>
            <a:endParaRPr lang="en-US"/>
          </a:p>
        </p:txBody>
      </p:sp>
      <p:sp>
        <p:nvSpPr>
          <p:cNvPr id="16388" name="Rectangle 26"/>
          <p:cNvSpPr>
            <a:spLocks noGrp="1" noChangeArrowheads="1"/>
          </p:cNvSpPr>
          <p:nvPr>
            <p:ph type="title" idx="4294967295"/>
          </p:nvPr>
        </p:nvSpPr>
        <p:spPr/>
        <p:txBody>
          <a:bodyPr anchor="b"/>
          <a:lstStyle/>
          <a:p>
            <a:pPr eaLnBrk="1" hangingPunct="1"/>
            <a:r>
              <a:rPr lang="en-US" sz="3200" dirty="0" smtClean="0"/>
              <a:t>Business risk: Uncertainty about return on invested capital (ROIC)</a:t>
            </a:r>
          </a:p>
        </p:txBody>
      </p:sp>
      <p:grpSp>
        <p:nvGrpSpPr>
          <p:cNvPr id="16389" name="Group 25"/>
          <p:cNvGrpSpPr>
            <a:grpSpLocks/>
          </p:cNvGrpSpPr>
          <p:nvPr/>
        </p:nvGrpSpPr>
        <p:grpSpPr bwMode="auto">
          <a:xfrm>
            <a:off x="1371600" y="2286000"/>
            <a:ext cx="7315200" cy="3729038"/>
            <a:chOff x="864" y="1824"/>
            <a:chExt cx="4608" cy="2349"/>
          </a:xfrm>
        </p:grpSpPr>
        <p:sp>
          <p:nvSpPr>
            <p:cNvPr id="16390" name="Line 3"/>
            <p:cNvSpPr>
              <a:spLocks noChangeShapeType="1"/>
            </p:cNvSpPr>
            <p:nvPr/>
          </p:nvSpPr>
          <p:spPr bwMode="auto">
            <a:xfrm>
              <a:off x="2302" y="2090"/>
              <a:ext cx="0" cy="1216"/>
            </a:xfrm>
            <a:prstGeom prst="line">
              <a:avLst/>
            </a:prstGeom>
            <a:noFill/>
            <a:ln w="25400">
              <a:solidFill>
                <a:schemeClr val="tx1"/>
              </a:solidFill>
              <a:round/>
              <a:headEnd/>
              <a:tailEnd/>
            </a:ln>
          </p:spPr>
          <p:txBody>
            <a:bodyPr wrap="none" anchor="ctr"/>
            <a:lstStyle/>
            <a:p>
              <a:endParaRPr lang="en-US"/>
            </a:p>
          </p:txBody>
        </p:sp>
        <p:sp>
          <p:nvSpPr>
            <p:cNvPr id="16391" name="Line 4"/>
            <p:cNvSpPr>
              <a:spLocks noChangeShapeType="1"/>
            </p:cNvSpPr>
            <p:nvPr/>
          </p:nvSpPr>
          <p:spPr bwMode="auto">
            <a:xfrm>
              <a:off x="1014" y="3314"/>
              <a:ext cx="3920" cy="0"/>
            </a:xfrm>
            <a:prstGeom prst="line">
              <a:avLst/>
            </a:prstGeom>
            <a:noFill/>
            <a:ln w="25400">
              <a:solidFill>
                <a:schemeClr val="tx1"/>
              </a:solidFill>
              <a:round/>
              <a:headEnd/>
              <a:tailEnd/>
            </a:ln>
          </p:spPr>
          <p:txBody>
            <a:bodyPr wrap="none" anchor="ctr"/>
            <a:lstStyle/>
            <a:p>
              <a:endParaRPr lang="en-US"/>
            </a:p>
          </p:txBody>
        </p:sp>
        <p:sp>
          <p:nvSpPr>
            <p:cNvPr id="16392" name="Line 5"/>
            <p:cNvSpPr>
              <a:spLocks noChangeShapeType="1"/>
            </p:cNvSpPr>
            <p:nvPr/>
          </p:nvSpPr>
          <p:spPr bwMode="auto">
            <a:xfrm>
              <a:off x="2974" y="2186"/>
              <a:ext cx="0" cy="1120"/>
            </a:xfrm>
            <a:prstGeom prst="line">
              <a:avLst/>
            </a:prstGeom>
            <a:noFill/>
            <a:ln w="25400">
              <a:solidFill>
                <a:schemeClr val="tx1"/>
              </a:solidFill>
              <a:prstDash val="lgDash"/>
              <a:round/>
              <a:headEnd/>
              <a:tailEnd/>
            </a:ln>
          </p:spPr>
          <p:txBody>
            <a:bodyPr wrap="none" anchor="ctr"/>
            <a:lstStyle/>
            <a:p>
              <a:endParaRPr lang="en-US"/>
            </a:p>
          </p:txBody>
        </p:sp>
        <p:sp>
          <p:nvSpPr>
            <p:cNvPr id="16393" name="Rectangle 6"/>
            <p:cNvSpPr>
              <a:spLocks noChangeArrowheads="1"/>
            </p:cNvSpPr>
            <p:nvPr/>
          </p:nvSpPr>
          <p:spPr bwMode="auto">
            <a:xfrm>
              <a:off x="1736" y="1824"/>
              <a:ext cx="1190" cy="306"/>
            </a:xfrm>
            <a:prstGeom prst="rect">
              <a:avLst/>
            </a:prstGeom>
            <a:noFill/>
            <a:ln w="12700">
              <a:noFill/>
              <a:miter lim="800000"/>
              <a:headEnd/>
              <a:tailEnd/>
            </a:ln>
          </p:spPr>
          <p:txBody>
            <a:bodyPr wrap="none" lIns="90488" tIns="44450" rIns="90488" bIns="44450">
              <a:spAutoFit/>
            </a:bodyPr>
            <a:lstStyle/>
            <a:p>
              <a:pPr eaLnBrk="0" hangingPunct="0"/>
              <a:r>
                <a:rPr lang="en-US" sz="2600" b="1"/>
                <a:t>Probability</a:t>
              </a:r>
              <a:endParaRPr lang="en-US" sz="2800" b="1"/>
            </a:p>
          </p:txBody>
        </p:sp>
        <p:sp>
          <p:nvSpPr>
            <p:cNvPr id="16394" name="Rectangle 7"/>
            <p:cNvSpPr>
              <a:spLocks noChangeArrowheads="1"/>
            </p:cNvSpPr>
            <p:nvPr/>
          </p:nvSpPr>
          <p:spPr bwMode="auto">
            <a:xfrm>
              <a:off x="4498" y="3305"/>
              <a:ext cx="640" cy="309"/>
            </a:xfrm>
            <a:prstGeom prst="rect">
              <a:avLst/>
            </a:prstGeom>
            <a:noFill/>
            <a:ln w="12700">
              <a:noFill/>
              <a:miter lim="800000"/>
              <a:headEnd/>
              <a:tailEnd/>
            </a:ln>
          </p:spPr>
          <p:txBody>
            <a:bodyPr wrap="none" lIns="90488" tIns="44450" rIns="90488" bIns="44450">
              <a:spAutoFit/>
            </a:bodyPr>
            <a:lstStyle/>
            <a:p>
              <a:pPr eaLnBrk="0" hangingPunct="0"/>
              <a:r>
                <a:rPr lang="en-US" sz="2600" b="1" dirty="0" smtClean="0"/>
                <a:t>ROIC</a:t>
              </a:r>
              <a:endParaRPr lang="en-US" sz="2600" b="1" dirty="0"/>
            </a:p>
          </p:txBody>
        </p:sp>
        <p:sp>
          <p:nvSpPr>
            <p:cNvPr id="16395" name="Rectangle 8"/>
            <p:cNvSpPr>
              <a:spLocks noChangeArrowheads="1"/>
            </p:cNvSpPr>
            <p:nvPr/>
          </p:nvSpPr>
          <p:spPr bwMode="auto">
            <a:xfrm>
              <a:off x="2541" y="3305"/>
              <a:ext cx="920" cy="309"/>
            </a:xfrm>
            <a:prstGeom prst="rect">
              <a:avLst/>
            </a:prstGeom>
            <a:noFill/>
            <a:ln w="12700">
              <a:noFill/>
              <a:miter lim="800000"/>
              <a:headEnd/>
              <a:tailEnd/>
            </a:ln>
          </p:spPr>
          <p:txBody>
            <a:bodyPr wrap="none" lIns="90488" tIns="44450" rIns="90488" bIns="44450">
              <a:spAutoFit/>
            </a:bodyPr>
            <a:lstStyle/>
            <a:p>
              <a:pPr eaLnBrk="0" hangingPunct="0"/>
              <a:r>
                <a:rPr lang="en-US" sz="2600" b="1" dirty="0" smtClean="0"/>
                <a:t>E(ROIC)</a:t>
              </a:r>
              <a:endParaRPr lang="en-US" sz="2600" b="1" dirty="0"/>
            </a:p>
          </p:txBody>
        </p:sp>
        <p:sp>
          <p:nvSpPr>
            <p:cNvPr id="16396" name="Rectangle 9"/>
            <p:cNvSpPr>
              <a:spLocks noChangeArrowheads="1"/>
            </p:cNvSpPr>
            <p:nvPr/>
          </p:nvSpPr>
          <p:spPr bwMode="auto">
            <a:xfrm>
              <a:off x="2197" y="3305"/>
              <a:ext cx="230" cy="306"/>
            </a:xfrm>
            <a:prstGeom prst="rect">
              <a:avLst/>
            </a:prstGeom>
            <a:noFill/>
            <a:ln w="12700">
              <a:noFill/>
              <a:miter lim="800000"/>
              <a:headEnd/>
              <a:tailEnd/>
            </a:ln>
          </p:spPr>
          <p:txBody>
            <a:bodyPr wrap="none" lIns="90488" tIns="44450" rIns="90488" bIns="44450">
              <a:spAutoFit/>
            </a:bodyPr>
            <a:lstStyle/>
            <a:p>
              <a:pPr eaLnBrk="0" hangingPunct="0"/>
              <a:r>
                <a:rPr lang="en-US" sz="2600" b="1"/>
                <a:t>0</a:t>
              </a:r>
              <a:endParaRPr lang="en-US" sz="2800" b="1"/>
            </a:p>
          </p:txBody>
        </p:sp>
        <p:sp>
          <p:nvSpPr>
            <p:cNvPr id="16397" name="Rectangle 11"/>
            <p:cNvSpPr>
              <a:spLocks noChangeArrowheads="1"/>
            </p:cNvSpPr>
            <p:nvPr/>
          </p:nvSpPr>
          <p:spPr bwMode="auto">
            <a:xfrm>
              <a:off x="3397" y="2025"/>
              <a:ext cx="892" cy="286"/>
            </a:xfrm>
            <a:prstGeom prst="rect">
              <a:avLst/>
            </a:prstGeom>
            <a:noFill/>
            <a:ln w="12700">
              <a:noFill/>
              <a:miter lim="800000"/>
              <a:headEnd/>
              <a:tailEnd/>
            </a:ln>
          </p:spPr>
          <p:txBody>
            <a:bodyPr wrap="none" lIns="90488" tIns="44450" rIns="90488" bIns="44450">
              <a:spAutoFit/>
            </a:bodyPr>
            <a:lstStyle/>
            <a:p>
              <a:pPr eaLnBrk="0" hangingPunct="0"/>
              <a:r>
                <a:rPr lang="en-US" sz="2400" b="1"/>
                <a:t>Low risk</a:t>
              </a:r>
            </a:p>
          </p:txBody>
        </p:sp>
        <p:sp>
          <p:nvSpPr>
            <p:cNvPr id="16398" name="Rectangle 12"/>
            <p:cNvSpPr>
              <a:spLocks noChangeArrowheads="1"/>
            </p:cNvSpPr>
            <p:nvPr/>
          </p:nvSpPr>
          <p:spPr bwMode="auto">
            <a:xfrm>
              <a:off x="3781" y="2649"/>
              <a:ext cx="935" cy="286"/>
            </a:xfrm>
            <a:prstGeom prst="rect">
              <a:avLst/>
            </a:prstGeom>
            <a:noFill/>
            <a:ln w="12700">
              <a:noFill/>
              <a:miter lim="800000"/>
              <a:headEnd/>
              <a:tailEnd/>
            </a:ln>
          </p:spPr>
          <p:txBody>
            <a:bodyPr wrap="none" lIns="90488" tIns="44450" rIns="90488" bIns="44450">
              <a:spAutoFit/>
            </a:bodyPr>
            <a:lstStyle/>
            <a:p>
              <a:pPr eaLnBrk="0" hangingPunct="0"/>
              <a:r>
                <a:rPr lang="en-US" sz="2400" b="1"/>
                <a:t>High risk</a:t>
              </a:r>
            </a:p>
          </p:txBody>
        </p:sp>
        <p:sp>
          <p:nvSpPr>
            <p:cNvPr id="16399" name="Line 13"/>
            <p:cNvSpPr>
              <a:spLocks noChangeShapeType="1"/>
            </p:cNvSpPr>
            <p:nvPr/>
          </p:nvSpPr>
          <p:spPr bwMode="auto">
            <a:xfrm flipH="1">
              <a:off x="3291" y="2278"/>
              <a:ext cx="200" cy="184"/>
            </a:xfrm>
            <a:prstGeom prst="line">
              <a:avLst/>
            </a:prstGeom>
            <a:noFill/>
            <a:ln w="12700">
              <a:solidFill>
                <a:schemeClr val="tx1"/>
              </a:solidFill>
              <a:round/>
              <a:headEnd/>
              <a:tailEnd type="triangle" w="med" len="med"/>
            </a:ln>
          </p:spPr>
          <p:txBody>
            <a:bodyPr wrap="none" anchor="ctr"/>
            <a:lstStyle/>
            <a:p>
              <a:endParaRPr lang="en-US"/>
            </a:p>
          </p:txBody>
        </p:sp>
        <p:sp>
          <p:nvSpPr>
            <p:cNvPr id="16400" name="Line 14"/>
            <p:cNvSpPr>
              <a:spLocks noChangeShapeType="1"/>
            </p:cNvSpPr>
            <p:nvPr/>
          </p:nvSpPr>
          <p:spPr bwMode="auto">
            <a:xfrm flipH="1">
              <a:off x="3978" y="2902"/>
              <a:ext cx="200" cy="184"/>
            </a:xfrm>
            <a:prstGeom prst="line">
              <a:avLst/>
            </a:prstGeom>
            <a:noFill/>
            <a:ln w="12700">
              <a:solidFill>
                <a:schemeClr val="tx1"/>
              </a:solidFill>
              <a:round/>
              <a:headEnd/>
              <a:tailEnd type="triangle" w="med" len="med"/>
            </a:ln>
          </p:spPr>
          <p:txBody>
            <a:bodyPr wrap="none" anchor="ctr"/>
            <a:lstStyle/>
            <a:p>
              <a:endParaRPr lang="en-US"/>
            </a:p>
          </p:txBody>
        </p:sp>
        <p:sp>
          <p:nvSpPr>
            <p:cNvPr id="16401" name="Text Box 16"/>
            <p:cNvSpPr txBox="1">
              <a:spLocks noChangeArrowheads="1"/>
            </p:cNvSpPr>
            <p:nvPr/>
          </p:nvSpPr>
          <p:spPr bwMode="auto">
            <a:xfrm>
              <a:off x="864" y="3696"/>
              <a:ext cx="4608" cy="477"/>
            </a:xfrm>
            <a:prstGeom prst="rect">
              <a:avLst/>
            </a:prstGeom>
            <a:noFill/>
            <a:ln w="12700">
              <a:noFill/>
              <a:miter lim="800000"/>
              <a:headEnd/>
              <a:tailEnd/>
            </a:ln>
          </p:spPr>
          <p:txBody>
            <a:bodyPr>
              <a:spAutoFit/>
            </a:bodyPr>
            <a:lstStyle/>
            <a:p>
              <a:pPr eaLnBrk="0" hangingPunct="0">
                <a:lnSpc>
                  <a:spcPct val="90000"/>
                </a:lnSpc>
                <a:buClr>
                  <a:schemeClr val="accent2"/>
                </a:buClr>
                <a:buFont typeface="Wingdings" pitchFamily="2" charset="2"/>
                <a:buNone/>
              </a:pPr>
              <a:r>
                <a:rPr lang="en-US" sz="2400" b="1" dirty="0"/>
                <a:t>Note that business risk focuses on </a:t>
              </a:r>
              <a:r>
                <a:rPr lang="en-US" sz="2400" b="1" dirty="0" smtClean="0"/>
                <a:t>NOPAT and invested capital, measured by </a:t>
              </a:r>
              <a:r>
                <a:rPr lang="el-GR" sz="2400" b="1" dirty="0" smtClean="0"/>
                <a:t>σ</a:t>
              </a:r>
              <a:r>
                <a:rPr lang="en-US" sz="2400" b="1" baseline="-25000" dirty="0" smtClean="0"/>
                <a:t>ROIC</a:t>
              </a:r>
              <a:endParaRPr lang="en-US" sz="2400" dirty="0"/>
            </a:p>
          </p:txBody>
        </p:sp>
        <p:grpSp>
          <p:nvGrpSpPr>
            <p:cNvPr id="16402" name="Group 18"/>
            <p:cNvGrpSpPr>
              <a:grpSpLocks noChangeAspect="1"/>
            </p:cNvGrpSpPr>
            <p:nvPr/>
          </p:nvGrpSpPr>
          <p:grpSpPr bwMode="auto">
            <a:xfrm>
              <a:off x="1150" y="2688"/>
              <a:ext cx="3653" cy="593"/>
              <a:chOff x="1150" y="2688"/>
              <a:chExt cx="3653" cy="593"/>
            </a:xfrm>
          </p:grpSpPr>
          <p:sp>
            <p:nvSpPr>
              <p:cNvPr id="16407" name="AutoShape 17"/>
              <p:cNvSpPr>
                <a:spLocks noChangeAspect="1" noChangeArrowheads="1" noTextEdit="1"/>
              </p:cNvSpPr>
              <p:nvPr/>
            </p:nvSpPr>
            <p:spPr bwMode="auto">
              <a:xfrm>
                <a:off x="1150" y="2688"/>
                <a:ext cx="3653" cy="593"/>
              </a:xfrm>
              <a:prstGeom prst="rect">
                <a:avLst/>
              </a:prstGeom>
              <a:noFill/>
              <a:ln w="9525">
                <a:noFill/>
                <a:miter lim="800000"/>
                <a:headEnd/>
                <a:tailEnd/>
              </a:ln>
            </p:spPr>
            <p:txBody>
              <a:bodyPr/>
              <a:lstStyle/>
              <a:p>
                <a:endParaRPr lang="en-US"/>
              </a:p>
            </p:txBody>
          </p:sp>
          <p:sp>
            <p:nvSpPr>
              <p:cNvPr id="16408" name="Freeform 19"/>
              <p:cNvSpPr>
                <a:spLocks/>
              </p:cNvSpPr>
              <p:nvPr/>
            </p:nvSpPr>
            <p:spPr bwMode="auto">
              <a:xfrm>
                <a:off x="2978" y="2730"/>
                <a:ext cx="1738" cy="510"/>
              </a:xfrm>
              <a:custGeom>
                <a:avLst/>
                <a:gdLst>
                  <a:gd name="T0" fmla="*/ 1738 w 1738"/>
                  <a:gd name="T1" fmla="*/ 510 h 510"/>
                  <a:gd name="T2" fmla="*/ 1556 w 1738"/>
                  <a:gd name="T3" fmla="*/ 503 h 510"/>
                  <a:gd name="T4" fmla="*/ 1463 w 1738"/>
                  <a:gd name="T5" fmla="*/ 498 h 510"/>
                  <a:gd name="T6" fmla="*/ 1370 w 1738"/>
                  <a:gd name="T7" fmla="*/ 490 h 510"/>
                  <a:gd name="T8" fmla="*/ 1280 w 1738"/>
                  <a:gd name="T9" fmla="*/ 478 h 510"/>
                  <a:gd name="T10" fmla="*/ 1188 w 1738"/>
                  <a:gd name="T11" fmla="*/ 463 h 510"/>
                  <a:gd name="T12" fmla="*/ 1098 w 1738"/>
                  <a:gd name="T13" fmla="*/ 441 h 510"/>
                  <a:gd name="T14" fmla="*/ 912 w 1738"/>
                  <a:gd name="T15" fmla="*/ 382 h 510"/>
                  <a:gd name="T16" fmla="*/ 730 w 1738"/>
                  <a:gd name="T17" fmla="*/ 298 h 510"/>
                  <a:gd name="T18" fmla="*/ 547 w 1738"/>
                  <a:gd name="T19" fmla="*/ 199 h 510"/>
                  <a:gd name="T20" fmla="*/ 458 w 1738"/>
                  <a:gd name="T21" fmla="*/ 148 h 510"/>
                  <a:gd name="T22" fmla="*/ 365 w 1738"/>
                  <a:gd name="T23" fmla="*/ 101 h 510"/>
                  <a:gd name="T24" fmla="*/ 272 w 1738"/>
                  <a:gd name="T25" fmla="*/ 59 h 510"/>
                  <a:gd name="T26" fmla="*/ 182 w 1738"/>
                  <a:gd name="T27" fmla="*/ 27 h 510"/>
                  <a:gd name="T28" fmla="*/ 90 w 1738"/>
                  <a:gd name="T29" fmla="*/ 7 h 510"/>
                  <a:gd name="T30" fmla="*/ 0 w 1738"/>
                  <a:gd name="T31" fmla="*/ 0 h 5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38"/>
                  <a:gd name="T49" fmla="*/ 0 h 510"/>
                  <a:gd name="T50" fmla="*/ 1738 w 1738"/>
                  <a:gd name="T51" fmla="*/ 510 h 51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38" h="510">
                    <a:moveTo>
                      <a:pt x="1738" y="510"/>
                    </a:moveTo>
                    <a:lnTo>
                      <a:pt x="1556" y="503"/>
                    </a:lnTo>
                    <a:lnTo>
                      <a:pt x="1463" y="498"/>
                    </a:lnTo>
                    <a:lnTo>
                      <a:pt x="1370" y="490"/>
                    </a:lnTo>
                    <a:lnTo>
                      <a:pt x="1280" y="478"/>
                    </a:lnTo>
                    <a:lnTo>
                      <a:pt x="1188" y="463"/>
                    </a:lnTo>
                    <a:lnTo>
                      <a:pt x="1098" y="441"/>
                    </a:lnTo>
                    <a:lnTo>
                      <a:pt x="912" y="382"/>
                    </a:lnTo>
                    <a:lnTo>
                      <a:pt x="730" y="298"/>
                    </a:lnTo>
                    <a:lnTo>
                      <a:pt x="547" y="199"/>
                    </a:lnTo>
                    <a:lnTo>
                      <a:pt x="458" y="148"/>
                    </a:lnTo>
                    <a:lnTo>
                      <a:pt x="365" y="101"/>
                    </a:lnTo>
                    <a:lnTo>
                      <a:pt x="272" y="59"/>
                    </a:lnTo>
                    <a:lnTo>
                      <a:pt x="182" y="27"/>
                    </a:lnTo>
                    <a:lnTo>
                      <a:pt x="90" y="7"/>
                    </a:lnTo>
                    <a:lnTo>
                      <a:pt x="0" y="0"/>
                    </a:lnTo>
                  </a:path>
                </a:pathLst>
              </a:custGeom>
              <a:noFill/>
              <a:ln w="60325">
                <a:solidFill>
                  <a:schemeClr val="tx1"/>
                </a:solidFill>
                <a:prstDash val="solid"/>
                <a:round/>
                <a:headEnd/>
                <a:tailEnd/>
              </a:ln>
            </p:spPr>
            <p:txBody>
              <a:bodyPr/>
              <a:lstStyle/>
              <a:p>
                <a:endParaRPr lang="en-US"/>
              </a:p>
            </p:txBody>
          </p:sp>
          <p:sp>
            <p:nvSpPr>
              <p:cNvPr id="16409" name="Freeform 20"/>
              <p:cNvSpPr>
                <a:spLocks/>
              </p:cNvSpPr>
              <p:nvPr/>
            </p:nvSpPr>
            <p:spPr bwMode="auto">
              <a:xfrm>
                <a:off x="1240" y="2730"/>
                <a:ext cx="1738" cy="510"/>
              </a:xfrm>
              <a:custGeom>
                <a:avLst/>
                <a:gdLst>
                  <a:gd name="T0" fmla="*/ 0 w 1738"/>
                  <a:gd name="T1" fmla="*/ 510 h 510"/>
                  <a:gd name="T2" fmla="*/ 182 w 1738"/>
                  <a:gd name="T3" fmla="*/ 503 h 510"/>
                  <a:gd name="T4" fmla="*/ 272 w 1738"/>
                  <a:gd name="T5" fmla="*/ 498 h 510"/>
                  <a:gd name="T6" fmla="*/ 365 w 1738"/>
                  <a:gd name="T7" fmla="*/ 490 h 510"/>
                  <a:gd name="T8" fmla="*/ 455 w 1738"/>
                  <a:gd name="T9" fmla="*/ 478 h 510"/>
                  <a:gd name="T10" fmla="*/ 547 w 1738"/>
                  <a:gd name="T11" fmla="*/ 463 h 510"/>
                  <a:gd name="T12" fmla="*/ 640 w 1738"/>
                  <a:gd name="T13" fmla="*/ 441 h 510"/>
                  <a:gd name="T14" fmla="*/ 823 w 1738"/>
                  <a:gd name="T15" fmla="*/ 382 h 510"/>
                  <a:gd name="T16" fmla="*/ 1005 w 1738"/>
                  <a:gd name="T17" fmla="*/ 298 h 510"/>
                  <a:gd name="T18" fmla="*/ 1188 w 1738"/>
                  <a:gd name="T19" fmla="*/ 199 h 510"/>
                  <a:gd name="T20" fmla="*/ 1280 w 1738"/>
                  <a:gd name="T21" fmla="*/ 148 h 510"/>
                  <a:gd name="T22" fmla="*/ 1370 w 1738"/>
                  <a:gd name="T23" fmla="*/ 101 h 510"/>
                  <a:gd name="T24" fmla="*/ 1463 w 1738"/>
                  <a:gd name="T25" fmla="*/ 59 h 510"/>
                  <a:gd name="T26" fmla="*/ 1553 w 1738"/>
                  <a:gd name="T27" fmla="*/ 27 h 510"/>
                  <a:gd name="T28" fmla="*/ 1645 w 1738"/>
                  <a:gd name="T29" fmla="*/ 7 h 510"/>
                  <a:gd name="T30" fmla="*/ 1738 w 1738"/>
                  <a:gd name="T31" fmla="*/ 0 h 5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38"/>
                  <a:gd name="T49" fmla="*/ 0 h 510"/>
                  <a:gd name="T50" fmla="*/ 1738 w 1738"/>
                  <a:gd name="T51" fmla="*/ 510 h 51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38" h="510">
                    <a:moveTo>
                      <a:pt x="0" y="510"/>
                    </a:moveTo>
                    <a:lnTo>
                      <a:pt x="182" y="503"/>
                    </a:lnTo>
                    <a:lnTo>
                      <a:pt x="272" y="498"/>
                    </a:lnTo>
                    <a:lnTo>
                      <a:pt x="365" y="490"/>
                    </a:lnTo>
                    <a:lnTo>
                      <a:pt x="455" y="478"/>
                    </a:lnTo>
                    <a:lnTo>
                      <a:pt x="547" y="463"/>
                    </a:lnTo>
                    <a:lnTo>
                      <a:pt x="640" y="441"/>
                    </a:lnTo>
                    <a:lnTo>
                      <a:pt x="823" y="382"/>
                    </a:lnTo>
                    <a:lnTo>
                      <a:pt x="1005" y="298"/>
                    </a:lnTo>
                    <a:lnTo>
                      <a:pt x="1188" y="199"/>
                    </a:lnTo>
                    <a:lnTo>
                      <a:pt x="1280" y="148"/>
                    </a:lnTo>
                    <a:lnTo>
                      <a:pt x="1370" y="101"/>
                    </a:lnTo>
                    <a:lnTo>
                      <a:pt x="1463" y="59"/>
                    </a:lnTo>
                    <a:lnTo>
                      <a:pt x="1553" y="27"/>
                    </a:lnTo>
                    <a:lnTo>
                      <a:pt x="1645" y="7"/>
                    </a:lnTo>
                    <a:lnTo>
                      <a:pt x="1738" y="0"/>
                    </a:lnTo>
                  </a:path>
                </a:pathLst>
              </a:custGeom>
              <a:noFill/>
              <a:ln w="60325">
                <a:solidFill>
                  <a:schemeClr val="tx1"/>
                </a:solidFill>
                <a:prstDash val="solid"/>
                <a:round/>
                <a:headEnd/>
                <a:tailEnd/>
              </a:ln>
            </p:spPr>
            <p:txBody>
              <a:bodyPr/>
              <a:lstStyle/>
              <a:p>
                <a:endParaRPr lang="en-US"/>
              </a:p>
            </p:txBody>
          </p:sp>
        </p:grpSp>
        <p:grpSp>
          <p:nvGrpSpPr>
            <p:cNvPr id="16403" name="Group 22"/>
            <p:cNvGrpSpPr>
              <a:grpSpLocks noChangeAspect="1"/>
            </p:cNvGrpSpPr>
            <p:nvPr/>
          </p:nvGrpSpPr>
          <p:grpSpPr bwMode="auto">
            <a:xfrm>
              <a:off x="2297" y="2127"/>
              <a:ext cx="1349" cy="1188"/>
              <a:chOff x="2297" y="2127"/>
              <a:chExt cx="1349" cy="1188"/>
            </a:xfrm>
          </p:grpSpPr>
          <p:sp>
            <p:nvSpPr>
              <p:cNvPr id="16404" name="AutoShape 21"/>
              <p:cNvSpPr>
                <a:spLocks noChangeAspect="1" noChangeArrowheads="1" noTextEdit="1"/>
              </p:cNvSpPr>
              <p:nvPr/>
            </p:nvSpPr>
            <p:spPr bwMode="auto">
              <a:xfrm>
                <a:off x="2297" y="2127"/>
                <a:ext cx="1349" cy="1188"/>
              </a:xfrm>
              <a:prstGeom prst="rect">
                <a:avLst/>
              </a:prstGeom>
              <a:noFill/>
              <a:ln w="9525">
                <a:noFill/>
                <a:miter lim="800000"/>
                <a:headEnd/>
                <a:tailEnd/>
              </a:ln>
            </p:spPr>
            <p:txBody>
              <a:bodyPr/>
              <a:lstStyle/>
              <a:p>
                <a:endParaRPr lang="en-US"/>
              </a:p>
            </p:txBody>
          </p:sp>
          <p:sp>
            <p:nvSpPr>
              <p:cNvPr id="16405" name="Freeform 23"/>
              <p:cNvSpPr>
                <a:spLocks/>
              </p:cNvSpPr>
              <p:nvPr/>
            </p:nvSpPr>
            <p:spPr bwMode="auto">
              <a:xfrm>
                <a:off x="2972" y="2171"/>
                <a:ext cx="659" cy="1103"/>
              </a:xfrm>
              <a:custGeom>
                <a:avLst/>
                <a:gdLst>
                  <a:gd name="T0" fmla="*/ 659 w 659"/>
                  <a:gd name="T1" fmla="*/ 1103 h 1103"/>
                  <a:gd name="T2" fmla="*/ 589 w 659"/>
                  <a:gd name="T3" fmla="*/ 1088 h 1103"/>
                  <a:gd name="T4" fmla="*/ 554 w 659"/>
                  <a:gd name="T5" fmla="*/ 1076 h 1103"/>
                  <a:gd name="T6" fmla="*/ 519 w 659"/>
                  <a:gd name="T7" fmla="*/ 1059 h 1103"/>
                  <a:gd name="T8" fmla="*/ 485 w 659"/>
                  <a:gd name="T9" fmla="*/ 1032 h 1103"/>
                  <a:gd name="T10" fmla="*/ 450 w 659"/>
                  <a:gd name="T11" fmla="*/ 1000 h 1103"/>
                  <a:gd name="T12" fmla="*/ 416 w 659"/>
                  <a:gd name="T13" fmla="*/ 953 h 1103"/>
                  <a:gd name="T14" fmla="*/ 346 w 659"/>
                  <a:gd name="T15" fmla="*/ 826 h 1103"/>
                  <a:gd name="T16" fmla="*/ 277 w 659"/>
                  <a:gd name="T17" fmla="*/ 644 h 1103"/>
                  <a:gd name="T18" fmla="*/ 208 w 659"/>
                  <a:gd name="T19" fmla="*/ 429 h 1103"/>
                  <a:gd name="T20" fmla="*/ 173 w 659"/>
                  <a:gd name="T21" fmla="*/ 321 h 1103"/>
                  <a:gd name="T22" fmla="*/ 138 w 659"/>
                  <a:gd name="T23" fmla="*/ 218 h 1103"/>
                  <a:gd name="T24" fmla="*/ 103 w 659"/>
                  <a:gd name="T25" fmla="*/ 127 h 1103"/>
                  <a:gd name="T26" fmla="*/ 69 w 659"/>
                  <a:gd name="T27" fmla="*/ 59 h 1103"/>
                  <a:gd name="T28" fmla="*/ 34 w 659"/>
                  <a:gd name="T29" fmla="*/ 15 h 1103"/>
                  <a:gd name="T30" fmla="*/ 0 w 659"/>
                  <a:gd name="T31" fmla="*/ 0 h 110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59"/>
                  <a:gd name="T49" fmla="*/ 0 h 1103"/>
                  <a:gd name="T50" fmla="*/ 659 w 659"/>
                  <a:gd name="T51" fmla="*/ 1103 h 110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59" h="1103">
                    <a:moveTo>
                      <a:pt x="659" y="1103"/>
                    </a:moveTo>
                    <a:lnTo>
                      <a:pt x="589" y="1088"/>
                    </a:lnTo>
                    <a:lnTo>
                      <a:pt x="554" y="1076"/>
                    </a:lnTo>
                    <a:lnTo>
                      <a:pt x="519" y="1059"/>
                    </a:lnTo>
                    <a:lnTo>
                      <a:pt x="485" y="1032"/>
                    </a:lnTo>
                    <a:lnTo>
                      <a:pt x="450" y="1000"/>
                    </a:lnTo>
                    <a:lnTo>
                      <a:pt x="416" y="953"/>
                    </a:lnTo>
                    <a:lnTo>
                      <a:pt x="346" y="826"/>
                    </a:lnTo>
                    <a:lnTo>
                      <a:pt x="277" y="644"/>
                    </a:lnTo>
                    <a:lnTo>
                      <a:pt x="208" y="429"/>
                    </a:lnTo>
                    <a:lnTo>
                      <a:pt x="173" y="321"/>
                    </a:lnTo>
                    <a:lnTo>
                      <a:pt x="138" y="218"/>
                    </a:lnTo>
                    <a:lnTo>
                      <a:pt x="103" y="127"/>
                    </a:lnTo>
                    <a:lnTo>
                      <a:pt x="69" y="59"/>
                    </a:lnTo>
                    <a:lnTo>
                      <a:pt x="34" y="15"/>
                    </a:lnTo>
                    <a:lnTo>
                      <a:pt x="0" y="0"/>
                    </a:lnTo>
                  </a:path>
                </a:pathLst>
              </a:custGeom>
              <a:noFill/>
              <a:ln w="8001">
                <a:solidFill>
                  <a:schemeClr val="tx1"/>
                </a:solidFill>
                <a:prstDash val="solid"/>
                <a:round/>
                <a:headEnd/>
                <a:tailEnd/>
              </a:ln>
            </p:spPr>
            <p:txBody>
              <a:bodyPr/>
              <a:lstStyle/>
              <a:p>
                <a:endParaRPr lang="en-US"/>
              </a:p>
            </p:txBody>
          </p:sp>
          <p:sp>
            <p:nvSpPr>
              <p:cNvPr id="16406" name="Freeform 24"/>
              <p:cNvSpPr>
                <a:spLocks/>
              </p:cNvSpPr>
              <p:nvPr/>
            </p:nvSpPr>
            <p:spPr bwMode="auto">
              <a:xfrm>
                <a:off x="2313" y="2171"/>
                <a:ext cx="659" cy="1103"/>
              </a:xfrm>
              <a:custGeom>
                <a:avLst/>
                <a:gdLst>
                  <a:gd name="T0" fmla="*/ 0 w 659"/>
                  <a:gd name="T1" fmla="*/ 1103 h 1103"/>
                  <a:gd name="T2" fmla="*/ 70 w 659"/>
                  <a:gd name="T3" fmla="*/ 1088 h 1103"/>
                  <a:gd name="T4" fmla="*/ 104 w 659"/>
                  <a:gd name="T5" fmla="*/ 1076 h 1103"/>
                  <a:gd name="T6" fmla="*/ 139 w 659"/>
                  <a:gd name="T7" fmla="*/ 1059 h 1103"/>
                  <a:gd name="T8" fmla="*/ 173 w 659"/>
                  <a:gd name="T9" fmla="*/ 1032 h 1103"/>
                  <a:gd name="T10" fmla="*/ 208 w 659"/>
                  <a:gd name="T11" fmla="*/ 1000 h 1103"/>
                  <a:gd name="T12" fmla="*/ 243 w 659"/>
                  <a:gd name="T13" fmla="*/ 953 h 1103"/>
                  <a:gd name="T14" fmla="*/ 312 w 659"/>
                  <a:gd name="T15" fmla="*/ 826 h 1103"/>
                  <a:gd name="T16" fmla="*/ 381 w 659"/>
                  <a:gd name="T17" fmla="*/ 644 h 1103"/>
                  <a:gd name="T18" fmla="*/ 450 w 659"/>
                  <a:gd name="T19" fmla="*/ 429 h 1103"/>
                  <a:gd name="T20" fmla="*/ 486 w 659"/>
                  <a:gd name="T21" fmla="*/ 321 h 1103"/>
                  <a:gd name="T22" fmla="*/ 520 w 659"/>
                  <a:gd name="T23" fmla="*/ 218 h 1103"/>
                  <a:gd name="T24" fmla="*/ 555 w 659"/>
                  <a:gd name="T25" fmla="*/ 127 h 1103"/>
                  <a:gd name="T26" fmla="*/ 589 w 659"/>
                  <a:gd name="T27" fmla="*/ 59 h 1103"/>
                  <a:gd name="T28" fmla="*/ 624 w 659"/>
                  <a:gd name="T29" fmla="*/ 15 h 1103"/>
                  <a:gd name="T30" fmla="*/ 659 w 659"/>
                  <a:gd name="T31" fmla="*/ 0 h 110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59"/>
                  <a:gd name="T49" fmla="*/ 0 h 1103"/>
                  <a:gd name="T50" fmla="*/ 659 w 659"/>
                  <a:gd name="T51" fmla="*/ 1103 h 110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59" h="1103">
                    <a:moveTo>
                      <a:pt x="0" y="1103"/>
                    </a:moveTo>
                    <a:lnTo>
                      <a:pt x="70" y="1088"/>
                    </a:lnTo>
                    <a:lnTo>
                      <a:pt x="104" y="1076"/>
                    </a:lnTo>
                    <a:lnTo>
                      <a:pt x="139" y="1059"/>
                    </a:lnTo>
                    <a:lnTo>
                      <a:pt x="173" y="1032"/>
                    </a:lnTo>
                    <a:lnTo>
                      <a:pt x="208" y="1000"/>
                    </a:lnTo>
                    <a:lnTo>
                      <a:pt x="243" y="953"/>
                    </a:lnTo>
                    <a:lnTo>
                      <a:pt x="312" y="826"/>
                    </a:lnTo>
                    <a:lnTo>
                      <a:pt x="381" y="644"/>
                    </a:lnTo>
                    <a:lnTo>
                      <a:pt x="450" y="429"/>
                    </a:lnTo>
                    <a:lnTo>
                      <a:pt x="486" y="321"/>
                    </a:lnTo>
                    <a:lnTo>
                      <a:pt x="520" y="218"/>
                    </a:lnTo>
                    <a:lnTo>
                      <a:pt x="555" y="127"/>
                    </a:lnTo>
                    <a:lnTo>
                      <a:pt x="589" y="59"/>
                    </a:lnTo>
                    <a:lnTo>
                      <a:pt x="624" y="15"/>
                    </a:lnTo>
                    <a:lnTo>
                      <a:pt x="659" y="0"/>
                    </a:lnTo>
                  </a:path>
                </a:pathLst>
              </a:custGeom>
              <a:noFill/>
              <a:ln w="8001">
                <a:solidFill>
                  <a:schemeClr val="tx1"/>
                </a:solidFill>
                <a:prstDash val="solid"/>
                <a:round/>
                <a:headEnd/>
                <a:tailEnd/>
              </a:ln>
            </p:spPr>
            <p:txBody>
              <a:bodyPr/>
              <a:lstStyle/>
              <a:p>
                <a:endParaRPr lang="en-US"/>
              </a:p>
            </p:txBody>
          </p:sp>
        </p:grpSp>
      </p:gr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1"/>
          <p:cNvSpPr>
            <a:spLocks noGrp="1"/>
          </p:cNvSpPr>
          <p:nvPr>
            <p:ph type="ftr" sz="quarter" idx="10"/>
          </p:nvPr>
        </p:nvSpPr>
        <p:spPr>
          <a:noFill/>
        </p:spPr>
        <p:txBody>
          <a:bodyPr/>
          <a:lstStyle/>
          <a:p>
            <a:r>
              <a:rPr lang="en-US"/>
              <a:t>Copyright © 2011 by Nelson Education Ltd. All rights reserved.</a:t>
            </a:r>
          </a:p>
        </p:txBody>
      </p:sp>
      <p:sp>
        <p:nvSpPr>
          <p:cNvPr id="17411" name="Slide Number Placeholder 2"/>
          <p:cNvSpPr>
            <a:spLocks noGrp="1"/>
          </p:cNvSpPr>
          <p:nvPr>
            <p:ph type="sldNum" sz="quarter" idx="11"/>
          </p:nvPr>
        </p:nvSpPr>
        <p:spPr>
          <a:noFill/>
        </p:spPr>
        <p:txBody>
          <a:bodyPr/>
          <a:lstStyle/>
          <a:p>
            <a:r>
              <a:rPr lang="en-US"/>
              <a:t>12-</a:t>
            </a:r>
            <a:fld id="{27629260-5012-43D8-87DA-0E04266A5FFA}" type="slidenum">
              <a:rPr lang="en-US"/>
              <a:pPr/>
              <a:t>14</a:t>
            </a:fld>
            <a:endParaRPr lang="en-US"/>
          </a:p>
        </p:txBody>
      </p:sp>
      <p:sp>
        <p:nvSpPr>
          <p:cNvPr id="17412" name="Rectangle 5"/>
          <p:cNvSpPr>
            <a:spLocks noGrp="1" noChangeArrowheads="1"/>
          </p:cNvSpPr>
          <p:nvPr>
            <p:ph type="title" idx="4294967295"/>
          </p:nvPr>
        </p:nvSpPr>
        <p:spPr/>
        <p:txBody>
          <a:bodyPr anchor="b"/>
          <a:lstStyle/>
          <a:p>
            <a:pPr eaLnBrk="1" hangingPunct="1"/>
            <a:r>
              <a:rPr lang="en-US" smtClean="0"/>
              <a:t>Factors That Influence Business Risk</a:t>
            </a:r>
          </a:p>
        </p:txBody>
      </p:sp>
      <p:sp>
        <p:nvSpPr>
          <p:cNvPr id="17413" name="Rectangle 6"/>
          <p:cNvSpPr>
            <a:spLocks noGrp="1" noChangeArrowheads="1"/>
          </p:cNvSpPr>
          <p:nvPr>
            <p:ph type="body" idx="4294967295"/>
          </p:nvPr>
        </p:nvSpPr>
        <p:spPr/>
        <p:txBody>
          <a:bodyPr/>
          <a:lstStyle/>
          <a:p>
            <a:pPr eaLnBrk="1" hangingPunct="1"/>
            <a:r>
              <a:rPr lang="en-US" dirty="0" smtClean="0"/>
              <a:t>Demand variability.</a:t>
            </a:r>
          </a:p>
          <a:p>
            <a:pPr eaLnBrk="1" hangingPunct="1"/>
            <a:r>
              <a:rPr lang="en-US" dirty="0" smtClean="0"/>
              <a:t>Uncertainty about sale prices.</a:t>
            </a:r>
          </a:p>
          <a:p>
            <a:pPr eaLnBrk="1" hangingPunct="1"/>
            <a:r>
              <a:rPr lang="en-US" dirty="0" smtClean="0"/>
              <a:t>Uncertainty about input costs.</a:t>
            </a:r>
          </a:p>
          <a:p>
            <a:pPr eaLnBrk="1" hangingPunct="1"/>
            <a:r>
              <a:rPr lang="en-US" dirty="0" smtClean="0"/>
              <a:t>Ability to adjust output prices and develop new products.</a:t>
            </a:r>
          </a:p>
          <a:p>
            <a:pPr eaLnBrk="1" hangingPunct="1"/>
            <a:r>
              <a:rPr lang="en-US" dirty="0" smtClean="0"/>
              <a:t>Foreign risk exposure.</a:t>
            </a:r>
          </a:p>
          <a:p>
            <a:pPr eaLnBrk="1" hangingPunct="1"/>
            <a:r>
              <a:rPr lang="en-US" dirty="0" smtClean="0"/>
              <a:t>Operating leverage (DOL): the extent to which costs are fixed.</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1"/>
          <p:cNvSpPr>
            <a:spLocks noGrp="1"/>
          </p:cNvSpPr>
          <p:nvPr>
            <p:ph type="ftr" sz="quarter" idx="10"/>
          </p:nvPr>
        </p:nvSpPr>
        <p:spPr>
          <a:noFill/>
        </p:spPr>
        <p:txBody>
          <a:bodyPr/>
          <a:lstStyle/>
          <a:p>
            <a:r>
              <a:rPr lang="en-US"/>
              <a:t>Copyright © 2011 by Nelson Education Ltd. All rights reserved.</a:t>
            </a:r>
          </a:p>
        </p:txBody>
      </p:sp>
      <p:sp>
        <p:nvSpPr>
          <p:cNvPr id="18435" name="Slide Number Placeholder 2"/>
          <p:cNvSpPr>
            <a:spLocks noGrp="1"/>
          </p:cNvSpPr>
          <p:nvPr>
            <p:ph type="sldNum" sz="quarter" idx="11"/>
          </p:nvPr>
        </p:nvSpPr>
        <p:spPr>
          <a:noFill/>
        </p:spPr>
        <p:txBody>
          <a:bodyPr/>
          <a:lstStyle/>
          <a:p>
            <a:r>
              <a:rPr lang="en-US"/>
              <a:t>12-</a:t>
            </a:r>
            <a:fld id="{4226A3B7-7679-4192-9A70-8FC3784DDC4B}" type="slidenum">
              <a:rPr lang="en-US"/>
              <a:pPr/>
              <a:t>15</a:t>
            </a:fld>
            <a:endParaRPr lang="en-US"/>
          </a:p>
        </p:txBody>
      </p:sp>
      <p:sp>
        <p:nvSpPr>
          <p:cNvPr id="18436" name="Rectangle 6"/>
          <p:cNvSpPr>
            <a:spLocks noGrp="1" noChangeArrowheads="1"/>
          </p:cNvSpPr>
          <p:nvPr>
            <p:ph type="title" idx="4294967295"/>
          </p:nvPr>
        </p:nvSpPr>
        <p:spPr/>
        <p:txBody>
          <a:bodyPr anchor="b"/>
          <a:lstStyle/>
          <a:p>
            <a:pPr eaLnBrk="1" hangingPunct="1"/>
            <a:r>
              <a:rPr lang="en-US" sz="3400" smtClean="0"/>
              <a:t>What is operating leverage, and how does it affect a firm’s business risk?</a:t>
            </a:r>
          </a:p>
        </p:txBody>
      </p:sp>
      <p:sp>
        <p:nvSpPr>
          <p:cNvPr id="18437" name="Rectangle 7"/>
          <p:cNvSpPr>
            <a:spLocks noGrp="1" noChangeArrowheads="1"/>
          </p:cNvSpPr>
          <p:nvPr>
            <p:ph type="body" idx="4294967295"/>
          </p:nvPr>
        </p:nvSpPr>
        <p:spPr/>
        <p:txBody>
          <a:bodyPr/>
          <a:lstStyle/>
          <a:p>
            <a:pPr eaLnBrk="1" hangingPunct="1"/>
            <a:r>
              <a:rPr lang="en-US" dirty="0" smtClean="0"/>
              <a:t>Operating leverage is the change in EBIT caused by a change in sales measured by quantity sold.</a:t>
            </a:r>
          </a:p>
          <a:p>
            <a:pPr eaLnBrk="1" hangingPunct="1"/>
            <a:r>
              <a:rPr lang="en-US" dirty="0" smtClean="0"/>
              <a:t>The higher the proportion of fixed costs within a firm’s overall cost structure, the greater the operating leverage.</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Operating Leverage</a:t>
            </a:r>
            <a:endParaRPr lang="en-US" dirty="0"/>
          </a:p>
        </p:txBody>
      </p:sp>
      <p:sp>
        <p:nvSpPr>
          <p:cNvPr id="3" name="Content Placeholder 2"/>
          <p:cNvSpPr>
            <a:spLocks noGrp="1"/>
          </p:cNvSpPr>
          <p:nvPr>
            <p:ph idx="1"/>
          </p:nvPr>
        </p:nvSpPr>
        <p:spPr/>
        <p:txBody>
          <a:bodyPr/>
          <a:lstStyle/>
          <a:p>
            <a:r>
              <a:rPr lang="en-US" dirty="0" smtClean="0"/>
              <a:t>Q(S-C)/{Q(S-C)-K}</a:t>
            </a:r>
          </a:p>
          <a:p>
            <a:pPr lvl="1"/>
            <a:r>
              <a:rPr lang="en-US" dirty="0" smtClean="0"/>
              <a:t>Q: Quantity of output</a:t>
            </a:r>
          </a:p>
          <a:p>
            <a:pPr lvl="1"/>
            <a:r>
              <a:rPr lang="en-US" dirty="0" smtClean="0"/>
              <a:t>S: Price per unit</a:t>
            </a:r>
          </a:p>
          <a:p>
            <a:pPr lvl="1"/>
            <a:r>
              <a:rPr lang="en-US" dirty="0" smtClean="0"/>
              <a:t>C: Variable cost per unit</a:t>
            </a:r>
          </a:p>
          <a:p>
            <a:pPr lvl="1"/>
            <a:r>
              <a:rPr lang="en-US" dirty="0" smtClean="0"/>
              <a:t>K: Fixed cost</a:t>
            </a:r>
          </a:p>
          <a:p>
            <a:r>
              <a:rPr lang="en-US" dirty="0" smtClean="0"/>
              <a:t>Example</a:t>
            </a:r>
          </a:p>
          <a:p>
            <a:pPr lvl="1"/>
            <a:r>
              <a:rPr lang="en-US" dirty="0" smtClean="0"/>
              <a:t>Q: 100, S: 20, C: 8, K: 700</a:t>
            </a:r>
          </a:p>
          <a:p>
            <a:pPr lvl="1"/>
            <a:r>
              <a:rPr lang="en-US" dirty="0" smtClean="0"/>
              <a:t>Operating leverage = 100*(20-8)/{100*(20-8)-700} = 2.4</a:t>
            </a:r>
            <a:endParaRPr lang="en-US" dirty="0"/>
          </a:p>
        </p:txBody>
      </p:sp>
    </p:spTree>
    <p:extLst>
      <p:ext uri="{BB962C8B-B14F-4D97-AF65-F5344CB8AC3E}">
        <p14:creationId xmlns:p14="http://schemas.microsoft.com/office/powerpoint/2010/main" val="2800571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8" name="Footer Placeholder 1"/>
          <p:cNvSpPr>
            <a:spLocks noGrp="1"/>
          </p:cNvSpPr>
          <p:nvPr>
            <p:ph type="ftr" sz="quarter" idx="10"/>
          </p:nvPr>
        </p:nvSpPr>
        <p:spPr>
          <a:noFill/>
        </p:spPr>
        <p:txBody>
          <a:bodyPr/>
          <a:lstStyle/>
          <a:p>
            <a:r>
              <a:rPr lang="en-US"/>
              <a:t>Copyright © 2011 by Nelson Education Ltd. All rights reserved.</a:t>
            </a:r>
          </a:p>
        </p:txBody>
      </p:sp>
      <p:sp>
        <p:nvSpPr>
          <p:cNvPr id="1029" name="Slide Number Placeholder 2"/>
          <p:cNvSpPr>
            <a:spLocks noGrp="1"/>
          </p:cNvSpPr>
          <p:nvPr>
            <p:ph type="sldNum" sz="quarter" idx="11"/>
          </p:nvPr>
        </p:nvSpPr>
        <p:spPr>
          <a:noFill/>
        </p:spPr>
        <p:txBody>
          <a:bodyPr/>
          <a:lstStyle/>
          <a:p>
            <a:r>
              <a:rPr lang="en-US"/>
              <a:t>12-</a:t>
            </a:r>
            <a:fld id="{679AF37F-C74C-4297-8AD1-AC5749BF543E}" type="slidenum">
              <a:rPr lang="en-US"/>
              <a:pPr/>
              <a:t>17</a:t>
            </a:fld>
            <a:endParaRPr lang="en-US"/>
          </a:p>
        </p:txBody>
      </p:sp>
      <p:sp>
        <p:nvSpPr>
          <p:cNvPr id="1030" name="Rectangle 59"/>
          <p:cNvSpPr>
            <a:spLocks noGrp="1" noChangeArrowheads="1"/>
          </p:cNvSpPr>
          <p:nvPr>
            <p:ph type="title" idx="4294967295"/>
          </p:nvPr>
        </p:nvSpPr>
        <p:spPr/>
        <p:txBody>
          <a:bodyPr anchor="b"/>
          <a:lstStyle/>
          <a:p>
            <a:pPr eaLnBrk="1" hangingPunct="1"/>
            <a:r>
              <a:rPr lang="en-US" sz="3000" smtClean="0"/>
              <a:t>Higher operating leverage leads to more business risk: small sales decline causes a larger EBIT decline</a:t>
            </a:r>
          </a:p>
        </p:txBody>
      </p:sp>
      <p:graphicFrame>
        <p:nvGraphicFramePr>
          <p:cNvPr id="1026" name="Object 6">
            <a:hlinkClick r:id="" action="ppaction://ole?verb=0"/>
          </p:cNvPr>
          <p:cNvGraphicFramePr>
            <a:graphicFrameLocks/>
          </p:cNvGraphicFramePr>
          <p:nvPr/>
        </p:nvGraphicFramePr>
        <p:xfrm>
          <a:off x="4572000" y="4038600"/>
          <a:ext cx="881063" cy="969963"/>
        </p:xfrm>
        <a:graphic>
          <a:graphicData uri="http://schemas.openxmlformats.org/presentationml/2006/ole">
            <mc:AlternateContent xmlns:mc="http://schemas.openxmlformats.org/markup-compatibility/2006">
              <mc:Choice xmlns:v="urn:schemas-microsoft-com:vml" Requires="v">
                <p:oleObj spid="_x0000_s1092" name="VISIO" r:id="rId3" imgW="863280" imgH="979200" progId="">
                  <p:embed/>
                </p:oleObj>
              </mc:Choice>
              <mc:Fallback>
                <p:oleObj name="VISIO" r:id="rId3" imgW="863280" imgH="979200" progId="">
                  <p:embed/>
                  <p:pic>
                    <p:nvPicPr>
                      <p:cNvPr id="0" name="Object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038600"/>
                        <a:ext cx="881063" cy="96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7" name="Object 7">
            <a:hlinkClick r:id="" action="ppaction://ole?verb=0"/>
          </p:cNvPr>
          <p:cNvGraphicFramePr>
            <a:graphicFrameLocks/>
          </p:cNvGraphicFramePr>
          <p:nvPr/>
        </p:nvGraphicFramePr>
        <p:xfrm>
          <a:off x="5499100" y="3071813"/>
          <a:ext cx="1287463" cy="928687"/>
        </p:xfrm>
        <a:graphic>
          <a:graphicData uri="http://schemas.openxmlformats.org/presentationml/2006/ole">
            <mc:AlternateContent xmlns:mc="http://schemas.openxmlformats.org/markup-compatibility/2006">
              <mc:Choice xmlns:v="urn:schemas-microsoft-com:vml" Requires="v">
                <p:oleObj spid="_x0000_s1093" name="VISIO" r:id="rId5" imgW="1296720" imgH="938160" progId="">
                  <p:embed/>
                </p:oleObj>
              </mc:Choice>
              <mc:Fallback>
                <p:oleObj name="VISIO" r:id="rId5" imgW="1296720" imgH="938160" progId="">
                  <p:embed/>
                  <p:pic>
                    <p:nvPicPr>
                      <p:cNvPr id="0" name="Object 7"/>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99100" y="3071813"/>
                        <a:ext cx="1287463" cy="928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1" name="Rectangle 8"/>
          <p:cNvSpPr>
            <a:spLocks noChangeArrowheads="1"/>
          </p:cNvSpPr>
          <p:nvPr/>
        </p:nvSpPr>
        <p:spPr bwMode="auto">
          <a:xfrm>
            <a:off x="3524250" y="5141913"/>
            <a:ext cx="842963" cy="300037"/>
          </a:xfrm>
          <a:prstGeom prst="rect">
            <a:avLst/>
          </a:prstGeom>
          <a:noFill/>
          <a:ln w="12700">
            <a:noFill/>
            <a:miter lim="800000"/>
            <a:headEnd/>
            <a:tailEnd/>
          </a:ln>
        </p:spPr>
        <p:txBody>
          <a:bodyPr wrap="none" anchor="ctr"/>
          <a:lstStyle/>
          <a:p>
            <a:pPr eaLnBrk="0" hangingPunct="0"/>
            <a:endParaRPr lang="en-US">
              <a:latin typeface="Tahoma" pitchFamily="34" charset="0"/>
            </a:endParaRPr>
          </a:p>
        </p:txBody>
      </p:sp>
      <p:sp>
        <p:nvSpPr>
          <p:cNvPr id="1032" name="Rectangle 9"/>
          <p:cNvSpPr>
            <a:spLocks noChangeArrowheads="1"/>
          </p:cNvSpPr>
          <p:nvPr/>
        </p:nvSpPr>
        <p:spPr bwMode="auto">
          <a:xfrm>
            <a:off x="3409950" y="5108575"/>
            <a:ext cx="977900" cy="454025"/>
          </a:xfrm>
          <a:prstGeom prst="rect">
            <a:avLst/>
          </a:prstGeom>
          <a:noFill/>
          <a:ln w="12700">
            <a:noFill/>
            <a:miter lim="800000"/>
            <a:headEnd/>
            <a:tailEnd/>
          </a:ln>
        </p:spPr>
        <p:txBody>
          <a:bodyPr wrap="none" lIns="90488" tIns="44450" rIns="90488" bIns="44450">
            <a:spAutoFit/>
          </a:bodyPr>
          <a:lstStyle/>
          <a:p>
            <a:pPr eaLnBrk="0" hangingPunct="0"/>
            <a:r>
              <a:rPr lang="en-US" sz="2400" b="1"/>
              <a:t>Sales</a:t>
            </a:r>
          </a:p>
        </p:txBody>
      </p:sp>
      <p:sp>
        <p:nvSpPr>
          <p:cNvPr id="1033" name="Rectangle 10"/>
          <p:cNvSpPr>
            <a:spLocks noChangeArrowheads="1"/>
          </p:cNvSpPr>
          <p:nvPr/>
        </p:nvSpPr>
        <p:spPr bwMode="auto">
          <a:xfrm>
            <a:off x="1516063" y="2798763"/>
            <a:ext cx="350837" cy="454025"/>
          </a:xfrm>
          <a:prstGeom prst="rect">
            <a:avLst/>
          </a:prstGeom>
          <a:noFill/>
          <a:ln w="12700">
            <a:noFill/>
            <a:miter lim="800000"/>
            <a:headEnd/>
            <a:tailEnd/>
          </a:ln>
        </p:spPr>
        <p:txBody>
          <a:bodyPr wrap="none" lIns="90488" tIns="44450" rIns="90488" bIns="44450">
            <a:spAutoFit/>
          </a:bodyPr>
          <a:lstStyle/>
          <a:p>
            <a:pPr eaLnBrk="0" hangingPunct="0"/>
            <a:r>
              <a:rPr lang="en-US" sz="2400" b="1"/>
              <a:t>$</a:t>
            </a:r>
          </a:p>
        </p:txBody>
      </p:sp>
      <p:sp>
        <p:nvSpPr>
          <p:cNvPr id="1034" name="Rectangle 11"/>
          <p:cNvSpPr>
            <a:spLocks noChangeArrowheads="1"/>
          </p:cNvSpPr>
          <p:nvPr/>
        </p:nvSpPr>
        <p:spPr bwMode="auto">
          <a:xfrm>
            <a:off x="2757488" y="2790825"/>
            <a:ext cx="1196975" cy="355600"/>
          </a:xfrm>
          <a:prstGeom prst="rect">
            <a:avLst/>
          </a:prstGeom>
          <a:noFill/>
          <a:ln w="12700">
            <a:noFill/>
            <a:miter lim="800000"/>
            <a:headEnd/>
            <a:tailEnd/>
          </a:ln>
        </p:spPr>
        <p:txBody>
          <a:bodyPr wrap="none" anchor="ctr"/>
          <a:lstStyle/>
          <a:p>
            <a:pPr eaLnBrk="0" hangingPunct="0"/>
            <a:endParaRPr lang="en-US">
              <a:latin typeface="Tahoma" pitchFamily="34" charset="0"/>
            </a:endParaRPr>
          </a:p>
        </p:txBody>
      </p:sp>
      <p:sp>
        <p:nvSpPr>
          <p:cNvPr id="1035" name="Rectangle 12"/>
          <p:cNvSpPr>
            <a:spLocks noChangeArrowheads="1"/>
          </p:cNvSpPr>
          <p:nvPr/>
        </p:nvSpPr>
        <p:spPr bwMode="auto">
          <a:xfrm>
            <a:off x="3121025" y="2714625"/>
            <a:ext cx="825500" cy="454025"/>
          </a:xfrm>
          <a:prstGeom prst="rect">
            <a:avLst/>
          </a:prstGeom>
          <a:noFill/>
          <a:ln w="12700">
            <a:noFill/>
            <a:miter lim="800000"/>
            <a:headEnd/>
            <a:tailEnd/>
          </a:ln>
        </p:spPr>
        <p:txBody>
          <a:bodyPr wrap="none" lIns="90488" tIns="44450" rIns="90488" bIns="44450">
            <a:spAutoFit/>
          </a:bodyPr>
          <a:lstStyle/>
          <a:p>
            <a:pPr eaLnBrk="0" hangingPunct="0"/>
            <a:r>
              <a:rPr lang="en-US" sz="2400" b="1"/>
              <a:t>Rev.</a:t>
            </a:r>
          </a:p>
        </p:txBody>
      </p:sp>
      <p:sp>
        <p:nvSpPr>
          <p:cNvPr id="1036" name="Rectangle 13"/>
          <p:cNvSpPr>
            <a:spLocks noChangeArrowheads="1"/>
          </p:cNvSpPr>
          <p:nvPr/>
        </p:nvSpPr>
        <p:spPr bwMode="auto">
          <a:xfrm>
            <a:off x="3746500" y="3136900"/>
            <a:ext cx="587375" cy="454025"/>
          </a:xfrm>
          <a:prstGeom prst="rect">
            <a:avLst/>
          </a:prstGeom>
          <a:noFill/>
          <a:ln w="12700">
            <a:noFill/>
            <a:miter lim="800000"/>
            <a:headEnd/>
            <a:tailEnd/>
          </a:ln>
        </p:spPr>
        <p:txBody>
          <a:bodyPr wrap="none" lIns="90488" tIns="44450" rIns="90488" bIns="44450">
            <a:spAutoFit/>
          </a:bodyPr>
          <a:lstStyle/>
          <a:p>
            <a:pPr eaLnBrk="0" hangingPunct="0"/>
            <a:r>
              <a:rPr lang="en-US" sz="2400" b="1"/>
              <a:t>TC</a:t>
            </a:r>
          </a:p>
        </p:txBody>
      </p:sp>
      <p:sp>
        <p:nvSpPr>
          <p:cNvPr id="1037" name="Rectangle 14"/>
          <p:cNvSpPr>
            <a:spLocks noChangeArrowheads="1"/>
          </p:cNvSpPr>
          <p:nvPr/>
        </p:nvSpPr>
        <p:spPr bwMode="auto">
          <a:xfrm>
            <a:off x="3524250" y="4522788"/>
            <a:ext cx="898525" cy="355600"/>
          </a:xfrm>
          <a:prstGeom prst="rect">
            <a:avLst/>
          </a:prstGeom>
          <a:noFill/>
          <a:ln w="12700">
            <a:noFill/>
            <a:miter lim="800000"/>
            <a:headEnd/>
            <a:tailEnd/>
          </a:ln>
        </p:spPr>
        <p:txBody>
          <a:bodyPr wrap="none" anchor="ctr"/>
          <a:lstStyle/>
          <a:p>
            <a:pPr eaLnBrk="0" hangingPunct="0"/>
            <a:endParaRPr lang="en-US">
              <a:latin typeface="Tahoma" pitchFamily="34" charset="0"/>
            </a:endParaRPr>
          </a:p>
        </p:txBody>
      </p:sp>
      <p:sp>
        <p:nvSpPr>
          <p:cNvPr id="1038" name="Rectangle 15"/>
          <p:cNvSpPr>
            <a:spLocks noChangeArrowheads="1"/>
          </p:cNvSpPr>
          <p:nvPr/>
        </p:nvSpPr>
        <p:spPr bwMode="auto">
          <a:xfrm>
            <a:off x="3887788" y="4446588"/>
            <a:ext cx="366712" cy="454025"/>
          </a:xfrm>
          <a:prstGeom prst="rect">
            <a:avLst/>
          </a:prstGeom>
          <a:noFill/>
          <a:ln w="12700">
            <a:noFill/>
            <a:miter lim="800000"/>
            <a:headEnd/>
            <a:tailEnd/>
          </a:ln>
        </p:spPr>
        <p:txBody>
          <a:bodyPr wrap="none" lIns="90488" tIns="44450" rIns="90488" bIns="44450">
            <a:spAutoFit/>
          </a:bodyPr>
          <a:lstStyle/>
          <a:p>
            <a:pPr eaLnBrk="0" hangingPunct="0"/>
            <a:r>
              <a:rPr lang="en-US" sz="2400" b="1"/>
              <a:t>F</a:t>
            </a:r>
          </a:p>
        </p:txBody>
      </p:sp>
      <p:sp>
        <p:nvSpPr>
          <p:cNvPr id="1039" name="Oval 16"/>
          <p:cNvSpPr>
            <a:spLocks noChangeArrowheads="1"/>
          </p:cNvSpPr>
          <p:nvPr/>
        </p:nvSpPr>
        <p:spPr bwMode="auto">
          <a:xfrm>
            <a:off x="1720850" y="5029200"/>
            <a:ext cx="33338" cy="33338"/>
          </a:xfrm>
          <a:prstGeom prst="ellipse">
            <a:avLst/>
          </a:prstGeom>
          <a:solidFill>
            <a:srgbClr val="000000"/>
          </a:solidFill>
          <a:ln w="12700">
            <a:noFill/>
            <a:round/>
            <a:headEnd/>
            <a:tailEnd/>
          </a:ln>
        </p:spPr>
        <p:txBody>
          <a:bodyPr wrap="none" anchor="ctr"/>
          <a:lstStyle/>
          <a:p>
            <a:pPr eaLnBrk="0" hangingPunct="0"/>
            <a:endParaRPr lang="en-US">
              <a:latin typeface="Tahoma" pitchFamily="34" charset="0"/>
            </a:endParaRPr>
          </a:p>
        </p:txBody>
      </p:sp>
      <p:sp>
        <p:nvSpPr>
          <p:cNvPr id="1040" name="Oval 18"/>
          <p:cNvSpPr>
            <a:spLocks noChangeArrowheads="1"/>
          </p:cNvSpPr>
          <p:nvPr/>
        </p:nvSpPr>
        <p:spPr bwMode="auto">
          <a:xfrm>
            <a:off x="1720850" y="4592638"/>
            <a:ext cx="33338" cy="47625"/>
          </a:xfrm>
          <a:prstGeom prst="ellipse">
            <a:avLst/>
          </a:prstGeom>
          <a:solidFill>
            <a:srgbClr val="000000"/>
          </a:solidFill>
          <a:ln w="12700">
            <a:noFill/>
            <a:round/>
            <a:headEnd/>
            <a:tailEnd/>
          </a:ln>
        </p:spPr>
        <p:txBody>
          <a:bodyPr wrap="none" anchor="ctr"/>
          <a:lstStyle/>
          <a:p>
            <a:pPr eaLnBrk="0" hangingPunct="0"/>
            <a:endParaRPr lang="en-US">
              <a:latin typeface="Tahoma" pitchFamily="34" charset="0"/>
            </a:endParaRPr>
          </a:p>
        </p:txBody>
      </p:sp>
      <p:sp>
        <p:nvSpPr>
          <p:cNvPr id="1041" name="Rectangle 20"/>
          <p:cNvSpPr>
            <a:spLocks noChangeArrowheads="1"/>
          </p:cNvSpPr>
          <p:nvPr/>
        </p:nvSpPr>
        <p:spPr bwMode="auto">
          <a:xfrm>
            <a:off x="2317750" y="5127625"/>
            <a:ext cx="557213" cy="300038"/>
          </a:xfrm>
          <a:prstGeom prst="rect">
            <a:avLst/>
          </a:prstGeom>
          <a:noFill/>
          <a:ln w="12700">
            <a:noFill/>
            <a:miter lim="800000"/>
            <a:headEnd/>
            <a:tailEnd/>
          </a:ln>
        </p:spPr>
        <p:txBody>
          <a:bodyPr wrap="none" anchor="ctr"/>
          <a:lstStyle/>
          <a:p>
            <a:pPr eaLnBrk="0" hangingPunct="0"/>
            <a:endParaRPr lang="en-US">
              <a:latin typeface="Tahoma" pitchFamily="34" charset="0"/>
            </a:endParaRPr>
          </a:p>
        </p:txBody>
      </p:sp>
      <p:sp>
        <p:nvSpPr>
          <p:cNvPr id="1042" name="Rectangle 21"/>
          <p:cNvSpPr>
            <a:spLocks noChangeArrowheads="1"/>
          </p:cNvSpPr>
          <p:nvPr/>
        </p:nvSpPr>
        <p:spPr bwMode="auto">
          <a:xfrm>
            <a:off x="2203450" y="5080000"/>
            <a:ext cx="698500" cy="454025"/>
          </a:xfrm>
          <a:prstGeom prst="rect">
            <a:avLst/>
          </a:prstGeom>
          <a:noFill/>
          <a:ln w="12700">
            <a:noFill/>
            <a:miter lim="800000"/>
            <a:headEnd/>
            <a:tailEnd/>
          </a:ln>
        </p:spPr>
        <p:txBody>
          <a:bodyPr wrap="none" lIns="90488" tIns="44450" rIns="90488" bIns="44450">
            <a:spAutoFit/>
          </a:bodyPr>
          <a:lstStyle/>
          <a:p>
            <a:pPr eaLnBrk="0" hangingPunct="0"/>
            <a:r>
              <a:rPr lang="en-US" sz="2400" b="1"/>
              <a:t>Q</a:t>
            </a:r>
            <a:r>
              <a:rPr lang="en-US" sz="2400" b="1" baseline="-25000"/>
              <a:t>BE</a:t>
            </a:r>
          </a:p>
        </p:txBody>
      </p:sp>
      <p:sp>
        <p:nvSpPr>
          <p:cNvPr id="1043" name="Rectangle 22"/>
          <p:cNvSpPr>
            <a:spLocks noChangeArrowheads="1"/>
          </p:cNvSpPr>
          <p:nvPr/>
        </p:nvSpPr>
        <p:spPr bwMode="auto">
          <a:xfrm>
            <a:off x="6435725" y="5127625"/>
            <a:ext cx="841375" cy="300038"/>
          </a:xfrm>
          <a:prstGeom prst="rect">
            <a:avLst/>
          </a:prstGeom>
          <a:noFill/>
          <a:ln w="12700">
            <a:noFill/>
            <a:miter lim="800000"/>
            <a:headEnd/>
            <a:tailEnd/>
          </a:ln>
        </p:spPr>
        <p:txBody>
          <a:bodyPr wrap="none" anchor="ctr"/>
          <a:lstStyle/>
          <a:p>
            <a:pPr eaLnBrk="0" hangingPunct="0"/>
            <a:endParaRPr lang="en-US">
              <a:latin typeface="Tahoma" pitchFamily="34" charset="0"/>
            </a:endParaRPr>
          </a:p>
        </p:txBody>
      </p:sp>
      <p:sp>
        <p:nvSpPr>
          <p:cNvPr id="1044" name="Rectangle 23"/>
          <p:cNvSpPr>
            <a:spLocks noChangeArrowheads="1"/>
          </p:cNvSpPr>
          <p:nvPr/>
        </p:nvSpPr>
        <p:spPr bwMode="auto">
          <a:xfrm>
            <a:off x="4064000" y="2860675"/>
            <a:ext cx="614363" cy="357188"/>
          </a:xfrm>
          <a:prstGeom prst="rect">
            <a:avLst/>
          </a:prstGeom>
          <a:noFill/>
          <a:ln w="12700">
            <a:noFill/>
            <a:miter lim="800000"/>
            <a:headEnd/>
            <a:tailEnd/>
          </a:ln>
        </p:spPr>
        <p:txBody>
          <a:bodyPr wrap="none" anchor="ctr"/>
          <a:lstStyle/>
          <a:p>
            <a:pPr eaLnBrk="0" hangingPunct="0"/>
            <a:endParaRPr lang="en-US">
              <a:latin typeface="Tahoma" pitchFamily="34" charset="0"/>
            </a:endParaRPr>
          </a:p>
        </p:txBody>
      </p:sp>
      <p:sp>
        <p:nvSpPr>
          <p:cNvPr id="1045" name="Rectangle 24"/>
          <p:cNvSpPr>
            <a:spLocks noChangeArrowheads="1"/>
          </p:cNvSpPr>
          <p:nvPr/>
        </p:nvSpPr>
        <p:spPr bwMode="auto">
          <a:xfrm>
            <a:off x="5697538" y="2747963"/>
            <a:ext cx="1211262" cy="357187"/>
          </a:xfrm>
          <a:prstGeom prst="rect">
            <a:avLst/>
          </a:prstGeom>
          <a:noFill/>
          <a:ln w="12700">
            <a:noFill/>
            <a:miter lim="800000"/>
            <a:headEnd/>
            <a:tailEnd/>
          </a:ln>
        </p:spPr>
        <p:txBody>
          <a:bodyPr wrap="none" anchor="ctr"/>
          <a:lstStyle/>
          <a:p>
            <a:pPr eaLnBrk="0" hangingPunct="0"/>
            <a:endParaRPr lang="en-US">
              <a:latin typeface="Tahoma" pitchFamily="34" charset="0"/>
            </a:endParaRPr>
          </a:p>
        </p:txBody>
      </p:sp>
      <p:sp>
        <p:nvSpPr>
          <p:cNvPr id="1046" name="Rectangle 25"/>
          <p:cNvSpPr>
            <a:spLocks noChangeArrowheads="1"/>
          </p:cNvSpPr>
          <p:nvPr/>
        </p:nvSpPr>
        <p:spPr bwMode="auto">
          <a:xfrm>
            <a:off x="6464300" y="4127500"/>
            <a:ext cx="898525" cy="357188"/>
          </a:xfrm>
          <a:prstGeom prst="rect">
            <a:avLst/>
          </a:prstGeom>
          <a:noFill/>
          <a:ln w="12700">
            <a:noFill/>
            <a:miter lim="800000"/>
            <a:headEnd/>
            <a:tailEnd/>
          </a:ln>
        </p:spPr>
        <p:txBody>
          <a:bodyPr wrap="none" anchor="ctr"/>
          <a:lstStyle/>
          <a:p>
            <a:pPr eaLnBrk="0" hangingPunct="0"/>
            <a:endParaRPr lang="en-US">
              <a:latin typeface="Tahoma" pitchFamily="34" charset="0"/>
            </a:endParaRPr>
          </a:p>
        </p:txBody>
      </p:sp>
      <p:sp>
        <p:nvSpPr>
          <p:cNvPr id="1047" name="Oval 26"/>
          <p:cNvSpPr>
            <a:spLocks noChangeArrowheads="1"/>
          </p:cNvSpPr>
          <p:nvPr/>
        </p:nvSpPr>
        <p:spPr bwMode="auto">
          <a:xfrm>
            <a:off x="4632325" y="5000625"/>
            <a:ext cx="31750" cy="47625"/>
          </a:xfrm>
          <a:prstGeom prst="ellipse">
            <a:avLst/>
          </a:prstGeom>
          <a:solidFill>
            <a:srgbClr val="000000"/>
          </a:solidFill>
          <a:ln w="12700">
            <a:noFill/>
            <a:round/>
            <a:headEnd/>
            <a:tailEnd/>
          </a:ln>
        </p:spPr>
        <p:txBody>
          <a:bodyPr wrap="none" anchor="ctr"/>
          <a:lstStyle/>
          <a:p>
            <a:pPr eaLnBrk="0" hangingPunct="0"/>
            <a:endParaRPr lang="en-US">
              <a:latin typeface="Tahoma" pitchFamily="34" charset="0"/>
            </a:endParaRPr>
          </a:p>
        </p:txBody>
      </p:sp>
      <p:sp>
        <p:nvSpPr>
          <p:cNvPr id="1048" name="Oval 28"/>
          <p:cNvSpPr>
            <a:spLocks noChangeArrowheads="1"/>
          </p:cNvSpPr>
          <p:nvPr/>
        </p:nvSpPr>
        <p:spPr bwMode="auto">
          <a:xfrm>
            <a:off x="4632325" y="4240213"/>
            <a:ext cx="31750" cy="33337"/>
          </a:xfrm>
          <a:prstGeom prst="ellipse">
            <a:avLst/>
          </a:prstGeom>
          <a:solidFill>
            <a:srgbClr val="000000"/>
          </a:solidFill>
          <a:ln w="12700">
            <a:noFill/>
            <a:round/>
            <a:headEnd/>
            <a:tailEnd/>
          </a:ln>
        </p:spPr>
        <p:txBody>
          <a:bodyPr wrap="none" anchor="ctr"/>
          <a:lstStyle/>
          <a:p>
            <a:pPr eaLnBrk="0" hangingPunct="0"/>
            <a:endParaRPr lang="en-US">
              <a:latin typeface="Tahoma" pitchFamily="34" charset="0"/>
            </a:endParaRPr>
          </a:p>
        </p:txBody>
      </p:sp>
      <p:sp>
        <p:nvSpPr>
          <p:cNvPr id="1049" name="Rectangle 30"/>
          <p:cNvSpPr>
            <a:spLocks noChangeArrowheads="1"/>
          </p:cNvSpPr>
          <p:nvPr/>
        </p:nvSpPr>
        <p:spPr bwMode="auto">
          <a:xfrm>
            <a:off x="5313363" y="5099050"/>
            <a:ext cx="558800" cy="301625"/>
          </a:xfrm>
          <a:prstGeom prst="rect">
            <a:avLst/>
          </a:prstGeom>
          <a:noFill/>
          <a:ln w="12700">
            <a:noFill/>
            <a:miter lim="800000"/>
            <a:headEnd/>
            <a:tailEnd/>
          </a:ln>
        </p:spPr>
        <p:txBody>
          <a:bodyPr wrap="none" anchor="ctr"/>
          <a:lstStyle/>
          <a:p>
            <a:pPr eaLnBrk="0" hangingPunct="0"/>
            <a:endParaRPr lang="en-US">
              <a:latin typeface="Tahoma" pitchFamily="34" charset="0"/>
            </a:endParaRPr>
          </a:p>
        </p:txBody>
      </p:sp>
      <p:sp>
        <p:nvSpPr>
          <p:cNvPr id="1050" name="Rectangle 31"/>
          <p:cNvSpPr>
            <a:spLocks noChangeArrowheads="1"/>
          </p:cNvSpPr>
          <p:nvPr/>
        </p:nvSpPr>
        <p:spPr bwMode="auto">
          <a:xfrm>
            <a:off x="6588125" y="3157538"/>
            <a:ext cx="874713" cy="454025"/>
          </a:xfrm>
          <a:prstGeom prst="rect">
            <a:avLst/>
          </a:prstGeom>
          <a:noFill/>
          <a:ln w="12700">
            <a:noFill/>
            <a:miter lim="800000"/>
            <a:headEnd/>
            <a:tailEnd/>
          </a:ln>
        </p:spPr>
        <p:txBody>
          <a:bodyPr wrap="none" lIns="90488" tIns="44450" rIns="90488" bIns="44450">
            <a:spAutoFit/>
          </a:bodyPr>
          <a:lstStyle/>
          <a:p>
            <a:pPr eaLnBrk="0" hangingPunct="0"/>
            <a:r>
              <a:rPr lang="en-US" sz="2400" b="1"/>
              <a:t>EBIT</a:t>
            </a:r>
          </a:p>
        </p:txBody>
      </p:sp>
      <p:sp>
        <p:nvSpPr>
          <p:cNvPr id="1051" name="Freeform 32"/>
          <p:cNvSpPr>
            <a:spLocks/>
          </p:cNvSpPr>
          <p:nvPr/>
        </p:nvSpPr>
        <p:spPr bwMode="auto">
          <a:xfrm>
            <a:off x="1749425" y="4225925"/>
            <a:ext cx="615950" cy="739775"/>
          </a:xfrm>
          <a:custGeom>
            <a:avLst/>
            <a:gdLst>
              <a:gd name="T0" fmla="*/ 0 w 388"/>
              <a:gd name="T1" fmla="*/ 2147483647 h 466"/>
              <a:gd name="T2" fmla="*/ 0 w 388"/>
              <a:gd name="T3" fmla="*/ 2147483647 h 466"/>
              <a:gd name="T4" fmla="*/ 2147483647 w 388"/>
              <a:gd name="T5" fmla="*/ 0 h 466"/>
              <a:gd name="T6" fmla="*/ 2147483647 w 388"/>
              <a:gd name="T7" fmla="*/ 2147483647 h 466"/>
              <a:gd name="T8" fmla="*/ 2147483647 w 388"/>
              <a:gd name="T9" fmla="*/ 2147483647 h 466"/>
              <a:gd name="T10" fmla="*/ 2147483647 w 388"/>
              <a:gd name="T11" fmla="*/ 2147483647 h 466"/>
              <a:gd name="T12" fmla="*/ 2147483647 w 388"/>
              <a:gd name="T13" fmla="*/ 2147483647 h 466"/>
              <a:gd name="T14" fmla="*/ 2147483647 w 388"/>
              <a:gd name="T15" fmla="*/ 2147483647 h 466"/>
              <a:gd name="T16" fmla="*/ 2147483647 w 388"/>
              <a:gd name="T17" fmla="*/ 2147483647 h 466"/>
              <a:gd name="T18" fmla="*/ 2147483647 w 388"/>
              <a:gd name="T19" fmla="*/ 2147483647 h 466"/>
              <a:gd name="T20" fmla="*/ 2147483647 w 388"/>
              <a:gd name="T21" fmla="*/ 2147483647 h 466"/>
              <a:gd name="T22" fmla="*/ 0 w 388"/>
              <a:gd name="T23" fmla="*/ 2147483647 h 466"/>
              <a:gd name="T24" fmla="*/ 2147483647 w 388"/>
              <a:gd name="T25" fmla="*/ 2147483647 h 466"/>
              <a:gd name="T26" fmla="*/ 2147483647 w 388"/>
              <a:gd name="T27" fmla="*/ 2147483647 h 466"/>
              <a:gd name="T28" fmla="*/ 0 w 388"/>
              <a:gd name="T29" fmla="*/ 2147483647 h 46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88"/>
              <a:gd name="T46" fmla="*/ 0 h 466"/>
              <a:gd name="T47" fmla="*/ 388 w 388"/>
              <a:gd name="T48" fmla="*/ 466 h 46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88" h="466">
                <a:moveTo>
                  <a:pt x="0" y="465"/>
                </a:moveTo>
                <a:lnTo>
                  <a:pt x="0" y="246"/>
                </a:lnTo>
                <a:lnTo>
                  <a:pt x="387" y="0"/>
                </a:lnTo>
                <a:lnTo>
                  <a:pt x="61" y="359"/>
                </a:lnTo>
                <a:lnTo>
                  <a:pt x="18" y="246"/>
                </a:lnTo>
                <a:lnTo>
                  <a:pt x="18" y="412"/>
                </a:lnTo>
                <a:lnTo>
                  <a:pt x="228" y="123"/>
                </a:lnTo>
                <a:lnTo>
                  <a:pt x="18" y="325"/>
                </a:lnTo>
                <a:lnTo>
                  <a:pt x="176" y="176"/>
                </a:lnTo>
                <a:lnTo>
                  <a:pt x="387" y="18"/>
                </a:lnTo>
                <a:lnTo>
                  <a:pt x="18" y="395"/>
                </a:lnTo>
                <a:lnTo>
                  <a:pt x="0" y="246"/>
                </a:lnTo>
                <a:lnTo>
                  <a:pt x="194" y="194"/>
                </a:lnTo>
                <a:lnTo>
                  <a:pt x="61" y="289"/>
                </a:lnTo>
                <a:lnTo>
                  <a:pt x="0" y="465"/>
                </a:lnTo>
              </a:path>
            </a:pathLst>
          </a:custGeom>
          <a:noFill/>
          <a:ln w="12700" cap="rnd" cmpd="sng">
            <a:noFill/>
            <a:prstDash val="solid"/>
            <a:round/>
            <a:headEnd type="none" w="med" len="med"/>
            <a:tailEnd type="none" w="med" len="med"/>
          </a:ln>
        </p:spPr>
        <p:txBody>
          <a:bodyPr/>
          <a:lstStyle/>
          <a:p>
            <a:endParaRPr lang="en-US"/>
          </a:p>
        </p:txBody>
      </p:sp>
      <p:sp>
        <p:nvSpPr>
          <p:cNvPr id="1052" name="Line 33"/>
          <p:cNvSpPr>
            <a:spLocks noChangeShapeType="1"/>
          </p:cNvSpPr>
          <p:nvPr/>
        </p:nvSpPr>
        <p:spPr bwMode="auto">
          <a:xfrm flipV="1">
            <a:off x="5534025" y="3960813"/>
            <a:ext cx="0" cy="1136650"/>
          </a:xfrm>
          <a:prstGeom prst="line">
            <a:avLst/>
          </a:prstGeom>
          <a:noFill/>
          <a:ln w="50800">
            <a:solidFill>
              <a:schemeClr val="tx1"/>
            </a:solidFill>
            <a:prstDash val="dash"/>
            <a:round/>
            <a:headEnd/>
            <a:tailEnd/>
          </a:ln>
        </p:spPr>
        <p:txBody>
          <a:bodyPr wrap="none" anchor="ctr"/>
          <a:lstStyle/>
          <a:p>
            <a:endParaRPr lang="en-US"/>
          </a:p>
        </p:txBody>
      </p:sp>
      <p:sp>
        <p:nvSpPr>
          <p:cNvPr id="1053" name="Line 34"/>
          <p:cNvSpPr>
            <a:spLocks noChangeShapeType="1"/>
          </p:cNvSpPr>
          <p:nvPr/>
        </p:nvSpPr>
        <p:spPr bwMode="auto">
          <a:xfrm flipV="1">
            <a:off x="2543175" y="4075113"/>
            <a:ext cx="0" cy="1003300"/>
          </a:xfrm>
          <a:prstGeom prst="line">
            <a:avLst/>
          </a:prstGeom>
          <a:noFill/>
          <a:ln w="50800">
            <a:solidFill>
              <a:schemeClr val="tx1"/>
            </a:solidFill>
            <a:prstDash val="dash"/>
            <a:round/>
            <a:headEnd/>
            <a:tailEnd/>
          </a:ln>
        </p:spPr>
        <p:txBody>
          <a:bodyPr wrap="none" anchor="ctr"/>
          <a:lstStyle/>
          <a:p>
            <a:endParaRPr lang="en-US"/>
          </a:p>
        </p:txBody>
      </p:sp>
      <p:sp>
        <p:nvSpPr>
          <p:cNvPr id="1054" name="Text Box 35"/>
          <p:cNvSpPr txBox="1">
            <a:spLocks noChangeArrowheads="1"/>
          </p:cNvSpPr>
          <p:nvPr/>
        </p:nvSpPr>
        <p:spPr bwMode="auto">
          <a:xfrm>
            <a:off x="6324600" y="2943225"/>
            <a:ext cx="387350" cy="823913"/>
          </a:xfrm>
          <a:prstGeom prst="rect">
            <a:avLst/>
          </a:prstGeom>
          <a:noFill/>
          <a:ln w="12700">
            <a:noFill/>
            <a:miter lim="800000"/>
            <a:headEnd/>
            <a:tailEnd/>
          </a:ln>
        </p:spPr>
        <p:txBody>
          <a:bodyPr wrap="none">
            <a:spAutoFit/>
          </a:bodyPr>
          <a:lstStyle/>
          <a:p>
            <a:pPr eaLnBrk="0" hangingPunct="0"/>
            <a:r>
              <a:rPr lang="en-US" sz="4800"/>
              <a:t>}</a:t>
            </a:r>
            <a:endParaRPr lang="en-US" sz="3200" b="1"/>
          </a:p>
        </p:txBody>
      </p:sp>
      <p:sp>
        <p:nvSpPr>
          <p:cNvPr id="1055" name="Line 37"/>
          <p:cNvSpPr>
            <a:spLocks noChangeShapeType="1"/>
          </p:cNvSpPr>
          <p:nvPr/>
        </p:nvSpPr>
        <p:spPr bwMode="auto">
          <a:xfrm flipV="1">
            <a:off x="4648200" y="3200400"/>
            <a:ext cx="0" cy="1828800"/>
          </a:xfrm>
          <a:prstGeom prst="line">
            <a:avLst/>
          </a:prstGeom>
          <a:noFill/>
          <a:ln w="31750">
            <a:solidFill>
              <a:schemeClr val="tx1"/>
            </a:solidFill>
            <a:round/>
            <a:headEnd/>
            <a:tailEnd/>
          </a:ln>
        </p:spPr>
        <p:txBody>
          <a:bodyPr/>
          <a:lstStyle/>
          <a:p>
            <a:endParaRPr lang="en-US"/>
          </a:p>
        </p:txBody>
      </p:sp>
      <p:sp>
        <p:nvSpPr>
          <p:cNvPr id="1056" name="Rectangle 38"/>
          <p:cNvSpPr>
            <a:spLocks noChangeArrowheads="1"/>
          </p:cNvSpPr>
          <p:nvPr/>
        </p:nvSpPr>
        <p:spPr bwMode="auto">
          <a:xfrm>
            <a:off x="4419600" y="2819400"/>
            <a:ext cx="350838" cy="454025"/>
          </a:xfrm>
          <a:prstGeom prst="rect">
            <a:avLst/>
          </a:prstGeom>
          <a:noFill/>
          <a:ln w="12700">
            <a:noFill/>
            <a:miter lim="800000"/>
            <a:headEnd/>
            <a:tailEnd/>
          </a:ln>
        </p:spPr>
        <p:txBody>
          <a:bodyPr wrap="none" lIns="90488" tIns="44450" rIns="90488" bIns="44450">
            <a:spAutoFit/>
          </a:bodyPr>
          <a:lstStyle/>
          <a:p>
            <a:pPr eaLnBrk="0" hangingPunct="0"/>
            <a:r>
              <a:rPr lang="en-US" sz="2400" b="1"/>
              <a:t>$</a:t>
            </a:r>
          </a:p>
        </p:txBody>
      </p:sp>
      <p:sp>
        <p:nvSpPr>
          <p:cNvPr id="1057" name="Rectangle 39"/>
          <p:cNvSpPr>
            <a:spLocks noChangeArrowheads="1"/>
          </p:cNvSpPr>
          <p:nvPr/>
        </p:nvSpPr>
        <p:spPr bwMode="auto">
          <a:xfrm>
            <a:off x="5791200" y="2590800"/>
            <a:ext cx="825500" cy="454025"/>
          </a:xfrm>
          <a:prstGeom prst="rect">
            <a:avLst/>
          </a:prstGeom>
          <a:noFill/>
          <a:ln w="12700">
            <a:noFill/>
            <a:miter lim="800000"/>
            <a:headEnd/>
            <a:tailEnd/>
          </a:ln>
        </p:spPr>
        <p:txBody>
          <a:bodyPr wrap="none" lIns="90488" tIns="44450" rIns="90488" bIns="44450">
            <a:spAutoFit/>
          </a:bodyPr>
          <a:lstStyle/>
          <a:p>
            <a:pPr eaLnBrk="0" hangingPunct="0"/>
            <a:r>
              <a:rPr lang="en-US" sz="2400" b="1"/>
              <a:t>Rev.</a:t>
            </a:r>
          </a:p>
        </p:txBody>
      </p:sp>
      <p:sp>
        <p:nvSpPr>
          <p:cNvPr id="1058" name="Rectangle 40"/>
          <p:cNvSpPr>
            <a:spLocks noChangeArrowheads="1"/>
          </p:cNvSpPr>
          <p:nvPr/>
        </p:nvSpPr>
        <p:spPr bwMode="auto">
          <a:xfrm>
            <a:off x="6781800" y="3581400"/>
            <a:ext cx="587375" cy="454025"/>
          </a:xfrm>
          <a:prstGeom prst="rect">
            <a:avLst/>
          </a:prstGeom>
          <a:noFill/>
          <a:ln w="12700">
            <a:noFill/>
            <a:miter lim="800000"/>
            <a:headEnd/>
            <a:tailEnd/>
          </a:ln>
        </p:spPr>
        <p:txBody>
          <a:bodyPr wrap="none" lIns="90488" tIns="44450" rIns="90488" bIns="44450">
            <a:spAutoFit/>
          </a:bodyPr>
          <a:lstStyle/>
          <a:p>
            <a:pPr eaLnBrk="0" hangingPunct="0"/>
            <a:r>
              <a:rPr lang="en-US" sz="2400" b="1"/>
              <a:t>TC</a:t>
            </a:r>
          </a:p>
        </p:txBody>
      </p:sp>
      <p:sp>
        <p:nvSpPr>
          <p:cNvPr id="1059" name="Rectangle 41"/>
          <p:cNvSpPr>
            <a:spLocks noChangeArrowheads="1"/>
          </p:cNvSpPr>
          <p:nvPr/>
        </p:nvSpPr>
        <p:spPr bwMode="auto">
          <a:xfrm>
            <a:off x="7010400" y="4191000"/>
            <a:ext cx="381000" cy="454025"/>
          </a:xfrm>
          <a:prstGeom prst="rect">
            <a:avLst/>
          </a:prstGeom>
          <a:noFill/>
          <a:ln w="12700">
            <a:noFill/>
            <a:miter lim="800000"/>
            <a:headEnd/>
            <a:tailEnd/>
          </a:ln>
        </p:spPr>
        <p:txBody>
          <a:bodyPr lIns="90488" tIns="44450" rIns="90488" bIns="44450">
            <a:spAutoFit/>
          </a:bodyPr>
          <a:lstStyle/>
          <a:p>
            <a:pPr eaLnBrk="0" hangingPunct="0"/>
            <a:r>
              <a:rPr lang="en-US" sz="2400" b="1"/>
              <a:t>F</a:t>
            </a:r>
          </a:p>
        </p:txBody>
      </p:sp>
      <p:sp>
        <p:nvSpPr>
          <p:cNvPr id="1060" name="Rectangle 42"/>
          <p:cNvSpPr>
            <a:spLocks noChangeArrowheads="1"/>
          </p:cNvSpPr>
          <p:nvPr/>
        </p:nvSpPr>
        <p:spPr bwMode="auto">
          <a:xfrm>
            <a:off x="5257800" y="5257800"/>
            <a:ext cx="698500" cy="454025"/>
          </a:xfrm>
          <a:prstGeom prst="rect">
            <a:avLst/>
          </a:prstGeom>
          <a:noFill/>
          <a:ln w="12700">
            <a:noFill/>
            <a:miter lim="800000"/>
            <a:headEnd/>
            <a:tailEnd/>
          </a:ln>
        </p:spPr>
        <p:txBody>
          <a:bodyPr wrap="none" lIns="90488" tIns="44450" rIns="90488" bIns="44450">
            <a:spAutoFit/>
          </a:bodyPr>
          <a:lstStyle/>
          <a:p>
            <a:pPr eaLnBrk="0" hangingPunct="0"/>
            <a:r>
              <a:rPr lang="en-US" sz="2400" b="1"/>
              <a:t>Q</a:t>
            </a:r>
            <a:r>
              <a:rPr lang="en-US" sz="2400" b="1" baseline="-25000"/>
              <a:t>BE</a:t>
            </a:r>
          </a:p>
        </p:txBody>
      </p:sp>
      <p:sp>
        <p:nvSpPr>
          <p:cNvPr id="1061" name="Rectangle 43"/>
          <p:cNvSpPr>
            <a:spLocks noChangeArrowheads="1"/>
          </p:cNvSpPr>
          <p:nvPr/>
        </p:nvSpPr>
        <p:spPr bwMode="auto">
          <a:xfrm>
            <a:off x="6553200" y="5105400"/>
            <a:ext cx="977900" cy="454025"/>
          </a:xfrm>
          <a:prstGeom prst="rect">
            <a:avLst/>
          </a:prstGeom>
          <a:noFill/>
          <a:ln w="12700">
            <a:noFill/>
            <a:miter lim="800000"/>
            <a:headEnd/>
            <a:tailEnd/>
          </a:ln>
        </p:spPr>
        <p:txBody>
          <a:bodyPr wrap="none" lIns="90488" tIns="44450" rIns="90488" bIns="44450">
            <a:spAutoFit/>
          </a:bodyPr>
          <a:lstStyle/>
          <a:p>
            <a:pPr eaLnBrk="0" hangingPunct="0"/>
            <a:r>
              <a:rPr lang="en-US" sz="2400" b="1"/>
              <a:t>Sales</a:t>
            </a:r>
          </a:p>
        </p:txBody>
      </p:sp>
      <p:sp>
        <p:nvSpPr>
          <p:cNvPr id="1062" name="Line 44"/>
          <p:cNvSpPr>
            <a:spLocks noChangeShapeType="1"/>
          </p:cNvSpPr>
          <p:nvPr/>
        </p:nvSpPr>
        <p:spPr bwMode="auto">
          <a:xfrm>
            <a:off x="1752600" y="5029200"/>
            <a:ext cx="2209800" cy="0"/>
          </a:xfrm>
          <a:prstGeom prst="line">
            <a:avLst/>
          </a:prstGeom>
          <a:noFill/>
          <a:ln w="38100">
            <a:solidFill>
              <a:schemeClr val="tx1"/>
            </a:solidFill>
            <a:round/>
            <a:headEnd/>
            <a:tailEnd/>
          </a:ln>
        </p:spPr>
        <p:txBody>
          <a:bodyPr/>
          <a:lstStyle/>
          <a:p>
            <a:endParaRPr lang="en-US"/>
          </a:p>
        </p:txBody>
      </p:sp>
      <p:sp>
        <p:nvSpPr>
          <p:cNvPr id="1063" name="Line 45"/>
          <p:cNvSpPr>
            <a:spLocks noChangeShapeType="1"/>
          </p:cNvSpPr>
          <p:nvPr/>
        </p:nvSpPr>
        <p:spPr bwMode="auto">
          <a:xfrm>
            <a:off x="1752600" y="4572000"/>
            <a:ext cx="2209800" cy="0"/>
          </a:xfrm>
          <a:prstGeom prst="line">
            <a:avLst/>
          </a:prstGeom>
          <a:noFill/>
          <a:ln w="38100">
            <a:solidFill>
              <a:schemeClr val="tx1"/>
            </a:solidFill>
            <a:round/>
            <a:headEnd/>
            <a:tailEnd/>
          </a:ln>
        </p:spPr>
        <p:txBody>
          <a:bodyPr/>
          <a:lstStyle/>
          <a:p>
            <a:endParaRPr lang="en-US"/>
          </a:p>
        </p:txBody>
      </p:sp>
      <p:sp>
        <p:nvSpPr>
          <p:cNvPr id="1064" name="Line 46"/>
          <p:cNvSpPr>
            <a:spLocks noChangeShapeType="1"/>
          </p:cNvSpPr>
          <p:nvPr/>
        </p:nvSpPr>
        <p:spPr bwMode="auto">
          <a:xfrm>
            <a:off x="4648200" y="5029200"/>
            <a:ext cx="2209800" cy="0"/>
          </a:xfrm>
          <a:prstGeom prst="line">
            <a:avLst/>
          </a:prstGeom>
          <a:noFill/>
          <a:ln w="38100">
            <a:solidFill>
              <a:schemeClr val="tx1"/>
            </a:solidFill>
            <a:round/>
            <a:headEnd/>
            <a:tailEnd/>
          </a:ln>
        </p:spPr>
        <p:txBody>
          <a:bodyPr/>
          <a:lstStyle/>
          <a:p>
            <a:endParaRPr lang="en-US"/>
          </a:p>
        </p:txBody>
      </p:sp>
      <p:sp>
        <p:nvSpPr>
          <p:cNvPr id="1065" name="Line 47"/>
          <p:cNvSpPr>
            <a:spLocks noChangeShapeType="1"/>
          </p:cNvSpPr>
          <p:nvPr/>
        </p:nvSpPr>
        <p:spPr bwMode="auto">
          <a:xfrm>
            <a:off x="4648200" y="4267200"/>
            <a:ext cx="2209800" cy="0"/>
          </a:xfrm>
          <a:prstGeom prst="line">
            <a:avLst/>
          </a:prstGeom>
          <a:noFill/>
          <a:ln w="38100">
            <a:solidFill>
              <a:schemeClr val="tx1"/>
            </a:solidFill>
            <a:round/>
            <a:headEnd/>
            <a:tailEnd/>
          </a:ln>
        </p:spPr>
        <p:txBody>
          <a:bodyPr/>
          <a:lstStyle/>
          <a:p>
            <a:endParaRPr lang="en-US"/>
          </a:p>
        </p:txBody>
      </p:sp>
      <p:grpSp>
        <p:nvGrpSpPr>
          <p:cNvPr id="1066" name="Group 49"/>
          <p:cNvGrpSpPr>
            <a:grpSpLocks noChangeAspect="1"/>
          </p:cNvGrpSpPr>
          <p:nvPr/>
        </p:nvGrpSpPr>
        <p:grpSpPr bwMode="auto">
          <a:xfrm>
            <a:off x="2590800" y="3048000"/>
            <a:ext cx="1250950" cy="1001713"/>
            <a:chOff x="1620" y="1941"/>
            <a:chExt cx="788" cy="631"/>
          </a:xfrm>
        </p:grpSpPr>
        <p:sp>
          <p:nvSpPr>
            <p:cNvPr id="1075" name="AutoShape 48"/>
            <p:cNvSpPr>
              <a:spLocks noChangeAspect="1" noChangeArrowheads="1" noTextEdit="1"/>
            </p:cNvSpPr>
            <p:nvPr/>
          </p:nvSpPr>
          <p:spPr bwMode="auto">
            <a:xfrm>
              <a:off x="1620" y="1941"/>
              <a:ext cx="788" cy="631"/>
            </a:xfrm>
            <a:prstGeom prst="rect">
              <a:avLst/>
            </a:prstGeom>
            <a:noFill/>
            <a:ln w="9525">
              <a:noFill/>
              <a:miter lim="800000"/>
              <a:headEnd/>
              <a:tailEnd/>
            </a:ln>
          </p:spPr>
          <p:txBody>
            <a:bodyPr/>
            <a:lstStyle/>
            <a:p>
              <a:endParaRPr lang="en-US"/>
            </a:p>
          </p:txBody>
        </p:sp>
        <p:sp>
          <p:nvSpPr>
            <p:cNvPr id="1076" name="Freeform 50"/>
            <p:cNvSpPr>
              <a:spLocks/>
            </p:cNvSpPr>
            <p:nvPr/>
          </p:nvSpPr>
          <p:spPr bwMode="auto">
            <a:xfrm>
              <a:off x="1634" y="1954"/>
              <a:ext cx="760" cy="605"/>
            </a:xfrm>
            <a:custGeom>
              <a:avLst/>
              <a:gdLst>
                <a:gd name="T0" fmla="*/ 544 w 760"/>
                <a:gd name="T1" fmla="*/ 0 h 605"/>
                <a:gd name="T2" fmla="*/ 760 w 760"/>
                <a:gd name="T3" fmla="*/ 190 h 605"/>
                <a:gd name="T4" fmla="*/ 0 w 760"/>
                <a:gd name="T5" fmla="*/ 605 h 605"/>
                <a:gd name="T6" fmla="*/ 544 w 760"/>
                <a:gd name="T7" fmla="*/ 0 h 605"/>
                <a:gd name="T8" fmla="*/ 0 60000 65536"/>
                <a:gd name="T9" fmla="*/ 0 60000 65536"/>
                <a:gd name="T10" fmla="*/ 0 60000 65536"/>
                <a:gd name="T11" fmla="*/ 0 60000 65536"/>
                <a:gd name="T12" fmla="*/ 0 w 760"/>
                <a:gd name="T13" fmla="*/ 0 h 605"/>
                <a:gd name="T14" fmla="*/ 760 w 760"/>
                <a:gd name="T15" fmla="*/ 605 h 605"/>
              </a:gdLst>
              <a:ahLst/>
              <a:cxnLst>
                <a:cxn ang="T8">
                  <a:pos x="T0" y="T1"/>
                </a:cxn>
                <a:cxn ang="T9">
                  <a:pos x="T2" y="T3"/>
                </a:cxn>
                <a:cxn ang="T10">
                  <a:pos x="T4" y="T5"/>
                </a:cxn>
                <a:cxn ang="T11">
                  <a:pos x="T6" y="T7"/>
                </a:cxn>
              </a:cxnLst>
              <a:rect l="T12" t="T13" r="T14" b="T15"/>
              <a:pathLst>
                <a:path w="760" h="605">
                  <a:moveTo>
                    <a:pt x="544" y="0"/>
                  </a:moveTo>
                  <a:lnTo>
                    <a:pt x="760" y="190"/>
                  </a:lnTo>
                  <a:lnTo>
                    <a:pt x="0" y="605"/>
                  </a:lnTo>
                  <a:lnTo>
                    <a:pt x="544" y="0"/>
                  </a:lnTo>
                  <a:close/>
                </a:path>
              </a:pathLst>
            </a:custGeom>
            <a:solidFill>
              <a:srgbClr val="00FFFF"/>
            </a:solidFill>
            <a:ln w="9525">
              <a:noFill/>
              <a:round/>
              <a:headEnd/>
              <a:tailEnd/>
            </a:ln>
          </p:spPr>
          <p:txBody>
            <a:bodyPr/>
            <a:lstStyle/>
            <a:p>
              <a:endParaRPr lang="en-US"/>
            </a:p>
          </p:txBody>
        </p:sp>
      </p:grpSp>
      <p:grpSp>
        <p:nvGrpSpPr>
          <p:cNvPr id="1067" name="Group 52"/>
          <p:cNvGrpSpPr>
            <a:grpSpLocks noChangeAspect="1"/>
          </p:cNvGrpSpPr>
          <p:nvPr/>
        </p:nvGrpSpPr>
        <p:grpSpPr bwMode="auto">
          <a:xfrm>
            <a:off x="1695450" y="4138613"/>
            <a:ext cx="798513" cy="911225"/>
            <a:chOff x="1068" y="2607"/>
            <a:chExt cx="503" cy="574"/>
          </a:xfrm>
        </p:grpSpPr>
        <p:sp>
          <p:nvSpPr>
            <p:cNvPr id="1073" name="AutoShape 51"/>
            <p:cNvSpPr>
              <a:spLocks noChangeAspect="1" noChangeArrowheads="1" noTextEdit="1"/>
            </p:cNvSpPr>
            <p:nvPr/>
          </p:nvSpPr>
          <p:spPr bwMode="auto">
            <a:xfrm>
              <a:off x="1068" y="2607"/>
              <a:ext cx="503" cy="574"/>
            </a:xfrm>
            <a:prstGeom prst="rect">
              <a:avLst/>
            </a:prstGeom>
            <a:noFill/>
            <a:ln w="9525">
              <a:noFill/>
              <a:miter lim="800000"/>
              <a:headEnd/>
              <a:tailEnd/>
            </a:ln>
          </p:spPr>
          <p:txBody>
            <a:bodyPr/>
            <a:lstStyle/>
            <a:p>
              <a:endParaRPr lang="en-US"/>
            </a:p>
          </p:txBody>
        </p:sp>
        <p:sp>
          <p:nvSpPr>
            <p:cNvPr id="1074" name="Freeform 53"/>
            <p:cNvSpPr>
              <a:spLocks/>
            </p:cNvSpPr>
            <p:nvPr/>
          </p:nvSpPr>
          <p:spPr bwMode="auto">
            <a:xfrm>
              <a:off x="1089" y="2628"/>
              <a:ext cx="461" cy="532"/>
            </a:xfrm>
            <a:custGeom>
              <a:avLst/>
              <a:gdLst>
                <a:gd name="T0" fmla="*/ 0 w 461"/>
                <a:gd name="T1" fmla="*/ 532 h 532"/>
                <a:gd name="T2" fmla="*/ 0 w 461"/>
                <a:gd name="T3" fmla="*/ 265 h 532"/>
                <a:gd name="T4" fmla="*/ 461 w 461"/>
                <a:gd name="T5" fmla="*/ 0 h 532"/>
                <a:gd name="T6" fmla="*/ 0 w 461"/>
                <a:gd name="T7" fmla="*/ 532 h 532"/>
                <a:gd name="T8" fmla="*/ 0 60000 65536"/>
                <a:gd name="T9" fmla="*/ 0 60000 65536"/>
                <a:gd name="T10" fmla="*/ 0 60000 65536"/>
                <a:gd name="T11" fmla="*/ 0 60000 65536"/>
                <a:gd name="T12" fmla="*/ 0 w 461"/>
                <a:gd name="T13" fmla="*/ 0 h 532"/>
                <a:gd name="T14" fmla="*/ 461 w 461"/>
                <a:gd name="T15" fmla="*/ 532 h 532"/>
              </a:gdLst>
              <a:ahLst/>
              <a:cxnLst>
                <a:cxn ang="T8">
                  <a:pos x="T0" y="T1"/>
                </a:cxn>
                <a:cxn ang="T9">
                  <a:pos x="T2" y="T3"/>
                </a:cxn>
                <a:cxn ang="T10">
                  <a:pos x="T4" y="T5"/>
                </a:cxn>
                <a:cxn ang="T11">
                  <a:pos x="T6" y="T7"/>
                </a:cxn>
              </a:cxnLst>
              <a:rect l="T12" t="T13" r="T14" b="T15"/>
              <a:pathLst>
                <a:path w="461" h="532">
                  <a:moveTo>
                    <a:pt x="0" y="532"/>
                  </a:moveTo>
                  <a:lnTo>
                    <a:pt x="0" y="265"/>
                  </a:lnTo>
                  <a:lnTo>
                    <a:pt x="461" y="0"/>
                  </a:lnTo>
                  <a:lnTo>
                    <a:pt x="0" y="532"/>
                  </a:lnTo>
                  <a:close/>
                </a:path>
              </a:pathLst>
            </a:custGeom>
            <a:solidFill>
              <a:srgbClr val="FFFF00"/>
            </a:solidFill>
            <a:ln w="9525">
              <a:solidFill>
                <a:srgbClr val="FFFF00"/>
              </a:solidFill>
              <a:prstDash val="solid"/>
              <a:round/>
              <a:headEnd/>
              <a:tailEnd/>
            </a:ln>
          </p:spPr>
          <p:txBody>
            <a:bodyPr/>
            <a:lstStyle/>
            <a:p>
              <a:endParaRPr lang="en-US"/>
            </a:p>
          </p:txBody>
        </p:sp>
      </p:grpSp>
      <p:sp>
        <p:nvSpPr>
          <p:cNvPr id="1068" name="Line 54"/>
          <p:cNvSpPr>
            <a:spLocks noChangeShapeType="1"/>
          </p:cNvSpPr>
          <p:nvPr/>
        </p:nvSpPr>
        <p:spPr bwMode="auto">
          <a:xfrm flipV="1">
            <a:off x="1752600" y="3124200"/>
            <a:ext cx="1676400" cy="1905000"/>
          </a:xfrm>
          <a:prstGeom prst="line">
            <a:avLst/>
          </a:prstGeom>
          <a:noFill/>
          <a:ln w="38100">
            <a:solidFill>
              <a:schemeClr val="tx1"/>
            </a:solidFill>
            <a:round/>
            <a:headEnd/>
            <a:tailEnd/>
          </a:ln>
        </p:spPr>
        <p:txBody>
          <a:bodyPr/>
          <a:lstStyle/>
          <a:p>
            <a:endParaRPr lang="en-US"/>
          </a:p>
        </p:txBody>
      </p:sp>
      <p:sp>
        <p:nvSpPr>
          <p:cNvPr id="1069" name="Line 55"/>
          <p:cNvSpPr>
            <a:spLocks noChangeShapeType="1"/>
          </p:cNvSpPr>
          <p:nvPr/>
        </p:nvSpPr>
        <p:spPr bwMode="auto">
          <a:xfrm flipV="1">
            <a:off x="1752600" y="3352800"/>
            <a:ext cx="2057400" cy="1219200"/>
          </a:xfrm>
          <a:prstGeom prst="line">
            <a:avLst/>
          </a:prstGeom>
          <a:noFill/>
          <a:ln w="38100">
            <a:solidFill>
              <a:schemeClr val="tx1"/>
            </a:solidFill>
            <a:round/>
            <a:headEnd/>
            <a:tailEnd/>
          </a:ln>
        </p:spPr>
        <p:txBody>
          <a:bodyPr/>
          <a:lstStyle/>
          <a:p>
            <a:endParaRPr lang="en-US"/>
          </a:p>
        </p:txBody>
      </p:sp>
      <p:sp>
        <p:nvSpPr>
          <p:cNvPr id="1070" name="Line 56"/>
          <p:cNvSpPr>
            <a:spLocks noChangeShapeType="1"/>
          </p:cNvSpPr>
          <p:nvPr/>
        </p:nvSpPr>
        <p:spPr bwMode="auto">
          <a:xfrm flipV="1">
            <a:off x="4648200" y="3048000"/>
            <a:ext cx="1752600" cy="1905000"/>
          </a:xfrm>
          <a:prstGeom prst="line">
            <a:avLst/>
          </a:prstGeom>
          <a:noFill/>
          <a:ln w="38100">
            <a:solidFill>
              <a:schemeClr val="tx1"/>
            </a:solidFill>
            <a:round/>
            <a:headEnd/>
            <a:tailEnd/>
          </a:ln>
        </p:spPr>
        <p:txBody>
          <a:bodyPr/>
          <a:lstStyle/>
          <a:p>
            <a:endParaRPr lang="en-US"/>
          </a:p>
        </p:txBody>
      </p:sp>
      <p:sp>
        <p:nvSpPr>
          <p:cNvPr id="1071" name="Line 57"/>
          <p:cNvSpPr>
            <a:spLocks noChangeShapeType="1"/>
          </p:cNvSpPr>
          <p:nvPr/>
        </p:nvSpPr>
        <p:spPr bwMode="auto">
          <a:xfrm flipV="1">
            <a:off x="4648200" y="3657600"/>
            <a:ext cx="2209800" cy="609600"/>
          </a:xfrm>
          <a:prstGeom prst="line">
            <a:avLst/>
          </a:prstGeom>
          <a:noFill/>
          <a:ln w="38100">
            <a:solidFill>
              <a:schemeClr val="tx1"/>
            </a:solidFill>
            <a:round/>
            <a:headEnd/>
            <a:tailEnd/>
          </a:ln>
        </p:spPr>
        <p:txBody>
          <a:bodyPr/>
          <a:lstStyle/>
          <a:p>
            <a:endParaRPr lang="en-US"/>
          </a:p>
        </p:txBody>
      </p:sp>
      <p:sp>
        <p:nvSpPr>
          <p:cNvPr id="1072" name="Line 36"/>
          <p:cNvSpPr>
            <a:spLocks noChangeShapeType="1"/>
          </p:cNvSpPr>
          <p:nvPr/>
        </p:nvSpPr>
        <p:spPr bwMode="auto">
          <a:xfrm flipV="1">
            <a:off x="1752600" y="3200400"/>
            <a:ext cx="0" cy="1828800"/>
          </a:xfrm>
          <a:prstGeom prst="line">
            <a:avLst/>
          </a:prstGeom>
          <a:noFill/>
          <a:ln w="38100">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1"/>
          <p:cNvSpPr>
            <a:spLocks noGrp="1"/>
          </p:cNvSpPr>
          <p:nvPr>
            <p:ph type="ftr" sz="quarter" idx="10"/>
          </p:nvPr>
        </p:nvSpPr>
        <p:spPr>
          <a:noFill/>
        </p:spPr>
        <p:txBody>
          <a:bodyPr/>
          <a:lstStyle/>
          <a:p>
            <a:r>
              <a:rPr lang="en-US"/>
              <a:t>Copyright © 2011 by Nelson Education Ltd. All rights reserved.</a:t>
            </a:r>
          </a:p>
        </p:txBody>
      </p:sp>
      <p:sp>
        <p:nvSpPr>
          <p:cNvPr id="19459" name="Slide Number Placeholder 2"/>
          <p:cNvSpPr>
            <a:spLocks noGrp="1"/>
          </p:cNvSpPr>
          <p:nvPr>
            <p:ph type="sldNum" sz="quarter" idx="11"/>
          </p:nvPr>
        </p:nvSpPr>
        <p:spPr>
          <a:noFill/>
        </p:spPr>
        <p:txBody>
          <a:bodyPr/>
          <a:lstStyle/>
          <a:p>
            <a:r>
              <a:rPr lang="en-US"/>
              <a:t>12-</a:t>
            </a:r>
            <a:fld id="{EED023CB-C660-4891-A01D-0F00D3E145E4}" type="slidenum">
              <a:rPr lang="en-US"/>
              <a:pPr/>
              <a:t>18</a:t>
            </a:fld>
            <a:endParaRPr lang="en-US"/>
          </a:p>
        </p:txBody>
      </p:sp>
      <p:sp>
        <p:nvSpPr>
          <p:cNvPr id="19460" name="Rectangle 1031"/>
          <p:cNvSpPr>
            <a:spLocks noGrp="1" noChangeArrowheads="1"/>
          </p:cNvSpPr>
          <p:nvPr>
            <p:ph type="title" idx="4294967295"/>
          </p:nvPr>
        </p:nvSpPr>
        <p:spPr/>
        <p:txBody>
          <a:bodyPr anchor="b"/>
          <a:lstStyle/>
          <a:p>
            <a:pPr eaLnBrk="1" hangingPunct="1"/>
            <a:r>
              <a:rPr lang="en-US" smtClean="0"/>
              <a:t>Operating Breakeven</a:t>
            </a:r>
          </a:p>
        </p:txBody>
      </p:sp>
      <p:sp>
        <p:nvSpPr>
          <p:cNvPr id="19461" name="Rectangle 1032"/>
          <p:cNvSpPr>
            <a:spLocks noGrp="1" noChangeArrowheads="1"/>
          </p:cNvSpPr>
          <p:nvPr>
            <p:ph type="body" idx="4294967295"/>
          </p:nvPr>
        </p:nvSpPr>
        <p:spPr/>
        <p:txBody>
          <a:bodyPr/>
          <a:lstStyle/>
          <a:p>
            <a:pPr eaLnBrk="1" hangingPunct="1"/>
            <a:r>
              <a:rPr lang="en-US" dirty="0" smtClean="0"/>
              <a:t>Q: quantity sold, F: fixed cost, V: variable cost, TC: total operating cost, and P: constant price per unit.</a:t>
            </a:r>
          </a:p>
          <a:p>
            <a:pPr eaLnBrk="1" hangingPunct="1"/>
            <a:r>
              <a:rPr lang="en-US" dirty="0" smtClean="0"/>
              <a:t>Operating breakeven (Q</a:t>
            </a:r>
            <a:r>
              <a:rPr lang="en-US" baseline="-25000" dirty="0" smtClean="0"/>
              <a:t>BE</a:t>
            </a:r>
            <a:r>
              <a:rPr lang="en-US" dirty="0" smtClean="0"/>
              <a:t>) occurs when EBIT = PQ – VQ – F = 0</a:t>
            </a:r>
            <a:endParaRPr lang="en-US" baseline="-25000" dirty="0" smtClean="0"/>
          </a:p>
          <a:p>
            <a:pPr eaLnBrk="1" hangingPunct="1"/>
            <a:r>
              <a:rPr lang="en-US" dirty="0" smtClean="0"/>
              <a:t>Therefore, Q</a:t>
            </a:r>
            <a:r>
              <a:rPr lang="en-US" baseline="-25000" dirty="0" smtClean="0"/>
              <a:t>BE</a:t>
            </a:r>
            <a:r>
              <a:rPr lang="en-US" dirty="0" smtClean="0"/>
              <a:t> = F / (P – V)</a:t>
            </a:r>
          </a:p>
          <a:p>
            <a:pPr eaLnBrk="1" hangingPunct="1"/>
            <a:r>
              <a:rPr lang="en-US" dirty="0" smtClean="0"/>
              <a:t>With F = $200, P = $15, V = $10: Q</a:t>
            </a:r>
            <a:r>
              <a:rPr lang="en-US" baseline="-25000" dirty="0" smtClean="0"/>
              <a:t>BE</a:t>
            </a:r>
            <a:r>
              <a:rPr lang="en-US" dirty="0" smtClean="0"/>
              <a:t> = $200 / ($15 – $10) = 40.</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1"/>
          <p:cNvSpPr>
            <a:spLocks noGrp="1"/>
          </p:cNvSpPr>
          <p:nvPr>
            <p:ph type="ftr" sz="quarter" idx="10"/>
          </p:nvPr>
        </p:nvSpPr>
        <p:spPr>
          <a:noFill/>
        </p:spPr>
        <p:txBody>
          <a:bodyPr/>
          <a:lstStyle/>
          <a:p>
            <a:r>
              <a:rPr lang="en-US"/>
              <a:t>Copyright © 2011 by Nelson Education Ltd. All rights reserved.</a:t>
            </a:r>
          </a:p>
        </p:txBody>
      </p:sp>
      <p:sp>
        <p:nvSpPr>
          <p:cNvPr id="20483" name="Slide Number Placeholder 2"/>
          <p:cNvSpPr>
            <a:spLocks noGrp="1"/>
          </p:cNvSpPr>
          <p:nvPr>
            <p:ph type="sldNum" sz="quarter" idx="11"/>
          </p:nvPr>
        </p:nvSpPr>
        <p:spPr>
          <a:noFill/>
        </p:spPr>
        <p:txBody>
          <a:bodyPr/>
          <a:lstStyle/>
          <a:p>
            <a:r>
              <a:rPr lang="en-US"/>
              <a:t>12-</a:t>
            </a:r>
            <a:fld id="{CA464959-30F6-44BB-8708-602A574DD25C}" type="slidenum">
              <a:rPr lang="en-US"/>
              <a:pPr/>
              <a:t>19</a:t>
            </a:fld>
            <a:endParaRPr lang="en-US"/>
          </a:p>
        </p:txBody>
      </p:sp>
      <p:sp>
        <p:nvSpPr>
          <p:cNvPr id="20484" name="Line 1027"/>
          <p:cNvSpPr>
            <a:spLocks noChangeShapeType="1"/>
          </p:cNvSpPr>
          <p:nvPr/>
        </p:nvSpPr>
        <p:spPr bwMode="auto">
          <a:xfrm>
            <a:off x="2705100" y="3178175"/>
            <a:ext cx="0" cy="1930400"/>
          </a:xfrm>
          <a:prstGeom prst="line">
            <a:avLst/>
          </a:prstGeom>
          <a:noFill/>
          <a:ln w="25400">
            <a:solidFill>
              <a:schemeClr val="tx1"/>
            </a:solidFill>
            <a:round/>
            <a:headEnd/>
            <a:tailEnd/>
          </a:ln>
        </p:spPr>
        <p:txBody>
          <a:bodyPr wrap="none" anchor="ctr"/>
          <a:lstStyle/>
          <a:p>
            <a:endParaRPr lang="en-US"/>
          </a:p>
        </p:txBody>
      </p:sp>
      <p:sp>
        <p:nvSpPr>
          <p:cNvPr id="20485" name="Line 1028"/>
          <p:cNvSpPr>
            <a:spLocks noChangeShapeType="1"/>
          </p:cNvSpPr>
          <p:nvPr/>
        </p:nvSpPr>
        <p:spPr bwMode="auto">
          <a:xfrm>
            <a:off x="1620838" y="5121275"/>
            <a:ext cx="5643562" cy="0"/>
          </a:xfrm>
          <a:prstGeom prst="line">
            <a:avLst/>
          </a:prstGeom>
          <a:noFill/>
          <a:ln w="25400">
            <a:solidFill>
              <a:schemeClr val="tx1"/>
            </a:solidFill>
            <a:round/>
            <a:headEnd/>
            <a:tailEnd/>
          </a:ln>
        </p:spPr>
        <p:txBody>
          <a:bodyPr wrap="none" anchor="ctr"/>
          <a:lstStyle/>
          <a:p>
            <a:endParaRPr lang="en-US"/>
          </a:p>
        </p:txBody>
      </p:sp>
      <p:sp>
        <p:nvSpPr>
          <p:cNvPr id="20486" name="Line 1029"/>
          <p:cNvSpPr>
            <a:spLocks noChangeShapeType="1"/>
          </p:cNvSpPr>
          <p:nvPr/>
        </p:nvSpPr>
        <p:spPr bwMode="auto">
          <a:xfrm>
            <a:off x="4152900" y="3330575"/>
            <a:ext cx="0" cy="1778000"/>
          </a:xfrm>
          <a:prstGeom prst="line">
            <a:avLst/>
          </a:prstGeom>
          <a:noFill/>
          <a:ln w="25400">
            <a:solidFill>
              <a:schemeClr val="tx1"/>
            </a:solidFill>
            <a:prstDash val="lgDash"/>
            <a:round/>
            <a:headEnd/>
            <a:tailEnd/>
          </a:ln>
        </p:spPr>
        <p:txBody>
          <a:bodyPr wrap="none" anchor="ctr"/>
          <a:lstStyle/>
          <a:p>
            <a:endParaRPr lang="en-US"/>
          </a:p>
        </p:txBody>
      </p:sp>
      <p:sp>
        <p:nvSpPr>
          <p:cNvPr id="20487" name="Rectangle 1030"/>
          <p:cNvSpPr>
            <a:spLocks noChangeArrowheads="1"/>
          </p:cNvSpPr>
          <p:nvPr/>
        </p:nvSpPr>
        <p:spPr bwMode="auto">
          <a:xfrm>
            <a:off x="914400" y="3048000"/>
            <a:ext cx="1754188" cy="454025"/>
          </a:xfrm>
          <a:prstGeom prst="rect">
            <a:avLst/>
          </a:prstGeom>
          <a:noFill/>
          <a:ln w="12700">
            <a:noFill/>
            <a:miter lim="800000"/>
            <a:headEnd/>
            <a:tailEnd/>
          </a:ln>
        </p:spPr>
        <p:txBody>
          <a:bodyPr wrap="none" lIns="90488" tIns="44450" rIns="90488" bIns="44450">
            <a:spAutoFit/>
          </a:bodyPr>
          <a:lstStyle/>
          <a:p>
            <a:pPr eaLnBrk="0" hangingPunct="0"/>
            <a:r>
              <a:rPr lang="en-US" sz="2400" b="1"/>
              <a:t>Probability</a:t>
            </a:r>
          </a:p>
        </p:txBody>
      </p:sp>
      <p:sp>
        <p:nvSpPr>
          <p:cNvPr id="20489" name="Rectangle 1034"/>
          <p:cNvSpPr>
            <a:spLocks noChangeArrowheads="1"/>
          </p:cNvSpPr>
          <p:nvPr/>
        </p:nvSpPr>
        <p:spPr bwMode="auto">
          <a:xfrm>
            <a:off x="4592638" y="2819400"/>
            <a:ext cx="3582987" cy="454025"/>
          </a:xfrm>
          <a:prstGeom prst="rect">
            <a:avLst/>
          </a:prstGeom>
          <a:solidFill>
            <a:schemeClr val="bg1"/>
          </a:solidFill>
          <a:ln w="12700">
            <a:noFill/>
            <a:miter lim="800000"/>
            <a:headEnd/>
            <a:tailEnd/>
          </a:ln>
        </p:spPr>
        <p:txBody>
          <a:bodyPr wrap="none" lIns="90488" tIns="44450" rIns="90488" bIns="44450">
            <a:spAutoFit/>
          </a:bodyPr>
          <a:lstStyle/>
          <a:p>
            <a:pPr eaLnBrk="0" hangingPunct="0"/>
            <a:r>
              <a:rPr lang="en-US" sz="2400" b="1"/>
              <a:t>Low operating leverage</a:t>
            </a:r>
          </a:p>
        </p:txBody>
      </p:sp>
      <p:sp>
        <p:nvSpPr>
          <p:cNvPr id="20490" name="Rectangle 1035"/>
          <p:cNvSpPr>
            <a:spLocks noChangeArrowheads="1"/>
          </p:cNvSpPr>
          <p:nvPr/>
        </p:nvSpPr>
        <p:spPr bwMode="auto">
          <a:xfrm>
            <a:off x="5029200" y="3581400"/>
            <a:ext cx="3651250" cy="454025"/>
          </a:xfrm>
          <a:prstGeom prst="rect">
            <a:avLst/>
          </a:prstGeom>
          <a:solidFill>
            <a:schemeClr val="bg1"/>
          </a:solidFill>
          <a:ln w="12700">
            <a:noFill/>
            <a:miter lim="800000"/>
            <a:headEnd/>
            <a:tailEnd/>
          </a:ln>
        </p:spPr>
        <p:txBody>
          <a:bodyPr wrap="none" lIns="90488" tIns="44450" rIns="90488" bIns="44450">
            <a:spAutoFit/>
          </a:bodyPr>
          <a:lstStyle/>
          <a:p>
            <a:pPr eaLnBrk="0" hangingPunct="0"/>
            <a:r>
              <a:rPr lang="en-US" sz="2400" b="1"/>
              <a:t>High operating leverage</a:t>
            </a:r>
          </a:p>
        </p:txBody>
      </p:sp>
      <p:sp>
        <p:nvSpPr>
          <p:cNvPr id="20491" name="Line 1036"/>
          <p:cNvSpPr>
            <a:spLocks noChangeShapeType="1"/>
          </p:cNvSpPr>
          <p:nvPr/>
        </p:nvSpPr>
        <p:spPr bwMode="auto">
          <a:xfrm flipH="1">
            <a:off x="4448175" y="3221038"/>
            <a:ext cx="317500" cy="292100"/>
          </a:xfrm>
          <a:prstGeom prst="line">
            <a:avLst/>
          </a:prstGeom>
          <a:noFill/>
          <a:ln w="12700">
            <a:solidFill>
              <a:schemeClr val="tx1"/>
            </a:solidFill>
            <a:round/>
            <a:headEnd/>
            <a:tailEnd type="triangle" w="med" len="med"/>
          </a:ln>
        </p:spPr>
        <p:txBody>
          <a:bodyPr wrap="none" anchor="ctr"/>
          <a:lstStyle/>
          <a:p>
            <a:endParaRPr lang="en-US"/>
          </a:p>
        </p:txBody>
      </p:sp>
      <p:sp>
        <p:nvSpPr>
          <p:cNvPr id="20492" name="Line 1037"/>
          <p:cNvSpPr>
            <a:spLocks noChangeShapeType="1"/>
          </p:cNvSpPr>
          <p:nvPr/>
        </p:nvSpPr>
        <p:spPr bwMode="auto">
          <a:xfrm flipH="1">
            <a:off x="5538788" y="3956050"/>
            <a:ext cx="317500" cy="292100"/>
          </a:xfrm>
          <a:prstGeom prst="line">
            <a:avLst/>
          </a:prstGeom>
          <a:noFill/>
          <a:ln w="12700">
            <a:solidFill>
              <a:schemeClr val="tx1"/>
            </a:solidFill>
            <a:round/>
            <a:headEnd/>
            <a:tailEnd type="triangle" w="med" len="med"/>
          </a:ln>
        </p:spPr>
        <p:txBody>
          <a:bodyPr wrap="none" anchor="ctr"/>
          <a:lstStyle/>
          <a:p>
            <a:endParaRPr lang="en-US"/>
          </a:p>
        </p:txBody>
      </p:sp>
      <p:sp>
        <p:nvSpPr>
          <p:cNvPr id="20493" name="Rectangle 1038"/>
          <p:cNvSpPr>
            <a:spLocks noChangeArrowheads="1"/>
          </p:cNvSpPr>
          <p:nvPr/>
        </p:nvSpPr>
        <p:spPr bwMode="auto">
          <a:xfrm>
            <a:off x="5091113" y="5145088"/>
            <a:ext cx="1253549" cy="520655"/>
          </a:xfrm>
          <a:prstGeom prst="rect">
            <a:avLst/>
          </a:prstGeom>
          <a:noFill/>
          <a:ln w="12700">
            <a:noFill/>
            <a:miter lim="800000"/>
            <a:headEnd/>
            <a:tailEnd/>
          </a:ln>
        </p:spPr>
        <p:txBody>
          <a:bodyPr wrap="none" lIns="90488" tIns="44450" rIns="90488" bIns="44450">
            <a:spAutoFit/>
          </a:bodyPr>
          <a:lstStyle/>
          <a:p>
            <a:pPr eaLnBrk="0" hangingPunct="0"/>
            <a:r>
              <a:rPr lang="en-US" sz="2800" b="1" dirty="0" smtClean="0"/>
              <a:t>ROIC</a:t>
            </a:r>
            <a:r>
              <a:rPr lang="en-US" sz="2800" b="1" baseline="-25000" dirty="0" smtClean="0"/>
              <a:t>H</a:t>
            </a:r>
            <a:endParaRPr lang="en-US" sz="2800" b="1" baseline="-25000" dirty="0"/>
          </a:p>
        </p:txBody>
      </p:sp>
      <p:sp>
        <p:nvSpPr>
          <p:cNvPr id="20494" name="Line 1039"/>
          <p:cNvSpPr>
            <a:spLocks noChangeShapeType="1"/>
          </p:cNvSpPr>
          <p:nvPr/>
        </p:nvSpPr>
        <p:spPr bwMode="auto">
          <a:xfrm>
            <a:off x="5191125" y="4257675"/>
            <a:ext cx="0" cy="863600"/>
          </a:xfrm>
          <a:prstGeom prst="line">
            <a:avLst/>
          </a:prstGeom>
          <a:noFill/>
          <a:ln w="12700">
            <a:solidFill>
              <a:schemeClr val="tx1"/>
            </a:solidFill>
            <a:prstDash val="lgDash"/>
            <a:round/>
            <a:headEnd/>
            <a:tailEnd/>
          </a:ln>
        </p:spPr>
        <p:txBody>
          <a:bodyPr wrap="none" anchor="ctr"/>
          <a:lstStyle/>
          <a:p>
            <a:endParaRPr lang="en-US"/>
          </a:p>
        </p:txBody>
      </p:sp>
      <p:sp>
        <p:nvSpPr>
          <p:cNvPr id="20495" name="Rectangle 1051"/>
          <p:cNvSpPr>
            <a:spLocks noGrp="1" noChangeArrowheads="1"/>
          </p:cNvSpPr>
          <p:nvPr>
            <p:ph type="title" idx="4294967295"/>
          </p:nvPr>
        </p:nvSpPr>
        <p:spPr/>
        <p:txBody>
          <a:bodyPr anchor="b"/>
          <a:lstStyle/>
          <a:p>
            <a:pPr eaLnBrk="1" hangingPunct="1"/>
            <a:r>
              <a:rPr lang="en-US" sz="3200" dirty="0" smtClean="0"/>
              <a:t>Higher operating leverage leads to higher ROIC and higher risk.</a:t>
            </a:r>
          </a:p>
        </p:txBody>
      </p:sp>
      <p:grpSp>
        <p:nvGrpSpPr>
          <p:cNvPr id="20496" name="Group 1044"/>
          <p:cNvGrpSpPr>
            <a:grpSpLocks noChangeAspect="1"/>
          </p:cNvGrpSpPr>
          <p:nvPr/>
        </p:nvGrpSpPr>
        <p:grpSpPr bwMode="auto">
          <a:xfrm>
            <a:off x="2933700" y="4156075"/>
            <a:ext cx="4495800" cy="990600"/>
            <a:chOff x="1848" y="2618"/>
            <a:chExt cx="2832" cy="624"/>
          </a:xfrm>
        </p:grpSpPr>
        <p:sp>
          <p:nvSpPr>
            <p:cNvPr id="20501" name="AutoShape 1043"/>
            <p:cNvSpPr>
              <a:spLocks noChangeAspect="1" noChangeArrowheads="1" noTextEdit="1"/>
            </p:cNvSpPr>
            <p:nvPr/>
          </p:nvSpPr>
          <p:spPr bwMode="auto">
            <a:xfrm>
              <a:off x="1848" y="2618"/>
              <a:ext cx="2832" cy="624"/>
            </a:xfrm>
            <a:prstGeom prst="rect">
              <a:avLst/>
            </a:prstGeom>
            <a:noFill/>
            <a:ln w="9525">
              <a:noFill/>
              <a:miter lim="800000"/>
              <a:headEnd/>
              <a:tailEnd/>
            </a:ln>
          </p:spPr>
          <p:txBody>
            <a:bodyPr/>
            <a:lstStyle/>
            <a:p>
              <a:endParaRPr lang="en-US"/>
            </a:p>
          </p:txBody>
        </p:sp>
        <p:sp>
          <p:nvSpPr>
            <p:cNvPr id="20502" name="Freeform 1045"/>
            <p:cNvSpPr>
              <a:spLocks/>
            </p:cNvSpPr>
            <p:nvPr/>
          </p:nvSpPr>
          <p:spPr bwMode="auto">
            <a:xfrm>
              <a:off x="3265" y="2662"/>
              <a:ext cx="1348" cy="537"/>
            </a:xfrm>
            <a:custGeom>
              <a:avLst/>
              <a:gdLst>
                <a:gd name="T0" fmla="*/ 1348 w 1348"/>
                <a:gd name="T1" fmla="*/ 537 h 537"/>
                <a:gd name="T2" fmla="*/ 1206 w 1348"/>
                <a:gd name="T3" fmla="*/ 530 h 537"/>
                <a:gd name="T4" fmla="*/ 1134 w 1348"/>
                <a:gd name="T5" fmla="*/ 524 h 537"/>
                <a:gd name="T6" fmla="*/ 1062 w 1348"/>
                <a:gd name="T7" fmla="*/ 516 h 537"/>
                <a:gd name="T8" fmla="*/ 993 w 1348"/>
                <a:gd name="T9" fmla="*/ 503 h 537"/>
                <a:gd name="T10" fmla="*/ 921 w 1348"/>
                <a:gd name="T11" fmla="*/ 487 h 537"/>
                <a:gd name="T12" fmla="*/ 851 w 1348"/>
                <a:gd name="T13" fmla="*/ 464 h 537"/>
                <a:gd name="T14" fmla="*/ 708 w 1348"/>
                <a:gd name="T15" fmla="*/ 403 h 537"/>
                <a:gd name="T16" fmla="*/ 566 w 1348"/>
                <a:gd name="T17" fmla="*/ 314 h 537"/>
                <a:gd name="T18" fmla="*/ 425 w 1348"/>
                <a:gd name="T19" fmla="*/ 209 h 537"/>
                <a:gd name="T20" fmla="*/ 355 w 1348"/>
                <a:gd name="T21" fmla="*/ 156 h 537"/>
                <a:gd name="T22" fmla="*/ 283 w 1348"/>
                <a:gd name="T23" fmla="*/ 106 h 537"/>
                <a:gd name="T24" fmla="*/ 211 w 1348"/>
                <a:gd name="T25" fmla="*/ 62 h 537"/>
                <a:gd name="T26" fmla="*/ 142 w 1348"/>
                <a:gd name="T27" fmla="*/ 29 h 537"/>
                <a:gd name="T28" fmla="*/ 70 w 1348"/>
                <a:gd name="T29" fmla="*/ 8 h 537"/>
                <a:gd name="T30" fmla="*/ 0 w 1348"/>
                <a:gd name="T31" fmla="*/ 0 h 53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48"/>
                <a:gd name="T49" fmla="*/ 0 h 537"/>
                <a:gd name="T50" fmla="*/ 1348 w 1348"/>
                <a:gd name="T51" fmla="*/ 537 h 53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48" h="537">
                  <a:moveTo>
                    <a:pt x="1348" y="537"/>
                  </a:moveTo>
                  <a:lnTo>
                    <a:pt x="1206" y="530"/>
                  </a:lnTo>
                  <a:lnTo>
                    <a:pt x="1134" y="524"/>
                  </a:lnTo>
                  <a:lnTo>
                    <a:pt x="1062" y="516"/>
                  </a:lnTo>
                  <a:lnTo>
                    <a:pt x="993" y="503"/>
                  </a:lnTo>
                  <a:lnTo>
                    <a:pt x="921" y="487"/>
                  </a:lnTo>
                  <a:lnTo>
                    <a:pt x="851" y="464"/>
                  </a:lnTo>
                  <a:lnTo>
                    <a:pt x="708" y="403"/>
                  </a:lnTo>
                  <a:lnTo>
                    <a:pt x="566" y="314"/>
                  </a:lnTo>
                  <a:lnTo>
                    <a:pt x="425" y="209"/>
                  </a:lnTo>
                  <a:lnTo>
                    <a:pt x="355" y="156"/>
                  </a:lnTo>
                  <a:lnTo>
                    <a:pt x="283" y="106"/>
                  </a:lnTo>
                  <a:lnTo>
                    <a:pt x="211" y="62"/>
                  </a:lnTo>
                  <a:lnTo>
                    <a:pt x="142" y="29"/>
                  </a:lnTo>
                  <a:lnTo>
                    <a:pt x="70" y="8"/>
                  </a:lnTo>
                  <a:lnTo>
                    <a:pt x="0" y="0"/>
                  </a:lnTo>
                </a:path>
              </a:pathLst>
            </a:custGeom>
            <a:noFill/>
            <a:ln w="46101">
              <a:solidFill>
                <a:schemeClr val="tx1"/>
              </a:solidFill>
              <a:prstDash val="solid"/>
              <a:round/>
              <a:headEnd/>
              <a:tailEnd/>
            </a:ln>
          </p:spPr>
          <p:txBody>
            <a:bodyPr/>
            <a:lstStyle/>
            <a:p>
              <a:endParaRPr lang="en-US"/>
            </a:p>
          </p:txBody>
        </p:sp>
        <p:sp>
          <p:nvSpPr>
            <p:cNvPr id="20503" name="Freeform 1046"/>
            <p:cNvSpPr>
              <a:spLocks/>
            </p:cNvSpPr>
            <p:nvPr/>
          </p:nvSpPr>
          <p:spPr bwMode="auto">
            <a:xfrm>
              <a:off x="1918" y="2662"/>
              <a:ext cx="1347" cy="537"/>
            </a:xfrm>
            <a:custGeom>
              <a:avLst/>
              <a:gdLst>
                <a:gd name="T0" fmla="*/ 0 w 1347"/>
                <a:gd name="T1" fmla="*/ 537 h 537"/>
                <a:gd name="T2" fmla="*/ 141 w 1347"/>
                <a:gd name="T3" fmla="*/ 530 h 537"/>
                <a:gd name="T4" fmla="*/ 211 w 1347"/>
                <a:gd name="T5" fmla="*/ 524 h 537"/>
                <a:gd name="T6" fmla="*/ 283 w 1347"/>
                <a:gd name="T7" fmla="*/ 516 h 537"/>
                <a:gd name="T8" fmla="*/ 352 w 1347"/>
                <a:gd name="T9" fmla="*/ 503 h 537"/>
                <a:gd name="T10" fmla="*/ 424 w 1347"/>
                <a:gd name="T11" fmla="*/ 487 h 537"/>
                <a:gd name="T12" fmla="*/ 496 w 1347"/>
                <a:gd name="T13" fmla="*/ 464 h 537"/>
                <a:gd name="T14" fmla="*/ 637 w 1347"/>
                <a:gd name="T15" fmla="*/ 403 h 537"/>
                <a:gd name="T16" fmla="*/ 779 w 1347"/>
                <a:gd name="T17" fmla="*/ 314 h 537"/>
                <a:gd name="T18" fmla="*/ 920 w 1347"/>
                <a:gd name="T19" fmla="*/ 209 h 537"/>
                <a:gd name="T20" fmla="*/ 992 w 1347"/>
                <a:gd name="T21" fmla="*/ 156 h 537"/>
                <a:gd name="T22" fmla="*/ 1062 w 1347"/>
                <a:gd name="T23" fmla="*/ 106 h 537"/>
                <a:gd name="T24" fmla="*/ 1134 w 1347"/>
                <a:gd name="T25" fmla="*/ 62 h 537"/>
                <a:gd name="T26" fmla="*/ 1203 w 1347"/>
                <a:gd name="T27" fmla="*/ 29 h 537"/>
                <a:gd name="T28" fmla="*/ 1275 w 1347"/>
                <a:gd name="T29" fmla="*/ 8 h 537"/>
                <a:gd name="T30" fmla="*/ 1347 w 1347"/>
                <a:gd name="T31" fmla="*/ 0 h 53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47"/>
                <a:gd name="T49" fmla="*/ 0 h 537"/>
                <a:gd name="T50" fmla="*/ 1347 w 1347"/>
                <a:gd name="T51" fmla="*/ 537 h 53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47" h="537">
                  <a:moveTo>
                    <a:pt x="0" y="537"/>
                  </a:moveTo>
                  <a:lnTo>
                    <a:pt x="141" y="530"/>
                  </a:lnTo>
                  <a:lnTo>
                    <a:pt x="211" y="524"/>
                  </a:lnTo>
                  <a:lnTo>
                    <a:pt x="283" y="516"/>
                  </a:lnTo>
                  <a:lnTo>
                    <a:pt x="352" y="503"/>
                  </a:lnTo>
                  <a:lnTo>
                    <a:pt x="424" y="487"/>
                  </a:lnTo>
                  <a:lnTo>
                    <a:pt x="496" y="464"/>
                  </a:lnTo>
                  <a:lnTo>
                    <a:pt x="637" y="403"/>
                  </a:lnTo>
                  <a:lnTo>
                    <a:pt x="779" y="314"/>
                  </a:lnTo>
                  <a:lnTo>
                    <a:pt x="920" y="209"/>
                  </a:lnTo>
                  <a:lnTo>
                    <a:pt x="992" y="156"/>
                  </a:lnTo>
                  <a:lnTo>
                    <a:pt x="1062" y="106"/>
                  </a:lnTo>
                  <a:lnTo>
                    <a:pt x="1134" y="62"/>
                  </a:lnTo>
                  <a:lnTo>
                    <a:pt x="1203" y="29"/>
                  </a:lnTo>
                  <a:lnTo>
                    <a:pt x="1275" y="8"/>
                  </a:lnTo>
                  <a:lnTo>
                    <a:pt x="1347" y="0"/>
                  </a:lnTo>
                </a:path>
              </a:pathLst>
            </a:custGeom>
            <a:noFill/>
            <a:ln w="46101">
              <a:solidFill>
                <a:schemeClr val="tx1"/>
              </a:solidFill>
              <a:prstDash val="solid"/>
              <a:round/>
              <a:headEnd/>
              <a:tailEnd/>
            </a:ln>
          </p:spPr>
          <p:txBody>
            <a:bodyPr/>
            <a:lstStyle/>
            <a:p>
              <a:endParaRPr lang="en-US"/>
            </a:p>
          </p:txBody>
        </p:sp>
      </p:grpSp>
      <p:grpSp>
        <p:nvGrpSpPr>
          <p:cNvPr id="20497" name="Group 1048"/>
          <p:cNvGrpSpPr>
            <a:grpSpLocks noChangeAspect="1"/>
          </p:cNvGrpSpPr>
          <p:nvPr/>
        </p:nvGrpSpPr>
        <p:grpSpPr bwMode="auto">
          <a:xfrm>
            <a:off x="2667000" y="3251200"/>
            <a:ext cx="2971800" cy="1885950"/>
            <a:chOff x="1680" y="2048"/>
            <a:chExt cx="1872" cy="1188"/>
          </a:xfrm>
        </p:grpSpPr>
        <p:sp>
          <p:nvSpPr>
            <p:cNvPr id="20498" name="AutoShape 1047"/>
            <p:cNvSpPr>
              <a:spLocks noChangeAspect="1" noChangeArrowheads="1" noTextEdit="1"/>
            </p:cNvSpPr>
            <p:nvPr/>
          </p:nvSpPr>
          <p:spPr bwMode="auto">
            <a:xfrm>
              <a:off x="1680" y="2048"/>
              <a:ext cx="1872" cy="1188"/>
            </a:xfrm>
            <a:prstGeom prst="rect">
              <a:avLst/>
            </a:prstGeom>
            <a:noFill/>
            <a:ln w="9525">
              <a:noFill/>
              <a:miter lim="800000"/>
              <a:headEnd/>
              <a:tailEnd/>
            </a:ln>
          </p:spPr>
          <p:txBody>
            <a:bodyPr/>
            <a:lstStyle/>
            <a:p>
              <a:endParaRPr lang="en-US"/>
            </a:p>
          </p:txBody>
        </p:sp>
        <p:sp>
          <p:nvSpPr>
            <p:cNvPr id="20499" name="Freeform 1049"/>
            <p:cNvSpPr>
              <a:spLocks/>
            </p:cNvSpPr>
            <p:nvPr/>
          </p:nvSpPr>
          <p:spPr bwMode="auto">
            <a:xfrm>
              <a:off x="2616" y="2091"/>
              <a:ext cx="913" cy="1101"/>
            </a:xfrm>
            <a:custGeom>
              <a:avLst/>
              <a:gdLst>
                <a:gd name="T0" fmla="*/ 3 w 1827"/>
                <a:gd name="T1" fmla="*/ 1101 h 1101"/>
                <a:gd name="T2" fmla="*/ 3 w 1827"/>
                <a:gd name="T3" fmla="*/ 1088 h 1101"/>
                <a:gd name="T4" fmla="*/ 3 w 1827"/>
                <a:gd name="T5" fmla="*/ 1076 h 1101"/>
                <a:gd name="T6" fmla="*/ 2 w 1827"/>
                <a:gd name="T7" fmla="*/ 1058 h 1101"/>
                <a:gd name="T8" fmla="*/ 2 w 1827"/>
                <a:gd name="T9" fmla="*/ 1032 h 1101"/>
                <a:gd name="T10" fmla="*/ 2 w 1827"/>
                <a:gd name="T11" fmla="*/ 998 h 1101"/>
                <a:gd name="T12" fmla="*/ 2 w 1827"/>
                <a:gd name="T13" fmla="*/ 953 h 1101"/>
                <a:gd name="T14" fmla="*/ 1 w 1827"/>
                <a:gd name="T15" fmla="*/ 825 h 1101"/>
                <a:gd name="T16" fmla="*/ 1 w 1827"/>
                <a:gd name="T17" fmla="*/ 646 h 1101"/>
                <a:gd name="T18" fmla="*/ 1 w 1827"/>
                <a:gd name="T19" fmla="*/ 430 h 1101"/>
                <a:gd name="T20" fmla="*/ 0 w 1827"/>
                <a:gd name="T21" fmla="*/ 320 h 1101"/>
                <a:gd name="T22" fmla="*/ 0 w 1827"/>
                <a:gd name="T23" fmla="*/ 217 h 1101"/>
                <a:gd name="T24" fmla="*/ 0 w 1827"/>
                <a:gd name="T25" fmla="*/ 127 h 1101"/>
                <a:gd name="T26" fmla="*/ 0 w 1827"/>
                <a:gd name="T27" fmla="*/ 58 h 1101"/>
                <a:gd name="T28" fmla="*/ 0 w 1827"/>
                <a:gd name="T29" fmla="*/ 16 h 1101"/>
                <a:gd name="T30" fmla="*/ 0 w 1827"/>
                <a:gd name="T31" fmla="*/ 0 h 110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27"/>
                <a:gd name="T49" fmla="*/ 0 h 1101"/>
                <a:gd name="T50" fmla="*/ 1827 w 1827"/>
                <a:gd name="T51" fmla="*/ 1101 h 110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27" h="1101">
                  <a:moveTo>
                    <a:pt x="1827" y="1101"/>
                  </a:moveTo>
                  <a:lnTo>
                    <a:pt x="1635" y="1088"/>
                  </a:lnTo>
                  <a:lnTo>
                    <a:pt x="1540" y="1076"/>
                  </a:lnTo>
                  <a:lnTo>
                    <a:pt x="1444" y="1058"/>
                  </a:lnTo>
                  <a:lnTo>
                    <a:pt x="1348" y="1032"/>
                  </a:lnTo>
                  <a:lnTo>
                    <a:pt x="1250" y="998"/>
                  </a:lnTo>
                  <a:lnTo>
                    <a:pt x="1154" y="953"/>
                  </a:lnTo>
                  <a:lnTo>
                    <a:pt x="963" y="825"/>
                  </a:lnTo>
                  <a:lnTo>
                    <a:pt x="771" y="646"/>
                  </a:lnTo>
                  <a:lnTo>
                    <a:pt x="577" y="430"/>
                  </a:lnTo>
                  <a:lnTo>
                    <a:pt x="481" y="320"/>
                  </a:lnTo>
                  <a:lnTo>
                    <a:pt x="385" y="217"/>
                  </a:lnTo>
                  <a:lnTo>
                    <a:pt x="290" y="127"/>
                  </a:lnTo>
                  <a:lnTo>
                    <a:pt x="194" y="58"/>
                  </a:lnTo>
                  <a:lnTo>
                    <a:pt x="96" y="16"/>
                  </a:lnTo>
                  <a:lnTo>
                    <a:pt x="0" y="0"/>
                  </a:lnTo>
                </a:path>
              </a:pathLst>
            </a:custGeom>
            <a:noFill/>
            <a:ln w="22225">
              <a:solidFill>
                <a:schemeClr val="tx1"/>
              </a:solidFill>
              <a:prstDash val="solid"/>
              <a:round/>
              <a:headEnd/>
              <a:tailEnd/>
            </a:ln>
          </p:spPr>
          <p:txBody>
            <a:bodyPr/>
            <a:lstStyle/>
            <a:p>
              <a:endParaRPr lang="en-US"/>
            </a:p>
          </p:txBody>
        </p:sp>
        <p:sp>
          <p:nvSpPr>
            <p:cNvPr id="20500" name="Freeform 1050"/>
            <p:cNvSpPr>
              <a:spLocks/>
            </p:cNvSpPr>
            <p:nvPr/>
          </p:nvSpPr>
          <p:spPr bwMode="auto">
            <a:xfrm>
              <a:off x="1702" y="2091"/>
              <a:ext cx="914" cy="1101"/>
            </a:xfrm>
            <a:custGeom>
              <a:avLst/>
              <a:gdLst>
                <a:gd name="T0" fmla="*/ 0 w 1827"/>
                <a:gd name="T1" fmla="*/ 1101 h 1101"/>
                <a:gd name="T2" fmla="*/ 1 w 1827"/>
                <a:gd name="T3" fmla="*/ 1088 h 1101"/>
                <a:gd name="T4" fmla="*/ 1 w 1827"/>
                <a:gd name="T5" fmla="*/ 1076 h 1101"/>
                <a:gd name="T6" fmla="*/ 1 w 1827"/>
                <a:gd name="T7" fmla="*/ 1058 h 1101"/>
                <a:gd name="T8" fmla="*/ 1 w 1827"/>
                <a:gd name="T9" fmla="*/ 1032 h 1101"/>
                <a:gd name="T10" fmla="*/ 2 w 1827"/>
                <a:gd name="T11" fmla="*/ 998 h 1101"/>
                <a:gd name="T12" fmla="*/ 2 w 1827"/>
                <a:gd name="T13" fmla="*/ 953 h 1101"/>
                <a:gd name="T14" fmla="*/ 2 w 1827"/>
                <a:gd name="T15" fmla="*/ 825 h 1101"/>
                <a:gd name="T16" fmla="*/ 3 w 1827"/>
                <a:gd name="T17" fmla="*/ 646 h 1101"/>
                <a:gd name="T18" fmla="*/ 3 w 1827"/>
                <a:gd name="T19" fmla="*/ 430 h 1101"/>
                <a:gd name="T20" fmla="*/ 3 w 1827"/>
                <a:gd name="T21" fmla="*/ 320 h 1101"/>
                <a:gd name="T22" fmla="*/ 3 w 1827"/>
                <a:gd name="T23" fmla="*/ 217 h 1101"/>
                <a:gd name="T24" fmla="*/ 4 w 1827"/>
                <a:gd name="T25" fmla="*/ 127 h 1101"/>
                <a:gd name="T26" fmla="*/ 4 w 1827"/>
                <a:gd name="T27" fmla="*/ 58 h 1101"/>
                <a:gd name="T28" fmla="*/ 4 w 1827"/>
                <a:gd name="T29" fmla="*/ 16 h 1101"/>
                <a:gd name="T30" fmla="*/ 4 w 1827"/>
                <a:gd name="T31" fmla="*/ 0 h 110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27"/>
                <a:gd name="T49" fmla="*/ 0 h 1101"/>
                <a:gd name="T50" fmla="*/ 1827 w 1827"/>
                <a:gd name="T51" fmla="*/ 1101 h 110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27" h="1101">
                  <a:moveTo>
                    <a:pt x="0" y="1101"/>
                  </a:moveTo>
                  <a:lnTo>
                    <a:pt x="194" y="1088"/>
                  </a:lnTo>
                  <a:lnTo>
                    <a:pt x="289" y="1076"/>
                  </a:lnTo>
                  <a:lnTo>
                    <a:pt x="385" y="1058"/>
                  </a:lnTo>
                  <a:lnTo>
                    <a:pt x="481" y="1032"/>
                  </a:lnTo>
                  <a:lnTo>
                    <a:pt x="577" y="998"/>
                  </a:lnTo>
                  <a:lnTo>
                    <a:pt x="673" y="953"/>
                  </a:lnTo>
                  <a:lnTo>
                    <a:pt x="866" y="825"/>
                  </a:lnTo>
                  <a:lnTo>
                    <a:pt x="1058" y="646"/>
                  </a:lnTo>
                  <a:lnTo>
                    <a:pt x="1250" y="430"/>
                  </a:lnTo>
                  <a:lnTo>
                    <a:pt x="1348" y="320"/>
                  </a:lnTo>
                  <a:lnTo>
                    <a:pt x="1444" y="217"/>
                  </a:lnTo>
                  <a:lnTo>
                    <a:pt x="1539" y="127"/>
                  </a:lnTo>
                  <a:lnTo>
                    <a:pt x="1635" y="58"/>
                  </a:lnTo>
                  <a:lnTo>
                    <a:pt x="1731" y="16"/>
                  </a:lnTo>
                  <a:lnTo>
                    <a:pt x="1827" y="0"/>
                  </a:lnTo>
                </a:path>
              </a:pathLst>
            </a:custGeom>
            <a:noFill/>
            <a:ln w="22225">
              <a:solidFill>
                <a:schemeClr val="tx1"/>
              </a:solidFill>
              <a:prstDash val="solid"/>
              <a:round/>
              <a:headEnd/>
              <a:tailEnd/>
            </a:ln>
          </p:spPr>
          <p:txBody>
            <a:bodyPr/>
            <a:lstStyle/>
            <a:p>
              <a:endParaRPr lang="en-US"/>
            </a:p>
          </p:txBody>
        </p:sp>
      </p:grpSp>
      <p:sp>
        <p:nvSpPr>
          <p:cNvPr id="25" name="Rectangle 1038"/>
          <p:cNvSpPr>
            <a:spLocks noChangeArrowheads="1"/>
          </p:cNvSpPr>
          <p:nvPr/>
        </p:nvSpPr>
        <p:spPr bwMode="auto">
          <a:xfrm>
            <a:off x="3505200" y="5181600"/>
            <a:ext cx="1226299" cy="520655"/>
          </a:xfrm>
          <a:prstGeom prst="rect">
            <a:avLst/>
          </a:prstGeom>
          <a:noFill/>
          <a:ln w="12700">
            <a:noFill/>
            <a:miter lim="800000"/>
            <a:headEnd/>
            <a:tailEnd/>
          </a:ln>
        </p:spPr>
        <p:txBody>
          <a:bodyPr wrap="none" lIns="90488" tIns="44450" rIns="90488" bIns="44450">
            <a:spAutoFit/>
          </a:bodyPr>
          <a:lstStyle/>
          <a:p>
            <a:pPr eaLnBrk="0" hangingPunct="0"/>
            <a:r>
              <a:rPr lang="en-US" sz="2800" b="1" dirty="0" smtClean="0"/>
              <a:t>ROIC</a:t>
            </a:r>
            <a:r>
              <a:rPr lang="en-US" sz="2800" b="1" baseline="-25000" dirty="0"/>
              <a:t>L</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1"/>
          <p:cNvSpPr>
            <a:spLocks noGrp="1"/>
          </p:cNvSpPr>
          <p:nvPr>
            <p:ph type="ftr" sz="quarter" idx="10"/>
          </p:nvPr>
        </p:nvSpPr>
        <p:spPr>
          <a:noFill/>
        </p:spPr>
        <p:txBody>
          <a:bodyPr/>
          <a:lstStyle/>
          <a:p>
            <a:r>
              <a:rPr lang="en-US"/>
              <a:t>Copyright © 2011 by Nelson Education Ltd. All rights reserved.</a:t>
            </a:r>
          </a:p>
        </p:txBody>
      </p:sp>
      <p:sp>
        <p:nvSpPr>
          <p:cNvPr id="5123" name="Slide Number Placeholder 2"/>
          <p:cNvSpPr>
            <a:spLocks noGrp="1"/>
          </p:cNvSpPr>
          <p:nvPr>
            <p:ph type="sldNum" sz="quarter" idx="11"/>
          </p:nvPr>
        </p:nvSpPr>
        <p:spPr>
          <a:noFill/>
        </p:spPr>
        <p:txBody>
          <a:bodyPr/>
          <a:lstStyle/>
          <a:p>
            <a:r>
              <a:rPr lang="en-US"/>
              <a:t>12-</a:t>
            </a:r>
            <a:fld id="{0DDBB176-2DBB-469C-A0EE-EB571466FB8F}" type="slidenum">
              <a:rPr lang="en-US"/>
              <a:pPr/>
              <a:t>2</a:t>
            </a:fld>
            <a:endParaRPr lang="en-US"/>
          </a:p>
        </p:txBody>
      </p:sp>
      <p:sp>
        <p:nvSpPr>
          <p:cNvPr id="5124" name="Title 1"/>
          <p:cNvSpPr>
            <a:spLocks noGrp="1"/>
          </p:cNvSpPr>
          <p:nvPr>
            <p:ph type="title" idx="4294967295"/>
          </p:nvPr>
        </p:nvSpPr>
        <p:spPr/>
        <p:txBody>
          <a:bodyPr anchor="b"/>
          <a:lstStyle/>
          <a:p>
            <a:pPr eaLnBrk="1" hangingPunct="1"/>
            <a:r>
              <a:rPr lang="en-US" smtClean="0"/>
              <a:t>Corporate Valuation and Capital Structure</a:t>
            </a:r>
          </a:p>
        </p:txBody>
      </p:sp>
      <p:pic>
        <p:nvPicPr>
          <p:cNvPr id="5125" name="Picture 5"/>
          <p:cNvPicPr>
            <a:picLocks noGrp="1" noChangeAspect="1" noChangeArrowheads="1"/>
          </p:cNvPicPr>
          <p:nvPr>
            <p:ph idx="4294967295"/>
          </p:nvPr>
        </p:nvPicPr>
        <p:blipFill>
          <a:blip r:embed="rId2" cstate="print"/>
          <a:srcRect/>
          <a:stretch>
            <a:fillRect/>
          </a:stretch>
        </p:blipFill>
        <p:spPr>
          <a:xfrm>
            <a:off x="1066800" y="2284413"/>
            <a:ext cx="7546975" cy="3725862"/>
          </a:xfr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3" name="Content Placeholder 2"/>
          <p:cNvSpPr>
            <a:spLocks noGrp="1"/>
          </p:cNvSpPr>
          <p:nvPr>
            <p:ph idx="1"/>
          </p:nvPr>
        </p:nvSpPr>
        <p:spPr/>
        <p:txBody>
          <a:bodyPr/>
          <a:lstStyle/>
          <a:p>
            <a:r>
              <a:rPr lang="en-US" dirty="0" smtClean="0"/>
              <a:t>Higher operating leverage does not necessarily leads to higher ROIC</a:t>
            </a:r>
            <a:endParaRPr lang="en-US" dirty="0"/>
          </a:p>
        </p:txBody>
      </p:sp>
    </p:spTree>
    <p:extLst>
      <p:ext uri="{BB962C8B-B14F-4D97-AF65-F5344CB8AC3E}">
        <p14:creationId xmlns:p14="http://schemas.microsoft.com/office/powerpoint/2010/main" val="2133636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1"/>
          <p:cNvSpPr>
            <a:spLocks noGrp="1"/>
          </p:cNvSpPr>
          <p:nvPr>
            <p:ph type="ftr" sz="quarter" idx="10"/>
          </p:nvPr>
        </p:nvSpPr>
        <p:spPr>
          <a:noFill/>
        </p:spPr>
        <p:txBody>
          <a:bodyPr/>
          <a:lstStyle/>
          <a:p>
            <a:r>
              <a:rPr lang="en-US"/>
              <a:t>Copyright © 2011 by Nelson Education Ltd. All rights reserved.</a:t>
            </a:r>
          </a:p>
        </p:txBody>
      </p:sp>
      <p:sp>
        <p:nvSpPr>
          <p:cNvPr id="21507" name="Slide Number Placeholder 2"/>
          <p:cNvSpPr>
            <a:spLocks noGrp="1"/>
          </p:cNvSpPr>
          <p:nvPr>
            <p:ph type="sldNum" sz="quarter" idx="11"/>
          </p:nvPr>
        </p:nvSpPr>
        <p:spPr>
          <a:noFill/>
        </p:spPr>
        <p:txBody>
          <a:bodyPr/>
          <a:lstStyle/>
          <a:p>
            <a:r>
              <a:rPr lang="en-US"/>
              <a:t>12-</a:t>
            </a:r>
            <a:fld id="{0785F3DE-19B9-4C05-955B-940FE9D6A7A0}" type="slidenum">
              <a:rPr lang="en-US"/>
              <a:pPr/>
              <a:t>21</a:t>
            </a:fld>
            <a:endParaRPr lang="en-US"/>
          </a:p>
        </p:txBody>
      </p:sp>
      <p:sp>
        <p:nvSpPr>
          <p:cNvPr id="21508" name="Rectangle 7"/>
          <p:cNvSpPr>
            <a:spLocks noGrp="1" noChangeArrowheads="1"/>
          </p:cNvSpPr>
          <p:nvPr>
            <p:ph type="title" idx="4294967295"/>
          </p:nvPr>
        </p:nvSpPr>
        <p:spPr/>
        <p:txBody>
          <a:bodyPr anchor="b"/>
          <a:lstStyle/>
          <a:p>
            <a:pPr eaLnBrk="1" hangingPunct="1"/>
            <a:r>
              <a:rPr lang="en-US" dirty="0" smtClean="0"/>
              <a:t>Business Risk vs.</a:t>
            </a:r>
            <a:br>
              <a:rPr lang="en-US" dirty="0" smtClean="0"/>
            </a:br>
            <a:r>
              <a:rPr lang="en-US" dirty="0" smtClean="0"/>
              <a:t>Financial Risk</a:t>
            </a:r>
          </a:p>
        </p:txBody>
      </p:sp>
      <p:sp>
        <p:nvSpPr>
          <p:cNvPr id="21509" name="Rectangle 8"/>
          <p:cNvSpPr>
            <a:spLocks noGrp="1" noChangeArrowheads="1"/>
          </p:cNvSpPr>
          <p:nvPr>
            <p:ph type="body" idx="4294967295"/>
          </p:nvPr>
        </p:nvSpPr>
        <p:spPr>
          <a:xfrm>
            <a:off x="1295400" y="1828800"/>
            <a:ext cx="7010400" cy="4267200"/>
          </a:xfrm>
        </p:spPr>
        <p:txBody>
          <a:bodyPr/>
          <a:lstStyle/>
          <a:p>
            <a:pPr eaLnBrk="1" hangingPunct="1"/>
            <a:r>
              <a:rPr lang="en-US" sz="2800" dirty="0" smtClean="0"/>
              <a:t>Business risk:</a:t>
            </a:r>
          </a:p>
          <a:p>
            <a:pPr lvl="1" eaLnBrk="1" hangingPunct="1"/>
            <a:r>
              <a:rPr lang="en-US" sz="2400" dirty="0" smtClean="0"/>
              <a:t>Uncertainty in future ROIC.</a:t>
            </a:r>
          </a:p>
          <a:p>
            <a:pPr lvl="1" eaLnBrk="1" hangingPunct="1"/>
            <a:r>
              <a:rPr lang="en-US" sz="2400" dirty="0" smtClean="0"/>
              <a:t>Depends on business factors such as competition, operating leverage, etc.</a:t>
            </a:r>
          </a:p>
          <a:p>
            <a:pPr eaLnBrk="1" hangingPunct="1"/>
            <a:r>
              <a:rPr lang="en-US" sz="2800" dirty="0" smtClean="0"/>
              <a:t>Financial risk:</a:t>
            </a:r>
          </a:p>
          <a:p>
            <a:pPr lvl="1" eaLnBrk="1" hangingPunct="1"/>
            <a:r>
              <a:rPr lang="en-US" sz="2400" dirty="0" smtClean="0"/>
              <a:t>Additional business risk concentrated on common stockholders when financial leverage is used.</a:t>
            </a:r>
          </a:p>
          <a:p>
            <a:pPr lvl="1" eaLnBrk="1" hangingPunct="1"/>
            <a:r>
              <a:rPr lang="en-US" sz="2400" dirty="0" smtClean="0"/>
              <a:t>Depends on the amount of debt and preferred stock financing (financial leverage).</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1"/>
          <p:cNvSpPr>
            <a:spLocks noGrp="1"/>
          </p:cNvSpPr>
          <p:nvPr>
            <p:ph type="ftr" sz="quarter" idx="10"/>
          </p:nvPr>
        </p:nvSpPr>
        <p:spPr>
          <a:noFill/>
        </p:spPr>
        <p:txBody>
          <a:bodyPr/>
          <a:lstStyle/>
          <a:p>
            <a:r>
              <a:rPr lang="en-US"/>
              <a:t>Copyright © 2011 by Nelson Education Ltd. All rights reserved.</a:t>
            </a:r>
          </a:p>
        </p:txBody>
      </p:sp>
      <p:sp>
        <p:nvSpPr>
          <p:cNvPr id="22531" name="Slide Number Placeholder 2"/>
          <p:cNvSpPr>
            <a:spLocks noGrp="1"/>
          </p:cNvSpPr>
          <p:nvPr>
            <p:ph type="sldNum" sz="quarter" idx="11"/>
          </p:nvPr>
        </p:nvSpPr>
        <p:spPr>
          <a:noFill/>
        </p:spPr>
        <p:txBody>
          <a:bodyPr/>
          <a:lstStyle/>
          <a:p>
            <a:r>
              <a:rPr lang="en-US"/>
              <a:t>12-</a:t>
            </a:r>
            <a:fld id="{51DEF26E-CFF4-4EB6-89BB-3C9F607AB364}" type="slidenum">
              <a:rPr lang="en-US"/>
              <a:pPr/>
              <a:t>22</a:t>
            </a:fld>
            <a:endParaRPr lang="en-US"/>
          </a:p>
        </p:txBody>
      </p:sp>
      <p:sp>
        <p:nvSpPr>
          <p:cNvPr id="22532" name="Rectangle 86"/>
          <p:cNvSpPr>
            <a:spLocks noGrp="1" noChangeArrowheads="1"/>
          </p:cNvSpPr>
          <p:nvPr>
            <p:ph type="title" idx="4294967295"/>
          </p:nvPr>
        </p:nvSpPr>
        <p:spPr/>
        <p:txBody>
          <a:bodyPr anchor="b"/>
          <a:lstStyle/>
          <a:p>
            <a:pPr eaLnBrk="1" hangingPunct="1"/>
            <a:r>
              <a:rPr lang="en-US" sz="3800" dirty="0" smtClean="0"/>
              <a:t>Effects of Financial Leverage</a:t>
            </a:r>
          </a:p>
        </p:txBody>
      </p:sp>
      <p:graphicFrame>
        <p:nvGraphicFramePr>
          <p:cNvPr id="312336" name="Group 16"/>
          <p:cNvGraphicFramePr>
            <a:graphicFrameLocks noGrp="1"/>
          </p:cNvGraphicFramePr>
          <p:nvPr>
            <p:extLst>
              <p:ext uri="{D42A27DB-BD31-4B8C-83A1-F6EECF244321}">
                <p14:modId xmlns:p14="http://schemas.microsoft.com/office/powerpoint/2010/main" val="3121662953"/>
              </p:ext>
            </p:extLst>
          </p:nvPr>
        </p:nvGraphicFramePr>
        <p:xfrm>
          <a:off x="990600" y="1828800"/>
          <a:ext cx="7656512" cy="5441315"/>
        </p:xfrm>
        <a:graphic>
          <a:graphicData uri="http://schemas.openxmlformats.org/drawingml/2006/table">
            <a:tbl>
              <a:tblPr/>
              <a:tblGrid>
                <a:gridCol w="3714096">
                  <a:extLst>
                    <a:ext uri="{9D8B030D-6E8A-4147-A177-3AD203B41FA5}">
                      <a16:colId xmlns:a16="http://schemas.microsoft.com/office/drawing/2014/main" val="20000"/>
                    </a:ext>
                  </a:extLst>
                </a:gridCol>
                <a:gridCol w="3942416">
                  <a:extLst>
                    <a:ext uri="{9D8B030D-6E8A-4147-A177-3AD203B41FA5}">
                      <a16:colId xmlns:a16="http://schemas.microsoft.com/office/drawing/2014/main" val="20001"/>
                    </a:ext>
                  </a:extLst>
                </a:gridCol>
              </a:tblGrid>
              <a:tr h="379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With no debt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With debt</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2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Debt                  0	</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Debt             $100,000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4876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Book equity $200,000 </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Book equity  $100,000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267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40% tax rate	</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40% tax rate</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5181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10% interest rate</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1006475">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Sales and operating leverage are not affected by the financing decision.  Hence, EBIT under both financing plans is identical to $40,000.  Situations differ only with respect to use of debt.</a:t>
                      </a:r>
                    </a:p>
                  </a:txBody>
                  <a:tcPr horzOverflow="overflow">
                    <a:lnL>
                      <a:noFill/>
                    </a:lnL>
                    <a:lnR>
                      <a:noFill/>
                    </a:lnR>
                    <a:lnT>
                      <a:noFill/>
                    </a:lnT>
                    <a:lnB>
                      <a:noFill/>
                    </a:lnB>
                    <a:lnTlToBr>
                      <a:noFill/>
                    </a:lnTlToBr>
                    <a:lnBlToTr>
                      <a:noFill/>
                    </a:lnBlToTr>
                    <a:noFill/>
                  </a:tcPr>
                </a:tc>
                <a:tc hMerge="1">
                  <a:txBody>
                    <a:bodyPr/>
                    <a:lstStyle/>
                    <a:p>
                      <a:endParaRPr lang="en-CA"/>
                    </a:p>
                  </a:txBody>
                  <a:tcPr/>
                </a:tc>
                <a:extLst>
                  <a:ext uri="{0D108BD9-81ED-4DB2-BD59-A6C34878D82A}">
                    <a16:rowId xmlns:a16="http://schemas.microsoft.com/office/drawing/2014/main" val="10005"/>
                  </a:ext>
                </a:extLst>
              </a:tr>
              <a:tr h="625475">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hMerge="1">
                  <a:txBody>
                    <a:bodyPr/>
                    <a:lstStyle/>
                    <a:p>
                      <a:endParaRPr lang="en-CA"/>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1"/>
          <p:cNvSpPr>
            <a:spLocks noGrp="1"/>
          </p:cNvSpPr>
          <p:nvPr>
            <p:ph type="ftr" sz="quarter" idx="10"/>
          </p:nvPr>
        </p:nvSpPr>
        <p:spPr>
          <a:noFill/>
        </p:spPr>
        <p:txBody>
          <a:bodyPr/>
          <a:lstStyle/>
          <a:p>
            <a:r>
              <a:rPr lang="en-US"/>
              <a:t>Copyright © 2011 by Nelson Education Ltd. All rights reserved.</a:t>
            </a:r>
          </a:p>
        </p:txBody>
      </p:sp>
      <p:sp>
        <p:nvSpPr>
          <p:cNvPr id="23555" name="Slide Number Placeholder 2"/>
          <p:cNvSpPr>
            <a:spLocks noGrp="1"/>
          </p:cNvSpPr>
          <p:nvPr>
            <p:ph type="sldNum" sz="quarter" idx="11"/>
          </p:nvPr>
        </p:nvSpPr>
        <p:spPr>
          <a:noFill/>
        </p:spPr>
        <p:txBody>
          <a:bodyPr/>
          <a:lstStyle/>
          <a:p>
            <a:r>
              <a:rPr lang="en-US"/>
              <a:t>12-</a:t>
            </a:r>
            <a:fld id="{DC1A62CD-F8E2-4A8E-B465-0E77E837F18A}" type="slidenum">
              <a:rPr lang="en-US"/>
              <a:pPr/>
              <a:t>23</a:t>
            </a:fld>
            <a:endParaRPr lang="en-US"/>
          </a:p>
        </p:txBody>
      </p:sp>
      <p:sp>
        <p:nvSpPr>
          <p:cNvPr id="23556" name="Rectangle 133"/>
          <p:cNvSpPr>
            <a:spLocks noGrp="1" noChangeArrowheads="1"/>
          </p:cNvSpPr>
          <p:nvPr>
            <p:ph type="title" idx="4294967295"/>
          </p:nvPr>
        </p:nvSpPr>
        <p:spPr/>
        <p:txBody>
          <a:bodyPr anchor="b"/>
          <a:lstStyle/>
          <a:p>
            <a:pPr eaLnBrk="1" hangingPunct="1"/>
            <a:r>
              <a:rPr lang="en-US" sz="4000" smtClean="0"/>
              <a:t>Impact of Leverage on Returns</a:t>
            </a:r>
          </a:p>
        </p:txBody>
      </p:sp>
      <p:graphicFrame>
        <p:nvGraphicFramePr>
          <p:cNvPr id="313377" name="Group 33"/>
          <p:cNvGraphicFramePr>
            <a:graphicFrameLocks noGrp="1"/>
          </p:cNvGraphicFramePr>
          <p:nvPr/>
        </p:nvGraphicFramePr>
        <p:xfrm>
          <a:off x="1182688" y="2017713"/>
          <a:ext cx="7275512" cy="4145280"/>
        </p:xfrm>
        <a:graphic>
          <a:graphicData uri="http://schemas.openxmlformats.org/drawingml/2006/table">
            <a:tbl>
              <a:tblPr/>
              <a:tblGrid>
                <a:gridCol w="3389312">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461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No debt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With debt</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461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EBIT	</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$40,000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$40,000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460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Interest @10%</a:t>
                      </a:r>
                      <a:r>
                        <a:rPr kumimoji="0" lang="en-US" sz="2800" b="0" i="0" u="sng" strike="noStrike" cap="none" normalizeH="0" baseline="0" dirty="0" smtClean="0">
                          <a:ln>
                            <a:noFill/>
                          </a:ln>
                          <a:solidFill>
                            <a:schemeClr val="tx1"/>
                          </a:solidFill>
                          <a:effectLst/>
                          <a:latin typeface="Arial" charset="0"/>
                        </a:rPr>
                        <a:t>         </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smtClean="0">
                          <a:ln>
                            <a:noFill/>
                          </a:ln>
                          <a:solidFill>
                            <a:schemeClr val="tx1"/>
                          </a:solidFill>
                          <a:effectLst/>
                          <a:latin typeface="Arial" charset="0"/>
                        </a:rPr>
                        <a:t>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10,000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61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Pretax income(EBT)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$40,000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$30,000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500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Taxes (40%)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16,000</a:t>
                      </a: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12,000</a:t>
                      </a: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508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NI	  	</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$24,000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$18,000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407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461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ROE = NI/BE</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12%</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18%</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1"/>
          <p:cNvSpPr>
            <a:spLocks noGrp="1"/>
          </p:cNvSpPr>
          <p:nvPr>
            <p:ph type="ftr" sz="quarter" idx="10"/>
          </p:nvPr>
        </p:nvSpPr>
        <p:spPr>
          <a:noFill/>
        </p:spPr>
        <p:txBody>
          <a:bodyPr/>
          <a:lstStyle/>
          <a:p>
            <a:r>
              <a:rPr lang="en-US"/>
              <a:t>Copyright © 2011 by Nelson Education Ltd. All rights reserved.</a:t>
            </a:r>
          </a:p>
        </p:txBody>
      </p:sp>
      <p:sp>
        <p:nvSpPr>
          <p:cNvPr id="25603" name="Slide Number Placeholder 2"/>
          <p:cNvSpPr>
            <a:spLocks noGrp="1"/>
          </p:cNvSpPr>
          <p:nvPr>
            <p:ph type="sldNum" sz="quarter" idx="11"/>
          </p:nvPr>
        </p:nvSpPr>
        <p:spPr>
          <a:noFill/>
        </p:spPr>
        <p:txBody>
          <a:bodyPr/>
          <a:lstStyle/>
          <a:p>
            <a:r>
              <a:rPr lang="en-US"/>
              <a:t>12-</a:t>
            </a:r>
            <a:fld id="{F7D3DA06-ED51-48FA-ACD5-59BD881717AA}" type="slidenum">
              <a:rPr lang="en-US"/>
              <a:pPr/>
              <a:t>24</a:t>
            </a:fld>
            <a:endParaRPr lang="en-US"/>
          </a:p>
        </p:txBody>
      </p:sp>
      <p:sp>
        <p:nvSpPr>
          <p:cNvPr id="25604" name="Text Box 4"/>
          <p:cNvSpPr txBox="1">
            <a:spLocks noChangeArrowheads="1"/>
          </p:cNvSpPr>
          <p:nvPr/>
        </p:nvSpPr>
        <p:spPr bwMode="auto">
          <a:xfrm>
            <a:off x="6172200" y="5943600"/>
            <a:ext cx="2057400" cy="369888"/>
          </a:xfrm>
          <a:prstGeom prst="rect">
            <a:avLst/>
          </a:prstGeom>
          <a:noFill/>
          <a:ln w="12700">
            <a:noFill/>
            <a:miter lim="800000"/>
            <a:headEnd/>
            <a:tailEnd/>
          </a:ln>
        </p:spPr>
        <p:txBody>
          <a:bodyPr>
            <a:spAutoFit/>
          </a:bodyPr>
          <a:lstStyle/>
          <a:p>
            <a:pPr eaLnBrk="0" hangingPunct="0">
              <a:spcBef>
                <a:spcPct val="50000"/>
              </a:spcBef>
            </a:pPr>
            <a:r>
              <a:rPr lang="en-US" b="1"/>
              <a:t>                      </a:t>
            </a:r>
          </a:p>
        </p:txBody>
      </p:sp>
      <p:sp>
        <p:nvSpPr>
          <p:cNvPr id="25605" name="Rectangle 8"/>
          <p:cNvSpPr>
            <a:spLocks noGrp="1" noChangeArrowheads="1"/>
          </p:cNvSpPr>
          <p:nvPr>
            <p:ph type="body" idx="4294967295"/>
          </p:nvPr>
        </p:nvSpPr>
        <p:spPr>
          <a:xfrm>
            <a:off x="1066800" y="1981200"/>
            <a:ext cx="7772400" cy="4114800"/>
          </a:xfrm>
        </p:spPr>
        <p:txBody>
          <a:bodyPr/>
          <a:lstStyle/>
          <a:p>
            <a:pPr eaLnBrk="1" hangingPunct="1"/>
            <a:r>
              <a:rPr lang="en-US" dirty="0" smtClean="0"/>
              <a:t>Now consider the fact that EBIT is not known with certainty.  Five possible states may arise. What is the impact of uncertainty on stockholder profitability and risk whether or not the firm borrows?</a:t>
            </a:r>
          </a:p>
          <a:p>
            <a:pPr eaLnBrk="1" hangingPunct="1"/>
            <a:r>
              <a:rPr lang="en-US" dirty="0" smtClean="0"/>
              <a:t>Check the book for more details.</a:t>
            </a:r>
          </a:p>
          <a:p>
            <a:pPr eaLnBrk="1" hangingPunct="1"/>
            <a:endParaRPr lang="en-US" dirty="0" smtClean="0"/>
          </a:p>
        </p:txBody>
      </p:sp>
      <p:sp>
        <p:nvSpPr>
          <p:cNvPr id="25606" name="Rectangle 5"/>
          <p:cNvSpPr>
            <a:spLocks noGrp="1" noChangeArrowheads="1"/>
          </p:cNvSpPr>
          <p:nvPr>
            <p:ph type="title" idx="4294967295"/>
          </p:nvPr>
        </p:nvSpPr>
        <p:spPr/>
        <p:txBody>
          <a:bodyPr anchor="b"/>
          <a:lstStyle/>
          <a:p>
            <a:pPr eaLnBrk="1" hangingPunct="1"/>
            <a:endParaRPr lang="en-US" dirty="0" smtClean="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1"/>
          <p:cNvSpPr>
            <a:spLocks noGrp="1"/>
          </p:cNvSpPr>
          <p:nvPr>
            <p:ph type="ftr" sz="quarter" idx="10"/>
          </p:nvPr>
        </p:nvSpPr>
        <p:spPr>
          <a:noFill/>
        </p:spPr>
        <p:txBody>
          <a:bodyPr/>
          <a:lstStyle/>
          <a:p>
            <a:r>
              <a:rPr lang="en-US"/>
              <a:t>Copyright © 2011 by Nelson Education Ltd. All rights reserved.</a:t>
            </a:r>
          </a:p>
        </p:txBody>
      </p:sp>
      <p:sp>
        <p:nvSpPr>
          <p:cNvPr id="26627" name="Slide Number Placeholder 2"/>
          <p:cNvSpPr>
            <a:spLocks noGrp="1"/>
          </p:cNvSpPr>
          <p:nvPr>
            <p:ph type="sldNum" sz="quarter" idx="11"/>
          </p:nvPr>
        </p:nvSpPr>
        <p:spPr>
          <a:noFill/>
        </p:spPr>
        <p:txBody>
          <a:bodyPr/>
          <a:lstStyle/>
          <a:p>
            <a:r>
              <a:rPr lang="en-US"/>
              <a:t>12-</a:t>
            </a:r>
            <a:fld id="{D0A21371-567E-4335-9F33-57CF5F4AAB8C}" type="slidenum">
              <a:rPr lang="en-US"/>
              <a:pPr/>
              <a:t>25</a:t>
            </a:fld>
            <a:endParaRPr lang="en-US"/>
          </a:p>
        </p:txBody>
      </p:sp>
      <p:sp>
        <p:nvSpPr>
          <p:cNvPr id="26628" name="Rectangle 166"/>
          <p:cNvSpPr>
            <a:spLocks noGrp="1" noChangeArrowheads="1"/>
          </p:cNvSpPr>
          <p:nvPr>
            <p:ph type="title" idx="4294967295"/>
          </p:nvPr>
        </p:nvSpPr>
        <p:spPr/>
        <p:txBody>
          <a:bodyPr anchor="b"/>
          <a:lstStyle/>
          <a:p>
            <a:pPr eaLnBrk="1" hangingPunct="1"/>
            <a:r>
              <a:rPr lang="en-US" dirty="0" smtClean="0"/>
              <a:t>Unleveraged: No debt (000s)</a:t>
            </a:r>
          </a:p>
        </p:txBody>
      </p:sp>
      <p:graphicFrame>
        <p:nvGraphicFramePr>
          <p:cNvPr id="171177" name="Group 169"/>
          <p:cNvGraphicFramePr>
            <a:graphicFrameLocks noGrp="1"/>
          </p:cNvGraphicFramePr>
          <p:nvPr/>
        </p:nvGraphicFramePr>
        <p:xfrm>
          <a:off x="914400" y="1905000"/>
          <a:ext cx="7772400" cy="4666299"/>
        </p:xfrm>
        <a:graphic>
          <a:graphicData uri="http://schemas.openxmlformats.org/drawingml/2006/table">
            <a:tbl>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428882">
                  <a:extLst>
                    <a:ext uri="{9D8B030D-6E8A-4147-A177-3AD203B41FA5}">
                      <a16:colId xmlns:a16="http://schemas.microsoft.com/office/drawing/2014/main" val="20003"/>
                    </a:ext>
                  </a:extLst>
                </a:gridCol>
                <a:gridCol w="1152459">
                  <a:extLst>
                    <a:ext uri="{9D8B030D-6E8A-4147-A177-3AD203B41FA5}">
                      <a16:colId xmlns:a16="http://schemas.microsoft.com/office/drawing/2014/main" val="20004"/>
                    </a:ext>
                  </a:extLst>
                </a:gridCol>
                <a:gridCol w="1152459">
                  <a:extLst>
                    <a:ext uri="{9D8B030D-6E8A-4147-A177-3AD203B41FA5}">
                      <a16:colId xmlns:a16="http://schemas.microsoft.com/office/drawing/2014/main" val="20005"/>
                    </a:ext>
                  </a:extLst>
                </a:gridCol>
              </a:tblGrid>
              <a:tr h="425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Economy</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CA"/>
                    </a:p>
                  </a:txBody>
                  <a:tcPr/>
                </a:tc>
                <a:tc hMerge="1">
                  <a:txBody>
                    <a:bodyPr/>
                    <a:lstStyle/>
                    <a:p>
                      <a:endParaRPr lang="en-CA"/>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Terrible</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Poor</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Normal</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Good</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Super</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25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Prob.</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0.05</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0.20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0.50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0.20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0.05</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EBIT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($60)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$40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$100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$140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425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Interest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4270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EBT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($60)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$40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$100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$140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Tax@40%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(24)</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(8) </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16</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40  </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56  </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4143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NI</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($36)</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($12)</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$24</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$60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$84</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4143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ROE</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-18%</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-6%</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12%</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30%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42%</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1"/>
          <p:cNvSpPr>
            <a:spLocks noGrp="1"/>
          </p:cNvSpPr>
          <p:nvPr>
            <p:ph type="ftr" sz="quarter" idx="10"/>
          </p:nvPr>
        </p:nvSpPr>
        <p:spPr>
          <a:noFill/>
        </p:spPr>
        <p:txBody>
          <a:bodyPr/>
          <a:lstStyle/>
          <a:p>
            <a:r>
              <a:rPr lang="en-US"/>
              <a:t>Copyright © 2011 by Nelson Education Ltd. All rights reserved.</a:t>
            </a:r>
          </a:p>
        </p:txBody>
      </p:sp>
      <p:sp>
        <p:nvSpPr>
          <p:cNvPr id="26627" name="Slide Number Placeholder 2"/>
          <p:cNvSpPr>
            <a:spLocks noGrp="1"/>
          </p:cNvSpPr>
          <p:nvPr>
            <p:ph type="sldNum" sz="quarter" idx="11"/>
          </p:nvPr>
        </p:nvSpPr>
        <p:spPr>
          <a:noFill/>
        </p:spPr>
        <p:txBody>
          <a:bodyPr/>
          <a:lstStyle/>
          <a:p>
            <a:r>
              <a:rPr lang="en-US"/>
              <a:t>12-</a:t>
            </a:r>
            <a:fld id="{D0A21371-567E-4335-9F33-57CF5F4AAB8C}" type="slidenum">
              <a:rPr lang="en-US"/>
              <a:pPr/>
              <a:t>26</a:t>
            </a:fld>
            <a:endParaRPr lang="en-US"/>
          </a:p>
        </p:txBody>
      </p:sp>
      <p:sp>
        <p:nvSpPr>
          <p:cNvPr id="26628" name="Rectangle 166"/>
          <p:cNvSpPr>
            <a:spLocks noGrp="1" noChangeArrowheads="1"/>
          </p:cNvSpPr>
          <p:nvPr>
            <p:ph type="title" idx="4294967295"/>
          </p:nvPr>
        </p:nvSpPr>
        <p:spPr/>
        <p:txBody>
          <a:bodyPr anchor="b"/>
          <a:lstStyle/>
          <a:p>
            <a:pPr eaLnBrk="1" hangingPunct="1"/>
            <a:r>
              <a:rPr lang="en-US" dirty="0" smtClean="0"/>
              <a:t>Leveraged: With debt (000s)</a:t>
            </a:r>
          </a:p>
        </p:txBody>
      </p:sp>
      <p:graphicFrame>
        <p:nvGraphicFramePr>
          <p:cNvPr id="171177" name="Group 169"/>
          <p:cNvGraphicFramePr>
            <a:graphicFrameLocks noGrp="1"/>
          </p:cNvGraphicFramePr>
          <p:nvPr/>
        </p:nvGraphicFramePr>
        <p:xfrm>
          <a:off x="914400" y="1905000"/>
          <a:ext cx="7772400" cy="4666299"/>
        </p:xfrm>
        <a:graphic>
          <a:graphicData uri="http://schemas.openxmlformats.org/drawingml/2006/table">
            <a:tbl>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428882">
                  <a:extLst>
                    <a:ext uri="{9D8B030D-6E8A-4147-A177-3AD203B41FA5}">
                      <a16:colId xmlns:a16="http://schemas.microsoft.com/office/drawing/2014/main" val="20003"/>
                    </a:ext>
                  </a:extLst>
                </a:gridCol>
                <a:gridCol w="1152459">
                  <a:extLst>
                    <a:ext uri="{9D8B030D-6E8A-4147-A177-3AD203B41FA5}">
                      <a16:colId xmlns:a16="http://schemas.microsoft.com/office/drawing/2014/main" val="20004"/>
                    </a:ext>
                  </a:extLst>
                </a:gridCol>
                <a:gridCol w="1152459">
                  <a:extLst>
                    <a:ext uri="{9D8B030D-6E8A-4147-A177-3AD203B41FA5}">
                      <a16:colId xmlns:a16="http://schemas.microsoft.com/office/drawing/2014/main" val="20005"/>
                    </a:ext>
                  </a:extLst>
                </a:gridCol>
              </a:tblGrid>
              <a:tr h="425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Economy</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CA"/>
                    </a:p>
                  </a:txBody>
                  <a:tcPr/>
                </a:tc>
                <a:tc hMerge="1">
                  <a:txBody>
                    <a:bodyPr/>
                    <a:lstStyle/>
                    <a:p>
                      <a:endParaRPr lang="en-CA"/>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Terrible</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Poor</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Normal</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Good</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Super</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25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Prob.</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0.05</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0.20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0.50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0.20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0.05</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EBIT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($60)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$40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$100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$140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425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Interest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10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10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10   </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10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10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4270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EBT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($70)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($30)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$30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$90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$130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Tax@40%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(28)</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(12) </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  12</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36  </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Arial" charset="0"/>
                        </a:rPr>
                        <a:t>52  </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4143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NI</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($42)</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($18)</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$18</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$54</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$78</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4143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ROE</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-42%</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-18%</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18%</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54%</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78%</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1"/>
          <p:cNvSpPr>
            <a:spLocks noGrp="1"/>
          </p:cNvSpPr>
          <p:nvPr>
            <p:ph type="ftr" sz="quarter" idx="10"/>
          </p:nvPr>
        </p:nvSpPr>
        <p:spPr>
          <a:noFill/>
        </p:spPr>
        <p:txBody>
          <a:bodyPr/>
          <a:lstStyle/>
          <a:p>
            <a:r>
              <a:rPr lang="en-US"/>
              <a:t>Copyright © 2011 by Nelson Education Ltd. All rights reserved.</a:t>
            </a:r>
          </a:p>
        </p:txBody>
      </p:sp>
      <p:sp>
        <p:nvSpPr>
          <p:cNvPr id="30723" name="Slide Number Placeholder 2"/>
          <p:cNvSpPr>
            <a:spLocks noGrp="1"/>
          </p:cNvSpPr>
          <p:nvPr>
            <p:ph type="sldNum" sz="quarter" idx="11"/>
          </p:nvPr>
        </p:nvSpPr>
        <p:spPr>
          <a:noFill/>
        </p:spPr>
        <p:txBody>
          <a:bodyPr/>
          <a:lstStyle/>
          <a:p>
            <a:r>
              <a:rPr lang="en-US"/>
              <a:t>12-</a:t>
            </a:r>
            <a:fld id="{04183BB4-6A27-43A2-B044-DB7124686D85}" type="slidenum">
              <a:rPr lang="en-US"/>
              <a:pPr/>
              <a:t>27</a:t>
            </a:fld>
            <a:endParaRPr lang="en-US"/>
          </a:p>
        </p:txBody>
      </p:sp>
      <p:sp>
        <p:nvSpPr>
          <p:cNvPr id="30724" name="Rectangle 6"/>
          <p:cNvSpPr>
            <a:spLocks noGrp="1" noChangeArrowheads="1"/>
          </p:cNvSpPr>
          <p:nvPr>
            <p:ph type="title" idx="4294967295"/>
          </p:nvPr>
        </p:nvSpPr>
        <p:spPr/>
        <p:txBody>
          <a:bodyPr anchor="b"/>
          <a:lstStyle/>
          <a:p>
            <a:pPr eaLnBrk="1" hangingPunct="1"/>
            <a:r>
              <a:rPr lang="en-US" smtClean="0"/>
              <a:t>Conclusions</a:t>
            </a:r>
          </a:p>
        </p:txBody>
      </p:sp>
      <p:sp>
        <p:nvSpPr>
          <p:cNvPr id="30725" name="Rectangle 7"/>
          <p:cNvSpPr>
            <a:spLocks noGrp="1" noChangeArrowheads="1"/>
          </p:cNvSpPr>
          <p:nvPr>
            <p:ph type="body" idx="4294967295"/>
          </p:nvPr>
        </p:nvSpPr>
        <p:spPr>
          <a:xfrm>
            <a:off x="1066800" y="2057400"/>
            <a:ext cx="7391400" cy="4114800"/>
          </a:xfrm>
        </p:spPr>
        <p:txBody>
          <a:bodyPr/>
          <a:lstStyle/>
          <a:p>
            <a:pPr eaLnBrk="1" hangingPunct="1"/>
            <a:r>
              <a:rPr lang="en-US" sz="2800" dirty="0" smtClean="0"/>
              <a:t>Basic earning power (EBIT/TA) and ROIC (NOPAT/Capital = EBIT(1-T)/TA) are unaffected by financial leverage.</a:t>
            </a:r>
          </a:p>
          <a:p>
            <a:pPr eaLnBrk="1" hangingPunct="1"/>
            <a:r>
              <a:rPr lang="en-US" sz="2800" dirty="0" smtClean="0"/>
              <a:t>Firm with debt has higher expected ROE: tax savings and smaller equity base.</a:t>
            </a:r>
          </a:p>
          <a:p>
            <a:pPr eaLnBrk="1" hangingPunct="1"/>
            <a:r>
              <a:rPr lang="en-US" sz="2800" dirty="0" smtClean="0"/>
              <a:t>Firm with debt has much wider ROE swings because of fixed interest charges.  Higher expected return is accompanied by higher risk.</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1"/>
          <p:cNvSpPr>
            <a:spLocks noGrp="1"/>
          </p:cNvSpPr>
          <p:nvPr>
            <p:ph type="ftr" sz="quarter" idx="10"/>
          </p:nvPr>
        </p:nvSpPr>
        <p:spPr>
          <a:noFill/>
        </p:spPr>
        <p:txBody>
          <a:bodyPr/>
          <a:lstStyle/>
          <a:p>
            <a:r>
              <a:rPr lang="en-US"/>
              <a:t>Copyright © 2011 by Nelson Education Ltd. All rights reserved.</a:t>
            </a:r>
          </a:p>
        </p:txBody>
      </p:sp>
      <p:sp>
        <p:nvSpPr>
          <p:cNvPr id="31747" name="Slide Number Placeholder 2"/>
          <p:cNvSpPr>
            <a:spLocks noGrp="1"/>
          </p:cNvSpPr>
          <p:nvPr>
            <p:ph type="sldNum" sz="quarter" idx="11"/>
          </p:nvPr>
        </p:nvSpPr>
        <p:spPr>
          <a:noFill/>
        </p:spPr>
        <p:txBody>
          <a:bodyPr/>
          <a:lstStyle/>
          <a:p>
            <a:r>
              <a:rPr lang="en-US"/>
              <a:t>12-</a:t>
            </a:r>
            <a:fld id="{D34D7050-CAF6-43E7-A30C-F47DA1FA0A83}" type="slidenum">
              <a:rPr lang="en-US"/>
              <a:pPr/>
              <a:t>28</a:t>
            </a:fld>
            <a:endParaRPr lang="en-US"/>
          </a:p>
        </p:txBody>
      </p:sp>
      <p:sp>
        <p:nvSpPr>
          <p:cNvPr id="31748" name="Rectangle 7"/>
          <p:cNvSpPr>
            <a:spLocks noGrp="1" noChangeArrowheads="1"/>
          </p:cNvSpPr>
          <p:nvPr>
            <p:ph type="body" idx="4294967295"/>
          </p:nvPr>
        </p:nvSpPr>
        <p:spPr/>
        <p:txBody>
          <a:bodyPr/>
          <a:lstStyle/>
          <a:p>
            <a:pPr eaLnBrk="1" hangingPunct="1">
              <a:lnSpc>
                <a:spcPct val="90000"/>
              </a:lnSpc>
            </a:pPr>
            <a:r>
              <a:rPr lang="en-US" dirty="0" smtClean="0"/>
              <a:t>In a stand-alone risk sense, if firm with debt, stockholders see much more risk than with no debt.</a:t>
            </a:r>
          </a:p>
          <a:p>
            <a:pPr lvl="1" eaLnBrk="1" hangingPunct="1">
              <a:lnSpc>
                <a:spcPct val="90000"/>
              </a:lnSpc>
            </a:pPr>
            <a:r>
              <a:rPr lang="en-US" dirty="0" smtClean="0"/>
              <a:t>No debt:  </a:t>
            </a:r>
            <a:r>
              <a:rPr lang="el-GR" dirty="0" smtClean="0"/>
              <a:t>σ</a:t>
            </a:r>
            <a:r>
              <a:rPr lang="en-US" baseline="-25000" dirty="0" smtClean="0"/>
              <a:t>ROE</a:t>
            </a:r>
            <a:r>
              <a:rPr lang="en-US" dirty="0" smtClean="0"/>
              <a:t> = 14.8%, CV = 1.23 </a:t>
            </a:r>
          </a:p>
          <a:p>
            <a:pPr lvl="1" eaLnBrk="1" hangingPunct="1">
              <a:lnSpc>
                <a:spcPct val="90000"/>
              </a:lnSpc>
            </a:pPr>
            <a:r>
              <a:rPr lang="en-US" dirty="0" smtClean="0"/>
              <a:t>With debt:  </a:t>
            </a:r>
            <a:r>
              <a:rPr lang="el-GR" dirty="0" smtClean="0"/>
              <a:t>σ</a:t>
            </a:r>
            <a:r>
              <a:rPr lang="en-US" baseline="-25000" dirty="0" smtClean="0"/>
              <a:t>ROE</a:t>
            </a:r>
            <a:r>
              <a:rPr lang="en-US" dirty="0" smtClean="0"/>
              <a:t> = 29.6%, CV = 1.65</a:t>
            </a:r>
          </a:p>
          <a:p>
            <a:pPr eaLnBrk="1" hangingPunct="1">
              <a:lnSpc>
                <a:spcPct val="90000"/>
              </a:lnSpc>
            </a:pPr>
            <a:r>
              <a:rPr lang="en-US" dirty="0" smtClean="0"/>
              <a:t>Using leverage has both good and bad effects: higher leverage increases expected ROE, but also increases risk</a:t>
            </a:r>
          </a:p>
        </p:txBody>
      </p:sp>
      <p:sp>
        <p:nvSpPr>
          <p:cNvPr id="31749" name="Rectangle 6"/>
          <p:cNvSpPr>
            <a:spLocks noGrp="1" noChangeArrowheads="1"/>
          </p:cNvSpPr>
          <p:nvPr>
            <p:ph type="title" idx="4294967295"/>
          </p:nvPr>
        </p:nvSpPr>
        <p:spPr/>
        <p:txBody>
          <a:bodyPr anchor="b"/>
          <a:lstStyle/>
          <a:p>
            <a:pPr eaLnBrk="1" hangingPunct="1"/>
            <a:r>
              <a:rPr lang="en-US" smtClean="0"/>
              <a:t>Conclusions (cont’d)</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1"/>
          <p:cNvSpPr>
            <a:spLocks noGrp="1"/>
          </p:cNvSpPr>
          <p:nvPr>
            <p:ph type="ftr" sz="quarter" idx="10"/>
          </p:nvPr>
        </p:nvSpPr>
        <p:spPr>
          <a:noFill/>
        </p:spPr>
        <p:txBody>
          <a:bodyPr/>
          <a:lstStyle/>
          <a:p>
            <a:r>
              <a:rPr lang="en-US"/>
              <a:t>Copyright © 2011 by Nelson Education Ltd. All rights reserved.</a:t>
            </a:r>
          </a:p>
        </p:txBody>
      </p:sp>
      <p:sp>
        <p:nvSpPr>
          <p:cNvPr id="33795" name="Slide Number Placeholder 2"/>
          <p:cNvSpPr>
            <a:spLocks noGrp="1"/>
          </p:cNvSpPr>
          <p:nvPr>
            <p:ph type="sldNum" sz="quarter" idx="11"/>
          </p:nvPr>
        </p:nvSpPr>
        <p:spPr>
          <a:noFill/>
        </p:spPr>
        <p:txBody>
          <a:bodyPr/>
          <a:lstStyle/>
          <a:p>
            <a:r>
              <a:rPr lang="en-US"/>
              <a:t>12-</a:t>
            </a:r>
            <a:fld id="{C2018556-C72E-49A9-B595-3CF509707A72}" type="slidenum">
              <a:rPr lang="en-US"/>
              <a:pPr/>
              <a:t>29</a:t>
            </a:fld>
            <a:endParaRPr lang="en-US"/>
          </a:p>
        </p:txBody>
      </p:sp>
      <p:sp>
        <p:nvSpPr>
          <p:cNvPr id="33796" name="Rectangle 5"/>
          <p:cNvSpPr>
            <a:spLocks noGrp="1" noChangeArrowheads="1"/>
          </p:cNvSpPr>
          <p:nvPr>
            <p:ph type="title" idx="4294967295"/>
          </p:nvPr>
        </p:nvSpPr>
        <p:spPr/>
        <p:txBody>
          <a:bodyPr anchor="b"/>
          <a:lstStyle/>
          <a:p>
            <a:pPr eaLnBrk="1" hangingPunct="1"/>
            <a:r>
              <a:rPr lang="en-US" smtClean="0"/>
              <a:t>Capital Structure Theory</a:t>
            </a:r>
          </a:p>
        </p:txBody>
      </p:sp>
      <p:sp>
        <p:nvSpPr>
          <p:cNvPr id="33797" name="Rectangle 6"/>
          <p:cNvSpPr>
            <a:spLocks noGrp="1" noChangeArrowheads="1"/>
          </p:cNvSpPr>
          <p:nvPr>
            <p:ph type="body" idx="4294967295"/>
          </p:nvPr>
        </p:nvSpPr>
        <p:spPr/>
        <p:txBody>
          <a:bodyPr/>
          <a:lstStyle/>
          <a:p>
            <a:pPr eaLnBrk="1" hangingPunct="1">
              <a:lnSpc>
                <a:spcPct val="90000"/>
              </a:lnSpc>
            </a:pPr>
            <a:r>
              <a:rPr lang="en-US" sz="2800" smtClean="0"/>
              <a:t>MM theory</a:t>
            </a:r>
          </a:p>
          <a:p>
            <a:pPr lvl="1" eaLnBrk="1" hangingPunct="1">
              <a:lnSpc>
                <a:spcPct val="90000"/>
              </a:lnSpc>
            </a:pPr>
            <a:r>
              <a:rPr lang="en-US" sz="2400" smtClean="0"/>
              <a:t>Zero taxes</a:t>
            </a:r>
          </a:p>
          <a:p>
            <a:pPr lvl="1" eaLnBrk="1" hangingPunct="1">
              <a:lnSpc>
                <a:spcPct val="90000"/>
              </a:lnSpc>
            </a:pPr>
            <a:r>
              <a:rPr lang="en-US" sz="2400" smtClean="0"/>
              <a:t>Corporate taxes</a:t>
            </a:r>
          </a:p>
          <a:p>
            <a:pPr lvl="1" eaLnBrk="1" hangingPunct="1">
              <a:lnSpc>
                <a:spcPct val="90000"/>
              </a:lnSpc>
            </a:pPr>
            <a:r>
              <a:rPr lang="en-US" sz="2400" smtClean="0"/>
              <a:t>Corporate and personal taxes</a:t>
            </a:r>
          </a:p>
          <a:p>
            <a:pPr eaLnBrk="1" hangingPunct="1">
              <a:lnSpc>
                <a:spcPct val="90000"/>
              </a:lnSpc>
            </a:pPr>
            <a:r>
              <a:rPr lang="en-US" sz="2800" smtClean="0"/>
              <a:t>Trade-off theory</a:t>
            </a:r>
          </a:p>
          <a:p>
            <a:pPr eaLnBrk="1" hangingPunct="1">
              <a:lnSpc>
                <a:spcPct val="90000"/>
              </a:lnSpc>
            </a:pPr>
            <a:r>
              <a:rPr lang="en-US" sz="2800" smtClean="0"/>
              <a:t>Signaling theory</a:t>
            </a:r>
          </a:p>
          <a:p>
            <a:pPr eaLnBrk="1" hangingPunct="1">
              <a:lnSpc>
                <a:spcPct val="90000"/>
              </a:lnSpc>
            </a:pPr>
            <a:r>
              <a:rPr lang="en-US" sz="2800" smtClean="0"/>
              <a:t>Pecking order</a:t>
            </a:r>
          </a:p>
          <a:p>
            <a:pPr eaLnBrk="1" hangingPunct="1">
              <a:lnSpc>
                <a:spcPct val="90000"/>
              </a:lnSpc>
            </a:pPr>
            <a:r>
              <a:rPr lang="en-US" sz="2800" smtClean="0"/>
              <a:t>Debt financing as a managerial constraint</a:t>
            </a:r>
          </a:p>
          <a:p>
            <a:pPr eaLnBrk="1" hangingPunct="1">
              <a:lnSpc>
                <a:spcPct val="90000"/>
              </a:lnSpc>
            </a:pPr>
            <a:r>
              <a:rPr lang="en-US" sz="2800" smtClean="0"/>
              <a:t>Windows of opportunity</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1"/>
          <p:cNvSpPr>
            <a:spLocks noGrp="1"/>
          </p:cNvSpPr>
          <p:nvPr>
            <p:ph type="ftr" sz="quarter" idx="10"/>
          </p:nvPr>
        </p:nvSpPr>
        <p:spPr>
          <a:noFill/>
        </p:spPr>
        <p:txBody>
          <a:bodyPr/>
          <a:lstStyle/>
          <a:p>
            <a:r>
              <a:rPr lang="en-US"/>
              <a:t>Copyright © 2011 by Nelson Education Ltd. All rights reserved.</a:t>
            </a:r>
          </a:p>
        </p:txBody>
      </p:sp>
      <p:sp>
        <p:nvSpPr>
          <p:cNvPr id="6147" name="Slide Number Placeholder 2"/>
          <p:cNvSpPr>
            <a:spLocks noGrp="1"/>
          </p:cNvSpPr>
          <p:nvPr>
            <p:ph type="sldNum" sz="quarter" idx="11"/>
          </p:nvPr>
        </p:nvSpPr>
        <p:spPr>
          <a:noFill/>
        </p:spPr>
        <p:txBody>
          <a:bodyPr/>
          <a:lstStyle/>
          <a:p>
            <a:r>
              <a:rPr lang="en-US"/>
              <a:t>12-</a:t>
            </a:r>
            <a:fld id="{3690B9E6-9014-4EBB-BCF0-C38C06979473}" type="slidenum">
              <a:rPr lang="en-US"/>
              <a:pPr/>
              <a:t>3</a:t>
            </a:fld>
            <a:endParaRPr lang="en-US"/>
          </a:p>
        </p:txBody>
      </p:sp>
      <p:sp>
        <p:nvSpPr>
          <p:cNvPr id="6148" name="Rectangle 7"/>
          <p:cNvSpPr>
            <a:spLocks noGrp="1" noChangeArrowheads="1"/>
          </p:cNvSpPr>
          <p:nvPr>
            <p:ph type="title" idx="4294967295"/>
          </p:nvPr>
        </p:nvSpPr>
        <p:spPr/>
        <p:txBody>
          <a:bodyPr anchor="b"/>
          <a:lstStyle/>
          <a:p>
            <a:pPr eaLnBrk="1" hangingPunct="1"/>
            <a:r>
              <a:rPr lang="en-US" smtClean="0"/>
              <a:t>Topics in Chapter</a:t>
            </a:r>
          </a:p>
        </p:txBody>
      </p:sp>
      <p:sp>
        <p:nvSpPr>
          <p:cNvPr id="6149" name="Rectangle 8"/>
          <p:cNvSpPr>
            <a:spLocks noGrp="1" noChangeArrowheads="1"/>
          </p:cNvSpPr>
          <p:nvPr>
            <p:ph type="body" idx="4294967295"/>
          </p:nvPr>
        </p:nvSpPr>
        <p:spPr/>
        <p:txBody>
          <a:bodyPr/>
          <a:lstStyle/>
          <a:p>
            <a:pPr eaLnBrk="1" hangingPunct="1">
              <a:lnSpc>
                <a:spcPct val="90000"/>
              </a:lnSpc>
            </a:pPr>
            <a:r>
              <a:rPr lang="en-US" dirty="0" smtClean="0"/>
              <a:t>Overview and preview of capital structure effects</a:t>
            </a:r>
          </a:p>
          <a:p>
            <a:pPr eaLnBrk="1" hangingPunct="1">
              <a:lnSpc>
                <a:spcPct val="90000"/>
              </a:lnSpc>
            </a:pPr>
            <a:r>
              <a:rPr lang="en-US" dirty="0" smtClean="0"/>
              <a:t>Business versus financial risk</a:t>
            </a:r>
          </a:p>
          <a:p>
            <a:pPr eaLnBrk="1" hangingPunct="1">
              <a:lnSpc>
                <a:spcPct val="90000"/>
              </a:lnSpc>
            </a:pPr>
            <a:r>
              <a:rPr lang="en-US" dirty="0" smtClean="0"/>
              <a:t>The impact of debt on returns</a:t>
            </a:r>
          </a:p>
          <a:p>
            <a:pPr eaLnBrk="1" hangingPunct="1">
              <a:lnSpc>
                <a:spcPct val="90000"/>
              </a:lnSpc>
            </a:pPr>
            <a:r>
              <a:rPr lang="en-US" dirty="0" smtClean="0"/>
              <a:t>Capital structure theory, evidence, and implications for managers</a:t>
            </a:r>
          </a:p>
          <a:p>
            <a:pPr eaLnBrk="1" hangingPunct="1">
              <a:lnSpc>
                <a:spcPct val="90000"/>
              </a:lnSpc>
            </a:pPr>
            <a:r>
              <a:rPr lang="en-US" dirty="0" smtClean="0"/>
              <a:t>Optimal capital structure</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MM Theory: Zero Taxes</a:t>
            </a:r>
            <a:endParaRPr lang="en-US" dirty="0"/>
          </a:p>
        </p:txBody>
      </p:sp>
      <p:sp>
        <p:nvSpPr>
          <p:cNvPr id="5" name="Content Placeholder 4"/>
          <p:cNvSpPr>
            <a:spLocks noGrp="1"/>
          </p:cNvSpPr>
          <p:nvPr>
            <p:ph idx="1"/>
          </p:nvPr>
        </p:nvSpPr>
        <p:spPr/>
        <p:txBody>
          <a:bodyPr/>
          <a:lstStyle/>
          <a:p>
            <a:r>
              <a:rPr lang="en-US" dirty="0" smtClean="0"/>
              <a:t>Proposition I: The value of the firm is independent of its leverage.</a:t>
            </a:r>
          </a:p>
          <a:p>
            <a:r>
              <a:rPr lang="en-US" dirty="0" smtClean="0"/>
              <a:t>V</a:t>
            </a:r>
            <a:r>
              <a:rPr lang="en-US" baseline="-25000" dirty="0" smtClean="0"/>
              <a:t>L</a:t>
            </a:r>
            <a:r>
              <a:rPr lang="en-US" dirty="0" smtClean="0"/>
              <a:t> = V</a:t>
            </a:r>
            <a:r>
              <a:rPr lang="en-US" baseline="-25000" dirty="0" smtClean="0"/>
              <a:t>U</a:t>
            </a:r>
            <a:r>
              <a:rPr lang="en-US" dirty="0" smtClean="0"/>
              <a:t> = EBIT/WACC = EBIT/</a:t>
            </a:r>
            <a:r>
              <a:rPr lang="en-US" dirty="0" err="1" smtClean="0"/>
              <a:t>r</a:t>
            </a:r>
            <a:r>
              <a:rPr lang="en-US" baseline="-25000" dirty="0" err="1" smtClean="0"/>
              <a:t>sU</a:t>
            </a:r>
            <a:endParaRPr lang="en-US" baseline="-25000" dirty="0" smtClean="0"/>
          </a:p>
          <a:p>
            <a:pPr>
              <a:buNone/>
            </a:pPr>
            <a:endParaRPr lang="en-US" dirty="0" smtClean="0"/>
          </a:p>
          <a:p>
            <a:r>
              <a:rPr lang="en-US" dirty="0" smtClean="0"/>
              <a:t>Proposition II: As debt increases, the cost of equity also rises.</a:t>
            </a:r>
          </a:p>
          <a:p>
            <a:r>
              <a:rPr lang="en-US" dirty="0" err="1" smtClean="0"/>
              <a:t>r</a:t>
            </a:r>
            <a:r>
              <a:rPr lang="en-US" baseline="-25000" dirty="0" err="1" smtClean="0"/>
              <a:t>sL</a:t>
            </a:r>
            <a:r>
              <a:rPr lang="en-US" dirty="0" smtClean="0"/>
              <a:t> = </a:t>
            </a:r>
            <a:r>
              <a:rPr lang="en-US" dirty="0" err="1" smtClean="0"/>
              <a:t>r</a:t>
            </a:r>
            <a:r>
              <a:rPr lang="en-US" baseline="-25000" dirty="0" err="1" smtClean="0"/>
              <a:t>sU</a:t>
            </a:r>
            <a:r>
              <a:rPr lang="en-US" dirty="0" smtClean="0"/>
              <a:t> + risk premium = </a:t>
            </a:r>
            <a:r>
              <a:rPr lang="en-US" dirty="0" err="1" smtClean="0"/>
              <a:t>r</a:t>
            </a:r>
            <a:r>
              <a:rPr lang="en-US" baseline="-25000" dirty="0" err="1" smtClean="0"/>
              <a:t>sU</a:t>
            </a:r>
            <a:r>
              <a:rPr lang="en-US" dirty="0" smtClean="0"/>
              <a:t> + (</a:t>
            </a:r>
            <a:r>
              <a:rPr lang="en-US" dirty="0" err="1" smtClean="0"/>
              <a:t>r</a:t>
            </a:r>
            <a:r>
              <a:rPr lang="en-US" baseline="-25000" dirty="0" err="1" smtClean="0"/>
              <a:t>sU</a:t>
            </a:r>
            <a:r>
              <a:rPr lang="en-US" dirty="0" smtClean="0"/>
              <a:t> - r</a:t>
            </a:r>
            <a:r>
              <a:rPr lang="en-US" baseline="-25000" dirty="0" smtClean="0"/>
              <a:t>d</a:t>
            </a:r>
            <a:r>
              <a:rPr lang="en-US" dirty="0" smtClean="0"/>
              <a:t> )(D/S)</a:t>
            </a:r>
            <a:endParaRPr lang="en-US" dirty="0"/>
          </a:p>
        </p:txBody>
      </p:sp>
      <p:sp>
        <p:nvSpPr>
          <p:cNvPr id="2" name="Footer Placeholder 1"/>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3" name="Slide Number Placeholder 2"/>
          <p:cNvSpPr>
            <a:spLocks noGrp="1"/>
          </p:cNvSpPr>
          <p:nvPr>
            <p:ph type="sldNum" sz="quarter" idx="11"/>
          </p:nvPr>
        </p:nvSpPr>
        <p:spPr/>
        <p:txBody>
          <a:bodyPr/>
          <a:lstStyle/>
          <a:p>
            <a:pPr>
              <a:defRPr/>
            </a:pPr>
            <a:r>
              <a:rPr lang="en-US" smtClean="0"/>
              <a:t>12-</a:t>
            </a:r>
            <a:fld id="{CD68D561-B8B6-4AB7-B5DE-662B7AA9D544}"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Proof of the formula</a:t>
            </a:r>
            <a:r>
              <a:rPr lang="en-US" dirty="0"/>
              <a:t/>
            </a:r>
            <a:br>
              <a:rPr lang="en-US" dirty="0"/>
            </a:b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en-US" i="1">
                        <a:latin typeface="Cambria Math" panose="02040503050406030204" pitchFamily="18" charset="0"/>
                      </a:rPr>
                      <m:t>𝑊𝐴𝐶𝐶</m:t>
                    </m:r>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𝑠𝑈</m:t>
                        </m:r>
                      </m:sub>
                    </m:sSub>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𝐷</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𝑑</m:t>
                            </m:r>
                          </m:sub>
                        </m:sSub>
                        <m:r>
                          <a:rPr lang="en-US" i="1">
                            <a:latin typeface="Cambria Math" panose="02040503050406030204" pitchFamily="18" charset="0"/>
                          </a:rPr>
                          <m:t>+</m:t>
                        </m:r>
                        <m:r>
                          <a:rPr lang="en-US" i="1">
                            <a:latin typeface="Cambria Math" panose="02040503050406030204" pitchFamily="18" charset="0"/>
                          </a:rPr>
                          <m:t>𝑆</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𝑠𝐿</m:t>
                            </m:r>
                          </m:sub>
                        </m:sSub>
                      </m:num>
                      <m:den>
                        <m:r>
                          <a:rPr lang="en-US" i="1">
                            <a:latin typeface="Cambria Math" panose="02040503050406030204" pitchFamily="18" charset="0"/>
                          </a:rPr>
                          <m:t>𝐷</m:t>
                        </m:r>
                        <m:r>
                          <a:rPr lang="en-US" i="1">
                            <a:latin typeface="Cambria Math" panose="02040503050406030204" pitchFamily="18" charset="0"/>
                          </a:rPr>
                          <m:t>+</m:t>
                        </m:r>
                        <m:r>
                          <a:rPr lang="en-US" i="1">
                            <a:latin typeface="Cambria Math" panose="02040503050406030204" pitchFamily="18" charset="0"/>
                          </a:rPr>
                          <m:t>𝑆</m:t>
                        </m:r>
                      </m:den>
                    </m:f>
                  </m:oMath>
                </a14:m>
                <a:endParaRPr lang="en-US" dirty="0"/>
              </a:p>
              <a:p>
                <a:r>
                  <a:rPr lang="en-US" dirty="0" smtClean="0"/>
                  <a:t>Rearrange terms to get the formula for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𝑠𝐿</m:t>
                        </m:r>
                      </m:sub>
                    </m:sSub>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2000" r="-1304"/>
                </a:stretch>
              </a:blipFill>
            </p:spPr>
            <p:txBody>
              <a:bodyPr/>
              <a:lstStyle/>
              <a:p>
                <a:r>
                  <a:rPr lang="en-US">
                    <a:noFill/>
                  </a:rPr>
                  <a:t> </a:t>
                </a:r>
              </a:p>
            </p:txBody>
          </p:sp>
        </mc:Fallback>
      </mc:AlternateContent>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pPr>
              <a:defRPr/>
            </a:pPr>
            <a:r>
              <a:rPr lang="en-US" smtClean="0"/>
              <a:t>12-</a:t>
            </a:r>
            <a:fld id="{F367612E-EF64-4FEA-8AAC-C33EAD8FF91F}" type="slidenum">
              <a:rPr lang="en-US" smtClean="0"/>
              <a:pPr>
                <a:defRPr/>
              </a:pPr>
              <a:t>31</a:t>
            </a:fld>
            <a:endParaRPr lang="en-US"/>
          </a:p>
        </p:txBody>
      </p:sp>
    </p:spTree>
    <p:extLst>
      <p:ext uri="{BB962C8B-B14F-4D97-AF65-F5344CB8AC3E}">
        <p14:creationId xmlns:p14="http://schemas.microsoft.com/office/powerpoint/2010/main" val="30278684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1"/>
          <p:cNvSpPr>
            <a:spLocks noGrp="1"/>
          </p:cNvSpPr>
          <p:nvPr>
            <p:ph type="ftr" sz="quarter" idx="10"/>
          </p:nvPr>
        </p:nvSpPr>
        <p:spPr>
          <a:noFill/>
        </p:spPr>
        <p:txBody>
          <a:bodyPr/>
          <a:lstStyle/>
          <a:p>
            <a:r>
              <a:rPr lang="en-US"/>
              <a:t>Copyright © 2011 by Nelson Education Ltd. All rights reserved.</a:t>
            </a:r>
          </a:p>
        </p:txBody>
      </p:sp>
      <p:sp>
        <p:nvSpPr>
          <p:cNvPr id="34819" name="Slide Number Placeholder 2"/>
          <p:cNvSpPr>
            <a:spLocks noGrp="1"/>
          </p:cNvSpPr>
          <p:nvPr>
            <p:ph type="sldNum" sz="quarter" idx="11"/>
          </p:nvPr>
        </p:nvSpPr>
        <p:spPr>
          <a:noFill/>
        </p:spPr>
        <p:txBody>
          <a:bodyPr/>
          <a:lstStyle/>
          <a:p>
            <a:r>
              <a:rPr lang="en-US"/>
              <a:t>12-</a:t>
            </a:r>
            <a:fld id="{E1F7A8FB-8C16-474E-96A6-43B186BC48DC}" type="slidenum">
              <a:rPr lang="en-US"/>
              <a:pPr/>
              <a:t>32</a:t>
            </a:fld>
            <a:endParaRPr lang="en-US"/>
          </a:p>
        </p:txBody>
      </p:sp>
      <p:sp>
        <p:nvSpPr>
          <p:cNvPr id="34820" name="Rectangle 2"/>
          <p:cNvSpPr>
            <a:spLocks noGrp="1" noChangeArrowheads="1"/>
          </p:cNvSpPr>
          <p:nvPr>
            <p:ph type="title" idx="4294967295"/>
          </p:nvPr>
        </p:nvSpPr>
        <p:spPr/>
        <p:txBody>
          <a:bodyPr anchor="b"/>
          <a:lstStyle/>
          <a:p>
            <a:pPr eaLnBrk="1" hangingPunct="1"/>
            <a:r>
              <a:rPr lang="en-US" smtClean="0"/>
              <a:t>MM Theory:  Zero Taxes</a:t>
            </a:r>
          </a:p>
        </p:txBody>
      </p:sp>
      <p:graphicFrame>
        <p:nvGraphicFramePr>
          <p:cNvPr id="324638" name="Group 30"/>
          <p:cNvGraphicFramePr>
            <a:graphicFrameLocks noGrp="1"/>
          </p:cNvGraphicFramePr>
          <p:nvPr/>
        </p:nvGraphicFramePr>
        <p:xfrm>
          <a:off x="1182688" y="2017713"/>
          <a:ext cx="7427912" cy="4384679"/>
        </p:xfrm>
        <a:graphic>
          <a:graphicData uri="http://schemas.openxmlformats.org/drawingml/2006/table">
            <a:tbl>
              <a:tblPr/>
              <a:tblGrid>
                <a:gridCol w="2627312">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461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sng" strike="noStrike" cap="none" normalizeH="0" baseline="0" smtClean="0">
                          <a:ln>
                            <a:noFill/>
                          </a:ln>
                          <a:solidFill>
                            <a:schemeClr val="tx1"/>
                          </a:solidFill>
                          <a:effectLst/>
                          <a:latin typeface="Arial" charset="0"/>
                        </a:rPr>
                        <a:t>Firm U</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sng" strike="noStrike" cap="none" normalizeH="0" baseline="0" smtClean="0">
                          <a:ln>
                            <a:noFill/>
                          </a:ln>
                          <a:solidFill>
                            <a:schemeClr val="tx1"/>
                          </a:solidFill>
                          <a:effectLst/>
                          <a:latin typeface="Arial" charset="0"/>
                        </a:rPr>
                        <a:t>Firm L</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461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EBIT	</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$3,000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$3,000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460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Interest	</a:t>
                      </a:r>
                      <a:r>
                        <a:rPr kumimoji="0" lang="en-US" sz="2400" b="0" i="0" u="sng" strike="noStrike" cap="none" normalizeH="0" baseline="0" smtClean="0">
                          <a:ln>
                            <a:noFill/>
                          </a:ln>
                          <a:solidFill>
                            <a:schemeClr val="tx1"/>
                          </a:solidFill>
                          <a:effectLst/>
                          <a:latin typeface="Arial" charset="0"/>
                        </a:rPr>
                        <a:t>         </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sng" strike="noStrike" cap="none" normalizeH="0" baseline="0" smtClean="0">
                          <a:ln>
                            <a:noFill/>
                          </a:ln>
                          <a:solidFill>
                            <a:schemeClr val="tx1"/>
                          </a:solidFill>
                          <a:effectLst/>
                          <a:latin typeface="Arial" charset="0"/>
                        </a:rPr>
                        <a:t>        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sng" strike="noStrike" cap="none" normalizeH="0" baseline="0" smtClean="0">
                          <a:ln>
                            <a:noFill/>
                          </a:ln>
                          <a:solidFill>
                            <a:schemeClr val="tx1"/>
                          </a:solidFill>
                          <a:effectLst/>
                          <a:latin typeface="Arial" charset="0"/>
                        </a:rPr>
                        <a:t> 1,200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00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NI	  	</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sng" strike="noStrike" cap="none" normalizeH="0" baseline="0" smtClean="0">
                          <a:ln>
                            <a:noFill/>
                          </a:ln>
                          <a:solidFill>
                            <a:schemeClr val="tx1"/>
                          </a:solidFill>
                          <a:effectLst/>
                          <a:latin typeface="Arial" charset="0"/>
                        </a:rPr>
                        <a:t>$3,000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sng" strike="noStrike" cap="none" normalizeH="0" baseline="0" smtClean="0">
                          <a:ln>
                            <a:noFill/>
                          </a:ln>
                          <a:solidFill>
                            <a:schemeClr val="tx1"/>
                          </a:solidFill>
                          <a:effectLst/>
                          <a:latin typeface="Arial" charset="0"/>
                        </a:rPr>
                        <a:t>$1,800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500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2400" b="0" i="0" u="sng"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2400" b="0" i="0" u="sng"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500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CF to shareholder</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$3,000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$1,800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500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CF to debtholder</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sng" strike="noStrike" cap="none" normalizeH="0" baseline="0" smtClean="0">
                          <a:ln>
                            <a:noFill/>
                          </a:ln>
                          <a:solidFill>
                            <a:schemeClr val="tx1"/>
                          </a:solidFill>
                          <a:effectLst/>
                          <a:latin typeface="Arial" charset="0"/>
                        </a:rPr>
                        <a:t>        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sng" strike="noStrike" cap="none" normalizeH="0" baseline="0" smtClean="0">
                          <a:ln>
                            <a:noFill/>
                          </a:ln>
                          <a:solidFill>
                            <a:schemeClr val="tx1"/>
                          </a:solidFill>
                          <a:effectLst/>
                          <a:latin typeface="Arial" charset="0"/>
                        </a:rPr>
                        <a:t>$1,200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500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Total CF</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sng" strike="noStrike" cap="none" normalizeH="0" baseline="0" smtClean="0">
                          <a:ln>
                            <a:noFill/>
                          </a:ln>
                          <a:solidFill>
                            <a:schemeClr val="tx1"/>
                          </a:solidFill>
                          <a:effectLst/>
                          <a:latin typeface="Arial" charset="0"/>
                        </a:rPr>
                        <a:t>$3,000</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sng" strike="noStrike" cap="none" normalizeH="0" baseline="0" smtClean="0">
                          <a:ln>
                            <a:noFill/>
                          </a:ln>
                          <a:solidFill>
                            <a:schemeClr val="tx1"/>
                          </a:solidFill>
                          <a:effectLst/>
                          <a:latin typeface="Arial" charset="0"/>
                        </a:rPr>
                        <a:t>$3,000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500063">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Notice that the total CF are identical.</a:t>
                      </a:r>
                    </a:p>
                  </a:txBody>
                  <a:tcPr horzOverflow="overflow">
                    <a:lnL>
                      <a:noFill/>
                    </a:lnL>
                    <a:lnR>
                      <a:noFill/>
                    </a:lnR>
                    <a:lnT>
                      <a:noFill/>
                    </a:lnT>
                    <a:lnB>
                      <a:noFill/>
                    </a:lnB>
                    <a:lnTlToBr>
                      <a:noFill/>
                    </a:lnTlToBr>
                    <a:lnBlToTr>
                      <a:noFill/>
                    </a:lnBlToTr>
                    <a:no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1"/>
          <p:cNvSpPr>
            <a:spLocks noGrp="1"/>
          </p:cNvSpPr>
          <p:nvPr>
            <p:ph type="ftr" sz="quarter" idx="10"/>
          </p:nvPr>
        </p:nvSpPr>
        <p:spPr>
          <a:noFill/>
        </p:spPr>
        <p:txBody>
          <a:bodyPr/>
          <a:lstStyle/>
          <a:p>
            <a:r>
              <a:rPr lang="en-US"/>
              <a:t>Copyright © 2011 by Nelson Education Ltd. All rights reserved.</a:t>
            </a:r>
          </a:p>
        </p:txBody>
      </p:sp>
      <p:sp>
        <p:nvSpPr>
          <p:cNvPr id="35843" name="Slide Number Placeholder 2"/>
          <p:cNvSpPr>
            <a:spLocks noGrp="1"/>
          </p:cNvSpPr>
          <p:nvPr>
            <p:ph type="sldNum" sz="quarter" idx="11"/>
          </p:nvPr>
        </p:nvSpPr>
        <p:spPr>
          <a:noFill/>
        </p:spPr>
        <p:txBody>
          <a:bodyPr/>
          <a:lstStyle/>
          <a:p>
            <a:r>
              <a:rPr lang="en-US"/>
              <a:t>12-</a:t>
            </a:r>
            <a:fld id="{09B8A22E-0AD4-4F30-86EC-7FE3B5B0BB67}" type="slidenum">
              <a:rPr lang="en-US"/>
              <a:pPr/>
              <a:t>33</a:t>
            </a:fld>
            <a:endParaRPr lang="en-US"/>
          </a:p>
        </p:txBody>
      </p:sp>
      <p:sp>
        <p:nvSpPr>
          <p:cNvPr id="35844" name="Rectangle 5"/>
          <p:cNvSpPr>
            <a:spLocks noGrp="1" noChangeArrowheads="1"/>
          </p:cNvSpPr>
          <p:nvPr>
            <p:ph type="title" idx="4294967295"/>
          </p:nvPr>
        </p:nvSpPr>
        <p:spPr/>
        <p:txBody>
          <a:bodyPr anchor="b"/>
          <a:lstStyle/>
          <a:p>
            <a:pPr eaLnBrk="1" hangingPunct="1"/>
            <a:r>
              <a:rPr lang="en-US" smtClean="0"/>
              <a:t>MM Results:  Zero Taxes</a:t>
            </a:r>
          </a:p>
        </p:txBody>
      </p:sp>
      <p:sp>
        <p:nvSpPr>
          <p:cNvPr id="35845" name="Rectangle 6"/>
          <p:cNvSpPr>
            <a:spLocks noGrp="1" noChangeArrowheads="1"/>
          </p:cNvSpPr>
          <p:nvPr>
            <p:ph type="body" idx="4294967295"/>
          </p:nvPr>
        </p:nvSpPr>
        <p:spPr/>
        <p:txBody>
          <a:bodyPr/>
          <a:lstStyle/>
          <a:p>
            <a:pPr eaLnBrk="1" hangingPunct="1">
              <a:lnSpc>
                <a:spcPct val="90000"/>
              </a:lnSpc>
            </a:pPr>
            <a:r>
              <a:rPr lang="en-US" sz="2400" dirty="0" smtClean="0"/>
              <a:t>MM assume: (1) no transactions costs; (2) no restrictions or costs to short sales; and (3) individuals can borrow at the same rate as corporations.</a:t>
            </a:r>
          </a:p>
          <a:p>
            <a:pPr eaLnBrk="1" hangingPunct="1">
              <a:lnSpc>
                <a:spcPct val="90000"/>
              </a:lnSpc>
            </a:pPr>
            <a:r>
              <a:rPr lang="en-US" sz="2400" dirty="0" smtClean="0"/>
              <a:t>Under these assumptions, MM prove that if the total CF to investors of Firm U and Firm L are equal, then the total values of Firm U and Firm L must be equal:</a:t>
            </a:r>
          </a:p>
          <a:p>
            <a:pPr lvl="1" eaLnBrk="1" hangingPunct="1">
              <a:lnSpc>
                <a:spcPct val="90000"/>
              </a:lnSpc>
            </a:pPr>
            <a:r>
              <a:rPr lang="en-US" sz="2000" dirty="0" smtClean="0"/>
              <a:t> V</a:t>
            </a:r>
            <a:r>
              <a:rPr lang="en-US" sz="2000" baseline="-25000" dirty="0" smtClean="0"/>
              <a:t>L</a:t>
            </a:r>
            <a:r>
              <a:rPr lang="en-US" sz="2000" dirty="0" smtClean="0"/>
              <a:t> = V</a:t>
            </a:r>
            <a:r>
              <a:rPr lang="en-US" sz="2000" baseline="-25000" dirty="0" smtClean="0"/>
              <a:t>U</a:t>
            </a:r>
            <a:r>
              <a:rPr lang="en-US" sz="2000" dirty="0" smtClean="0"/>
              <a:t> = EBIT/WACC = EBIT/</a:t>
            </a:r>
            <a:r>
              <a:rPr lang="en-US" sz="2000" dirty="0" err="1" smtClean="0"/>
              <a:t>r</a:t>
            </a:r>
            <a:r>
              <a:rPr lang="en-US" sz="2000" baseline="-25000" dirty="0" err="1" smtClean="0"/>
              <a:t>sU</a:t>
            </a:r>
            <a:endParaRPr lang="en-US" sz="2000" dirty="0" smtClean="0"/>
          </a:p>
          <a:p>
            <a:pPr eaLnBrk="1" hangingPunct="1">
              <a:lnSpc>
                <a:spcPct val="90000"/>
              </a:lnSpc>
            </a:pPr>
            <a:r>
              <a:rPr lang="en-US" sz="2400" dirty="0" smtClean="0"/>
              <a:t>Because FCF and values of firms L and U are equal, their WACCs are equal.</a:t>
            </a:r>
          </a:p>
          <a:p>
            <a:pPr eaLnBrk="1" hangingPunct="1">
              <a:lnSpc>
                <a:spcPct val="90000"/>
              </a:lnSpc>
            </a:pPr>
            <a:r>
              <a:rPr lang="en-US" sz="2400" dirty="0" smtClean="0"/>
              <a:t>Therefore, capital structure is irrelevant.</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1"/>
          <p:cNvSpPr>
            <a:spLocks noGrp="1"/>
          </p:cNvSpPr>
          <p:nvPr>
            <p:ph type="ftr" sz="quarter" idx="10"/>
          </p:nvPr>
        </p:nvSpPr>
        <p:spPr>
          <a:noFill/>
        </p:spPr>
        <p:txBody>
          <a:bodyPr/>
          <a:lstStyle/>
          <a:p>
            <a:r>
              <a:rPr lang="en-US"/>
              <a:t>Copyright © 2011 by Nelson Education Ltd. All rights reserved.</a:t>
            </a:r>
          </a:p>
        </p:txBody>
      </p:sp>
      <p:sp>
        <p:nvSpPr>
          <p:cNvPr id="36867" name="Slide Number Placeholder 2"/>
          <p:cNvSpPr>
            <a:spLocks noGrp="1"/>
          </p:cNvSpPr>
          <p:nvPr>
            <p:ph type="sldNum" sz="quarter" idx="11"/>
          </p:nvPr>
        </p:nvSpPr>
        <p:spPr>
          <a:noFill/>
        </p:spPr>
        <p:txBody>
          <a:bodyPr/>
          <a:lstStyle/>
          <a:p>
            <a:r>
              <a:rPr lang="en-US"/>
              <a:t>12-</a:t>
            </a:r>
            <a:fld id="{C2149759-8453-44E1-B761-BC27456C848B}" type="slidenum">
              <a:rPr lang="en-US"/>
              <a:pPr/>
              <a:t>34</a:t>
            </a:fld>
            <a:endParaRPr lang="en-US"/>
          </a:p>
        </p:txBody>
      </p:sp>
      <p:sp>
        <p:nvSpPr>
          <p:cNvPr id="36868" name="Rectangle 5"/>
          <p:cNvSpPr>
            <a:spLocks noGrp="1" noChangeArrowheads="1"/>
          </p:cNvSpPr>
          <p:nvPr>
            <p:ph type="title" idx="4294967295"/>
          </p:nvPr>
        </p:nvSpPr>
        <p:spPr/>
        <p:txBody>
          <a:bodyPr anchor="b"/>
          <a:lstStyle/>
          <a:p>
            <a:pPr eaLnBrk="1" hangingPunct="1"/>
            <a:r>
              <a:rPr lang="en-US" sz="4000" smtClean="0"/>
              <a:t>MM Theory:  Corporate Taxes</a:t>
            </a:r>
          </a:p>
        </p:txBody>
      </p:sp>
      <p:sp>
        <p:nvSpPr>
          <p:cNvPr id="36869" name="Rectangle 6"/>
          <p:cNvSpPr>
            <a:spLocks noGrp="1" noChangeArrowheads="1"/>
          </p:cNvSpPr>
          <p:nvPr>
            <p:ph type="body" idx="4294967295"/>
          </p:nvPr>
        </p:nvSpPr>
        <p:spPr>
          <a:xfrm>
            <a:off x="1219200" y="2209800"/>
            <a:ext cx="7239000" cy="4230688"/>
          </a:xfrm>
        </p:spPr>
        <p:txBody>
          <a:bodyPr/>
          <a:lstStyle/>
          <a:p>
            <a:pPr eaLnBrk="1" hangingPunct="1"/>
            <a:r>
              <a:rPr lang="en-US" smtClean="0"/>
              <a:t>Corporate tax laws allow interest to be deducted, which reduces taxes paid by levered firms.</a:t>
            </a:r>
          </a:p>
          <a:p>
            <a:pPr eaLnBrk="1" hangingPunct="1"/>
            <a:r>
              <a:rPr lang="en-US" smtClean="0"/>
              <a:t>Therefore, more CF goes to investors and less to taxes when leverage is used.</a:t>
            </a:r>
          </a:p>
          <a:p>
            <a:pPr eaLnBrk="1" hangingPunct="1"/>
            <a:r>
              <a:rPr lang="en-US" smtClean="0"/>
              <a:t>In other words, the debt “shields” some of the firm’s CF from taxes.</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1"/>
          <p:cNvSpPr>
            <a:spLocks noGrp="1"/>
          </p:cNvSpPr>
          <p:nvPr>
            <p:ph type="ftr" sz="quarter" idx="10"/>
          </p:nvPr>
        </p:nvSpPr>
        <p:spPr>
          <a:noFill/>
        </p:spPr>
        <p:txBody>
          <a:bodyPr/>
          <a:lstStyle/>
          <a:p>
            <a:r>
              <a:rPr lang="en-US"/>
              <a:t>Copyright © 2011 by Nelson Education Ltd. All rights reserved.</a:t>
            </a:r>
          </a:p>
        </p:txBody>
      </p:sp>
      <p:sp>
        <p:nvSpPr>
          <p:cNvPr id="37891" name="Slide Number Placeholder 2"/>
          <p:cNvSpPr>
            <a:spLocks noGrp="1"/>
          </p:cNvSpPr>
          <p:nvPr>
            <p:ph type="sldNum" sz="quarter" idx="11"/>
          </p:nvPr>
        </p:nvSpPr>
        <p:spPr>
          <a:noFill/>
        </p:spPr>
        <p:txBody>
          <a:bodyPr/>
          <a:lstStyle/>
          <a:p>
            <a:r>
              <a:rPr lang="en-US"/>
              <a:t>12-</a:t>
            </a:r>
            <a:fld id="{90AD2978-E417-4BA0-BE3E-E5388978B706}" type="slidenum">
              <a:rPr lang="en-US"/>
              <a:pPr/>
              <a:t>35</a:t>
            </a:fld>
            <a:endParaRPr lang="en-US"/>
          </a:p>
        </p:txBody>
      </p:sp>
      <p:sp>
        <p:nvSpPr>
          <p:cNvPr id="37892" name="Rectangle 2"/>
          <p:cNvSpPr>
            <a:spLocks noGrp="1" noChangeArrowheads="1"/>
          </p:cNvSpPr>
          <p:nvPr>
            <p:ph type="title" idx="4294967295"/>
          </p:nvPr>
        </p:nvSpPr>
        <p:spPr/>
        <p:txBody>
          <a:bodyPr anchor="b"/>
          <a:lstStyle/>
          <a:p>
            <a:pPr eaLnBrk="1" hangingPunct="1"/>
            <a:r>
              <a:rPr lang="en-US" smtClean="0"/>
              <a:t>MM Result:  Corporate Taxes</a:t>
            </a:r>
          </a:p>
        </p:txBody>
      </p:sp>
      <p:sp>
        <p:nvSpPr>
          <p:cNvPr id="37893" name="Rectangle 3"/>
          <p:cNvSpPr>
            <a:spLocks noGrp="1" noChangeArrowheads="1"/>
          </p:cNvSpPr>
          <p:nvPr>
            <p:ph type="body" idx="4294967295"/>
          </p:nvPr>
        </p:nvSpPr>
        <p:spPr>
          <a:xfrm>
            <a:off x="1066800" y="1905000"/>
            <a:ext cx="7391400" cy="4230688"/>
          </a:xfrm>
        </p:spPr>
        <p:txBody>
          <a:bodyPr/>
          <a:lstStyle/>
          <a:p>
            <a:pPr eaLnBrk="1" hangingPunct="1"/>
            <a:r>
              <a:rPr lang="en-US" dirty="0" smtClean="0"/>
              <a:t>MM show that the total CF to Firm L’s investors is equal to the total CF to Firm U’s investor plus an additional amount due to interest deductibility: CF</a:t>
            </a:r>
            <a:r>
              <a:rPr lang="en-US" baseline="-25000" dirty="0" smtClean="0"/>
              <a:t>L</a:t>
            </a:r>
            <a:r>
              <a:rPr lang="en-US" dirty="0" smtClean="0"/>
              <a:t> = CF</a:t>
            </a:r>
            <a:r>
              <a:rPr lang="en-US" baseline="-25000" dirty="0" smtClean="0"/>
              <a:t>U</a:t>
            </a:r>
            <a:r>
              <a:rPr lang="en-US" dirty="0" smtClean="0"/>
              <a:t> + (</a:t>
            </a:r>
            <a:r>
              <a:rPr lang="en-US" dirty="0" err="1" smtClean="0"/>
              <a:t>r</a:t>
            </a:r>
            <a:r>
              <a:rPr lang="en-US" baseline="-25000" dirty="0" err="1" smtClean="0"/>
              <a:t>d</a:t>
            </a:r>
            <a:r>
              <a:rPr lang="en-US" dirty="0" err="1" smtClean="0"/>
              <a:t>D</a:t>
            </a:r>
            <a:r>
              <a:rPr lang="en-US" dirty="0" smtClean="0"/>
              <a:t>)T.</a:t>
            </a:r>
          </a:p>
          <a:p>
            <a:pPr eaLnBrk="1" hangingPunct="1"/>
            <a:r>
              <a:rPr lang="en-US" dirty="0" smtClean="0"/>
              <a:t>MM then show that: V</a:t>
            </a:r>
            <a:r>
              <a:rPr lang="en-US" baseline="-25000" dirty="0" smtClean="0"/>
              <a:t>L</a:t>
            </a:r>
            <a:r>
              <a:rPr lang="en-US" dirty="0" smtClean="0"/>
              <a:t> = V</a:t>
            </a:r>
            <a:r>
              <a:rPr lang="en-US" baseline="-25000" dirty="0" smtClean="0"/>
              <a:t>U</a:t>
            </a:r>
            <a:r>
              <a:rPr lang="en-US" dirty="0" smtClean="0"/>
              <a:t> + TD.</a:t>
            </a:r>
          </a:p>
          <a:p>
            <a:pPr eaLnBrk="1" hangingPunct="1"/>
            <a:r>
              <a:rPr lang="en-US" dirty="0" smtClean="0"/>
              <a:t>If T= 40%, then every dollar of debt adds 40 cents of extra value to firm.</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1"/>
          <p:cNvSpPr>
            <a:spLocks noGrp="1"/>
          </p:cNvSpPr>
          <p:nvPr>
            <p:ph type="ftr" sz="quarter" idx="10"/>
          </p:nvPr>
        </p:nvSpPr>
        <p:spPr>
          <a:noFill/>
        </p:spPr>
        <p:txBody>
          <a:bodyPr/>
          <a:lstStyle/>
          <a:p>
            <a:r>
              <a:rPr lang="en-US"/>
              <a:t>Copyright © 2011 by Nelson Education Ltd. All rights reserved.</a:t>
            </a:r>
          </a:p>
        </p:txBody>
      </p:sp>
      <p:sp>
        <p:nvSpPr>
          <p:cNvPr id="38915" name="Slide Number Placeholder 2"/>
          <p:cNvSpPr>
            <a:spLocks noGrp="1"/>
          </p:cNvSpPr>
          <p:nvPr>
            <p:ph type="sldNum" sz="quarter" idx="11"/>
          </p:nvPr>
        </p:nvSpPr>
        <p:spPr>
          <a:noFill/>
        </p:spPr>
        <p:txBody>
          <a:bodyPr/>
          <a:lstStyle/>
          <a:p>
            <a:r>
              <a:rPr lang="en-US"/>
              <a:t>12-</a:t>
            </a:r>
            <a:fld id="{92528F67-76C5-4961-9ADE-80864B981061}" type="slidenum">
              <a:rPr lang="en-US"/>
              <a:pPr/>
              <a:t>36</a:t>
            </a:fld>
            <a:endParaRPr lang="en-US"/>
          </a:p>
        </p:txBody>
      </p:sp>
      <p:grpSp>
        <p:nvGrpSpPr>
          <p:cNvPr id="38916" name="Group 19"/>
          <p:cNvGrpSpPr>
            <a:grpSpLocks/>
          </p:cNvGrpSpPr>
          <p:nvPr/>
        </p:nvGrpSpPr>
        <p:grpSpPr bwMode="auto">
          <a:xfrm>
            <a:off x="762000" y="1905000"/>
            <a:ext cx="8175777" cy="4608513"/>
            <a:chOff x="140" y="1200"/>
            <a:chExt cx="5491" cy="2955"/>
          </a:xfrm>
        </p:grpSpPr>
        <p:sp>
          <p:nvSpPr>
            <p:cNvPr id="38918" name="Line 2"/>
            <p:cNvSpPr>
              <a:spLocks noChangeShapeType="1"/>
            </p:cNvSpPr>
            <p:nvPr/>
          </p:nvSpPr>
          <p:spPr bwMode="auto">
            <a:xfrm>
              <a:off x="832" y="1458"/>
              <a:ext cx="0" cy="1535"/>
            </a:xfrm>
            <a:prstGeom prst="line">
              <a:avLst/>
            </a:prstGeom>
            <a:noFill/>
            <a:ln w="25400">
              <a:solidFill>
                <a:schemeClr val="tx1"/>
              </a:solidFill>
              <a:round/>
              <a:headEnd/>
              <a:tailEnd/>
            </a:ln>
          </p:spPr>
          <p:txBody>
            <a:bodyPr wrap="none" anchor="ctr"/>
            <a:lstStyle/>
            <a:p>
              <a:endParaRPr lang="en-US"/>
            </a:p>
          </p:txBody>
        </p:sp>
        <p:sp>
          <p:nvSpPr>
            <p:cNvPr id="38919" name="Rectangle 3"/>
            <p:cNvSpPr>
              <a:spLocks noChangeArrowheads="1"/>
            </p:cNvSpPr>
            <p:nvPr/>
          </p:nvSpPr>
          <p:spPr bwMode="auto">
            <a:xfrm>
              <a:off x="140" y="1200"/>
              <a:ext cx="2481" cy="286"/>
            </a:xfrm>
            <a:prstGeom prst="rect">
              <a:avLst/>
            </a:prstGeom>
            <a:noFill/>
            <a:ln w="12700">
              <a:noFill/>
              <a:miter lim="800000"/>
              <a:headEnd/>
              <a:tailEnd/>
            </a:ln>
          </p:spPr>
          <p:txBody>
            <a:bodyPr lIns="90488" tIns="44450" rIns="90488" bIns="44450">
              <a:spAutoFit/>
            </a:bodyPr>
            <a:lstStyle/>
            <a:p>
              <a:pPr algn="ctr" eaLnBrk="0" hangingPunct="0">
                <a:lnSpc>
                  <a:spcPct val="90000"/>
                </a:lnSpc>
              </a:pPr>
              <a:r>
                <a:rPr lang="en-US" sz="2600" b="1" dirty="0"/>
                <a:t>Value of Firm, V</a:t>
              </a:r>
            </a:p>
          </p:txBody>
        </p:sp>
        <p:sp>
          <p:nvSpPr>
            <p:cNvPr id="38920" name="Rectangle 4"/>
            <p:cNvSpPr>
              <a:spLocks noChangeArrowheads="1"/>
            </p:cNvSpPr>
            <p:nvPr/>
          </p:nvSpPr>
          <p:spPr bwMode="auto">
            <a:xfrm>
              <a:off x="741" y="2969"/>
              <a:ext cx="4601" cy="312"/>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600" b="1"/>
                <a:t>0	</a:t>
              </a:r>
            </a:p>
          </p:txBody>
        </p:sp>
        <p:sp>
          <p:nvSpPr>
            <p:cNvPr id="38921" name="Rectangle 5"/>
            <p:cNvSpPr>
              <a:spLocks noChangeArrowheads="1"/>
            </p:cNvSpPr>
            <p:nvPr/>
          </p:nvSpPr>
          <p:spPr bwMode="auto">
            <a:xfrm>
              <a:off x="3934" y="2784"/>
              <a:ext cx="1618" cy="286"/>
            </a:xfrm>
            <a:prstGeom prst="rect">
              <a:avLst/>
            </a:prstGeom>
            <a:noFill/>
            <a:ln w="12700">
              <a:noFill/>
              <a:miter lim="800000"/>
              <a:headEnd/>
              <a:tailEnd/>
            </a:ln>
          </p:spPr>
          <p:txBody>
            <a:bodyPr lIns="90488" tIns="44450" rIns="90488" bIns="44450">
              <a:spAutoFit/>
            </a:bodyPr>
            <a:lstStyle/>
            <a:p>
              <a:pPr algn="ctr" eaLnBrk="0" hangingPunct="0">
                <a:lnSpc>
                  <a:spcPct val="90000"/>
                </a:lnSpc>
              </a:pPr>
              <a:r>
                <a:rPr lang="en-US" sz="2600" b="1"/>
                <a:t>Debt</a:t>
              </a:r>
              <a:endParaRPr lang="en-US" sz="2400" b="1"/>
            </a:p>
          </p:txBody>
        </p:sp>
        <p:sp>
          <p:nvSpPr>
            <p:cNvPr id="38922" name="Line 6"/>
            <p:cNvSpPr>
              <a:spLocks noChangeShapeType="1"/>
            </p:cNvSpPr>
            <p:nvPr/>
          </p:nvSpPr>
          <p:spPr bwMode="auto">
            <a:xfrm>
              <a:off x="865" y="2379"/>
              <a:ext cx="2953" cy="0"/>
            </a:xfrm>
            <a:prstGeom prst="line">
              <a:avLst/>
            </a:prstGeom>
            <a:noFill/>
            <a:ln w="50800">
              <a:solidFill>
                <a:schemeClr val="tx1"/>
              </a:solidFill>
              <a:round/>
              <a:headEnd/>
              <a:tailEnd/>
            </a:ln>
          </p:spPr>
          <p:txBody>
            <a:bodyPr wrap="none" anchor="ctr"/>
            <a:lstStyle/>
            <a:p>
              <a:endParaRPr lang="en-US"/>
            </a:p>
          </p:txBody>
        </p:sp>
        <p:sp>
          <p:nvSpPr>
            <p:cNvPr id="38923" name="Rectangle 7"/>
            <p:cNvSpPr>
              <a:spLocks noChangeArrowheads="1"/>
            </p:cNvSpPr>
            <p:nvPr/>
          </p:nvSpPr>
          <p:spPr bwMode="auto">
            <a:xfrm>
              <a:off x="3722" y="1542"/>
              <a:ext cx="1909" cy="314"/>
            </a:xfrm>
            <a:prstGeom prst="rect">
              <a:avLst/>
            </a:prstGeom>
            <a:noFill/>
            <a:ln w="12700">
              <a:noFill/>
              <a:miter lim="800000"/>
              <a:headEnd/>
              <a:tailEnd/>
            </a:ln>
          </p:spPr>
          <p:txBody>
            <a:bodyPr wrap="none" lIns="90488" tIns="44450" rIns="90488" bIns="44450">
              <a:spAutoFit/>
            </a:bodyPr>
            <a:lstStyle/>
            <a:p>
              <a:pPr eaLnBrk="0" hangingPunct="0"/>
              <a:r>
                <a:rPr lang="en-US" sz="2600" b="1" dirty="0" smtClean="0"/>
                <a:t>V</a:t>
              </a:r>
              <a:r>
                <a:rPr lang="en-US" sz="2600" b="1" baseline="-25000" dirty="0" smtClean="0"/>
                <a:t>L</a:t>
              </a:r>
              <a:r>
                <a:rPr lang="en-US" sz="2600" b="1" dirty="0" smtClean="0"/>
                <a:t>=V</a:t>
              </a:r>
              <a:r>
                <a:rPr lang="en-US" sz="2600" b="1" baseline="-25000" dirty="0" smtClean="0"/>
                <a:t>U</a:t>
              </a:r>
              <a:r>
                <a:rPr lang="en-US" sz="2600" b="1" dirty="0" smtClean="0"/>
                <a:t> + </a:t>
              </a:r>
              <a:r>
                <a:rPr lang="en-US" sz="2600" b="1" dirty="0" err="1" smtClean="0"/>
                <a:t>V</a:t>
              </a:r>
              <a:r>
                <a:rPr lang="en-US" sz="2600" b="1" baseline="-25000" dirty="0" err="1" smtClean="0"/>
                <a:t>tax</a:t>
              </a:r>
              <a:r>
                <a:rPr lang="en-US" sz="2600" b="1" baseline="-25000" dirty="0" smtClean="0"/>
                <a:t> shield</a:t>
              </a:r>
              <a:r>
                <a:rPr lang="en-US" sz="2600" b="1" dirty="0" smtClean="0"/>
                <a:t> </a:t>
              </a:r>
              <a:endParaRPr lang="en-US" sz="2800" b="1" baseline="-25000" dirty="0"/>
            </a:p>
          </p:txBody>
        </p:sp>
        <p:sp>
          <p:nvSpPr>
            <p:cNvPr id="38924" name="Rectangle 8"/>
            <p:cNvSpPr>
              <a:spLocks noChangeArrowheads="1"/>
            </p:cNvSpPr>
            <p:nvPr/>
          </p:nvSpPr>
          <p:spPr bwMode="auto">
            <a:xfrm>
              <a:off x="3946" y="2211"/>
              <a:ext cx="375" cy="311"/>
            </a:xfrm>
            <a:prstGeom prst="rect">
              <a:avLst/>
            </a:prstGeom>
            <a:noFill/>
            <a:ln w="12700">
              <a:noFill/>
              <a:miter lim="800000"/>
              <a:headEnd/>
              <a:tailEnd/>
            </a:ln>
          </p:spPr>
          <p:txBody>
            <a:bodyPr wrap="none" lIns="90488" tIns="44450" rIns="90488" bIns="44450">
              <a:spAutoFit/>
            </a:bodyPr>
            <a:lstStyle/>
            <a:p>
              <a:pPr eaLnBrk="0" hangingPunct="0"/>
              <a:r>
                <a:rPr lang="en-US" sz="2600" b="1"/>
                <a:t>V</a:t>
              </a:r>
              <a:r>
                <a:rPr lang="en-US" sz="2600" b="1" baseline="-25000"/>
                <a:t>U</a:t>
              </a:r>
              <a:endParaRPr lang="en-US" sz="2800" b="1" baseline="-25000"/>
            </a:p>
          </p:txBody>
        </p:sp>
        <p:sp>
          <p:nvSpPr>
            <p:cNvPr id="38925" name="Line 10"/>
            <p:cNvSpPr>
              <a:spLocks noChangeShapeType="1"/>
            </p:cNvSpPr>
            <p:nvPr/>
          </p:nvSpPr>
          <p:spPr bwMode="auto">
            <a:xfrm flipV="1">
              <a:off x="848" y="1902"/>
              <a:ext cx="2983" cy="486"/>
            </a:xfrm>
            <a:prstGeom prst="line">
              <a:avLst/>
            </a:prstGeom>
            <a:noFill/>
            <a:ln w="50800">
              <a:solidFill>
                <a:schemeClr val="tx1"/>
              </a:solidFill>
              <a:round/>
              <a:headEnd/>
              <a:tailEnd/>
            </a:ln>
          </p:spPr>
          <p:txBody>
            <a:bodyPr wrap="none" anchor="ctr"/>
            <a:lstStyle/>
            <a:p>
              <a:endParaRPr lang="en-US"/>
            </a:p>
          </p:txBody>
        </p:sp>
        <p:sp>
          <p:nvSpPr>
            <p:cNvPr id="38926" name="Rectangle 11"/>
            <p:cNvSpPr>
              <a:spLocks noChangeArrowheads="1"/>
            </p:cNvSpPr>
            <p:nvPr/>
          </p:nvSpPr>
          <p:spPr bwMode="auto">
            <a:xfrm>
              <a:off x="304" y="3466"/>
              <a:ext cx="5216" cy="689"/>
            </a:xfrm>
            <a:prstGeom prst="rect">
              <a:avLst/>
            </a:prstGeom>
            <a:noFill/>
            <a:ln w="12700">
              <a:noFill/>
              <a:miter lim="800000"/>
              <a:headEnd/>
              <a:tailEnd/>
            </a:ln>
          </p:spPr>
          <p:txBody>
            <a:bodyPr lIns="90488" tIns="44450" rIns="90488" bIns="44450">
              <a:spAutoFit/>
            </a:bodyPr>
            <a:lstStyle/>
            <a:p>
              <a:pPr eaLnBrk="0" hangingPunct="0">
                <a:lnSpc>
                  <a:spcPct val="90000"/>
                </a:lnSpc>
              </a:pPr>
              <a:r>
                <a:rPr lang="en-US" sz="2400" b="1"/>
                <a:t>Under MM with corporate taxes, the firm’s value increases continuously as more and more debt is used.</a:t>
              </a:r>
            </a:p>
          </p:txBody>
        </p:sp>
        <p:sp>
          <p:nvSpPr>
            <p:cNvPr id="38927" name="Rectangle 12"/>
            <p:cNvSpPr>
              <a:spLocks noChangeArrowheads="1"/>
            </p:cNvSpPr>
            <p:nvPr/>
          </p:nvSpPr>
          <p:spPr bwMode="auto">
            <a:xfrm>
              <a:off x="3507" y="1991"/>
              <a:ext cx="417" cy="311"/>
            </a:xfrm>
            <a:prstGeom prst="rect">
              <a:avLst/>
            </a:prstGeom>
            <a:noFill/>
            <a:ln w="12700">
              <a:noFill/>
              <a:miter lim="800000"/>
              <a:headEnd/>
              <a:tailEnd/>
            </a:ln>
          </p:spPr>
          <p:txBody>
            <a:bodyPr wrap="none" lIns="90488" tIns="44450" rIns="90488" bIns="44450">
              <a:spAutoFit/>
            </a:bodyPr>
            <a:lstStyle/>
            <a:p>
              <a:pPr eaLnBrk="0" hangingPunct="0"/>
              <a:r>
                <a:rPr lang="en-US" sz="2600" b="1"/>
                <a:t>TD</a:t>
              </a:r>
              <a:endParaRPr lang="en-US" sz="2800" b="1"/>
            </a:p>
          </p:txBody>
        </p:sp>
        <p:sp>
          <p:nvSpPr>
            <p:cNvPr id="38928" name="Line 13"/>
            <p:cNvSpPr>
              <a:spLocks noChangeShapeType="1"/>
            </p:cNvSpPr>
            <p:nvPr/>
          </p:nvSpPr>
          <p:spPr bwMode="auto">
            <a:xfrm>
              <a:off x="3495" y="2007"/>
              <a:ext cx="0" cy="346"/>
            </a:xfrm>
            <a:prstGeom prst="line">
              <a:avLst/>
            </a:prstGeom>
            <a:noFill/>
            <a:ln w="12700">
              <a:solidFill>
                <a:schemeClr val="tx1"/>
              </a:solidFill>
              <a:round/>
              <a:headEnd type="triangle" w="med" len="med"/>
              <a:tailEnd type="triangle" w="med" len="med"/>
            </a:ln>
          </p:spPr>
          <p:txBody>
            <a:bodyPr wrap="none" anchor="ctr"/>
            <a:lstStyle/>
            <a:p>
              <a:endParaRPr lang="en-US"/>
            </a:p>
          </p:txBody>
        </p:sp>
        <p:sp>
          <p:nvSpPr>
            <p:cNvPr id="38929" name="Line 14"/>
            <p:cNvSpPr>
              <a:spLocks noChangeShapeType="1"/>
            </p:cNvSpPr>
            <p:nvPr/>
          </p:nvSpPr>
          <p:spPr bwMode="auto">
            <a:xfrm>
              <a:off x="840" y="2976"/>
              <a:ext cx="3288" cy="0"/>
            </a:xfrm>
            <a:prstGeom prst="line">
              <a:avLst/>
            </a:prstGeom>
            <a:noFill/>
            <a:ln w="12700">
              <a:solidFill>
                <a:schemeClr val="tx1"/>
              </a:solidFill>
              <a:round/>
              <a:headEnd/>
              <a:tailEnd/>
            </a:ln>
          </p:spPr>
          <p:txBody>
            <a:bodyPr wrap="none" anchor="ctr"/>
            <a:lstStyle/>
            <a:p>
              <a:endParaRPr lang="en-US"/>
            </a:p>
          </p:txBody>
        </p:sp>
      </p:grpSp>
      <p:sp>
        <p:nvSpPr>
          <p:cNvPr id="38917" name="Rectangle 20"/>
          <p:cNvSpPr>
            <a:spLocks noGrp="1" noChangeArrowheads="1"/>
          </p:cNvSpPr>
          <p:nvPr>
            <p:ph type="title" idx="4294967295"/>
          </p:nvPr>
        </p:nvSpPr>
        <p:spPr/>
        <p:txBody>
          <a:bodyPr anchor="b"/>
          <a:lstStyle/>
          <a:p>
            <a:pPr eaLnBrk="1" hangingPunct="1"/>
            <a:r>
              <a:rPr lang="en-US" sz="3200" dirty="0" smtClean="0"/>
              <a:t>MM with Corporate Taxes: </a:t>
            </a:r>
            <a:br>
              <a:rPr lang="en-US" sz="3200" dirty="0" smtClean="0"/>
            </a:br>
            <a:r>
              <a:rPr lang="en-US" sz="3200" dirty="0" smtClean="0"/>
              <a:t>Proposition I </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1"/>
          <p:cNvSpPr>
            <a:spLocks noGrp="1"/>
          </p:cNvSpPr>
          <p:nvPr>
            <p:ph type="ftr" sz="quarter" idx="10"/>
          </p:nvPr>
        </p:nvSpPr>
        <p:spPr>
          <a:noFill/>
        </p:spPr>
        <p:txBody>
          <a:bodyPr/>
          <a:lstStyle/>
          <a:p>
            <a:r>
              <a:rPr lang="en-US"/>
              <a:t>Copyright © 2011 by Nelson Education Ltd. All rights reserved.</a:t>
            </a:r>
          </a:p>
        </p:txBody>
      </p:sp>
      <p:sp>
        <p:nvSpPr>
          <p:cNvPr id="39939" name="Slide Number Placeholder 2"/>
          <p:cNvSpPr>
            <a:spLocks noGrp="1"/>
          </p:cNvSpPr>
          <p:nvPr>
            <p:ph type="sldNum" sz="quarter" idx="11"/>
          </p:nvPr>
        </p:nvSpPr>
        <p:spPr>
          <a:noFill/>
        </p:spPr>
        <p:txBody>
          <a:bodyPr/>
          <a:lstStyle/>
          <a:p>
            <a:r>
              <a:rPr lang="en-US"/>
              <a:t>12-</a:t>
            </a:r>
            <a:fld id="{1F731D44-8E4E-468C-B554-53AE64F4234E}" type="slidenum">
              <a:rPr lang="en-US"/>
              <a:pPr/>
              <a:t>37</a:t>
            </a:fld>
            <a:endParaRPr lang="en-US"/>
          </a:p>
        </p:txBody>
      </p:sp>
      <p:sp>
        <p:nvSpPr>
          <p:cNvPr id="39940" name="Line 2"/>
          <p:cNvSpPr>
            <a:spLocks noChangeShapeType="1"/>
          </p:cNvSpPr>
          <p:nvPr/>
        </p:nvSpPr>
        <p:spPr bwMode="auto">
          <a:xfrm>
            <a:off x="1452563" y="3281363"/>
            <a:ext cx="0" cy="2436812"/>
          </a:xfrm>
          <a:prstGeom prst="line">
            <a:avLst/>
          </a:prstGeom>
          <a:noFill/>
          <a:ln w="25400">
            <a:solidFill>
              <a:schemeClr val="tx1"/>
            </a:solidFill>
            <a:round/>
            <a:headEnd/>
            <a:tailEnd/>
          </a:ln>
        </p:spPr>
        <p:txBody>
          <a:bodyPr wrap="none" anchor="ctr"/>
          <a:lstStyle/>
          <a:p>
            <a:endParaRPr lang="en-US"/>
          </a:p>
        </p:txBody>
      </p:sp>
      <p:sp>
        <p:nvSpPr>
          <p:cNvPr id="39941" name="Line 3"/>
          <p:cNvSpPr>
            <a:spLocks noChangeShapeType="1"/>
          </p:cNvSpPr>
          <p:nvPr/>
        </p:nvSpPr>
        <p:spPr bwMode="auto">
          <a:xfrm>
            <a:off x="1487488" y="5730875"/>
            <a:ext cx="5016500" cy="0"/>
          </a:xfrm>
          <a:prstGeom prst="line">
            <a:avLst/>
          </a:prstGeom>
          <a:noFill/>
          <a:ln w="25400">
            <a:solidFill>
              <a:schemeClr val="tx1"/>
            </a:solidFill>
            <a:round/>
            <a:headEnd/>
            <a:tailEnd/>
          </a:ln>
        </p:spPr>
        <p:txBody>
          <a:bodyPr wrap="none" anchor="ctr"/>
          <a:lstStyle/>
          <a:p>
            <a:endParaRPr lang="en-US"/>
          </a:p>
        </p:txBody>
      </p:sp>
      <p:sp>
        <p:nvSpPr>
          <p:cNvPr id="39942" name="Rectangle 4"/>
          <p:cNvSpPr>
            <a:spLocks noChangeArrowheads="1"/>
          </p:cNvSpPr>
          <p:nvPr/>
        </p:nvSpPr>
        <p:spPr bwMode="auto">
          <a:xfrm>
            <a:off x="838200" y="2514600"/>
            <a:ext cx="1868488" cy="746125"/>
          </a:xfrm>
          <a:prstGeom prst="rect">
            <a:avLst/>
          </a:prstGeom>
          <a:noFill/>
          <a:ln w="12700">
            <a:noFill/>
            <a:miter lim="800000"/>
            <a:headEnd/>
            <a:tailEnd/>
          </a:ln>
        </p:spPr>
        <p:txBody>
          <a:bodyPr lIns="90488" tIns="44450" rIns="90488" bIns="44450">
            <a:spAutoFit/>
          </a:bodyPr>
          <a:lstStyle/>
          <a:p>
            <a:pPr algn="ctr" eaLnBrk="0" hangingPunct="0">
              <a:lnSpc>
                <a:spcPct val="90000"/>
              </a:lnSpc>
            </a:pPr>
            <a:r>
              <a:rPr lang="en-US" sz="2400" b="1" dirty="0"/>
              <a:t>Cost of Capital (%)</a:t>
            </a:r>
          </a:p>
        </p:txBody>
      </p:sp>
      <p:sp>
        <p:nvSpPr>
          <p:cNvPr id="39943" name="Rectangle 5"/>
          <p:cNvSpPr>
            <a:spLocks noChangeArrowheads="1"/>
          </p:cNvSpPr>
          <p:nvPr/>
        </p:nvSpPr>
        <p:spPr bwMode="auto">
          <a:xfrm>
            <a:off x="1308100" y="5765800"/>
            <a:ext cx="7304088" cy="4667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400" b="1"/>
              <a:t>0	20	40	60	80	100</a:t>
            </a:r>
          </a:p>
        </p:txBody>
      </p:sp>
      <p:sp>
        <p:nvSpPr>
          <p:cNvPr id="39944" name="Rectangle 6"/>
          <p:cNvSpPr>
            <a:spLocks noChangeArrowheads="1"/>
          </p:cNvSpPr>
          <p:nvPr/>
        </p:nvSpPr>
        <p:spPr bwMode="auto">
          <a:xfrm>
            <a:off x="6669088" y="5562600"/>
            <a:ext cx="1868487" cy="746125"/>
          </a:xfrm>
          <a:prstGeom prst="rect">
            <a:avLst/>
          </a:prstGeom>
          <a:noFill/>
          <a:ln w="12700">
            <a:noFill/>
            <a:miter lim="800000"/>
            <a:headEnd/>
            <a:tailEnd/>
          </a:ln>
        </p:spPr>
        <p:txBody>
          <a:bodyPr lIns="90488" tIns="44450" rIns="90488" bIns="44450">
            <a:spAutoFit/>
          </a:bodyPr>
          <a:lstStyle/>
          <a:p>
            <a:pPr algn="ctr" eaLnBrk="0" hangingPunct="0">
              <a:lnSpc>
                <a:spcPct val="90000"/>
              </a:lnSpc>
            </a:pPr>
            <a:r>
              <a:rPr lang="en-US" sz="2400" b="1"/>
              <a:t>Debt/Value Ratio (%)</a:t>
            </a:r>
          </a:p>
        </p:txBody>
      </p:sp>
      <p:sp>
        <p:nvSpPr>
          <p:cNvPr id="39945" name="Rectangle 8"/>
          <p:cNvSpPr>
            <a:spLocks noChangeArrowheads="1"/>
          </p:cNvSpPr>
          <p:nvPr/>
        </p:nvSpPr>
        <p:spPr bwMode="auto">
          <a:xfrm>
            <a:off x="6238875" y="3103563"/>
            <a:ext cx="541816" cy="459100"/>
          </a:xfrm>
          <a:prstGeom prst="rect">
            <a:avLst/>
          </a:prstGeom>
          <a:noFill/>
          <a:ln w="12700">
            <a:noFill/>
            <a:miter lim="800000"/>
            <a:headEnd/>
            <a:tailEnd/>
          </a:ln>
        </p:spPr>
        <p:txBody>
          <a:bodyPr wrap="none" lIns="90488" tIns="44450" rIns="90488" bIns="44450">
            <a:spAutoFit/>
          </a:bodyPr>
          <a:lstStyle/>
          <a:p>
            <a:pPr eaLnBrk="0" hangingPunct="0"/>
            <a:r>
              <a:rPr lang="en-US" sz="2400" b="1" dirty="0" err="1" smtClean="0"/>
              <a:t>r</a:t>
            </a:r>
            <a:r>
              <a:rPr lang="en-US" sz="2400" b="1" baseline="-25000" dirty="0" err="1" smtClean="0"/>
              <a:t>sL</a:t>
            </a:r>
            <a:endParaRPr lang="en-US" sz="2400" b="1" baseline="-25000" dirty="0"/>
          </a:p>
        </p:txBody>
      </p:sp>
      <p:sp>
        <p:nvSpPr>
          <p:cNvPr id="39947" name="Line 10"/>
          <p:cNvSpPr>
            <a:spLocks noChangeShapeType="1"/>
          </p:cNvSpPr>
          <p:nvPr/>
        </p:nvSpPr>
        <p:spPr bwMode="auto">
          <a:xfrm>
            <a:off x="1460500" y="4802188"/>
            <a:ext cx="4735513" cy="227012"/>
          </a:xfrm>
          <a:prstGeom prst="line">
            <a:avLst/>
          </a:prstGeom>
          <a:noFill/>
          <a:ln w="50800">
            <a:solidFill>
              <a:schemeClr val="tx1"/>
            </a:solidFill>
            <a:round/>
            <a:headEnd/>
            <a:tailEnd/>
          </a:ln>
        </p:spPr>
        <p:txBody>
          <a:bodyPr wrap="none" anchor="ctr"/>
          <a:lstStyle/>
          <a:p>
            <a:endParaRPr lang="en-US"/>
          </a:p>
        </p:txBody>
      </p:sp>
      <p:sp>
        <p:nvSpPr>
          <p:cNvPr id="39949" name="Rectangle 12"/>
          <p:cNvSpPr>
            <a:spLocks noChangeArrowheads="1"/>
          </p:cNvSpPr>
          <p:nvPr/>
        </p:nvSpPr>
        <p:spPr bwMode="auto">
          <a:xfrm>
            <a:off x="6248400" y="4876800"/>
            <a:ext cx="1252538" cy="454025"/>
          </a:xfrm>
          <a:prstGeom prst="rect">
            <a:avLst/>
          </a:prstGeom>
          <a:noFill/>
          <a:ln w="12700">
            <a:noFill/>
            <a:miter lim="800000"/>
            <a:headEnd/>
            <a:tailEnd/>
          </a:ln>
        </p:spPr>
        <p:txBody>
          <a:bodyPr wrap="none" lIns="90488" tIns="44450" rIns="90488" bIns="44450">
            <a:spAutoFit/>
          </a:bodyPr>
          <a:lstStyle/>
          <a:p>
            <a:pPr eaLnBrk="0" hangingPunct="0"/>
            <a:r>
              <a:rPr lang="en-US" sz="2400" b="1" dirty="0"/>
              <a:t>r</a:t>
            </a:r>
            <a:r>
              <a:rPr lang="en-US" sz="2400" b="1" baseline="-25000" dirty="0"/>
              <a:t>d</a:t>
            </a:r>
            <a:r>
              <a:rPr lang="en-US" sz="2400" b="1" dirty="0"/>
              <a:t>(1 - T)</a:t>
            </a:r>
          </a:p>
        </p:txBody>
      </p:sp>
      <p:sp>
        <p:nvSpPr>
          <p:cNvPr id="39950" name="Arc 13"/>
          <p:cNvSpPr>
            <a:spLocks/>
          </p:cNvSpPr>
          <p:nvPr/>
        </p:nvSpPr>
        <p:spPr bwMode="auto">
          <a:xfrm flipV="1">
            <a:off x="1447800" y="3429000"/>
            <a:ext cx="4724400" cy="12954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0800">
            <a:solidFill>
              <a:schemeClr val="tx1"/>
            </a:solidFill>
            <a:round/>
            <a:headEnd/>
            <a:tailEnd/>
          </a:ln>
        </p:spPr>
        <p:txBody>
          <a:bodyPr wrap="none" anchor="ctr"/>
          <a:lstStyle/>
          <a:p>
            <a:endParaRPr lang="en-US"/>
          </a:p>
        </p:txBody>
      </p:sp>
      <p:sp>
        <p:nvSpPr>
          <p:cNvPr id="39951" name="Rectangle 15"/>
          <p:cNvSpPr>
            <a:spLocks noGrp="1" noChangeArrowheads="1"/>
          </p:cNvSpPr>
          <p:nvPr>
            <p:ph type="title" idx="4294967295"/>
          </p:nvPr>
        </p:nvSpPr>
        <p:spPr/>
        <p:txBody>
          <a:bodyPr anchor="b"/>
          <a:lstStyle/>
          <a:p>
            <a:pPr eaLnBrk="1" hangingPunct="1"/>
            <a:r>
              <a:rPr lang="en-US" sz="3000" dirty="0" smtClean="0"/>
              <a:t>MM with Corporate Taxes:</a:t>
            </a:r>
            <a:br>
              <a:rPr lang="en-US" sz="3000" dirty="0" smtClean="0"/>
            </a:br>
            <a:r>
              <a:rPr lang="en-US" sz="3000" dirty="0" smtClean="0"/>
              <a:t>Proposition II</a:t>
            </a:r>
          </a:p>
        </p:txBody>
      </p:sp>
      <p:sp>
        <p:nvSpPr>
          <p:cNvPr id="16" name="Rectangle 4"/>
          <p:cNvSpPr>
            <a:spLocks noChangeArrowheads="1"/>
          </p:cNvSpPr>
          <p:nvPr/>
        </p:nvSpPr>
        <p:spPr bwMode="auto">
          <a:xfrm>
            <a:off x="2971800" y="1752600"/>
            <a:ext cx="6324600" cy="2084160"/>
          </a:xfrm>
          <a:prstGeom prst="rect">
            <a:avLst/>
          </a:prstGeom>
          <a:noFill/>
          <a:ln w="12700">
            <a:noFill/>
            <a:miter lim="800000"/>
            <a:headEnd/>
            <a:tailEnd/>
          </a:ln>
        </p:spPr>
        <p:txBody>
          <a:bodyPr wrap="square" lIns="90488" tIns="44450" rIns="90488" bIns="44450">
            <a:spAutoFit/>
          </a:bodyPr>
          <a:lstStyle/>
          <a:p>
            <a:pPr eaLnBrk="0" hangingPunct="0">
              <a:lnSpc>
                <a:spcPct val="90000"/>
              </a:lnSpc>
            </a:pPr>
            <a:r>
              <a:rPr lang="en-US" sz="2400" dirty="0" err="1" smtClean="0"/>
              <a:t>r</a:t>
            </a:r>
            <a:r>
              <a:rPr lang="en-US" sz="2400" baseline="-25000" dirty="0" err="1" smtClean="0"/>
              <a:t>sL</a:t>
            </a:r>
            <a:r>
              <a:rPr lang="en-US" sz="2400" dirty="0" smtClean="0"/>
              <a:t> = </a:t>
            </a:r>
            <a:r>
              <a:rPr lang="en-US" sz="2400" dirty="0" err="1" smtClean="0"/>
              <a:t>r</a:t>
            </a:r>
            <a:r>
              <a:rPr lang="en-US" sz="2400" baseline="-25000" dirty="0" err="1" smtClean="0"/>
              <a:t>sU</a:t>
            </a:r>
            <a:r>
              <a:rPr lang="en-US" sz="2400" dirty="0" smtClean="0"/>
              <a:t> + (</a:t>
            </a:r>
            <a:r>
              <a:rPr lang="en-US" sz="2400" dirty="0" err="1" smtClean="0"/>
              <a:t>r</a:t>
            </a:r>
            <a:r>
              <a:rPr lang="en-US" sz="2400" baseline="-25000" dirty="0" err="1" smtClean="0"/>
              <a:t>sU</a:t>
            </a:r>
            <a:r>
              <a:rPr lang="en-US" sz="2400" dirty="0" smtClean="0"/>
              <a:t> - r</a:t>
            </a:r>
            <a:r>
              <a:rPr lang="en-US" sz="2400" baseline="-25000" dirty="0" smtClean="0"/>
              <a:t>d</a:t>
            </a:r>
            <a:r>
              <a:rPr lang="en-US" sz="2400" dirty="0" smtClean="0"/>
              <a:t> )(1-T)(D/S)</a:t>
            </a:r>
          </a:p>
          <a:p>
            <a:pPr eaLnBrk="0" hangingPunct="0">
              <a:lnSpc>
                <a:spcPct val="90000"/>
              </a:lnSpc>
            </a:pPr>
            <a:r>
              <a:rPr lang="en-US" sz="2400" dirty="0" smtClean="0"/>
              <a:t>Taxes reduce the effective cost of debt</a:t>
            </a:r>
          </a:p>
          <a:p>
            <a:pPr eaLnBrk="0" hangingPunct="0">
              <a:lnSpc>
                <a:spcPct val="90000"/>
              </a:lnSpc>
            </a:pPr>
            <a:r>
              <a:rPr lang="en-US" sz="2400" dirty="0" smtClean="0"/>
              <a:t>Taxes cause the cost of equity to rise less rapidly with leverage than with no taxes</a:t>
            </a:r>
          </a:p>
          <a:p>
            <a:pPr algn="ctr" eaLnBrk="0" hangingPunct="0">
              <a:lnSpc>
                <a:spcPct val="90000"/>
              </a:lnSpc>
            </a:pPr>
            <a:endParaRPr lang="en-US" sz="2400" dirty="0" smtClean="0"/>
          </a:p>
          <a:p>
            <a:pPr algn="ctr" eaLnBrk="0" hangingPunct="0">
              <a:lnSpc>
                <a:spcPct val="90000"/>
              </a:lnSpc>
            </a:pPr>
            <a:endParaRPr lang="en-US" sz="2400" b="1"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Rd(1-T) is constant. </a:t>
            </a:r>
            <a:endParaRPr lang="en-US"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pPr>
              <a:defRPr/>
            </a:pPr>
            <a:r>
              <a:rPr lang="en-US" smtClean="0"/>
              <a:t>12-</a:t>
            </a:r>
            <a:fld id="{F367612E-EF64-4FEA-8AAC-C33EAD8FF91F}" type="slidenum">
              <a:rPr lang="en-US" smtClean="0"/>
              <a:pPr>
                <a:defRPr/>
              </a:pPr>
              <a:t>38</a:t>
            </a:fld>
            <a:endParaRPr lang="en-US"/>
          </a:p>
        </p:txBody>
      </p:sp>
    </p:spTree>
    <p:extLst>
      <p:ext uri="{BB962C8B-B14F-4D97-AF65-F5344CB8AC3E}">
        <p14:creationId xmlns:p14="http://schemas.microsoft.com/office/powerpoint/2010/main" val="42712443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Hamada’s Equation: the Cost of Equity at Different Levels of Debt</a:t>
            </a:r>
            <a:endParaRPr lang="en-US" sz="3600" dirty="0"/>
          </a:p>
        </p:txBody>
      </p:sp>
      <p:sp>
        <p:nvSpPr>
          <p:cNvPr id="5" name="Content Placeholder 4"/>
          <p:cNvSpPr>
            <a:spLocks noGrp="1"/>
          </p:cNvSpPr>
          <p:nvPr>
            <p:ph idx="1"/>
          </p:nvPr>
        </p:nvSpPr>
        <p:spPr/>
        <p:txBody>
          <a:bodyPr/>
          <a:lstStyle/>
          <a:p>
            <a:pPr eaLnBrk="1" hangingPunct="1"/>
            <a:r>
              <a:rPr lang="en-US" sz="2800" dirty="0" smtClean="0"/>
              <a:t>MM theory implies that beta changes with leverage.</a:t>
            </a:r>
          </a:p>
          <a:p>
            <a:pPr eaLnBrk="1" hangingPunct="1"/>
            <a:r>
              <a:rPr lang="en-US" sz="2800" dirty="0" err="1" smtClean="0"/>
              <a:t>b</a:t>
            </a:r>
            <a:r>
              <a:rPr lang="en-US" sz="2800" baseline="-25000" dirty="0" err="1" smtClean="0"/>
              <a:t>U</a:t>
            </a:r>
            <a:r>
              <a:rPr lang="en-US" sz="2800" dirty="0" smtClean="0"/>
              <a:t> is the beta of a firm when it has no debt (the unlevered beta)</a:t>
            </a:r>
          </a:p>
          <a:p>
            <a:pPr eaLnBrk="1" hangingPunct="1"/>
            <a:r>
              <a:rPr lang="en-US" sz="2800" dirty="0" err="1" smtClean="0"/>
              <a:t>b</a:t>
            </a:r>
            <a:r>
              <a:rPr lang="en-US" sz="2800" baseline="-25000" dirty="0" err="1" smtClean="0"/>
              <a:t>L</a:t>
            </a:r>
            <a:r>
              <a:rPr lang="en-US" sz="2800" dirty="0" smtClean="0"/>
              <a:t> = </a:t>
            </a:r>
            <a:r>
              <a:rPr lang="en-US" sz="2800" dirty="0" err="1" smtClean="0"/>
              <a:t>b</a:t>
            </a:r>
            <a:r>
              <a:rPr lang="en-US" sz="2800" baseline="-25000" dirty="0" err="1" smtClean="0"/>
              <a:t>U</a:t>
            </a:r>
            <a:r>
              <a:rPr lang="en-US" sz="2800" dirty="0" smtClean="0"/>
              <a:t> [1 + (1 - T)(D/S)]</a:t>
            </a:r>
          </a:p>
          <a:p>
            <a:r>
              <a:rPr lang="en-US" sz="2800" dirty="0" smtClean="0"/>
              <a:t>CAPM: </a:t>
            </a:r>
            <a:r>
              <a:rPr lang="en-US" sz="2800" dirty="0" err="1" smtClean="0"/>
              <a:t>r</a:t>
            </a:r>
            <a:r>
              <a:rPr lang="en-US" sz="2800" baseline="-25000" dirty="0" err="1" smtClean="0"/>
              <a:t>S</a:t>
            </a:r>
            <a:r>
              <a:rPr lang="en-US" sz="2800" dirty="0" smtClean="0"/>
              <a:t> = </a:t>
            </a:r>
            <a:r>
              <a:rPr lang="en-US" sz="2800" dirty="0" err="1" smtClean="0"/>
              <a:t>r</a:t>
            </a:r>
            <a:r>
              <a:rPr lang="en-US" sz="2800" baseline="-25000" dirty="0" err="1" smtClean="0"/>
              <a:t>RF</a:t>
            </a:r>
            <a:r>
              <a:rPr lang="en-US" sz="2800" dirty="0" smtClean="0"/>
              <a:t> + (RP</a:t>
            </a:r>
            <a:r>
              <a:rPr lang="en-US" sz="2800" baseline="-25000" dirty="0" smtClean="0"/>
              <a:t>M</a:t>
            </a:r>
            <a:r>
              <a:rPr lang="en-US" sz="2800" dirty="0" smtClean="0"/>
              <a:t>)b</a:t>
            </a:r>
          </a:p>
          <a:p>
            <a:r>
              <a:rPr lang="en-US" sz="2800" dirty="0" smtClean="0"/>
              <a:t>Once </a:t>
            </a:r>
            <a:r>
              <a:rPr lang="en-US" sz="2800" dirty="0" err="1" smtClean="0"/>
              <a:t>b</a:t>
            </a:r>
            <a:r>
              <a:rPr lang="en-US" sz="2800" baseline="-25000" dirty="0" err="1" smtClean="0"/>
              <a:t>U</a:t>
            </a:r>
            <a:r>
              <a:rPr lang="en-US" sz="2800" dirty="0" smtClean="0"/>
              <a:t> is determined, we can estimate how changes in debt/equity ratio affect the levered beta and the cost of equity </a:t>
            </a:r>
            <a:endParaRPr lang="en-US" sz="2800" dirty="0"/>
          </a:p>
        </p:txBody>
      </p:sp>
      <p:sp>
        <p:nvSpPr>
          <p:cNvPr id="2" name="Footer Placeholder 1"/>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3" name="Slide Number Placeholder 2"/>
          <p:cNvSpPr>
            <a:spLocks noGrp="1"/>
          </p:cNvSpPr>
          <p:nvPr>
            <p:ph type="sldNum" sz="quarter" idx="11"/>
          </p:nvPr>
        </p:nvSpPr>
        <p:spPr/>
        <p:txBody>
          <a:bodyPr/>
          <a:lstStyle/>
          <a:p>
            <a:pPr>
              <a:defRPr/>
            </a:pPr>
            <a:r>
              <a:rPr lang="en-US" smtClean="0"/>
              <a:t>12-</a:t>
            </a:r>
            <a:fld id="{CD68D561-B8B6-4AB7-B5DE-662B7AA9D544}" type="slidenum">
              <a:rPr lang="en-US" smtClean="0"/>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1"/>
          <p:cNvSpPr>
            <a:spLocks noGrp="1"/>
          </p:cNvSpPr>
          <p:nvPr>
            <p:ph type="ftr" sz="quarter" idx="10"/>
          </p:nvPr>
        </p:nvSpPr>
        <p:spPr>
          <a:noFill/>
        </p:spPr>
        <p:txBody>
          <a:bodyPr/>
          <a:lstStyle/>
          <a:p>
            <a:r>
              <a:rPr lang="en-US"/>
              <a:t>Copyright © 2011 by Nelson Education Ltd. All rights reserved.</a:t>
            </a:r>
          </a:p>
        </p:txBody>
      </p:sp>
      <p:sp>
        <p:nvSpPr>
          <p:cNvPr id="7171" name="Slide Number Placeholder 2"/>
          <p:cNvSpPr>
            <a:spLocks noGrp="1"/>
          </p:cNvSpPr>
          <p:nvPr>
            <p:ph type="sldNum" sz="quarter" idx="11"/>
          </p:nvPr>
        </p:nvSpPr>
        <p:spPr>
          <a:noFill/>
        </p:spPr>
        <p:txBody>
          <a:bodyPr/>
          <a:lstStyle/>
          <a:p>
            <a:r>
              <a:rPr lang="en-US"/>
              <a:t>12-</a:t>
            </a:r>
            <a:fld id="{FA710CDF-8902-4B17-BF48-3ADC03C97838}" type="slidenum">
              <a:rPr lang="en-US"/>
              <a:pPr/>
              <a:t>4</a:t>
            </a:fld>
            <a:endParaRPr lang="en-US"/>
          </a:p>
        </p:txBody>
      </p:sp>
      <p:sp>
        <p:nvSpPr>
          <p:cNvPr id="7172" name="Rectangle 2052"/>
          <p:cNvSpPr>
            <a:spLocks noGrp="1" noChangeArrowheads="1"/>
          </p:cNvSpPr>
          <p:nvPr>
            <p:ph type="title" idx="4294967295"/>
          </p:nvPr>
        </p:nvSpPr>
        <p:spPr/>
        <p:txBody>
          <a:bodyPr anchor="b"/>
          <a:lstStyle/>
          <a:p>
            <a:pPr eaLnBrk="1" hangingPunct="1"/>
            <a:r>
              <a:rPr lang="en-US" smtClean="0"/>
              <a:t>Basic Definitions</a:t>
            </a:r>
          </a:p>
        </p:txBody>
      </p:sp>
      <p:sp>
        <p:nvSpPr>
          <p:cNvPr id="7173" name="Rectangle 2053"/>
          <p:cNvSpPr>
            <a:spLocks noGrp="1" noChangeArrowheads="1"/>
          </p:cNvSpPr>
          <p:nvPr>
            <p:ph type="body" idx="4294967295"/>
          </p:nvPr>
        </p:nvSpPr>
        <p:spPr/>
        <p:txBody>
          <a:bodyPr/>
          <a:lstStyle/>
          <a:p>
            <a:pPr eaLnBrk="1" hangingPunct="1"/>
            <a:r>
              <a:rPr lang="en-US" smtClean="0"/>
              <a:t>V = value of firm</a:t>
            </a:r>
          </a:p>
          <a:p>
            <a:pPr eaLnBrk="1" hangingPunct="1"/>
            <a:r>
              <a:rPr lang="en-US" smtClean="0"/>
              <a:t>FCF = free cash flow</a:t>
            </a:r>
          </a:p>
          <a:p>
            <a:pPr eaLnBrk="1" hangingPunct="1"/>
            <a:r>
              <a:rPr lang="en-US" smtClean="0"/>
              <a:t>WACC = weighted average cost of capital</a:t>
            </a:r>
          </a:p>
          <a:p>
            <a:pPr eaLnBrk="1" hangingPunct="1"/>
            <a:r>
              <a:rPr lang="en-US" smtClean="0"/>
              <a:t>r</a:t>
            </a:r>
            <a:r>
              <a:rPr lang="en-US" baseline="-25000" smtClean="0"/>
              <a:t>s</a:t>
            </a:r>
            <a:r>
              <a:rPr lang="en-US" smtClean="0"/>
              <a:t> and r</a:t>
            </a:r>
            <a:r>
              <a:rPr lang="en-US" baseline="-25000" smtClean="0"/>
              <a:t>d </a:t>
            </a:r>
            <a:r>
              <a:rPr lang="en-US" smtClean="0"/>
              <a:t>are costs of stock and debt</a:t>
            </a:r>
          </a:p>
          <a:p>
            <a:pPr eaLnBrk="1" hangingPunct="1"/>
            <a:r>
              <a:rPr lang="en-US" smtClean="0"/>
              <a:t>w</a:t>
            </a:r>
            <a:r>
              <a:rPr lang="en-US" baseline="-25000" smtClean="0"/>
              <a:t>ce</a:t>
            </a:r>
            <a:r>
              <a:rPr lang="en-US" smtClean="0"/>
              <a:t> and w</a:t>
            </a:r>
            <a:r>
              <a:rPr lang="en-US" baseline="-25000" smtClean="0"/>
              <a:t>d</a:t>
            </a:r>
            <a:r>
              <a:rPr lang="en-US" smtClean="0"/>
              <a:t> are percentages of the firm that are financed with stock and debt.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1"/>
          <p:cNvSpPr>
            <a:spLocks noGrp="1"/>
          </p:cNvSpPr>
          <p:nvPr>
            <p:ph type="ftr" sz="quarter" idx="10"/>
          </p:nvPr>
        </p:nvSpPr>
        <p:spPr>
          <a:noFill/>
        </p:spPr>
        <p:txBody>
          <a:bodyPr/>
          <a:lstStyle/>
          <a:p>
            <a:r>
              <a:rPr lang="en-US"/>
              <a:t>Copyright © 2011 by Nelson Education Ltd. All rights reserved.</a:t>
            </a:r>
          </a:p>
        </p:txBody>
      </p:sp>
      <p:sp>
        <p:nvSpPr>
          <p:cNvPr id="40963" name="Slide Number Placeholder 2"/>
          <p:cNvSpPr>
            <a:spLocks noGrp="1"/>
          </p:cNvSpPr>
          <p:nvPr>
            <p:ph type="sldNum" sz="quarter" idx="11"/>
          </p:nvPr>
        </p:nvSpPr>
        <p:spPr>
          <a:noFill/>
        </p:spPr>
        <p:txBody>
          <a:bodyPr/>
          <a:lstStyle/>
          <a:p>
            <a:r>
              <a:rPr lang="en-US"/>
              <a:t>12-</a:t>
            </a:r>
            <a:fld id="{A6FA6848-47BC-48A2-9796-59665FB34CC6}" type="slidenum">
              <a:rPr lang="en-US"/>
              <a:pPr/>
              <a:t>40</a:t>
            </a:fld>
            <a:endParaRPr lang="en-US"/>
          </a:p>
        </p:txBody>
      </p:sp>
      <p:sp>
        <p:nvSpPr>
          <p:cNvPr id="40964" name="Rectangle 5"/>
          <p:cNvSpPr>
            <a:spLocks noGrp="1" noChangeArrowheads="1"/>
          </p:cNvSpPr>
          <p:nvPr>
            <p:ph type="title" idx="4294967295"/>
          </p:nvPr>
        </p:nvSpPr>
        <p:spPr/>
        <p:txBody>
          <a:bodyPr anchor="b"/>
          <a:lstStyle/>
          <a:p>
            <a:pPr eaLnBrk="1" hangingPunct="1"/>
            <a:r>
              <a:rPr lang="en-US" smtClean="0"/>
              <a:t>Miller’s Theory: Corporate and Personal Taxes</a:t>
            </a:r>
          </a:p>
        </p:txBody>
      </p:sp>
      <p:sp>
        <p:nvSpPr>
          <p:cNvPr id="40965" name="Rectangle 6"/>
          <p:cNvSpPr>
            <a:spLocks noGrp="1" noChangeArrowheads="1"/>
          </p:cNvSpPr>
          <p:nvPr>
            <p:ph type="body" idx="4294967295"/>
          </p:nvPr>
        </p:nvSpPr>
        <p:spPr/>
        <p:txBody>
          <a:bodyPr/>
          <a:lstStyle/>
          <a:p>
            <a:pPr eaLnBrk="1" hangingPunct="1"/>
            <a:r>
              <a:rPr lang="en-US" smtClean="0"/>
              <a:t>Personal taxes lessen the advantage of corporate debt:</a:t>
            </a:r>
          </a:p>
          <a:p>
            <a:pPr lvl="1" eaLnBrk="1" hangingPunct="1"/>
            <a:r>
              <a:rPr lang="en-US" smtClean="0"/>
              <a:t>Corporate taxes favour debt financing since corporations can deduct interest expenses.</a:t>
            </a:r>
          </a:p>
          <a:p>
            <a:pPr lvl="1" eaLnBrk="1" hangingPunct="1"/>
            <a:r>
              <a:rPr lang="en-US" smtClean="0"/>
              <a:t>Personal taxes favour equity financing, since no gain is reported until stock is sold, and long-term gains are taxed at a lower rate.</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1"/>
          <p:cNvSpPr>
            <a:spLocks noGrp="1"/>
          </p:cNvSpPr>
          <p:nvPr>
            <p:ph type="ftr" sz="quarter" idx="10"/>
          </p:nvPr>
        </p:nvSpPr>
        <p:spPr>
          <a:noFill/>
        </p:spPr>
        <p:txBody>
          <a:bodyPr/>
          <a:lstStyle/>
          <a:p>
            <a:r>
              <a:rPr lang="en-US"/>
              <a:t>Copyright © 2011 by Nelson Education Ltd. All rights reserved.</a:t>
            </a:r>
          </a:p>
        </p:txBody>
      </p:sp>
      <p:sp>
        <p:nvSpPr>
          <p:cNvPr id="41987" name="Slide Number Placeholder 2"/>
          <p:cNvSpPr>
            <a:spLocks noGrp="1"/>
          </p:cNvSpPr>
          <p:nvPr>
            <p:ph type="sldNum" sz="quarter" idx="11"/>
          </p:nvPr>
        </p:nvSpPr>
        <p:spPr>
          <a:noFill/>
        </p:spPr>
        <p:txBody>
          <a:bodyPr/>
          <a:lstStyle/>
          <a:p>
            <a:r>
              <a:rPr lang="en-US"/>
              <a:t>12-</a:t>
            </a:r>
            <a:fld id="{3A94539F-80A5-4EEE-983B-BD2C4CFDD1BF}" type="slidenum">
              <a:rPr lang="en-US"/>
              <a:pPr/>
              <a:t>41</a:t>
            </a:fld>
            <a:endParaRPr lang="en-US"/>
          </a:p>
        </p:txBody>
      </p:sp>
      <p:grpSp>
        <p:nvGrpSpPr>
          <p:cNvPr id="41988" name="Group 8"/>
          <p:cNvGrpSpPr>
            <a:grpSpLocks/>
          </p:cNvGrpSpPr>
          <p:nvPr/>
        </p:nvGrpSpPr>
        <p:grpSpPr bwMode="auto">
          <a:xfrm>
            <a:off x="1189038" y="2362200"/>
            <a:ext cx="7954962" cy="3135313"/>
            <a:chOff x="418" y="1846"/>
            <a:chExt cx="5011" cy="1975"/>
          </a:xfrm>
        </p:grpSpPr>
        <p:sp>
          <p:nvSpPr>
            <p:cNvPr id="41990" name="Rectangle 3"/>
            <p:cNvSpPr>
              <a:spLocks noChangeArrowheads="1"/>
            </p:cNvSpPr>
            <p:nvPr/>
          </p:nvSpPr>
          <p:spPr bwMode="auto">
            <a:xfrm>
              <a:off x="418" y="1846"/>
              <a:ext cx="5011" cy="1975"/>
            </a:xfrm>
            <a:prstGeom prst="rect">
              <a:avLst/>
            </a:prstGeom>
            <a:noFill/>
            <a:ln w="12700">
              <a:noFill/>
              <a:miter lim="800000"/>
              <a:headEnd/>
              <a:tailEnd/>
            </a:ln>
          </p:spPr>
          <p:txBody>
            <a:bodyPr lIns="90488" tIns="44450" rIns="90488" bIns="44450">
              <a:spAutoFit/>
            </a:bodyPr>
            <a:lstStyle/>
            <a:p>
              <a:pPr eaLnBrk="0" hangingPunct="0"/>
              <a:endParaRPr lang="en-US" sz="3200" b="1"/>
            </a:p>
            <a:p>
              <a:pPr eaLnBrk="0" hangingPunct="0">
                <a:spcAft>
                  <a:spcPct val="20000"/>
                </a:spcAft>
              </a:pPr>
              <a:r>
                <a:rPr lang="en-US" sz="3200"/>
                <a:t>V</a:t>
              </a:r>
              <a:r>
                <a:rPr lang="en-US" sz="3200" baseline="-25000"/>
                <a:t>L</a:t>
              </a:r>
              <a:r>
                <a:rPr lang="en-US" sz="3200"/>
                <a:t> = V</a:t>
              </a:r>
              <a:r>
                <a:rPr lang="en-US" sz="3200" baseline="-25000"/>
                <a:t>U</a:t>
              </a:r>
              <a:r>
                <a:rPr lang="en-US" sz="3200"/>
                <a:t> + </a:t>
              </a:r>
              <a:r>
                <a:rPr lang="en-US" sz="6000"/>
                <a:t>[</a:t>
              </a:r>
              <a:r>
                <a:rPr lang="en-US" sz="3200"/>
                <a:t>1 -                         </a:t>
              </a:r>
              <a:r>
                <a:rPr lang="en-US" sz="6000"/>
                <a:t>]</a:t>
              </a:r>
              <a:r>
                <a:rPr lang="en-US" sz="3200"/>
                <a:t>D.</a:t>
              </a:r>
            </a:p>
            <a:p>
              <a:pPr eaLnBrk="0" hangingPunct="0"/>
              <a:r>
                <a:rPr lang="en-US" sz="3200"/>
                <a:t>T</a:t>
              </a:r>
              <a:r>
                <a:rPr lang="en-US" sz="3200" baseline="-25000"/>
                <a:t>c</a:t>
              </a:r>
              <a:r>
                <a:rPr lang="en-US" sz="3200"/>
                <a:t> = corporate tax rate.</a:t>
              </a:r>
            </a:p>
            <a:p>
              <a:pPr eaLnBrk="0" hangingPunct="0"/>
              <a:r>
                <a:rPr lang="en-US" sz="3200"/>
                <a:t>T</a:t>
              </a:r>
              <a:r>
                <a:rPr lang="en-US" sz="3200" baseline="-25000"/>
                <a:t>d</a:t>
              </a:r>
              <a:r>
                <a:rPr lang="en-US" sz="3200"/>
                <a:t> = personal tax rate on debt income.</a:t>
              </a:r>
            </a:p>
            <a:p>
              <a:pPr eaLnBrk="0" hangingPunct="0"/>
              <a:r>
                <a:rPr lang="en-US" sz="3200"/>
                <a:t>T</a:t>
              </a:r>
              <a:r>
                <a:rPr lang="en-US" sz="3200" baseline="-25000"/>
                <a:t>s</a:t>
              </a:r>
              <a:r>
                <a:rPr lang="en-US" sz="3200"/>
                <a:t> = personal tax rate on stock income.</a:t>
              </a:r>
            </a:p>
          </p:txBody>
        </p:sp>
        <p:sp>
          <p:nvSpPr>
            <p:cNvPr id="41991" name="Rectangle 4"/>
            <p:cNvSpPr>
              <a:spLocks noChangeArrowheads="1"/>
            </p:cNvSpPr>
            <p:nvPr/>
          </p:nvSpPr>
          <p:spPr bwMode="auto">
            <a:xfrm>
              <a:off x="2116" y="2228"/>
              <a:ext cx="1791" cy="670"/>
            </a:xfrm>
            <a:prstGeom prst="rect">
              <a:avLst/>
            </a:prstGeom>
            <a:noFill/>
            <a:ln w="12700">
              <a:noFill/>
              <a:miter lim="800000"/>
              <a:headEnd/>
              <a:tailEnd/>
            </a:ln>
          </p:spPr>
          <p:txBody>
            <a:bodyPr lIns="90488" tIns="44450" rIns="90488" bIns="44450">
              <a:spAutoFit/>
            </a:bodyPr>
            <a:lstStyle/>
            <a:p>
              <a:pPr eaLnBrk="0" hangingPunct="0"/>
              <a:r>
                <a:rPr lang="en-US" sz="3200"/>
                <a:t>(1 - T</a:t>
              </a:r>
              <a:r>
                <a:rPr lang="en-US" sz="3200" baseline="-25000"/>
                <a:t>c</a:t>
              </a:r>
              <a:r>
                <a:rPr lang="en-US" sz="3200"/>
                <a:t>)(1 - T</a:t>
              </a:r>
              <a:r>
                <a:rPr lang="en-US" sz="3200" baseline="-25000"/>
                <a:t>s</a:t>
              </a:r>
              <a:r>
                <a:rPr lang="en-US" sz="3200"/>
                <a:t>)</a:t>
              </a:r>
            </a:p>
            <a:p>
              <a:pPr algn="ctr" eaLnBrk="0" hangingPunct="0"/>
              <a:r>
                <a:rPr lang="en-US" sz="3200"/>
                <a:t>(1 - T</a:t>
              </a:r>
              <a:r>
                <a:rPr lang="en-US" sz="3200" baseline="-25000"/>
                <a:t>d</a:t>
              </a:r>
              <a:r>
                <a:rPr lang="en-US" sz="3200"/>
                <a:t>)</a:t>
              </a:r>
            </a:p>
          </p:txBody>
        </p:sp>
        <p:sp>
          <p:nvSpPr>
            <p:cNvPr id="41992" name="Line 5"/>
            <p:cNvSpPr>
              <a:spLocks noChangeShapeType="1"/>
            </p:cNvSpPr>
            <p:nvPr/>
          </p:nvSpPr>
          <p:spPr bwMode="auto">
            <a:xfrm>
              <a:off x="2193" y="2578"/>
              <a:ext cx="1564" cy="0"/>
            </a:xfrm>
            <a:prstGeom prst="line">
              <a:avLst/>
            </a:prstGeom>
            <a:noFill/>
            <a:ln w="28575">
              <a:solidFill>
                <a:schemeClr val="tx1"/>
              </a:solidFill>
              <a:round/>
              <a:headEnd/>
              <a:tailEnd/>
            </a:ln>
          </p:spPr>
          <p:txBody>
            <a:bodyPr wrap="none" anchor="ctr"/>
            <a:lstStyle/>
            <a:p>
              <a:endParaRPr lang="en-US"/>
            </a:p>
          </p:txBody>
        </p:sp>
      </p:grpSp>
      <p:sp>
        <p:nvSpPr>
          <p:cNvPr id="41989" name="Rectangle 9"/>
          <p:cNvSpPr>
            <a:spLocks noGrp="1" noChangeArrowheads="1"/>
          </p:cNvSpPr>
          <p:nvPr>
            <p:ph type="title" idx="4294967295"/>
          </p:nvPr>
        </p:nvSpPr>
        <p:spPr/>
        <p:txBody>
          <a:bodyPr anchor="b"/>
          <a:lstStyle/>
          <a:p>
            <a:pPr eaLnBrk="1" hangingPunct="1"/>
            <a:r>
              <a:rPr lang="en-US" smtClean="0"/>
              <a:t>Miller’s Model with Corporate and Personal Taxes</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1"/>
          <p:cNvSpPr>
            <a:spLocks noGrp="1"/>
          </p:cNvSpPr>
          <p:nvPr>
            <p:ph type="ftr" sz="quarter" idx="10"/>
          </p:nvPr>
        </p:nvSpPr>
        <p:spPr>
          <a:noFill/>
        </p:spPr>
        <p:txBody>
          <a:bodyPr/>
          <a:lstStyle/>
          <a:p>
            <a:r>
              <a:rPr lang="en-US"/>
              <a:t>Copyright © 2011 by Nelson Education Ltd. All rights reserved.</a:t>
            </a:r>
          </a:p>
        </p:txBody>
      </p:sp>
      <p:sp>
        <p:nvSpPr>
          <p:cNvPr id="43011" name="Slide Number Placeholder 2"/>
          <p:cNvSpPr>
            <a:spLocks noGrp="1"/>
          </p:cNvSpPr>
          <p:nvPr>
            <p:ph type="sldNum" sz="quarter" idx="11"/>
          </p:nvPr>
        </p:nvSpPr>
        <p:spPr>
          <a:noFill/>
        </p:spPr>
        <p:txBody>
          <a:bodyPr/>
          <a:lstStyle/>
          <a:p>
            <a:r>
              <a:rPr lang="en-US"/>
              <a:t>12-</a:t>
            </a:r>
            <a:fld id="{101FAD63-51EC-4683-AA7E-14022B8AC35D}" type="slidenum">
              <a:rPr lang="en-US"/>
              <a:pPr/>
              <a:t>42</a:t>
            </a:fld>
            <a:endParaRPr lang="en-US"/>
          </a:p>
        </p:txBody>
      </p:sp>
      <p:grpSp>
        <p:nvGrpSpPr>
          <p:cNvPr id="43012" name="Group 2"/>
          <p:cNvGrpSpPr>
            <a:grpSpLocks/>
          </p:cNvGrpSpPr>
          <p:nvPr/>
        </p:nvGrpSpPr>
        <p:grpSpPr bwMode="auto">
          <a:xfrm>
            <a:off x="915988" y="1905000"/>
            <a:ext cx="8228012" cy="4289425"/>
            <a:chOff x="577" y="1248"/>
            <a:chExt cx="5183" cy="2702"/>
          </a:xfrm>
        </p:grpSpPr>
        <p:sp>
          <p:nvSpPr>
            <p:cNvPr id="43014" name="Rectangle 3"/>
            <p:cNvSpPr>
              <a:spLocks noChangeArrowheads="1"/>
            </p:cNvSpPr>
            <p:nvPr/>
          </p:nvSpPr>
          <p:spPr bwMode="auto">
            <a:xfrm>
              <a:off x="577" y="1248"/>
              <a:ext cx="5183" cy="2702"/>
            </a:xfrm>
            <a:prstGeom prst="rect">
              <a:avLst/>
            </a:prstGeom>
            <a:noFill/>
            <a:ln w="12700">
              <a:noFill/>
              <a:miter lim="800000"/>
              <a:headEnd/>
              <a:tailEnd/>
            </a:ln>
          </p:spPr>
          <p:txBody>
            <a:bodyPr lIns="90488" tIns="44450" rIns="90488" bIns="44450">
              <a:spAutoFit/>
            </a:bodyPr>
            <a:lstStyle/>
            <a:p>
              <a:pPr eaLnBrk="0" hangingPunct="0">
                <a:lnSpc>
                  <a:spcPct val="150000"/>
                </a:lnSpc>
                <a:spcBef>
                  <a:spcPct val="50000"/>
                </a:spcBef>
                <a:tabLst>
                  <a:tab pos="581025" algn="l"/>
                </a:tabLst>
              </a:pPr>
              <a:r>
                <a:rPr lang="en-US" sz="3200" dirty="0"/>
                <a:t>V</a:t>
              </a:r>
              <a:r>
                <a:rPr lang="en-US" sz="3200" baseline="-25000" dirty="0"/>
                <a:t>L</a:t>
              </a:r>
              <a:r>
                <a:rPr lang="en-US" sz="3200" dirty="0"/>
                <a:t>	= V</a:t>
              </a:r>
              <a:r>
                <a:rPr lang="en-US" sz="3200" baseline="-25000" dirty="0"/>
                <a:t>U</a:t>
              </a:r>
              <a:r>
                <a:rPr lang="en-US" sz="3200" dirty="0"/>
                <a:t> + </a:t>
              </a:r>
              <a:r>
                <a:rPr lang="en-US" sz="6000" dirty="0"/>
                <a:t>[</a:t>
              </a:r>
              <a:r>
                <a:rPr lang="en-US" sz="3200" dirty="0"/>
                <a:t>1 -                                </a:t>
              </a:r>
              <a:r>
                <a:rPr lang="en-US" sz="6000" dirty="0"/>
                <a:t>]</a:t>
              </a:r>
              <a:r>
                <a:rPr lang="en-US" sz="3200" dirty="0"/>
                <a:t>D</a:t>
              </a:r>
            </a:p>
            <a:p>
              <a:pPr eaLnBrk="0" hangingPunct="0">
                <a:spcBef>
                  <a:spcPct val="50000"/>
                </a:spcBef>
                <a:tabLst>
                  <a:tab pos="581025" algn="l"/>
                </a:tabLst>
              </a:pPr>
              <a:r>
                <a:rPr lang="en-US" sz="3200" dirty="0"/>
                <a:t>	= V</a:t>
              </a:r>
              <a:r>
                <a:rPr lang="en-US" sz="3200" baseline="-25000" dirty="0"/>
                <a:t>U</a:t>
              </a:r>
              <a:r>
                <a:rPr lang="en-US" sz="3200" dirty="0"/>
                <a:t> + (1 </a:t>
              </a:r>
              <a:r>
                <a:rPr lang="en-US" sz="3200" dirty="0" smtClean="0"/>
                <a:t>– 0.89)D</a:t>
              </a:r>
              <a:endParaRPr lang="en-US" sz="3200" dirty="0"/>
            </a:p>
            <a:p>
              <a:pPr eaLnBrk="0" hangingPunct="0">
                <a:spcBef>
                  <a:spcPct val="50000"/>
                </a:spcBef>
                <a:spcAft>
                  <a:spcPct val="30000"/>
                </a:spcAft>
                <a:tabLst>
                  <a:tab pos="581025" algn="l"/>
                </a:tabLst>
              </a:pPr>
              <a:r>
                <a:rPr lang="en-US" sz="3200" dirty="0"/>
                <a:t>	= V</a:t>
              </a:r>
              <a:r>
                <a:rPr lang="en-US" sz="3200" baseline="-25000" dirty="0"/>
                <a:t>U</a:t>
              </a:r>
              <a:r>
                <a:rPr lang="en-US" sz="3200" dirty="0"/>
                <a:t> + </a:t>
              </a:r>
              <a:r>
                <a:rPr lang="en-US" sz="3200" dirty="0" smtClean="0"/>
                <a:t>0.11D</a:t>
              </a:r>
              <a:endParaRPr lang="en-US" sz="3200" dirty="0"/>
            </a:p>
            <a:p>
              <a:pPr eaLnBrk="0" hangingPunct="0">
                <a:spcBef>
                  <a:spcPct val="50000"/>
                </a:spcBef>
                <a:tabLst>
                  <a:tab pos="581025" algn="l"/>
                </a:tabLst>
              </a:pPr>
              <a:r>
                <a:rPr lang="en-US" sz="3200" dirty="0"/>
                <a:t>Value rises with debt; each $1 increase in debt raises </a:t>
              </a:r>
              <a:r>
                <a:rPr lang="en-US" sz="3200" dirty="0" smtClean="0"/>
                <a:t>levered firm’s value </a:t>
              </a:r>
              <a:r>
                <a:rPr lang="en-US" sz="3200" dirty="0"/>
                <a:t>by $</a:t>
              </a:r>
              <a:r>
                <a:rPr lang="en-US" sz="3200" dirty="0" smtClean="0"/>
                <a:t>0.11</a:t>
              </a:r>
              <a:endParaRPr lang="en-US" sz="3200" dirty="0"/>
            </a:p>
          </p:txBody>
        </p:sp>
        <p:sp>
          <p:nvSpPr>
            <p:cNvPr id="43015" name="Rectangle 4"/>
            <p:cNvSpPr>
              <a:spLocks noChangeArrowheads="1"/>
            </p:cNvSpPr>
            <p:nvPr/>
          </p:nvSpPr>
          <p:spPr bwMode="auto">
            <a:xfrm>
              <a:off x="2208" y="1584"/>
              <a:ext cx="2201" cy="677"/>
            </a:xfrm>
            <a:prstGeom prst="rect">
              <a:avLst/>
            </a:prstGeom>
            <a:noFill/>
            <a:ln w="12700">
              <a:noFill/>
              <a:miter lim="800000"/>
              <a:headEnd/>
              <a:tailEnd/>
            </a:ln>
          </p:spPr>
          <p:txBody>
            <a:bodyPr lIns="90488" tIns="44450" rIns="90488" bIns="44450">
              <a:spAutoFit/>
            </a:bodyPr>
            <a:lstStyle/>
            <a:p>
              <a:pPr eaLnBrk="0" hangingPunct="0"/>
              <a:r>
                <a:rPr lang="en-US" sz="3200" dirty="0"/>
                <a:t>(1 </a:t>
              </a:r>
              <a:r>
                <a:rPr lang="en-US" sz="3200" dirty="0" smtClean="0"/>
                <a:t>– 0.33)(1- 0.20)</a:t>
              </a:r>
              <a:endParaRPr lang="en-US" sz="3200" dirty="0"/>
            </a:p>
            <a:p>
              <a:pPr algn="ctr" eaLnBrk="0" hangingPunct="0"/>
              <a:r>
                <a:rPr lang="en-US" sz="3200" dirty="0"/>
                <a:t>(1 </a:t>
              </a:r>
              <a:r>
                <a:rPr lang="en-US" sz="3200" dirty="0" smtClean="0"/>
                <a:t>– 0.40</a:t>
              </a:r>
              <a:r>
                <a:rPr lang="en-US" sz="3200" dirty="0"/>
                <a:t>)</a:t>
              </a:r>
            </a:p>
          </p:txBody>
        </p:sp>
        <p:sp>
          <p:nvSpPr>
            <p:cNvPr id="43016" name="Line 5"/>
            <p:cNvSpPr>
              <a:spLocks noChangeShapeType="1"/>
            </p:cNvSpPr>
            <p:nvPr/>
          </p:nvSpPr>
          <p:spPr bwMode="auto">
            <a:xfrm>
              <a:off x="2352" y="1920"/>
              <a:ext cx="2075" cy="0"/>
            </a:xfrm>
            <a:prstGeom prst="line">
              <a:avLst/>
            </a:prstGeom>
            <a:noFill/>
            <a:ln w="28575">
              <a:solidFill>
                <a:schemeClr val="tx1"/>
              </a:solidFill>
              <a:round/>
              <a:headEnd/>
              <a:tailEnd/>
            </a:ln>
          </p:spPr>
          <p:txBody>
            <a:bodyPr wrap="none" anchor="ctr"/>
            <a:lstStyle/>
            <a:p>
              <a:endParaRPr lang="en-US"/>
            </a:p>
          </p:txBody>
        </p:sp>
      </p:grpSp>
      <p:sp>
        <p:nvSpPr>
          <p:cNvPr id="43013" name="Rectangle 8"/>
          <p:cNvSpPr>
            <a:spLocks noGrp="1" noChangeArrowheads="1"/>
          </p:cNvSpPr>
          <p:nvPr>
            <p:ph type="title" idx="4294967295"/>
          </p:nvPr>
        </p:nvSpPr>
        <p:spPr/>
        <p:txBody>
          <a:bodyPr anchor="b"/>
          <a:lstStyle/>
          <a:p>
            <a:pPr eaLnBrk="1" hangingPunct="1"/>
            <a:r>
              <a:rPr lang="en-US" dirty="0" err="1" smtClean="0"/>
              <a:t>T</a:t>
            </a:r>
            <a:r>
              <a:rPr lang="en-US" baseline="-25000" dirty="0" err="1" smtClean="0"/>
              <a:t>c</a:t>
            </a:r>
            <a:r>
              <a:rPr lang="en-US" dirty="0" smtClean="0"/>
              <a:t> = 33%, T</a:t>
            </a:r>
            <a:r>
              <a:rPr lang="en-US" baseline="-25000" dirty="0" smtClean="0"/>
              <a:t>d</a:t>
            </a:r>
            <a:r>
              <a:rPr lang="en-US" dirty="0" smtClean="0"/>
              <a:t> = 40%, </a:t>
            </a:r>
            <a:br>
              <a:rPr lang="en-US" dirty="0" smtClean="0"/>
            </a:br>
            <a:r>
              <a:rPr lang="en-US" dirty="0" smtClean="0"/>
              <a:t>and T</a:t>
            </a:r>
            <a:r>
              <a:rPr lang="en-US" baseline="-25000" dirty="0" smtClean="0"/>
              <a:t>s</a:t>
            </a:r>
            <a:r>
              <a:rPr lang="en-US" dirty="0" smtClean="0"/>
              <a:t> = 20%</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1"/>
          <p:cNvSpPr>
            <a:spLocks noGrp="1"/>
          </p:cNvSpPr>
          <p:nvPr>
            <p:ph type="ftr" sz="quarter" idx="10"/>
          </p:nvPr>
        </p:nvSpPr>
        <p:spPr>
          <a:noFill/>
        </p:spPr>
        <p:txBody>
          <a:bodyPr/>
          <a:lstStyle/>
          <a:p>
            <a:r>
              <a:rPr lang="en-US"/>
              <a:t>Copyright © 2011 by Nelson Education Ltd. All rights reserved.</a:t>
            </a:r>
          </a:p>
        </p:txBody>
      </p:sp>
      <p:sp>
        <p:nvSpPr>
          <p:cNvPr id="44035" name="Slide Number Placeholder 2"/>
          <p:cNvSpPr>
            <a:spLocks noGrp="1"/>
          </p:cNvSpPr>
          <p:nvPr>
            <p:ph type="sldNum" sz="quarter" idx="11"/>
          </p:nvPr>
        </p:nvSpPr>
        <p:spPr>
          <a:noFill/>
        </p:spPr>
        <p:txBody>
          <a:bodyPr/>
          <a:lstStyle/>
          <a:p>
            <a:r>
              <a:rPr lang="en-US"/>
              <a:t>12-</a:t>
            </a:r>
            <a:fld id="{8BFF0B04-A727-463C-9EE9-F87BFEF982FB}" type="slidenum">
              <a:rPr lang="en-US"/>
              <a:pPr/>
              <a:t>43</a:t>
            </a:fld>
            <a:endParaRPr lang="en-US"/>
          </a:p>
        </p:txBody>
      </p:sp>
      <p:sp>
        <p:nvSpPr>
          <p:cNvPr id="44036" name="Rectangle 5"/>
          <p:cNvSpPr>
            <a:spLocks noGrp="1" noChangeArrowheads="1"/>
          </p:cNvSpPr>
          <p:nvPr>
            <p:ph type="title" idx="4294967295"/>
          </p:nvPr>
        </p:nvSpPr>
        <p:spPr/>
        <p:txBody>
          <a:bodyPr anchor="b"/>
          <a:lstStyle/>
          <a:p>
            <a:pPr eaLnBrk="1" hangingPunct="1"/>
            <a:r>
              <a:rPr lang="en-US" sz="3800" smtClean="0"/>
              <a:t>Conclusions with Personal Taxes</a:t>
            </a:r>
          </a:p>
        </p:txBody>
      </p:sp>
      <p:sp>
        <p:nvSpPr>
          <p:cNvPr id="44037" name="Rectangle 6"/>
          <p:cNvSpPr>
            <a:spLocks noGrp="1" noChangeArrowheads="1"/>
          </p:cNvSpPr>
          <p:nvPr>
            <p:ph type="body" idx="4294967295"/>
          </p:nvPr>
        </p:nvSpPr>
        <p:spPr/>
        <p:txBody>
          <a:bodyPr/>
          <a:lstStyle/>
          <a:p>
            <a:pPr eaLnBrk="1" hangingPunct="1">
              <a:lnSpc>
                <a:spcPct val="90000"/>
              </a:lnSpc>
            </a:pPr>
            <a:r>
              <a:rPr lang="en-US" smtClean="0"/>
              <a:t>Use of debt financing remains advantageous, but benefits are less than under only corporate taxes.</a:t>
            </a:r>
          </a:p>
          <a:p>
            <a:pPr eaLnBrk="1" hangingPunct="1">
              <a:lnSpc>
                <a:spcPct val="90000"/>
              </a:lnSpc>
            </a:pPr>
            <a:r>
              <a:rPr lang="en-US" smtClean="0"/>
              <a:t>Firms should still use 100% debt.</a:t>
            </a:r>
          </a:p>
          <a:p>
            <a:pPr eaLnBrk="1" hangingPunct="1">
              <a:lnSpc>
                <a:spcPct val="90000"/>
              </a:lnSpc>
            </a:pPr>
            <a:r>
              <a:rPr lang="en-US" smtClean="0"/>
              <a:t>Note: However, Miller argued that in equilibrium, the tax rates of marginal investors would adjust until there was no advantage to debt.</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Criticisms of the MM and Miller Models</a:t>
            </a:r>
            <a:endParaRPr lang="en-US" dirty="0"/>
          </a:p>
        </p:txBody>
      </p:sp>
      <p:sp>
        <p:nvSpPr>
          <p:cNvPr id="5" name="Content Placeholder 4"/>
          <p:cNvSpPr>
            <a:spLocks noGrp="1"/>
          </p:cNvSpPr>
          <p:nvPr>
            <p:ph idx="1"/>
          </p:nvPr>
        </p:nvSpPr>
        <p:spPr/>
        <p:txBody>
          <a:bodyPr/>
          <a:lstStyle/>
          <a:p>
            <a:r>
              <a:rPr lang="en-US" sz="2800" dirty="0" smtClean="0"/>
              <a:t>There are no costs associated with financial distress</a:t>
            </a:r>
          </a:p>
          <a:p>
            <a:r>
              <a:rPr lang="en-US" sz="2800" dirty="0" smtClean="0"/>
              <a:t>They ignore agency cost</a:t>
            </a:r>
          </a:p>
          <a:p>
            <a:r>
              <a:rPr lang="en-US" sz="2800" dirty="0" smtClean="0"/>
              <a:t>All market participants have identical information about the firm’s prospects</a:t>
            </a:r>
          </a:p>
          <a:p>
            <a:r>
              <a:rPr lang="en-US" sz="2800" dirty="0" smtClean="0"/>
              <a:t>Personal and corporate leverage are perfect substitutes</a:t>
            </a:r>
          </a:p>
          <a:p>
            <a:r>
              <a:rPr lang="en-US" sz="2800" dirty="0" smtClean="0"/>
              <a:t>Brokerage costs are assumed away</a:t>
            </a:r>
          </a:p>
          <a:p>
            <a:r>
              <a:rPr lang="en-US" sz="2800" dirty="0" smtClean="0"/>
              <a:t>Risk-free rate borrowing </a:t>
            </a:r>
            <a:endParaRPr lang="en-US" sz="2800" dirty="0"/>
          </a:p>
        </p:txBody>
      </p:sp>
      <p:sp>
        <p:nvSpPr>
          <p:cNvPr id="2" name="Footer Placeholder 1"/>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3" name="Slide Number Placeholder 2"/>
          <p:cNvSpPr>
            <a:spLocks noGrp="1"/>
          </p:cNvSpPr>
          <p:nvPr>
            <p:ph type="sldNum" sz="quarter" idx="11"/>
          </p:nvPr>
        </p:nvSpPr>
        <p:spPr/>
        <p:txBody>
          <a:bodyPr/>
          <a:lstStyle/>
          <a:p>
            <a:pPr>
              <a:defRPr/>
            </a:pPr>
            <a:r>
              <a:rPr lang="en-US" smtClean="0"/>
              <a:t>12-</a:t>
            </a:r>
            <a:fld id="{CD68D561-B8B6-4AB7-B5DE-662B7AA9D544}" type="slidenum">
              <a:rPr lang="en-US" smtClean="0"/>
              <a:pPr>
                <a:defRPr/>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1"/>
          <p:cNvSpPr>
            <a:spLocks noGrp="1"/>
          </p:cNvSpPr>
          <p:nvPr>
            <p:ph type="ftr" sz="quarter" idx="10"/>
          </p:nvPr>
        </p:nvSpPr>
        <p:spPr>
          <a:noFill/>
        </p:spPr>
        <p:txBody>
          <a:bodyPr/>
          <a:lstStyle/>
          <a:p>
            <a:r>
              <a:rPr lang="en-US"/>
              <a:t>Copyright © 2011 by Nelson Education Ltd. All rights reserved.</a:t>
            </a:r>
          </a:p>
        </p:txBody>
      </p:sp>
      <p:sp>
        <p:nvSpPr>
          <p:cNvPr id="45059" name="Slide Number Placeholder 2"/>
          <p:cNvSpPr>
            <a:spLocks noGrp="1"/>
          </p:cNvSpPr>
          <p:nvPr>
            <p:ph type="sldNum" sz="quarter" idx="11"/>
          </p:nvPr>
        </p:nvSpPr>
        <p:spPr>
          <a:noFill/>
        </p:spPr>
        <p:txBody>
          <a:bodyPr/>
          <a:lstStyle/>
          <a:p>
            <a:r>
              <a:rPr lang="en-US"/>
              <a:t>12-</a:t>
            </a:r>
            <a:fld id="{A2EE531F-E231-4DEC-A637-7E1206CEFBD8}" type="slidenum">
              <a:rPr lang="en-US"/>
              <a:pPr/>
              <a:t>45</a:t>
            </a:fld>
            <a:endParaRPr lang="en-US"/>
          </a:p>
        </p:txBody>
      </p:sp>
      <p:sp>
        <p:nvSpPr>
          <p:cNvPr id="45060" name="Rectangle 5"/>
          <p:cNvSpPr>
            <a:spLocks noGrp="1" noChangeArrowheads="1"/>
          </p:cNvSpPr>
          <p:nvPr>
            <p:ph type="title" idx="4294967295"/>
          </p:nvPr>
        </p:nvSpPr>
        <p:spPr/>
        <p:txBody>
          <a:bodyPr anchor="b"/>
          <a:lstStyle/>
          <a:p>
            <a:pPr eaLnBrk="1" hangingPunct="1"/>
            <a:r>
              <a:rPr lang="en-US" smtClean="0"/>
              <a:t>Trade-off Theory</a:t>
            </a:r>
          </a:p>
        </p:txBody>
      </p:sp>
      <p:sp>
        <p:nvSpPr>
          <p:cNvPr id="45061" name="Rectangle 6"/>
          <p:cNvSpPr>
            <a:spLocks noGrp="1" noChangeArrowheads="1"/>
          </p:cNvSpPr>
          <p:nvPr>
            <p:ph type="body" idx="4294967295"/>
          </p:nvPr>
        </p:nvSpPr>
        <p:spPr/>
        <p:txBody>
          <a:bodyPr/>
          <a:lstStyle/>
          <a:p>
            <a:pPr eaLnBrk="1" hangingPunct="1">
              <a:lnSpc>
                <a:spcPct val="90000"/>
              </a:lnSpc>
            </a:pPr>
            <a:r>
              <a:rPr lang="en-US" sz="2800" smtClean="0"/>
              <a:t>MM theory ignores bankruptcy (financial distress) costs, which increase as more leverage is used.</a:t>
            </a:r>
          </a:p>
          <a:p>
            <a:pPr eaLnBrk="1" hangingPunct="1">
              <a:lnSpc>
                <a:spcPct val="90000"/>
              </a:lnSpc>
            </a:pPr>
            <a:r>
              <a:rPr lang="en-US" sz="2800" smtClean="0"/>
              <a:t>At low leverage levels, tax benefits outweigh bankruptcy costs.</a:t>
            </a:r>
          </a:p>
          <a:p>
            <a:pPr eaLnBrk="1" hangingPunct="1">
              <a:lnSpc>
                <a:spcPct val="90000"/>
              </a:lnSpc>
            </a:pPr>
            <a:r>
              <a:rPr lang="en-US" sz="2800" smtClean="0"/>
              <a:t>At high levels, bankruptcy costs outweigh tax benefits.</a:t>
            </a:r>
          </a:p>
          <a:p>
            <a:pPr eaLnBrk="1" hangingPunct="1">
              <a:lnSpc>
                <a:spcPct val="90000"/>
              </a:lnSpc>
            </a:pPr>
            <a:r>
              <a:rPr lang="en-US" sz="2800" smtClean="0"/>
              <a:t>An optimal capital structure exists that balances these costs and benefits.</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3"/>
          <p:cNvSpPr>
            <a:spLocks noGrp="1"/>
          </p:cNvSpPr>
          <p:nvPr>
            <p:ph type="ftr" sz="quarter" idx="10"/>
          </p:nvPr>
        </p:nvSpPr>
        <p:spPr>
          <a:noFill/>
        </p:spPr>
        <p:txBody>
          <a:bodyPr/>
          <a:lstStyle/>
          <a:p>
            <a:r>
              <a:rPr lang="en-US"/>
              <a:t>Copyright © 2011 by Nelson Education Ltd. All rights reserved.</a:t>
            </a:r>
          </a:p>
        </p:txBody>
      </p:sp>
      <p:sp>
        <p:nvSpPr>
          <p:cNvPr id="46083" name="Slide Number Placeholder 4"/>
          <p:cNvSpPr>
            <a:spLocks noGrp="1"/>
          </p:cNvSpPr>
          <p:nvPr>
            <p:ph type="sldNum" sz="quarter" idx="11"/>
          </p:nvPr>
        </p:nvSpPr>
        <p:spPr>
          <a:noFill/>
        </p:spPr>
        <p:txBody>
          <a:bodyPr/>
          <a:lstStyle/>
          <a:p>
            <a:r>
              <a:rPr lang="en-US"/>
              <a:t>12-</a:t>
            </a:r>
            <a:fld id="{AAD7F674-9559-462F-A59E-BD058110E6CB}" type="slidenum">
              <a:rPr lang="en-US"/>
              <a:pPr/>
              <a:t>46</a:t>
            </a:fld>
            <a:endParaRPr lang="en-US"/>
          </a:p>
        </p:txBody>
      </p:sp>
      <p:sp>
        <p:nvSpPr>
          <p:cNvPr id="46084" name="Rectangle 2"/>
          <p:cNvSpPr>
            <a:spLocks noGrp="1" noChangeArrowheads="1"/>
          </p:cNvSpPr>
          <p:nvPr>
            <p:ph type="title"/>
          </p:nvPr>
        </p:nvSpPr>
        <p:spPr/>
        <p:txBody>
          <a:bodyPr/>
          <a:lstStyle/>
          <a:p>
            <a:pPr eaLnBrk="1" hangingPunct="1"/>
            <a:r>
              <a:rPr lang="en-US" smtClean="0"/>
              <a:t>Effect of Leverage on Value</a:t>
            </a:r>
          </a:p>
        </p:txBody>
      </p:sp>
      <p:pic>
        <p:nvPicPr>
          <p:cNvPr id="46085" name="Picture 5" descr="C12_F03_pg455.jpg"/>
          <p:cNvPicPr>
            <a:picLocks noChangeAspect="1"/>
          </p:cNvPicPr>
          <p:nvPr/>
        </p:nvPicPr>
        <p:blipFill>
          <a:blip r:embed="rId2" cstate="print"/>
          <a:srcRect/>
          <a:stretch>
            <a:fillRect/>
          </a:stretch>
        </p:blipFill>
        <p:spPr bwMode="auto">
          <a:xfrm>
            <a:off x="1371600" y="1828800"/>
            <a:ext cx="6934200" cy="4494213"/>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1"/>
          <p:cNvSpPr>
            <a:spLocks noGrp="1"/>
          </p:cNvSpPr>
          <p:nvPr>
            <p:ph type="ftr" sz="quarter" idx="10"/>
          </p:nvPr>
        </p:nvSpPr>
        <p:spPr>
          <a:noFill/>
        </p:spPr>
        <p:txBody>
          <a:bodyPr/>
          <a:lstStyle/>
          <a:p>
            <a:r>
              <a:rPr lang="en-US"/>
              <a:t>Copyright © 2011 by Nelson Education Ltd. All rights reserved.</a:t>
            </a:r>
          </a:p>
        </p:txBody>
      </p:sp>
      <p:sp>
        <p:nvSpPr>
          <p:cNvPr id="47107" name="Slide Number Placeholder 2"/>
          <p:cNvSpPr>
            <a:spLocks noGrp="1"/>
          </p:cNvSpPr>
          <p:nvPr>
            <p:ph type="sldNum" sz="quarter" idx="11"/>
          </p:nvPr>
        </p:nvSpPr>
        <p:spPr>
          <a:noFill/>
        </p:spPr>
        <p:txBody>
          <a:bodyPr/>
          <a:lstStyle/>
          <a:p>
            <a:r>
              <a:rPr lang="en-US"/>
              <a:t>12-</a:t>
            </a:r>
            <a:fld id="{FC5F547D-1642-473D-8F5A-A9C9E9773855}" type="slidenum">
              <a:rPr lang="en-US"/>
              <a:pPr/>
              <a:t>47</a:t>
            </a:fld>
            <a:endParaRPr lang="en-US"/>
          </a:p>
        </p:txBody>
      </p:sp>
      <p:sp>
        <p:nvSpPr>
          <p:cNvPr id="47108" name="Rectangle 5"/>
          <p:cNvSpPr>
            <a:spLocks noGrp="1" noChangeArrowheads="1"/>
          </p:cNvSpPr>
          <p:nvPr>
            <p:ph type="title" idx="4294967295"/>
          </p:nvPr>
        </p:nvSpPr>
        <p:spPr/>
        <p:txBody>
          <a:bodyPr anchor="b"/>
          <a:lstStyle/>
          <a:p>
            <a:pPr eaLnBrk="1" hangingPunct="1"/>
            <a:r>
              <a:rPr lang="en-US" smtClean="0"/>
              <a:t>Signaling Theory</a:t>
            </a:r>
          </a:p>
        </p:txBody>
      </p:sp>
      <p:sp>
        <p:nvSpPr>
          <p:cNvPr id="47109" name="Rectangle 6"/>
          <p:cNvSpPr>
            <a:spLocks noGrp="1" noChangeArrowheads="1"/>
          </p:cNvSpPr>
          <p:nvPr>
            <p:ph type="body" idx="4294967295"/>
          </p:nvPr>
        </p:nvSpPr>
        <p:spPr/>
        <p:txBody>
          <a:bodyPr/>
          <a:lstStyle/>
          <a:p>
            <a:pPr eaLnBrk="1" hangingPunct="1">
              <a:lnSpc>
                <a:spcPct val="90000"/>
              </a:lnSpc>
            </a:pPr>
            <a:r>
              <a:rPr lang="en-US" sz="2800" dirty="0" smtClean="0"/>
              <a:t>MM assumed that investors and managers have the same information.</a:t>
            </a:r>
          </a:p>
          <a:p>
            <a:pPr eaLnBrk="1" hangingPunct="1">
              <a:lnSpc>
                <a:spcPct val="90000"/>
              </a:lnSpc>
            </a:pPr>
            <a:r>
              <a:rPr lang="en-US" sz="2800" dirty="0" smtClean="0"/>
              <a:t>But, managers often have better information.  Thus, they would:</a:t>
            </a:r>
          </a:p>
          <a:p>
            <a:pPr lvl="1" eaLnBrk="1" hangingPunct="1">
              <a:lnSpc>
                <a:spcPct val="90000"/>
              </a:lnSpc>
            </a:pPr>
            <a:r>
              <a:rPr lang="en-US" sz="2400" dirty="0" smtClean="0"/>
              <a:t>Sell stock if stock is overvalued.</a:t>
            </a:r>
          </a:p>
          <a:p>
            <a:pPr lvl="1" eaLnBrk="1" hangingPunct="1">
              <a:lnSpc>
                <a:spcPct val="90000"/>
              </a:lnSpc>
            </a:pPr>
            <a:r>
              <a:rPr lang="en-US" sz="2400" dirty="0" smtClean="0"/>
              <a:t>Sell bonds if stock is undervalued.</a:t>
            </a:r>
          </a:p>
          <a:p>
            <a:pPr eaLnBrk="1" hangingPunct="1">
              <a:lnSpc>
                <a:spcPct val="90000"/>
              </a:lnSpc>
            </a:pPr>
            <a:r>
              <a:rPr lang="en-US" sz="2800" dirty="0" smtClean="0"/>
              <a:t>Investors understand this, so view new stock sales as a negative signal.</a:t>
            </a:r>
          </a:p>
          <a:p>
            <a:pPr eaLnBrk="1" hangingPunct="1">
              <a:lnSpc>
                <a:spcPct val="90000"/>
              </a:lnSpc>
            </a:pPr>
            <a:r>
              <a:rPr lang="en-US" sz="2800" dirty="0" smtClean="0"/>
              <a:t>Implications for managers?  A debt offering is taken as a positive signal.</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1"/>
          <p:cNvSpPr>
            <a:spLocks noGrp="1"/>
          </p:cNvSpPr>
          <p:nvPr>
            <p:ph type="ftr" sz="quarter" idx="10"/>
          </p:nvPr>
        </p:nvSpPr>
        <p:spPr>
          <a:noFill/>
        </p:spPr>
        <p:txBody>
          <a:bodyPr/>
          <a:lstStyle/>
          <a:p>
            <a:r>
              <a:rPr lang="en-US"/>
              <a:t>Copyright © 2011 by Nelson Education Ltd. All rights reserved.</a:t>
            </a:r>
          </a:p>
        </p:txBody>
      </p:sp>
      <p:sp>
        <p:nvSpPr>
          <p:cNvPr id="51203" name="Slide Number Placeholder 2"/>
          <p:cNvSpPr>
            <a:spLocks noGrp="1"/>
          </p:cNvSpPr>
          <p:nvPr>
            <p:ph type="sldNum" sz="quarter" idx="11"/>
          </p:nvPr>
        </p:nvSpPr>
        <p:spPr>
          <a:noFill/>
        </p:spPr>
        <p:txBody>
          <a:bodyPr/>
          <a:lstStyle/>
          <a:p>
            <a:r>
              <a:rPr lang="en-US"/>
              <a:t>12-</a:t>
            </a:r>
            <a:fld id="{65D20B50-B412-413A-A2E0-16F2A165C609}" type="slidenum">
              <a:rPr lang="en-US"/>
              <a:pPr/>
              <a:t>48</a:t>
            </a:fld>
            <a:endParaRPr lang="en-US"/>
          </a:p>
        </p:txBody>
      </p:sp>
      <p:sp>
        <p:nvSpPr>
          <p:cNvPr id="51204" name="Rectangle 2"/>
          <p:cNvSpPr>
            <a:spLocks noGrp="1" noChangeArrowheads="1"/>
          </p:cNvSpPr>
          <p:nvPr>
            <p:ph type="title" idx="4294967295"/>
          </p:nvPr>
        </p:nvSpPr>
        <p:spPr/>
        <p:txBody>
          <a:bodyPr anchor="b"/>
          <a:lstStyle/>
          <a:p>
            <a:pPr eaLnBrk="1" hangingPunct="1"/>
            <a:r>
              <a:rPr lang="en-US" sz="4000" smtClean="0"/>
              <a:t>Investment Opportunity Set and Reserve Borrowing Capacity</a:t>
            </a:r>
          </a:p>
        </p:txBody>
      </p:sp>
      <p:sp>
        <p:nvSpPr>
          <p:cNvPr id="51205" name="Rectangle 3"/>
          <p:cNvSpPr>
            <a:spLocks noGrp="1" noChangeArrowheads="1"/>
          </p:cNvSpPr>
          <p:nvPr>
            <p:ph type="body" idx="4294967295"/>
          </p:nvPr>
        </p:nvSpPr>
        <p:spPr/>
        <p:txBody>
          <a:bodyPr/>
          <a:lstStyle/>
          <a:p>
            <a:pPr eaLnBrk="1" hangingPunct="1"/>
            <a:r>
              <a:rPr lang="en-US" dirty="0" smtClean="0"/>
              <a:t>Firms with many investment opportunities should maintain reserve borrowing capacity, if they have problems with asymmetric information (which would cause equity issues to be costly).</a:t>
            </a:r>
          </a:p>
          <a:p>
            <a:pPr eaLnBrk="1" hangingPunct="1"/>
            <a:r>
              <a:rPr lang="en-US" dirty="0" smtClean="0"/>
              <a:t>Use more equity and less debt than the model suggests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1"/>
          <p:cNvSpPr>
            <a:spLocks noGrp="1"/>
          </p:cNvSpPr>
          <p:nvPr>
            <p:ph type="ftr" sz="quarter" idx="10"/>
          </p:nvPr>
        </p:nvSpPr>
        <p:spPr>
          <a:noFill/>
        </p:spPr>
        <p:txBody>
          <a:bodyPr/>
          <a:lstStyle/>
          <a:p>
            <a:r>
              <a:rPr lang="en-US"/>
              <a:t>Copyright © 2011 by Nelson Education Ltd. All rights reserved.</a:t>
            </a:r>
          </a:p>
        </p:txBody>
      </p:sp>
      <p:sp>
        <p:nvSpPr>
          <p:cNvPr id="48131" name="Slide Number Placeholder 2"/>
          <p:cNvSpPr>
            <a:spLocks noGrp="1"/>
          </p:cNvSpPr>
          <p:nvPr>
            <p:ph type="sldNum" sz="quarter" idx="11"/>
          </p:nvPr>
        </p:nvSpPr>
        <p:spPr>
          <a:noFill/>
        </p:spPr>
        <p:txBody>
          <a:bodyPr/>
          <a:lstStyle/>
          <a:p>
            <a:r>
              <a:rPr lang="en-US"/>
              <a:t>12-</a:t>
            </a:r>
            <a:fld id="{1F546671-9896-4A1E-B3FD-9112E320544F}" type="slidenum">
              <a:rPr lang="en-US"/>
              <a:pPr/>
              <a:t>49</a:t>
            </a:fld>
            <a:endParaRPr lang="en-US"/>
          </a:p>
        </p:txBody>
      </p:sp>
      <p:sp>
        <p:nvSpPr>
          <p:cNvPr id="48132" name="Rectangle 2"/>
          <p:cNvSpPr>
            <a:spLocks noGrp="1" noChangeArrowheads="1"/>
          </p:cNvSpPr>
          <p:nvPr>
            <p:ph type="title" idx="4294967295"/>
          </p:nvPr>
        </p:nvSpPr>
        <p:spPr/>
        <p:txBody>
          <a:bodyPr anchor="b"/>
          <a:lstStyle/>
          <a:p>
            <a:pPr eaLnBrk="1" hangingPunct="1"/>
            <a:r>
              <a:rPr lang="en-US" smtClean="0"/>
              <a:t>Pecking Order Theory</a:t>
            </a:r>
          </a:p>
        </p:txBody>
      </p:sp>
      <p:sp>
        <p:nvSpPr>
          <p:cNvPr id="48133" name="Rectangle 3"/>
          <p:cNvSpPr>
            <a:spLocks noGrp="1" noChangeArrowheads="1"/>
          </p:cNvSpPr>
          <p:nvPr>
            <p:ph type="body" idx="4294967295"/>
          </p:nvPr>
        </p:nvSpPr>
        <p:spPr>
          <a:xfrm>
            <a:off x="1295400" y="1828800"/>
            <a:ext cx="7010400" cy="4267200"/>
          </a:xfrm>
        </p:spPr>
        <p:txBody>
          <a:bodyPr/>
          <a:lstStyle/>
          <a:p>
            <a:pPr eaLnBrk="1" hangingPunct="1"/>
            <a:r>
              <a:rPr lang="en-US" smtClean="0"/>
              <a:t>Firms use internally generated funds first, because there are no flotation costs or negative signals.</a:t>
            </a:r>
          </a:p>
          <a:p>
            <a:pPr eaLnBrk="1" hangingPunct="1"/>
            <a:r>
              <a:rPr lang="en-US" smtClean="0"/>
              <a:t>If more funds are needed, firms then issue debt because it has lower flotation costs than equity and not negative signals.</a:t>
            </a:r>
          </a:p>
          <a:p>
            <a:pPr eaLnBrk="1" hangingPunct="1"/>
            <a:r>
              <a:rPr lang="en-US" smtClean="0"/>
              <a:t>If more funds are needed, firms then issue equity.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1"/>
          <p:cNvSpPr>
            <a:spLocks noGrp="1"/>
          </p:cNvSpPr>
          <p:nvPr>
            <p:ph type="ftr" sz="quarter" idx="10"/>
          </p:nvPr>
        </p:nvSpPr>
        <p:spPr>
          <a:noFill/>
        </p:spPr>
        <p:txBody>
          <a:bodyPr/>
          <a:lstStyle/>
          <a:p>
            <a:r>
              <a:rPr lang="en-US"/>
              <a:t>Copyright © 2011 by Nelson Education Ltd. All rights reserved.</a:t>
            </a:r>
          </a:p>
        </p:txBody>
      </p:sp>
      <p:sp>
        <p:nvSpPr>
          <p:cNvPr id="8195" name="Slide Number Placeholder 2"/>
          <p:cNvSpPr>
            <a:spLocks noGrp="1"/>
          </p:cNvSpPr>
          <p:nvPr>
            <p:ph type="sldNum" sz="quarter" idx="11"/>
          </p:nvPr>
        </p:nvSpPr>
        <p:spPr>
          <a:noFill/>
        </p:spPr>
        <p:txBody>
          <a:bodyPr/>
          <a:lstStyle/>
          <a:p>
            <a:r>
              <a:rPr lang="en-US"/>
              <a:t>12-</a:t>
            </a:r>
            <a:fld id="{10A57619-8EED-433C-B1B4-A2E8DE54F1E5}" type="slidenum">
              <a:rPr lang="en-US"/>
              <a:pPr/>
              <a:t>5</a:t>
            </a:fld>
            <a:endParaRPr lang="en-US"/>
          </a:p>
        </p:txBody>
      </p:sp>
      <p:sp>
        <p:nvSpPr>
          <p:cNvPr id="8196" name="Rectangle 15"/>
          <p:cNvSpPr>
            <a:spLocks noGrp="1" noChangeArrowheads="1"/>
          </p:cNvSpPr>
          <p:nvPr>
            <p:ph type="title" idx="4294967295"/>
          </p:nvPr>
        </p:nvSpPr>
        <p:spPr/>
        <p:txBody>
          <a:bodyPr anchor="b"/>
          <a:lstStyle/>
          <a:p>
            <a:pPr eaLnBrk="1" hangingPunct="1"/>
            <a:r>
              <a:rPr lang="en-US" smtClean="0"/>
              <a:t>How can capital structure affect value?</a:t>
            </a:r>
          </a:p>
        </p:txBody>
      </p:sp>
      <p:grpSp>
        <p:nvGrpSpPr>
          <p:cNvPr id="8197" name="Group 13"/>
          <p:cNvGrpSpPr>
            <a:grpSpLocks/>
          </p:cNvGrpSpPr>
          <p:nvPr/>
        </p:nvGrpSpPr>
        <p:grpSpPr bwMode="auto">
          <a:xfrm>
            <a:off x="990600" y="2514600"/>
            <a:ext cx="6400800" cy="2103438"/>
            <a:chOff x="624" y="1584"/>
            <a:chExt cx="4032" cy="1325"/>
          </a:xfrm>
        </p:grpSpPr>
        <p:sp>
          <p:nvSpPr>
            <p:cNvPr id="8199" name="Text Box 5"/>
            <p:cNvSpPr txBox="1">
              <a:spLocks noChangeArrowheads="1"/>
            </p:cNvSpPr>
            <p:nvPr/>
          </p:nvSpPr>
          <p:spPr bwMode="auto">
            <a:xfrm>
              <a:off x="624" y="2064"/>
              <a:ext cx="624" cy="523"/>
            </a:xfrm>
            <a:prstGeom prst="rect">
              <a:avLst/>
            </a:prstGeom>
            <a:noFill/>
            <a:ln w="12700">
              <a:noFill/>
              <a:miter lim="800000"/>
              <a:headEnd/>
              <a:tailEnd/>
            </a:ln>
          </p:spPr>
          <p:txBody>
            <a:bodyPr wrap="square">
              <a:spAutoFit/>
            </a:bodyPr>
            <a:lstStyle/>
            <a:p>
              <a:pPr eaLnBrk="0" hangingPunct="0">
                <a:spcBef>
                  <a:spcPct val="50000"/>
                </a:spcBef>
              </a:pPr>
              <a:r>
                <a:rPr lang="en-US" sz="4800" dirty="0" err="1" smtClean="0">
                  <a:latin typeface="Tahoma" pitchFamily="34" charset="0"/>
                </a:rPr>
                <a:t>V</a:t>
              </a:r>
              <a:r>
                <a:rPr lang="en-US" sz="4800" baseline="-25000" dirty="0" err="1" smtClean="0">
                  <a:latin typeface="Tahoma" pitchFamily="34" charset="0"/>
                </a:rPr>
                <a:t>op</a:t>
              </a:r>
              <a:endParaRPr lang="en-US" sz="4800" dirty="0">
                <a:latin typeface="Tahoma" pitchFamily="34" charset="0"/>
              </a:endParaRPr>
            </a:p>
          </p:txBody>
        </p:sp>
        <p:sp>
          <p:nvSpPr>
            <p:cNvPr id="8200" name="Text Box 6"/>
            <p:cNvSpPr txBox="1">
              <a:spLocks noChangeArrowheads="1"/>
            </p:cNvSpPr>
            <p:nvPr/>
          </p:nvSpPr>
          <p:spPr bwMode="auto">
            <a:xfrm>
              <a:off x="1248" y="2064"/>
              <a:ext cx="326" cy="404"/>
            </a:xfrm>
            <a:prstGeom prst="rect">
              <a:avLst/>
            </a:prstGeom>
            <a:noFill/>
            <a:ln w="12700">
              <a:noFill/>
              <a:miter lim="800000"/>
              <a:headEnd/>
              <a:tailEnd/>
            </a:ln>
          </p:spPr>
          <p:txBody>
            <a:bodyPr wrap="none">
              <a:spAutoFit/>
            </a:bodyPr>
            <a:lstStyle/>
            <a:p>
              <a:pPr eaLnBrk="0" hangingPunct="0"/>
              <a:r>
                <a:rPr lang="en-US" sz="3600">
                  <a:latin typeface="Tahoma" pitchFamily="34" charset="0"/>
                </a:rPr>
                <a:t>=</a:t>
              </a:r>
            </a:p>
          </p:txBody>
        </p:sp>
        <p:sp>
          <p:nvSpPr>
            <p:cNvPr id="8201" name="Text Box 7"/>
            <p:cNvSpPr txBox="1">
              <a:spLocks noChangeArrowheads="1"/>
            </p:cNvSpPr>
            <p:nvPr/>
          </p:nvSpPr>
          <p:spPr bwMode="auto">
            <a:xfrm>
              <a:off x="1584" y="1872"/>
              <a:ext cx="432" cy="749"/>
            </a:xfrm>
            <a:prstGeom prst="rect">
              <a:avLst/>
            </a:prstGeom>
            <a:noFill/>
            <a:ln w="12700">
              <a:noFill/>
              <a:miter lim="800000"/>
              <a:headEnd/>
              <a:tailEnd/>
            </a:ln>
          </p:spPr>
          <p:txBody>
            <a:bodyPr>
              <a:spAutoFit/>
            </a:bodyPr>
            <a:lstStyle/>
            <a:p>
              <a:pPr eaLnBrk="0" hangingPunct="0">
                <a:spcBef>
                  <a:spcPct val="50000"/>
                </a:spcBef>
              </a:pPr>
              <a:r>
                <a:rPr lang="en-US" sz="7200" dirty="0">
                  <a:latin typeface="Tahoma" pitchFamily="34" charset="0"/>
                </a:rPr>
                <a:t>∑</a:t>
              </a:r>
            </a:p>
          </p:txBody>
        </p:sp>
        <p:sp>
          <p:nvSpPr>
            <p:cNvPr id="8202" name="Text Box 8"/>
            <p:cNvSpPr txBox="1">
              <a:spLocks noChangeArrowheads="1"/>
            </p:cNvSpPr>
            <p:nvPr/>
          </p:nvSpPr>
          <p:spPr bwMode="auto">
            <a:xfrm>
              <a:off x="1632" y="1584"/>
              <a:ext cx="336" cy="442"/>
            </a:xfrm>
            <a:prstGeom prst="rect">
              <a:avLst/>
            </a:prstGeom>
            <a:noFill/>
            <a:ln w="12700">
              <a:noFill/>
              <a:miter lim="800000"/>
              <a:headEnd/>
              <a:tailEnd/>
            </a:ln>
          </p:spPr>
          <p:txBody>
            <a:bodyPr>
              <a:spAutoFit/>
            </a:bodyPr>
            <a:lstStyle/>
            <a:p>
              <a:pPr eaLnBrk="0" hangingPunct="0">
                <a:spcBef>
                  <a:spcPct val="50000"/>
                </a:spcBef>
              </a:pPr>
              <a:r>
                <a:rPr lang="en-US" sz="4000">
                  <a:latin typeface="Tahoma" pitchFamily="34" charset="0"/>
                </a:rPr>
                <a:t>∞</a:t>
              </a:r>
            </a:p>
          </p:txBody>
        </p:sp>
        <p:sp>
          <p:nvSpPr>
            <p:cNvPr id="8203" name="Text Box 9"/>
            <p:cNvSpPr txBox="1">
              <a:spLocks noChangeArrowheads="1"/>
            </p:cNvSpPr>
            <p:nvPr/>
          </p:nvSpPr>
          <p:spPr bwMode="auto">
            <a:xfrm>
              <a:off x="1584" y="2544"/>
              <a:ext cx="576" cy="365"/>
            </a:xfrm>
            <a:prstGeom prst="rect">
              <a:avLst/>
            </a:prstGeom>
            <a:noFill/>
            <a:ln w="12700">
              <a:noFill/>
              <a:miter lim="800000"/>
              <a:headEnd/>
              <a:tailEnd/>
            </a:ln>
          </p:spPr>
          <p:txBody>
            <a:bodyPr>
              <a:spAutoFit/>
            </a:bodyPr>
            <a:lstStyle/>
            <a:p>
              <a:pPr eaLnBrk="0" hangingPunct="0">
                <a:spcBef>
                  <a:spcPct val="50000"/>
                </a:spcBef>
              </a:pPr>
              <a:r>
                <a:rPr lang="en-US" sz="3200">
                  <a:latin typeface="Tahoma" pitchFamily="34" charset="0"/>
                </a:rPr>
                <a:t>t=1</a:t>
              </a:r>
            </a:p>
          </p:txBody>
        </p:sp>
        <p:sp>
          <p:nvSpPr>
            <p:cNvPr id="8204" name="Text Box 10"/>
            <p:cNvSpPr txBox="1">
              <a:spLocks noChangeArrowheads="1"/>
            </p:cNvSpPr>
            <p:nvPr/>
          </p:nvSpPr>
          <p:spPr bwMode="auto">
            <a:xfrm>
              <a:off x="2976" y="1680"/>
              <a:ext cx="1296" cy="519"/>
            </a:xfrm>
            <a:prstGeom prst="rect">
              <a:avLst/>
            </a:prstGeom>
            <a:noFill/>
            <a:ln w="12700">
              <a:noFill/>
              <a:miter lim="800000"/>
              <a:headEnd/>
              <a:tailEnd/>
            </a:ln>
          </p:spPr>
          <p:txBody>
            <a:bodyPr>
              <a:spAutoFit/>
            </a:bodyPr>
            <a:lstStyle/>
            <a:p>
              <a:pPr eaLnBrk="0" hangingPunct="0">
                <a:spcBef>
                  <a:spcPct val="50000"/>
                </a:spcBef>
              </a:pPr>
              <a:r>
                <a:rPr lang="en-US" sz="4800">
                  <a:latin typeface="Tahoma" pitchFamily="34" charset="0"/>
                </a:rPr>
                <a:t>FCF</a:t>
              </a:r>
              <a:r>
                <a:rPr lang="en-US" sz="4800" baseline="-25000">
                  <a:latin typeface="Tahoma" pitchFamily="34" charset="0"/>
                </a:rPr>
                <a:t>t</a:t>
              </a:r>
            </a:p>
          </p:txBody>
        </p:sp>
        <p:sp>
          <p:nvSpPr>
            <p:cNvPr id="8205" name="Text Box 11"/>
            <p:cNvSpPr txBox="1">
              <a:spLocks noChangeArrowheads="1"/>
            </p:cNvSpPr>
            <p:nvPr/>
          </p:nvSpPr>
          <p:spPr bwMode="auto">
            <a:xfrm>
              <a:off x="2352" y="2400"/>
              <a:ext cx="2256" cy="480"/>
            </a:xfrm>
            <a:prstGeom prst="rect">
              <a:avLst/>
            </a:prstGeom>
            <a:noFill/>
            <a:ln w="12700">
              <a:noFill/>
              <a:miter lim="800000"/>
              <a:headEnd/>
              <a:tailEnd/>
            </a:ln>
          </p:spPr>
          <p:txBody>
            <a:bodyPr>
              <a:spAutoFit/>
            </a:bodyPr>
            <a:lstStyle/>
            <a:p>
              <a:pPr eaLnBrk="0" hangingPunct="0">
                <a:spcBef>
                  <a:spcPct val="50000"/>
                </a:spcBef>
              </a:pPr>
              <a:r>
                <a:rPr lang="en-US" sz="4400">
                  <a:latin typeface="Tahoma" pitchFamily="34" charset="0"/>
                </a:rPr>
                <a:t>(1 + WACC)</a:t>
              </a:r>
              <a:r>
                <a:rPr lang="en-US" sz="4400" baseline="30000">
                  <a:latin typeface="Tahoma" pitchFamily="34" charset="0"/>
                </a:rPr>
                <a:t>t</a:t>
              </a:r>
            </a:p>
          </p:txBody>
        </p:sp>
        <p:sp>
          <p:nvSpPr>
            <p:cNvPr id="8206" name="Line 12"/>
            <p:cNvSpPr>
              <a:spLocks noChangeShapeType="1"/>
            </p:cNvSpPr>
            <p:nvPr/>
          </p:nvSpPr>
          <p:spPr bwMode="auto">
            <a:xfrm>
              <a:off x="2208" y="2256"/>
              <a:ext cx="2448" cy="0"/>
            </a:xfrm>
            <a:prstGeom prst="line">
              <a:avLst/>
            </a:prstGeom>
            <a:noFill/>
            <a:ln w="47625">
              <a:solidFill>
                <a:schemeClr val="tx1"/>
              </a:solidFill>
              <a:round/>
              <a:headEnd/>
              <a:tailEnd/>
            </a:ln>
          </p:spPr>
          <p:txBody>
            <a:bodyPr/>
            <a:lstStyle/>
            <a:p>
              <a:endParaRPr lang="en-US"/>
            </a:p>
          </p:txBody>
        </p:sp>
      </p:grpSp>
      <p:sp>
        <p:nvSpPr>
          <p:cNvPr id="8198" name="Text Box 14"/>
          <p:cNvSpPr txBox="1">
            <a:spLocks noChangeArrowheads="1"/>
          </p:cNvSpPr>
          <p:nvPr/>
        </p:nvSpPr>
        <p:spPr bwMode="auto">
          <a:xfrm>
            <a:off x="914400" y="5334000"/>
            <a:ext cx="7543800" cy="701675"/>
          </a:xfrm>
          <a:prstGeom prst="rect">
            <a:avLst/>
          </a:prstGeom>
          <a:noFill/>
          <a:ln w="12700">
            <a:noFill/>
            <a:miter lim="800000"/>
            <a:headEnd/>
            <a:tailEnd/>
          </a:ln>
        </p:spPr>
        <p:txBody>
          <a:bodyPr>
            <a:spAutoFit/>
          </a:bodyPr>
          <a:lstStyle/>
          <a:p>
            <a:pPr eaLnBrk="0" hangingPunct="0">
              <a:spcBef>
                <a:spcPct val="50000"/>
              </a:spcBef>
            </a:pPr>
            <a:r>
              <a:rPr lang="en-US" sz="4000">
                <a:latin typeface="Tahoma" pitchFamily="34" charset="0"/>
              </a:rPr>
              <a:t>WACC= w</a:t>
            </a:r>
            <a:r>
              <a:rPr lang="en-US" sz="4000" baseline="-25000">
                <a:latin typeface="Tahoma" pitchFamily="34" charset="0"/>
              </a:rPr>
              <a:t>d</a:t>
            </a:r>
            <a:r>
              <a:rPr lang="en-US" sz="4000">
                <a:latin typeface="Tahoma" pitchFamily="34" charset="0"/>
              </a:rPr>
              <a:t> (1-T) r</a:t>
            </a:r>
            <a:r>
              <a:rPr lang="en-US" sz="4000" baseline="-25000">
                <a:latin typeface="Tahoma" pitchFamily="34" charset="0"/>
              </a:rPr>
              <a:t>d</a:t>
            </a:r>
            <a:r>
              <a:rPr lang="en-US" sz="4000">
                <a:latin typeface="Tahoma" pitchFamily="34" charset="0"/>
              </a:rPr>
              <a:t> + w</a:t>
            </a:r>
            <a:r>
              <a:rPr lang="en-US" sz="4000" baseline="-25000">
                <a:latin typeface="Tahoma" pitchFamily="34" charset="0"/>
              </a:rPr>
              <a:t>ce</a:t>
            </a:r>
            <a:r>
              <a:rPr lang="en-US" sz="4000">
                <a:latin typeface="Tahoma" pitchFamily="34" charset="0"/>
              </a:rPr>
              <a:t>r</a:t>
            </a:r>
            <a:r>
              <a:rPr lang="en-US" sz="4000" baseline="-25000">
                <a:latin typeface="Tahoma" pitchFamily="34" charset="0"/>
              </a:rPr>
              <a:t>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1"/>
          <p:cNvSpPr>
            <a:spLocks noGrp="1"/>
          </p:cNvSpPr>
          <p:nvPr>
            <p:ph type="ftr" sz="quarter" idx="10"/>
          </p:nvPr>
        </p:nvSpPr>
        <p:spPr>
          <a:noFill/>
        </p:spPr>
        <p:txBody>
          <a:bodyPr/>
          <a:lstStyle/>
          <a:p>
            <a:r>
              <a:rPr lang="en-US"/>
              <a:t>Copyright © 2011 by Nelson Education Ltd. All rights reserved.</a:t>
            </a:r>
          </a:p>
        </p:txBody>
      </p:sp>
      <p:sp>
        <p:nvSpPr>
          <p:cNvPr id="49155" name="Slide Number Placeholder 2"/>
          <p:cNvSpPr>
            <a:spLocks noGrp="1"/>
          </p:cNvSpPr>
          <p:nvPr>
            <p:ph type="sldNum" sz="quarter" idx="11"/>
          </p:nvPr>
        </p:nvSpPr>
        <p:spPr>
          <a:noFill/>
        </p:spPr>
        <p:txBody>
          <a:bodyPr/>
          <a:lstStyle/>
          <a:p>
            <a:r>
              <a:rPr lang="en-US"/>
              <a:t>12-</a:t>
            </a:r>
            <a:fld id="{DE95C1A4-A7D9-4BA3-81F8-77F874927CED}" type="slidenum">
              <a:rPr lang="en-US"/>
              <a:pPr/>
              <a:t>50</a:t>
            </a:fld>
            <a:endParaRPr lang="en-US"/>
          </a:p>
        </p:txBody>
      </p:sp>
      <p:sp>
        <p:nvSpPr>
          <p:cNvPr id="49156" name="Rectangle 6"/>
          <p:cNvSpPr>
            <a:spLocks noGrp="1" noChangeArrowheads="1"/>
          </p:cNvSpPr>
          <p:nvPr>
            <p:ph type="title" idx="4294967295"/>
          </p:nvPr>
        </p:nvSpPr>
        <p:spPr/>
        <p:txBody>
          <a:bodyPr anchor="b"/>
          <a:lstStyle/>
          <a:p>
            <a:pPr eaLnBrk="1" hangingPunct="1"/>
            <a:r>
              <a:rPr lang="en-US" sz="3800" smtClean="0"/>
              <a:t>Debt Financing and Agency Costs</a:t>
            </a:r>
          </a:p>
        </p:txBody>
      </p:sp>
      <p:sp>
        <p:nvSpPr>
          <p:cNvPr id="49157" name="Rectangle 7"/>
          <p:cNvSpPr>
            <a:spLocks noGrp="1" noChangeArrowheads="1"/>
          </p:cNvSpPr>
          <p:nvPr>
            <p:ph type="body" idx="4294967295"/>
          </p:nvPr>
        </p:nvSpPr>
        <p:spPr/>
        <p:txBody>
          <a:bodyPr/>
          <a:lstStyle/>
          <a:p>
            <a:pPr eaLnBrk="1" hangingPunct="1"/>
            <a:r>
              <a:rPr lang="en-US" smtClean="0"/>
              <a:t>One agency problem is that managers can use corporate funds for non-value maximizing purposes.</a:t>
            </a:r>
          </a:p>
          <a:p>
            <a:pPr eaLnBrk="1" hangingPunct="1"/>
            <a:r>
              <a:rPr lang="en-US" smtClean="0"/>
              <a:t>The use of financial leverage:</a:t>
            </a:r>
          </a:p>
          <a:p>
            <a:pPr lvl="1" eaLnBrk="1" hangingPunct="1"/>
            <a:r>
              <a:rPr lang="en-US" smtClean="0"/>
              <a:t>Bonds “free cash flow.”</a:t>
            </a:r>
          </a:p>
          <a:p>
            <a:pPr lvl="1" eaLnBrk="1" hangingPunct="1"/>
            <a:r>
              <a:rPr lang="en-US" smtClean="0"/>
              <a:t>Forces discipline on managers to avoid perks and non-value adding acquisitions.</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1"/>
          <p:cNvSpPr>
            <a:spLocks noGrp="1"/>
          </p:cNvSpPr>
          <p:nvPr>
            <p:ph type="ftr" sz="quarter" idx="10"/>
          </p:nvPr>
        </p:nvSpPr>
        <p:spPr>
          <a:noFill/>
        </p:spPr>
        <p:txBody>
          <a:bodyPr/>
          <a:lstStyle/>
          <a:p>
            <a:r>
              <a:rPr lang="en-US"/>
              <a:t>Copyright © 2011 by Nelson Education Ltd. All rights reserved.</a:t>
            </a:r>
          </a:p>
        </p:txBody>
      </p:sp>
      <p:sp>
        <p:nvSpPr>
          <p:cNvPr id="50179" name="Slide Number Placeholder 2"/>
          <p:cNvSpPr>
            <a:spLocks noGrp="1"/>
          </p:cNvSpPr>
          <p:nvPr>
            <p:ph type="sldNum" sz="quarter" idx="11"/>
          </p:nvPr>
        </p:nvSpPr>
        <p:spPr>
          <a:noFill/>
        </p:spPr>
        <p:txBody>
          <a:bodyPr/>
          <a:lstStyle/>
          <a:p>
            <a:r>
              <a:rPr lang="en-US"/>
              <a:t>12-</a:t>
            </a:r>
            <a:fld id="{0038750F-EE49-4B03-8DC1-A009CF61363F}" type="slidenum">
              <a:rPr lang="en-US"/>
              <a:pPr/>
              <a:t>51</a:t>
            </a:fld>
            <a:endParaRPr lang="en-US"/>
          </a:p>
        </p:txBody>
      </p:sp>
      <p:sp>
        <p:nvSpPr>
          <p:cNvPr id="50180" name="Rectangle 4"/>
          <p:cNvSpPr>
            <a:spLocks noGrp="1" noChangeArrowheads="1"/>
          </p:cNvSpPr>
          <p:nvPr>
            <p:ph type="body" idx="4294967295"/>
          </p:nvPr>
        </p:nvSpPr>
        <p:spPr/>
        <p:txBody>
          <a:bodyPr/>
          <a:lstStyle/>
          <a:p>
            <a:pPr eaLnBrk="1" hangingPunct="1"/>
            <a:r>
              <a:rPr lang="en-US" smtClean="0"/>
              <a:t>A second agency problem is the potential for “underinvestment”.</a:t>
            </a:r>
          </a:p>
          <a:p>
            <a:pPr lvl="1" eaLnBrk="1" hangingPunct="1"/>
            <a:r>
              <a:rPr lang="en-US" smtClean="0"/>
              <a:t>Debt increases risk of financial distress.</a:t>
            </a:r>
          </a:p>
          <a:p>
            <a:pPr lvl="1" eaLnBrk="1" hangingPunct="1"/>
            <a:r>
              <a:rPr lang="en-US" smtClean="0"/>
              <a:t>Therefore, managers may avoid risky projects even if they have positive NPVs. </a:t>
            </a:r>
          </a:p>
        </p:txBody>
      </p:sp>
      <p:sp>
        <p:nvSpPr>
          <p:cNvPr id="50181" name="Rectangle 6"/>
          <p:cNvSpPr>
            <a:spLocks noGrp="1" noChangeArrowheads="1"/>
          </p:cNvSpPr>
          <p:nvPr>
            <p:ph type="title" idx="4294967295"/>
          </p:nvPr>
        </p:nvSpPr>
        <p:spPr/>
        <p:txBody>
          <a:bodyPr anchor="b"/>
          <a:lstStyle/>
          <a:p>
            <a:pPr eaLnBrk="1" hangingPunct="1"/>
            <a:r>
              <a:rPr lang="en-US" smtClean="0"/>
              <a:t>Debt Financing and Agency Costs (cont’d)</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1"/>
          <p:cNvSpPr>
            <a:spLocks noGrp="1"/>
          </p:cNvSpPr>
          <p:nvPr>
            <p:ph type="ftr" sz="quarter" idx="10"/>
          </p:nvPr>
        </p:nvSpPr>
        <p:spPr>
          <a:noFill/>
        </p:spPr>
        <p:txBody>
          <a:bodyPr/>
          <a:lstStyle/>
          <a:p>
            <a:r>
              <a:rPr lang="en-US"/>
              <a:t>Copyright © 2011 by Nelson Education Ltd. All rights reserved.</a:t>
            </a:r>
          </a:p>
        </p:txBody>
      </p:sp>
      <p:sp>
        <p:nvSpPr>
          <p:cNvPr id="52227" name="Slide Number Placeholder 2"/>
          <p:cNvSpPr>
            <a:spLocks noGrp="1"/>
          </p:cNvSpPr>
          <p:nvPr>
            <p:ph type="sldNum" sz="quarter" idx="11"/>
          </p:nvPr>
        </p:nvSpPr>
        <p:spPr>
          <a:noFill/>
        </p:spPr>
        <p:txBody>
          <a:bodyPr/>
          <a:lstStyle/>
          <a:p>
            <a:r>
              <a:rPr lang="en-US"/>
              <a:t>12-</a:t>
            </a:r>
            <a:fld id="{016D976A-E84A-487E-A462-B857E56A1F9C}" type="slidenum">
              <a:rPr lang="en-US"/>
              <a:pPr/>
              <a:t>52</a:t>
            </a:fld>
            <a:endParaRPr lang="en-US"/>
          </a:p>
        </p:txBody>
      </p:sp>
      <p:sp>
        <p:nvSpPr>
          <p:cNvPr id="52228" name="Rectangle 2"/>
          <p:cNvSpPr>
            <a:spLocks noGrp="1" noChangeArrowheads="1"/>
          </p:cNvSpPr>
          <p:nvPr>
            <p:ph type="title" idx="4294967295"/>
          </p:nvPr>
        </p:nvSpPr>
        <p:spPr/>
        <p:txBody>
          <a:bodyPr anchor="b"/>
          <a:lstStyle/>
          <a:p>
            <a:pPr eaLnBrk="1" hangingPunct="1"/>
            <a:r>
              <a:rPr lang="en-US" smtClean="0"/>
              <a:t>Windows of Opportunity</a:t>
            </a:r>
          </a:p>
        </p:txBody>
      </p:sp>
      <p:sp>
        <p:nvSpPr>
          <p:cNvPr id="52229" name="Rectangle 3"/>
          <p:cNvSpPr>
            <a:spLocks noGrp="1" noChangeArrowheads="1"/>
          </p:cNvSpPr>
          <p:nvPr>
            <p:ph type="body" idx="4294967295"/>
          </p:nvPr>
        </p:nvSpPr>
        <p:spPr>
          <a:xfrm>
            <a:off x="1295400" y="1828800"/>
            <a:ext cx="7010400" cy="4267200"/>
          </a:xfrm>
        </p:spPr>
        <p:txBody>
          <a:bodyPr/>
          <a:lstStyle/>
          <a:p>
            <a:pPr eaLnBrk="1" hangingPunct="1"/>
            <a:r>
              <a:rPr lang="en-US" sz="2800" smtClean="0"/>
              <a:t>Managers try to “time the market” when issuing securities.</a:t>
            </a:r>
          </a:p>
          <a:p>
            <a:pPr eaLnBrk="1" hangingPunct="1"/>
            <a:r>
              <a:rPr lang="en-US" sz="2800" smtClean="0"/>
              <a:t>They issue equity when the market is “high” and after big stock price run ups.</a:t>
            </a:r>
          </a:p>
          <a:p>
            <a:pPr eaLnBrk="1" hangingPunct="1"/>
            <a:r>
              <a:rPr lang="en-US" sz="2800" smtClean="0"/>
              <a:t>They issue debt when the stock market is “low” and when interest rates are “low.”</a:t>
            </a:r>
          </a:p>
          <a:p>
            <a:pPr eaLnBrk="1" hangingPunct="1"/>
            <a:r>
              <a:rPr lang="en-US" sz="2800" smtClean="0"/>
              <a:t>The issue short-term debt when the term structure is upward sloping and long-term debt when it is relatively flat.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oter Placeholder 1"/>
          <p:cNvSpPr>
            <a:spLocks noGrp="1"/>
          </p:cNvSpPr>
          <p:nvPr>
            <p:ph type="ftr" sz="quarter" idx="10"/>
          </p:nvPr>
        </p:nvSpPr>
        <p:spPr>
          <a:noFill/>
        </p:spPr>
        <p:txBody>
          <a:bodyPr/>
          <a:lstStyle/>
          <a:p>
            <a:r>
              <a:rPr lang="en-US"/>
              <a:t>Copyright © 2011 by Nelson Education Ltd. All rights reserved.</a:t>
            </a:r>
          </a:p>
        </p:txBody>
      </p:sp>
      <p:sp>
        <p:nvSpPr>
          <p:cNvPr id="53251" name="Slide Number Placeholder 2"/>
          <p:cNvSpPr>
            <a:spLocks noGrp="1"/>
          </p:cNvSpPr>
          <p:nvPr>
            <p:ph type="sldNum" sz="quarter" idx="11"/>
          </p:nvPr>
        </p:nvSpPr>
        <p:spPr>
          <a:noFill/>
        </p:spPr>
        <p:txBody>
          <a:bodyPr/>
          <a:lstStyle/>
          <a:p>
            <a:r>
              <a:rPr lang="en-US"/>
              <a:t>12-</a:t>
            </a:r>
            <a:fld id="{EFEC627F-ED45-4537-9F1F-4649149BE466}" type="slidenum">
              <a:rPr lang="en-US"/>
              <a:pPr/>
              <a:t>53</a:t>
            </a:fld>
            <a:endParaRPr lang="en-US"/>
          </a:p>
        </p:txBody>
      </p:sp>
      <p:sp>
        <p:nvSpPr>
          <p:cNvPr id="53252" name="Rectangle 2"/>
          <p:cNvSpPr>
            <a:spLocks noGrp="1" noChangeArrowheads="1"/>
          </p:cNvSpPr>
          <p:nvPr>
            <p:ph type="title" idx="4294967295"/>
          </p:nvPr>
        </p:nvSpPr>
        <p:spPr/>
        <p:txBody>
          <a:bodyPr anchor="b"/>
          <a:lstStyle/>
          <a:p>
            <a:pPr eaLnBrk="1" hangingPunct="1"/>
            <a:r>
              <a:rPr lang="en-US" smtClean="0"/>
              <a:t>Empirical Evidence</a:t>
            </a:r>
          </a:p>
        </p:txBody>
      </p:sp>
      <p:sp>
        <p:nvSpPr>
          <p:cNvPr id="53253" name="Rectangle 3"/>
          <p:cNvSpPr>
            <a:spLocks noGrp="1" noChangeArrowheads="1"/>
          </p:cNvSpPr>
          <p:nvPr>
            <p:ph type="body" idx="4294967295"/>
          </p:nvPr>
        </p:nvSpPr>
        <p:spPr/>
        <p:txBody>
          <a:bodyPr/>
          <a:lstStyle/>
          <a:p>
            <a:pPr eaLnBrk="1" hangingPunct="1"/>
            <a:r>
              <a:rPr lang="en-US" sz="2800" smtClean="0"/>
              <a:t>Tax benefits are important– $1 debt adds about $0.10 to value.</a:t>
            </a:r>
          </a:p>
          <a:p>
            <a:pPr lvl="1" eaLnBrk="1" hangingPunct="1"/>
            <a:r>
              <a:rPr lang="en-US" sz="2400" smtClean="0"/>
              <a:t>Supports Miller model with personal taxes.</a:t>
            </a:r>
          </a:p>
          <a:p>
            <a:pPr eaLnBrk="1" hangingPunct="1"/>
            <a:r>
              <a:rPr lang="en-US" sz="2800" smtClean="0"/>
              <a:t>Bankruptcies are costly– costs can be up to 10% to 20% of firm value.</a:t>
            </a:r>
          </a:p>
          <a:p>
            <a:pPr eaLnBrk="1" hangingPunct="1"/>
            <a:r>
              <a:rPr lang="en-US" sz="2800" smtClean="0"/>
              <a:t>Firms don’t make quick corrections when stock price changes cause their debt ratios to change– doesn’t support trade-off model.</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1"/>
          <p:cNvSpPr>
            <a:spLocks noGrp="1"/>
          </p:cNvSpPr>
          <p:nvPr>
            <p:ph type="ftr" sz="quarter" idx="10"/>
          </p:nvPr>
        </p:nvSpPr>
        <p:spPr>
          <a:noFill/>
        </p:spPr>
        <p:txBody>
          <a:bodyPr/>
          <a:lstStyle/>
          <a:p>
            <a:r>
              <a:rPr lang="en-US"/>
              <a:t>Copyright © 2011 by Nelson Education Ltd. All rights reserved.</a:t>
            </a:r>
          </a:p>
        </p:txBody>
      </p:sp>
      <p:sp>
        <p:nvSpPr>
          <p:cNvPr id="54275" name="Slide Number Placeholder 2"/>
          <p:cNvSpPr>
            <a:spLocks noGrp="1"/>
          </p:cNvSpPr>
          <p:nvPr>
            <p:ph type="sldNum" sz="quarter" idx="11"/>
          </p:nvPr>
        </p:nvSpPr>
        <p:spPr>
          <a:noFill/>
        </p:spPr>
        <p:txBody>
          <a:bodyPr/>
          <a:lstStyle/>
          <a:p>
            <a:r>
              <a:rPr lang="en-US"/>
              <a:t>12-</a:t>
            </a:r>
            <a:fld id="{4E21FB9D-1242-429D-AC0E-3E651DE3F41D}" type="slidenum">
              <a:rPr lang="en-US"/>
              <a:pPr/>
              <a:t>54</a:t>
            </a:fld>
            <a:endParaRPr lang="en-US"/>
          </a:p>
        </p:txBody>
      </p:sp>
      <p:sp>
        <p:nvSpPr>
          <p:cNvPr id="54276" name="Rectangle 2"/>
          <p:cNvSpPr>
            <a:spLocks noGrp="1" noChangeArrowheads="1"/>
          </p:cNvSpPr>
          <p:nvPr>
            <p:ph type="title" idx="4294967295"/>
          </p:nvPr>
        </p:nvSpPr>
        <p:spPr/>
        <p:txBody>
          <a:bodyPr anchor="b"/>
          <a:lstStyle/>
          <a:p>
            <a:pPr eaLnBrk="1" hangingPunct="1"/>
            <a:r>
              <a:rPr lang="en-US" smtClean="0"/>
              <a:t>Empirical Evidence </a:t>
            </a:r>
            <a:r>
              <a:rPr lang="en-US" sz="4000" smtClean="0"/>
              <a:t>(cont’d)</a:t>
            </a:r>
          </a:p>
        </p:txBody>
      </p:sp>
      <p:sp>
        <p:nvSpPr>
          <p:cNvPr id="54277" name="Rectangle 3"/>
          <p:cNvSpPr>
            <a:spLocks noGrp="1" noChangeArrowheads="1"/>
          </p:cNvSpPr>
          <p:nvPr>
            <p:ph type="body" idx="4294967295"/>
          </p:nvPr>
        </p:nvSpPr>
        <p:spPr/>
        <p:txBody>
          <a:bodyPr/>
          <a:lstStyle/>
          <a:p>
            <a:pPr eaLnBrk="1" hangingPunct="1">
              <a:lnSpc>
                <a:spcPct val="90000"/>
              </a:lnSpc>
            </a:pPr>
            <a:r>
              <a:rPr lang="en-US" sz="3000" smtClean="0"/>
              <a:t>After big stock price run ups, debt ratio falls, but firms tend to issue equity instead of debt.</a:t>
            </a:r>
          </a:p>
          <a:p>
            <a:pPr lvl="1" eaLnBrk="1" hangingPunct="1">
              <a:lnSpc>
                <a:spcPct val="90000"/>
              </a:lnSpc>
            </a:pPr>
            <a:r>
              <a:rPr lang="en-US" sz="2400" smtClean="0"/>
              <a:t>Inconsistent with trade-off model.</a:t>
            </a:r>
          </a:p>
          <a:p>
            <a:pPr lvl="1" eaLnBrk="1" hangingPunct="1">
              <a:lnSpc>
                <a:spcPct val="90000"/>
              </a:lnSpc>
            </a:pPr>
            <a:r>
              <a:rPr lang="en-US" sz="2400" smtClean="0"/>
              <a:t>Inconsistent with pecking order.</a:t>
            </a:r>
          </a:p>
          <a:p>
            <a:pPr lvl="1" eaLnBrk="1" hangingPunct="1">
              <a:lnSpc>
                <a:spcPct val="90000"/>
              </a:lnSpc>
            </a:pPr>
            <a:r>
              <a:rPr lang="en-US" sz="2400" smtClean="0"/>
              <a:t>Consistent with windows of opportunity.</a:t>
            </a:r>
          </a:p>
          <a:p>
            <a:pPr eaLnBrk="1" hangingPunct="1">
              <a:lnSpc>
                <a:spcPct val="90000"/>
              </a:lnSpc>
            </a:pPr>
            <a:r>
              <a:rPr lang="en-US" sz="3000" smtClean="0"/>
              <a:t>Many firms, especially those with growth options and asymmetric information problems, tend to maintain excess borrowing capacity.</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1"/>
          <p:cNvSpPr>
            <a:spLocks noGrp="1"/>
          </p:cNvSpPr>
          <p:nvPr>
            <p:ph type="ftr" sz="quarter" idx="10"/>
          </p:nvPr>
        </p:nvSpPr>
        <p:spPr>
          <a:noFill/>
        </p:spPr>
        <p:txBody>
          <a:bodyPr/>
          <a:lstStyle/>
          <a:p>
            <a:r>
              <a:rPr lang="en-US"/>
              <a:t>Copyright © 2011 by Nelson Education Ltd. All rights reserved.</a:t>
            </a:r>
          </a:p>
        </p:txBody>
      </p:sp>
      <p:sp>
        <p:nvSpPr>
          <p:cNvPr id="55299" name="Slide Number Placeholder 2"/>
          <p:cNvSpPr>
            <a:spLocks noGrp="1"/>
          </p:cNvSpPr>
          <p:nvPr>
            <p:ph type="sldNum" sz="quarter" idx="11"/>
          </p:nvPr>
        </p:nvSpPr>
        <p:spPr>
          <a:noFill/>
        </p:spPr>
        <p:txBody>
          <a:bodyPr/>
          <a:lstStyle/>
          <a:p>
            <a:r>
              <a:rPr lang="en-US"/>
              <a:t>12-</a:t>
            </a:r>
            <a:fld id="{200CC827-33DD-4064-B13A-5E75871379ED}" type="slidenum">
              <a:rPr lang="en-US"/>
              <a:pPr/>
              <a:t>55</a:t>
            </a:fld>
            <a:endParaRPr lang="en-US"/>
          </a:p>
        </p:txBody>
      </p:sp>
      <p:sp>
        <p:nvSpPr>
          <p:cNvPr id="55300" name="Rectangle 2"/>
          <p:cNvSpPr>
            <a:spLocks noGrp="1" noChangeArrowheads="1"/>
          </p:cNvSpPr>
          <p:nvPr>
            <p:ph type="title" idx="4294967295"/>
          </p:nvPr>
        </p:nvSpPr>
        <p:spPr/>
        <p:txBody>
          <a:bodyPr anchor="b"/>
          <a:lstStyle/>
          <a:p>
            <a:pPr eaLnBrk="1" hangingPunct="1"/>
            <a:r>
              <a:rPr lang="en-US" smtClean="0"/>
              <a:t>Implications for Managers</a:t>
            </a:r>
          </a:p>
        </p:txBody>
      </p:sp>
      <p:sp>
        <p:nvSpPr>
          <p:cNvPr id="55301" name="Rectangle 3"/>
          <p:cNvSpPr>
            <a:spLocks noGrp="1" noChangeArrowheads="1"/>
          </p:cNvSpPr>
          <p:nvPr>
            <p:ph type="body" idx="4294967295"/>
          </p:nvPr>
        </p:nvSpPr>
        <p:spPr/>
        <p:txBody>
          <a:bodyPr/>
          <a:lstStyle/>
          <a:p>
            <a:pPr eaLnBrk="1" hangingPunct="1"/>
            <a:r>
              <a:rPr lang="en-US" smtClean="0"/>
              <a:t>Take advantage of tax benefits by issuing debt, especially if the firm has:</a:t>
            </a:r>
          </a:p>
          <a:p>
            <a:pPr lvl="1" eaLnBrk="1" hangingPunct="1"/>
            <a:r>
              <a:rPr lang="en-US" smtClean="0"/>
              <a:t>High tax rate</a:t>
            </a:r>
          </a:p>
          <a:p>
            <a:pPr lvl="1" eaLnBrk="1" hangingPunct="1"/>
            <a:r>
              <a:rPr lang="en-US" smtClean="0"/>
              <a:t>Stable sales</a:t>
            </a:r>
          </a:p>
          <a:p>
            <a:pPr lvl="1" eaLnBrk="1" hangingPunct="1"/>
            <a:r>
              <a:rPr lang="en-US" smtClean="0"/>
              <a:t>Less operating leverage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oter Placeholder 1"/>
          <p:cNvSpPr>
            <a:spLocks noGrp="1"/>
          </p:cNvSpPr>
          <p:nvPr>
            <p:ph type="ftr" sz="quarter" idx="10"/>
          </p:nvPr>
        </p:nvSpPr>
        <p:spPr>
          <a:noFill/>
        </p:spPr>
        <p:txBody>
          <a:bodyPr/>
          <a:lstStyle/>
          <a:p>
            <a:r>
              <a:rPr lang="en-US"/>
              <a:t>Copyright © 2011 by Nelson Education Ltd. All rights reserved.</a:t>
            </a:r>
          </a:p>
        </p:txBody>
      </p:sp>
      <p:sp>
        <p:nvSpPr>
          <p:cNvPr id="56323" name="Slide Number Placeholder 2"/>
          <p:cNvSpPr>
            <a:spLocks noGrp="1"/>
          </p:cNvSpPr>
          <p:nvPr>
            <p:ph type="sldNum" sz="quarter" idx="11"/>
          </p:nvPr>
        </p:nvSpPr>
        <p:spPr>
          <a:noFill/>
        </p:spPr>
        <p:txBody>
          <a:bodyPr/>
          <a:lstStyle/>
          <a:p>
            <a:r>
              <a:rPr lang="en-US"/>
              <a:t>12-</a:t>
            </a:r>
            <a:fld id="{A61C0B65-E0B5-49D1-A6BD-42F688ABA743}" type="slidenum">
              <a:rPr lang="en-US"/>
              <a:pPr/>
              <a:t>56</a:t>
            </a:fld>
            <a:endParaRPr lang="en-US"/>
          </a:p>
        </p:txBody>
      </p:sp>
      <p:sp>
        <p:nvSpPr>
          <p:cNvPr id="56324" name="Rectangle 2"/>
          <p:cNvSpPr>
            <a:spLocks noGrp="1" noChangeArrowheads="1"/>
          </p:cNvSpPr>
          <p:nvPr>
            <p:ph type="title" idx="4294967295"/>
          </p:nvPr>
        </p:nvSpPr>
        <p:spPr/>
        <p:txBody>
          <a:bodyPr anchor="b"/>
          <a:lstStyle/>
          <a:p>
            <a:pPr eaLnBrk="1" hangingPunct="1"/>
            <a:r>
              <a:rPr lang="en-US" sz="3800" smtClean="0"/>
              <a:t>Implications for Managers</a:t>
            </a:r>
            <a:r>
              <a:rPr lang="en-US" sz="4000" smtClean="0"/>
              <a:t> </a:t>
            </a:r>
            <a:r>
              <a:rPr lang="en-US" sz="3600" smtClean="0"/>
              <a:t>(cont’d)</a:t>
            </a:r>
          </a:p>
        </p:txBody>
      </p:sp>
      <p:sp>
        <p:nvSpPr>
          <p:cNvPr id="56325" name="Rectangle 3"/>
          <p:cNvSpPr>
            <a:spLocks noGrp="1" noChangeArrowheads="1"/>
          </p:cNvSpPr>
          <p:nvPr>
            <p:ph type="body" idx="4294967295"/>
          </p:nvPr>
        </p:nvSpPr>
        <p:spPr>
          <a:xfrm>
            <a:off x="1295400" y="1828800"/>
            <a:ext cx="7010400" cy="4267200"/>
          </a:xfrm>
        </p:spPr>
        <p:txBody>
          <a:bodyPr/>
          <a:lstStyle/>
          <a:p>
            <a:pPr eaLnBrk="1" hangingPunct="1"/>
            <a:r>
              <a:rPr lang="en-US" smtClean="0"/>
              <a:t>Avoid financial distress costs by maintaining excess borrowing capacity, especially if the firm has:</a:t>
            </a:r>
          </a:p>
          <a:p>
            <a:pPr lvl="1" eaLnBrk="1" hangingPunct="1"/>
            <a:r>
              <a:rPr lang="en-US" sz="2600" smtClean="0"/>
              <a:t>Volatile sales</a:t>
            </a:r>
          </a:p>
          <a:p>
            <a:pPr lvl="1" eaLnBrk="1" hangingPunct="1"/>
            <a:r>
              <a:rPr lang="en-US" sz="2600" smtClean="0"/>
              <a:t>High operating leverage</a:t>
            </a:r>
          </a:p>
          <a:p>
            <a:pPr lvl="1" eaLnBrk="1" hangingPunct="1"/>
            <a:r>
              <a:rPr lang="en-US" sz="2600" smtClean="0"/>
              <a:t>Many potential investment opportunities</a:t>
            </a:r>
          </a:p>
          <a:p>
            <a:pPr lvl="1" eaLnBrk="1" hangingPunct="1"/>
            <a:r>
              <a:rPr lang="en-US" sz="2600" smtClean="0"/>
              <a:t>Special purpose assets (instead of general purpose assets that make good collateral)</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1"/>
          <p:cNvSpPr>
            <a:spLocks noGrp="1"/>
          </p:cNvSpPr>
          <p:nvPr>
            <p:ph type="ftr" sz="quarter" idx="10"/>
          </p:nvPr>
        </p:nvSpPr>
        <p:spPr>
          <a:noFill/>
        </p:spPr>
        <p:txBody>
          <a:bodyPr/>
          <a:lstStyle/>
          <a:p>
            <a:r>
              <a:rPr lang="en-US"/>
              <a:t>Copyright © 2011 by Nelson Education Ltd. All rights reserved.</a:t>
            </a:r>
          </a:p>
        </p:txBody>
      </p:sp>
      <p:sp>
        <p:nvSpPr>
          <p:cNvPr id="57347" name="Slide Number Placeholder 2"/>
          <p:cNvSpPr>
            <a:spLocks noGrp="1"/>
          </p:cNvSpPr>
          <p:nvPr>
            <p:ph type="sldNum" sz="quarter" idx="11"/>
          </p:nvPr>
        </p:nvSpPr>
        <p:spPr>
          <a:noFill/>
        </p:spPr>
        <p:txBody>
          <a:bodyPr/>
          <a:lstStyle/>
          <a:p>
            <a:r>
              <a:rPr lang="en-US"/>
              <a:t>12-</a:t>
            </a:r>
            <a:fld id="{FE1FCE95-E4C8-4FDD-A00C-44DA918788CA}" type="slidenum">
              <a:rPr lang="en-US"/>
              <a:pPr/>
              <a:t>57</a:t>
            </a:fld>
            <a:endParaRPr lang="en-US"/>
          </a:p>
        </p:txBody>
      </p:sp>
      <p:sp>
        <p:nvSpPr>
          <p:cNvPr id="57348" name="Rectangle 2"/>
          <p:cNvSpPr>
            <a:spLocks noGrp="1" noChangeArrowheads="1"/>
          </p:cNvSpPr>
          <p:nvPr>
            <p:ph type="title" idx="4294967295"/>
          </p:nvPr>
        </p:nvSpPr>
        <p:spPr/>
        <p:txBody>
          <a:bodyPr anchor="b"/>
          <a:lstStyle/>
          <a:p>
            <a:pPr eaLnBrk="1" hangingPunct="1"/>
            <a:r>
              <a:rPr lang="en-US" sz="3800" smtClean="0"/>
              <a:t>Implications for Managers</a:t>
            </a:r>
            <a:r>
              <a:rPr lang="en-US" sz="4000" smtClean="0"/>
              <a:t> </a:t>
            </a:r>
            <a:r>
              <a:rPr lang="en-US" sz="3600" smtClean="0"/>
              <a:t>(cont’d)</a:t>
            </a:r>
          </a:p>
        </p:txBody>
      </p:sp>
      <p:sp>
        <p:nvSpPr>
          <p:cNvPr id="57349" name="Rectangle 3"/>
          <p:cNvSpPr>
            <a:spLocks noGrp="1" noChangeArrowheads="1"/>
          </p:cNvSpPr>
          <p:nvPr>
            <p:ph type="body" idx="4294967295"/>
          </p:nvPr>
        </p:nvSpPr>
        <p:spPr/>
        <p:txBody>
          <a:bodyPr/>
          <a:lstStyle/>
          <a:p>
            <a:pPr eaLnBrk="1" hangingPunct="1"/>
            <a:r>
              <a:rPr lang="en-US" smtClean="0"/>
              <a:t>If manager has asymmetric information regarding firm’s future prospects, then avoid issuing equity if actual prospects are better than the market perceives.</a:t>
            </a:r>
          </a:p>
          <a:p>
            <a:pPr eaLnBrk="1" hangingPunct="1"/>
            <a:r>
              <a:rPr lang="en-US" smtClean="0"/>
              <a:t>Always consider the impact of capital structure choices on lenders’ and rating agencies’ attitudes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1"/>
          <p:cNvSpPr>
            <a:spLocks noGrp="1"/>
          </p:cNvSpPr>
          <p:nvPr>
            <p:ph type="ftr" sz="quarter" idx="10"/>
          </p:nvPr>
        </p:nvSpPr>
        <p:spPr>
          <a:noFill/>
        </p:spPr>
        <p:txBody>
          <a:bodyPr/>
          <a:lstStyle/>
          <a:p>
            <a:r>
              <a:rPr lang="en-US"/>
              <a:t>Copyright © 2011 by Nelson Education Ltd. All rights reserved.</a:t>
            </a:r>
          </a:p>
        </p:txBody>
      </p:sp>
      <p:sp>
        <p:nvSpPr>
          <p:cNvPr id="58371" name="Slide Number Placeholder 2"/>
          <p:cNvSpPr>
            <a:spLocks noGrp="1"/>
          </p:cNvSpPr>
          <p:nvPr>
            <p:ph type="sldNum" sz="quarter" idx="11"/>
          </p:nvPr>
        </p:nvSpPr>
        <p:spPr>
          <a:noFill/>
        </p:spPr>
        <p:txBody>
          <a:bodyPr/>
          <a:lstStyle/>
          <a:p>
            <a:r>
              <a:rPr lang="en-US"/>
              <a:t>12-</a:t>
            </a:r>
            <a:fld id="{D312EAFA-7197-4B26-8698-D496659ABA43}" type="slidenum">
              <a:rPr lang="en-US"/>
              <a:pPr/>
              <a:t>58</a:t>
            </a:fld>
            <a:endParaRPr lang="en-US"/>
          </a:p>
        </p:txBody>
      </p:sp>
      <p:sp>
        <p:nvSpPr>
          <p:cNvPr id="58372" name="Rectangle 10"/>
          <p:cNvSpPr>
            <a:spLocks noGrp="1" noChangeArrowheads="1"/>
          </p:cNvSpPr>
          <p:nvPr>
            <p:ph type="title" idx="4294967295"/>
          </p:nvPr>
        </p:nvSpPr>
        <p:spPr/>
        <p:txBody>
          <a:bodyPr anchor="b"/>
          <a:lstStyle/>
          <a:p>
            <a:pPr eaLnBrk="1" hangingPunct="1"/>
            <a:r>
              <a:rPr lang="en-US" dirty="0" smtClean="0"/>
              <a:t>Optimal Capital Structure</a:t>
            </a:r>
          </a:p>
        </p:txBody>
      </p:sp>
      <p:sp>
        <p:nvSpPr>
          <p:cNvPr id="58373" name="Rectangle 11"/>
          <p:cNvSpPr>
            <a:spLocks noGrp="1" noChangeArrowheads="1"/>
          </p:cNvSpPr>
          <p:nvPr>
            <p:ph type="body" idx="4294967295"/>
          </p:nvPr>
        </p:nvSpPr>
        <p:spPr/>
        <p:txBody>
          <a:bodyPr/>
          <a:lstStyle/>
          <a:p>
            <a:pPr eaLnBrk="1" hangingPunct="1"/>
            <a:r>
              <a:rPr lang="en-US" dirty="0" smtClean="0"/>
              <a:t>A firm’s optimal capital structure is a particular mix of debt and equity that maximizes the stock price. </a:t>
            </a:r>
          </a:p>
          <a:p>
            <a:pPr eaLnBrk="1" hangingPunct="1"/>
            <a:r>
              <a:rPr lang="en-US" dirty="0" smtClean="0"/>
              <a:t>At any point in time, management has a specific target capital structure in mind, presumably the optimal one, although this target may change over time.</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Optimal Capital Structure (cont’d)</a:t>
            </a:r>
            <a:endParaRPr lang="en-US" dirty="0"/>
          </a:p>
        </p:txBody>
      </p:sp>
      <p:sp>
        <p:nvSpPr>
          <p:cNvPr id="5" name="Content Placeholder 4"/>
          <p:cNvSpPr>
            <a:spLocks noGrp="1"/>
          </p:cNvSpPr>
          <p:nvPr>
            <p:ph idx="1"/>
          </p:nvPr>
        </p:nvSpPr>
        <p:spPr/>
        <p:txBody>
          <a:bodyPr/>
          <a:lstStyle/>
          <a:p>
            <a:r>
              <a:rPr lang="en-US" dirty="0" smtClean="0"/>
              <a:t>We cannot precisely find the best mix of debt and equity in practice</a:t>
            </a:r>
          </a:p>
          <a:p>
            <a:r>
              <a:rPr lang="en-US" dirty="0" smtClean="0"/>
              <a:t>Treat the optimal capital structure as a range – 40% to 50% debt – rather than an exact point, 45%.</a:t>
            </a:r>
          </a:p>
          <a:p>
            <a:r>
              <a:rPr lang="en-US" dirty="0" smtClean="0"/>
              <a:t>Optimal capital structure is unique for each firm depending on its own situation</a:t>
            </a:r>
            <a:endParaRPr lang="en-US" dirty="0"/>
          </a:p>
        </p:txBody>
      </p:sp>
      <p:sp>
        <p:nvSpPr>
          <p:cNvPr id="2" name="Footer Placeholder 1"/>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3" name="Slide Number Placeholder 2"/>
          <p:cNvSpPr>
            <a:spLocks noGrp="1"/>
          </p:cNvSpPr>
          <p:nvPr>
            <p:ph type="sldNum" sz="quarter" idx="11"/>
          </p:nvPr>
        </p:nvSpPr>
        <p:spPr/>
        <p:txBody>
          <a:bodyPr/>
          <a:lstStyle/>
          <a:p>
            <a:pPr>
              <a:defRPr/>
            </a:pPr>
            <a:r>
              <a:rPr lang="en-US" smtClean="0"/>
              <a:t>12-</a:t>
            </a:r>
            <a:fld id="{CD68D561-B8B6-4AB7-B5DE-662B7AA9D544}" type="slidenum">
              <a:rPr lang="en-US" smtClean="0"/>
              <a:pPr>
                <a:defRPr/>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1"/>
          <p:cNvSpPr>
            <a:spLocks noGrp="1"/>
          </p:cNvSpPr>
          <p:nvPr>
            <p:ph type="ftr" sz="quarter" idx="10"/>
          </p:nvPr>
        </p:nvSpPr>
        <p:spPr>
          <a:noFill/>
        </p:spPr>
        <p:txBody>
          <a:bodyPr/>
          <a:lstStyle/>
          <a:p>
            <a:r>
              <a:rPr lang="en-US"/>
              <a:t>Copyright © 2011 by Nelson Education Ltd. All rights reserved.</a:t>
            </a:r>
          </a:p>
        </p:txBody>
      </p:sp>
      <p:sp>
        <p:nvSpPr>
          <p:cNvPr id="9219" name="Slide Number Placeholder 2"/>
          <p:cNvSpPr>
            <a:spLocks noGrp="1"/>
          </p:cNvSpPr>
          <p:nvPr>
            <p:ph type="sldNum" sz="quarter" idx="11"/>
          </p:nvPr>
        </p:nvSpPr>
        <p:spPr>
          <a:noFill/>
        </p:spPr>
        <p:txBody>
          <a:bodyPr/>
          <a:lstStyle/>
          <a:p>
            <a:r>
              <a:rPr lang="en-US"/>
              <a:t>12-</a:t>
            </a:r>
            <a:fld id="{85EB4178-A694-4B8B-AE18-C45BBF8081C7}" type="slidenum">
              <a:rPr lang="en-US"/>
              <a:pPr/>
              <a:t>6</a:t>
            </a:fld>
            <a:endParaRPr lang="en-US"/>
          </a:p>
        </p:txBody>
      </p:sp>
      <p:sp>
        <p:nvSpPr>
          <p:cNvPr id="9220" name="Rectangle 7"/>
          <p:cNvSpPr>
            <a:spLocks noGrp="1" noChangeArrowheads="1"/>
          </p:cNvSpPr>
          <p:nvPr>
            <p:ph type="title" idx="4294967295"/>
          </p:nvPr>
        </p:nvSpPr>
        <p:spPr/>
        <p:txBody>
          <a:bodyPr anchor="b"/>
          <a:lstStyle/>
          <a:p>
            <a:pPr eaLnBrk="1" hangingPunct="1"/>
            <a:r>
              <a:rPr lang="en-US" smtClean="0"/>
              <a:t>A Preview of Capital Structure Effects</a:t>
            </a:r>
          </a:p>
        </p:txBody>
      </p:sp>
      <p:sp>
        <p:nvSpPr>
          <p:cNvPr id="9221" name="Rectangle 8"/>
          <p:cNvSpPr>
            <a:spLocks noGrp="1" noChangeArrowheads="1"/>
          </p:cNvSpPr>
          <p:nvPr>
            <p:ph type="body" idx="4294967295"/>
          </p:nvPr>
        </p:nvSpPr>
        <p:spPr/>
        <p:txBody>
          <a:bodyPr/>
          <a:lstStyle/>
          <a:p>
            <a:pPr eaLnBrk="1" hangingPunct="1"/>
            <a:r>
              <a:rPr lang="en-US" dirty="0" smtClean="0"/>
              <a:t>The impact of capital structure on value depends upon the effect of debt on:</a:t>
            </a:r>
          </a:p>
          <a:p>
            <a:pPr lvl="1" eaLnBrk="1" hangingPunct="1"/>
            <a:r>
              <a:rPr lang="en-US" dirty="0" smtClean="0"/>
              <a:t>WACC</a:t>
            </a:r>
          </a:p>
          <a:p>
            <a:pPr lvl="1" eaLnBrk="1" hangingPunct="1"/>
            <a:r>
              <a:rPr lang="en-US" dirty="0" smtClean="0"/>
              <a:t>FCF</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Factors influence capital structure</a:t>
            </a:r>
            <a:endParaRPr lang="en-US" dirty="0"/>
          </a:p>
        </p:txBody>
      </p:sp>
      <p:sp>
        <p:nvSpPr>
          <p:cNvPr id="7" name="Content Placeholder 6"/>
          <p:cNvSpPr>
            <a:spLocks noGrp="1"/>
          </p:cNvSpPr>
          <p:nvPr>
            <p:ph idx="1"/>
          </p:nvPr>
        </p:nvSpPr>
        <p:spPr/>
        <p:txBody>
          <a:bodyPr/>
          <a:lstStyle/>
          <a:p>
            <a:r>
              <a:rPr lang="en-US" dirty="0" smtClean="0"/>
              <a:t>To set the target structure range for the firms, managers consider:</a:t>
            </a:r>
          </a:p>
          <a:p>
            <a:pPr lvl="1"/>
            <a:r>
              <a:rPr lang="en-US" dirty="0" smtClean="0"/>
              <a:t>Business risk</a:t>
            </a:r>
          </a:p>
          <a:p>
            <a:pPr lvl="1"/>
            <a:r>
              <a:rPr lang="en-US" dirty="0" smtClean="0"/>
              <a:t>Tax position</a:t>
            </a:r>
          </a:p>
          <a:p>
            <a:pPr lvl="1"/>
            <a:r>
              <a:rPr lang="en-US" dirty="0" smtClean="0"/>
              <a:t>Need for financial flexibility</a:t>
            </a:r>
          </a:p>
          <a:p>
            <a:pPr lvl="1"/>
            <a:r>
              <a:rPr lang="en-US" dirty="0" smtClean="0"/>
              <a:t>Managerial conservatism or aggressiveness</a:t>
            </a:r>
          </a:p>
          <a:p>
            <a:pPr lvl="1"/>
            <a:r>
              <a:rPr lang="en-US" dirty="0" smtClean="0"/>
              <a:t>Growth opportunities</a:t>
            </a:r>
          </a:p>
          <a:p>
            <a:endParaRPr lang="en-US"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pPr>
              <a:defRPr/>
            </a:pPr>
            <a:r>
              <a:rPr lang="en-US" smtClean="0"/>
              <a:t>12-</a:t>
            </a:r>
            <a:fld id="{F367612E-EF64-4FEA-8AAC-C33EAD8FF91F}" type="slidenum">
              <a:rPr lang="en-US" smtClean="0"/>
              <a:pPr>
                <a:defRPr/>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on mini case at the end of the chapter</a:t>
            </a:r>
            <a:endParaRPr lang="en-US" dirty="0"/>
          </a:p>
        </p:txBody>
      </p:sp>
      <p:sp>
        <p:nvSpPr>
          <p:cNvPr id="3" name="Content Placeholder 2"/>
          <p:cNvSpPr>
            <a:spLocks noGrp="1"/>
          </p:cNvSpPr>
          <p:nvPr>
            <p:ph idx="1"/>
          </p:nvPr>
        </p:nvSpPr>
        <p:spPr/>
        <p:txBody>
          <a:bodyPr/>
          <a:lstStyle/>
          <a:p>
            <a:r>
              <a:rPr lang="en-US" dirty="0" smtClean="0"/>
              <a:t>The return on equity is 20%</a:t>
            </a:r>
          </a:p>
          <a:p>
            <a:r>
              <a:rPr lang="en-US" dirty="0" smtClean="0"/>
              <a:t>This indicate equity is underpriced</a:t>
            </a:r>
          </a:p>
          <a:p>
            <a:r>
              <a:rPr lang="en-US" dirty="0" smtClean="0"/>
              <a:t>Buy underpriced anything, including equity</a:t>
            </a:r>
          </a:p>
          <a:p>
            <a:r>
              <a:rPr lang="en-US" dirty="0" smtClean="0"/>
              <a:t>There is no need for elaborate theory or </a:t>
            </a:r>
            <a:r>
              <a:rPr lang="en-US" smtClean="0"/>
              <a:t>case study</a:t>
            </a:r>
            <a:endParaRPr lang="en-US"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pPr>
              <a:defRPr/>
            </a:pPr>
            <a:r>
              <a:rPr lang="en-US" smtClean="0"/>
              <a:t>12-</a:t>
            </a:r>
            <a:fld id="{F367612E-EF64-4FEA-8AAC-C33EAD8FF91F}" type="slidenum">
              <a:rPr lang="en-US" smtClean="0"/>
              <a:pPr>
                <a:defRPr/>
              </a:pPr>
              <a:t>61</a:t>
            </a:fld>
            <a:endParaRPr lang="en-US"/>
          </a:p>
        </p:txBody>
      </p:sp>
    </p:spTree>
    <p:extLst>
      <p:ext uri="{BB962C8B-B14F-4D97-AF65-F5344CB8AC3E}">
        <p14:creationId xmlns:p14="http://schemas.microsoft.com/office/powerpoint/2010/main" val="19925636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Debts are fixed income securities for investors. They are fixed cost for businesses. </a:t>
            </a:r>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pPr>
              <a:defRPr/>
            </a:pPr>
            <a:r>
              <a:rPr lang="en-US" smtClean="0"/>
              <a:t>12-</a:t>
            </a:r>
            <a:fld id="{F367612E-EF64-4FEA-8AAC-C33EAD8FF91F}" type="slidenum">
              <a:rPr lang="en-US" smtClean="0"/>
              <a:pPr>
                <a:defRPr/>
              </a:pPr>
              <a:t>62</a:t>
            </a:fld>
            <a:endParaRPr lang="en-US"/>
          </a:p>
        </p:txBody>
      </p:sp>
    </p:spTree>
    <p:extLst>
      <p:ext uri="{BB962C8B-B14F-4D97-AF65-F5344CB8AC3E}">
        <p14:creationId xmlns:p14="http://schemas.microsoft.com/office/powerpoint/2010/main" val="38316632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a:t>DOL is Degree of Operating </a:t>
            </a:r>
            <a:r>
              <a:rPr lang="en-US" sz="2800" dirty="0" smtClean="0"/>
              <a:t>Leverage</a:t>
            </a:r>
          </a:p>
          <a:p>
            <a:pPr lvl="1"/>
            <a:r>
              <a:rPr lang="en-US" sz="2400" dirty="0" smtClean="0"/>
              <a:t>DOL = Q(S-C)/{</a:t>
            </a:r>
            <a:r>
              <a:rPr lang="en-US" sz="2400" dirty="0"/>
              <a:t>Q(S-C</a:t>
            </a:r>
            <a:r>
              <a:rPr lang="en-US" sz="2400" dirty="0" smtClean="0"/>
              <a:t>)-K}</a:t>
            </a:r>
            <a:endParaRPr lang="en-US" sz="2400" dirty="0"/>
          </a:p>
          <a:p>
            <a:r>
              <a:rPr lang="en-US" sz="2800" dirty="0"/>
              <a:t>DFL is Degree of Financial </a:t>
            </a:r>
            <a:r>
              <a:rPr lang="en-US" sz="2800" dirty="0" smtClean="0"/>
              <a:t>Leverage</a:t>
            </a:r>
          </a:p>
          <a:p>
            <a:pPr lvl="1"/>
            <a:r>
              <a:rPr lang="en-US" sz="2400" dirty="0" smtClean="0"/>
              <a:t>DFL = {</a:t>
            </a:r>
            <a:r>
              <a:rPr lang="en-US" sz="2400" dirty="0"/>
              <a:t>Q(S-C)-K</a:t>
            </a:r>
            <a:r>
              <a:rPr lang="en-US" sz="2400" dirty="0" smtClean="0"/>
              <a:t>}/ </a:t>
            </a:r>
            <a:r>
              <a:rPr lang="en-US" sz="2400" dirty="0"/>
              <a:t>{Q(S-C)-</a:t>
            </a:r>
            <a:r>
              <a:rPr lang="en-US" sz="2400" dirty="0" smtClean="0"/>
              <a:t>K- I}</a:t>
            </a:r>
            <a:endParaRPr lang="en-US" sz="2400" dirty="0"/>
          </a:p>
          <a:p>
            <a:r>
              <a:rPr lang="en-US" sz="2800" dirty="0"/>
              <a:t>DCL is Degree of Combined Leverage</a:t>
            </a:r>
          </a:p>
          <a:p>
            <a:r>
              <a:rPr lang="en-US" sz="2800" dirty="0" smtClean="0"/>
              <a:t>DCL = DOL * DFL = </a:t>
            </a:r>
            <a:r>
              <a:rPr lang="en-US" sz="2800" dirty="0"/>
              <a:t>Q(S-C)/{Q(S-C)-</a:t>
            </a:r>
            <a:r>
              <a:rPr lang="en-US" sz="2800" dirty="0" smtClean="0"/>
              <a:t>K-I}</a:t>
            </a:r>
            <a:endParaRPr lang="en-US" sz="2800" dirty="0"/>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pPr>
              <a:defRPr/>
            </a:pPr>
            <a:r>
              <a:rPr lang="en-US" smtClean="0"/>
              <a:t>12-</a:t>
            </a:r>
            <a:fld id="{F367612E-EF64-4FEA-8AAC-C33EAD8FF91F}" type="slidenum">
              <a:rPr lang="en-US" smtClean="0"/>
              <a:pPr>
                <a:defRPr/>
              </a:pPr>
              <a:t>63</a:t>
            </a:fld>
            <a:endParaRPr lang="en-US"/>
          </a:p>
        </p:txBody>
      </p:sp>
      <p:sp>
        <p:nvSpPr>
          <p:cNvPr id="6" name="AutoShape 3" descr="{\displaystyle \mathrm {DFL} ={\frac {\mathrm {EBIT} }{\mathrm {EBIT} -{\text{Total Interest Expense}}}}}"/>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displaystyle \mathrm {DCL} ={\text{DOL}}\times {\text{DFL}}={\frac {\mathrm {EBIT} +{\text{Fixed Costs}}}{\mathrm {EBIT} -{\text{Total Interest Expense}}}}}"/>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2" descr="{\mathrm  {DOL}}={\frac  {{\mathrm  {EBIT\;+\;Fixed\;Costs}}}{{\mathrm  {EBIT}}}}"/>
          <p:cNvSpPr>
            <a:spLocks noChangeAspect="1" noChangeArrowheads="1"/>
          </p:cNvSpPr>
          <p:nvPr/>
        </p:nvSpPr>
        <p:spPr bwMode="auto">
          <a:xfrm>
            <a:off x="288925" y="-1587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7181816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fixed cost shall be increased</a:t>
            </a:r>
            <a:endParaRPr lang="en-US" dirty="0"/>
          </a:p>
        </p:txBody>
      </p:sp>
      <p:sp>
        <p:nvSpPr>
          <p:cNvPr id="3" name="Content Placeholder 2"/>
          <p:cNvSpPr>
            <a:spLocks noGrp="1"/>
          </p:cNvSpPr>
          <p:nvPr>
            <p:ph idx="1"/>
          </p:nvPr>
        </p:nvSpPr>
        <p:spPr/>
        <p:txBody>
          <a:bodyPr/>
          <a:lstStyle/>
          <a:p>
            <a:r>
              <a:rPr lang="en-US" dirty="0" smtClean="0"/>
              <a:t> Large market size</a:t>
            </a:r>
          </a:p>
          <a:p>
            <a:r>
              <a:rPr lang="en-US" dirty="0" smtClean="0"/>
              <a:t>Low uncertainty</a:t>
            </a:r>
          </a:p>
          <a:p>
            <a:r>
              <a:rPr lang="en-US" dirty="0" smtClean="0"/>
              <a:t>Low interest rate</a:t>
            </a:r>
          </a:p>
          <a:p>
            <a:r>
              <a:rPr lang="en-US" dirty="0" smtClean="0"/>
              <a:t>Debt should be part of the overall strategy on the level of fixed cost. </a:t>
            </a:r>
          </a:p>
          <a:p>
            <a:r>
              <a:rPr lang="en-US" dirty="0"/>
              <a:t>Operating leverage and financial leverage can be integrated together</a:t>
            </a:r>
          </a:p>
          <a:p>
            <a:endParaRPr lang="en-US"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pPr>
              <a:defRPr/>
            </a:pPr>
            <a:r>
              <a:rPr lang="en-US" smtClean="0"/>
              <a:t>12-</a:t>
            </a:r>
            <a:fld id="{F367612E-EF64-4FEA-8AAC-C33EAD8FF91F}" type="slidenum">
              <a:rPr lang="en-US" smtClean="0"/>
              <a:pPr>
                <a:defRPr/>
              </a:pPr>
              <a:t>64</a:t>
            </a:fld>
            <a:endParaRPr lang="en-US"/>
          </a:p>
        </p:txBody>
      </p:sp>
    </p:spTree>
    <p:extLst>
      <p:ext uri="{BB962C8B-B14F-4D97-AF65-F5344CB8AC3E}">
        <p14:creationId xmlns:p14="http://schemas.microsoft.com/office/powerpoint/2010/main" val="1144832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pPr>
              <a:defRPr/>
            </a:pPr>
            <a:r>
              <a:rPr lang="en-US" smtClean="0"/>
              <a:t>12-</a:t>
            </a:r>
            <a:fld id="{F367612E-EF64-4FEA-8AAC-C33EAD8FF91F}" type="slidenum">
              <a:rPr lang="en-US" smtClean="0"/>
              <a:pPr>
                <a:defRPr/>
              </a:pPr>
              <a:t>65</a:t>
            </a:fld>
            <a:endParaRPr lang="en-US"/>
          </a:p>
        </p:txBody>
      </p:sp>
    </p:spTree>
    <p:extLst>
      <p:ext uri="{BB962C8B-B14F-4D97-AF65-F5344CB8AC3E}">
        <p14:creationId xmlns:p14="http://schemas.microsoft.com/office/powerpoint/2010/main" val="248891972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Information asymmetry, market timing and capital structure</a:t>
            </a:r>
            <a:endParaRPr lang="en-US" sz="4000" dirty="0"/>
          </a:p>
        </p:txBody>
      </p:sp>
      <p:sp>
        <p:nvSpPr>
          <p:cNvPr id="3" name="Content Placeholder 2"/>
          <p:cNvSpPr>
            <a:spLocks noGrp="1"/>
          </p:cNvSpPr>
          <p:nvPr>
            <p:ph idx="1"/>
          </p:nvPr>
        </p:nvSpPr>
        <p:spPr/>
        <p:txBody>
          <a:bodyPr/>
          <a:lstStyle/>
          <a:p>
            <a:r>
              <a:rPr lang="en-US" dirty="0" smtClean="0"/>
              <a:t>A project requires initial investment of 5 million dollars. The project will last for 10 years. Suppose annual output is 2 million dollars. Variable cost in production is 60% of the output. What is the annual gross profit of the project? If the discount rate is 8% per year, what is the NPV of the project? </a:t>
            </a:r>
            <a:endParaRPr lang="en-US" dirty="0"/>
          </a:p>
        </p:txBody>
      </p:sp>
    </p:spTree>
    <p:extLst>
      <p:ext uri="{BB962C8B-B14F-4D97-AF65-F5344CB8AC3E}">
        <p14:creationId xmlns:p14="http://schemas.microsoft.com/office/powerpoint/2010/main" val="32597367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The project requires 2 million external financing, either by debt or equity. Interest rate for debt is 8%. What is the annual repayment for the debt with 10 equal annual installment? With equity financing, the external investor will take 40% of the ownership. If the annual outputs from the project are 1 million, 2 million or 3 million respectively, how much dividend will the original owner receive? What conclusion you can make? </a:t>
            </a:r>
            <a:endParaRPr lang="en-US" sz="2800" dirty="0"/>
          </a:p>
        </p:txBody>
      </p:sp>
    </p:spTree>
    <p:extLst>
      <p:ext uri="{BB962C8B-B14F-4D97-AF65-F5344CB8AC3E}">
        <p14:creationId xmlns:p14="http://schemas.microsoft.com/office/powerpoint/2010/main" val="9344313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nvPr>
        </p:nvGraphicFramePr>
        <p:xfrm>
          <a:off x="609600" y="1981195"/>
          <a:ext cx="7543801" cy="7939584"/>
        </p:xfrm>
        <a:graphic>
          <a:graphicData uri="http://schemas.openxmlformats.org/drawingml/2006/table">
            <a:tbl>
              <a:tblPr>
                <a:tableStyleId>{5C22544A-7EE6-4342-B048-85BDC9FD1C3A}</a:tableStyleId>
              </a:tblPr>
              <a:tblGrid>
                <a:gridCol w="2743200">
                  <a:extLst>
                    <a:ext uri="{9D8B030D-6E8A-4147-A177-3AD203B41FA5}">
                      <a16:colId xmlns:a16="http://schemas.microsoft.com/office/drawing/2014/main" val="727377622"/>
                    </a:ext>
                  </a:extLst>
                </a:gridCol>
                <a:gridCol w="1143000">
                  <a:extLst>
                    <a:ext uri="{9D8B030D-6E8A-4147-A177-3AD203B41FA5}">
                      <a16:colId xmlns:a16="http://schemas.microsoft.com/office/drawing/2014/main" val="1049404711"/>
                    </a:ext>
                  </a:extLst>
                </a:gridCol>
                <a:gridCol w="1524000">
                  <a:extLst>
                    <a:ext uri="{9D8B030D-6E8A-4147-A177-3AD203B41FA5}">
                      <a16:colId xmlns:a16="http://schemas.microsoft.com/office/drawing/2014/main" val="2924733097"/>
                    </a:ext>
                  </a:extLst>
                </a:gridCol>
                <a:gridCol w="990600">
                  <a:extLst>
                    <a:ext uri="{9D8B030D-6E8A-4147-A177-3AD203B41FA5}">
                      <a16:colId xmlns:a16="http://schemas.microsoft.com/office/drawing/2014/main" val="3154520400"/>
                    </a:ext>
                  </a:extLst>
                </a:gridCol>
                <a:gridCol w="1143001">
                  <a:extLst>
                    <a:ext uri="{9D8B030D-6E8A-4147-A177-3AD203B41FA5}">
                      <a16:colId xmlns:a16="http://schemas.microsoft.com/office/drawing/2014/main" val="440060272"/>
                    </a:ext>
                  </a:extLst>
                </a:gridCol>
              </a:tblGrid>
              <a:tr h="878942">
                <a:tc>
                  <a:txBody>
                    <a:bodyPr/>
                    <a:lstStyle/>
                    <a:p>
                      <a:pPr algn="l" fontAlgn="b"/>
                      <a:r>
                        <a:rPr lang="en-US" sz="2000" u="none" strike="noStrike" dirty="0" err="1">
                          <a:effectLst/>
                        </a:rPr>
                        <a:t>intial</a:t>
                      </a:r>
                      <a:r>
                        <a:rPr lang="en-US" sz="2000" u="none" strike="noStrike" dirty="0">
                          <a:effectLst/>
                        </a:rPr>
                        <a:t> investment</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5</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million</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5</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million</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11396320"/>
                  </a:ext>
                </a:extLst>
              </a:tr>
              <a:tr h="444322">
                <a:tc>
                  <a:txBody>
                    <a:bodyPr/>
                    <a:lstStyle/>
                    <a:p>
                      <a:pPr algn="l" fontAlgn="b"/>
                      <a:r>
                        <a:rPr lang="en-US" sz="2000" u="none" strike="noStrike" dirty="0" err="1">
                          <a:effectLst/>
                        </a:rPr>
                        <a:t>annal</a:t>
                      </a:r>
                      <a:r>
                        <a:rPr lang="en-US" sz="2000" u="none" strike="noStrike" dirty="0">
                          <a:effectLst/>
                        </a:rPr>
                        <a:t> output</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2</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million</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2</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75558040"/>
                  </a:ext>
                </a:extLst>
              </a:tr>
              <a:tr h="444322">
                <a:tc>
                  <a:txBody>
                    <a:bodyPr/>
                    <a:lstStyle/>
                    <a:p>
                      <a:pPr algn="l" fontAlgn="b"/>
                      <a:r>
                        <a:rPr lang="en-US" sz="2000" u="none" strike="noStrike" dirty="0">
                          <a:effectLst/>
                        </a:rPr>
                        <a:t>variable cost</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60%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60%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72874119"/>
                  </a:ext>
                </a:extLst>
              </a:tr>
              <a:tr h="444322">
                <a:tc>
                  <a:txBody>
                    <a:bodyPr/>
                    <a:lstStyle/>
                    <a:p>
                      <a:pPr algn="l" fontAlgn="b"/>
                      <a:r>
                        <a:rPr lang="en-US" sz="2000" u="none" strike="noStrike" dirty="0">
                          <a:effectLst/>
                        </a:rPr>
                        <a:t>duration</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years</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years</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46254934"/>
                  </a:ext>
                </a:extLst>
              </a:tr>
              <a:tr h="444322">
                <a:tc>
                  <a:txBody>
                    <a:bodyPr/>
                    <a:lstStyle/>
                    <a:p>
                      <a:pPr algn="l" fontAlgn="b"/>
                      <a:r>
                        <a:rPr lang="en-US" sz="2000" u="none" strike="noStrike">
                          <a:effectLst/>
                        </a:rPr>
                        <a:t>annual profit</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0.8</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million</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0.8</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36440300"/>
                  </a:ext>
                </a:extLst>
              </a:tr>
              <a:tr h="444322">
                <a:tc>
                  <a:txBody>
                    <a:bodyPr/>
                    <a:lstStyle/>
                    <a:p>
                      <a:pPr algn="l" fontAlgn="b"/>
                      <a:r>
                        <a:rPr lang="en-US" sz="2000" u="none" strike="noStrike" dirty="0">
                          <a:effectLst/>
                        </a:rPr>
                        <a:t>discount rate</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8%</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8%</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44109888"/>
                  </a:ext>
                </a:extLst>
              </a:tr>
              <a:tr h="878942">
                <a:tc>
                  <a:txBody>
                    <a:bodyPr/>
                    <a:lstStyle/>
                    <a:p>
                      <a:pPr algn="l" fontAlgn="b"/>
                      <a:r>
                        <a:rPr lang="en-US" sz="2000" u="none" strike="noStrike" dirty="0">
                          <a:effectLst/>
                        </a:rPr>
                        <a:t>NPV</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smtClean="0">
                          <a:effectLst/>
                        </a:rPr>
                        <a:t>0.368</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million</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smtClean="0">
                          <a:effectLst/>
                        </a:rPr>
                        <a:t>0.368</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25340968"/>
                  </a:ext>
                </a:extLst>
              </a:tr>
              <a:tr h="878942">
                <a:tc>
                  <a:txBody>
                    <a:bodyPr/>
                    <a:lstStyle/>
                    <a:p>
                      <a:pPr algn="l" fontAlgn="b"/>
                      <a:r>
                        <a:rPr lang="en-US" sz="2000" u="none" strike="noStrike" dirty="0">
                          <a:effectLst/>
                        </a:rPr>
                        <a:t>debt financing</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million</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47853411"/>
                  </a:ext>
                </a:extLst>
              </a:tr>
              <a:tr h="878942">
                <a:tc>
                  <a:txBody>
                    <a:bodyPr/>
                    <a:lstStyle/>
                    <a:p>
                      <a:pPr algn="l" fontAlgn="b"/>
                      <a:r>
                        <a:rPr lang="en-US" sz="2000" u="none" strike="noStrike" dirty="0">
                          <a:effectLst/>
                        </a:rPr>
                        <a:t>equity financing</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2</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11082619"/>
                  </a:ext>
                </a:extLst>
              </a:tr>
              <a:tr h="444322">
                <a:tc>
                  <a:txBody>
                    <a:bodyPr/>
                    <a:lstStyle/>
                    <a:p>
                      <a:pPr algn="l" fontAlgn="b"/>
                      <a:r>
                        <a:rPr lang="en-US" sz="2000" u="none" strike="noStrike" dirty="0">
                          <a:effectLst/>
                        </a:rPr>
                        <a:t>discount rate</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8%</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46211991"/>
                  </a:ext>
                </a:extLst>
              </a:tr>
              <a:tr h="878942">
                <a:tc>
                  <a:txBody>
                    <a:bodyPr/>
                    <a:lstStyle/>
                    <a:p>
                      <a:pPr algn="l" fontAlgn="b"/>
                      <a:r>
                        <a:rPr lang="en-US" sz="2000" u="none" strike="noStrike" dirty="0">
                          <a:effectLst/>
                        </a:rPr>
                        <a:t>annual payment</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0.298059</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08277576"/>
                  </a:ext>
                </a:extLst>
              </a:tr>
              <a:tr h="878942">
                <a:tc>
                  <a:txBody>
                    <a:bodyPr/>
                    <a:lstStyle/>
                    <a:p>
                      <a:pPr algn="l" fontAlgn="b"/>
                      <a:r>
                        <a:rPr lang="en-US" sz="2000" u="none" strike="noStrike">
                          <a:effectLst/>
                        </a:rPr>
                        <a:t>dividend</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0.501941</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0.48</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69159775"/>
                  </a:ext>
                </a:extLst>
              </a:tr>
            </a:tbl>
          </a:graphicData>
        </a:graphic>
      </p:graphicFrame>
    </p:spTree>
    <p:extLst>
      <p:ext uri="{BB962C8B-B14F-4D97-AF65-F5344CB8AC3E}">
        <p14:creationId xmlns:p14="http://schemas.microsoft.com/office/powerpoint/2010/main" val="31922985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nvPr>
        </p:nvGraphicFramePr>
        <p:xfrm>
          <a:off x="609601" y="1676399"/>
          <a:ext cx="7924799" cy="4503420"/>
        </p:xfrm>
        <a:graphic>
          <a:graphicData uri="http://schemas.openxmlformats.org/drawingml/2006/table">
            <a:tbl>
              <a:tblPr>
                <a:tableStyleId>{5C22544A-7EE6-4342-B048-85BDC9FD1C3A}</a:tableStyleId>
              </a:tblPr>
              <a:tblGrid>
                <a:gridCol w="2471175">
                  <a:extLst>
                    <a:ext uri="{9D8B030D-6E8A-4147-A177-3AD203B41FA5}">
                      <a16:colId xmlns:a16="http://schemas.microsoft.com/office/drawing/2014/main" val="3430493079"/>
                    </a:ext>
                  </a:extLst>
                </a:gridCol>
                <a:gridCol w="1363406">
                  <a:extLst>
                    <a:ext uri="{9D8B030D-6E8A-4147-A177-3AD203B41FA5}">
                      <a16:colId xmlns:a16="http://schemas.microsoft.com/office/drawing/2014/main" val="849539852"/>
                    </a:ext>
                  </a:extLst>
                </a:gridCol>
                <a:gridCol w="1363406">
                  <a:extLst>
                    <a:ext uri="{9D8B030D-6E8A-4147-A177-3AD203B41FA5}">
                      <a16:colId xmlns:a16="http://schemas.microsoft.com/office/drawing/2014/main" val="3466186818"/>
                    </a:ext>
                  </a:extLst>
                </a:gridCol>
                <a:gridCol w="1363406">
                  <a:extLst>
                    <a:ext uri="{9D8B030D-6E8A-4147-A177-3AD203B41FA5}">
                      <a16:colId xmlns:a16="http://schemas.microsoft.com/office/drawing/2014/main" val="218038726"/>
                    </a:ext>
                  </a:extLst>
                </a:gridCol>
                <a:gridCol w="1363406">
                  <a:extLst>
                    <a:ext uri="{9D8B030D-6E8A-4147-A177-3AD203B41FA5}">
                      <a16:colId xmlns:a16="http://schemas.microsoft.com/office/drawing/2014/main" val="987169006"/>
                    </a:ext>
                  </a:extLst>
                </a:gridCol>
              </a:tblGrid>
              <a:tr h="374650">
                <a:tc>
                  <a:txBody>
                    <a:bodyPr/>
                    <a:lstStyle/>
                    <a:p>
                      <a:pPr algn="l" fontAlgn="b"/>
                      <a:r>
                        <a:rPr lang="en-US" sz="2400" u="none" strike="noStrike" dirty="0" smtClean="0">
                          <a:effectLst/>
                        </a:rPr>
                        <a:t>initial </a:t>
                      </a:r>
                      <a:r>
                        <a:rPr lang="en-US" sz="2400" u="none" strike="noStrike" dirty="0">
                          <a:effectLst/>
                        </a:rPr>
                        <a:t>investment</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million</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million</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73970123"/>
                  </a:ext>
                </a:extLst>
              </a:tr>
              <a:tr h="374650">
                <a:tc>
                  <a:txBody>
                    <a:bodyPr/>
                    <a:lstStyle/>
                    <a:p>
                      <a:pPr algn="l" fontAlgn="b"/>
                      <a:r>
                        <a:rPr lang="en-US" sz="2400" u="none" strike="noStrike" dirty="0" smtClean="0">
                          <a:effectLst/>
                        </a:rPr>
                        <a:t>annual </a:t>
                      </a:r>
                      <a:r>
                        <a:rPr lang="en-US" sz="2400" u="none" strike="noStrike" dirty="0">
                          <a:effectLst/>
                        </a:rPr>
                        <a:t>output</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million</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million</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49853100"/>
                  </a:ext>
                </a:extLst>
              </a:tr>
              <a:tr h="374650">
                <a:tc>
                  <a:txBody>
                    <a:bodyPr/>
                    <a:lstStyle/>
                    <a:p>
                      <a:pPr algn="l" fontAlgn="b"/>
                      <a:r>
                        <a:rPr lang="en-US" sz="2400" u="none" strike="noStrike" dirty="0">
                          <a:effectLst/>
                        </a:rPr>
                        <a:t>variable cost</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60%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60%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22330009"/>
                  </a:ext>
                </a:extLst>
              </a:tr>
              <a:tr h="374650">
                <a:tc>
                  <a:txBody>
                    <a:bodyPr/>
                    <a:lstStyle/>
                    <a:p>
                      <a:pPr algn="l" fontAlgn="b"/>
                      <a:r>
                        <a:rPr lang="en-US" sz="2400" u="none" strike="noStrike" dirty="0">
                          <a:effectLst/>
                        </a:rPr>
                        <a:t>duration</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years</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years</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46587604"/>
                  </a:ext>
                </a:extLst>
              </a:tr>
              <a:tr h="374650">
                <a:tc>
                  <a:txBody>
                    <a:bodyPr/>
                    <a:lstStyle/>
                    <a:p>
                      <a:pPr algn="l" fontAlgn="b"/>
                      <a:r>
                        <a:rPr lang="en-US" sz="2400" u="none" strike="noStrike" dirty="0">
                          <a:effectLst/>
                        </a:rPr>
                        <a:t>annual profit</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0.8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million</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0.8</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million</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8827542"/>
                  </a:ext>
                </a:extLst>
              </a:tr>
              <a:tr h="374650">
                <a:tc>
                  <a:txBody>
                    <a:bodyPr/>
                    <a:lstStyle/>
                    <a:p>
                      <a:pPr algn="l" fontAlgn="b"/>
                      <a:r>
                        <a:rPr lang="en-US" sz="2400" u="none" strike="noStrike" dirty="0">
                          <a:effectLst/>
                        </a:rPr>
                        <a:t>discount rate</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8%</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64052855"/>
                  </a:ext>
                </a:extLst>
              </a:tr>
              <a:tr h="374650">
                <a:tc>
                  <a:txBody>
                    <a:bodyPr/>
                    <a:lstStyle/>
                    <a:p>
                      <a:pPr algn="l" fontAlgn="b"/>
                      <a:r>
                        <a:rPr lang="en-US" sz="2400" u="none" strike="noStrike">
                          <a:effectLst/>
                        </a:rPr>
                        <a:t>NPV</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0.368065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million</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0.368065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million</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27850804"/>
                  </a:ext>
                </a:extLst>
              </a:tr>
              <a:tr h="374650">
                <a:tc>
                  <a:txBody>
                    <a:bodyPr/>
                    <a:lstStyle/>
                    <a:p>
                      <a:pPr algn="l" fontAlgn="b"/>
                      <a:r>
                        <a:rPr lang="en-US" sz="2400" u="none" strike="noStrike">
                          <a:effectLst/>
                        </a:rPr>
                        <a:t>debt financing</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dirty="0">
                          <a:effectLst/>
                        </a:rPr>
                        <a:t>million</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50860662"/>
                  </a:ext>
                </a:extLst>
              </a:tr>
              <a:tr h="374650">
                <a:tc>
                  <a:txBody>
                    <a:bodyPr/>
                    <a:lstStyle/>
                    <a:p>
                      <a:pPr algn="l" fontAlgn="b"/>
                      <a:r>
                        <a:rPr lang="en-US" sz="2400" u="none" strike="noStrike">
                          <a:effectLst/>
                        </a:rPr>
                        <a:t>equity financing</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million</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89261958"/>
                  </a:ext>
                </a:extLst>
              </a:tr>
              <a:tr h="374650">
                <a:tc>
                  <a:txBody>
                    <a:bodyPr/>
                    <a:lstStyle/>
                    <a:p>
                      <a:pPr algn="l" fontAlgn="b"/>
                      <a:r>
                        <a:rPr lang="en-US" sz="2400" u="none" strike="noStrike">
                          <a:effectLst/>
                        </a:rPr>
                        <a:t>discount rate</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8%</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75531181"/>
                  </a:ext>
                </a:extLst>
              </a:tr>
              <a:tr h="374650">
                <a:tc>
                  <a:txBody>
                    <a:bodyPr/>
                    <a:lstStyle/>
                    <a:p>
                      <a:pPr algn="l" fontAlgn="b"/>
                      <a:r>
                        <a:rPr lang="en-US" sz="2400" u="none" strike="noStrike">
                          <a:effectLst/>
                        </a:rPr>
                        <a:t>annual payment</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0.298059</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51783848"/>
                  </a:ext>
                </a:extLst>
              </a:tr>
              <a:tr h="374650">
                <a:tc>
                  <a:txBody>
                    <a:bodyPr/>
                    <a:lstStyle/>
                    <a:p>
                      <a:pPr algn="l" fontAlgn="b"/>
                      <a:r>
                        <a:rPr lang="en-US" sz="2400" u="none" strike="noStrike">
                          <a:effectLst/>
                        </a:rPr>
                        <a:t>dividend</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0.501941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0.48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05253372"/>
                  </a:ext>
                </a:extLst>
              </a:tr>
            </a:tbl>
          </a:graphicData>
        </a:graphic>
      </p:graphicFrame>
    </p:spTree>
    <p:extLst>
      <p:ext uri="{BB962C8B-B14F-4D97-AF65-F5344CB8AC3E}">
        <p14:creationId xmlns:p14="http://schemas.microsoft.com/office/powerpoint/2010/main" val="546471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1"/>
          <p:cNvSpPr>
            <a:spLocks noGrp="1"/>
          </p:cNvSpPr>
          <p:nvPr>
            <p:ph type="ftr" sz="quarter" idx="10"/>
          </p:nvPr>
        </p:nvSpPr>
        <p:spPr>
          <a:noFill/>
        </p:spPr>
        <p:txBody>
          <a:bodyPr/>
          <a:lstStyle/>
          <a:p>
            <a:r>
              <a:rPr lang="en-US"/>
              <a:t>Copyright © 2011 by Nelson Education Ltd. All rights reserved.</a:t>
            </a:r>
          </a:p>
        </p:txBody>
      </p:sp>
      <p:sp>
        <p:nvSpPr>
          <p:cNvPr id="10243" name="Slide Number Placeholder 2"/>
          <p:cNvSpPr>
            <a:spLocks noGrp="1"/>
          </p:cNvSpPr>
          <p:nvPr>
            <p:ph type="sldNum" sz="quarter" idx="11"/>
          </p:nvPr>
        </p:nvSpPr>
        <p:spPr>
          <a:noFill/>
        </p:spPr>
        <p:txBody>
          <a:bodyPr/>
          <a:lstStyle/>
          <a:p>
            <a:r>
              <a:rPr lang="en-US"/>
              <a:t>12-</a:t>
            </a:r>
            <a:fld id="{137412B6-64CB-4931-AD04-1C3E4B432B60}" type="slidenum">
              <a:rPr lang="en-US"/>
              <a:pPr/>
              <a:t>7</a:t>
            </a:fld>
            <a:endParaRPr lang="en-US"/>
          </a:p>
        </p:txBody>
      </p:sp>
      <p:sp>
        <p:nvSpPr>
          <p:cNvPr id="10244" name="Rectangle 5"/>
          <p:cNvSpPr>
            <a:spLocks noGrp="1" noChangeArrowheads="1"/>
          </p:cNvSpPr>
          <p:nvPr>
            <p:ph type="title" idx="4294967295"/>
          </p:nvPr>
        </p:nvSpPr>
        <p:spPr/>
        <p:txBody>
          <a:bodyPr anchor="b"/>
          <a:lstStyle/>
          <a:p>
            <a:pPr eaLnBrk="1" hangingPunct="1"/>
            <a:r>
              <a:rPr lang="en-US" smtClean="0"/>
              <a:t>The Effect of Additional </a:t>
            </a:r>
            <a:br>
              <a:rPr lang="en-US" smtClean="0"/>
            </a:br>
            <a:r>
              <a:rPr lang="en-US" smtClean="0"/>
              <a:t>Debt on WACC</a:t>
            </a:r>
          </a:p>
        </p:txBody>
      </p:sp>
      <p:sp>
        <p:nvSpPr>
          <p:cNvPr id="10245" name="Rectangle 6"/>
          <p:cNvSpPr>
            <a:spLocks noGrp="1" noChangeArrowheads="1"/>
          </p:cNvSpPr>
          <p:nvPr>
            <p:ph type="body" idx="4294967295"/>
          </p:nvPr>
        </p:nvSpPr>
        <p:spPr/>
        <p:txBody>
          <a:bodyPr/>
          <a:lstStyle/>
          <a:p>
            <a:pPr eaLnBrk="1" hangingPunct="1"/>
            <a:r>
              <a:rPr lang="en-US" sz="2800" dirty="0" err="1" smtClean="0"/>
              <a:t>Debtholders</a:t>
            </a:r>
            <a:r>
              <a:rPr lang="en-US" sz="2800" dirty="0" smtClean="0"/>
              <a:t> have a prior claim on cash flows relative to stockholders. </a:t>
            </a:r>
          </a:p>
          <a:p>
            <a:pPr lvl="1" eaLnBrk="1" hangingPunct="1"/>
            <a:r>
              <a:rPr lang="en-US" sz="2400" dirty="0" err="1" smtClean="0"/>
              <a:t>Debtholders</a:t>
            </a:r>
            <a:r>
              <a:rPr lang="en-US" sz="2400" dirty="0" smtClean="0"/>
              <a:t>’ “fixed” claim increases risk of stockholders’ “residual” claim.</a:t>
            </a:r>
          </a:p>
          <a:p>
            <a:pPr lvl="1" eaLnBrk="1" hangingPunct="1"/>
            <a:r>
              <a:rPr lang="en-US" sz="2400" dirty="0" smtClean="0"/>
              <a:t>Cost of stock, </a:t>
            </a:r>
            <a:r>
              <a:rPr lang="en-US" sz="2400" dirty="0" err="1" smtClean="0"/>
              <a:t>r</a:t>
            </a:r>
            <a:r>
              <a:rPr lang="en-US" sz="2400" baseline="-25000" dirty="0" err="1" smtClean="0"/>
              <a:t>s</a:t>
            </a:r>
            <a:r>
              <a:rPr lang="en-US" sz="2400" dirty="0" smtClean="0"/>
              <a:t>, goes up.</a:t>
            </a:r>
          </a:p>
          <a:p>
            <a:pPr eaLnBrk="1" hangingPunct="1"/>
            <a:r>
              <a:rPr lang="en-US" sz="2800" dirty="0" smtClean="0"/>
              <a:t>Firms can deduct interest expenses.</a:t>
            </a:r>
          </a:p>
          <a:p>
            <a:pPr lvl="1" eaLnBrk="1" hangingPunct="1"/>
            <a:r>
              <a:rPr lang="en-US" sz="2400" dirty="0" smtClean="0"/>
              <a:t>Reduces the taxes paid</a:t>
            </a:r>
          </a:p>
          <a:p>
            <a:pPr lvl="1" eaLnBrk="1" hangingPunct="1"/>
            <a:r>
              <a:rPr lang="en-US" sz="2400" dirty="0" smtClean="0"/>
              <a:t>Frees up more cash for payments to investors</a:t>
            </a:r>
          </a:p>
          <a:p>
            <a:pPr lvl="1" eaLnBrk="1" hangingPunct="1"/>
            <a:r>
              <a:rPr lang="en-US" sz="2400" dirty="0" smtClean="0"/>
              <a:t>Reduces after-tax cost of debt</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nvPr>
        </p:nvGraphicFramePr>
        <p:xfrm>
          <a:off x="914399" y="1676399"/>
          <a:ext cx="7162802" cy="4495800"/>
        </p:xfrm>
        <a:graphic>
          <a:graphicData uri="http://schemas.openxmlformats.org/drawingml/2006/table">
            <a:tbl>
              <a:tblPr>
                <a:tableStyleId>{5C22544A-7EE6-4342-B048-85BDC9FD1C3A}</a:tableStyleId>
              </a:tblPr>
              <a:tblGrid>
                <a:gridCol w="3962401">
                  <a:extLst>
                    <a:ext uri="{9D8B030D-6E8A-4147-A177-3AD203B41FA5}">
                      <a16:colId xmlns:a16="http://schemas.microsoft.com/office/drawing/2014/main" val="3419075042"/>
                    </a:ext>
                  </a:extLst>
                </a:gridCol>
                <a:gridCol w="1219200">
                  <a:extLst>
                    <a:ext uri="{9D8B030D-6E8A-4147-A177-3AD203B41FA5}">
                      <a16:colId xmlns:a16="http://schemas.microsoft.com/office/drawing/2014/main" val="1494149050"/>
                    </a:ext>
                  </a:extLst>
                </a:gridCol>
                <a:gridCol w="990600">
                  <a:extLst>
                    <a:ext uri="{9D8B030D-6E8A-4147-A177-3AD203B41FA5}">
                      <a16:colId xmlns:a16="http://schemas.microsoft.com/office/drawing/2014/main" val="3887920796"/>
                    </a:ext>
                  </a:extLst>
                </a:gridCol>
                <a:gridCol w="990601">
                  <a:extLst>
                    <a:ext uri="{9D8B030D-6E8A-4147-A177-3AD203B41FA5}">
                      <a16:colId xmlns:a16="http://schemas.microsoft.com/office/drawing/2014/main" val="1803488313"/>
                    </a:ext>
                  </a:extLst>
                </a:gridCol>
              </a:tblGrid>
              <a:tr h="1498600">
                <a:tc>
                  <a:txBody>
                    <a:bodyPr/>
                    <a:lstStyle/>
                    <a:p>
                      <a:pPr algn="l" fontAlgn="b"/>
                      <a:r>
                        <a:rPr lang="en-US" sz="3200" u="none" strike="noStrike" dirty="0">
                          <a:effectLst/>
                        </a:rPr>
                        <a:t>annual output</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a:effectLst/>
                        </a:rPr>
                        <a:t>1</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a:effectLst/>
                        </a:rPr>
                        <a:t>2</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a:effectLst/>
                        </a:rPr>
                        <a:t>3</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27752025"/>
                  </a:ext>
                </a:extLst>
              </a:tr>
              <a:tr h="1498600">
                <a:tc>
                  <a:txBody>
                    <a:bodyPr/>
                    <a:lstStyle/>
                    <a:p>
                      <a:pPr algn="l" fontAlgn="b"/>
                      <a:r>
                        <a:rPr lang="en-US" sz="3200" u="none" strike="noStrike" dirty="0">
                          <a:effectLst/>
                        </a:rPr>
                        <a:t>dividend with debt</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a:effectLst/>
                        </a:rPr>
                        <a:t>0.10</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dirty="0">
                          <a:effectLst/>
                        </a:rPr>
                        <a:t>0.50</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a:effectLst/>
                        </a:rPr>
                        <a:t>0.90</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20553038"/>
                  </a:ext>
                </a:extLst>
              </a:tr>
              <a:tr h="1498600">
                <a:tc>
                  <a:txBody>
                    <a:bodyPr/>
                    <a:lstStyle/>
                    <a:p>
                      <a:pPr algn="l" fontAlgn="b"/>
                      <a:r>
                        <a:rPr lang="en-US" sz="3200" u="none" strike="noStrike" dirty="0">
                          <a:effectLst/>
                        </a:rPr>
                        <a:t>dividend with equity</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dirty="0">
                          <a:effectLst/>
                        </a:rPr>
                        <a:t>0.24</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dirty="0">
                          <a:effectLst/>
                        </a:rPr>
                        <a:t>0.48</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3200" u="none" strike="noStrike" dirty="0">
                          <a:effectLst/>
                        </a:rPr>
                        <a:t>0.72</a:t>
                      </a:r>
                      <a:endParaRPr lang="en-US" sz="3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94524918"/>
                  </a:ext>
                </a:extLst>
              </a:tr>
            </a:tbl>
          </a:graphicData>
        </a:graphic>
      </p:graphicFrame>
    </p:spTree>
    <p:extLst>
      <p:ext uri="{BB962C8B-B14F-4D97-AF65-F5344CB8AC3E}">
        <p14:creationId xmlns:p14="http://schemas.microsoft.com/office/powerpoint/2010/main" val="3826867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1"/>
          <p:cNvSpPr>
            <a:spLocks noGrp="1"/>
          </p:cNvSpPr>
          <p:nvPr>
            <p:ph type="ftr" sz="quarter" idx="10"/>
          </p:nvPr>
        </p:nvSpPr>
        <p:spPr>
          <a:noFill/>
        </p:spPr>
        <p:txBody>
          <a:bodyPr/>
          <a:lstStyle/>
          <a:p>
            <a:r>
              <a:rPr lang="en-US"/>
              <a:t>Copyright © 2011 by Nelson Education Ltd. All rights reserved.</a:t>
            </a:r>
          </a:p>
        </p:txBody>
      </p:sp>
      <p:sp>
        <p:nvSpPr>
          <p:cNvPr id="11267" name="Slide Number Placeholder 2"/>
          <p:cNvSpPr>
            <a:spLocks noGrp="1"/>
          </p:cNvSpPr>
          <p:nvPr>
            <p:ph type="sldNum" sz="quarter" idx="11"/>
          </p:nvPr>
        </p:nvSpPr>
        <p:spPr>
          <a:noFill/>
        </p:spPr>
        <p:txBody>
          <a:bodyPr/>
          <a:lstStyle/>
          <a:p>
            <a:r>
              <a:rPr lang="en-US"/>
              <a:t>12-</a:t>
            </a:r>
            <a:fld id="{9875DB5E-0951-4BA5-AC8B-CF347B9116C8}" type="slidenum">
              <a:rPr lang="en-US"/>
              <a:pPr/>
              <a:t>8</a:t>
            </a:fld>
            <a:endParaRPr lang="en-US"/>
          </a:p>
        </p:txBody>
      </p:sp>
      <p:sp>
        <p:nvSpPr>
          <p:cNvPr id="11268" name="Rectangle 5"/>
          <p:cNvSpPr>
            <a:spLocks noGrp="1" noChangeArrowheads="1"/>
          </p:cNvSpPr>
          <p:nvPr>
            <p:ph type="title" idx="4294967295"/>
          </p:nvPr>
        </p:nvSpPr>
        <p:spPr/>
        <p:txBody>
          <a:bodyPr anchor="b"/>
          <a:lstStyle/>
          <a:p>
            <a:pPr eaLnBrk="1" hangingPunct="1"/>
            <a:r>
              <a:rPr lang="en-US" dirty="0" smtClean="0"/>
              <a:t>The Effect of additional debt on WACC (cont’d)</a:t>
            </a:r>
          </a:p>
        </p:txBody>
      </p:sp>
      <p:sp>
        <p:nvSpPr>
          <p:cNvPr id="11269" name="Rectangle 6"/>
          <p:cNvSpPr>
            <a:spLocks noGrp="1" noChangeArrowheads="1"/>
          </p:cNvSpPr>
          <p:nvPr>
            <p:ph type="body" idx="4294967295"/>
          </p:nvPr>
        </p:nvSpPr>
        <p:spPr/>
        <p:txBody>
          <a:bodyPr/>
          <a:lstStyle/>
          <a:p>
            <a:pPr eaLnBrk="1" hangingPunct="1"/>
            <a:r>
              <a:rPr lang="en-US" smtClean="0"/>
              <a:t>Debt increases risk of bankruptcy</a:t>
            </a:r>
          </a:p>
          <a:p>
            <a:pPr lvl="1" eaLnBrk="1" hangingPunct="1"/>
            <a:r>
              <a:rPr lang="en-US" smtClean="0"/>
              <a:t>Causes pre-tax cost of debt, r</a:t>
            </a:r>
            <a:r>
              <a:rPr lang="en-US" baseline="-25000" smtClean="0"/>
              <a:t>d</a:t>
            </a:r>
            <a:r>
              <a:rPr lang="en-US" smtClean="0"/>
              <a:t>, to increase</a:t>
            </a:r>
          </a:p>
          <a:p>
            <a:pPr eaLnBrk="1" hangingPunct="1"/>
            <a:r>
              <a:rPr lang="en-US" smtClean="0"/>
              <a:t>Adding debt increase percent of firm financed with low-cost debt (w</a:t>
            </a:r>
            <a:r>
              <a:rPr lang="en-US" baseline="-25000" smtClean="0"/>
              <a:t>d</a:t>
            </a:r>
            <a:r>
              <a:rPr lang="en-US" smtClean="0"/>
              <a:t>) and decreases percent financed with high-cost equity (w</a:t>
            </a:r>
            <a:r>
              <a:rPr lang="en-US" baseline="-25000" smtClean="0"/>
              <a:t>ce</a:t>
            </a:r>
            <a:r>
              <a:rPr lang="en-US" smtClean="0"/>
              <a:t>)</a:t>
            </a:r>
          </a:p>
          <a:p>
            <a:pPr eaLnBrk="1" hangingPunct="1"/>
            <a:r>
              <a:rPr lang="en-US" smtClean="0"/>
              <a:t>Net effect on WACC = uncertain.</a:t>
            </a:r>
          </a:p>
        </p:txBody>
      </p:sp>
      <p:sp>
        <p:nvSpPr>
          <p:cNvPr id="11270" name="Text Box 4"/>
          <p:cNvSpPr txBox="1">
            <a:spLocks noChangeArrowheads="1"/>
          </p:cNvSpPr>
          <p:nvPr/>
        </p:nvSpPr>
        <p:spPr bwMode="auto">
          <a:xfrm>
            <a:off x="6934200" y="6096000"/>
            <a:ext cx="1676400" cy="336550"/>
          </a:xfrm>
          <a:prstGeom prst="rect">
            <a:avLst/>
          </a:prstGeom>
          <a:noFill/>
          <a:ln w="12700">
            <a:noFill/>
            <a:miter lim="800000"/>
            <a:headEnd/>
            <a:tailEnd/>
          </a:ln>
        </p:spPr>
        <p:txBody>
          <a:bodyPr>
            <a:spAutoFit/>
          </a:bodyPr>
          <a:lstStyle/>
          <a:p>
            <a:pPr eaLnBrk="0" hangingPunct="0">
              <a:spcBef>
                <a:spcPct val="50000"/>
              </a:spcBef>
            </a:pPr>
            <a:r>
              <a:rPr lang="en-US" sz="160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1"/>
          <p:cNvSpPr>
            <a:spLocks noGrp="1"/>
          </p:cNvSpPr>
          <p:nvPr>
            <p:ph type="ftr" sz="quarter" idx="10"/>
          </p:nvPr>
        </p:nvSpPr>
        <p:spPr>
          <a:noFill/>
        </p:spPr>
        <p:txBody>
          <a:bodyPr/>
          <a:lstStyle/>
          <a:p>
            <a:r>
              <a:rPr lang="en-US"/>
              <a:t>Copyright © 2011 by Nelson Education Ltd. All rights reserved.</a:t>
            </a:r>
          </a:p>
        </p:txBody>
      </p:sp>
      <p:sp>
        <p:nvSpPr>
          <p:cNvPr id="12291" name="Slide Number Placeholder 2"/>
          <p:cNvSpPr>
            <a:spLocks noGrp="1"/>
          </p:cNvSpPr>
          <p:nvPr>
            <p:ph type="sldNum" sz="quarter" idx="11"/>
          </p:nvPr>
        </p:nvSpPr>
        <p:spPr>
          <a:noFill/>
        </p:spPr>
        <p:txBody>
          <a:bodyPr/>
          <a:lstStyle/>
          <a:p>
            <a:r>
              <a:rPr lang="en-US"/>
              <a:t>12-</a:t>
            </a:r>
            <a:fld id="{49B7D9E5-BF5B-4EDE-B9FD-C61F431EA930}" type="slidenum">
              <a:rPr lang="en-US"/>
              <a:pPr/>
              <a:t>9</a:t>
            </a:fld>
            <a:endParaRPr lang="en-US"/>
          </a:p>
        </p:txBody>
      </p:sp>
      <p:sp>
        <p:nvSpPr>
          <p:cNvPr id="12292" name="Rectangle 5"/>
          <p:cNvSpPr>
            <a:spLocks noGrp="1" noChangeArrowheads="1"/>
          </p:cNvSpPr>
          <p:nvPr>
            <p:ph type="title" idx="4294967295"/>
          </p:nvPr>
        </p:nvSpPr>
        <p:spPr/>
        <p:txBody>
          <a:bodyPr anchor="b"/>
          <a:lstStyle/>
          <a:p>
            <a:pPr eaLnBrk="1" hangingPunct="1"/>
            <a:r>
              <a:rPr lang="en-US" smtClean="0"/>
              <a:t>The Effect of Additional Debt on FCF</a:t>
            </a:r>
          </a:p>
        </p:txBody>
      </p:sp>
      <p:sp>
        <p:nvSpPr>
          <p:cNvPr id="12293" name="Rectangle 6"/>
          <p:cNvSpPr>
            <a:spLocks noGrp="1" noChangeArrowheads="1"/>
          </p:cNvSpPr>
          <p:nvPr>
            <p:ph type="body" idx="4294967295"/>
          </p:nvPr>
        </p:nvSpPr>
        <p:spPr/>
        <p:txBody>
          <a:bodyPr/>
          <a:lstStyle/>
          <a:p>
            <a:pPr eaLnBrk="1" hangingPunct="1"/>
            <a:r>
              <a:rPr lang="en-US" smtClean="0"/>
              <a:t>Additional debt increases the probability of bankruptcy.</a:t>
            </a:r>
          </a:p>
          <a:p>
            <a:pPr lvl="1" eaLnBrk="1" hangingPunct="1"/>
            <a:r>
              <a:rPr lang="en-US" smtClean="0"/>
              <a:t>Direct costs: Legal fees, “fire” sales, etc.</a:t>
            </a:r>
          </a:p>
          <a:p>
            <a:pPr lvl="1" eaLnBrk="1" hangingPunct="1"/>
            <a:r>
              <a:rPr lang="en-US" smtClean="0"/>
              <a:t>Indirect costs: Lost customers, reduction in productivity of managers and line workers, reduction in credit (i.e., accounts payable) offered by suppliers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614</TotalTime>
  <Words>4160</Words>
  <Application>Microsoft Office PowerPoint</Application>
  <PresentationFormat>On-screen Show (4:3)</PresentationFormat>
  <Paragraphs>690</Paragraphs>
  <Slides>70</Slides>
  <Notes>0</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1</vt:i4>
      </vt:variant>
      <vt:variant>
        <vt:lpstr>Slide Titles</vt:lpstr>
      </vt:variant>
      <vt:variant>
        <vt:i4>70</vt:i4>
      </vt:variant>
    </vt:vector>
  </HeadingPairs>
  <TitlesOfParts>
    <vt:vector size="79" baseType="lpstr">
      <vt:lpstr>Arial</vt:lpstr>
      <vt:lpstr>Calibri</vt:lpstr>
      <vt:lpstr>Cambria Math</vt:lpstr>
      <vt:lpstr>Tahoma</vt:lpstr>
      <vt:lpstr>Wingdings</vt:lpstr>
      <vt:lpstr>Custom Design</vt:lpstr>
      <vt:lpstr>1_Custom Design</vt:lpstr>
      <vt:lpstr>Default Design</vt:lpstr>
      <vt:lpstr>VISIO</vt:lpstr>
      <vt:lpstr>PowerPoint Presentation</vt:lpstr>
      <vt:lpstr>Corporate Valuation and Capital Structure</vt:lpstr>
      <vt:lpstr>Topics in Chapter</vt:lpstr>
      <vt:lpstr>Basic Definitions</vt:lpstr>
      <vt:lpstr>How can capital structure affect value?</vt:lpstr>
      <vt:lpstr>A Preview of Capital Structure Effects</vt:lpstr>
      <vt:lpstr>The Effect of Additional  Debt on WACC</vt:lpstr>
      <vt:lpstr>The Effect of additional debt on WACC (cont’d)</vt:lpstr>
      <vt:lpstr>The Effect of Additional Debt on FCF</vt:lpstr>
      <vt:lpstr>The Effect of Additional Debt on FCF (cont’d)</vt:lpstr>
      <vt:lpstr> </vt:lpstr>
      <vt:lpstr>Asymmetric Information  and Signaling</vt:lpstr>
      <vt:lpstr>Business risk: Uncertainty about return on invested capital (ROIC)</vt:lpstr>
      <vt:lpstr>Factors That Influence Business Risk</vt:lpstr>
      <vt:lpstr>What is operating leverage, and how does it affect a firm’s business risk?</vt:lpstr>
      <vt:lpstr>Definition of Operating Leverage</vt:lpstr>
      <vt:lpstr>Higher operating leverage leads to more business risk: small sales decline causes a larger EBIT decline</vt:lpstr>
      <vt:lpstr>Operating Breakeven</vt:lpstr>
      <vt:lpstr>Higher operating leverage leads to higher ROIC and higher risk.</vt:lpstr>
      <vt:lpstr>Comments</vt:lpstr>
      <vt:lpstr>Business Risk vs. Financial Risk</vt:lpstr>
      <vt:lpstr>Effects of Financial Leverage</vt:lpstr>
      <vt:lpstr>Impact of Leverage on Returns</vt:lpstr>
      <vt:lpstr>PowerPoint Presentation</vt:lpstr>
      <vt:lpstr>Unleveraged: No debt (000s)</vt:lpstr>
      <vt:lpstr>Leveraged: With debt (000s)</vt:lpstr>
      <vt:lpstr>Conclusions</vt:lpstr>
      <vt:lpstr>Conclusions (cont’d)</vt:lpstr>
      <vt:lpstr>Capital Structure Theory</vt:lpstr>
      <vt:lpstr>MM Theory: Zero Taxes</vt:lpstr>
      <vt:lpstr>Proof of the formula </vt:lpstr>
      <vt:lpstr>MM Theory:  Zero Taxes</vt:lpstr>
      <vt:lpstr>MM Results:  Zero Taxes</vt:lpstr>
      <vt:lpstr>MM Theory:  Corporate Taxes</vt:lpstr>
      <vt:lpstr>MM Result:  Corporate Taxes</vt:lpstr>
      <vt:lpstr>MM with Corporate Taxes:  Proposition I </vt:lpstr>
      <vt:lpstr>MM with Corporate Taxes: Proposition II</vt:lpstr>
      <vt:lpstr>Comments </vt:lpstr>
      <vt:lpstr>Hamada’s Equation: the Cost of Equity at Different Levels of Debt</vt:lpstr>
      <vt:lpstr>Miller’s Theory: Corporate and Personal Taxes</vt:lpstr>
      <vt:lpstr>Miller’s Model with Corporate and Personal Taxes</vt:lpstr>
      <vt:lpstr>Tc = 33%, Td = 40%,  and Ts = 20%</vt:lpstr>
      <vt:lpstr>Conclusions with Personal Taxes</vt:lpstr>
      <vt:lpstr>Criticisms of the MM and Miller Models</vt:lpstr>
      <vt:lpstr>Trade-off Theory</vt:lpstr>
      <vt:lpstr>Effect of Leverage on Value</vt:lpstr>
      <vt:lpstr>Signaling Theory</vt:lpstr>
      <vt:lpstr>Investment Opportunity Set and Reserve Borrowing Capacity</vt:lpstr>
      <vt:lpstr>Pecking Order Theory</vt:lpstr>
      <vt:lpstr>Debt Financing and Agency Costs</vt:lpstr>
      <vt:lpstr>Debt Financing and Agency Costs (cont’d)</vt:lpstr>
      <vt:lpstr>Windows of Opportunity</vt:lpstr>
      <vt:lpstr>Empirical Evidence</vt:lpstr>
      <vt:lpstr>Empirical Evidence (cont’d)</vt:lpstr>
      <vt:lpstr>Implications for Managers</vt:lpstr>
      <vt:lpstr>Implications for Managers (cont’d)</vt:lpstr>
      <vt:lpstr>Implications for Managers (cont’d)</vt:lpstr>
      <vt:lpstr>Optimal Capital Structure</vt:lpstr>
      <vt:lpstr>Optimal Capital Structure (cont’d)</vt:lpstr>
      <vt:lpstr>Factors influence capital structure</vt:lpstr>
      <vt:lpstr>Comment on mini case at the end of the chapter</vt:lpstr>
      <vt:lpstr>Conclusion </vt:lpstr>
      <vt:lpstr>PowerPoint Presentation</vt:lpstr>
      <vt:lpstr>When fixed cost shall be increased</vt:lpstr>
      <vt:lpstr>PowerPoint Presentation</vt:lpstr>
      <vt:lpstr>Information asymmetry, market timing and capital structure</vt:lpstr>
      <vt:lpstr>PowerPoint Presentation</vt:lpstr>
      <vt:lpstr>PowerPoint Presentation</vt:lpstr>
      <vt:lpstr>PowerPoint Presentation</vt:lpstr>
      <vt:lpstr>PowerPoint Presentation</vt:lpstr>
    </vt:vector>
  </TitlesOfParts>
  <Company>KRB Editorial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Organization from Start-up to a Major Corporation</dc:title>
  <dc:creator>KRB Editorial</dc:creator>
  <cp:lastModifiedBy>setup</cp:lastModifiedBy>
  <cp:revision>78</cp:revision>
  <cp:lastPrinted>2014-09-14T03:27:04Z</cp:lastPrinted>
  <dcterms:created xsi:type="dcterms:W3CDTF">2010-05-11T01:02:58Z</dcterms:created>
  <dcterms:modified xsi:type="dcterms:W3CDTF">2017-10-20T20:26:09Z</dcterms:modified>
</cp:coreProperties>
</file>