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9" r:id="rId1"/>
    <p:sldMasterId id="2147483654" r:id="rId2"/>
    <p:sldMasterId id="2147483655" r:id="rId3"/>
  </p:sldMasterIdLst>
  <p:notesMasterIdLst>
    <p:notesMasterId r:id="rId72"/>
  </p:notesMasterIdLst>
  <p:handoutMasterIdLst>
    <p:handoutMasterId r:id="rId73"/>
  </p:handoutMasterIdLst>
  <p:sldIdLst>
    <p:sldId id="256" r:id="rId4"/>
    <p:sldId id="257" r:id="rId5"/>
    <p:sldId id="259" r:id="rId6"/>
    <p:sldId id="260" r:id="rId7"/>
    <p:sldId id="261" r:id="rId8"/>
    <p:sldId id="262" r:id="rId9"/>
    <p:sldId id="263" r:id="rId10"/>
    <p:sldId id="264" r:id="rId11"/>
    <p:sldId id="265" r:id="rId12"/>
    <p:sldId id="266" r:id="rId13"/>
    <p:sldId id="267" r:id="rId14"/>
    <p:sldId id="316" r:id="rId15"/>
    <p:sldId id="315" r:id="rId16"/>
    <p:sldId id="270" r:id="rId17"/>
    <p:sldId id="271" r:id="rId18"/>
    <p:sldId id="274" r:id="rId19"/>
    <p:sldId id="275" r:id="rId20"/>
    <p:sldId id="276" r:id="rId21"/>
    <p:sldId id="277" r:id="rId22"/>
    <p:sldId id="278" r:id="rId23"/>
    <p:sldId id="279" r:id="rId24"/>
    <p:sldId id="340" r:id="rId25"/>
    <p:sldId id="281" r:id="rId26"/>
    <p:sldId id="334" r:id="rId27"/>
    <p:sldId id="335" r:id="rId28"/>
    <p:sldId id="336" r:id="rId29"/>
    <p:sldId id="337" r:id="rId30"/>
    <p:sldId id="282" r:id="rId31"/>
    <p:sldId id="283" r:id="rId32"/>
    <p:sldId id="284" r:id="rId33"/>
    <p:sldId id="285" r:id="rId34"/>
    <p:sldId id="286" r:id="rId35"/>
    <p:sldId id="287" r:id="rId36"/>
    <p:sldId id="318" r:id="rId37"/>
    <p:sldId id="317" r:id="rId38"/>
    <p:sldId id="320" r:id="rId39"/>
    <p:sldId id="322" r:id="rId40"/>
    <p:sldId id="323" r:id="rId41"/>
    <p:sldId id="288" r:id="rId42"/>
    <p:sldId id="289" r:id="rId43"/>
    <p:sldId id="290" r:id="rId44"/>
    <p:sldId id="291" r:id="rId45"/>
    <p:sldId id="293" r:id="rId46"/>
    <p:sldId id="341" r:id="rId47"/>
    <p:sldId id="342" r:id="rId48"/>
    <p:sldId id="343" r:id="rId49"/>
    <p:sldId id="344" r:id="rId50"/>
    <p:sldId id="345" r:id="rId51"/>
    <p:sldId id="346" r:id="rId52"/>
    <p:sldId id="347" r:id="rId53"/>
    <p:sldId id="350" r:id="rId54"/>
    <p:sldId id="348" r:id="rId55"/>
    <p:sldId id="349" r:id="rId56"/>
    <p:sldId id="295" r:id="rId57"/>
    <p:sldId id="296" r:id="rId58"/>
    <p:sldId id="297" r:id="rId59"/>
    <p:sldId id="298" r:id="rId60"/>
    <p:sldId id="299" r:id="rId61"/>
    <p:sldId id="300" r:id="rId62"/>
    <p:sldId id="301" r:id="rId63"/>
    <p:sldId id="302" r:id="rId64"/>
    <p:sldId id="303" r:id="rId65"/>
    <p:sldId id="304" r:id="rId66"/>
    <p:sldId id="309" r:id="rId67"/>
    <p:sldId id="310" r:id="rId68"/>
    <p:sldId id="311" r:id="rId69"/>
    <p:sldId id="312" r:id="rId70"/>
    <p:sldId id="313" r:id="rId71"/>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3E0C"/>
    <a:srgbClr val="FCF1C0"/>
    <a:srgbClr val="B95E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98" autoAdjust="0"/>
  </p:normalViewPr>
  <p:slideViewPr>
    <p:cSldViewPr>
      <p:cViewPr varScale="1">
        <p:scale>
          <a:sx n="109" d="100"/>
          <a:sy n="109" d="100"/>
        </p:scale>
        <p:origin x="16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theme" Target="theme/theme1.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EA94DAFB-CDC1-461A-8DBD-275C6FFD74B0}" type="datetimeFigureOut">
              <a:rPr lang="en-US" smtClean="0"/>
              <a:t>9/14/2017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6DE07E92-AD30-44CC-B53D-2B9330CEB5EA}" type="slidenum">
              <a:rPr lang="en-US" smtClean="0"/>
              <a:t>‹#›</a:t>
            </a:fld>
            <a:endParaRPr lang="en-US"/>
          </a:p>
        </p:txBody>
      </p:sp>
    </p:spTree>
    <p:extLst>
      <p:ext uri="{BB962C8B-B14F-4D97-AF65-F5344CB8AC3E}">
        <p14:creationId xmlns:p14="http://schemas.microsoft.com/office/powerpoint/2010/main" val="705061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vl1pPr>
          </a:lstStyle>
          <a:p>
            <a:endParaRPr lang="en-US"/>
          </a:p>
        </p:txBody>
      </p:sp>
      <p:sp>
        <p:nvSpPr>
          <p:cNvPr id="60420"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vl1pPr>
          </a:lstStyle>
          <a:p>
            <a:fld id="{0597B8EA-4018-4421-9E06-EBAFCBC080D9}" type="slidenum">
              <a:rPr lang="en-US"/>
              <a:pPr/>
              <a:t>‹#›</a:t>
            </a:fld>
            <a:endParaRPr lang="en-US"/>
          </a:p>
        </p:txBody>
      </p:sp>
    </p:spTree>
    <p:extLst>
      <p:ext uri="{BB962C8B-B14F-4D97-AF65-F5344CB8AC3E}">
        <p14:creationId xmlns:p14="http://schemas.microsoft.com/office/powerpoint/2010/main" val="2046335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B8EA-4018-4421-9E06-EBAFCBC080D9}" type="slidenum">
              <a:rPr lang="en-US" smtClean="0"/>
              <a:pPr/>
              <a:t>51</a:t>
            </a:fld>
            <a:endParaRPr lang="en-US"/>
          </a:p>
        </p:txBody>
      </p:sp>
    </p:spTree>
    <p:extLst>
      <p:ext uri="{BB962C8B-B14F-4D97-AF65-F5344CB8AC3E}">
        <p14:creationId xmlns:p14="http://schemas.microsoft.com/office/powerpoint/2010/main" val="1334359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9015EDA2-5092-429C-A299-516075AD9D49}" type="slidenum">
              <a:rPr lang="en-US"/>
              <a:pPr/>
              <a:t>56</a:t>
            </a:fld>
            <a:endParaRPr lang="en-US"/>
          </a:p>
        </p:txBody>
      </p:sp>
      <p:sp>
        <p:nvSpPr>
          <p:cNvPr id="61443" name="Rectangle 2"/>
          <p:cNvSpPr>
            <a:spLocks noGrp="1" noRot="1" noChangeAspect="1" noChangeArrowheads="1" noTextEdit="1"/>
          </p:cNvSpPr>
          <p:nvPr>
            <p:ph type="sldImg"/>
          </p:nvPr>
        </p:nvSpPr>
        <p:spPr>
          <a:xfrm>
            <a:off x="1192213" y="703263"/>
            <a:ext cx="4640262" cy="3479800"/>
          </a:xfrm>
          <a:ln cap="flat"/>
        </p:spPr>
      </p:sp>
      <p:sp>
        <p:nvSpPr>
          <p:cNvPr id="61444" name="Rectangle 3"/>
          <p:cNvSpPr>
            <a:spLocks noGrp="1" noChangeArrowheads="1"/>
          </p:cNvSpPr>
          <p:nvPr>
            <p:ph type="body" idx="1"/>
          </p:nvPr>
        </p:nvSpPr>
        <p:spPr>
          <a:xfrm>
            <a:off x="936414" y="4423439"/>
            <a:ext cx="5150273" cy="4189095"/>
          </a:xfrm>
          <a:noFill/>
          <a:ln/>
        </p:spPr>
        <p:txBody>
          <a:bodyPr lIns="94033" tIns="47814" rIns="94033" bIns="47814"/>
          <a:lstStyle/>
          <a:p>
            <a:pPr defTabSz="975362"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50943F0-C019-45D3-841F-BFB31830DCBB}" type="slidenum">
              <a:rPr lang="en-US"/>
              <a:pPr/>
              <a:t>57</a:t>
            </a:fld>
            <a:endParaRPr lang="en-US"/>
          </a:p>
        </p:txBody>
      </p:sp>
      <p:sp>
        <p:nvSpPr>
          <p:cNvPr id="62467" name="Rectangle 2"/>
          <p:cNvSpPr>
            <a:spLocks noGrp="1" noRot="1" noChangeAspect="1" noChangeArrowheads="1" noTextEdit="1"/>
          </p:cNvSpPr>
          <p:nvPr>
            <p:ph type="sldImg"/>
          </p:nvPr>
        </p:nvSpPr>
        <p:spPr>
          <a:xfrm>
            <a:off x="1192213" y="703263"/>
            <a:ext cx="4640262" cy="3479800"/>
          </a:xfrm>
          <a:ln cap="flat"/>
        </p:spPr>
      </p:sp>
      <p:sp>
        <p:nvSpPr>
          <p:cNvPr id="62468" name="Rectangle 3"/>
          <p:cNvSpPr>
            <a:spLocks noGrp="1" noChangeArrowheads="1"/>
          </p:cNvSpPr>
          <p:nvPr>
            <p:ph type="body" idx="1"/>
          </p:nvPr>
        </p:nvSpPr>
        <p:spPr>
          <a:xfrm>
            <a:off x="936414" y="4423439"/>
            <a:ext cx="5150273" cy="4189095"/>
          </a:xfrm>
          <a:noFill/>
          <a:ln/>
        </p:spPr>
        <p:txBody>
          <a:bodyPr lIns="94033" tIns="47814" rIns="94033" bIns="47814"/>
          <a:lstStyle/>
          <a:p>
            <a:pPr defTabSz="975362"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1E3F0448-2034-4F32-BE0A-F24E1F500B72}" type="slidenum">
              <a:rPr lang="en-US"/>
              <a:pPr/>
              <a:t>58</a:t>
            </a:fld>
            <a:endParaRPr lang="en-US"/>
          </a:p>
        </p:txBody>
      </p:sp>
      <p:sp>
        <p:nvSpPr>
          <p:cNvPr id="63491" name="Rectangle 2"/>
          <p:cNvSpPr>
            <a:spLocks noGrp="1" noRot="1" noChangeAspect="1" noChangeArrowheads="1" noTextEdit="1"/>
          </p:cNvSpPr>
          <p:nvPr>
            <p:ph type="sldImg"/>
          </p:nvPr>
        </p:nvSpPr>
        <p:spPr>
          <a:xfrm>
            <a:off x="1192213" y="703263"/>
            <a:ext cx="4640262" cy="3479800"/>
          </a:xfrm>
          <a:ln cap="flat"/>
        </p:spPr>
      </p:sp>
      <p:sp>
        <p:nvSpPr>
          <p:cNvPr id="63492" name="Rectangle 3"/>
          <p:cNvSpPr>
            <a:spLocks noGrp="1" noChangeArrowheads="1"/>
          </p:cNvSpPr>
          <p:nvPr>
            <p:ph type="body" idx="1"/>
          </p:nvPr>
        </p:nvSpPr>
        <p:spPr>
          <a:xfrm>
            <a:off x="936414" y="4423439"/>
            <a:ext cx="5150273" cy="4189095"/>
          </a:xfrm>
          <a:noFill/>
          <a:ln/>
        </p:spPr>
        <p:txBody>
          <a:bodyPr lIns="94033" tIns="47814" rIns="94033" bIns="47814"/>
          <a:lstStyle/>
          <a:p>
            <a:pPr defTabSz="975362"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71000916-42CC-4F3E-BDFA-090C530BB21A}" type="slidenum">
              <a:rPr lang="en-US"/>
              <a:pPr/>
              <a:t>59</a:t>
            </a:fld>
            <a:endParaRPr lang="en-US"/>
          </a:p>
        </p:txBody>
      </p:sp>
      <p:sp>
        <p:nvSpPr>
          <p:cNvPr id="64515" name="Rectangle 2"/>
          <p:cNvSpPr>
            <a:spLocks noGrp="1" noRot="1" noChangeAspect="1" noChangeArrowheads="1" noTextEdit="1"/>
          </p:cNvSpPr>
          <p:nvPr>
            <p:ph type="sldImg"/>
          </p:nvPr>
        </p:nvSpPr>
        <p:spPr>
          <a:xfrm>
            <a:off x="1192213" y="703263"/>
            <a:ext cx="4640262" cy="3479800"/>
          </a:xfrm>
          <a:ln cap="flat"/>
        </p:spPr>
      </p:sp>
      <p:sp>
        <p:nvSpPr>
          <p:cNvPr id="64516" name="Rectangle 3"/>
          <p:cNvSpPr>
            <a:spLocks noGrp="1" noChangeArrowheads="1"/>
          </p:cNvSpPr>
          <p:nvPr>
            <p:ph type="body" idx="1"/>
          </p:nvPr>
        </p:nvSpPr>
        <p:spPr>
          <a:xfrm>
            <a:off x="936414" y="4423439"/>
            <a:ext cx="5150273" cy="4189095"/>
          </a:xfrm>
          <a:noFill/>
          <a:ln/>
        </p:spPr>
        <p:txBody>
          <a:bodyPr lIns="94033" tIns="47814" rIns="94033" bIns="47814"/>
          <a:lstStyle/>
          <a:p>
            <a:pPr defTabSz="975362"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050896F7-8E49-4B82-A8F2-E3192E291936}" type="slidenum">
              <a:rPr lang="en-US"/>
              <a:pPr/>
              <a:t>60</a:t>
            </a:fld>
            <a:endParaRPr lang="en-US"/>
          </a:p>
        </p:txBody>
      </p:sp>
      <p:sp>
        <p:nvSpPr>
          <p:cNvPr id="65539" name="Rectangle 2"/>
          <p:cNvSpPr>
            <a:spLocks noGrp="1" noRot="1" noChangeAspect="1" noChangeArrowheads="1" noTextEdit="1"/>
          </p:cNvSpPr>
          <p:nvPr>
            <p:ph type="sldImg"/>
          </p:nvPr>
        </p:nvSpPr>
        <p:spPr>
          <a:xfrm>
            <a:off x="1192213" y="703263"/>
            <a:ext cx="4640262" cy="3479800"/>
          </a:xfrm>
          <a:ln cap="flat"/>
        </p:spPr>
      </p:sp>
      <p:sp>
        <p:nvSpPr>
          <p:cNvPr id="65540" name="Rectangle 3"/>
          <p:cNvSpPr>
            <a:spLocks noGrp="1" noChangeArrowheads="1"/>
          </p:cNvSpPr>
          <p:nvPr>
            <p:ph type="body" idx="1"/>
          </p:nvPr>
        </p:nvSpPr>
        <p:spPr>
          <a:xfrm>
            <a:off x="936414" y="4423439"/>
            <a:ext cx="5150273" cy="4189095"/>
          </a:xfrm>
          <a:noFill/>
          <a:ln/>
        </p:spPr>
        <p:txBody>
          <a:bodyPr lIns="94033" tIns="47814" rIns="94033" bIns="47814"/>
          <a:lstStyle/>
          <a:p>
            <a:pPr defTabSz="975362"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C73E10B8-31B1-4FED-BE11-30C8098A4439}" type="slidenum">
              <a:rPr lang="en-US"/>
              <a:pPr/>
              <a:t>61</a:t>
            </a:fld>
            <a:endParaRPr lang="en-US"/>
          </a:p>
        </p:txBody>
      </p:sp>
      <p:sp>
        <p:nvSpPr>
          <p:cNvPr id="66563" name="Rectangle 1026"/>
          <p:cNvSpPr>
            <a:spLocks noGrp="1" noRot="1" noChangeAspect="1" noChangeArrowheads="1" noTextEdit="1"/>
          </p:cNvSpPr>
          <p:nvPr>
            <p:ph type="sldImg"/>
          </p:nvPr>
        </p:nvSpPr>
        <p:spPr>
          <a:xfrm>
            <a:off x="1192213" y="703263"/>
            <a:ext cx="4640262" cy="3479800"/>
          </a:xfrm>
          <a:ln cap="flat"/>
        </p:spPr>
      </p:sp>
      <p:sp>
        <p:nvSpPr>
          <p:cNvPr id="66564" name="Rectangle 1027"/>
          <p:cNvSpPr>
            <a:spLocks noGrp="1" noChangeArrowheads="1"/>
          </p:cNvSpPr>
          <p:nvPr>
            <p:ph type="body" idx="1"/>
          </p:nvPr>
        </p:nvSpPr>
        <p:spPr>
          <a:xfrm>
            <a:off x="936414" y="4423439"/>
            <a:ext cx="5150273" cy="4189095"/>
          </a:xfrm>
          <a:noFill/>
          <a:ln/>
        </p:spPr>
        <p:txBody>
          <a:bodyPr lIns="94033" tIns="47814" rIns="94033" bIns="47814"/>
          <a:lstStyle/>
          <a:p>
            <a:pPr defTabSz="975362"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91C8963-430D-4416-81C5-9E8307FC666A}" type="slidenum">
              <a:rPr lang="en-US"/>
              <a:pPr/>
              <a:t>62</a:t>
            </a:fld>
            <a:endParaRPr lang="en-US"/>
          </a:p>
        </p:txBody>
      </p:sp>
      <p:sp>
        <p:nvSpPr>
          <p:cNvPr id="67587" name="Rectangle 2"/>
          <p:cNvSpPr>
            <a:spLocks noGrp="1" noRot="1" noChangeAspect="1" noChangeArrowheads="1" noTextEdit="1"/>
          </p:cNvSpPr>
          <p:nvPr>
            <p:ph type="sldImg"/>
          </p:nvPr>
        </p:nvSpPr>
        <p:spPr>
          <a:xfrm>
            <a:off x="1192213" y="703263"/>
            <a:ext cx="4640262" cy="3479800"/>
          </a:xfrm>
          <a:ln cap="flat"/>
        </p:spPr>
      </p:sp>
      <p:sp>
        <p:nvSpPr>
          <p:cNvPr id="67588" name="Rectangle 3"/>
          <p:cNvSpPr>
            <a:spLocks noGrp="1" noChangeArrowheads="1"/>
          </p:cNvSpPr>
          <p:nvPr>
            <p:ph type="body" idx="1"/>
          </p:nvPr>
        </p:nvSpPr>
        <p:spPr>
          <a:xfrm>
            <a:off x="936414" y="4423439"/>
            <a:ext cx="5150273" cy="4189095"/>
          </a:xfrm>
          <a:noFill/>
          <a:ln/>
        </p:spPr>
        <p:txBody>
          <a:bodyPr lIns="94033" tIns="47814" rIns="94033" bIns="47814"/>
          <a:lstStyle/>
          <a:p>
            <a:pPr defTabSz="975362"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r>
              <a:rPr lang="en-US"/>
              <a:t>9-</a:t>
            </a:r>
            <a:fld id="{0BCBD6EC-97CA-4440-8E34-86C45EF70613}"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r>
              <a:rPr lang="en-US"/>
              <a:t>9-</a:t>
            </a:r>
            <a:fld id="{DD83CAB4-5D73-4654-BFB9-9F812EC8E8D0}"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r>
              <a:rPr lang="en-US"/>
              <a:t>9-</a:t>
            </a:r>
            <a:fld id="{FC2D6F38-7E17-4218-9F1E-113BFBF23790}"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200"/>
            <a:ext cx="3429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981200"/>
            <a:ext cx="3429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6" name="Rectangle 7"/>
          <p:cNvSpPr>
            <a:spLocks noGrp="1" noChangeArrowheads="1"/>
          </p:cNvSpPr>
          <p:nvPr>
            <p:ph type="sldNum" sz="quarter" idx="11"/>
          </p:nvPr>
        </p:nvSpPr>
        <p:spPr>
          <a:ln/>
        </p:spPr>
        <p:txBody>
          <a:bodyPr/>
          <a:lstStyle>
            <a:lvl1pPr>
              <a:defRPr/>
            </a:lvl1pPr>
          </a:lstStyle>
          <a:p>
            <a:r>
              <a:rPr lang="en-US"/>
              <a:t>9-</a:t>
            </a:r>
            <a:fld id="{F2194F53-1269-4BA1-980B-4B70335D0BB0}"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8" name="Rectangle 7"/>
          <p:cNvSpPr>
            <a:spLocks noGrp="1" noChangeArrowheads="1"/>
          </p:cNvSpPr>
          <p:nvPr>
            <p:ph type="sldNum" sz="quarter" idx="11"/>
          </p:nvPr>
        </p:nvSpPr>
        <p:spPr>
          <a:ln/>
        </p:spPr>
        <p:txBody>
          <a:bodyPr/>
          <a:lstStyle>
            <a:lvl1pPr>
              <a:defRPr/>
            </a:lvl1pPr>
          </a:lstStyle>
          <a:p>
            <a:r>
              <a:rPr lang="en-US"/>
              <a:t>9-</a:t>
            </a:r>
            <a:fld id="{A1713D17-752B-45F6-9CDC-0E54A4B779B0}"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4" name="Rectangle 7"/>
          <p:cNvSpPr>
            <a:spLocks noGrp="1" noChangeArrowheads="1"/>
          </p:cNvSpPr>
          <p:nvPr>
            <p:ph type="sldNum" sz="quarter" idx="11"/>
          </p:nvPr>
        </p:nvSpPr>
        <p:spPr>
          <a:ln/>
        </p:spPr>
        <p:txBody>
          <a:bodyPr/>
          <a:lstStyle>
            <a:lvl1pPr>
              <a:defRPr/>
            </a:lvl1pPr>
          </a:lstStyle>
          <a:p>
            <a:r>
              <a:rPr lang="en-US"/>
              <a:t>9-</a:t>
            </a:r>
            <a:fld id="{12BBAF5F-3946-4463-A8A9-E3319353FCE7}"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3" name="Rectangle 7"/>
          <p:cNvSpPr>
            <a:spLocks noGrp="1" noChangeArrowheads="1"/>
          </p:cNvSpPr>
          <p:nvPr>
            <p:ph type="sldNum" sz="quarter" idx="11"/>
          </p:nvPr>
        </p:nvSpPr>
        <p:spPr>
          <a:ln/>
        </p:spPr>
        <p:txBody>
          <a:bodyPr/>
          <a:lstStyle>
            <a:lvl1pPr>
              <a:defRPr/>
            </a:lvl1pPr>
          </a:lstStyle>
          <a:p>
            <a:r>
              <a:rPr lang="en-US"/>
              <a:t>9-</a:t>
            </a:r>
            <a:fld id="{6D4AADFF-EA94-48BD-BC35-EF1936B6A9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6" name="Rectangle 7"/>
          <p:cNvSpPr>
            <a:spLocks noGrp="1" noChangeArrowheads="1"/>
          </p:cNvSpPr>
          <p:nvPr>
            <p:ph type="sldNum" sz="quarter" idx="11"/>
          </p:nvPr>
        </p:nvSpPr>
        <p:spPr>
          <a:ln/>
        </p:spPr>
        <p:txBody>
          <a:bodyPr/>
          <a:lstStyle>
            <a:lvl1pPr>
              <a:defRPr/>
            </a:lvl1pPr>
          </a:lstStyle>
          <a:p>
            <a:r>
              <a:rPr lang="en-US"/>
              <a:t>9-</a:t>
            </a:r>
            <a:fld id="{0C56D69E-358F-443F-B363-696E52A50727}"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6" name="Rectangle 7"/>
          <p:cNvSpPr>
            <a:spLocks noGrp="1" noChangeArrowheads="1"/>
          </p:cNvSpPr>
          <p:nvPr>
            <p:ph type="sldNum" sz="quarter" idx="11"/>
          </p:nvPr>
        </p:nvSpPr>
        <p:spPr>
          <a:ln/>
        </p:spPr>
        <p:txBody>
          <a:bodyPr/>
          <a:lstStyle>
            <a:lvl1pPr>
              <a:defRPr/>
            </a:lvl1pPr>
          </a:lstStyle>
          <a:p>
            <a:r>
              <a:rPr lang="en-US"/>
              <a:t>9-</a:t>
            </a:r>
            <a:fld id="{6028BFAA-D088-4357-BFF2-306FB327888A}"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r>
              <a:rPr lang="en-US"/>
              <a:t>9-</a:t>
            </a:r>
            <a:fld id="{D55E84E3-61C0-455E-8C59-945A0D5E6FE9}"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381000"/>
            <a:ext cx="18859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381000"/>
            <a:ext cx="55054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2011 by Nelson Education Ltd. All rights reserved.</a:t>
            </a:r>
          </a:p>
        </p:txBody>
      </p:sp>
      <p:sp>
        <p:nvSpPr>
          <p:cNvPr id="5" name="Rectangle 7"/>
          <p:cNvSpPr>
            <a:spLocks noGrp="1" noChangeArrowheads="1"/>
          </p:cNvSpPr>
          <p:nvPr>
            <p:ph type="sldNum" sz="quarter" idx="11"/>
          </p:nvPr>
        </p:nvSpPr>
        <p:spPr>
          <a:ln/>
        </p:spPr>
        <p:txBody>
          <a:bodyPr/>
          <a:lstStyle>
            <a:lvl1pPr>
              <a:defRPr/>
            </a:lvl1pPr>
          </a:lstStyle>
          <a:p>
            <a:r>
              <a:rPr lang="en-US"/>
              <a:t>9-</a:t>
            </a:r>
            <a:fld id="{1C0F8799-F249-4B26-8435-FBFE078C2C3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1864" name="Text Box 8"/>
          <p:cNvSpPr txBox="1">
            <a:spLocks noChangeArrowheads="1"/>
          </p:cNvSpPr>
          <p:nvPr userDrawn="1"/>
        </p:nvSpPr>
        <p:spPr bwMode="auto">
          <a:xfrm>
            <a:off x="2133600" y="3200400"/>
            <a:ext cx="5181600" cy="2514600"/>
          </a:xfrm>
          <a:prstGeom prst="rect">
            <a:avLst/>
          </a:prstGeom>
          <a:solidFill>
            <a:srgbClr val="FCF1C0"/>
          </a:solidFill>
          <a:ln w="38100">
            <a:solidFill>
              <a:srgbClr val="B95E13"/>
            </a:solidFill>
            <a:miter lim="800000"/>
            <a:headEnd/>
            <a:tailEnd/>
          </a:ln>
          <a:effectLst/>
        </p:spPr>
        <p:txBody>
          <a:bodyPr/>
          <a:lstStyle/>
          <a:p>
            <a:pPr algn="ctr">
              <a:lnSpc>
                <a:spcPct val="10000"/>
              </a:lnSpc>
              <a:spcBef>
                <a:spcPct val="50000"/>
              </a:spcBef>
            </a:pPr>
            <a:endParaRPr lang="en-US" sz="3200"/>
          </a:p>
          <a:p>
            <a:pPr algn="ctr">
              <a:lnSpc>
                <a:spcPct val="70000"/>
              </a:lnSpc>
              <a:spcBef>
                <a:spcPct val="50000"/>
              </a:spcBef>
            </a:pPr>
            <a:r>
              <a:rPr lang="en-US" sz="3200"/>
              <a:t>PowerPoint Presentation</a:t>
            </a:r>
          </a:p>
          <a:p>
            <a:pPr algn="ctr">
              <a:lnSpc>
                <a:spcPct val="70000"/>
              </a:lnSpc>
              <a:spcBef>
                <a:spcPct val="50000"/>
              </a:spcBef>
            </a:pPr>
            <a:r>
              <a:rPr lang="en-US" sz="2400"/>
              <a:t>prepared by</a:t>
            </a:r>
          </a:p>
          <a:p>
            <a:pPr algn="ctr">
              <a:lnSpc>
                <a:spcPct val="70000"/>
              </a:lnSpc>
              <a:spcBef>
                <a:spcPct val="50000"/>
              </a:spcBef>
            </a:pPr>
            <a:r>
              <a:rPr lang="en-US" sz="3200"/>
              <a:t>Traven Reed</a:t>
            </a:r>
          </a:p>
          <a:p>
            <a:pPr algn="ctr">
              <a:lnSpc>
                <a:spcPct val="20000"/>
              </a:lnSpc>
              <a:spcBef>
                <a:spcPct val="50000"/>
              </a:spcBef>
            </a:pPr>
            <a:r>
              <a:rPr lang="en-US" sz="3200"/>
              <a:t>Canadore College</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97634" name="Text Box 2"/>
          <p:cNvSpPr txBox="1">
            <a:spLocks noChangeArrowheads="1"/>
          </p:cNvSpPr>
          <p:nvPr userDrawn="1"/>
        </p:nvSpPr>
        <p:spPr bwMode="auto">
          <a:xfrm>
            <a:off x="2209800" y="2971800"/>
            <a:ext cx="5181600" cy="3048000"/>
          </a:xfrm>
          <a:prstGeom prst="rect">
            <a:avLst/>
          </a:prstGeom>
          <a:solidFill>
            <a:srgbClr val="FCF1C0"/>
          </a:solidFill>
          <a:ln w="38100">
            <a:solidFill>
              <a:srgbClr val="B95E13"/>
            </a:solidFill>
            <a:miter lim="800000"/>
            <a:headEnd/>
            <a:tailEnd/>
          </a:ln>
          <a:effectLst/>
        </p:spPr>
        <p:txBody>
          <a:bodyPr/>
          <a:lstStyle/>
          <a:p>
            <a:pPr algn="ctr">
              <a:lnSpc>
                <a:spcPct val="10000"/>
              </a:lnSpc>
              <a:spcBef>
                <a:spcPct val="50000"/>
              </a:spcBef>
            </a:pPr>
            <a:endParaRPr lang="en-US" sz="3200"/>
          </a:p>
          <a:p>
            <a:pPr algn="ctr">
              <a:lnSpc>
                <a:spcPct val="50000"/>
              </a:lnSpc>
              <a:spcBef>
                <a:spcPct val="50000"/>
              </a:spcBef>
            </a:pPr>
            <a:r>
              <a:rPr lang="en-US" sz="4000"/>
              <a:t>chapter</a:t>
            </a:r>
            <a:r>
              <a:rPr lang="en-US" sz="3200"/>
              <a:t> </a:t>
            </a:r>
            <a:r>
              <a:rPr lang="en-US" sz="6000">
                <a:solidFill>
                  <a:schemeClr val="accent2"/>
                </a:solidFill>
              </a:rPr>
              <a:t>9</a:t>
            </a:r>
            <a:endParaRPr lang="en-US" sz="3200">
              <a:solidFill>
                <a:schemeClr val="accent2"/>
              </a:solidFill>
            </a:endParaRPr>
          </a:p>
          <a:p>
            <a:pPr algn="ctr">
              <a:lnSpc>
                <a:spcPct val="90000"/>
              </a:lnSpc>
              <a:spcBef>
                <a:spcPct val="50000"/>
              </a:spcBef>
            </a:pPr>
            <a:r>
              <a:rPr lang="en-US" sz="3200">
                <a:solidFill>
                  <a:srgbClr val="7A3E0C"/>
                </a:solidFill>
              </a:rPr>
              <a:t>The Cost of Capital</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Border4"/>
          <p:cNvPicPr>
            <a:picLocks noChangeAspect="1" noChangeArrowheads="1"/>
          </p:cNvPicPr>
          <p:nvPr/>
        </p:nvPicPr>
        <p:blipFill>
          <a:blip r:embed="rId13" cstate="print"/>
          <a:srcRect/>
          <a:stretch>
            <a:fillRect/>
          </a:stretch>
        </p:blipFill>
        <p:spPr bwMode="auto">
          <a:xfrm>
            <a:off x="533400" y="1417638"/>
            <a:ext cx="8610600" cy="5364162"/>
          </a:xfrm>
          <a:prstGeom prst="rect">
            <a:avLst/>
          </a:prstGeom>
          <a:noFill/>
          <a:ln w="9525">
            <a:noFill/>
            <a:miter lim="800000"/>
            <a:headEnd/>
            <a:tailEnd/>
          </a:ln>
        </p:spPr>
      </p:pic>
      <p:pic>
        <p:nvPicPr>
          <p:cNvPr id="3075" name="Picture 3"/>
          <p:cNvPicPr>
            <a:picLocks noChangeAspect="1" noChangeArrowheads="1"/>
          </p:cNvPicPr>
          <p:nvPr/>
        </p:nvPicPr>
        <p:blipFill>
          <a:blip r:embed="rId14" cstate="print"/>
          <a:srcRect/>
          <a:stretch>
            <a:fillRect/>
          </a:stretch>
        </p:blipFill>
        <p:spPr bwMode="auto">
          <a:xfrm>
            <a:off x="0" y="0"/>
            <a:ext cx="533400" cy="6858000"/>
          </a:xfrm>
          <a:prstGeom prst="rect">
            <a:avLst/>
          </a:prstGeom>
          <a:noFill/>
          <a:ln w="9525">
            <a:noFill/>
            <a:miter lim="800000"/>
            <a:headEnd/>
            <a:tailEnd/>
          </a:ln>
        </p:spPr>
      </p:pic>
      <p:sp>
        <p:nvSpPr>
          <p:cNvPr id="3076" name="Rectangle 4"/>
          <p:cNvSpPr>
            <a:spLocks noGrp="1" noChangeArrowheads="1"/>
          </p:cNvSpPr>
          <p:nvPr>
            <p:ph type="body" idx="1"/>
          </p:nvPr>
        </p:nvSpPr>
        <p:spPr bwMode="auto">
          <a:xfrm>
            <a:off x="1295400" y="1981200"/>
            <a:ext cx="7010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1845" name="Rectangle 5"/>
          <p:cNvSpPr>
            <a:spLocks noGrp="1" noChangeArrowheads="1"/>
          </p:cNvSpPr>
          <p:nvPr>
            <p:ph type="ftr" sz="quarter" idx="3"/>
          </p:nvPr>
        </p:nvSpPr>
        <p:spPr bwMode="auto">
          <a:xfrm>
            <a:off x="2590800" y="6537325"/>
            <a:ext cx="4800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r>
              <a:rPr lang="en-US"/>
              <a:t>Copyright © 2011 by Nelson Education Ltd. All rights reserved.</a:t>
            </a:r>
          </a:p>
        </p:txBody>
      </p:sp>
      <p:sp>
        <p:nvSpPr>
          <p:cNvPr id="291846" name="Line 6"/>
          <p:cNvSpPr>
            <a:spLocks noChangeShapeType="1"/>
          </p:cNvSpPr>
          <p:nvPr/>
        </p:nvSpPr>
        <p:spPr bwMode="auto">
          <a:xfrm>
            <a:off x="0" y="1524000"/>
            <a:ext cx="9144000" cy="0"/>
          </a:xfrm>
          <a:prstGeom prst="line">
            <a:avLst/>
          </a:prstGeom>
          <a:noFill/>
          <a:ln w="28575">
            <a:solidFill>
              <a:schemeClr val="tx1"/>
            </a:solidFill>
            <a:round/>
            <a:headEnd/>
            <a:tailEnd/>
          </a:ln>
          <a:effectLst/>
        </p:spPr>
        <p:txBody>
          <a:bodyPr/>
          <a:lstStyle/>
          <a:p>
            <a:pPr>
              <a:defRPr/>
            </a:pPr>
            <a:endParaRPr lang="en-US"/>
          </a:p>
        </p:txBody>
      </p:sp>
      <p:sp>
        <p:nvSpPr>
          <p:cNvPr id="291847" name="Rectangle 7"/>
          <p:cNvSpPr>
            <a:spLocks noGrp="1" noChangeArrowheads="1"/>
          </p:cNvSpPr>
          <p:nvPr>
            <p:ph type="sldNum" sz="quarter" idx="4"/>
          </p:nvPr>
        </p:nvSpPr>
        <p:spPr bwMode="auto">
          <a:xfrm>
            <a:off x="8534400" y="6534150"/>
            <a:ext cx="609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9-</a:t>
            </a:r>
            <a:fld id="{B8D4B1D7-2B24-464B-90F2-3A1BC4E70E1A}" type="slidenum">
              <a:rPr lang="en-US"/>
              <a:pPr/>
              <a:t>‹#›</a:t>
            </a:fld>
            <a:endParaRPr lang="en-US"/>
          </a:p>
        </p:txBody>
      </p:sp>
      <p:sp>
        <p:nvSpPr>
          <p:cNvPr id="3080" name="Rectangle 8"/>
          <p:cNvSpPr>
            <a:spLocks noGrp="1" noChangeArrowheads="1"/>
          </p:cNvSpPr>
          <p:nvPr>
            <p:ph type="title"/>
          </p:nvPr>
        </p:nvSpPr>
        <p:spPr bwMode="auto">
          <a:xfrm>
            <a:off x="1143000" y="381000"/>
            <a:ext cx="75438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1849" name="Oval 9"/>
          <p:cNvSpPr>
            <a:spLocks noChangeArrowheads="1"/>
          </p:cNvSpPr>
          <p:nvPr/>
        </p:nvSpPr>
        <p:spPr bwMode="auto">
          <a:xfrm>
            <a:off x="152400" y="1143000"/>
            <a:ext cx="762000" cy="762000"/>
          </a:xfrm>
          <a:prstGeom prst="ellipse">
            <a:avLst/>
          </a:prstGeom>
          <a:solidFill>
            <a:srgbClr val="B95E13"/>
          </a:solidFill>
          <a:ln w="38100">
            <a:solidFill>
              <a:schemeClr val="tx1"/>
            </a:solidFill>
            <a:round/>
            <a:headEnd/>
            <a:tailEnd/>
          </a:ln>
          <a:effectLst/>
        </p:spPr>
        <p:txBody>
          <a:bodyPr wrap="none" anchor="ctr"/>
          <a:lstStyle/>
          <a:p>
            <a:endParaRPr lang="en-US"/>
          </a:p>
        </p:txBody>
      </p:sp>
      <p:sp>
        <p:nvSpPr>
          <p:cNvPr id="291850" name="Text Box 10"/>
          <p:cNvSpPr txBox="1">
            <a:spLocks noChangeArrowheads="1"/>
          </p:cNvSpPr>
          <p:nvPr/>
        </p:nvSpPr>
        <p:spPr bwMode="auto">
          <a:xfrm>
            <a:off x="228600" y="1371600"/>
            <a:ext cx="609600" cy="304800"/>
          </a:xfrm>
          <a:prstGeom prst="rect">
            <a:avLst/>
          </a:prstGeom>
          <a:noFill/>
          <a:ln w="9525">
            <a:noFill/>
            <a:miter lim="800000"/>
            <a:headEnd/>
            <a:tailEnd/>
          </a:ln>
          <a:effectLst/>
        </p:spPr>
        <p:txBody>
          <a:bodyPr>
            <a:spAutoFit/>
          </a:bodyPr>
          <a:lstStyle/>
          <a:p>
            <a:pPr algn="ctr">
              <a:spcBef>
                <a:spcPct val="50000"/>
              </a:spcBef>
              <a:defRPr/>
            </a:pPr>
            <a:r>
              <a:rPr lang="en-US" sz="1400" b="1"/>
              <a:t>CH9</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1"/>
          <p:cNvSpPr>
            <a:spLocks noGrp="1"/>
          </p:cNvSpPr>
          <p:nvPr>
            <p:ph type="ftr" sz="quarter" idx="10"/>
          </p:nvPr>
        </p:nvSpPr>
        <p:spPr>
          <a:noFill/>
        </p:spPr>
        <p:txBody>
          <a:bodyPr/>
          <a:lstStyle/>
          <a:p>
            <a:r>
              <a:rPr lang="en-US"/>
              <a:t>Copyright © 2011 by Nelson Education Ltd. All rights reserved.</a:t>
            </a:r>
          </a:p>
        </p:txBody>
      </p:sp>
      <p:sp>
        <p:nvSpPr>
          <p:cNvPr id="11267" name="Slide Number Placeholder 2"/>
          <p:cNvSpPr>
            <a:spLocks noGrp="1"/>
          </p:cNvSpPr>
          <p:nvPr>
            <p:ph type="sldNum" sz="quarter" idx="11"/>
          </p:nvPr>
        </p:nvSpPr>
        <p:spPr>
          <a:noFill/>
        </p:spPr>
        <p:txBody>
          <a:bodyPr/>
          <a:lstStyle/>
          <a:p>
            <a:r>
              <a:rPr lang="en-US"/>
              <a:t>9-</a:t>
            </a:r>
            <a:fld id="{70750B03-118C-4958-A110-0D829F3ACEC0}" type="slidenum">
              <a:rPr lang="en-US"/>
              <a:pPr/>
              <a:t>10</a:t>
            </a:fld>
            <a:endParaRPr lang="en-US"/>
          </a:p>
        </p:txBody>
      </p:sp>
      <p:sp>
        <p:nvSpPr>
          <p:cNvPr id="11268" name="Rectangle 37"/>
          <p:cNvSpPr>
            <a:spLocks noGrp="1" noChangeArrowheads="1"/>
          </p:cNvSpPr>
          <p:nvPr>
            <p:ph type="title" idx="4294967295"/>
          </p:nvPr>
        </p:nvSpPr>
        <p:spPr/>
        <p:txBody>
          <a:bodyPr anchor="b"/>
          <a:lstStyle/>
          <a:p>
            <a:pPr eaLnBrk="1" hangingPunct="1"/>
            <a:r>
              <a:rPr lang="en-US" sz="2800" b="1" dirty="0" smtClean="0"/>
              <a:t>A 22-year, 9% semiannual bond sells for $835.42.  What’s the pretax cost of debt r</a:t>
            </a:r>
            <a:r>
              <a:rPr lang="en-US" sz="2800" b="1" baseline="-25000" dirty="0" smtClean="0"/>
              <a:t>d</a:t>
            </a:r>
            <a:r>
              <a:rPr lang="en-US" sz="2800" b="1" dirty="0" smtClean="0"/>
              <a:t>?</a:t>
            </a:r>
            <a:r>
              <a:rPr lang="en-US" sz="3800" dirty="0" smtClean="0"/>
              <a:t>  </a:t>
            </a:r>
          </a:p>
        </p:txBody>
      </p:sp>
      <p:grpSp>
        <p:nvGrpSpPr>
          <p:cNvPr id="11269" name="Group 38"/>
          <p:cNvGrpSpPr>
            <a:grpSpLocks/>
          </p:cNvGrpSpPr>
          <p:nvPr/>
        </p:nvGrpSpPr>
        <p:grpSpPr bwMode="auto">
          <a:xfrm>
            <a:off x="990600" y="2286001"/>
            <a:ext cx="7801959" cy="1579563"/>
            <a:chOff x="376" y="1493"/>
            <a:chExt cx="5109" cy="995"/>
          </a:xfrm>
        </p:grpSpPr>
        <p:sp>
          <p:nvSpPr>
            <p:cNvPr id="11284" name="Rectangle 6"/>
            <p:cNvSpPr>
              <a:spLocks noChangeArrowheads="1"/>
            </p:cNvSpPr>
            <p:nvPr/>
          </p:nvSpPr>
          <p:spPr bwMode="auto">
            <a:xfrm>
              <a:off x="2008" y="2150"/>
              <a:ext cx="344" cy="289"/>
            </a:xfrm>
            <a:prstGeom prst="rect">
              <a:avLst/>
            </a:prstGeom>
            <a:noFill/>
            <a:ln w="12700">
              <a:noFill/>
              <a:miter lim="800000"/>
              <a:headEnd/>
              <a:tailEnd/>
            </a:ln>
          </p:spPr>
          <p:txBody>
            <a:bodyPr wrap="none" lIns="90488" tIns="44450" rIns="90488" bIns="44450">
              <a:spAutoFit/>
            </a:bodyPr>
            <a:lstStyle/>
            <a:p>
              <a:pPr eaLnBrk="0" hangingPunct="0"/>
              <a:r>
                <a:rPr lang="en-US" sz="2400" b="1" dirty="0" smtClean="0"/>
                <a:t>45</a:t>
              </a:r>
              <a:endParaRPr lang="en-US" sz="2400" b="1" dirty="0"/>
            </a:p>
          </p:txBody>
        </p:sp>
        <p:sp>
          <p:nvSpPr>
            <p:cNvPr id="11285" name="Rectangle 7"/>
            <p:cNvSpPr>
              <a:spLocks noChangeArrowheads="1"/>
            </p:cNvSpPr>
            <p:nvPr/>
          </p:nvSpPr>
          <p:spPr bwMode="auto">
            <a:xfrm>
              <a:off x="4407" y="2150"/>
              <a:ext cx="1078" cy="289"/>
            </a:xfrm>
            <a:prstGeom prst="rect">
              <a:avLst/>
            </a:prstGeom>
            <a:noFill/>
            <a:ln w="12700">
              <a:noFill/>
              <a:miter lim="800000"/>
              <a:headEnd/>
              <a:tailEnd/>
            </a:ln>
          </p:spPr>
          <p:txBody>
            <a:bodyPr wrap="none" lIns="90488" tIns="44450" rIns="90488" bIns="44450">
              <a:spAutoFit/>
            </a:bodyPr>
            <a:lstStyle/>
            <a:p>
              <a:pPr eaLnBrk="0" hangingPunct="0"/>
              <a:r>
                <a:rPr lang="en-US" sz="2400" b="1" dirty="0" smtClean="0"/>
                <a:t>45 </a:t>
              </a:r>
              <a:r>
                <a:rPr lang="en-US" sz="2400" b="1" dirty="0"/>
                <a:t>+ 1,000</a:t>
              </a:r>
            </a:p>
          </p:txBody>
        </p:sp>
        <p:sp>
          <p:nvSpPr>
            <p:cNvPr id="11286" name="Line 8"/>
            <p:cNvSpPr>
              <a:spLocks noChangeShapeType="1"/>
            </p:cNvSpPr>
            <p:nvPr/>
          </p:nvSpPr>
          <p:spPr bwMode="auto">
            <a:xfrm>
              <a:off x="768" y="1760"/>
              <a:ext cx="0" cy="435"/>
            </a:xfrm>
            <a:prstGeom prst="line">
              <a:avLst/>
            </a:prstGeom>
            <a:noFill/>
            <a:ln w="25400">
              <a:solidFill>
                <a:schemeClr val="tx1"/>
              </a:solidFill>
              <a:round/>
              <a:headEnd/>
              <a:tailEnd/>
            </a:ln>
          </p:spPr>
          <p:txBody>
            <a:bodyPr wrap="none" anchor="ctr"/>
            <a:lstStyle/>
            <a:p>
              <a:endParaRPr lang="en-US"/>
            </a:p>
          </p:txBody>
        </p:sp>
        <p:sp>
          <p:nvSpPr>
            <p:cNvPr id="11287" name="Line 9"/>
            <p:cNvSpPr>
              <a:spLocks noChangeShapeType="1"/>
            </p:cNvSpPr>
            <p:nvPr/>
          </p:nvSpPr>
          <p:spPr bwMode="auto">
            <a:xfrm>
              <a:off x="2160" y="1760"/>
              <a:ext cx="0" cy="435"/>
            </a:xfrm>
            <a:prstGeom prst="line">
              <a:avLst/>
            </a:prstGeom>
            <a:noFill/>
            <a:ln w="25400">
              <a:solidFill>
                <a:schemeClr val="tx1"/>
              </a:solidFill>
              <a:round/>
              <a:headEnd/>
              <a:tailEnd/>
            </a:ln>
          </p:spPr>
          <p:txBody>
            <a:bodyPr wrap="none" anchor="ctr"/>
            <a:lstStyle/>
            <a:p>
              <a:endParaRPr lang="en-US"/>
            </a:p>
          </p:txBody>
        </p:sp>
        <p:sp>
          <p:nvSpPr>
            <p:cNvPr id="11288" name="Line 10"/>
            <p:cNvSpPr>
              <a:spLocks noChangeShapeType="1"/>
            </p:cNvSpPr>
            <p:nvPr/>
          </p:nvSpPr>
          <p:spPr bwMode="auto">
            <a:xfrm>
              <a:off x="3408" y="1760"/>
              <a:ext cx="0" cy="435"/>
            </a:xfrm>
            <a:prstGeom prst="line">
              <a:avLst/>
            </a:prstGeom>
            <a:noFill/>
            <a:ln w="25400">
              <a:solidFill>
                <a:schemeClr val="tx1"/>
              </a:solidFill>
              <a:round/>
              <a:headEnd/>
              <a:tailEnd/>
            </a:ln>
          </p:spPr>
          <p:txBody>
            <a:bodyPr wrap="none" anchor="ctr"/>
            <a:lstStyle/>
            <a:p>
              <a:endParaRPr lang="en-US"/>
            </a:p>
          </p:txBody>
        </p:sp>
        <p:sp>
          <p:nvSpPr>
            <p:cNvPr id="11289" name="Line 11"/>
            <p:cNvSpPr>
              <a:spLocks noChangeShapeType="1"/>
            </p:cNvSpPr>
            <p:nvPr/>
          </p:nvSpPr>
          <p:spPr bwMode="auto">
            <a:xfrm>
              <a:off x="4848" y="1760"/>
              <a:ext cx="0" cy="435"/>
            </a:xfrm>
            <a:prstGeom prst="line">
              <a:avLst/>
            </a:prstGeom>
            <a:noFill/>
            <a:ln w="25400">
              <a:solidFill>
                <a:schemeClr val="tx1"/>
              </a:solidFill>
              <a:round/>
              <a:headEnd/>
              <a:tailEnd/>
            </a:ln>
          </p:spPr>
          <p:txBody>
            <a:bodyPr wrap="none" anchor="ctr"/>
            <a:lstStyle/>
            <a:p>
              <a:endParaRPr lang="en-US"/>
            </a:p>
          </p:txBody>
        </p:sp>
        <p:sp>
          <p:nvSpPr>
            <p:cNvPr id="11290" name="Line 12"/>
            <p:cNvSpPr>
              <a:spLocks noChangeShapeType="1"/>
            </p:cNvSpPr>
            <p:nvPr/>
          </p:nvSpPr>
          <p:spPr bwMode="auto">
            <a:xfrm>
              <a:off x="776" y="1979"/>
              <a:ext cx="2783" cy="0"/>
            </a:xfrm>
            <a:prstGeom prst="line">
              <a:avLst/>
            </a:prstGeom>
            <a:noFill/>
            <a:ln w="25400">
              <a:solidFill>
                <a:schemeClr val="tx1"/>
              </a:solidFill>
              <a:round/>
              <a:headEnd/>
              <a:tailEnd/>
            </a:ln>
          </p:spPr>
          <p:txBody>
            <a:bodyPr wrap="none" anchor="ctr"/>
            <a:lstStyle/>
            <a:p>
              <a:endParaRPr lang="en-US"/>
            </a:p>
          </p:txBody>
        </p:sp>
        <p:sp>
          <p:nvSpPr>
            <p:cNvPr id="11291" name="Rectangle 13"/>
            <p:cNvSpPr>
              <a:spLocks noChangeArrowheads="1"/>
            </p:cNvSpPr>
            <p:nvPr/>
          </p:nvSpPr>
          <p:spPr bwMode="auto">
            <a:xfrm>
              <a:off x="3255" y="2150"/>
              <a:ext cx="344" cy="289"/>
            </a:xfrm>
            <a:prstGeom prst="rect">
              <a:avLst/>
            </a:prstGeom>
            <a:noFill/>
            <a:ln w="12700">
              <a:noFill/>
              <a:miter lim="800000"/>
              <a:headEnd/>
              <a:tailEnd/>
            </a:ln>
          </p:spPr>
          <p:txBody>
            <a:bodyPr wrap="none" lIns="90488" tIns="44450" rIns="90488" bIns="44450">
              <a:spAutoFit/>
            </a:bodyPr>
            <a:lstStyle/>
            <a:p>
              <a:pPr eaLnBrk="0" hangingPunct="0"/>
              <a:r>
                <a:rPr lang="en-US" sz="2400" b="1" dirty="0" smtClean="0"/>
                <a:t>45</a:t>
              </a:r>
              <a:endParaRPr lang="en-US" sz="2400" b="1" dirty="0"/>
            </a:p>
          </p:txBody>
        </p:sp>
        <p:sp>
          <p:nvSpPr>
            <p:cNvPr id="11292" name="Rectangle 14"/>
            <p:cNvSpPr>
              <a:spLocks noChangeArrowheads="1"/>
            </p:cNvSpPr>
            <p:nvPr/>
          </p:nvSpPr>
          <p:spPr bwMode="auto">
            <a:xfrm>
              <a:off x="663" y="1493"/>
              <a:ext cx="230" cy="286"/>
            </a:xfrm>
            <a:prstGeom prst="rect">
              <a:avLst/>
            </a:prstGeom>
            <a:noFill/>
            <a:ln w="12700">
              <a:noFill/>
              <a:miter lim="800000"/>
              <a:headEnd/>
              <a:tailEnd/>
            </a:ln>
          </p:spPr>
          <p:txBody>
            <a:bodyPr wrap="none" lIns="90488" tIns="44450" rIns="90488" bIns="44450">
              <a:spAutoFit/>
            </a:bodyPr>
            <a:lstStyle/>
            <a:p>
              <a:pPr eaLnBrk="0" hangingPunct="0"/>
              <a:r>
                <a:rPr lang="en-US" sz="2400" b="1"/>
                <a:t>0</a:t>
              </a:r>
            </a:p>
          </p:txBody>
        </p:sp>
        <p:sp>
          <p:nvSpPr>
            <p:cNvPr id="11293" name="Rectangle 15"/>
            <p:cNvSpPr>
              <a:spLocks noChangeArrowheads="1"/>
            </p:cNvSpPr>
            <p:nvPr/>
          </p:nvSpPr>
          <p:spPr bwMode="auto">
            <a:xfrm>
              <a:off x="2055" y="1493"/>
              <a:ext cx="229" cy="286"/>
            </a:xfrm>
            <a:prstGeom prst="rect">
              <a:avLst/>
            </a:prstGeom>
            <a:noFill/>
            <a:ln w="12700">
              <a:noFill/>
              <a:miter lim="800000"/>
              <a:headEnd/>
              <a:tailEnd/>
            </a:ln>
          </p:spPr>
          <p:txBody>
            <a:bodyPr wrap="none" lIns="90488" tIns="44450" rIns="90488" bIns="44450">
              <a:spAutoFit/>
            </a:bodyPr>
            <a:lstStyle/>
            <a:p>
              <a:pPr eaLnBrk="0" hangingPunct="0"/>
              <a:r>
                <a:rPr lang="en-US" sz="2400" b="1"/>
                <a:t>1</a:t>
              </a:r>
            </a:p>
          </p:txBody>
        </p:sp>
        <p:sp>
          <p:nvSpPr>
            <p:cNvPr id="11294" name="Rectangle 16"/>
            <p:cNvSpPr>
              <a:spLocks noChangeArrowheads="1"/>
            </p:cNvSpPr>
            <p:nvPr/>
          </p:nvSpPr>
          <p:spPr bwMode="auto">
            <a:xfrm>
              <a:off x="3303" y="1493"/>
              <a:ext cx="230" cy="286"/>
            </a:xfrm>
            <a:prstGeom prst="rect">
              <a:avLst/>
            </a:prstGeom>
            <a:noFill/>
            <a:ln w="12700">
              <a:noFill/>
              <a:miter lim="800000"/>
              <a:headEnd/>
              <a:tailEnd/>
            </a:ln>
          </p:spPr>
          <p:txBody>
            <a:bodyPr wrap="none" lIns="90488" tIns="44450" rIns="90488" bIns="44450">
              <a:spAutoFit/>
            </a:bodyPr>
            <a:lstStyle/>
            <a:p>
              <a:pPr eaLnBrk="0" hangingPunct="0"/>
              <a:r>
                <a:rPr lang="en-US" sz="2400" b="1"/>
                <a:t>2</a:t>
              </a:r>
            </a:p>
          </p:txBody>
        </p:sp>
        <p:sp>
          <p:nvSpPr>
            <p:cNvPr id="11295" name="Rectangle 17"/>
            <p:cNvSpPr>
              <a:spLocks noChangeArrowheads="1"/>
            </p:cNvSpPr>
            <p:nvPr/>
          </p:nvSpPr>
          <p:spPr bwMode="auto">
            <a:xfrm>
              <a:off x="4695" y="1493"/>
              <a:ext cx="344" cy="289"/>
            </a:xfrm>
            <a:prstGeom prst="rect">
              <a:avLst/>
            </a:prstGeom>
            <a:noFill/>
            <a:ln w="12700">
              <a:noFill/>
              <a:miter lim="800000"/>
              <a:headEnd/>
              <a:tailEnd/>
            </a:ln>
          </p:spPr>
          <p:txBody>
            <a:bodyPr wrap="none" lIns="90488" tIns="44450" rIns="90488" bIns="44450">
              <a:spAutoFit/>
            </a:bodyPr>
            <a:lstStyle/>
            <a:p>
              <a:pPr eaLnBrk="0" hangingPunct="0"/>
              <a:r>
                <a:rPr lang="en-US" sz="2400" b="1" dirty="0" smtClean="0"/>
                <a:t>44</a:t>
              </a:r>
              <a:endParaRPr lang="en-US" sz="2400" b="1" dirty="0"/>
            </a:p>
          </p:txBody>
        </p:sp>
        <p:sp>
          <p:nvSpPr>
            <p:cNvPr id="11296" name="Rectangle 18"/>
            <p:cNvSpPr>
              <a:spLocks noChangeArrowheads="1"/>
            </p:cNvSpPr>
            <p:nvPr/>
          </p:nvSpPr>
          <p:spPr bwMode="auto">
            <a:xfrm>
              <a:off x="1143" y="1704"/>
              <a:ext cx="568" cy="594"/>
            </a:xfrm>
            <a:prstGeom prst="rect">
              <a:avLst/>
            </a:prstGeom>
            <a:noFill/>
            <a:ln w="12700">
              <a:noFill/>
              <a:miter lim="800000"/>
              <a:headEnd/>
              <a:tailEnd/>
            </a:ln>
          </p:spPr>
          <p:txBody>
            <a:bodyPr lIns="90488" tIns="44450" rIns="90488" bIns="44450">
              <a:spAutoFit/>
            </a:bodyPr>
            <a:lstStyle/>
            <a:p>
              <a:pPr eaLnBrk="0" hangingPunct="0"/>
              <a:r>
                <a:rPr lang="en-US" sz="2800" b="1"/>
                <a:t>i = ?</a:t>
              </a:r>
            </a:p>
          </p:txBody>
        </p:sp>
        <p:sp>
          <p:nvSpPr>
            <p:cNvPr id="11297" name="Rectangle 32"/>
            <p:cNvSpPr>
              <a:spLocks noChangeArrowheads="1"/>
            </p:cNvSpPr>
            <p:nvPr/>
          </p:nvSpPr>
          <p:spPr bwMode="auto">
            <a:xfrm>
              <a:off x="376" y="2199"/>
              <a:ext cx="804" cy="289"/>
            </a:xfrm>
            <a:prstGeom prst="rect">
              <a:avLst/>
            </a:prstGeom>
            <a:noFill/>
            <a:ln w="12700">
              <a:noFill/>
              <a:miter lim="800000"/>
              <a:headEnd/>
              <a:tailEnd/>
            </a:ln>
          </p:spPr>
          <p:txBody>
            <a:bodyPr wrap="none" lIns="90488" tIns="44450" rIns="90488" bIns="44450">
              <a:spAutoFit/>
            </a:bodyPr>
            <a:lstStyle/>
            <a:p>
              <a:pPr eaLnBrk="0" hangingPunct="0"/>
              <a:r>
                <a:rPr lang="en-US" sz="2400" b="1" dirty="0" smtClean="0"/>
                <a:t>-835.42</a:t>
              </a:r>
              <a:endParaRPr lang="en-US" sz="2400" b="1" dirty="0"/>
            </a:p>
          </p:txBody>
        </p:sp>
        <p:sp>
          <p:nvSpPr>
            <p:cNvPr id="11298" name="Rectangle 33"/>
            <p:cNvSpPr>
              <a:spLocks noChangeArrowheads="1"/>
            </p:cNvSpPr>
            <p:nvPr/>
          </p:nvSpPr>
          <p:spPr bwMode="auto">
            <a:xfrm>
              <a:off x="3564" y="1739"/>
              <a:ext cx="340" cy="363"/>
            </a:xfrm>
            <a:prstGeom prst="rect">
              <a:avLst/>
            </a:prstGeom>
            <a:noFill/>
            <a:ln w="12700">
              <a:noFill/>
              <a:miter lim="800000"/>
              <a:headEnd/>
              <a:tailEnd/>
            </a:ln>
          </p:spPr>
          <p:txBody>
            <a:bodyPr wrap="none" lIns="90488" tIns="44450" rIns="90488" bIns="44450">
              <a:spAutoFit/>
            </a:bodyPr>
            <a:lstStyle/>
            <a:p>
              <a:pPr eaLnBrk="0" hangingPunct="0"/>
              <a:r>
                <a:rPr lang="en-US" sz="3200" b="1"/>
                <a:t>...</a:t>
              </a:r>
            </a:p>
          </p:txBody>
        </p:sp>
        <p:sp>
          <p:nvSpPr>
            <p:cNvPr id="11299" name="Line 34"/>
            <p:cNvSpPr>
              <a:spLocks noChangeShapeType="1"/>
            </p:cNvSpPr>
            <p:nvPr/>
          </p:nvSpPr>
          <p:spPr bwMode="auto">
            <a:xfrm>
              <a:off x="3870" y="1976"/>
              <a:ext cx="962" cy="0"/>
            </a:xfrm>
            <a:prstGeom prst="line">
              <a:avLst/>
            </a:prstGeom>
            <a:noFill/>
            <a:ln w="25400">
              <a:solidFill>
                <a:schemeClr val="tx1"/>
              </a:solidFill>
              <a:round/>
              <a:headEnd/>
              <a:tailEnd/>
            </a:ln>
          </p:spPr>
          <p:txBody>
            <a:bodyPr wrap="none" anchor="ctr"/>
            <a:lstStyle/>
            <a:p>
              <a:endParaRPr lang="en-US"/>
            </a:p>
          </p:txBody>
        </p:sp>
      </p:grpSp>
      <p:grpSp>
        <p:nvGrpSpPr>
          <p:cNvPr id="11270" name="Group 39"/>
          <p:cNvGrpSpPr>
            <a:grpSpLocks/>
          </p:cNvGrpSpPr>
          <p:nvPr/>
        </p:nvGrpSpPr>
        <p:grpSpPr bwMode="auto">
          <a:xfrm>
            <a:off x="1295400" y="4343400"/>
            <a:ext cx="7556500" cy="1522413"/>
            <a:chOff x="480" y="2784"/>
            <a:chExt cx="4760" cy="959"/>
          </a:xfrm>
        </p:grpSpPr>
        <p:sp>
          <p:nvSpPr>
            <p:cNvPr id="11271" name="Rectangle 20"/>
            <p:cNvSpPr>
              <a:spLocks noChangeArrowheads="1"/>
            </p:cNvSpPr>
            <p:nvPr/>
          </p:nvSpPr>
          <p:spPr bwMode="auto">
            <a:xfrm>
              <a:off x="480" y="2784"/>
              <a:ext cx="4760" cy="956"/>
            </a:xfrm>
            <a:prstGeom prst="rect">
              <a:avLst/>
            </a:prstGeom>
            <a:noFill/>
            <a:ln w="12700">
              <a:noFill/>
              <a:miter lim="800000"/>
              <a:headEnd/>
              <a:tailEnd/>
            </a:ln>
          </p:spPr>
          <p:txBody>
            <a:bodyPr lIns="90488" tIns="44450" rIns="90488" bIns="44450">
              <a:spAutoFit/>
            </a:bodyPr>
            <a:lstStyle/>
            <a:p>
              <a:pPr eaLnBrk="0" hangingPunct="0">
                <a:lnSpc>
                  <a:spcPct val="120000"/>
                </a:lnSpc>
                <a:tabLst>
                  <a:tab pos="1771650" algn="l"/>
                </a:tabLst>
              </a:pPr>
              <a:r>
                <a:rPr lang="en-US" sz="2600" b="1" dirty="0"/>
                <a:t>	30	       </a:t>
              </a:r>
              <a:r>
                <a:rPr lang="en-US" sz="2600" b="1" dirty="0" smtClean="0"/>
                <a:t>-835.42     45    </a:t>
              </a:r>
              <a:r>
                <a:rPr lang="en-US" sz="2600" b="1" dirty="0"/>
                <a:t>1000</a:t>
              </a:r>
            </a:p>
            <a:p>
              <a:pPr eaLnBrk="0" hangingPunct="0">
                <a:lnSpc>
                  <a:spcPct val="120000"/>
                </a:lnSpc>
                <a:tabLst>
                  <a:tab pos="1771650" algn="l"/>
                </a:tabLst>
              </a:pPr>
              <a:r>
                <a:rPr lang="en-US" sz="2600" b="1" dirty="0"/>
                <a:t>			</a:t>
              </a:r>
            </a:p>
            <a:p>
              <a:pPr eaLnBrk="0" hangingPunct="0">
                <a:lnSpc>
                  <a:spcPct val="120000"/>
                </a:lnSpc>
                <a:tabLst>
                  <a:tab pos="1771650" algn="l"/>
                </a:tabLst>
              </a:pPr>
              <a:r>
                <a:rPr lang="en-US" sz="2600" b="1" dirty="0"/>
                <a:t>		     </a:t>
              </a:r>
              <a:r>
                <a:rPr lang="en-US" sz="2600" b="1" dirty="0" smtClean="0"/>
                <a:t>5.5% </a:t>
              </a:r>
              <a:r>
                <a:rPr lang="en-US" sz="2600" b="1" dirty="0"/>
                <a:t>x 2 = r</a:t>
              </a:r>
              <a:r>
                <a:rPr lang="en-US" sz="2600" b="1" baseline="-25000" dirty="0"/>
                <a:t>d</a:t>
              </a:r>
              <a:r>
                <a:rPr lang="en-US" sz="2600" b="1" dirty="0"/>
                <a:t> = </a:t>
              </a:r>
              <a:r>
                <a:rPr lang="en-US" sz="2600" b="1" dirty="0" smtClean="0"/>
                <a:t>11%</a:t>
              </a:r>
              <a:r>
                <a:rPr lang="en-US" sz="2600" b="1" dirty="0"/>
                <a:t>	   </a:t>
              </a:r>
            </a:p>
          </p:txBody>
        </p:sp>
        <p:sp>
          <p:nvSpPr>
            <p:cNvPr id="11272" name="AutoShape 21"/>
            <p:cNvSpPr>
              <a:spLocks noChangeArrowheads="1"/>
            </p:cNvSpPr>
            <p:nvPr/>
          </p:nvSpPr>
          <p:spPr bwMode="auto">
            <a:xfrm>
              <a:off x="2816" y="3150"/>
              <a:ext cx="464" cy="306"/>
            </a:xfrm>
            <a:prstGeom prst="roundRect">
              <a:avLst>
                <a:gd name="adj" fmla="val 12495"/>
              </a:avLst>
            </a:prstGeom>
            <a:solidFill>
              <a:schemeClr val="accent1"/>
            </a:solidFill>
            <a:ln w="25400">
              <a:solidFill>
                <a:schemeClr val="tx1"/>
              </a:solidFill>
              <a:round/>
              <a:headEnd/>
              <a:tailEnd/>
            </a:ln>
          </p:spPr>
          <p:txBody>
            <a:bodyPr wrap="none" anchor="ctr"/>
            <a:lstStyle/>
            <a:p>
              <a:pPr eaLnBrk="0" hangingPunct="0"/>
              <a:endParaRPr lang="en-US"/>
            </a:p>
          </p:txBody>
        </p:sp>
        <p:sp>
          <p:nvSpPr>
            <p:cNvPr id="11273" name="AutoShape 22"/>
            <p:cNvSpPr>
              <a:spLocks noChangeArrowheads="1"/>
            </p:cNvSpPr>
            <p:nvPr/>
          </p:nvSpPr>
          <p:spPr bwMode="auto">
            <a:xfrm>
              <a:off x="2132" y="3150"/>
              <a:ext cx="512" cy="306"/>
            </a:xfrm>
            <a:prstGeom prst="roundRect">
              <a:avLst>
                <a:gd name="adj" fmla="val 12495"/>
              </a:avLst>
            </a:prstGeom>
            <a:solidFill>
              <a:schemeClr val="accent1"/>
            </a:solidFill>
            <a:ln w="25400">
              <a:solidFill>
                <a:schemeClr val="tx1"/>
              </a:solidFill>
              <a:round/>
              <a:headEnd/>
              <a:tailEnd/>
            </a:ln>
          </p:spPr>
          <p:txBody>
            <a:bodyPr wrap="none" anchor="ctr"/>
            <a:lstStyle/>
            <a:p>
              <a:pPr eaLnBrk="0" hangingPunct="0"/>
              <a:endParaRPr lang="en-US"/>
            </a:p>
          </p:txBody>
        </p:sp>
        <p:sp>
          <p:nvSpPr>
            <p:cNvPr id="11274" name="AutoShape 23"/>
            <p:cNvSpPr>
              <a:spLocks noChangeArrowheads="1"/>
            </p:cNvSpPr>
            <p:nvPr/>
          </p:nvSpPr>
          <p:spPr bwMode="auto">
            <a:xfrm>
              <a:off x="1544" y="3150"/>
              <a:ext cx="416" cy="306"/>
            </a:xfrm>
            <a:prstGeom prst="roundRect">
              <a:avLst>
                <a:gd name="adj" fmla="val 12495"/>
              </a:avLst>
            </a:prstGeom>
            <a:solidFill>
              <a:schemeClr val="accent1"/>
            </a:solidFill>
            <a:ln w="25400">
              <a:solidFill>
                <a:schemeClr val="tx1"/>
              </a:solidFill>
              <a:round/>
              <a:headEnd/>
              <a:tailEnd/>
            </a:ln>
          </p:spPr>
          <p:txBody>
            <a:bodyPr wrap="none" anchor="ctr"/>
            <a:lstStyle/>
            <a:p>
              <a:pPr eaLnBrk="0" hangingPunct="0"/>
              <a:endParaRPr lang="en-US"/>
            </a:p>
          </p:txBody>
        </p:sp>
        <p:sp>
          <p:nvSpPr>
            <p:cNvPr id="11275" name="AutoShape 24"/>
            <p:cNvSpPr>
              <a:spLocks noChangeArrowheads="1"/>
            </p:cNvSpPr>
            <p:nvPr/>
          </p:nvSpPr>
          <p:spPr bwMode="auto">
            <a:xfrm>
              <a:off x="4136" y="3150"/>
              <a:ext cx="464" cy="306"/>
            </a:xfrm>
            <a:prstGeom prst="roundRect">
              <a:avLst>
                <a:gd name="adj" fmla="val 12495"/>
              </a:avLst>
            </a:prstGeom>
            <a:solidFill>
              <a:schemeClr val="accent1"/>
            </a:solidFill>
            <a:ln w="25400">
              <a:solidFill>
                <a:schemeClr val="tx1"/>
              </a:solidFill>
              <a:round/>
              <a:headEnd/>
              <a:tailEnd/>
            </a:ln>
          </p:spPr>
          <p:txBody>
            <a:bodyPr wrap="none" anchor="ctr"/>
            <a:lstStyle/>
            <a:p>
              <a:pPr eaLnBrk="0" hangingPunct="0"/>
              <a:endParaRPr lang="en-US"/>
            </a:p>
          </p:txBody>
        </p:sp>
        <p:sp>
          <p:nvSpPr>
            <p:cNvPr id="11276" name="Rectangle 25"/>
            <p:cNvSpPr>
              <a:spLocks noChangeArrowheads="1"/>
            </p:cNvSpPr>
            <p:nvPr/>
          </p:nvSpPr>
          <p:spPr bwMode="auto">
            <a:xfrm>
              <a:off x="1624" y="3170"/>
              <a:ext cx="253" cy="286"/>
            </a:xfrm>
            <a:prstGeom prst="rect">
              <a:avLst/>
            </a:prstGeom>
            <a:noFill/>
            <a:ln w="12700">
              <a:noFill/>
              <a:miter lim="800000"/>
              <a:headEnd/>
              <a:tailEnd/>
            </a:ln>
          </p:spPr>
          <p:txBody>
            <a:bodyPr wrap="none" lIns="90488" tIns="44450" rIns="90488" bIns="44450">
              <a:spAutoFit/>
            </a:bodyPr>
            <a:lstStyle/>
            <a:p>
              <a:pPr eaLnBrk="0" hangingPunct="0"/>
              <a:r>
                <a:rPr lang="en-US" sz="2400" b="1"/>
                <a:t>N</a:t>
              </a:r>
            </a:p>
          </p:txBody>
        </p:sp>
        <p:sp>
          <p:nvSpPr>
            <p:cNvPr id="11277" name="Rectangle 26"/>
            <p:cNvSpPr>
              <a:spLocks noChangeArrowheads="1"/>
            </p:cNvSpPr>
            <p:nvPr/>
          </p:nvSpPr>
          <p:spPr bwMode="auto">
            <a:xfrm>
              <a:off x="2153" y="3170"/>
              <a:ext cx="487" cy="286"/>
            </a:xfrm>
            <a:prstGeom prst="rect">
              <a:avLst/>
            </a:prstGeom>
            <a:noFill/>
            <a:ln w="12700">
              <a:noFill/>
              <a:miter lim="800000"/>
              <a:headEnd/>
              <a:tailEnd/>
            </a:ln>
          </p:spPr>
          <p:txBody>
            <a:bodyPr wrap="none" lIns="90488" tIns="44450" rIns="90488" bIns="44450">
              <a:spAutoFit/>
            </a:bodyPr>
            <a:lstStyle/>
            <a:p>
              <a:pPr eaLnBrk="0" hangingPunct="0"/>
              <a:r>
                <a:rPr lang="en-US" sz="2400" b="1"/>
                <a:t>I/YR</a:t>
              </a:r>
            </a:p>
          </p:txBody>
        </p:sp>
        <p:sp>
          <p:nvSpPr>
            <p:cNvPr id="11278" name="Rectangle 27"/>
            <p:cNvSpPr>
              <a:spLocks noChangeArrowheads="1"/>
            </p:cNvSpPr>
            <p:nvPr/>
          </p:nvSpPr>
          <p:spPr bwMode="auto">
            <a:xfrm>
              <a:off x="2880" y="3170"/>
              <a:ext cx="370" cy="286"/>
            </a:xfrm>
            <a:prstGeom prst="rect">
              <a:avLst/>
            </a:prstGeom>
            <a:noFill/>
            <a:ln w="12700">
              <a:noFill/>
              <a:miter lim="800000"/>
              <a:headEnd/>
              <a:tailEnd/>
            </a:ln>
          </p:spPr>
          <p:txBody>
            <a:bodyPr wrap="none" lIns="90488" tIns="44450" rIns="90488" bIns="44450">
              <a:spAutoFit/>
            </a:bodyPr>
            <a:lstStyle/>
            <a:p>
              <a:pPr eaLnBrk="0" hangingPunct="0"/>
              <a:r>
                <a:rPr lang="en-US" sz="2400" b="1"/>
                <a:t>PV</a:t>
              </a:r>
            </a:p>
          </p:txBody>
        </p:sp>
        <p:sp>
          <p:nvSpPr>
            <p:cNvPr id="11279" name="Rectangle 28"/>
            <p:cNvSpPr>
              <a:spLocks noChangeArrowheads="1"/>
            </p:cNvSpPr>
            <p:nvPr/>
          </p:nvSpPr>
          <p:spPr bwMode="auto">
            <a:xfrm>
              <a:off x="4176" y="3170"/>
              <a:ext cx="359" cy="286"/>
            </a:xfrm>
            <a:prstGeom prst="rect">
              <a:avLst/>
            </a:prstGeom>
            <a:noFill/>
            <a:ln w="12700">
              <a:noFill/>
              <a:miter lim="800000"/>
              <a:headEnd/>
              <a:tailEnd/>
            </a:ln>
          </p:spPr>
          <p:txBody>
            <a:bodyPr wrap="none" lIns="90488" tIns="44450" rIns="90488" bIns="44450">
              <a:spAutoFit/>
            </a:bodyPr>
            <a:lstStyle/>
            <a:p>
              <a:pPr eaLnBrk="0" hangingPunct="0"/>
              <a:r>
                <a:rPr lang="en-US" sz="2400" b="1"/>
                <a:t>FV</a:t>
              </a:r>
            </a:p>
          </p:txBody>
        </p:sp>
        <p:sp>
          <p:nvSpPr>
            <p:cNvPr id="11280" name="AutoShape 29"/>
            <p:cNvSpPr>
              <a:spLocks noChangeArrowheads="1"/>
            </p:cNvSpPr>
            <p:nvPr/>
          </p:nvSpPr>
          <p:spPr bwMode="auto">
            <a:xfrm>
              <a:off x="3452" y="3150"/>
              <a:ext cx="512" cy="306"/>
            </a:xfrm>
            <a:prstGeom prst="roundRect">
              <a:avLst>
                <a:gd name="adj" fmla="val 12495"/>
              </a:avLst>
            </a:prstGeom>
            <a:solidFill>
              <a:schemeClr val="accent1"/>
            </a:solidFill>
            <a:ln w="25400">
              <a:solidFill>
                <a:schemeClr val="tx1"/>
              </a:solidFill>
              <a:round/>
              <a:headEnd/>
              <a:tailEnd/>
            </a:ln>
          </p:spPr>
          <p:txBody>
            <a:bodyPr wrap="none" anchor="ctr"/>
            <a:lstStyle/>
            <a:p>
              <a:pPr eaLnBrk="0" hangingPunct="0"/>
              <a:endParaRPr lang="en-US"/>
            </a:p>
          </p:txBody>
        </p:sp>
        <p:sp>
          <p:nvSpPr>
            <p:cNvPr id="11281" name="Rectangle 31"/>
            <p:cNvSpPr>
              <a:spLocks noChangeArrowheads="1"/>
            </p:cNvSpPr>
            <p:nvPr/>
          </p:nvSpPr>
          <p:spPr bwMode="auto">
            <a:xfrm>
              <a:off x="3456" y="3170"/>
              <a:ext cx="519" cy="286"/>
            </a:xfrm>
            <a:prstGeom prst="rect">
              <a:avLst/>
            </a:prstGeom>
            <a:noFill/>
            <a:ln w="12700">
              <a:noFill/>
              <a:miter lim="800000"/>
              <a:headEnd/>
              <a:tailEnd/>
            </a:ln>
          </p:spPr>
          <p:txBody>
            <a:bodyPr wrap="none" lIns="90488" tIns="44450" rIns="90488" bIns="44450">
              <a:spAutoFit/>
            </a:bodyPr>
            <a:lstStyle/>
            <a:p>
              <a:pPr eaLnBrk="0" hangingPunct="0"/>
              <a:r>
                <a:rPr lang="en-US" sz="2400" b="1"/>
                <a:t>PMT</a:t>
              </a:r>
            </a:p>
          </p:txBody>
        </p:sp>
        <p:sp>
          <p:nvSpPr>
            <p:cNvPr id="11282" name="AutoShape 35"/>
            <p:cNvSpPr>
              <a:spLocks noChangeArrowheads="1"/>
            </p:cNvSpPr>
            <p:nvPr/>
          </p:nvSpPr>
          <p:spPr bwMode="auto">
            <a:xfrm>
              <a:off x="567" y="2835"/>
              <a:ext cx="864" cy="357"/>
            </a:xfrm>
            <a:prstGeom prst="roundRect">
              <a:avLst>
                <a:gd name="adj" fmla="val 12495"/>
              </a:avLst>
            </a:prstGeom>
            <a:noFill/>
            <a:ln w="12700">
              <a:noFill/>
              <a:round/>
              <a:headEnd/>
              <a:tailEnd/>
            </a:ln>
          </p:spPr>
          <p:txBody>
            <a:bodyPr wrap="none" lIns="90488" tIns="44450" rIns="90488" bIns="44450" anchor="ctr"/>
            <a:lstStyle/>
            <a:p>
              <a:pPr algn="ctr" eaLnBrk="0" hangingPunct="0"/>
              <a:r>
                <a:rPr lang="en-US" sz="2600" b="1"/>
                <a:t>INPUTS</a:t>
              </a:r>
            </a:p>
          </p:txBody>
        </p:sp>
        <p:sp>
          <p:nvSpPr>
            <p:cNvPr id="11283" name="AutoShape 36"/>
            <p:cNvSpPr>
              <a:spLocks noChangeArrowheads="1"/>
            </p:cNvSpPr>
            <p:nvPr/>
          </p:nvSpPr>
          <p:spPr bwMode="auto">
            <a:xfrm>
              <a:off x="561" y="3386"/>
              <a:ext cx="864" cy="357"/>
            </a:xfrm>
            <a:prstGeom prst="roundRect">
              <a:avLst>
                <a:gd name="adj" fmla="val 12495"/>
              </a:avLst>
            </a:prstGeom>
            <a:noFill/>
            <a:ln w="12700">
              <a:noFill/>
              <a:round/>
              <a:headEnd/>
              <a:tailEnd/>
            </a:ln>
          </p:spPr>
          <p:txBody>
            <a:bodyPr wrap="none" lIns="90488" tIns="44450" rIns="90488" bIns="44450" anchor="ctr"/>
            <a:lstStyle/>
            <a:p>
              <a:pPr algn="ctr" eaLnBrk="0" hangingPunct="0"/>
              <a:r>
                <a:rPr lang="en-US" sz="2600" b="1"/>
                <a:t>OUTPUT</a:t>
              </a:r>
            </a:p>
          </p:txBody>
        </p:sp>
      </p:gr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1"/>
          <p:cNvSpPr>
            <a:spLocks noGrp="1"/>
          </p:cNvSpPr>
          <p:nvPr>
            <p:ph type="ftr" sz="quarter" idx="10"/>
          </p:nvPr>
        </p:nvSpPr>
        <p:spPr>
          <a:noFill/>
        </p:spPr>
        <p:txBody>
          <a:bodyPr/>
          <a:lstStyle/>
          <a:p>
            <a:r>
              <a:rPr lang="en-US"/>
              <a:t>Copyright © 2011 by Nelson Education Ltd. All rights reserved.</a:t>
            </a:r>
          </a:p>
        </p:txBody>
      </p:sp>
      <p:sp>
        <p:nvSpPr>
          <p:cNvPr id="12291" name="Slide Number Placeholder 2"/>
          <p:cNvSpPr>
            <a:spLocks noGrp="1"/>
          </p:cNvSpPr>
          <p:nvPr>
            <p:ph type="sldNum" sz="quarter" idx="11"/>
          </p:nvPr>
        </p:nvSpPr>
        <p:spPr>
          <a:noFill/>
        </p:spPr>
        <p:txBody>
          <a:bodyPr/>
          <a:lstStyle/>
          <a:p>
            <a:r>
              <a:rPr lang="en-US"/>
              <a:t>9-</a:t>
            </a:r>
            <a:fld id="{8B2538D0-0777-47A3-813F-6734F260B829}" type="slidenum">
              <a:rPr lang="en-US"/>
              <a:pPr/>
              <a:t>11</a:t>
            </a:fld>
            <a:endParaRPr lang="en-US"/>
          </a:p>
        </p:txBody>
      </p:sp>
      <p:sp>
        <p:nvSpPr>
          <p:cNvPr id="12292" name="Rectangle 11"/>
          <p:cNvSpPr>
            <a:spLocks noGrp="1" noChangeArrowheads="1"/>
          </p:cNvSpPr>
          <p:nvPr>
            <p:ph type="title" idx="4294967295"/>
          </p:nvPr>
        </p:nvSpPr>
        <p:spPr/>
        <p:txBody>
          <a:bodyPr anchor="b"/>
          <a:lstStyle/>
          <a:p>
            <a:pPr eaLnBrk="1" hangingPunct="1"/>
            <a:r>
              <a:rPr lang="en-US" smtClean="0"/>
              <a:t>Component Cost of Debt</a:t>
            </a:r>
          </a:p>
        </p:txBody>
      </p:sp>
      <p:sp>
        <p:nvSpPr>
          <p:cNvPr id="12293" name="Rectangle 12"/>
          <p:cNvSpPr>
            <a:spLocks noGrp="1" noChangeArrowheads="1"/>
          </p:cNvSpPr>
          <p:nvPr>
            <p:ph type="body" idx="4294967295"/>
          </p:nvPr>
        </p:nvSpPr>
        <p:spPr/>
        <p:txBody>
          <a:bodyPr/>
          <a:lstStyle/>
          <a:p>
            <a:pPr eaLnBrk="1" hangingPunct="1"/>
            <a:r>
              <a:rPr lang="en-US" dirty="0" smtClean="0"/>
              <a:t>Interest is tax deductible, so the after tax (AT) cost of debt is:</a:t>
            </a:r>
          </a:p>
          <a:p>
            <a:pPr lvl="1" eaLnBrk="1" hangingPunct="1"/>
            <a:r>
              <a:rPr lang="en-US" dirty="0" smtClean="0"/>
              <a:t>   r</a:t>
            </a:r>
            <a:r>
              <a:rPr lang="en-US" baseline="-25000" dirty="0" smtClean="0"/>
              <a:t>d </a:t>
            </a:r>
            <a:r>
              <a:rPr lang="en-US" dirty="0" smtClean="0"/>
              <a:t>AT	= r</a:t>
            </a:r>
            <a:r>
              <a:rPr lang="en-US" baseline="-25000" dirty="0" smtClean="0"/>
              <a:t>d</a:t>
            </a:r>
            <a:r>
              <a:rPr lang="en-US" dirty="0" smtClean="0"/>
              <a:t> BT(1 - T)</a:t>
            </a:r>
          </a:p>
          <a:p>
            <a:pPr lvl="1" eaLnBrk="1" hangingPunct="1"/>
            <a:r>
              <a:rPr lang="en-US" dirty="0" smtClean="0"/>
              <a:t>	 r</a:t>
            </a:r>
            <a:r>
              <a:rPr lang="en-US" baseline="-25000" dirty="0" smtClean="0"/>
              <a:t>d </a:t>
            </a:r>
            <a:r>
              <a:rPr lang="en-US" dirty="0" smtClean="0"/>
              <a:t>AT	= 11%(1 - 0.40) = 6.6%</a:t>
            </a:r>
          </a:p>
          <a:p>
            <a:pPr eaLnBrk="1" hangingPunct="1"/>
            <a:r>
              <a:rPr lang="en-US" dirty="0" smtClean="0"/>
              <a:t>Use nominal rate.</a:t>
            </a:r>
          </a:p>
          <a:p>
            <a:pPr eaLnBrk="1" hangingPunct="1"/>
            <a:r>
              <a:rPr lang="en-US" dirty="0" smtClean="0"/>
              <a:t>Flotation costs small, so ignore.</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Preferred Stock</a:t>
            </a:r>
            <a:endParaRPr lang="en-US" dirty="0"/>
          </a:p>
        </p:txBody>
      </p:sp>
      <p:sp>
        <p:nvSpPr>
          <p:cNvPr id="5" name="Content Placeholder 4"/>
          <p:cNvSpPr>
            <a:spLocks noGrp="1"/>
          </p:cNvSpPr>
          <p:nvPr>
            <p:ph idx="1"/>
          </p:nvPr>
        </p:nvSpPr>
        <p:spPr/>
        <p:txBody>
          <a:bodyPr/>
          <a:lstStyle/>
          <a:p>
            <a:pPr>
              <a:buNone/>
            </a:pPr>
            <a:r>
              <a:rPr lang="en-US" dirty="0" smtClean="0"/>
              <a:t>	P</a:t>
            </a:r>
            <a:r>
              <a:rPr lang="en-US" baseline="-25000" dirty="0" smtClean="0"/>
              <a:t>PS</a:t>
            </a:r>
            <a:r>
              <a:rPr lang="en-US" dirty="0" smtClean="0"/>
              <a:t> = $116.95, D</a:t>
            </a:r>
            <a:r>
              <a:rPr lang="en-US" baseline="-25000" dirty="0" smtClean="0"/>
              <a:t>PS</a:t>
            </a:r>
            <a:r>
              <a:rPr lang="en-US" dirty="0" smtClean="0"/>
              <a:t> = (10%)(Par), Par = $100, F = 5%</a:t>
            </a:r>
          </a:p>
          <a:p>
            <a:pPr>
              <a:buNone/>
            </a:pPr>
            <a:endParaRPr lang="en-US" dirty="0" smtClean="0"/>
          </a:p>
          <a:p>
            <a:endParaRPr lang="en-US" dirty="0" smtClean="0"/>
          </a:p>
          <a:p>
            <a:endParaRPr lang="en-US" dirty="0" smtClean="0"/>
          </a:p>
          <a:p>
            <a:endParaRPr lang="en-US" dirty="0" smtClean="0"/>
          </a:p>
          <a:p>
            <a:pPr>
              <a:buNone/>
            </a:pPr>
            <a:r>
              <a:rPr lang="en-US" dirty="0" smtClean="0"/>
              <a:t>	No maturity dates. D</a:t>
            </a:r>
            <a:r>
              <a:rPr lang="en-US" baseline="-25000" dirty="0" smtClean="0"/>
              <a:t>PS</a:t>
            </a:r>
            <a:r>
              <a:rPr lang="en-US" dirty="0" smtClean="0"/>
              <a:t> is the annual preferred dividend.</a:t>
            </a:r>
          </a:p>
          <a:p>
            <a:pPr>
              <a:buNone/>
            </a:pPr>
            <a:endParaRPr lang="en-US" dirty="0"/>
          </a:p>
        </p:txBody>
      </p:sp>
      <p:sp>
        <p:nvSpPr>
          <p:cNvPr id="2" name="Footer Placeholder 1"/>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3" name="Slide Number Placeholder 2"/>
          <p:cNvSpPr>
            <a:spLocks noGrp="1"/>
          </p:cNvSpPr>
          <p:nvPr>
            <p:ph type="sldNum" sz="quarter" idx="11"/>
          </p:nvPr>
        </p:nvSpPr>
        <p:spPr/>
        <p:txBody>
          <a:bodyPr/>
          <a:lstStyle/>
          <a:p>
            <a:r>
              <a:rPr lang="en-US" smtClean="0"/>
              <a:t>9-</a:t>
            </a:r>
            <a:fld id="{6D4AADFF-EA94-48BD-BC35-EF1936B6A931}" type="slidenum">
              <a:rPr lang="en-US" smtClean="0"/>
              <a:pPr/>
              <a:t>12</a:t>
            </a:fld>
            <a:endParaRPr lang="en-US"/>
          </a:p>
        </p:txBody>
      </p:sp>
      <p:sp>
        <p:nvSpPr>
          <p:cNvPr id="7" name="Text Box 6"/>
          <p:cNvSpPr txBox="1">
            <a:spLocks noChangeArrowheads="1"/>
          </p:cNvSpPr>
          <p:nvPr/>
        </p:nvSpPr>
        <p:spPr bwMode="auto">
          <a:xfrm>
            <a:off x="1066800" y="3352800"/>
            <a:ext cx="1340452" cy="584775"/>
          </a:xfrm>
          <a:prstGeom prst="rect">
            <a:avLst/>
          </a:prstGeom>
          <a:noFill/>
          <a:ln w="12700">
            <a:noFill/>
            <a:miter lim="800000"/>
            <a:headEnd/>
            <a:tailEnd/>
          </a:ln>
        </p:spPr>
        <p:txBody>
          <a:bodyPr wrap="square">
            <a:spAutoFit/>
          </a:bodyPr>
          <a:lstStyle/>
          <a:p>
            <a:pPr eaLnBrk="0" hangingPunct="0">
              <a:spcBef>
                <a:spcPct val="50000"/>
              </a:spcBef>
            </a:pPr>
            <a:r>
              <a:rPr lang="en-US" sz="3200" dirty="0" err="1"/>
              <a:t>r</a:t>
            </a:r>
            <a:r>
              <a:rPr lang="en-US" sz="3200" baseline="-25000" dirty="0" err="1"/>
              <a:t>ps</a:t>
            </a:r>
            <a:r>
              <a:rPr lang="en-US" sz="3200" baseline="-25000" dirty="0"/>
              <a:t> </a:t>
            </a:r>
            <a:r>
              <a:rPr lang="en-US" sz="3200" dirty="0"/>
              <a:t>=</a:t>
            </a:r>
          </a:p>
        </p:txBody>
      </p:sp>
      <p:sp>
        <p:nvSpPr>
          <p:cNvPr id="8" name="Text Box 8"/>
          <p:cNvSpPr txBox="1">
            <a:spLocks noChangeArrowheads="1"/>
          </p:cNvSpPr>
          <p:nvPr/>
        </p:nvSpPr>
        <p:spPr bwMode="auto">
          <a:xfrm>
            <a:off x="1981200" y="3657600"/>
            <a:ext cx="1712799" cy="579438"/>
          </a:xfrm>
          <a:prstGeom prst="rect">
            <a:avLst/>
          </a:prstGeom>
          <a:noFill/>
          <a:ln w="12700">
            <a:noFill/>
            <a:miter lim="800000"/>
            <a:headEnd/>
            <a:tailEnd/>
          </a:ln>
        </p:spPr>
        <p:txBody>
          <a:bodyPr>
            <a:spAutoFit/>
          </a:bodyPr>
          <a:lstStyle/>
          <a:p>
            <a:pPr eaLnBrk="0" hangingPunct="0">
              <a:spcBef>
                <a:spcPct val="50000"/>
              </a:spcBef>
            </a:pPr>
            <a:r>
              <a:rPr lang="en-US" sz="3200" dirty="0" err="1"/>
              <a:t>P</a:t>
            </a:r>
            <a:r>
              <a:rPr lang="en-US" sz="3200" baseline="-25000" dirty="0" err="1"/>
              <a:t>ps</a:t>
            </a:r>
            <a:r>
              <a:rPr lang="en-US" sz="3200" baseline="-25000" dirty="0"/>
              <a:t> </a:t>
            </a:r>
            <a:r>
              <a:rPr lang="en-US" sz="3200" dirty="0"/>
              <a:t>(1-F)</a:t>
            </a:r>
          </a:p>
        </p:txBody>
      </p:sp>
      <p:grpSp>
        <p:nvGrpSpPr>
          <p:cNvPr id="9" name="Group 21"/>
          <p:cNvGrpSpPr>
            <a:grpSpLocks/>
          </p:cNvGrpSpPr>
          <p:nvPr/>
        </p:nvGrpSpPr>
        <p:grpSpPr bwMode="auto">
          <a:xfrm>
            <a:off x="2034904" y="2895600"/>
            <a:ext cx="6644854" cy="2286000"/>
            <a:chOff x="1152" y="1872"/>
            <a:chExt cx="4283" cy="1805"/>
          </a:xfrm>
        </p:grpSpPr>
        <p:sp>
          <p:nvSpPr>
            <p:cNvPr id="12" name="Text Box 7"/>
            <p:cNvSpPr txBox="1">
              <a:spLocks noChangeArrowheads="1"/>
            </p:cNvSpPr>
            <p:nvPr/>
          </p:nvSpPr>
          <p:spPr bwMode="auto">
            <a:xfrm>
              <a:off x="1167" y="1932"/>
              <a:ext cx="768" cy="365"/>
            </a:xfrm>
            <a:prstGeom prst="rect">
              <a:avLst/>
            </a:prstGeom>
            <a:noFill/>
            <a:ln w="12700">
              <a:noFill/>
              <a:miter lim="800000"/>
              <a:headEnd/>
              <a:tailEnd/>
            </a:ln>
          </p:spPr>
          <p:txBody>
            <a:bodyPr>
              <a:spAutoFit/>
            </a:bodyPr>
            <a:lstStyle/>
            <a:p>
              <a:pPr eaLnBrk="0" hangingPunct="0">
                <a:spcBef>
                  <a:spcPct val="50000"/>
                </a:spcBef>
              </a:pPr>
              <a:r>
                <a:rPr lang="en-US" sz="3200" dirty="0" err="1"/>
                <a:t>D</a:t>
              </a:r>
              <a:r>
                <a:rPr lang="en-US" sz="3200" baseline="-25000" dirty="0" err="1"/>
                <a:t>ps</a:t>
              </a:r>
              <a:endParaRPr lang="en-US" sz="3200" baseline="-25000" dirty="0"/>
            </a:p>
          </p:txBody>
        </p:sp>
        <p:sp>
          <p:nvSpPr>
            <p:cNvPr id="14" name="Line 9"/>
            <p:cNvSpPr>
              <a:spLocks noChangeShapeType="1"/>
            </p:cNvSpPr>
            <p:nvPr/>
          </p:nvSpPr>
          <p:spPr bwMode="auto">
            <a:xfrm>
              <a:off x="1152" y="2400"/>
              <a:ext cx="912" cy="0"/>
            </a:xfrm>
            <a:prstGeom prst="line">
              <a:avLst/>
            </a:prstGeom>
            <a:noFill/>
            <a:ln w="38100">
              <a:solidFill>
                <a:schemeClr val="tx1"/>
              </a:solidFill>
              <a:round/>
              <a:headEnd/>
              <a:tailEnd/>
            </a:ln>
          </p:spPr>
          <p:txBody>
            <a:bodyPr/>
            <a:lstStyle/>
            <a:p>
              <a:endParaRPr lang="en-US"/>
            </a:p>
          </p:txBody>
        </p:sp>
        <p:grpSp>
          <p:nvGrpSpPr>
            <p:cNvPr id="15" name="Group 10"/>
            <p:cNvGrpSpPr>
              <a:grpSpLocks/>
            </p:cNvGrpSpPr>
            <p:nvPr/>
          </p:nvGrpSpPr>
          <p:grpSpPr bwMode="auto">
            <a:xfrm>
              <a:off x="2256" y="1872"/>
              <a:ext cx="2640" cy="893"/>
              <a:chOff x="2496" y="1872"/>
              <a:chExt cx="2640" cy="893"/>
            </a:xfrm>
          </p:grpSpPr>
          <p:sp>
            <p:nvSpPr>
              <p:cNvPr id="22" name="Text Box 11"/>
              <p:cNvSpPr txBox="1">
                <a:spLocks noChangeArrowheads="1"/>
              </p:cNvSpPr>
              <p:nvPr/>
            </p:nvSpPr>
            <p:spPr bwMode="auto">
              <a:xfrm>
                <a:off x="2496" y="2160"/>
                <a:ext cx="480" cy="365"/>
              </a:xfrm>
              <a:prstGeom prst="rect">
                <a:avLst/>
              </a:prstGeom>
              <a:noFill/>
              <a:ln w="12700">
                <a:noFill/>
                <a:miter lim="800000"/>
                <a:headEnd/>
                <a:tailEnd/>
              </a:ln>
            </p:spPr>
            <p:txBody>
              <a:bodyPr>
                <a:spAutoFit/>
              </a:bodyPr>
              <a:lstStyle/>
              <a:p>
                <a:pPr eaLnBrk="0" hangingPunct="0">
                  <a:spcBef>
                    <a:spcPct val="50000"/>
                  </a:spcBef>
                </a:pPr>
                <a:r>
                  <a:rPr lang="en-US" sz="3200"/>
                  <a:t>=</a:t>
                </a:r>
              </a:p>
            </p:txBody>
          </p:sp>
          <p:sp>
            <p:nvSpPr>
              <p:cNvPr id="23" name="Text Box 12"/>
              <p:cNvSpPr txBox="1">
                <a:spLocks noChangeArrowheads="1"/>
              </p:cNvSpPr>
              <p:nvPr/>
            </p:nvSpPr>
            <p:spPr bwMode="auto">
              <a:xfrm>
                <a:off x="3312" y="1872"/>
                <a:ext cx="1824" cy="365"/>
              </a:xfrm>
              <a:prstGeom prst="rect">
                <a:avLst/>
              </a:prstGeom>
              <a:noFill/>
              <a:ln w="12700">
                <a:noFill/>
                <a:miter lim="800000"/>
                <a:headEnd/>
                <a:tailEnd/>
              </a:ln>
            </p:spPr>
            <p:txBody>
              <a:bodyPr>
                <a:spAutoFit/>
              </a:bodyPr>
              <a:lstStyle/>
              <a:p>
                <a:pPr eaLnBrk="0" hangingPunct="0">
                  <a:spcBef>
                    <a:spcPct val="50000"/>
                  </a:spcBef>
                </a:pPr>
                <a:r>
                  <a:rPr lang="en-US" sz="3200"/>
                  <a:t>0.1($100)</a:t>
                </a:r>
              </a:p>
            </p:txBody>
          </p:sp>
          <p:sp>
            <p:nvSpPr>
              <p:cNvPr id="24" name="Text Box 13"/>
              <p:cNvSpPr txBox="1">
                <a:spLocks noChangeArrowheads="1"/>
              </p:cNvSpPr>
              <p:nvPr/>
            </p:nvSpPr>
            <p:spPr bwMode="auto">
              <a:xfrm>
                <a:off x="2928" y="2400"/>
                <a:ext cx="2064" cy="365"/>
              </a:xfrm>
              <a:prstGeom prst="rect">
                <a:avLst/>
              </a:prstGeom>
              <a:noFill/>
              <a:ln w="12700">
                <a:noFill/>
                <a:miter lim="800000"/>
                <a:headEnd/>
                <a:tailEnd/>
              </a:ln>
            </p:spPr>
            <p:txBody>
              <a:bodyPr>
                <a:spAutoFit/>
              </a:bodyPr>
              <a:lstStyle/>
              <a:p>
                <a:pPr eaLnBrk="0" hangingPunct="0">
                  <a:spcBef>
                    <a:spcPct val="50000"/>
                  </a:spcBef>
                </a:pPr>
                <a:r>
                  <a:rPr lang="en-US" sz="3200"/>
                  <a:t>$116.95(1-0.05)</a:t>
                </a:r>
              </a:p>
            </p:txBody>
          </p:sp>
          <p:sp>
            <p:nvSpPr>
              <p:cNvPr id="25" name="Line 14"/>
              <p:cNvSpPr>
                <a:spLocks noChangeShapeType="1"/>
              </p:cNvSpPr>
              <p:nvPr/>
            </p:nvSpPr>
            <p:spPr bwMode="auto">
              <a:xfrm>
                <a:off x="2976" y="2352"/>
                <a:ext cx="1872" cy="0"/>
              </a:xfrm>
              <a:prstGeom prst="line">
                <a:avLst/>
              </a:prstGeom>
              <a:noFill/>
              <a:ln w="38100">
                <a:solidFill>
                  <a:schemeClr val="tx1"/>
                </a:solidFill>
                <a:round/>
                <a:headEnd/>
                <a:tailEnd/>
              </a:ln>
            </p:spPr>
            <p:txBody>
              <a:bodyPr/>
              <a:lstStyle/>
              <a:p>
                <a:endParaRPr lang="en-US"/>
              </a:p>
            </p:txBody>
          </p:sp>
        </p:grpSp>
        <p:sp>
          <p:nvSpPr>
            <p:cNvPr id="16" name="Text Box 15"/>
            <p:cNvSpPr txBox="1">
              <a:spLocks noChangeArrowheads="1"/>
            </p:cNvSpPr>
            <p:nvPr/>
          </p:nvSpPr>
          <p:spPr bwMode="auto">
            <a:xfrm>
              <a:off x="2208" y="3072"/>
              <a:ext cx="257" cy="365"/>
            </a:xfrm>
            <a:prstGeom prst="rect">
              <a:avLst/>
            </a:prstGeom>
            <a:noFill/>
            <a:ln w="12700">
              <a:noFill/>
              <a:miter lim="800000"/>
              <a:headEnd/>
              <a:tailEnd/>
            </a:ln>
          </p:spPr>
          <p:txBody>
            <a:bodyPr>
              <a:spAutoFit/>
            </a:bodyPr>
            <a:lstStyle/>
            <a:p>
              <a:pPr eaLnBrk="0" hangingPunct="0">
                <a:spcBef>
                  <a:spcPct val="50000"/>
                </a:spcBef>
              </a:pPr>
              <a:r>
                <a:rPr lang="en-US" sz="3200"/>
                <a:t>=</a:t>
              </a:r>
            </a:p>
          </p:txBody>
        </p:sp>
        <p:sp>
          <p:nvSpPr>
            <p:cNvPr id="17" name="Text Box 16"/>
            <p:cNvSpPr txBox="1">
              <a:spLocks noChangeArrowheads="1"/>
            </p:cNvSpPr>
            <p:nvPr/>
          </p:nvSpPr>
          <p:spPr bwMode="auto">
            <a:xfrm>
              <a:off x="2736" y="2832"/>
              <a:ext cx="976" cy="365"/>
            </a:xfrm>
            <a:prstGeom prst="rect">
              <a:avLst/>
            </a:prstGeom>
            <a:noFill/>
            <a:ln w="12700">
              <a:noFill/>
              <a:miter lim="800000"/>
              <a:headEnd/>
              <a:tailEnd/>
            </a:ln>
          </p:spPr>
          <p:txBody>
            <a:bodyPr>
              <a:spAutoFit/>
            </a:bodyPr>
            <a:lstStyle/>
            <a:p>
              <a:pPr eaLnBrk="0" hangingPunct="0">
                <a:spcBef>
                  <a:spcPct val="50000"/>
                </a:spcBef>
              </a:pPr>
              <a:r>
                <a:rPr lang="en-US" sz="3200"/>
                <a:t>$10</a:t>
              </a:r>
            </a:p>
          </p:txBody>
        </p:sp>
        <p:sp>
          <p:nvSpPr>
            <p:cNvPr id="18" name="Text Box 17"/>
            <p:cNvSpPr txBox="1">
              <a:spLocks noChangeArrowheads="1"/>
            </p:cNvSpPr>
            <p:nvPr/>
          </p:nvSpPr>
          <p:spPr bwMode="auto">
            <a:xfrm>
              <a:off x="2639" y="3312"/>
              <a:ext cx="1105" cy="365"/>
            </a:xfrm>
            <a:prstGeom prst="rect">
              <a:avLst/>
            </a:prstGeom>
            <a:noFill/>
            <a:ln w="12700">
              <a:noFill/>
              <a:miter lim="800000"/>
              <a:headEnd/>
              <a:tailEnd/>
            </a:ln>
          </p:spPr>
          <p:txBody>
            <a:bodyPr>
              <a:spAutoFit/>
            </a:bodyPr>
            <a:lstStyle/>
            <a:p>
              <a:pPr eaLnBrk="0" hangingPunct="0">
                <a:spcBef>
                  <a:spcPct val="50000"/>
                </a:spcBef>
              </a:pPr>
              <a:r>
                <a:rPr lang="en-US" sz="3200"/>
                <a:t>$111.10</a:t>
              </a:r>
            </a:p>
          </p:txBody>
        </p:sp>
        <p:sp>
          <p:nvSpPr>
            <p:cNvPr id="19" name="Line 18"/>
            <p:cNvSpPr>
              <a:spLocks noChangeShapeType="1"/>
            </p:cNvSpPr>
            <p:nvPr/>
          </p:nvSpPr>
          <p:spPr bwMode="auto">
            <a:xfrm>
              <a:off x="2688" y="3264"/>
              <a:ext cx="1002" cy="1"/>
            </a:xfrm>
            <a:prstGeom prst="line">
              <a:avLst/>
            </a:prstGeom>
            <a:noFill/>
            <a:ln w="38100">
              <a:solidFill>
                <a:schemeClr val="tx1"/>
              </a:solidFill>
              <a:round/>
              <a:headEnd/>
              <a:tailEnd/>
            </a:ln>
          </p:spPr>
          <p:txBody>
            <a:bodyPr/>
            <a:lstStyle/>
            <a:p>
              <a:endParaRPr lang="en-US"/>
            </a:p>
          </p:txBody>
        </p:sp>
        <p:sp>
          <p:nvSpPr>
            <p:cNvPr id="20" name="Text Box 19"/>
            <p:cNvSpPr txBox="1">
              <a:spLocks noChangeArrowheads="1"/>
            </p:cNvSpPr>
            <p:nvPr/>
          </p:nvSpPr>
          <p:spPr bwMode="auto">
            <a:xfrm>
              <a:off x="3744" y="3024"/>
              <a:ext cx="480" cy="365"/>
            </a:xfrm>
            <a:prstGeom prst="rect">
              <a:avLst/>
            </a:prstGeom>
            <a:noFill/>
            <a:ln w="12700">
              <a:noFill/>
              <a:miter lim="800000"/>
              <a:headEnd/>
              <a:tailEnd/>
            </a:ln>
          </p:spPr>
          <p:txBody>
            <a:bodyPr>
              <a:spAutoFit/>
            </a:bodyPr>
            <a:lstStyle/>
            <a:p>
              <a:pPr eaLnBrk="0" hangingPunct="0">
                <a:spcBef>
                  <a:spcPct val="50000"/>
                </a:spcBef>
              </a:pPr>
              <a:r>
                <a:rPr lang="en-US" sz="3200"/>
                <a:t>=</a:t>
              </a:r>
            </a:p>
          </p:txBody>
        </p:sp>
        <p:sp>
          <p:nvSpPr>
            <p:cNvPr id="21" name="Text Box 20"/>
            <p:cNvSpPr txBox="1">
              <a:spLocks noChangeArrowheads="1"/>
            </p:cNvSpPr>
            <p:nvPr/>
          </p:nvSpPr>
          <p:spPr bwMode="auto">
            <a:xfrm>
              <a:off x="3947" y="3024"/>
              <a:ext cx="1488" cy="349"/>
            </a:xfrm>
            <a:prstGeom prst="rect">
              <a:avLst/>
            </a:prstGeom>
            <a:noFill/>
            <a:ln w="12700">
              <a:noFill/>
              <a:miter lim="800000"/>
              <a:headEnd/>
              <a:tailEnd/>
            </a:ln>
          </p:spPr>
          <p:txBody>
            <a:bodyPr>
              <a:spAutoFit/>
            </a:bodyPr>
            <a:lstStyle/>
            <a:p>
              <a:pPr eaLnBrk="0" hangingPunct="0">
                <a:spcBef>
                  <a:spcPct val="50000"/>
                </a:spcBef>
              </a:pPr>
              <a:r>
                <a:rPr lang="en-US" sz="3000" dirty="0" smtClean="0"/>
                <a:t>0.09 = 9%</a:t>
              </a:r>
              <a:endParaRPr lang="en-US" sz="3000"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1"/>
          <p:cNvSpPr>
            <a:spLocks noGrp="1"/>
          </p:cNvSpPr>
          <p:nvPr>
            <p:ph type="ftr" sz="quarter" idx="10"/>
          </p:nvPr>
        </p:nvSpPr>
        <p:spPr>
          <a:noFill/>
        </p:spPr>
        <p:txBody>
          <a:bodyPr/>
          <a:lstStyle/>
          <a:p>
            <a:r>
              <a:rPr lang="en-US"/>
              <a:t>Copyright © 2011 by Nelson Education Ltd. All rights reserved.</a:t>
            </a:r>
          </a:p>
        </p:txBody>
      </p:sp>
      <p:sp>
        <p:nvSpPr>
          <p:cNvPr id="14339" name="Slide Number Placeholder 2"/>
          <p:cNvSpPr>
            <a:spLocks noGrp="1"/>
          </p:cNvSpPr>
          <p:nvPr>
            <p:ph type="sldNum" sz="quarter" idx="11"/>
          </p:nvPr>
        </p:nvSpPr>
        <p:spPr>
          <a:noFill/>
        </p:spPr>
        <p:txBody>
          <a:bodyPr/>
          <a:lstStyle/>
          <a:p>
            <a:r>
              <a:rPr lang="en-US"/>
              <a:t>9-</a:t>
            </a:r>
            <a:fld id="{1396E1B2-59BA-4271-8F20-38FBB76FA167}" type="slidenum">
              <a:rPr lang="en-US"/>
              <a:pPr/>
              <a:t>13</a:t>
            </a:fld>
            <a:endParaRPr lang="en-US"/>
          </a:p>
        </p:txBody>
      </p:sp>
      <p:sp>
        <p:nvSpPr>
          <p:cNvPr id="14340" name="Rectangle 2"/>
          <p:cNvSpPr>
            <a:spLocks noGrp="1" noChangeArrowheads="1"/>
          </p:cNvSpPr>
          <p:nvPr>
            <p:ph type="title" idx="4294967295"/>
          </p:nvPr>
        </p:nvSpPr>
        <p:spPr/>
        <p:txBody>
          <a:bodyPr anchor="b"/>
          <a:lstStyle/>
          <a:p>
            <a:pPr eaLnBrk="1" hangingPunct="1"/>
            <a:r>
              <a:rPr lang="en-US" dirty="0" smtClean="0"/>
              <a:t>Preferred Stock: Time Line</a:t>
            </a:r>
          </a:p>
        </p:txBody>
      </p:sp>
      <p:grpSp>
        <p:nvGrpSpPr>
          <p:cNvPr id="2" name="Group 3"/>
          <p:cNvGrpSpPr>
            <a:grpSpLocks/>
          </p:cNvGrpSpPr>
          <p:nvPr/>
        </p:nvGrpSpPr>
        <p:grpSpPr bwMode="auto">
          <a:xfrm>
            <a:off x="990600" y="2057400"/>
            <a:ext cx="7404100" cy="1651000"/>
            <a:chOff x="384" y="1440"/>
            <a:chExt cx="4664" cy="1040"/>
          </a:xfrm>
        </p:grpSpPr>
        <p:sp>
          <p:nvSpPr>
            <p:cNvPr id="14356" name="Rectangle 4"/>
            <p:cNvSpPr>
              <a:spLocks noChangeArrowheads="1"/>
            </p:cNvSpPr>
            <p:nvPr/>
          </p:nvSpPr>
          <p:spPr bwMode="auto">
            <a:xfrm>
              <a:off x="2016" y="2145"/>
              <a:ext cx="488" cy="286"/>
            </a:xfrm>
            <a:prstGeom prst="rect">
              <a:avLst/>
            </a:prstGeom>
            <a:noFill/>
            <a:ln w="12700">
              <a:noFill/>
              <a:miter lim="800000"/>
              <a:headEnd/>
              <a:tailEnd/>
            </a:ln>
          </p:spPr>
          <p:txBody>
            <a:bodyPr wrap="none" lIns="90488" tIns="44450" rIns="90488" bIns="44450">
              <a:spAutoFit/>
            </a:bodyPr>
            <a:lstStyle/>
            <a:p>
              <a:pPr eaLnBrk="0" hangingPunct="0"/>
              <a:r>
                <a:rPr lang="en-US" sz="2400" b="1"/>
                <a:t>2.50</a:t>
              </a:r>
            </a:p>
          </p:txBody>
        </p:sp>
        <p:sp>
          <p:nvSpPr>
            <p:cNvPr id="14357" name="Rectangle 5"/>
            <p:cNvSpPr>
              <a:spLocks noChangeArrowheads="1"/>
            </p:cNvSpPr>
            <p:nvPr/>
          </p:nvSpPr>
          <p:spPr bwMode="auto">
            <a:xfrm>
              <a:off x="4560" y="2160"/>
              <a:ext cx="488" cy="286"/>
            </a:xfrm>
            <a:prstGeom prst="rect">
              <a:avLst/>
            </a:prstGeom>
            <a:noFill/>
            <a:ln w="12700">
              <a:noFill/>
              <a:miter lim="800000"/>
              <a:headEnd/>
              <a:tailEnd/>
            </a:ln>
          </p:spPr>
          <p:txBody>
            <a:bodyPr wrap="none" lIns="90488" tIns="44450" rIns="90488" bIns="44450">
              <a:spAutoFit/>
            </a:bodyPr>
            <a:lstStyle/>
            <a:p>
              <a:pPr eaLnBrk="0" hangingPunct="0"/>
              <a:r>
                <a:rPr lang="en-US" sz="2400" b="1"/>
                <a:t>2.50</a:t>
              </a:r>
            </a:p>
          </p:txBody>
        </p:sp>
        <p:sp>
          <p:nvSpPr>
            <p:cNvPr id="14358" name="Line 6"/>
            <p:cNvSpPr>
              <a:spLocks noChangeShapeType="1"/>
            </p:cNvSpPr>
            <p:nvPr/>
          </p:nvSpPr>
          <p:spPr bwMode="auto">
            <a:xfrm>
              <a:off x="776" y="1755"/>
              <a:ext cx="0" cy="435"/>
            </a:xfrm>
            <a:prstGeom prst="line">
              <a:avLst/>
            </a:prstGeom>
            <a:noFill/>
            <a:ln w="25400">
              <a:solidFill>
                <a:schemeClr val="tx1"/>
              </a:solidFill>
              <a:round/>
              <a:headEnd/>
              <a:tailEnd/>
            </a:ln>
          </p:spPr>
          <p:txBody>
            <a:bodyPr wrap="none" anchor="ctr"/>
            <a:lstStyle/>
            <a:p>
              <a:endParaRPr lang="en-US"/>
            </a:p>
          </p:txBody>
        </p:sp>
        <p:sp>
          <p:nvSpPr>
            <p:cNvPr id="14359" name="Line 7"/>
            <p:cNvSpPr>
              <a:spLocks noChangeShapeType="1"/>
            </p:cNvSpPr>
            <p:nvPr/>
          </p:nvSpPr>
          <p:spPr bwMode="auto">
            <a:xfrm>
              <a:off x="2168" y="1755"/>
              <a:ext cx="0" cy="435"/>
            </a:xfrm>
            <a:prstGeom prst="line">
              <a:avLst/>
            </a:prstGeom>
            <a:noFill/>
            <a:ln w="25400">
              <a:solidFill>
                <a:schemeClr val="tx1"/>
              </a:solidFill>
              <a:round/>
              <a:headEnd/>
              <a:tailEnd/>
            </a:ln>
          </p:spPr>
          <p:txBody>
            <a:bodyPr wrap="none" anchor="ctr"/>
            <a:lstStyle/>
            <a:p>
              <a:endParaRPr lang="en-US"/>
            </a:p>
          </p:txBody>
        </p:sp>
        <p:sp>
          <p:nvSpPr>
            <p:cNvPr id="14360" name="Line 8"/>
            <p:cNvSpPr>
              <a:spLocks noChangeShapeType="1"/>
            </p:cNvSpPr>
            <p:nvPr/>
          </p:nvSpPr>
          <p:spPr bwMode="auto">
            <a:xfrm>
              <a:off x="3416" y="1755"/>
              <a:ext cx="0" cy="435"/>
            </a:xfrm>
            <a:prstGeom prst="line">
              <a:avLst/>
            </a:prstGeom>
            <a:noFill/>
            <a:ln w="25400">
              <a:solidFill>
                <a:schemeClr val="tx1"/>
              </a:solidFill>
              <a:round/>
              <a:headEnd/>
              <a:tailEnd/>
            </a:ln>
          </p:spPr>
          <p:txBody>
            <a:bodyPr wrap="none" anchor="ctr"/>
            <a:lstStyle/>
            <a:p>
              <a:endParaRPr lang="en-US"/>
            </a:p>
          </p:txBody>
        </p:sp>
        <p:sp>
          <p:nvSpPr>
            <p:cNvPr id="14361" name="Line 9"/>
            <p:cNvSpPr>
              <a:spLocks noChangeShapeType="1"/>
            </p:cNvSpPr>
            <p:nvPr/>
          </p:nvSpPr>
          <p:spPr bwMode="auto">
            <a:xfrm>
              <a:off x="4856" y="1755"/>
              <a:ext cx="0" cy="435"/>
            </a:xfrm>
            <a:prstGeom prst="line">
              <a:avLst/>
            </a:prstGeom>
            <a:noFill/>
            <a:ln w="25400">
              <a:solidFill>
                <a:schemeClr val="tx1"/>
              </a:solidFill>
              <a:round/>
              <a:headEnd/>
              <a:tailEnd/>
            </a:ln>
          </p:spPr>
          <p:txBody>
            <a:bodyPr wrap="none" anchor="ctr"/>
            <a:lstStyle/>
            <a:p>
              <a:endParaRPr lang="en-US"/>
            </a:p>
          </p:txBody>
        </p:sp>
        <p:sp>
          <p:nvSpPr>
            <p:cNvPr id="14362" name="Line 10"/>
            <p:cNvSpPr>
              <a:spLocks noChangeShapeType="1"/>
            </p:cNvSpPr>
            <p:nvPr/>
          </p:nvSpPr>
          <p:spPr bwMode="auto">
            <a:xfrm>
              <a:off x="784" y="1974"/>
              <a:ext cx="2783" cy="0"/>
            </a:xfrm>
            <a:prstGeom prst="line">
              <a:avLst/>
            </a:prstGeom>
            <a:noFill/>
            <a:ln w="25400">
              <a:solidFill>
                <a:schemeClr val="tx1"/>
              </a:solidFill>
              <a:round/>
              <a:headEnd/>
              <a:tailEnd/>
            </a:ln>
          </p:spPr>
          <p:txBody>
            <a:bodyPr wrap="none" anchor="ctr"/>
            <a:lstStyle/>
            <a:p>
              <a:endParaRPr lang="en-US"/>
            </a:p>
          </p:txBody>
        </p:sp>
        <p:sp>
          <p:nvSpPr>
            <p:cNvPr id="14363" name="Rectangle 11"/>
            <p:cNvSpPr>
              <a:spLocks noChangeArrowheads="1"/>
            </p:cNvSpPr>
            <p:nvPr/>
          </p:nvSpPr>
          <p:spPr bwMode="auto">
            <a:xfrm>
              <a:off x="3263" y="2145"/>
              <a:ext cx="488" cy="286"/>
            </a:xfrm>
            <a:prstGeom prst="rect">
              <a:avLst/>
            </a:prstGeom>
            <a:noFill/>
            <a:ln w="12700">
              <a:noFill/>
              <a:miter lim="800000"/>
              <a:headEnd/>
              <a:tailEnd/>
            </a:ln>
          </p:spPr>
          <p:txBody>
            <a:bodyPr wrap="none" lIns="90488" tIns="44450" rIns="90488" bIns="44450">
              <a:spAutoFit/>
            </a:bodyPr>
            <a:lstStyle/>
            <a:p>
              <a:pPr eaLnBrk="0" hangingPunct="0"/>
              <a:r>
                <a:rPr lang="en-US" sz="2400" b="1"/>
                <a:t>2.50</a:t>
              </a:r>
            </a:p>
          </p:txBody>
        </p:sp>
        <p:sp>
          <p:nvSpPr>
            <p:cNvPr id="14364" name="Rectangle 12"/>
            <p:cNvSpPr>
              <a:spLocks noChangeArrowheads="1"/>
            </p:cNvSpPr>
            <p:nvPr/>
          </p:nvSpPr>
          <p:spPr bwMode="auto">
            <a:xfrm>
              <a:off x="671" y="1488"/>
              <a:ext cx="221" cy="286"/>
            </a:xfrm>
            <a:prstGeom prst="rect">
              <a:avLst/>
            </a:prstGeom>
            <a:noFill/>
            <a:ln w="12700">
              <a:noFill/>
              <a:miter lim="800000"/>
              <a:headEnd/>
              <a:tailEnd/>
            </a:ln>
          </p:spPr>
          <p:txBody>
            <a:bodyPr wrap="none" lIns="90488" tIns="44450" rIns="90488" bIns="44450">
              <a:spAutoFit/>
            </a:bodyPr>
            <a:lstStyle/>
            <a:p>
              <a:pPr eaLnBrk="0" hangingPunct="0"/>
              <a:r>
                <a:rPr lang="en-US" sz="2400" b="1"/>
                <a:t>0</a:t>
              </a:r>
            </a:p>
          </p:txBody>
        </p:sp>
        <p:sp>
          <p:nvSpPr>
            <p:cNvPr id="14365" name="Rectangle 13"/>
            <p:cNvSpPr>
              <a:spLocks noChangeArrowheads="1"/>
            </p:cNvSpPr>
            <p:nvPr/>
          </p:nvSpPr>
          <p:spPr bwMode="auto">
            <a:xfrm>
              <a:off x="2063" y="1488"/>
              <a:ext cx="221" cy="286"/>
            </a:xfrm>
            <a:prstGeom prst="rect">
              <a:avLst/>
            </a:prstGeom>
            <a:noFill/>
            <a:ln w="12700">
              <a:noFill/>
              <a:miter lim="800000"/>
              <a:headEnd/>
              <a:tailEnd/>
            </a:ln>
          </p:spPr>
          <p:txBody>
            <a:bodyPr wrap="none" lIns="90488" tIns="44450" rIns="90488" bIns="44450">
              <a:spAutoFit/>
            </a:bodyPr>
            <a:lstStyle/>
            <a:p>
              <a:pPr eaLnBrk="0" hangingPunct="0"/>
              <a:r>
                <a:rPr lang="en-US" sz="2400" b="1"/>
                <a:t>1</a:t>
              </a:r>
            </a:p>
          </p:txBody>
        </p:sp>
        <p:sp>
          <p:nvSpPr>
            <p:cNvPr id="14366" name="Rectangle 14"/>
            <p:cNvSpPr>
              <a:spLocks noChangeArrowheads="1"/>
            </p:cNvSpPr>
            <p:nvPr/>
          </p:nvSpPr>
          <p:spPr bwMode="auto">
            <a:xfrm>
              <a:off x="3311" y="1488"/>
              <a:ext cx="221" cy="286"/>
            </a:xfrm>
            <a:prstGeom prst="rect">
              <a:avLst/>
            </a:prstGeom>
            <a:noFill/>
            <a:ln w="12700">
              <a:noFill/>
              <a:miter lim="800000"/>
              <a:headEnd/>
              <a:tailEnd/>
            </a:ln>
          </p:spPr>
          <p:txBody>
            <a:bodyPr wrap="none" lIns="90488" tIns="44450" rIns="90488" bIns="44450">
              <a:spAutoFit/>
            </a:bodyPr>
            <a:lstStyle/>
            <a:p>
              <a:pPr eaLnBrk="0" hangingPunct="0"/>
              <a:r>
                <a:rPr lang="en-US" sz="2400" b="1"/>
                <a:t>2</a:t>
              </a:r>
            </a:p>
          </p:txBody>
        </p:sp>
        <p:sp>
          <p:nvSpPr>
            <p:cNvPr id="14367" name="Rectangle 15"/>
            <p:cNvSpPr>
              <a:spLocks noChangeArrowheads="1"/>
            </p:cNvSpPr>
            <p:nvPr/>
          </p:nvSpPr>
          <p:spPr bwMode="auto">
            <a:xfrm>
              <a:off x="4704" y="1440"/>
              <a:ext cx="319" cy="402"/>
            </a:xfrm>
            <a:prstGeom prst="rect">
              <a:avLst/>
            </a:prstGeom>
            <a:noFill/>
            <a:ln w="12700">
              <a:noFill/>
              <a:miter lim="800000"/>
              <a:headEnd/>
              <a:tailEnd/>
            </a:ln>
          </p:spPr>
          <p:txBody>
            <a:bodyPr wrap="none" lIns="90488" tIns="44450" rIns="90488" bIns="44450">
              <a:spAutoFit/>
            </a:bodyPr>
            <a:lstStyle/>
            <a:p>
              <a:pPr eaLnBrk="0" hangingPunct="0"/>
              <a:r>
                <a:rPr lang="en-US" sz="3600" b="1">
                  <a:cs typeface="Arial" charset="0"/>
                </a:rPr>
                <a:t>∞</a:t>
              </a:r>
            </a:p>
          </p:txBody>
        </p:sp>
        <p:sp>
          <p:nvSpPr>
            <p:cNvPr id="14368" name="Rectangle 16"/>
            <p:cNvSpPr>
              <a:spLocks noChangeArrowheads="1"/>
            </p:cNvSpPr>
            <p:nvPr/>
          </p:nvSpPr>
          <p:spPr bwMode="auto">
            <a:xfrm>
              <a:off x="1104" y="1632"/>
              <a:ext cx="647" cy="325"/>
            </a:xfrm>
            <a:prstGeom prst="rect">
              <a:avLst/>
            </a:prstGeom>
            <a:noFill/>
            <a:ln w="12700">
              <a:noFill/>
              <a:miter lim="800000"/>
              <a:headEnd/>
              <a:tailEnd/>
            </a:ln>
          </p:spPr>
          <p:txBody>
            <a:bodyPr wrap="none" lIns="90488" tIns="44450" rIns="90488" bIns="44450">
              <a:spAutoFit/>
            </a:bodyPr>
            <a:lstStyle/>
            <a:p>
              <a:pPr eaLnBrk="0" hangingPunct="0"/>
              <a:r>
                <a:rPr lang="en-US" sz="2800" b="1"/>
                <a:t>r</a:t>
              </a:r>
              <a:r>
                <a:rPr lang="en-US" sz="2800" b="1" baseline="-25000"/>
                <a:t>ps</a:t>
              </a:r>
              <a:r>
                <a:rPr lang="en-US" sz="2800" b="1"/>
                <a:t>=?</a:t>
              </a:r>
            </a:p>
          </p:txBody>
        </p:sp>
        <p:sp>
          <p:nvSpPr>
            <p:cNvPr id="14369" name="Rectangle 17"/>
            <p:cNvSpPr>
              <a:spLocks noChangeArrowheads="1"/>
            </p:cNvSpPr>
            <p:nvPr/>
          </p:nvSpPr>
          <p:spPr bwMode="auto">
            <a:xfrm>
              <a:off x="384" y="2194"/>
              <a:ext cx="659" cy="286"/>
            </a:xfrm>
            <a:prstGeom prst="rect">
              <a:avLst/>
            </a:prstGeom>
            <a:noFill/>
            <a:ln w="12700">
              <a:noFill/>
              <a:miter lim="800000"/>
              <a:headEnd/>
              <a:tailEnd/>
            </a:ln>
          </p:spPr>
          <p:txBody>
            <a:bodyPr wrap="none" lIns="90488" tIns="44450" rIns="90488" bIns="44450">
              <a:spAutoFit/>
            </a:bodyPr>
            <a:lstStyle/>
            <a:p>
              <a:pPr eaLnBrk="0" hangingPunct="0"/>
              <a:r>
                <a:rPr lang="en-US" sz="2400" b="1"/>
                <a:t>-111.1</a:t>
              </a:r>
            </a:p>
          </p:txBody>
        </p:sp>
        <p:sp>
          <p:nvSpPr>
            <p:cNvPr id="14370" name="Rectangle 18"/>
            <p:cNvSpPr>
              <a:spLocks noChangeArrowheads="1"/>
            </p:cNvSpPr>
            <p:nvPr/>
          </p:nvSpPr>
          <p:spPr bwMode="auto">
            <a:xfrm>
              <a:off x="3572" y="1734"/>
              <a:ext cx="327" cy="363"/>
            </a:xfrm>
            <a:prstGeom prst="rect">
              <a:avLst/>
            </a:prstGeom>
            <a:noFill/>
            <a:ln w="12700">
              <a:noFill/>
              <a:miter lim="800000"/>
              <a:headEnd/>
              <a:tailEnd/>
            </a:ln>
          </p:spPr>
          <p:txBody>
            <a:bodyPr wrap="none" lIns="90488" tIns="44450" rIns="90488" bIns="44450">
              <a:spAutoFit/>
            </a:bodyPr>
            <a:lstStyle/>
            <a:p>
              <a:pPr eaLnBrk="0" hangingPunct="0"/>
              <a:r>
                <a:rPr lang="en-US" sz="3200" b="1"/>
                <a:t>...</a:t>
              </a:r>
            </a:p>
          </p:txBody>
        </p:sp>
        <p:sp>
          <p:nvSpPr>
            <p:cNvPr id="14371" name="Line 19"/>
            <p:cNvSpPr>
              <a:spLocks noChangeShapeType="1"/>
            </p:cNvSpPr>
            <p:nvPr/>
          </p:nvSpPr>
          <p:spPr bwMode="auto">
            <a:xfrm>
              <a:off x="3878" y="1971"/>
              <a:ext cx="962" cy="0"/>
            </a:xfrm>
            <a:prstGeom prst="line">
              <a:avLst/>
            </a:prstGeom>
            <a:noFill/>
            <a:ln w="25400">
              <a:solidFill>
                <a:schemeClr val="tx1"/>
              </a:solidFill>
              <a:round/>
              <a:headEnd/>
              <a:tailEnd/>
            </a:ln>
          </p:spPr>
          <p:txBody>
            <a:bodyPr wrap="none" anchor="ctr"/>
            <a:lstStyle/>
            <a:p>
              <a:endParaRPr lang="en-US"/>
            </a:p>
          </p:txBody>
        </p:sp>
      </p:grpSp>
      <p:grpSp>
        <p:nvGrpSpPr>
          <p:cNvPr id="3" name="Group 20"/>
          <p:cNvGrpSpPr>
            <a:grpSpLocks/>
          </p:cNvGrpSpPr>
          <p:nvPr/>
        </p:nvGrpSpPr>
        <p:grpSpPr bwMode="auto">
          <a:xfrm>
            <a:off x="1219200" y="3962400"/>
            <a:ext cx="7315200" cy="2438400"/>
            <a:chOff x="576" y="2592"/>
            <a:chExt cx="4608" cy="1536"/>
          </a:xfrm>
        </p:grpSpPr>
        <p:sp>
          <p:nvSpPr>
            <p:cNvPr id="14343" name="Text Box 21"/>
            <p:cNvSpPr txBox="1">
              <a:spLocks noChangeArrowheads="1"/>
            </p:cNvSpPr>
            <p:nvPr/>
          </p:nvSpPr>
          <p:spPr bwMode="auto">
            <a:xfrm>
              <a:off x="1344" y="2736"/>
              <a:ext cx="1104" cy="288"/>
            </a:xfrm>
            <a:prstGeom prst="rect">
              <a:avLst/>
            </a:prstGeom>
            <a:noFill/>
            <a:ln w="12700">
              <a:noFill/>
              <a:miter lim="800000"/>
              <a:headEnd/>
              <a:tailEnd/>
            </a:ln>
          </p:spPr>
          <p:txBody>
            <a:bodyPr>
              <a:spAutoFit/>
            </a:bodyPr>
            <a:lstStyle/>
            <a:p>
              <a:pPr eaLnBrk="0" hangingPunct="0">
                <a:spcBef>
                  <a:spcPct val="50000"/>
                </a:spcBef>
              </a:pPr>
              <a:r>
                <a:rPr lang="en-US" sz="2400" b="1"/>
                <a:t>$111.10=</a:t>
              </a:r>
            </a:p>
          </p:txBody>
        </p:sp>
        <p:sp>
          <p:nvSpPr>
            <p:cNvPr id="14344" name="Text Box 22"/>
            <p:cNvSpPr txBox="1">
              <a:spLocks noChangeArrowheads="1"/>
            </p:cNvSpPr>
            <p:nvPr/>
          </p:nvSpPr>
          <p:spPr bwMode="auto">
            <a:xfrm>
              <a:off x="2208" y="2592"/>
              <a:ext cx="720" cy="291"/>
            </a:xfrm>
            <a:prstGeom prst="rect">
              <a:avLst/>
            </a:prstGeom>
            <a:noFill/>
            <a:ln w="12700">
              <a:noFill/>
              <a:miter lim="800000"/>
              <a:headEnd/>
              <a:tailEnd/>
            </a:ln>
          </p:spPr>
          <p:txBody>
            <a:bodyPr wrap="square">
              <a:spAutoFit/>
            </a:bodyPr>
            <a:lstStyle/>
            <a:p>
              <a:pPr eaLnBrk="0" hangingPunct="0">
                <a:spcBef>
                  <a:spcPct val="50000"/>
                </a:spcBef>
              </a:pPr>
              <a:r>
                <a:rPr lang="en-US" sz="2400" b="1" dirty="0" err="1" smtClean="0"/>
                <a:t>D</a:t>
              </a:r>
              <a:r>
                <a:rPr lang="en-US" sz="2400" b="1" baseline="-25000" dirty="0" err="1" smtClean="0"/>
                <a:t>Quarter</a:t>
              </a:r>
              <a:endParaRPr lang="en-US" sz="2400" b="1" baseline="-25000" dirty="0"/>
            </a:p>
          </p:txBody>
        </p:sp>
        <p:sp>
          <p:nvSpPr>
            <p:cNvPr id="14345" name="Text Box 23"/>
            <p:cNvSpPr txBox="1">
              <a:spLocks noChangeArrowheads="1"/>
            </p:cNvSpPr>
            <p:nvPr/>
          </p:nvSpPr>
          <p:spPr bwMode="auto">
            <a:xfrm>
              <a:off x="2400" y="2928"/>
              <a:ext cx="672" cy="288"/>
            </a:xfrm>
            <a:prstGeom prst="rect">
              <a:avLst/>
            </a:prstGeom>
            <a:noFill/>
            <a:ln w="12700">
              <a:noFill/>
              <a:miter lim="800000"/>
              <a:headEnd/>
              <a:tailEnd/>
            </a:ln>
          </p:spPr>
          <p:txBody>
            <a:bodyPr>
              <a:spAutoFit/>
            </a:bodyPr>
            <a:lstStyle/>
            <a:p>
              <a:pPr eaLnBrk="0" hangingPunct="0">
                <a:spcBef>
                  <a:spcPct val="50000"/>
                </a:spcBef>
              </a:pPr>
              <a:r>
                <a:rPr lang="en-US" sz="2400" b="1" dirty="0" err="1" smtClean="0"/>
                <a:t>r</a:t>
              </a:r>
              <a:r>
                <a:rPr lang="en-US" sz="2400" b="1" baseline="-25000" dirty="0" err="1" smtClean="0"/>
                <a:t>PS</a:t>
              </a:r>
              <a:endParaRPr lang="en-US" sz="2400" b="1" baseline="-25000" dirty="0"/>
            </a:p>
          </p:txBody>
        </p:sp>
        <p:sp>
          <p:nvSpPr>
            <p:cNvPr id="14346" name="Line 24"/>
            <p:cNvSpPr>
              <a:spLocks noChangeShapeType="1"/>
            </p:cNvSpPr>
            <p:nvPr/>
          </p:nvSpPr>
          <p:spPr bwMode="auto">
            <a:xfrm>
              <a:off x="2352" y="2928"/>
              <a:ext cx="480" cy="0"/>
            </a:xfrm>
            <a:prstGeom prst="line">
              <a:avLst/>
            </a:prstGeom>
            <a:noFill/>
            <a:ln w="12700">
              <a:solidFill>
                <a:schemeClr val="tx1"/>
              </a:solidFill>
              <a:round/>
              <a:headEnd/>
              <a:tailEnd/>
            </a:ln>
          </p:spPr>
          <p:txBody>
            <a:bodyPr/>
            <a:lstStyle/>
            <a:p>
              <a:endParaRPr lang="en-US"/>
            </a:p>
          </p:txBody>
        </p:sp>
        <p:sp>
          <p:nvSpPr>
            <p:cNvPr id="14347" name="Text Box 25"/>
            <p:cNvSpPr txBox="1">
              <a:spLocks noChangeArrowheads="1"/>
            </p:cNvSpPr>
            <p:nvPr/>
          </p:nvSpPr>
          <p:spPr bwMode="auto">
            <a:xfrm>
              <a:off x="2928" y="2736"/>
              <a:ext cx="384" cy="288"/>
            </a:xfrm>
            <a:prstGeom prst="rect">
              <a:avLst/>
            </a:prstGeom>
            <a:noFill/>
            <a:ln w="12700">
              <a:noFill/>
              <a:miter lim="800000"/>
              <a:headEnd/>
              <a:tailEnd/>
            </a:ln>
          </p:spPr>
          <p:txBody>
            <a:bodyPr>
              <a:spAutoFit/>
            </a:bodyPr>
            <a:lstStyle/>
            <a:p>
              <a:pPr eaLnBrk="0" hangingPunct="0">
                <a:spcBef>
                  <a:spcPct val="50000"/>
                </a:spcBef>
              </a:pPr>
              <a:r>
                <a:rPr lang="en-US" sz="2400" b="1"/>
                <a:t>=</a:t>
              </a:r>
            </a:p>
          </p:txBody>
        </p:sp>
        <p:sp>
          <p:nvSpPr>
            <p:cNvPr id="14348" name="Text Box 26"/>
            <p:cNvSpPr txBox="1">
              <a:spLocks noChangeArrowheads="1"/>
            </p:cNvSpPr>
            <p:nvPr/>
          </p:nvSpPr>
          <p:spPr bwMode="auto">
            <a:xfrm>
              <a:off x="3168" y="2640"/>
              <a:ext cx="816" cy="288"/>
            </a:xfrm>
            <a:prstGeom prst="rect">
              <a:avLst/>
            </a:prstGeom>
            <a:noFill/>
            <a:ln w="12700">
              <a:noFill/>
              <a:miter lim="800000"/>
              <a:headEnd/>
              <a:tailEnd/>
            </a:ln>
          </p:spPr>
          <p:txBody>
            <a:bodyPr>
              <a:spAutoFit/>
            </a:bodyPr>
            <a:lstStyle/>
            <a:p>
              <a:pPr eaLnBrk="0" hangingPunct="0">
                <a:spcBef>
                  <a:spcPct val="50000"/>
                </a:spcBef>
              </a:pPr>
              <a:r>
                <a:rPr lang="en-US" sz="2400" b="1"/>
                <a:t>$2.50</a:t>
              </a:r>
              <a:endParaRPr lang="en-US" sz="2400" b="1" baseline="-25000"/>
            </a:p>
          </p:txBody>
        </p:sp>
        <p:sp>
          <p:nvSpPr>
            <p:cNvPr id="14349" name="Text Box 27"/>
            <p:cNvSpPr txBox="1">
              <a:spLocks noChangeArrowheads="1"/>
            </p:cNvSpPr>
            <p:nvPr/>
          </p:nvSpPr>
          <p:spPr bwMode="auto">
            <a:xfrm>
              <a:off x="3264" y="2928"/>
              <a:ext cx="672" cy="288"/>
            </a:xfrm>
            <a:prstGeom prst="rect">
              <a:avLst/>
            </a:prstGeom>
            <a:noFill/>
            <a:ln w="12700">
              <a:noFill/>
              <a:miter lim="800000"/>
              <a:headEnd/>
              <a:tailEnd/>
            </a:ln>
          </p:spPr>
          <p:txBody>
            <a:bodyPr>
              <a:spAutoFit/>
            </a:bodyPr>
            <a:lstStyle/>
            <a:p>
              <a:pPr eaLnBrk="0" hangingPunct="0">
                <a:spcBef>
                  <a:spcPct val="50000"/>
                </a:spcBef>
              </a:pPr>
              <a:r>
                <a:rPr lang="en-US" sz="2400" b="1" dirty="0" err="1" smtClean="0"/>
                <a:t>r</a:t>
              </a:r>
              <a:r>
                <a:rPr lang="en-US" sz="2400" b="1" baseline="-25000" dirty="0" err="1" smtClean="0"/>
                <a:t>PS</a:t>
              </a:r>
              <a:endParaRPr lang="en-US" sz="2400" b="1" baseline="-25000" dirty="0"/>
            </a:p>
          </p:txBody>
        </p:sp>
        <p:sp>
          <p:nvSpPr>
            <p:cNvPr id="14350" name="Line 28"/>
            <p:cNvSpPr>
              <a:spLocks noChangeShapeType="1"/>
            </p:cNvSpPr>
            <p:nvPr/>
          </p:nvSpPr>
          <p:spPr bwMode="auto">
            <a:xfrm>
              <a:off x="3216" y="2928"/>
              <a:ext cx="480" cy="0"/>
            </a:xfrm>
            <a:prstGeom prst="line">
              <a:avLst/>
            </a:prstGeom>
            <a:noFill/>
            <a:ln w="12700">
              <a:solidFill>
                <a:schemeClr val="tx1"/>
              </a:solidFill>
              <a:round/>
              <a:headEnd/>
              <a:tailEnd/>
            </a:ln>
          </p:spPr>
          <p:txBody>
            <a:bodyPr/>
            <a:lstStyle/>
            <a:p>
              <a:endParaRPr lang="en-US"/>
            </a:p>
          </p:txBody>
        </p:sp>
        <p:sp>
          <p:nvSpPr>
            <p:cNvPr id="14351" name="Text Box 29"/>
            <p:cNvSpPr txBox="1">
              <a:spLocks noChangeArrowheads="1"/>
            </p:cNvSpPr>
            <p:nvPr/>
          </p:nvSpPr>
          <p:spPr bwMode="auto">
            <a:xfrm>
              <a:off x="576" y="3648"/>
              <a:ext cx="768" cy="288"/>
            </a:xfrm>
            <a:prstGeom prst="rect">
              <a:avLst/>
            </a:prstGeom>
            <a:noFill/>
            <a:ln w="12700">
              <a:noFill/>
              <a:miter lim="800000"/>
              <a:headEnd/>
              <a:tailEnd/>
            </a:ln>
          </p:spPr>
          <p:txBody>
            <a:bodyPr>
              <a:spAutoFit/>
            </a:bodyPr>
            <a:lstStyle/>
            <a:p>
              <a:pPr eaLnBrk="0" hangingPunct="0">
                <a:spcBef>
                  <a:spcPct val="50000"/>
                </a:spcBef>
              </a:pPr>
              <a:r>
                <a:rPr lang="en-US" sz="2400" b="1" dirty="0" err="1" smtClean="0"/>
                <a:t>r</a:t>
              </a:r>
              <a:r>
                <a:rPr lang="en-US" sz="2400" b="1" baseline="-25000" dirty="0" err="1" smtClean="0"/>
                <a:t>PS</a:t>
              </a:r>
              <a:r>
                <a:rPr lang="en-US" sz="2400" b="1" baseline="-25000" dirty="0" smtClean="0"/>
                <a:t> </a:t>
              </a:r>
              <a:r>
                <a:rPr lang="en-US" sz="2400" b="1" dirty="0"/>
                <a:t>=</a:t>
              </a:r>
              <a:endParaRPr lang="en-US" sz="2400" b="1" baseline="-25000" dirty="0"/>
            </a:p>
          </p:txBody>
        </p:sp>
        <p:sp>
          <p:nvSpPr>
            <p:cNvPr id="14352" name="Text Box 30"/>
            <p:cNvSpPr txBox="1">
              <a:spLocks noChangeArrowheads="1"/>
            </p:cNvSpPr>
            <p:nvPr/>
          </p:nvSpPr>
          <p:spPr bwMode="auto">
            <a:xfrm>
              <a:off x="1200" y="3456"/>
              <a:ext cx="816" cy="288"/>
            </a:xfrm>
            <a:prstGeom prst="rect">
              <a:avLst/>
            </a:prstGeom>
            <a:noFill/>
            <a:ln w="12700">
              <a:noFill/>
              <a:miter lim="800000"/>
              <a:headEnd/>
              <a:tailEnd/>
            </a:ln>
          </p:spPr>
          <p:txBody>
            <a:bodyPr>
              <a:spAutoFit/>
            </a:bodyPr>
            <a:lstStyle/>
            <a:p>
              <a:pPr eaLnBrk="0" hangingPunct="0">
                <a:spcBef>
                  <a:spcPct val="50000"/>
                </a:spcBef>
              </a:pPr>
              <a:r>
                <a:rPr lang="en-US" sz="2400" b="1"/>
                <a:t>$2.50</a:t>
              </a:r>
              <a:endParaRPr lang="en-US" sz="2400" b="1" baseline="-25000"/>
            </a:p>
          </p:txBody>
        </p:sp>
        <p:sp>
          <p:nvSpPr>
            <p:cNvPr id="14353" name="Line 31"/>
            <p:cNvSpPr>
              <a:spLocks noChangeShapeType="1"/>
            </p:cNvSpPr>
            <p:nvPr/>
          </p:nvSpPr>
          <p:spPr bwMode="auto">
            <a:xfrm>
              <a:off x="1200" y="3792"/>
              <a:ext cx="720" cy="0"/>
            </a:xfrm>
            <a:prstGeom prst="line">
              <a:avLst/>
            </a:prstGeom>
            <a:noFill/>
            <a:ln w="12700">
              <a:solidFill>
                <a:schemeClr val="tx1"/>
              </a:solidFill>
              <a:round/>
              <a:headEnd/>
              <a:tailEnd/>
            </a:ln>
          </p:spPr>
          <p:txBody>
            <a:bodyPr/>
            <a:lstStyle/>
            <a:p>
              <a:endParaRPr lang="en-US"/>
            </a:p>
          </p:txBody>
        </p:sp>
        <p:sp>
          <p:nvSpPr>
            <p:cNvPr id="14354" name="Text Box 32"/>
            <p:cNvSpPr txBox="1">
              <a:spLocks noChangeArrowheads="1"/>
            </p:cNvSpPr>
            <p:nvPr/>
          </p:nvSpPr>
          <p:spPr bwMode="auto">
            <a:xfrm>
              <a:off x="1152" y="3840"/>
              <a:ext cx="1104" cy="288"/>
            </a:xfrm>
            <a:prstGeom prst="rect">
              <a:avLst/>
            </a:prstGeom>
            <a:noFill/>
            <a:ln w="12700">
              <a:noFill/>
              <a:miter lim="800000"/>
              <a:headEnd/>
              <a:tailEnd/>
            </a:ln>
          </p:spPr>
          <p:txBody>
            <a:bodyPr>
              <a:spAutoFit/>
            </a:bodyPr>
            <a:lstStyle/>
            <a:p>
              <a:pPr eaLnBrk="0" hangingPunct="0">
                <a:spcBef>
                  <a:spcPct val="50000"/>
                </a:spcBef>
              </a:pPr>
              <a:r>
                <a:rPr lang="en-US" sz="2400" b="1"/>
                <a:t>$111.10</a:t>
              </a:r>
            </a:p>
          </p:txBody>
        </p:sp>
        <p:sp>
          <p:nvSpPr>
            <p:cNvPr id="14355" name="Text Box 33"/>
            <p:cNvSpPr txBox="1">
              <a:spLocks noChangeArrowheads="1"/>
            </p:cNvSpPr>
            <p:nvPr/>
          </p:nvSpPr>
          <p:spPr bwMode="auto">
            <a:xfrm>
              <a:off x="2016" y="3648"/>
              <a:ext cx="3168" cy="288"/>
            </a:xfrm>
            <a:prstGeom prst="rect">
              <a:avLst/>
            </a:prstGeom>
            <a:noFill/>
            <a:ln w="12700">
              <a:noFill/>
              <a:miter lim="800000"/>
              <a:headEnd/>
              <a:tailEnd/>
            </a:ln>
          </p:spPr>
          <p:txBody>
            <a:bodyPr>
              <a:spAutoFit/>
            </a:bodyPr>
            <a:lstStyle/>
            <a:p>
              <a:pPr eaLnBrk="0" hangingPunct="0">
                <a:spcBef>
                  <a:spcPct val="50000"/>
                </a:spcBef>
              </a:pPr>
              <a:r>
                <a:rPr lang="en-US" sz="2400" b="1" dirty="0"/>
                <a:t>= 2.25%; </a:t>
              </a:r>
              <a:r>
                <a:rPr lang="en-US" sz="2400" b="1" dirty="0" err="1"/>
                <a:t>r</a:t>
              </a:r>
              <a:r>
                <a:rPr lang="en-US" sz="2400" b="1" baseline="-25000" dirty="0" err="1"/>
                <a:t>ps</a:t>
              </a:r>
              <a:r>
                <a:rPr lang="en-US" sz="2400" b="1" baseline="-25000" dirty="0"/>
                <a:t>(Nom)</a:t>
              </a:r>
              <a:r>
                <a:rPr lang="en-US" sz="2400" b="1" dirty="0"/>
                <a:t> = 2.25%(4) = 9%</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1"/>
          <p:cNvSpPr>
            <a:spLocks noGrp="1"/>
          </p:cNvSpPr>
          <p:nvPr>
            <p:ph type="ftr" sz="quarter" idx="10"/>
          </p:nvPr>
        </p:nvSpPr>
        <p:spPr>
          <a:noFill/>
        </p:spPr>
        <p:txBody>
          <a:bodyPr/>
          <a:lstStyle/>
          <a:p>
            <a:r>
              <a:rPr lang="en-US"/>
              <a:t>Copyright © 2011 by Nelson Education Ltd. All rights reserved.</a:t>
            </a:r>
          </a:p>
        </p:txBody>
      </p:sp>
      <p:sp>
        <p:nvSpPr>
          <p:cNvPr id="15363" name="Slide Number Placeholder 2"/>
          <p:cNvSpPr>
            <a:spLocks noGrp="1"/>
          </p:cNvSpPr>
          <p:nvPr>
            <p:ph type="sldNum" sz="quarter" idx="11"/>
          </p:nvPr>
        </p:nvSpPr>
        <p:spPr>
          <a:noFill/>
        </p:spPr>
        <p:txBody>
          <a:bodyPr/>
          <a:lstStyle/>
          <a:p>
            <a:r>
              <a:rPr lang="en-US"/>
              <a:t>9-</a:t>
            </a:r>
            <a:fld id="{7EF21DE6-36AB-4893-83A1-2F8C1BB86D08}" type="slidenum">
              <a:rPr lang="en-US"/>
              <a:pPr/>
              <a:t>14</a:t>
            </a:fld>
            <a:endParaRPr lang="en-US"/>
          </a:p>
        </p:txBody>
      </p:sp>
      <p:sp>
        <p:nvSpPr>
          <p:cNvPr id="15364" name="Rectangle 6"/>
          <p:cNvSpPr>
            <a:spLocks noGrp="1" noChangeArrowheads="1"/>
          </p:cNvSpPr>
          <p:nvPr>
            <p:ph type="title" idx="4294967295"/>
          </p:nvPr>
        </p:nvSpPr>
        <p:spPr/>
        <p:txBody>
          <a:bodyPr anchor="b"/>
          <a:lstStyle/>
          <a:p>
            <a:pPr eaLnBrk="1" hangingPunct="1"/>
            <a:r>
              <a:rPr lang="en-US" dirty="0" smtClean="0"/>
              <a:t>Note: Preferred Stock</a:t>
            </a:r>
          </a:p>
        </p:txBody>
      </p:sp>
      <p:sp>
        <p:nvSpPr>
          <p:cNvPr id="15365" name="Rectangle 7"/>
          <p:cNvSpPr>
            <a:spLocks noGrp="1" noChangeArrowheads="1"/>
          </p:cNvSpPr>
          <p:nvPr>
            <p:ph type="body" idx="4294967295"/>
          </p:nvPr>
        </p:nvSpPr>
        <p:spPr/>
        <p:txBody>
          <a:bodyPr/>
          <a:lstStyle/>
          <a:p>
            <a:pPr eaLnBrk="1" hangingPunct="1"/>
            <a:r>
              <a:rPr lang="en-US" dirty="0" smtClean="0"/>
              <a:t>Flotation costs for preferred are significant, so are reflected.  Use net price, i.e. P</a:t>
            </a:r>
            <a:r>
              <a:rPr lang="en-US" baseline="-25000" dirty="0" smtClean="0"/>
              <a:t>PS</a:t>
            </a:r>
            <a:r>
              <a:rPr lang="en-US" dirty="0" smtClean="0"/>
              <a:t>(1 – F).</a:t>
            </a:r>
          </a:p>
          <a:p>
            <a:pPr eaLnBrk="1" hangingPunct="1"/>
            <a:r>
              <a:rPr lang="en-US" dirty="0" smtClean="0"/>
              <a:t>Preferred dividends are not deductible, so no tax adjustment.  Just </a:t>
            </a:r>
            <a:r>
              <a:rPr lang="en-US" dirty="0" err="1" smtClean="0"/>
              <a:t>r</a:t>
            </a:r>
            <a:r>
              <a:rPr lang="en-US" baseline="-25000" dirty="0" err="1" smtClean="0"/>
              <a:t>ps</a:t>
            </a:r>
            <a:r>
              <a:rPr lang="en-US" dirty="0" smtClean="0"/>
              <a:t>.</a:t>
            </a:r>
          </a:p>
          <a:p>
            <a:pPr eaLnBrk="1" hangingPunct="1"/>
            <a:r>
              <a:rPr lang="en-US" dirty="0" smtClean="0"/>
              <a:t>Nominal </a:t>
            </a:r>
            <a:r>
              <a:rPr lang="en-US" dirty="0" err="1" smtClean="0"/>
              <a:t>r</a:t>
            </a:r>
            <a:r>
              <a:rPr lang="en-US" baseline="-25000" dirty="0" err="1" smtClean="0"/>
              <a:t>ps</a:t>
            </a:r>
            <a:r>
              <a:rPr lang="en-US" dirty="0" smtClean="0"/>
              <a:t> is used.</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1"/>
          <p:cNvSpPr>
            <a:spLocks noGrp="1"/>
          </p:cNvSpPr>
          <p:nvPr>
            <p:ph type="ftr" sz="quarter" idx="10"/>
          </p:nvPr>
        </p:nvSpPr>
        <p:spPr>
          <a:noFill/>
        </p:spPr>
        <p:txBody>
          <a:bodyPr/>
          <a:lstStyle/>
          <a:p>
            <a:r>
              <a:rPr lang="en-US"/>
              <a:t>Copyright © 2011 by Nelson Education Ltd. All rights reserved.</a:t>
            </a:r>
          </a:p>
        </p:txBody>
      </p:sp>
      <p:sp>
        <p:nvSpPr>
          <p:cNvPr id="16387" name="Slide Number Placeholder 2"/>
          <p:cNvSpPr>
            <a:spLocks noGrp="1"/>
          </p:cNvSpPr>
          <p:nvPr>
            <p:ph type="sldNum" sz="quarter" idx="11"/>
          </p:nvPr>
        </p:nvSpPr>
        <p:spPr>
          <a:noFill/>
        </p:spPr>
        <p:txBody>
          <a:bodyPr/>
          <a:lstStyle/>
          <a:p>
            <a:r>
              <a:rPr lang="en-US"/>
              <a:t>9-</a:t>
            </a:r>
            <a:fld id="{EE41A467-FFD5-45DE-9BBE-9689BAE0233C}" type="slidenum">
              <a:rPr lang="en-US"/>
              <a:pPr/>
              <a:t>15</a:t>
            </a:fld>
            <a:endParaRPr lang="en-US"/>
          </a:p>
        </p:txBody>
      </p:sp>
      <p:sp>
        <p:nvSpPr>
          <p:cNvPr id="16388" name="Rectangle 9"/>
          <p:cNvSpPr>
            <a:spLocks noGrp="1" noChangeArrowheads="1"/>
          </p:cNvSpPr>
          <p:nvPr>
            <p:ph type="title" idx="4294967295"/>
          </p:nvPr>
        </p:nvSpPr>
        <p:spPr/>
        <p:txBody>
          <a:bodyPr anchor="b"/>
          <a:lstStyle/>
          <a:p>
            <a:pPr eaLnBrk="1" hangingPunct="1"/>
            <a:r>
              <a:rPr lang="en-US" sz="3800" smtClean="0"/>
              <a:t>Is preferred stock more or less risky to investors than debt?</a:t>
            </a:r>
          </a:p>
        </p:txBody>
      </p:sp>
      <p:sp>
        <p:nvSpPr>
          <p:cNvPr id="16389" name="Rectangle 10"/>
          <p:cNvSpPr>
            <a:spLocks noGrp="1" noChangeArrowheads="1"/>
          </p:cNvSpPr>
          <p:nvPr>
            <p:ph type="body" idx="4294967295"/>
          </p:nvPr>
        </p:nvSpPr>
        <p:spPr/>
        <p:txBody>
          <a:bodyPr/>
          <a:lstStyle/>
          <a:p>
            <a:pPr eaLnBrk="1" hangingPunct="1"/>
            <a:r>
              <a:rPr lang="en-US" smtClean="0"/>
              <a:t>More risky; company not required to pay preferred dividend.</a:t>
            </a:r>
          </a:p>
          <a:p>
            <a:pPr eaLnBrk="1" hangingPunct="1"/>
            <a:r>
              <a:rPr lang="en-US" smtClean="0"/>
              <a:t>However, firms want to pay preferred dividend.  Otherwise, (1) cannot pay common dividend, (2) difficult to raise additional funds, and (3) preferred stockholders may gain control of firm.</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1"/>
          <p:cNvSpPr>
            <a:spLocks noGrp="1"/>
          </p:cNvSpPr>
          <p:nvPr>
            <p:ph type="ftr" sz="quarter" idx="10"/>
          </p:nvPr>
        </p:nvSpPr>
        <p:spPr>
          <a:noFill/>
        </p:spPr>
        <p:txBody>
          <a:bodyPr/>
          <a:lstStyle/>
          <a:p>
            <a:r>
              <a:rPr lang="en-US"/>
              <a:t>Copyright © 2011 by Nelson Education Ltd. All rights reserved.</a:t>
            </a:r>
          </a:p>
        </p:txBody>
      </p:sp>
      <p:sp>
        <p:nvSpPr>
          <p:cNvPr id="19459" name="Slide Number Placeholder 2"/>
          <p:cNvSpPr>
            <a:spLocks noGrp="1"/>
          </p:cNvSpPr>
          <p:nvPr>
            <p:ph type="sldNum" sz="quarter" idx="11"/>
          </p:nvPr>
        </p:nvSpPr>
        <p:spPr>
          <a:noFill/>
        </p:spPr>
        <p:txBody>
          <a:bodyPr/>
          <a:lstStyle/>
          <a:p>
            <a:r>
              <a:rPr lang="en-US"/>
              <a:t>9-</a:t>
            </a:r>
            <a:fld id="{C33D5A84-8153-42D4-A73F-7CD95523FF5F}" type="slidenum">
              <a:rPr lang="en-US"/>
              <a:pPr/>
              <a:t>16</a:t>
            </a:fld>
            <a:endParaRPr lang="en-US"/>
          </a:p>
        </p:txBody>
      </p:sp>
      <p:sp>
        <p:nvSpPr>
          <p:cNvPr id="19460" name="Rectangle 7"/>
          <p:cNvSpPr>
            <a:spLocks noGrp="1" noChangeArrowheads="1"/>
          </p:cNvSpPr>
          <p:nvPr>
            <p:ph type="title" idx="4294967295"/>
          </p:nvPr>
        </p:nvSpPr>
        <p:spPr/>
        <p:txBody>
          <a:bodyPr anchor="b"/>
          <a:lstStyle/>
          <a:p>
            <a:pPr eaLnBrk="1" hangingPunct="1"/>
            <a:r>
              <a:rPr lang="en-US" sz="3400" smtClean="0"/>
              <a:t>What are the two ways that companies can raise common equity?</a:t>
            </a:r>
          </a:p>
        </p:txBody>
      </p:sp>
      <p:sp>
        <p:nvSpPr>
          <p:cNvPr id="19461" name="Rectangle 8"/>
          <p:cNvSpPr>
            <a:spLocks noGrp="1" noChangeArrowheads="1"/>
          </p:cNvSpPr>
          <p:nvPr>
            <p:ph type="body" idx="4294967295"/>
          </p:nvPr>
        </p:nvSpPr>
        <p:spPr/>
        <p:txBody>
          <a:bodyPr/>
          <a:lstStyle/>
          <a:p>
            <a:pPr eaLnBrk="1" hangingPunct="1"/>
            <a:r>
              <a:rPr lang="en-US" dirty="0" smtClean="0"/>
              <a:t>Directly, by issuing new shares of common stock.</a:t>
            </a:r>
          </a:p>
          <a:p>
            <a:pPr eaLnBrk="1" hangingPunct="1"/>
            <a:r>
              <a:rPr lang="en-US" dirty="0" smtClean="0"/>
              <a:t>Indirectly, by reinvesting earnings that are not paid out as cash dividends (i.e., retaining earnings).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1"/>
          <p:cNvSpPr>
            <a:spLocks noGrp="1"/>
          </p:cNvSpPr>
          <p:nvPr>
            <p:ph type="ftr" sz="quarter" idx="10"/>
          </p:nvPr>
        </p:nvSpPr>
        <p:spPr>
          <a:noFill/>
        </p:spPr>
        <p:txBody>
          <a:bodyPr/>
          <a:lstStyle/>
          <a:p>
            <a:r>
              <a:rPr lang="en-US"/>
              <a:t>Copyright © 2011 by Nelson Education Ltd. All rights reserved.</a:t>
            </a:r>
          </a:p>
        </p:txBody>
      </p:sp>
      <p:sp>
        <p:nvSpPr>
          <p:cNvPr id="20483" name="Slide Number Placeholder 2"/>
          <p:cNvSpPr>
            <a:spLocks noGrp="1"/>
          </p:cNvSpPr>
          <p:nvPr>
            <p:ph type="sldNum" sz="quarter" idx="11"/>
          </p:nvPr>
        </p:nvSpPr>
        <p:spPr>
          <a:noFill/>
        </p:spPr>
        <p:txBody>
          <a:bodyPr/>
          <a:lstStyle/>
          <a:p>
            <a:r>
              <a:rPr lang="en-US"/>
              <a:t>9-</a:t>
            </a:r>
            <a:fld id="{EACE22AB-B82F-43F7-BB15-33626EA8DBD8}" type="slidenum">
              <a:rPr lang="en-US"/>
              <a:pPr/>
              <a:t>17</a:t>
            </a:fld>
            <a:endParaRPr lang="en-US"/>
          </a:p>
        </p:txBody>
      </p:sp>
      <p:sp>
        <p:nvSpPr>
          <p:cNvPr id="20484" name="Rectangle 1032"/>
          <p:cNvSpPr>
            <a:spLocks noGrp="1" noChangeArrowheads="1"/>
          </p:cNvSpPr>
          <p:nvPr>
            <p:ph type="title" idx="4294967295"/>
          </p:nvPr>
        </p:nvSpPr>
        <p:spPr/>
        <p:txBody>
          <a:bodyPr anchor="b"/>
          <a:lstStyle/>
          <a:p>
            <a:pPr eaLnBrk="1" hangingPunct="1"/>
            <a:r>
              <a:rPr lang="en-US" smtClean="0"/>
              <a:t>Why is there a cost for reinvested earnings?</a:t>
            </a:r>
          </a:p>
        </p:txBody>
      </p:sp>
      <p:sp>
        <p:nvSpPr>
          <p:cNvPr id="20485" name="Rectangle 1033"/>
          <p:cNvSpPr>
            <a:spLocks noGrp="1" noChangeArrowheads="1"/>
          </p:cNvSpPr>
          <p:nvPr>
            <p:ph type="body" idx="4294967295"/>
          </p:nvPr>
        </p:nvSpPr>
        <p:spPr/>
        <p:txBody>
          <a:bodyPr/>
          <a:lstStyle/>
          <a:p>
            <a:pPr eaLnBrk="1" hangingPunct="1"/>
            <a:r>
              <a:rPr lang="en-US" dirty="0" smtClean="0"/>
              <a:t>Earnings can be reinvested or paid out as dividends.</a:t>
            </a:r>
          </a:p>
          <a:p>
            <a:pPr eaLnBrk="1" hangingPunct="1"/>
            <a:r>
              <a:rPr lang="en-US" dirty="0" smtClean="0"/>
              <a:t>Investors could buy other securities, earn a return. Thus, an opportunity cost is involved if earnings are reinvested.</a:t>
            </a:r>
          </a:p>
          <a:p>
            <a:pPr eaLnBrk="1" hangingPunct="1"/>
            <a:r>
              <a:rPr lang="en-US" dirty="0" smtClean="0"/>
              <a:t>Reinvested earnings are not free sources of capital.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1"/>
          <p:cNvSpPr>
            <a:spLocks noGrp="1"/>
          </p:cNvSpPr>
          <p:nvPr>
            <p:ph type="ftr" sz="quarter" idx="10"/>
          </p:nvPr>
        </p:nvSpPr>
        <p:spPr>
          <a:noFill/>
        </p:spPr>
        <p:txBody>
          <a:bodyPr/>
          <a:lstStyle/>
          <a:p>
            <a:r>
              <a:rPr lang="en-US"/>
              <a:t>Copyright © 2011 by Nelson Education Ltd. All rights reserved.</a:t>
            </a:r>
          </a:p>
        </p:txBody>
      </p:sp>
      <p:sp>
        <p:nvSpPr>
          <p:cNvPr id="21507" name="Slide Number Placeholder 2"/>
          <p:cNvSpPr>
            <a:spLocks noGrp="1"/>
          </p:cNvSpPr>
          <p:nvPr>
            <p:ph type="sldNum" sz="quarter" idx="11"/>
          </p:nvPr>
        </p:nvSpPr>
        <p:spPr>
          <a:noFill/>
        </p:spPr>
        <p:txBody>
          <a:bodyPr/>
          <a:lstStyle/>
          <a:p>
            <a:r>
              <a:rPr lang="en-US"/>
              <a:t>9-</a:t>
            </a:r>
            <a:fld id="{DC433758-B035-4442-B830-D280E3B3BF9D}" type="slidenum">
              <a:rPr lang="en-US"/>
              <a:pPr/>
              <a:t>18</a:t>
            </a:fld>
            <a:endParaRPr lang="en-US"/>
          </a:p>
        </p:txBody>
      </p:sp>
      <p:sp>
        <p:nvSpPr>
          <p:cNvPr id="21508" name="Rectangle 9"/>
          <p:cNvSpPr>
            <a:spLocks noGrp="1" noChangeArrowheads="1"/>
          </p:cNvSpPr>
          <p:nvPr>
            <p:ph type="title" idx="4294967295"/>
          </p:nvPr>
        </p:nvSpPr>
        <p:spPr/>
        <p:txBody>
          <a:bodyPr anchor="b"/>
          <a:lstStyle/>
          <a:p>
            <a:pPr eaLnBrk="1" hangingPunct="1"/>
            <a:r>
              <a:rPr lang="en-US" sz="3400" smtClean="0"/>
              <a:t>Cost for Reinvested Earnings (cont’d)</a:t>
            </a:r>
          </a:p>
        </p:txBody>
      </p:sp>
      <p:sp>
        <p:nvSpPr>
          <p:cNvPr id="21509" name="Rectangle 10"/>
          <p:cNvSpPr>
            <a:spLocks noGrp="1" noChangeArrowheads="1"/>
          </p:cNvSpPr>
          <p:nvPr>
            <p:ph type="body" idx="4294967295"/>
          </p:nvPr>
        </p:nvSpPr>
        <p:spPr>
          <a:xfrm>
            <a:off x="1295400" y="1828800"/>
            <a:ext cx="7010400" cy="4419600"/>
          </a:xfrm>
        </p:spPr>
        <p:txBody>
          <a:bodyPr/>
          <a:lstStyle/>
          <a:p>
            <a:pPr eaLnBrk="1" hangingPunct="1"/>
            <a:r>
              <a:rPr lang="en-US" smtClean="0"/>
              <a:t>Opportunity cost:  The return stockholders could earn on alternative investments of equal risk.</a:t>
            </a:r>
          </a:p>
          <a:p>
            <a:pPr eaLnBrk="1" hangingPunct="1"/>
            <a:r>
              <a:rPr lang="en-US" smtClean="0"/>
              <a:t>They could buy similar stocks and earn r</a:t>
            </a:r>
            <a:r>
              <a:rPr lang="en-US" baseline="-25000" smtClean="0"/>
              <a:t>s</a:t>
            </a:r>
            <a:r>
              <a:rPr lang="en-US" smtClean="0"/>
              <a:t>, or company could repurchase its own stock and earn r</a:t>
            </a:r>
            <a:r>
              <a:rPr lang="en-US" baseline="-25000" smtClean="0"/>
              <a:t>s</a:t>
            </a:r>
            <a:r>
              <a:rPr lang="en-US" smtClean="0"/>
              <a:t>.  So, r</a:t>
            </a:r>
            <a:r>
              <a:rPr lang="en-US" baseline="-25000" smtClean="0"/>
              <a:t>s</a:t>
            </a:r>
            <a:r>
              <a:rPr lang="en-US" smtClean="0"/>
              <a:t>, is the cost of reinvested earnings and it is the cost of equity.</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1"/>
          <p:cNvSpPr>
            <a:spLocks noGrp="1"/>
          </p:cNvSpPr>
          <p:nvPr>
            <p:ph type="ftr" sz="quarter" idx="10"/>
          </p:nvPr>
        </p:nvSpPr>
        <p:spPr>
          <a:noFill/>
        </p:spPr>
        <p:txBody>
          <a:bodyPr/>
          <a:lstStyle/>
          <a:p>
            <a:r>
              <a:rPr lang="en-US"/>
              <a:t>Copyright © 2011 by Nelson Education Ltd. All rights reserved.</a:t>
            </a:r>
          </a:p>
        </p:txBody>
      </p:sp>
      <p:sp>
        <p:nvSpPr>
          <p:cNvPr id="22531" name="Slide Number Placeholder 2"/>
          <p:cNvSpPr>
            <a:spLocks noGrp="1"/>
          </p:cNvSpPr>
          <p:nvPr>
            <p:ph type="sldNum" sz="quarter" idx="11"/>
          </p:nvPr>
        </p:nvSpPr>
        <p:spPr>
          <a:noFill/>
        </p:spPr>
        <p:txBody>
          <a:bodyPr/>
          <a:lstStyle/>
          <a:p>
            <a:r>
              <a:rPr lang="en-US"/>
              <a:t>9-</a:t>
            </a:r>
            <a:fld id="{1393CA89-3245-464D-A6E8-5A52EEA4B57D}" type="slidenum">
              <a:rPr lang="en-US"/>
              <a:pPr/>
              <a:t>19</a:t>
            </a:fld>
            <a:endParaRPr lang="en-US"/>
          </a:p>
        </p:txBody>
      </p:sp>
      <p:sp>
        <p:nvSpPr>
          <p:cNvPr id="22532" name="Rectangle 7"/>
          <p:cNvSpPr>
            <a:spLocks noGrp="1" noChangeArrowheads="1"/>
          </p:cNvSpPr>
          <p:nvPr>
            <p:ph type="title" idx="4294967295"/>
          </p:nvPr>
        </p:nvSpPr>
        <p:spPr/>
        <p:txBody>
          <a:bodyPr anchor="b"/>
          <a:lstStyle/>
          <a:p>
            <a:pPr eaLnBrk="1" hangingPunct="1"/>
            <a:r>
              <a:rPr lang="en-US" smtClean="0"/>
              <a:t>Three ways to determine </a:t>
            </a:r>
            <a:br>
              <a:rPr lang="en-US" smtClean="0"/>
            </a:br>
            <a:r>
              <a:rPr lang="en-US" smtClean="0"/>
              <a:t>the cost of equity, r</a:t>
            </a:r>
            <a:r>
              <a:rPr lang="en-US" baseline="-25000" smtClean="0"/>
              <a:t>s</a:t>
            </a:r>
            <a:r>
              <a:rPr lang="en-US" smtClean="0"/>
              <a:t>: </a:t>
            </a:r>
          </a:p>
        </p:txBody>
      </p:sp>
      <p:sp>
        <p:nvSpPr>
          <p:cNvPr id="22533" name="Rectangle 6"/>
          <p:cNvSpPr>
            <a:spLocks noChangeArrowheads="1"/>
          </p:cNvSpPr>
          <p:nvPr/>
        </p:nvSpPr>
        <p:spPr bwMode="auto">
          <a:xfrm>
            <a:off x="1409700" y="2135188"/>
            <a:ext cx="6261100" cy="4086225"/>
          </a:xfrm>
          <a:prstGeom prst="rect">
            <a:avLst/>
          </a:prstGeom>
          <a:noFill/>
          <a:ln w="12700">
            <a:noFill/>
            <a:miter lim="800000"/>
            <a:headEnd/>
            <a:tailEnd/>
          </a:ln>
        </p:spPr>
        <p:txBody>
          <a:bodyPr lIns="90488" tIns="44450" rIns="90488" bIns="44450">
            <a:spAutoFit/>
          </a:bodyPr>
          <a:lstStyle/>
          <a:p>
            <a:pPr eaLnBrk="0" hangingPunct="0">
              <a:lnSpc>
                <a:spcPct val="140000"/>
              </a:lnSpc>
              <a:spcBef>
                <a:spcPct val="30000"/>
              </a:spcBef>
              <a:tabLst>
                <a:tab pos="519113" algn="l"/>
              </a:tabLst>
            </a:pPr>
            <a:r>
              <a:rPr lang="en-US" sz="3200" dirty="0"/>
              <a:t>1.	CAPM:  </a:t>
            </a:r>
            <a:r>
              <a:rPr lang="en-US" sz="3200" dirty="0" err="1"/>
              <a:t>r</a:t>
            </a:r>
            <a:r>
              <a:rPr lang="en-US" sz="3200" baseline="-25000" dirty="0" err="1"/>
              <a:t>s</a:t>
            </a:r>
            <a:r>
              <a:rPr lang="en-US" sz="3200" dirty="0"/>
              <a:t>	= </a:t>
            </a:r>
            <a:r>
              <a:rPr lang="en-US" sz="3200" dirty="0" err="1"/>
              <a:t>r</a:t>
            </a:r>
            <a:r>
              <a:rPr lang="en-US" sz="3200" baseline="-25000" dirty="0" err="1"/>
              <a:t>RF</a:t>
            </a:r>
            <a:r>
              <a:rPr lang="en-US" sz="3200" dirty="0"/>
              <a:t> + (</a:t>
            </a:r>
            <a:r>
              <a:rPr lang="en-US" sz="3200" dirty="0" err="1"/>
              <a:t>r</a:t>
            </a:r>
            <a:r>
              <a:rPr lang="en-US" sz="3200" baseline="-25000" dirty="0" err="1"/>
              <a:t>M</a:t>
            </a:r>
            <a:r>
              <a:rPr lang="en-US" sz="3200" dirty="0"/>
              <a:t> - </a:t>
            </a:r>
            <a:r>
              <a:rPr lang="en-US" sz="3200" dirty="0" err="1"/>
              <a:t>r</a:t>
            </a:r>
            <a:r>
              <a:rPr lang="en-US" sz="3200" baseline="-25000" dirty="0" err="1"/>
              <a:t>RF</a:t>
            </a:r>
            <a:r>
              <a:rPr lang="en-US" sz="3200" dirty="0"/>
              <a:t>)b</a:t>
            </a:r>
          </a:p>
          <a:p>
            <a:pPr eaLnBrk="0" hangingPunct="0">
              <a:spcBef>
                <a:spcPct val="10000"/>
              </a:spcBef>
              <a:tabLst>
                <a:tab pos="519113" algn="l"/>
              </a:tabLst>
            </a:pPr>
            <a:r>
              <a:rPr lang="en-US" sz="3200" dirty="0"/>
              <a:t>				= </a:t>
            </a:r>
            <a:r>
              <a:rPr lang="en-US" sz="3200" dirty="0" err="1"/>
              <a:t>r</a:t>
            </a:r>
            <a:r>
              <a:rPr lang="en-US" sz="3200" baseline="-25000" dirty="0" err="1"/>
              <a:t>RF</a:t>
            </a:r>
            <a:r>
              <a:rPr lang="en-US" sz="3200" dirty="0"/>
              <a:t> + (RP</a:t>
            </a:r>
            <a:r>
              <a:rPr lang="en-US" sz="3200" baseline="-25000" dirty="0"/>
              <a:t>M</a:t>
            </a:r>
            <a:r>
              <a:rPr lang="en-US" sz="3200" dirty="0"/>
              <a:t>)b</a:t>
            </a:r>
          </a:p>
          <a:p>
            <a:pPr eaLnBrk="0" hangingPunct="0">
              <a:lnSpc>
                <a:spcPct val="140000"/>
              </a:lnSpc>
              <a:spcBef>
                <a:spcPct val="30000"/>
              </a:spcBef>
              <a:tabLst>
                <a:tab pos="519113" algn="l"/>
              </a:tabLst>
            </a:pPr>
            <a:r>
              <a:rPr lang="en-US" sz="3200" dirty="0"/>
              <a:t>2.	DCF:  </a:t>
            </a:r>
            <a:r>
              <a:rPr lang="en-US" sz="3200" dirty="0" err="1"/>
              <a:t>r</a:t>
            </a:r>
            <a:r>
              <a:rPr lang="en-US" sz="3200" baseline="-25000" dirty="0" err="1"/>
              <a:t>s</a:t>
            </a:r>
            <a:r>
              <a:rPr lang="en-US" sz="3200" dirty="0"/>
              <a:t> = </a:t>
            </a:r>
            <a:r>
              <a:rPr lang="en-US" sz="3200" dirty="0" smtClean="0"/>
              <a:t>(D</a:t>
            </a:r>
            <a:r>
              <a:rPr lang="en-US" sz="3200" baseline="-25000" dirty="0" smtClean="0"/>
              <a:t>1</a:t>
            </a:r>
            <a:r>
              <a:rPr lang="en-US" sz="3200" dirty="0" smtClean="0"/>
              <a:t>/P</a:t>
            </a:r>
            <a:r>
              <a:rPr lang="en-US" sz="3200" baseline="-25000" dirty="0" smtClean="0"/>
              <a:t>0</a:t>
            </a:r>
            <a:r>
              <a:rPr lang="en-US" sz="3200" dirty="0" smtClean="0"/>
              <a:t>)+ </a:t>
            </a:r>
            <a:r>
              <a:rPr lang="en-US" sz="3200" dirty="0"/>
              <a:t>g</a:t>
            </a:r>
          </a:p>
          <a:p>
            <a:pPr eaLnBrk="0" hangingPunct="0">
              <a:spcBef>
                <a:spcPct val="30000"/>
              </a:spcBef>
              <a:tabLst>
                <a:tab pos="519113" algn="l"/>
              </a:tabLst>
            </a:pPr>
            <a:r>
              <a:rPr lang="en-US" sz="3200" dirty="0"/>
              <a:t>3.	Own-Bond-Yield-Plus-Risk 	Premium:</a:t>
            </a:r>
          </a:p>
          <a:p>
            <a:pPr eaLnBrk="0" hangingPunct="0">
              <a:lnSpc>
                <a:spcPct val="140000"/>
              </a:lnSpc>
              <a:spcBef>
                <a:spcPct val="30000"/>
              </a:spcBef>
              <a:tabLst>
                <a:tab pos="519113" algn="l"/>
              </a:tabLst>
            </a:pPr>
            <a:r>
              <a:rPr lang="en-US" sz="3200" dirty="0"/>
              <a:t>			</a:t>
            </a:r>
            <a:r>
              <a:rPr lang="en-US" sz="3200" dirty="0" err="1"/>
              <a:t>r</a:t>
            </a:r>
            <a:r>
              <a:rPr lang="en-US" sz="3200" baseline="-25000" dirty="0" err="1"/>
              <a:t>s</a:t>
            </a:r>
            <a:r>
              <a:rPr lang="en-US" sz="3200" dirty="0"/>
              <a:t> = r</a:t>
            </a:r>
            <a:r>
              <a:rPr lang="en-US" sz="3200" baseline="-25000" dirty="0"/>
              <a:t>d</a:t>
            </a:r>
            <a:r>
              <a:rPr lang="en-US" sz="3200" dirty="0"/>
              <a:t> + Bond RP</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1"/>
          <p:cNvSpPr>
            <a:spLocks noGrp="1"/>
          </p:cNvSpPr>
          <p:nvPr>
            <p:ph type="ftr" sz="quarter" idx="10"/>
          </p:nvPr>
        </p:nvSpPr>
        <p:spPr>
          <a:noFill/>
        </p:spPr>
        <p:txBody>
          <a:bodyPr/>
          <a:lstStyle/>
          <a:p>
            <a:r>
              <a:rPr lang="en-US"/>
              <a:t>Copyright © 2011 by Nelson Education Ltd. All rights reserved.</a:t>
            </a:r>
          </a:p>
        </p:txBody>
      </p:sp>
      <p:sp>
        <p:nvSpPr>
          <p:cNvPr id="23555" name="Slide Number Placeholder 2"/>
          <p:cNvSpPr>
            <a:spLocks noGrp="1"/>
          </p:cNvSpPr>
          <p:nvPr>
            <p:ph type="sldNum" sz="quarter" idx="11"/>
          </p:nvPr>
        </p:nvSpPr>
        <p:spPr>
          <a:noFill/>
        </p:spPr>
        <p:txBody>
          <a:bodyPr/>
          <a:lstStyle/>
          <a:p>
            <a:r>
              <a:rPr lang="en-US"/>
              <a:t>9-</a:t>
            </a:r>
            <a:fld id="{1F30E10A-03CA-48BD-BE65-BCDCCE7C68E5}" type="slidenum">
              <a:rPr lang="en-US"/>
              <a:pPr/>
              <a:t>20</a:t>
            </a:fld>
            <a:endParaRPr lang="en-US"/>
          </a:p>
        </p:txBody>
      </p:sp>
      <p:sp>
        <p:nvSpPr>
          <p:cNvPr id="23556" name="Rectangle 16"/>
          <p:cNvSpPr>
            <a:spLocks noGrp="1" noChangeArrowheads="1"/>
          </p:cNvSpPr>
          <p:nvPr>
            <p:ph type="title" idx="4294967295"/>
          </p:nvPr>
        </p:nvSpPr>
        <p:spPr/>
        <p:txBody>
          <a:bodyPr anchor="b"/>
          <a:lstStyle/>
          <a:p>
            <a:pPr eaLnBrk="1" hangingPunct="1"/>
            <a:r>
              <a:rPr lang="en-US" sz="3600" dirty="0" smtClean="0"/>
              <a:t>CAPM: Cost of Equity</a:t>
            </a:r>
          </a:p>
        </p:txBody>
      </p:sp>
      <p:sp>
        <p:nvSpPr>
          <p:cNvPr id="23557" name="Rectangle 10"/>
          <p:cNvSpPr>
            <a:spLocks noChangeArrowheads="1"/>
          </p:cNvSpPr>
          <p:nvPr/>
        </p:nvSpPr>
        <p:spPr bwMode="auto">
          <a:xfrm>
            <a:off x="1219200" y="1981200"/>
            <a:ext cx="5820505" cy="736099"/>
          </a:xfrm>
          <a:prstGeom prst="rect">
            <a:avLst/>
          </a:prstGeom>
          <a:noFill/>
          <a:ln w="12700">
            <a:noFill/>
            <a:miter lim="800000"/>
            <a:headEnd/>
            <a:tailEnd/>
          </a:ln>
        </p:spPr>
        <p:txBody>
          <a:bodyPr wrap="none" lIns="90488" tIns="44450" rIns="90488" bIns="44450">
            <a:spAutoFit/>
          </a:bodyPr>
          <a:lstStyle/>
          <a:p>
            <a:pPr eaLnBrk="0" hangingPunct="0">
              <a:lnSpc>
                <a:spcPct val="150000"/>
              </a:lnSpc>
            </a:pPr>
            <a:r>
              <a:rPr lang="en-US" sz="2800" dirty="0" smtClean="0"/>
              <a:t>Given: </a:t>
            </a:r>
            <a:r>
              <a:rPr lang="en-US" sz="2800" dirty="0" err="1" smtClean="0"/>
              <a:t>r</a:t>
            </a:r>
            <a:r>
              <a:rPr lang="en-US" sz="2800" baseline="-25000" dirty="0" err="1" smtClean="0"/>
              <a:t>RF</a:t>
            </a:r>
            <a:r>
              <a:rPr lang="en-US" sz="2800" dirty="0" smtClean="0"/>
              <a:t> = 7%, RP</a:t>
            </a:r>
            <a:r>
              <a:rPr lang="en-US" sz="2800" baseline="-25000" dirty="0" smtClean="0"/>
              <a:t>M</a:t>
            </a:r>
            <a:r>
              <a:rPr lang="en-US" sz="2800" dirty="0" smtClean="0"/>
              <a:t> = 6%, b = 1.2</a:t>
            </a:r>
            <a:endParaRPr lang="en-US" sz="2800" b="1" dirty="0"/>
          </a:p>
        </p:txBody>
      </p:sp>
      <p:sp>
        <p:nvSpPr>
          <p:cNvPr id="23558" name="Rectangle 14"/>
          <p:cNvSpPr>
            <a:spLocks noChangeArrowheads="1"/>
          </p:cNvSpPr>
          <p:nvPr/>
        </p:nvSpPr>
        <p:spPr bwMode="auto">
          <a:xfrm>
            <a:off x="2362200" y="4419600"/>
            <a:ext cx="4859338" cy="515938"/>
          </a:xfrm>
          <a:prstGeom prst="rect">
            <a:avLst/>
          </a:prstGeom>
          <a:noFill/>
          <a:ln w="12700">
            <a:noFill/>
            <a:miter lim="800000"/>
            <a:headEnd/>
            <a:tailEnd/>
          </a:ln>
        </p:spPr>
        <p:txBody>
          <a:bodyPr wrap="none" lIns="90488" tIns="44450" rIns="90488" bIns="44450">
            <a:spAutoFit/>
          </a:bodyPr>
          <a:lstStyle/>
          <a:p>
            <a:pPr eaLnBrk="0" hangingPunct="0"/>
            <a:r>
              <a:rPr lang="en-US" sz="2800" b="1"/>
              <a:t>= 7.0% + (6.0%)1.2  = 14.2%</a:t>
            </a:r>
          </a:p>
        </p:txBody>
      </p:sp>
      <p:sp>
        <p:nvSpPr>
          <p:cNvPr id="7" name="Rectangle 10"/>
          <p:cNvSpPr>
            <a:spLocks noChangeArrowheads="1"/>
          </p:cNvSpPr>
          <p:nvPr/>
        </p:nvSpPr>
        <p:spPr bwMode="auto">
          <a:xfrm>
            <a:off x="1524000" y="3124200"/>
            <a:ext cx="3557065" cy="736099"/>
          </a:xfrm>
          <a:prstGeom prst="rect">
            <a:avLst/>
          </a:prstGeom>
          <a:noFill/>
          <a:ln w="12700">
            <a:noFill/>
            <a:miter lim="800000"/>
            <a:headEnd/>
            <a:tailEnd/>
          </a:ln>
        </p:spPr>
        <p:txBody>
          <a:bodyPr wrap="none" lIns="90488" tIns="44450" rIns="90488" bIns="44450">
            <a:spAutoFit/>
          </a:bodyPr>
          <a:lstStyle/>
          <a:p>
            <a:pPr eaLnBrk="0" hangingPunct="0">
              <a:lnSpc>
                <a:spcPct val="150000"/>
              </a:lnSpc>
            </a:pPr>
            <a:r>
              <a:rPr lang="en-US" sz="2800" dirty="0" err="1" smtClean="0"/>
              <a:t>r</a:t>
            </a:r>
            <a:r>
              <a:rPr lang="en-US" sz="2800" baseline="-25000" dirty="0" err="1" smtClean="0"/>
              <a:t>S</a:t>
            </a:r>
            <a:r>
              <a:rPr lang="en-US" sz="2800" dirty="0" smtClean="0"/>
              <a:t> = </a:t>
            </a:r>
            <a:r>
              <a:rPr lang="en-US" sz="2800" dirty="0" err="1" smtClean="0"/>
              <a:t>r</a:t>
            </a:r>
            <a:r>
              <a:rPr lang="en-US" sz="2800" baseline="-25000" dirty="0" err="1" smtClean="0"/>
              <a:t>RF</a:t>
            </a:r>
            <a:r>
              <a:rPr lang="en-US" sz="2800" dirty="0" smtClean="0"/>
              <a:t> + (R</a:t>
            </a:r>
            <a:r>
              <a:rPr lang="en-US" sz="2800" baseline="-25000" dirty="0" smtClean="0"/>
              <a:t>M</a:t>
            </a:r>
            <a:r>
              <a:rPr lang="en-US" sz="2800" dirty="0" smtClean="0"/>
              <a:t> – </a:t>
            </a:r>
            <a:r>
              <a:rPr lang="en-US" sz="2800" dirty="0" err="1" smtClean="0"/>
              <a:t>r</a:t>
            </a:r>
            <a:r>
              <a:rPr lang="en-US" sz="2800" baseline="-25000" dirty="0" err="1" smtClean="0"/>
              <a:t>RF</a:t>
            </a:r>
            <a:r>
              <a:rPr lang="en-US" sz="2800" dirty="0" smtClean="0"/>
              <a:t>) b</a:t>
            </a:r>
            <a:endParaRPr lang="en-US" sz="2800" b="1"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1"/>
          <p:cNvSpPr>
            <a:spLocks noGrp="1"/>
          </p:cNvSpPr>
          <p:nvPr>
            <p:ph type="ftr" sz="quarter" idx="10"/>
          </p:nvPr>
        </p:nvSpPr>
        <p:spPr>
          <a:noFill/>
        </p:spPr>
        <p:txBody>
          <a:bodyPr/>
          <a:lstStyle/>
          <a:p>
            <a:r>
              <a:rPr lang="en-US"/>
              <a:t>Copyright © 2011 by Nelson Education Ltd. All rights reserved.</a:t>
            </a:r>
          </a:p>
        </p:txBody>
      </p:sp>
      <p:sp>
        <p:nvSpPr>
          <p:cNvPr id="24579" name="Slide Number Placeholder 2"/>
          <p:cNvSpPr>
            <a:spLocks noGrp="1"/>
          </p:cNvSpPr>
          <p:nvPr>
            <p:ph type="sldNum" sz="quarter" idx="11"/>
          </p:nvPr>
        </p:nvSpPr>
        <p:spPr>
          <a:noFill/>
        </p:spPr>
        <p:txBody>
          <a:bodyPr/>
          <a:lstStyle/>
          <a:p>
            <a:r>
              <a:rPr lang="en-US"/>
              <a:t>9-</a:t>
            </a:r>
            <a:fld id="{8607E62B-664F-4B0C-9CB0-26718DC6085F}" type="slidenum">
              <a:rPr lang="en-US"/>
              <a:pPr/>
              <a:t>21</a:t>
            </a:fld>
            <a:endParaRPr lang="en-US"/>
          </a:p>
        </p:txBody>
      </p:sp>
      <p:sp>
        <p:nvSpPr>
          <p:cNvPr id="24580" name="Rectangle 5"/>
          <p:cNvSpPr>
            <a:spLocks noGrp="1" noChangeArrowheads="1"/>
          </p:cNvSpPr>
          <p:nvPr>
            <p:ph type="title" idx="4294967295"/>
          </p:nvPr>
        </p:nvSpPr>
        <p:spPr/>
        <p:txBody>
          <a:bodyPr anchor="b"/>
          <a:lstStyle/>
          <a:p>
            <a:pPr eaLnBrk="1" hangingPunct="1"/>
            <a:r>
              <a:rPr lang="en-US" smtClean="0"/>
              <a:t>Issues in Using CAPM</a:t>
            </a:r>
          </a:p>
        </p:txBody>
      </p:sp>
      <p:sp>
        <p:nvSpPr>
          <p:cNvPr id="24581" name="Rectangle 6"/>
          <p:cNvSpPr>
            <a:spLocks noGrp="1" noChangeArrowheads="1"/>
          </p:cNvSpPr>
          <p:nvPr>
            <p:ph type="body" idx="4294967295"/>
          </p:nvPr>
        </p:nvSpPr>
        <p:spPr/>
        <p:txBody>
          <a:bodyPr/>
          <a:lstStyle/>
          <a:p>
            <a:pPr eaLnBrk="1" hangingPunct="1"/>
            <a:r>
              <a:rPr lang="en-US" sz="3000" dirty="0" smtClean="0"/>
              <a:t>Most analysts use the rate on a long-term (10 - 20 years) government bond as an estimate of </a:t>
            </a:r>
            <a:r>
              <a:rPr lang="en-US" sz="3000" dirty="0" err="1" smtClean="0"/>
              <a:t>r</a:t>
            </a:r>
            <a:r>
              <a:rPr lang="en-US" sz="3000" baseline="-25000" dirty="0" err="1" smtClean="0"/>
              <a:t>RF</a:t>
            </a:r>
            <a:r>
              <a:rPr lang="en-US" sz="3000" dirty="0" smtClean="0"/>
              <a:t>  </a:t>
            </a:r>
            <a:endParaRPr lang="en-US" sz="3000" dirty="0" smtClean="0"/>
          </a:p>
          <a:p>
            <a:pPr lvl="1" eaLnBrk="1" hangingPunct="1"/>
            <a:r>
              <a:rPr lang="en-US" sz="2600" dirty="0" smtClean="0"/>
              <a:t>Why not short term bill?</a:t>
            </a:r>
            <a:endParaRPr lang="en-US" sz="2600" dirty="0" smtClean="0"/>
          </a:p>
          <a:p>
            <a:pPr eaLnBrk="1" hangingPunct="1"/>
            <a:r>
              <a:rPr lang="en-US" sz="3000" dirty="0" smtClean="0"/>
              <a:t>Most analysts use a rate of 5% to 6.5% for the market risk premium (RP</a:t>
            </a:r>
            <a:r>
              <a:rPr lang="en-US" sz="3000" baseline="-25000" dirty="0" smtClean="0"/>
              <a:t>M</a:t>
            </a:r>
            <a:r>
              <a:rPr lang="en-US" sz="3000" dirty="0" smtClean="0"/>
              <a:t>). </a:t>
            </a:r>
          </a:p>
          <a:p>
            <a:pPr lvl="1" eaLnBrk="1" hangingPunct="1"/>
            <a:r>
              <a:rPr lang="en-US" sz="2600" dirty="0" smtClean="0"/>
              <a:t>Why? </a:t>
            </a:r>
            <a:endParaRPr lang="en-US"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Estimates of beta vary, and estimates are “noisy” (they have a wide confidence interval</a:t>
            </a:r>
            <a:r>
              <a:rPr lang="en-US" dirty="0" smtClean="0"/>
              <a:t>).</a:t>
            </a:r>
          </a:p>
          <a:p>
            <a:pPr lvl="1"/>
            <a:r>
              <a:rPr lang="en-US" dirty="0" smtClean="0"/>
              <a:t>How to choose reliable beta? </a:t>
            </a:r>
            <a:endParaRPr lang="en-US" dirty="0"/>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22</a:t>
            </a:fld>
            <a:endParaRPr lang="en-US"/>
          </a:p>
        </p:txBody>
      </p:sp>
    </p:spTree>
    <p:extLst>
      <p:ext uri="{BB962C8B-B14F-4D97-AF65-F5344CB8AC3E}">
        <p14:creationId xmlns:p14="http://schemas.microsoft.com/office/powerpoint/2010/main" val="2702175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1"/>
          <p:cNvSpPr>
            <a:spLocks noGrp="1"/>
          </p:cNvSpPr>
          <p:nvPr>
            <p:ph type="ftr" sz="quarter" idx="10"/>
          </p:nvPr>
        </p:nvSpPr>
        <p:spPr>
          <a:noFill/>
        </p:spPr>
        <p:txBody>
          <a:bodyPr/>
          <a:lstStyle/>
          <a:p>
            <a:r>
              <a:rPr lang="en-US"/>
              <a:t>Copyright © 2011 by Nelson Education Ltd. All rights reserved.</a:t>
            </a:r>
          </a:p>
        </p:txBody>
      </p:sp>
      <p:sp>
        <p:nvSpPr>
          <p:cNvPr id="26627" name="Slide Number Placeholder 2"/>
          <p:cNvSpPr>
            <a:spLocks noGrp="1"/>
          </p:cNvSpPr>
          <p:nvPr>
            <p:ph type="sldNum" sz="quarter" idx="11"/>
          </p:nvPr>
        </p:nvSpPr>
        <p:spPr>
          <a:noFill/>
        </p:spPr>
        <p:txBody>
          <a:bodyPr/>
          <a:lstStyle/>
          <a:p>
            <a:r>
              <a:rPr lang="en-US"/>
              <a:t>9-</a:t>
            </a:r>
            <a:fld id="{1C0FC19F-8EDC-4A06-A2F1-34E634851C50}" type="slidenum">
              <a:rPr lang="en-US"/>
              <a:pPr/>
              <a:t>23</a:t>
            </a:fld>
            <a:endParaRPr lang="en-US"/>
          </a:p>
        </p:txBody>
      </p:sp>
      <p:sp>
        <p:nvSpPr>
          <p:cNvPr id="26628" name="Rectangle 2"/>
          <p:cNvSpPr>
            <a:spLocks noGrp="1" noChangeArrowheads="1"/>
          </p:cNvSpPr>
          <p:nvPr>
            <p:ph type="title" idx="4294967295"/>
          </p:nvPr>
        </p:nvSpPr>
        <p:spPr/>
        <p:txBody>
          <a:bodyPr anchor="b"/>
          <a:lstStyle/>
          <a:p>
            <a:pPr eaLnBrk="1" hangingPunct="1"/>
            <a:r>
              <a:rPr lang="en-US" sz="4000" dirty="0" smtClean="0"/>
              <a:t>DCF: Cost of Equity </a:t>
            </a:r>
            <a:r>
              <a:rPr lang="en-US" sz="4000" dirty="0" err="1" smtClean="0"/>
              <a:t>r</a:t>
            </a:r>
            <a:r>
              <a:rPr lang="en-US" sz="4000" baseline="-25000" dirty="0" err="1" smtClean="0"/>
              <a:t>s</a:t>
            </a:r>
            <a:endParaRPr lang="en-US" sz="4000" dirty="0" smtClean="0"/>
          </a:p>
        </p:txBody>
      </p:sp>
      <p:grpSp>
        <p:nvGrpSpPr>
          <p:cNvPr id="26629" name="Group 3"/>
          <p:cNvGrpSpPr>
            <a:grpSpLocks/>
          </p:cNvGrpSpPr>
          <p:nvPr/>
        </p:nvGrpSpPr>
        <p:grpSpPr bwMode="auto">
          <a:xfrm>
            <a:off x="1981200" y="2209800"/>
            <a:ext cx="6096000" cy="3643313"/>
            <a:chOff x="1104" y="1728"/>
            <a:chExt cx="3840" cy="2295"/>
          </a:xfrm>
        </p:grpSpPr>
        <p:sp>
          <p:nvSpPr>
            <p:cNvPr id="26630" name="Text Box 4"/>
            <p:cNvSpPr txBox="1">
              <a:spLocks noChangeArrowheads="1"/>
            </p:cNvSpPr>
            <p:nvPr/>
          </p:nvSpPr>
          <p:spPr bwMode="auto">
            <a:xfrm>
              <a:off x="1104" y="1920"/>
              <a:ext cx="528" cy="327"/>
            </a:xfrm>
            <a:prstGeom prst="rect">
              <a:avLst/>
            </a:prstGeom>
            <a:noFill/>
            <a:ln w="12700">
              <a:noFill/>
              <a:miter lim="800000"/>
              <a:headEnd/>
              <a:tailEnd/>
            </a:ln>
          </p:spPr>
          <p:txBody>
            <a:bodyPr>
              <a:spAutoFit/>
            </a:bodyPr>
            <a:lstStyle/>
            <a:p>
              <a:pPr eaLnBrk="0" hangingPunct="0">
                <a:spcBef>
                  <a:spcPct val="50000"/>
                </a:spcBef>
              </a:pPr>
              <a:r>
                <a:rPr lang="en-US" sz="2800" b="1"/>
                <a:t>r</a:t>
              </a:r>
              <a:r>
                <a:rPr lang="en-US" sz="2800" b="1" baseline="-25000"/>
                <a:t>s</a:t>
              </a:r>
              <a:r>
                <a:rPr lang="en-US" sz="2800" b="1"/>
                <a:t> = </a:t>
              </a:r>
            </a:p>
          </p:txBody>
        </p:sp>
        <p:sp>
          <p:nvSpPr>
            <p:cNvPr id="26631" name="Text Box 5"/>
            <p:cNvSpPr txBox="1">
              <a:spLocks noChangeArrowheads="1"/>
            </p:cNvSpPr>
            <p:nvPr/>
          </p:nvSpPr>
          <p:spPr bwMode="auto">
            <a:xfrm>
              <a:off x="1680" y="1728"/>
              <a:ext cx="528" cy="327"/>
            </a:xfrm>
            <a:prstGeom prst="rect">
              <a:avLst/>
            </a:prstGeom>
            <a:noFill/>
            <a:ln w="12700">
              <a:noFill/>
              <a:miter lim="800000"/>
              <a:headEnd/>
              <a:tailEnd/>
            </a:ln>
          </p:spPr>
          <p:txBody>
            <a:bodyPr>
              <a:spAutoFit/>
            </a:bodyPr>
            <a:lstStyle/>
            <a:p>
              <a:pPr eaLnBrk="0" hangingPunct="0">
                <a:spcBef>
                  <a:spcPct val="50000"/>
                </a:spcBef>
              </a:pPr>
              <a:r>
                <a:rPr lang="en-US" sz="2800" b="1"/>
                <a:t>D</a:t>
              </a:r>
              <a:r>
                <a:rPr lang="en-US" sz="2800" b="1" baseline="-25000"/>
                <a:t>1</a:t>
              </a:r>
            </a:p>
          </p:txBody>
        </p:sp>
        <p:sp>
          <p:nvSpPr>
            <p:cNvPr id="26632" name="Text Box 6"/>
            <p:cNvSpPr txBox="1">
              <a:spLocks noChangeArrowheads="1"/>
            </p:cNvSpPr>
            <p:nvPr/>
          </p:nvSpPr>
          <p:spPr bwMode="auto">
            <a:xfrm>
              <a:off x="1680" y="2112"/>
              <a:ext cx="768" cy="327"/>
            </a:xfrm>
            <a:prstGeom prst="rect">
              <a:avLst/>
            </a:prstGeom>
            <a:noFill/>
            <a:ln w="12700">
              <a:noFill/>
              <a:miter lim="800000"/>
              <a:headEnd/>
              <a:tailEnd/>
            </a:ln>
          </p:spPr>
          <p:txBody>
            <a:bodyPr>
              <a:spAutoFit/>
            </a:bodyPr>
            <a:lstStyle/>
            <a:p>
              <a:pPr eaLnBrk="0" hangingPunct="0">
                <a:spcBef>
                  <a:spcPct val="50000"/>
                </a:spcBef>
              </a:pPr>
              <a:r>
                <a:rPr lang="en-US" sz="2800" b="1"/>
                <a:t>P</a:t>
              </a:r>
              <a:r>
                <a:rPr lang="en-US" sz="2800" b="1" baseline="-25000"/>
                <a:t>0</a:t>
              </a:r>
            </a:p>
          </p:txBody>
        </p:sp>
        <p:sp>
          <p:nvSpPr>
            <p:cNvPr id="26633" name="Line 7"/>
            <p:cNvSpPr>
              <a:spLocks noChangeShapeType="1"/>
            </p:cNvSpPr>
            <p:nvPr/>
          </p:nvSpPr>
          <p:spPr bwMode="auto">
            <a:xfrm>
              <a:off x="1632" y="2112"/>
              <a:ext cx="480" cy="0"/>
            </a:xfrm>
            <a:prstGeom prst="line">
              <a:avLst/>
            </a:prstGeom>
            <a:noFill/>
            <a:ln w="38100">
              <a:solidFill>
                <a:schemeClr val="tx1"/>
              </a:solidFill>
              <a:round/>
              <a:headEnd/>
              <a:tailEnd/>
            </a:ln>
          </p:spPr>
          <p:txBody>
            <a:bodyPr/>
            <a:lstStyle/>
            <a:p>
              <a:endParaRPr lang="en-US"/>
            </a:p>
          </p:txBody>
        </p:sp>
        <p:sp>
          <p:nvSpPr>
            <p:cNvPr id="26634" name="Text Box 8"/>
            <p:cNvSpPr txBox="1">
              <a:spLocks noChangeArrowheads="1"/>
            </p:cNvSpPr>
            <p:nvPr/>
          </p:nvSpPr>
          <p:spPr bwMode="auto">
            <a:xfrm>
              <a:off x="2208" y="1920"/>
              <a:ext cx="1152" cy="327"/>
            </a:xfrm>
            <a:prstGeom prst="rect">
              <a:avLst/>
            </a:prstGeom>
            <a:noFill/>
            <a:ln w="12700">
              <a:noFill/>
              <a:miter lim="800000"/>
              <a:headEnd/>
              <a:tailEnd/>
            </a:ln>
          </p:spPr>
          <p:txBody>
            <a:bodyPr>
              <a:spAutoFit/>
            </a:bodyPr>
            <a:lstStyle/>
            <a:p>
              <a:pPr eaLnBrk="0" hangingPunct="0">
                <a:spcBef>
                  <a:spcPct val="50000"/>
                </a:spcBef>
              </a:pPr>
              <a:r>
                <a:rPr lang="en-US" sz="2800" b="1"/>
                <a:t>+ g =</a:t>
              </a:r>
            </a:p>
          </p:txBody>
        </p:sp>
        <p:sp>
          <p:nvSpPr>
            <p:cNvPr id="26635" name="Text Box 9"/>
            <p:cNvSpPr txBox="1">
              <a:spLocks noChangeArrowheads="1"/>
            </p:cNvSpPr>
            <p:nvPr/>
          </p:nvSpPr>
          <p:spPr bwMode="auto">
            <a:xfrm>
              <a:off x="2928" y="1728"/>
              <a:ext cx="1392" cy="327"/>
            </a:xfrm>
            <a:prstGeom prst="rect">
              <a:avLst/>
            </a:prstGeom>
            <a:noFill/>
            <a:ln w="12700">
              <a:noFill/>
              <a:miter lim="800000"/>
              <a:headEnd/>
              <a:tailEnd/>
            </a:ln>
          </p:spPr>
          <p:txBody>
            <a:bodyPr>
              <a:spAutoFit/>
            </a:bodyPr>
            <a:lstStyle/>
            <a:p>
              <a:pPr eaLnBrk="0" hangingPunct="0">
                <a:spcBef>
                  <a:spcPct val="50000"/>
                </a:spcBef>
              </a:pPr>
              <a:r>
                <a:rPr lang="en-US" sz="2800" b="1"/>
                <a:t>D</a:t>
              </a:r>
              <a:r>
                <a:rPr lang="en-US" sz="2800" b="1" baseline="-25000"/>
                <a:t>0</a:t>
              </a:r>
              <a:r>
                <a:rPr lang="en-US" sz="2800" b="1"/>
                <a:t>(1+g)</a:t>
              </a:r>
            </a:p>
          </p:txBody>
        </p:sp>
        <p:sp>
          <p:nvSpPr>
            <p:cNvPr id="26636" name="Text Box 10"/>
            <p:cNvSpPr txBox="1">
              <a:spLocks noChangeArrowheads="1"/>
            </p:cNvSpPr>
            <p:nvPr/>
          </p:nvSpPr>
          <p:spPr bwMode="auto">
            <a:xfrm>
              <a:off x="3120" y="2112"/>
              <a:ext cx="816" cy="327"/>
            </a:xfrm>
            <a:prstGeom prst="rect">
              <a:avLst/>
            </a:prstGeom>
            <a:noFill/>
            <a:ln w="12700">
              <a:noFill/>
              <a:miter lim="800000"/>
              <a:headEnd/>
              <a:tailEnd/>
            </a:ln>
          </p:spPr>
          <p:txBody>
            <a:bodyPr>
              <a:spAutoFit/>
            </a:bodyPr>
            <a:lstStyle/>
            <a:p>
              <a:pPr eaLnBrk="0" hangingPunct="0">
                <a:spcBef>
                  <a:spcPct val="50000"/>
                </a:spcBef>
              </a:pPr>
              <a:r>
                <a:rPr lang="en-US" sz="2800" b="1"/>
                <a:t>P</a:t>
              </a:r>
              <a:r>
                <a:rPr lang="en-US" sz="2800" b="1" baseline="-25000"/>
                <a:t>0</a:t>
              </a:r>
            </a:p>
          </p:txBody>
        </p:sp>
        <p:sp>
          <p:nvSpPr>
            <p:cNvPr id="26637" name="Line 11"/>
            <p:cNvSpPr>
              <a:spLocks noChangeShapeType="1"/>
            </p:cNvSpPr>
            <p:nvPr/>
          </p:nvSpPr>
          <p:spPr bwMode="auto">
            <a:xfrm>
              <a:off x="2928" y="2112"/>
              <a:ext cx="912" cy="0"/>
            </a:xfrm>
            <a:prstGeom prst="line">
              <a:avLst/>
            </a:prstGeom>
            <a:noFill/>
            <a:ln w="38100">
              <a:solidFill>
                <a:schemeClr val="tx1"/>
              </a:solidFill>
              <a:round/>
              <a:headEnd/>
              <a:tailEnd/>
            </a:ln>
          </p:spPr>
          <p:txBody>
            <a:bodyPr/>
            <a:lstStyle/>
            <a:p>
              <a:endParaRPr lang="en-US"/>
            </a:p>
          </p:txBody>
        </p:sp>
        <p:sp>
          <p:nvSpPr>
            <p:cNvPr id="26638" name="Text Box 12"/>
            <p:cNvSpPr txBox="1">
              <a:spLocks noChangeArrowheads="1"/>
            </p:cNvSpPr>
            <p:nvPr/>
          </p:nvSpPr>
          <p:spPr bwMode="auto">
            <a:xfrm>
              <a:off x="3984" y="1920"/>
              <a:ext cx="960" cy="327"/>
            </a:xfrm>
            <a:prstGeom prst="rect">
              <a:avLst/>
            </a:prstGeom>
            <a:noFill/>
            <a:ln w="12700">
              <a:noFill/>
              <a:miter lim="800000"/>
              <a:headEnd/>
              <a:tailEnd/>
            </a:ln>
          </p:spPr>
          <p:txBody>
            <a:bodyPr>
              <a:spAutoFit/>
            </a:bodyPr>
            <a:lstStyle/>
            <a:p>
              <a:pPr eaLnBrk="0" hangingPunct="0">
                <a:spcBef>
                  <a:spcPct val="50000"/>
                </a:spcBef>
              </a:pPr>
              <a:r>
                <a:rPr lang="en-US" sz="2800" b="1"/>
                <a:t>+ g</a:t>
              </a:r>
            </a:p>
          </p:txBody>
        </p:sp>
        <p:sp>
          <p:nvSpPr>
            <p:cNvPr id="26639" name="Text Box 13"/>
            <p:cNvSpPr txBox="1">
              <a:spLocks noChangeArrowheads="1"/>
            </p:cNvSpPr>
            <p:nvPr/>
          </p:nvSpPr>
          <p:spPr bwMode="auto">
            <a:xfrm>
              <a:off x="1296" y="2640"/>
              <a:ext cx="288" cy="327"/>
            </a:xfrm>
            <a:prstGeom prst="rect">
              <a:avLst/>
            </a:prstGeom>
            <a:noFill/>
            <a:ln w="12700">
              <a:noFill/>
              <a:miter lim="800000"/>
              <a:headEnd/>
              <a:tailEnd/>
            </a:ln>
          </p:spPr>
          <p:txBody>
            <a:bodyPr>
              <a:spAutoFit/>
            </a:bodyPr>
            <a:lstStyle/>
            <a:p>
              <a:pPr eaLnBrk="0" hangingPunct="0">
                <a:spcBef>
                  <a:spcPct val="50000"/>
                </a:spcBef>
              </a:pPr>
              <a:r>
                <a:rPr lang="en-US" sz="2800" b="1"/>
                <a:t>=</a:t>
              </a:r>
            </a:p>
          </p:txBody>
        </p:sp>
        <p:sp>
          <p:nvSpPr>
            <p:cNvPr id="26640" name="Text Box 14"/>
            <p:cNvSpPr txBox="1">
              <a:spLocks noChangeArrowheads="1"/>
            </p:cNvSpPr>
            <p:nvPr/>
          </p:nvSpPr>
          <p:spPr bwMode="auto">
            <a:xfrm>
              <a:off x="1632" y="2544"/>
              <a:ext cx="1632" cy="327"/>
            </a:xfrm>
            <a:prstGeom prst="rect">
              <a:avLst/>
            </a:prstGeom>
            <a:noFill/>
            <a:ln w="12700">
              <a:noFill/>
              <a:miter lim="800000"/>
              <a:headEnd/>
              <a:tailEnd/>
            </a:ln>
          </p:spPr>
          <p:txBody>
            <a:bodyPr>
              <a:spAutoFit/>
            </a:bodyPr>
            <a:lstStyle/>
            <a:p>
              <a:pPr eaLnBrk="0" hangingPunct="0">
                <a:spcBef>
                  <a:spcPct val="50000"/>
                </a:spcBef>
              </a:pPr>
              <a:r>
                <a:rPr lang="en-US" sz="2800" b="1"/>
                <a:t>$4.19(1.05)</a:t>
              </a:r>
            </a:p>
          </p:txBody>
        </p:sp>
        <p:sp>
          <p:nvSpPr>
            <p:cNvPr id="26641" name="Text Box 15"/>
            <p:cNvSpPr txBox="1">
              <a:spLocks noChangeArrowheads="1"/>
            </p:cNvSpPr>
            <p:nvPr/>
          </p:nvSpPr>
          <p:spPr bwMode="auto">
            <a:xfrm>
              <a:off x="1872" y="2928"/>
              <a:ext cx="768" cy="327"/>
            </a:xfrm>
            <a:prstGeom prst="rect">
              <a:avLst/>
            </a:prstGeom>
            <a:noFill/>
            <a:ln w="12700">
              <a:noFill/>
              <a:miter lim="800000"/>
              <a:headEnd/>
              <a:tailEnd/>
            </a:ln>
          </p:spPr>
          <p:txBody>
            <a:bodyPr>
              <a:spAutoFit/>
            </a:bodyPr>
            <a:lstStyle/>
            <a:p>
              <a:pPr eaLnBrk="0" hangingPunct="0">
                <a:spcBef>
                  <a:spcPct val="50000"/>
                </a:spcBef>
              </a:pPr>
              <a:r>
                <a:rPr lang="en-US" sz="2800" b="1"/>
                <a:t>$50</a:t>
              </a:r>
            </a:p>
          </p:txBody>
        </p:sp>
        <p:sp>
          <p:nvSpPr>
            <p:cNvPr id="26642" name="Line 16"/>
            <p:cNvSpPr>
              <a:spLocks noChangeShapeType="1"/>
            </p:cNvSpPr>
            <p:nvPr/>
          </p:nvSpPr>
          <p:spPr bwMode="auto">
            <a:xfrm>
              <a:off x="1680" y="2880"/>
              <a:ext cx="1152" cy="0"/>
            </a:xfrm>
            <a:prstGeom prst="line">
              <a:avLst/>
            </a:prstGeom>
            <a:noFill/>
            <a:ln w="38100">
              <a:solidFill>
                <a:schemeClr val="tx1"/>
              </a:solidFill>
              <a:round/>
              <a:headEnd/>
              <a:tailEnd/>
            </a:ln>
          </p:spPr>
          <p:txBody>
            <a:bodyPr/>
            <a:lstStyle/>
            <a:p>
              <a:endParaRPr lang="en-US"/>
            </a:p>
          </p:txBody>
        </p:sp>
        <p:sp>
          <p:nvSpPr>
            <p:cNvPr id="26643" name="Text Box 17"/>
            <p:cNvSpPr txBox="1">
              <a:spLocks noChangeArrowheads="1"/>
            </p:cNvSpPr>
            <p:nvPr/>
          </p:nvSpPr>
          <p:spPr bwMode="auto">
            <a:xfrm>
              <a:off x="2928" y="2640"/>
              <a:ext cx="1728" cy="327"/>
            </a:xfrm>
            <a:prstGeom prst="rect">
              <a:avLst/>
            </a:prstGeom>
            <a:noFill/>
            <a:ln w="12700">
              <a:noFill/>
              <a:miter lim="800000"/>
              <a:headEnd/>
              <a:tailEnd/>
            </a:ln>
          </p:spPr>
          <p:txBody>
            <a:bodyPr>
              <a:spAutoFit/>
            </a:bodyPr>
            <a:lstStyle/>
            <a:p>
              <a:pPr eaLnBrk="0" hangingPunct="0">
                <a:spcBef>
                  <a:spcPct val="50000"/>
                </a:spcBef>
              </a:pPr>
              <a:r>
                <a:rPr lang="en-US" sz="2800" b="1"/>
                <a:t>+ 0.05</a:t>
              </a:r>
            </a:p>
          </p:txBody>
        </p:sp>
        <p:sp>
          <p:nvSpPr>
            <p:cNvPr id="26644" name="Text Box 18"/>
            <p:cNvSpPr txBox="1">
              <a:spLocks noChangeArrowheads="1"/>
            </p:cNvSpPr>
            <p:nvPr/>
          </p:nvSpPr>
          <p:spPr bwMode="auto">
            <a:xfrm>
              <a:off x="1296" y="3312"/>
              <a:ext cx="288" cy="327"/>
            </a:xfrm>
            <a:prstGeom prst="rect">
              <a:avLst/>
            </a:prstGeom>
            <a:noFill/>
            <a:ln w="12700">
              <a:noFill/>
              <a:miter lim="800000"/>
              <a:headEnd/>
              <a:tailEnd/>
            </a:ln>
          </p:spPr>
          <p:txBody>
            <a:bodyPr>
              <a:spAutoFit/>
            </a:bodyPr>
            <a:lstStyle/>
            <a:p>
              <a:pPr eaLnBrk="0" hangingPunct="0">
                <a:spcBef>
                  <a:spcPct val="50000"/>
                </a:spcBef>
              </a:pPr>
              <a:r>
                <a:rPr lang="en-US" sz="2800" b="1"/>
                <a:t>=</a:t>
              </a:r>
            </a:p>
          </p:txBody>
        </p:sp>
        <p:sp>
          <p:nvSpPr>
            <p:cNvPr id="26645" name="Text Box 19"/>
            <p:cNvSpPr txBox="1">
              <a:spLocks noChangeArrowheads="1"/>
            </p:cNvSpPr>
            <p:nvPr/>
          </p:nvSpPr>
          <p:spPr bwMode="auto">
            <a:xfrm>
              <a:off x="1632" y="3312"/>
              <a:ext cx="1536" cy="327"/>
            </a:xfrm>
            <a:prstGeom prst="rect">
              <a:avLst/>
            </a:prstGeom>
            <a:noFill/>
            <a:ln w="12700">
              <a:noFill/>
              <a:miter lim="800000"/>
              <a:headEnd/>
              <a:tailEnd/>
            </a:ln>
          </p:spPr>
          <p:txBody>
            <a:bodyPr>
              <a:spAutoFit/>
            </a:bodyPr>
            <a:lstStyle/>
            <a:p>
              <a:pPr eaLnBrk="0" hangingPunct="0">
                <a:spcBef>
                  <a:spcPct val="50000"/>
                </a:spcBef>
              </a:pPr>
              <a:r>
                <a:rPr lang="en-US" sz="2800" b="1"/>
                <a:t>0.088 + 0.05</a:t>
              </a:r>
            </a:p>
          </p:txBody>
        </p:sp>
        <p:sp>
          <p:nvSpPr>
            <p:cNvPr id="26646" name="Text Box 20"/>
            <p:cNvSpPr txBox="1">
              <a:spLocks noChangeArrowheads="1"/>
            </p:cNvSpPr>
            <p:nvPr/>
          </p:nvSpPr>
          <p:spPr bwMode="auto">
            <a:xfrm>
              <a:off x="1296" y="3696"/>
              <a:ext cx="1824" cy="327"/>
            </a:xfrm>
            <a:prstGeom prst="rect">
              <a:avLst/>
            </a:prstGeom>
            <a:noFill/>
            <a:ln w="12700">
              <a:noFill/>
              <a:miter lim="800000"/>
              <a:headEnd/>
              <a:tailEnd/>
            </a:ln>
          </p:spPr>
          <p:txBody>
            <a:bodyPr>
              <a:spAutoFit/>
            </a:bodyPr>
            <a:lstStyle/>
            <a:p>
              <a:pPr eaLnBrk="0" hangingPunct="0">
                <a:spcBef>
                  <a:spcPct val="50000"/>
                </a:spcBef>
              </a:pPr>
              <a:r>
                <a:rPr lang="en-US" sz="2800" b="1"/>
                <a:t>=   13.8% </a:t>
              </a:r>
            </a:p>
          </p:txBody>
        </p:sp>
      </p:grpSp>
      <p:sp>
        <p:nvSpPr>
          <p:cNvPr id="23" name="Rectangle 22"/>
          <p:cNvSpPr/>
          <p:nvPr/>
        </p:nvSpPr>
        <p:spPr>
          <a:xfrm>
            <a:off x="1524000" y="1828800"/>
            <a:ext cx="5029200" cy="369332"/>
          </a:xfrm>
          <a:prstGeom prst="rect">
            <a:avLst/>
          </a:prstGeom>
        </p:spPr>
        <p:txBody>
          <a:bodyPr wrap="square">
            <a:spAutoFit/>
          </a:bodyPr>
          <a:lstStyle/>
          <a:p>
            <a:r>
              <a:rPr lang="en-US" dirty="0" smtClean="0"/>
              <a:t>Given:	D</a:t>
            </a:r>
            <a:r>
              <a:rPr lang="en-US" baseline="-25000" dirty="0" smtClean="0"/>
              <a:t>0</a:t>
            </a:r>
            <a:r>
              <a:rPr lang="en-US" dirty="0" smtClean="0"/>
              <a:t> = $4.19; P</a:t>
            </a:r>
            <a:r>
              <a:rPr lang="en-US" baseline="-25000" dirty="0" smtClean="0"/>
              <a:t>0</a:t>
            </a:r>
            <a:r>
              <a:rPr lang="en-US" dirty="0" smtClean="0"/>
              <a:t> = $50; g = 5%</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the cost of equity </a:t>
            </a:r>
          </a:p>
        </p:txBody>
      </p:sp>
      <p:sp>
        <p:nvSpPr>
          <p:cNvPr id="3" name="Content Placeholder 2"/>
          <p:cNvSpPr>
            <a:spLocks noGrp="1"/>
          </p:cNvSpPr>
          <p:nvPr>
            <p:ph idx="1"/>
          </p:nvPr>
        </p:nvSpPr>
        <p:spPr/>
        <p:txBody>
          <a:bodyPr/>
          <a:lstStyle/>
          <a:p>
            <a:r>
              <a:rPr lang="en-US" dirty="0" smtClean="0"/>
              <a:t>Discounted </a:t>
            </a:r>
            <a:r>
              <a:rPr lang="en-US" dirty="0"/>
              <a:t>Cash Flows (DCF) and CAPM. Do they provide similar values?  </a:t>
            </a:r>
            <a:endParaRPr lang="en-US" dirty="0" smtClean="0"/>
          </a:p>
          <a:p>
            <a:r>
              <a:rPr lang="en-US" dirty="0" smtClean="0"/>
              <a:t>using </a:t>
            </a:r>
            <a:r>
              <a:rPr lang="en-US" dirty="0"/>
              <a:t>historical data provided in </a:t>
            </a:r>
            <a:r>
              <a:rPr lang="en-US" dirty="0" err="1"/>
              <a:t>Fama</a:t>
            </a:r>
            <a:r>
              <a:rPr lang="en-US" dirty="0"/>
              <a:t> and French’s 2002 paper The Equity Premium.</a:t>
            </a:r>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24</a:t>
            </a:fld>
            <a:endParaRPr lang="en-US"/>
          </a:p>
        </p:txBody>
      </p:sp>
    </p:spTree>
    <p:extLst>
      <p:ext uri="{BB962C8B-B14F-4D97-AF65-F5344CB8AC3E}">
        <p14:creationId xmlns:p14="http://schemas.microsoft.com/office/powerpoint/2010/main" val="2750351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Some </a:t>
            </a:r>
            <a:r>
              <a:rPr lang="en-US" dirty="0"/>
              <a:t>relevant data are summarized in the following </a:t>
            </a:r>
            <a:r>
              <a:rPr lang="en-US" dirty="0" smtClean="0"/>
              <a:t>table</a:t>
            </a:r>
          </a:p>
          <a:p>
            <a:pPr marL="0" indent="0">
              <a:buNone/>
            </a:pP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25</a:t>
            </a:fld>
            <a:endParaRPr lang="en-US"/>
          </a:p>
        </p:txBody>
      </p:sp>
    </p:spTree>
    <p:extLst>
      <p:ext uri="{BB962C8B-B14F-4D97-AF65-F5344CB8AC3E}">
        <p14:creationId xmlns:p14="http://schemas.microsoft.com/office/powerpoint/2010/main" val="4122251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1295400" y="3580035"/>
          <a:ext cx="7010399" cy="1264996"/>
        </p:xfrm>
        <a:graphic>
          <a:graphicData uri="http://schemas.openxmlformats.org/drawingml/2006/table">
            <a:tbl>
              <a:tblPr firstRow="1" firstCol="1" bandRow="1">
                <a:tableStyleId>{5C22544A-7EE6-4342-B048-85BDC9FD1C3A}</a:tableStyleId>
              </a:tblPr>
              <a:tblGrid>
                <a:gridCol w="1112667">
                  <a:extLst>
                    <a:ext uri="{9D8B030D-6E8A-4147-A177-3AD203B41FA5}">
                      <a16:colId xmlns:a16="http://schemas.microsoft.com/office/drawing/2014/main" val="3604782423"/>
                    </a:ext>
                  </a:extLst>
                </a:gridCol>
                <a:gridCol w="1112667">
                  <a:extLst>
                    <a:ext uri="{9D8B030D-6E8A-4147-A177-3AD203B41FA5}">
                      <a16:colId xmlns:a16="http://schemas.microsoft.com/office/drawing/2014/main" val="1216812839"/>
                    </a:ext>
                  </a:extLst>
                </a:gridCol>
                <a:gridCol w="1112667">
                  <a:extLst>
                    <a:ext uri="{9D8B030D-6E8A-4147-A177-3AD203B41FA5}">
                      <a16:colId xmlns:a16="http://schemas.microsoft.com/office/drawing/2014/main" val="581051727"/>
                    </a:ext>
                  </a:extLst>
                </a:gridCol>
                <a:gridCol w="1112667">
                  <a:extLst>
                    <a:ext uri="{9D8B030D-6E8A-4147-A177-3AD203B41FA5}">
                      <a16:colId xmlns:a16="http://schemas.microsoft.com/office/drawing/2014/main" val="2250246263"/>
                    </a:ext>
                  </a:extLst>
                </a:gridCol>
                <a:gridCol w="1756468">
                  <a:extLst>
                    <a:ext uri="{9D8B030D-6E8A-4147-A177-3AD203B41FA5}">
                      <a16:colId xmlns:a16="http://schemas.microsoft.com/office/drawing/2014/main" val="870379172"/>
                    </a:ext>
                  </a:extLst>
                </a:gridCol>
                <a:gridCol w="803263">
                  <a:extLst>
                    <a:ext uri="{9D8B030D-6E8A-4147-A177-3AD203B41FA5}">
                      <a16:colId xmlns:a16="http://schemas.microsoft.com/office/drawing/2014/main" val="3840902549"/>
                    </a:ext>
                  </a:extLst>
                </a:gridCol>
              </a:tblGrid>
              <a:tr h="641718">
                <a:tc>
                  <a:txBody>
                    <a:bodyPr/>
                    <a:lstStyle/>
                    <a:p>
                      <a:pPr marL="0" marR="0">
                        <a:lnSpc>
                          <a:spcPct val="107000"/>
                        </a:lnSpc>
                        <a:spcBef>
                          <a:spcPts val="0"/>
                        </a:spcBef>
                        <a:spcAft>
                          <a:spcPts val="0"/>
                        </a:spcAft>
                      </a:pPr>
                      <a:r>
                        <a:rPr lang="en-US" sz="1300" dirty="0">
                          <a:effectLst/>
                        </a:rPr>
                        <a:t> </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dirty="0">
                          <a:effectLst/>
                        </a:rPr>
                        <a:t>Inflation rate</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dirty="0">
                          <a:effectLst/>
                        </a:rPr>
                        <a:t>Dividend ratio</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Dividend growth rate</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Cost of equity from DCF (summation of two previous columns)</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Average S&amp;P return</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extLst>
                  <a:ext uri="{0D108BD9-81ED-4DB2-BD59-A6C34878D82A}">
                    <a16:rowId xmlns:a16="http://schemas.microsoft.com/office/drawing/2014/main" val="3032411760"/>
                  </a:ext>
                </a:extLst>
              </a:tr>
              <a:tr h="213906">
                <a:tc>
                  <a:txBody>
                    <a:bodyPr/>
                    <a:lstStyle/>
                    <a:p>
                      <a:pPr marL="0" marR="0">
                        <a:lnSpc>
                          <a:spcPct val="107000"/>
                        </a:lnSpc>
                        <a:spcBef>
                          <a:spcPts val="0"/>
                        </a:spcBef>
                        <a:spcAft>
                          <a:spcPts val="0"/>
                        </a:spcAft>
                      </a:pPr>
                      <a:r>
                        <a:rPr lang="en-US" sz="1300">
                          <a:effectLst/>
                        </a:rPr>
                        <a:t>1872-1950</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0.99</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dirty="0">
                          <a:effectLst/>
                        </a:rPr>
                        <a:t>5.34</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dirty="0">
                          <a:effectLst/>
                        </a:rPr>
                        <a:t>2.74</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8.08</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8.30</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extLst>
                  <a:ext uri="{0D108BD9-81ED-4DB2-BD59-A6C34878D82A}">
                    <a16:rowId xmlns:a16="http://schemas.microsoft.com/office/drawing/2014/main" val="3612768064"/>
                  </a:ext>
                </a:extLst>
              </a:tr>
              <a:tr h="213906">
                <a:tc>
                  <a:txBody>
                    <a:bodyPr/>
                    <a:lstStyle/>
                    <a:p>
                      <a:pPr marL="0" marR="0">
                        <a:lnSpc>
                          <a:spcPct val="107000"/>
                        </a:lnSpc>
                        <a:spcBef>
                          <a:spcPts val="0"/>
                        </a:spcBef>
                        <a:spcAft>
                          <a:spcPts val="0"/>
                        </a:spcAft>
                      </a:pPr>
                      <a:r>
                        <a:rPr lang="en-US" sz="1300">
                          <a:effectLst/>
                        </a:rPr>
                        <a:t>1951-2000</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4.00</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a:effectLst/>
                        </a:rPr>
                        <a:t>3.70</a:t>
                      </a:r>
                      <a:endParaRPr lang="en-US" sz="100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dirty="0">
                          <a:effectLst/>
                        </a:rPr>
                        <a:t>1.05</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dirty="0">
                          <a:effectLst/>
                        </a:rPr>
                        <a:t>4.75</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tc>
                  <a:txBody>
                    <a:bodyPr/>
                    <a:lstStyle/>
                    <a:p>
                      <a:pPr marL="0" marR="0">
                        <a:lnSpc>
                          <a:spcPct val="107000"/>
                        </a:lnSpc>
                        <a:spcBef>
                          <a:spcPts val="0"/>
                        </a:spcBef>
                        <a:spcAft>
                          <a:spcPts val="0"/>
                        </a:spcAft>
                      </a:pPr>
                      <a:r>
                        <a:rPr lang="en-US" sz="1300" dirty="0">
                          <a:effectLst/>
                        </a:rPr>
                        <a:t>9.62</a:t>
                      </a:r>
                      <a:endParaRPr lang="en-US" sz="1000" dirty="0">
                        <a:effectLst/>
                        <a:latin typeface="Calibri" panose="020F0502020204030204" pitchFamily="34" charset="0"/>
                        <a:ea typeface="DengXian"/>
                        <a:cs typeface="Times New Roman" panose="02020603050405020304" pitchFamily="18" charset="0"/>
                      </a:endParaRPr>
                    </a:p>
                  </a:txBody>
                  <a:tcPr marL="64261" marR="64261" marT="0" marB="0"/>
                </a:tc>
                <a:extLst>
                  <a:ext uri="{0D108BD9-81ED-4DB2-BD59-A6C34878D82A}">
                    <a16:rowId xmlns:a16="http://schemas.microsoft.com/office/drawing/2014/main" val="2788020359"/>
                  </a:ext>
                </a:extLst>
              </a:tr>
            </a:tbl>
          </a:graphicData>
        </a:graphic>
      </p:graphicFrame>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26</a:t>
            </a:fld>
            <a:endParaRPr lang="en-US"/>
          </a:p>
        </p:txBody>
      </p:sp>
    </p:spTree>
    <p:extLst>
      <p:ext uri="{BB962C8B-B14F-4D97-AF65-F5344CB8AC3E}">
        <p14:creationId xmlns:p14="http://schemas.microsoft.com/office/powerpoint/2010/main" val="34209310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t>From 1872 to 1950, cost of equity of the whole equity market calculated from DCF is 8.08%and cost of equity of the whole market from CAPM is 8.30%. They are pretty close. From 1951 to 2000, cost of equity of the whole equity market calculated from DCF is 4.75%and cost of equity of the whole market from CAPM is 9.62%. The annual difference is almost 5%. The results from the two methods are very different</a:t>
            </a:r>
            <a:r>
              <a:rPr lang="en-US" sz="2400"/>
              <a:t>. </a:t>
            </a:r>
            <a:endParaRPr lang="en-US" sz="2400"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27</a:t>
            </a:fld>
            <a:endParaRPr lang="en-US"/>
          </a:p>
        </p:txBody>
      </p:sp>
    </p:spTree>
    <p:extLst>
      <p:ext uri="{BB962C8B-B14F-4D97-AF65-F5344CB8AC3E}">
        <p14:creationId xmlns:p14="http://schemas.microsoft.com/office/powerpoint/2010/main" val="31133613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1"/>
          <p:cNvSpPr>
            <a:spLocks noGrp="1"/>
          </p:cNvSpPr>
          <p:nvPr>
            <p:ph type="ftr" sz="quarter" idx="10"/>
          </p:nvPr>
        </p:nvSpPr>
        <p:spPr>
          <a:noFill/>
        </p:spPr>
        <p:txBody>
          <a:bodyPr/>
          <a:lstStyle/>
          <a:p>
            <a:r>
              <a:rPr lang="en-US"/>
              <a:t>Copyright © 2011 by Nelson Education Ltd. All rights reserved.</a:t>
            </a:r>
          </a:p>
        </p:txBody>
      </p:sp>
      <p:sp>
        <p:nvSpPr>
          <p:cNvPr id="27651" name="Slide Number Placeholder 2"/>
          <p:cNvSpPr>
            <a:spLocks noGrp="1"/>
          </p:cNvSpPr>
          <p:nvPr>
            <p:ph type="sldNum" sz="quarter" idx="11"/>
          </p:nvPr>
        </p:nvSpPr>
        <p:spPr>
          <a:noFill/>
        </p:spPr>
        <p:txBody>
          <a:bodyPr/>
          <a:lstStyle/>
          <a:p>
            <a:r>
              <a:rPr lang="en-US"/>
              <a:t>9-</a:t>
            </a:r>
            <a:fld id="{BEC77781-75B9-4925-BAC3-0265299DFD8C}" type="slidenum">
              <a:rPr lang="en-US"/>
              <a:pPr/>
              <a:t>28</a:t>
            </a:fld>
            <a:endParaRPr lang="en-US"/>
          </a:p>
        </p:txBody>
      </p:sp>
      <p:sp>
        <p:nvSpPr>
          <p:cNvPr id="27652" name="Rectangle 4"/>
          <p:cNvSpPr>
            <a:spLocks noGrp="1" noChangeArrowheads="1"/>
          </p:cNvSpPr>
          <p:nvPr>
            <p:ph type="title" idx="4294967295"/>
          </p:nvPr>
        </p:nvSpPr>
        <p:spPr/>
        <p:txBody>
          <a:bodyPr anchor="b"/>
          <a:lstStyle/>
          <a:p>
            <a:pPr eaLnBrk="1" hangingPunct="1"/>
            <a:r>
              <a:rPr lang="en-US" smtClean="0"/>
              <a:t>Estimating the Growth Rate</a:t>
            </a:r>
          </a:p>
        </p:txBody>
      </p:sp>
      <p:sp>
        <p:nvSpPr>
          <p:cNvPr id="27653" name="Rectangle 5"/>
          <p:cNvSpPr>
            <a:spLocks noGrp="1" noChangeArrowheads="1"/>
          </p:cNvSpPr>
          <p:nvPr>
            <p:ph type="body" idx="4294967295"/>
          </p:nvPr>
        </p:nvSpPr>
        <p:spPr/>
        <p:txBody>
          <a:bodyPr/>
          <a:lstStyle/>
          <a:p>
            <a:pPr eaLnBrk="1" hangingPunct="1"/>
            <a:r>
              <a:rPr lang="en-US" dirty="0" smtClean="0"/>
              <a:t>Use the historical growth rate if you believe the future will be like the past.</a:t>
            </a:r>
          </a:p>
          <a:p>
            <a:pPr eaLnBrk="1" hangingPunct="1"/>
            <a:r>
              <a:rPr lang="en-US" dirty="0" smtClean="0"/>
              <a:t>Obtain analysts’ estimates: Bank of Canada web site or National Post.</a:t>
            </a:r>
          </a:p>
          <a:p>
            <a:pPr eaLnBrk="1" hangingPunct="1"/>
            <a:r>
              <a:rPr lang="en-US" dirty="0" smtClean="0"/>
              <a:t>Uncertainty in the growth estimate induces uncertainty in the DCF cost estimate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1"/>
          <p:cNvSpPr>
            <a:spLocks noGrp="1"/>
          </p:cNvSpPr>
          <p:nvPr>
            <p:ph type="ftr" sz="quarter" idx="10"/>
          </p:nvPr>
        </p:nvSpPr>
        <p:spPr>
          <a:noFill/>
        </p:spPr>
        <p:txBody>
          <a:bodyPr/>
          <a:lstStyle/>
          <a:p>
            <a:r>
              <a:rPr lang="en-US"/>
              <a:t>Copyright © 2011 by Nelson Education Ltd. All rights reserved.</a:t>
            </a:r>
          </a:p>
        </p:txBody>
      </p:sp>
      <p:sp>
        <p:nvSpPr>
          <p:cNvPr id="28675" name="Slide Number Placeholder 2"/>
          <p:cNvSpPr>
            <a:spLocks noGrp="1"/>
          </p:cNvSpPr>
          <p:nvPr>
            <p:ph type="sldNum" sz="quarter" idx="11"/>
          </p:nvPr>
        </p:nvSpPr>
        <p:spPr>
          <a:noFill/>
        </p:spPr>
        <p:txBody>
          <a:bodyPr/>
          <a:lstStyle/>
          <a:p>
            <a:r>
              <a:rPr lang="en-US"/>
              <a:t>9-</a:t>
            </a:r>
            <a:fld id="{CE7E5061-6AA1-42EA-9D78-AB837C925BDF}" type="slidenum">
              <a:rPr lang="en-US"/>
              <a:pPr/>
              <a:t>29</a:t>
            </a:fld>
            <a:endParaRPr lang="en-US"/>
          </a:p>
        </p:txBody>
      </p:sp>
      <p:sp>
        <p:nvSpPr>
          <p:cNvPr id="28676" name="Rectangle 102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28677" name="Rectangle 102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28678" name="Rectangle 1034"/>
          <p:cNvSpPr>
            <a:spLocks noGrp="1" noChangeArrowheads="1"/>
          </p:cNvSpPr>
          <p:nvPr>
            <p:ph type="title" idx="4294967295"/>
          </p:nvPr>
        </p:nvSpPr>
        <p:spPr/>
        <p:txBody>
          <a:bodyPr anchor="b"/>
          <a:lstStyle/>
          <a:p>
            <a:pPr eaLnBrk="1" hangingPunct="1"/>
            <a:r>
              <a:rPr lang="en-US" smtClean="0"/>
              <a:t>Earnings Retention Model</a:t>
            </a:r>
          </a:p>
        </p:txBody>
      </p:sp>
      <p:sp>
        <p:nvSpPr>
          <p:cNvPr id="28679" name="Rectangle 1035"/>
          <p:cNvSpPr>
            <a:spLocks noGrp="1" noChangeArrowheads="1"/>
          </p:cNvSpPr>
          <p:nvPr>
            <p:ph type="body" idx="4294967295"/>
          </p:nvPr>
        </p:nvSpPr>
        <p:spPr/>
        <p:txBody>
          <a:bodyPr/>
          <a:lstStyle/>
          <a:p>
            <a:pPr eaLnBrk="1" hangingPunct="1"/>
            <a:r>
              <a:rPr lang="en-US" smtClean="0"/>
              <a:t>Suppose the company has been earning 15% on equity (ROE = 15%) and retaining 35% (dividend payout = 65%), and this situation is expected to continue.</a:t>
            </a:r>
            <a:br>
              <a:rPr lang="en-US" smtClean="0"/>
            </a:br>
            <a:r>
              <a:rPr lang="en-US" smtClean="0"/>
              <a:t/>
            </a:r>
            <a:br>
              <a:rPr lang="en-US" smtClean="0"/>
            </a:br>
            <a:r>
              <a:rPr lang="en-US" smtClean="0"/>
              <a:t>What’s the expected future g?</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1"/>
          <p:cNvSpPr>
            <a:spLocks noGrp="1"/>
          </p:cNvSpPr>
          <p:nvPr>
            <p:ph type="ftr" sz="quarter" idx="10"/>
          </p:nvPr>
        </p:nvSpPr>
        <p:spPr>
          <a:noFill/>
        </p:spPr>
        <p:txBody>
          <a:bodyPr/>
          <a:lstStyle/>
          <a:p>
            <a:r>
              <a:rPr lang="en-US"/>
              <a:t>Copyright © 2011 by Nelson Education Ltd. All rights reserved.</a:t>
            </a:r>
          </a:p>
        </p:txBody>
      </p:sp>
      <p:sp>
        <p:nvSpPr>
          <p:cNvPr id="4099" name="Slide Number Placeholder 2"/>
          <p:cNvSpPr>
            <a:spLocks noGrp="1"/>
          </p:cNvSpPr>
          <p:nvPr>
            <p:ph type="sldNum" sz="quarter" idx="11"/>
          </p:nvPr>
        </p:nvSpPr>
        <p:spPr>
          <a:noFill/>
        </p:spPr>
        <p:txBody>
          <a:bodyPr/>
          <a:lstStyle/>
          <a:p>
            <a:r>
              <a:rPr lang="en-US"/>
              <a:t>9-</a:t>
            </a:r>
            <a:fld id="{7D1FC636-5D5C-4B66-9FA1-D63F9F1262EB}" type="slidenum">
              <a:rPr lang="en-US"/>
              <a:pPr/>
              <a:t>3</a:t>
            </a:fld>
            <a:endParaRPr lang="en-US"/>
          </a:p>
        </p:txBody>
      </p:sp>
      <p:sp>
        <p:nvSpPr>
          <p:cNvPr id="4100" name="Title 1"/>
          <p:cNvSpPr>
            <a:spLocks noGrp="1"/>
          </p:cNvSpPr>
          <p:nvPr>
            <p:ph type="title" idx="4294967295"/>
          </p:nvPr>
        </p:nvSpPr>
        <p:spPr/>
        <p:txBody>
          <a:bodyPr anchor="b"/>
          <a:lstStyle/>
          <a:p>
            <a:pPr eaLnBrk="1" hangingPunct="1"/>
            <a:r>
              <a:rPr lang="en-US" smtClean="0"/>
              <a:t>Corporate Valuation and the Cost of Capital</a:t>
            </a:r>
          </a:p>
        </p:txBody>
      </p:sp>
      <p:pic>
        <p:nvPicPr>
          <p:cNvPr id="4101" name="Picture 5"/>
          <p:cNvPicPr>
            <a:picLocks noGrp="1" noChangeAspect="1" noChangeArrowheads="1"/>
          </p:cNvPicPr>
          <p:nvPr>
            <p:ph idx="4294967295"/>
          </p:nvPr>
        </p:nvPicPr>
        <p:blipFill>
          <a:blip r:embed="rId2" cstate="print"/>
          <a:srcRect/>
          <a:stretch>
            <a:fillRect/>
          </a:stretch>
        </p:blipFill>
        <p:spPr>
          <a:xfrm>
            <a:off x="1066800" y="2133600"/>
            <a:ext cx="7470775" cy="3705225"/>
          </a:xfr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1"/>
          <p:cNvSpPr>
            <a:spLocks noGrp="1"/>
          </p:cNvSpPr>
          <p:nvPr>
            <p:ph type="ftr" sz="quarter" idx="10"/>
          </p:nvPr>
        </p:nvSpPr>
        <p:spPr>
          <a:noFill/>
        </p:spPr>
        <p:txBody>
          <a:bodyPr/>
          <a:lstStyle/>
          <a:p>
            <a:r>
              <a:rPr lang="en-US"/>
              <a:t>Copyright © 2011 by Nelson Education Ltd. All rights reserved.</a:t>
            </a:r>
          </a:p>
        </p:txBody>
      </p:sp>
      <p:sp>
        <p:nvSpPr>
          <p:cNvPr id="29699" name="Slide Number Placeholder 2"/>
          <p:cNvSpPr>
            <a:spLocks noGrp="1"/>
          </p:cNvSpPr>
          <p:nvPr>
            <p:ph type="sldNum" sz="quarter" idx="11"/>
          </p:nvPr>
        </p:nvSpPr>
        <p:spPr>
          <a:noFill/>
        </p:spPr>
        <p:txBody>
          <a:bodyPr/>
          <a:lstStyle/>
          <a:p>
            <a:r>
              <a:rPr lang="en-US"/>
              <a:t>9-</a:t>
            </a:r>
            <a:fld id="{1A2DC891-2F61-4098-AA88-F6E3F2D7A9D3}" type="slidenum">
              <a:rPr lang="en-US"/>
              <a:pPr/>
              <a:t>30</a:t>
            </a:fld>
            <a:endParaRPr lang="en-US"/>
          </a:p>
        </p:txBody>
      </p:sp>
      <p:sp>
        <p:nvSpPr>
          <p:cNvPr id="2970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2970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29702" name="Rectangle 7"/>
          <p:cNvSpPr>
            <a:spLocks noGrp="1" noChangeArrowheads="1"/>
          </p:cNvSpPr>
          <p:nvPr>
            <p:ph type="title" idx="4294967295"/>
          </p:nvPr>
        </p:nvSpPr>
        <p:spPr/>
        <p:txBody>
          <a:bodyPr anchor="b"/>
          <a:lstStyle/>
          <a:p>
            <a:pPr eaLnBrk="1" hangingPunct="1"/>
            <a:r>
              <a:rPr lang="en-US" sz="3800" smtClean="0"/>
              <a:t>Earnings Retention Model (cont’d)</a:t>
            </a:r>
          </a:p>
        </p:txBody>
      </p:sp>
      <p:sp>
        <p:nvSpPr>
          <p:cNvPr id="29703" name="Rectangle 8"/>
          <p:cNvSpPr>
            <a:spLocks noGrp="1" noChangeArrowheads="1"/>
          </p:cNvSpPr>
          <p:nvPr>
            <p:ph type="body" idx="4294967295"/>
          </p:nvPr>
        </p:nvSpPr>
        <p:spPr/>
        <p:txBody>
          <a:bodyPr/>
          <a:lstStyle/>
          <a:p>
            <a:pPr eaLnBrk="1" hangingPunct="1"/>
            <a:r>
              <a:rPr lang="en-US" sz="2800" smtClean="0"/>
              <a:t>Growth from earnings retention model:</a:t>
            </a:r>
            <a:br>
              <a:rPr lang="en-US" sz="2800" smtClean="0"/>
            </a:br>
            <a:r>
              <a:rPr lang="en-US" sz="2800" smtClean="0"/>
              <a:t>g = (Retention rate)(ROE) </a:t>
            </a:r>
            <a:br>
              <a:rPr lang="en-US" sz="2800" smtClean="0"/>
            </a:br>
            <a:r>
              <a:rPr lang="en-US" sz="2800" smtClean="0"/>
              <a:t>g = (1 - payout rate)(ROE) </a:t>
            </a:r>
          </a:p>
          <a:p>
            <a:pPr eaLnBrk="1" hangingPunct="1">
              <a:buFontTx/>
              <a:buNone/>
            </a:pPr>
            <a:r>
              <a:rPr lang="en-US" sz="2800" smtClean="0"/>
              <a:t>	g = (1 – 0.65)(15%) = 5.25%</a:t>
            </a:r>
            <a:br>
              <a:rPr lang="en-US" sz="2800" smtClean="0"/>
            </a:br>
            <a:r>
              <a:rPr lang="en-US" sz="2800" smtClean="0"/>
              <a:t/>
            </a:r>
            <a:br>
              <a:rPr lang="en-US" sz="2800" smtClean="0"/>
            </a:br>
            <a:r>
              <a:rPr lang="en-US" sz="2800" smtClean="0"/>
              <a:t>This is close to g = 5% given earlier.  Think of bank account paying 15% with retention ratio = 0.  What is g of account balance?  If retention ratio is 100%, what is g?</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1"/>
          <p:cNvSpPr>
            <a:spLocks noGrp="1"/>
          </p:cNvSpPr>
          <p:nvPr>
            <p:ph type="ftr" sz="quarter" idx="10"/>
          </p:nvPr>
        </p:nvSpPr>
        <p:spPr>
          <a:noFill/>
        </p:spPr>
        <p:txBody>
          <a:bodyPr/>
          <a:lstStyle/>
          <a:p>
            <a:r>
              <a:rPr lang="en-US"/>
              <a:t>Copyright © 2011 by Nelson Education Ltd. All rights reserved.</a:t>
            </a:r>
          </a:p>
        </p:txBody>
      </p:sp>
      <p:sp>
        <p:nvSpPr>
          <p:cNvPr id="30723" name="Slide Number Placeholder 2"/>
          <p:cNvSpPr>
            <a:spLocks noGrp="1"/>
          </p:cNvSpPr>
          <p:nvPr>
            <p:ph type="sldNum" sz="quarter" idx="11"/>
          </p:nvPr>
        </p:nvSpPr>
        <p:spPr>
          <a:noFill/>
        </p:spPr>
        <p:txBody>
          <a:bodyPr/>
          <a:lstStyle/>
          <a:p>
            <a:r>
              <a:rPr lang="en-US"/>
              <a:t>9-</a:t>
            </a:r>
            <a:fld id="{DCCAD07B-0D4A-4AF0-B09B-469249897E30}" type="slidenum">
              <a:rPr lang="en-US"/>
              <a:pPr/>
              <a:t>31</a:t>
            </a:fld>
            <a:endParaRPr lang="en-US"/>
          </a:p>
        </p:txBody>
      </p:sp>
      <p:sp>
        <p:nvSpPr>
          <p:cNvPr id="30724" name="Rectangle 2055"/>
          <p:cNvSpPr>
            <a:spLocks noGrp="1" noChangeArrowheads="1"/>
          </p:cNvSpPr>
          <p:nvPr>
            <p:ph type="title" idx="4294967295"/>
          </p:nvPr>
        </p:nvSpPr>
        <p:spPr/>
        <p:txBody>
          <a:bodyPr anchor="b"/>
          <a:lstStyle/>
          <a:p>
            <a:pPr eaLnBrk="1" hangingPunct="1"/>
            <a:r>
              <a:rPr lang="en-US" smtClean="0"/>
              <a:t>Could DCF methodology be applied if g is not constant?</a:t>
            </a:r>
          </a:p>
        </p:txBody>
      </p:sp>
      <p:sp>
        <p:nvSpPr>
          <p:cNvPr id="30725" name="Rectangle 2056"/>
          <p:cNvSpPr>
            <a:spLocks noGrp="1" noChangeArrowheads="1"/>
          </p:cNvSpPr>
          <p:nvPr>
            <p:ph type="body" idx="4294967295"/>
          </p:nvPr>
        </p:nvSpPr>
        <p:spPr/>
        <p:txBody>
          <a:bodyPr/>
          <a:lstStyle/>
          <a:p>
            <a:pPr eaLnBrk="1" hangingPunct="1"/>
            <a:r>
              <a:rPr lang="en-US" smtClean="0"/>
              <a:t>YES, nonconstant g stocks are expected to have constant g at some point, generally in 5 to 10 years.</a:t>
            </a:r>
          </a:p>
          <a:p>
            <a:pPr eaLnBrk="1" hangingPunct="1"/>
            <a:r>
              <a:rPr lang="en-US" smtClean="0"/>
              <a:t>But calculations get complicated.  </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1"/>
          <p:cNvSpPr>
            <a:spLocks noGrp="1"/>
          </p:cNvSpPr>
          <p:nvPr>
            <p:ph type="ftr" sz="quarter" idx="10"/>
          </p:nvPr>
        </p:nvSpPr>
        <p:spPr>
          <a:noFill/>
        </p:spPr>
        <p:txBody>
          <a:bodyPr/>
          <a:lstStyle/>
          <a:p>
            <a:r>
              <a:rPr lang="en-US"/>
              <a:t>Copyright © 2011 by Nelson Education Ltd. All rights reserved.</a:t>
            </a:r>
          </a:p>
        </p:txBody>
      </p:sp>
      <p:sp>
        <p:nvSpPr>
          <p:cNvPr id="31747" name="Slide Number Placeholder 2"/>
          <p:cNvSpPr>
            <a:spLocks noGrp="1"/>
          </p:cNvSpPr>
          <p:nvPr>
            <p:ph type="sldNum" sz="quarter" idx="11"/>
          </p:nvPr>
        </p:nvSpPr>
        <p:spPr>
          <a:noFill/>
        </p:spPr>
        <p:txBody>
          <a:bodyPr/>
          <a:lstStyle/>
          <a:p>
            <a:r>
              <a:rPr lang="en-US"/>
              <a:t>9-</a:t>
            </a:r>
            <a:fld id="{6370084C-026E-4CA5-8C71-B6C12B815767}" type="slidenum">
              <a:rPr lang="en-US"/>
              <a:pPr/>
              <a:t>32</a:t>
            </a:fld>
            <a:endParaRPr lang="en-US"/>
          </a:p>
        </p:txBody>
      </p:sp>
      <p:sp>
        <p:nvSpPr>
          <p:cNvPr id="31748" name="Rectangle 4"/>
          <p:cNvSpPr>
            <a:spLocks noGrp="1" noChangeArrowheads="1"/>
          </p:cNvSpPr>
          <p:nvPr>
            <p:ph type="title" idx="4294967295"/>
          </p:nvPr>
        </p:nvSpPr>
        <p:spPr/>
        <p:txBody>
          <a:bodyPr anchor="b"/>
          <a:lstStyle/>
          <a:p>
            <a:pPr eaLnBrk="1" hangingPunct="1"/>
            <a:r>
              <a:rPr lang="en-US" sz="3200" dirty="0" smtClean="0"/>
              <a:t>The Bond-Yield-Plus-Risk-Premium Method</a:t>
            </a:r>
          </a:p>
        </p:txBody>
      </p:sp>
      <p:sp>
        <p:nvSpPr>
          <p:cNvPr id="31749" name="Rectangle 5"/>
          <p:cNvSpPr>
            <a:spLocks noGrp="1" noChangeArrowheads="1"/>
          </p:cNvSpPr>
          <p:nvPr>
            <p:ph type="body" idx="4294967295"/>
          </p:nvPr>
        </p:nvSpPr>
        <p:spPr/>
        <p:txBody>
          <a:bodyPr/>
          <a:lstStyle/>
          <a:p>
            <a:pPr eaLnBrk="1" hangingPunct="1"/>
            <a:r>
              <a:rPr lang="en-US" dirty="0" err="1" smtClean="0"/>
              <a:t>r</a:t>
            </a:r>
            <a:r>
              <a:rPr lang="en-US" baseline="-25000" dirty="0" err="1" smtClean="0"/>
              <a:t>s</a:t>
            </a:r>
            <a:r>
              <a:rPr lang="en-US" dirty="0" smtClean="0"/>
              <a:t>	= r</a:t>
            </a:r>
            <a:r>
              <a:rPr lang="en-US" baseline="-25000" dirty="0" smtClean="0"/>
              <a:t>d</a:t>
            </a:r>
            <a:r>
              <a:rPr lang="en-US" dirty="0" smtClean="0"/>
              <a:t> + RP = own bond yield + risk premium</a:t>
            </a:r>
          </a:p>
          <a:p>
            <a:pPr eaLnBrk="1" hangingPunct="1"/>
            <a:r>
              <a:rPr lang="en-US" dirty="0" smtClean="0"/>
              <a:t>Given r</a:t>
            </a:r>
            <a:r>
              <a:rPr lang="en-US" baseline="-25000" dirty="0" smtClean="0"/>
              <a:t>d</a:t>
            </a:r>
            <a:r>
              <a:rPr lang="en-US" dirty="0" smtClean="0"/>
              <a:t> = 10%, RP = 4%, </a:t>
            </a:r>
            <a:r>
              <a:rPr lang="en-US" dirty="0" err="1" smtClean="0"/>
              <a:t>r</a:t>
            </a:r>
            <a:r>
              <a:rPr lang="en-US" baseline="-25000" dirty="0" err="1" smtClean="0"/>
              <a:t>s</a:t>
            </a:r>
            <a:r>
              <a:rPr lang="en-US" dirty="0" smtClean="0"/>
              <a:t>	= 10.0% + 4.0% = 14.0%</a:t>
            </a:r>
          </a:p>
          <a:p>
            <a:pPr eaLnBrk="1" hangingPunct="1"/>
            <a:r>
              <a:rPr lang="en-US" dirty="0" smtClean="0"/>
              <a:t>This RP </a:t>
            </a:r>
            <a:r>
              <a:rPr lang="en-US" dirty="0" smtClean="0">
                <a:sym typeface="Symbol" pitchFamily="18" charset="2"/>
              </a:rPr>
              <a:t></a:t>
            </a:r>
            <a:r>
              <a:rPr lang="en-US" dirty="0" smtClean="0"/>
              <a:t> RP</a:t>
            </a:r>
            <a:r>
              <a:rPr lang="en-US" baseline="-25000" dirty="0" smtClean="0"/>
              <a:t>M</a:t>
            </a:r>
            <a:r>
              <a:rPr lang="en-US" dirty="0" smtClean="0"/>
              <a:t> (CAPM).  It is a subjective value between 3% to 5% </a:t>
            </a:r>
          </a:p>
          <a:p>
            <a:pPr eaLnBrk="1" hangingPunct="1"/>
            <a:r>
              <a:rPr lang="en-US" dirty="0" smtClean="0"/>
              <a:t>Produces ballpark estimate of </a:t>
            </a:r>
            <a:r>
              <a:rPr lang="en-US" dirty="0" err="1" smtClean="0"/>
              <a:t>r</a:t>
            </a:r>
            <a:r>
              <a:rPr lang="en-US" baseline="-25000" dirty="0" err="1" smtClean="0"/>
              <a:t>s</a:t>
            </a:r>
            <a:r>
              <a:rPr lang="en-US" dirty="0" smtClean="0"/>
              <a:t> giving a useful check.</a:t>
            </a:r>
          </a:p>
          <a:p>
            <a:pPr eaLnBrk="1" hangingPunct="1"/>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1"/>
          <p:cNvSpPr>
            <a:spLocks noGrp="1"/>
          </p:cNvSpPr>
          <p:nvPr>
            <p:ph type="ftr" sz="quarter" idx="10"/>
          </p:nvPr>
        </p:nvSpPr>
        <p:spPr>
          <a:noFill/>
        </p:spPr>
        <p:txBody>
          <a:bodyPr/>
          <a:lstStyle/>
          <a:p>
            <a:r>
              <a:rPr lang="en-US"/>
              <a:t>Copyright © 2011 by Nelson Education Ltd. All rights reserved.</a:t>
            </a:r>
          </a:p>
        </p:txBody>
      </p:sp>
      <p:sp>
        <p:nvSpPr>
          <p:cNvPr id="32771" name="Slide Number Placeholder 2"/>
          <p:cNvSpPr>
            <a:spLocks noGrp="1"/>
          </p:cNvSpPr>
          <p:nvPr>
            <p:ph type="sldNum" sz="quarter" idx="11"/>
          </p:nvPr>
        </p:nvSpPr>
        <p:spPr>
          <a:noFill/>
        </p:spPr>
        <p:txBody>
          <a:bodyPr/>
          <a:lstStyle/>
          <a:p>
            <a:r>
              <a:rPr lang="en-US"/>
              <a:t>9-</a:t>
            </a:r>
            <a:fld id="{D4F93961-BE3D-4290-9AE4-4D42FC8B93FC}" type="slidenum">
              <a:rPr lang="en-US"/>
              <a:pPr/>
              <a:t>33</a:t>
            </a:fld>
            <a:endParaRPr lang="en-US"/>
          </a:p>
        </p:txBody>
      </p:sp>
      <p:sp>
        <p:nvSpPr>
          <p:cNvPr id="32772" name="Rectangle 50"/>
          <p:cNvSpPr>
            <a:spLocks noGrp="1" noChangeArrowheads="1"/>
          </p:cNvSpPr>
          <p:nvPr>
            <p:ph type="title" idx="4294967295"/>
          </p:nvPr>
        </p:nvSpPr>
        <p:spPr/>
        <p:txBody>
          <a:bodyPr anchor="b"/>
          <a:lstStyle/>
          <a:p>
            <a:pPr eaLnBrk="1" hangingPunct="1"/>
            <a:r>
              <a:rPr lang="en-US" smtClean="0"/>
              <a:t>What’s a reasonable final estimate of r</a:t>
            </a:r>
            <a:r>
              <a:rPr lang="en-US" baseline="-25000" smtClean="0"/>
              <a:t>s</a:t>
            </a:r>
            <a:r>
              <a:rPr lang="en-US" smtClean="0"/>
              <a:t>?</a:t>
            </a:r>
          </a:p>
        </p:txBody>
      </p:sp>
      <p:graphicFrame>
        <p:nvGraphicFramePr>
          <p:cNvPr id="220214" name="Group 54"/>
          <p:cNvGraphicFramePr>
            <a:graphicFrameLocks noGrp="1"/>
          </p:cNvGraphicFramePr>
          <p:nvPr/>
        </p:nvGraphicFramePr>
        <p:xfrm>
          <a:off x="2286000" y="1981200"/>
          <a:ext cx="5068888" cy="4267201"/>
        </p:xfrm>
        <a:graphic>
          <a:graphicData uri="http://schemas.openxmlformats.org/drawingml/2006/table">
            <a:tbl>
              <a:tblPr/>
              <a:tblGrid>
                <a:gridCol w="2782888">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852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Method</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Estimate</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54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CAPM</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14.2%</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54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DCF</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13.8%</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854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r</a:t>
                      </a:r>
                      <a:r>
                        <a:rPr kumimoji="0" lang="en-US" sz="2800" b="0" i="0" u="none" strike="noStrike" cap="none" normalizeH="0" baseline="-25000" smtClean="0">
                          <a:ln>
                            <a:noFill/>
                          </a:ln>
                          <a:solidFill>
                            <a:schemeClr val="tx1"/>
                          </a:solidFill>
                          <a:effectLst/>
                          <a:latin typeface="Arial" charset="0"/>
                        </a:rPr>
                        <a:t>d</a:t>
                      </a:r>
                      <a:r>
                        <a:rPr kumimoji="0" lang="en-US" sz="2800" b="0" i="0" u="none" strike="noStrike" cap="none" normalizeH="0" baseline="0" smtClean="0">
                          <a:ln>
                            <a:noFill/>
                          </a:ln>
                          <a:solidFill>
                            <a:schemeClr val="tx1"/>
                          </a:solidFill>
                          <a:effectLst/>
                          <a:latin typeface="Arial" charset="0"/>
                        </a:rPr>
                        <a:t> + RP</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sng" strike="noStrike" cap="none" normalizeH="0" baseline="0" smtClean="0">
                          <a:ln>
                            <a:noFill/>
                          </a:ln>
                          <a:solidFill>
                            <a:schemeClr val="tx1"/>
                          </a:solidFill>
                          <a:effectLst/>
                          <a:latin typeface="Arial" charset="0"/>
                        </a:rPr>
                        <a:t>14.0%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852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Average</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14.0%</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1"/>
          <p:cNvSpPr>
            <a:spLocks noGrp="1"/>
          </p:cNvSpPr>
          <p:nvPr>
            <p:ph type="ftr" sz="quarter" idx="10"/>
          </p:nvPr>
        </p:nvSpPr>
        <p:spPr>
          <a:noFill/>
        </p:spPr>
        <p:txBody>
          <a:bodyPr/>
          <a:lstStyle/>
          <a:p>
            <a:r>
              <a:rPr lang="en-US"/>
              <a:t>Copyright © 2011 by Nelson Education Ltd. All rights reserved.</a:t>
            </a:r>
          </a:p>
        </p:txBody>
      </p:sp>
      <p:sp>
        <p:nvSpPr>
          <p:cNvPr id="51203" name="Slide Number Placeholder 2"/>
          <p:cNvSpPr>
            <a:spLocks noGrp="1"/>
          </p:cNvSpPr>
          <p:nvPr>
            <p:ph type="sldNum" sz="quarter" idx="11"/>
          </p:nvPr>
        </p:nvSpPr>
        <p:spPr>
          <a:noFill/>
        </p:spPr>
        <p:txBody>
          <a:bodyPr/>
          <a:lstStyle/>
          <a:p>
            <a:r>
              <a:rPr lang="en-US"/>
              <a:t>9-</a:t>
            </a:r>
            <a:fld id="{42410A37-5DDF-439E-9401-425D2F453DEA}" type="slidenum">
              <a:rPr lang="en-US"/>
              <a:pPr/>
              <a:t>34</a:t>
            </a:fld>
            <a:endParaRPr lang="en-US"/>
          </a:p>
        </p:txBody>
      </p:sp>
      <p:sp>
        <p:nvSpPr>
          <p:cNvPr id="51204" name="Rectangle 12"/>
          <p:cNvSpPr>
            <a:spLocks noGrp="1" noChangeArrowheads="1"/>
          </p:cNvSpPr>
          <p:nvPr>
            <p:ph type="title" idx="4294967295"/>
          </p:nvPr>
        </p:nvSpPr>
        <p:spPr/>
        <p:txBody>
          <a:bodyPr anchor="b"/>
          <a:lstStyle/>
          <a:p>
            <a:pPr eaLnBrk="1" hangingPunct="1"/>
            <a:r>
              <a:rPr lang="en-US" sz="4000" dirty="0" smtClean="0"/>
              <a:t>Costs of Issuing New Common Stock (External Equity)</a:t>
            </a:r>
          </a:p>
        </p:txBody>
      </p:sp>
      <p:sp>
        <p:nvSpPr>
          <p:cNvPr id="51205" name="Rectangle 13"/>
          <p:cNvSpPr>
            <a:spLocks noGrp="1" noChangeArrowheads="1"/>
          </p:cNvSpPr>
          <p:nvPr>
            <p:ph type="body" idx="4294967295"/>
          </p:nvPr>
        </p:nvSpPr>
        <p:spPr/>
        <p:txBody>
          <a:bodyPr/>
          <a:lstStyle/>
          <a:p>
            <a:pPr eaLnBrk="1" hangingPunct="1"/>
            <a:r>
              <a:rPr lang="en-US" dirty="0" smtClean="0"/>
              <a:t>When a company issues new common stock they also have to pay flotation costs to the underwriter.</a:t>
            </a:r>
          </a:p>
          <a:p>
            <a:pPr eaLnBrk="1" hangingPunct="1"/>
            <a:r>
              <a:rPr lang="en-US" dirty="0" smtClean="0"/>
              <a:t>Issuing new common stock may send a negative signal to the capital markets, which may depress stock price.</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Adjusting the Cost of Stock for Flotation Costs</a:t>
            </a:r>
            <a:endParaRPr lang="en-US" dirty="0"/>
          </a:p>
        </p:txBody>
      </p:sp>
      <p:sp>
        <p:nvSpPr>
          <p:cNvPr id="5" name="Content Placeholder 4"/>
          <p:cNvSpPr>
            <a:spLocks noGrp="1"/>
          </p:cNvSpPr>
          <p:nvPr>
            <p:ph idx="1"/>
          </p:nvPr>
        </p:nvSpPr>
        <p:spPr/>
        <p:txBody>
          <a:bodyPr/>
          <a:lstStyle/>
          <a:p>
            <a:r>
              <a:rPr lang="en-US" sz="2500" dirty="0" smtClean="0"/>
              <a:t>The cost of new common equity (r</a:t>
            </a:r>
            <a:r>
              <a:rPr lang="en-US" sz="2500" baseline="-25000" dirty="0" smtClean="0"/>
              <a:t>e</a:t>
            </a:r>
            <a:r>
              <a:rPr lang="en-US" sz="2500" dirty="0" smtClean="0"/>
              <a:t>) is higher than the cost of internal equity (</a:t>
            </a:r>
            <a:r>
              <a:rPr lang="en-US" sz="2500" dirty="0" err="1" smtClean="0"/>
              <a:t>r</a:t>
            </a:r>
            <a:r>
              <a:rPr lang="en-US" sz="2500" baseline="-25000" dirty="0" err="1" smtClean="0"/>
              <a:t>S</a:t>
            </a:r>
            <a:r>
              <a:rPr lang="en-US" sz="2500" dirty="0" smtClean="0"/>
              <a:t>) due to the flotation costs.</a:t>
            </a:r>
          </a:p>
          <a:p>
            <a:pPr eaLnBrk="1" hangingPunct="1"/>
            <a:r>
              <a:rPr lang="en-US" sz="2500" dirty="0" smtClean="0"/>
              <a:t>Flotation costs depend on the risk of the firm and the amount being raised.</a:t>
            </a:r>
          </a:p>
          <a:p>
            <a:pPr eaLnBrk="1" hangingPunct="1"/>
            <a:r>
              <a:rPr lang="en-US" sz="2500" dirty="0" smtClean="0"/>
              <a:t>The flotation costs are highest for common equity. While firms issue equity infrequently, the per-project cost is fairly small.</a:t>
            </a:r>
          </a:p>
          <a:p>
            <a:pPr eaLnBrk="1" hangingPunct="1"/>
            <a:r>
              <a:rPr lang="en-US" sz="2500" dirty="0" smtClean="0"/>
              <a:t>We usually ignore flotation costs when calculating the WACC.</a:t>
            </a:r>
          </a:p>
          <a:p>
            <a:pPr>
              <a:buNone/>
            </a:pPr>
            <a:endParaRPr lang="en-US" sz="2400" dirty="0"/>
          </a:p>
        </p:txBody>
      </p:sp>
      <p:sp>
        <p:nvSpPr>
          <p:cNvPr id="2" name="Footer Placeholder 1"/>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3" name="Slide Number Placeholder 2"/>
          <p:cNvSpPr>
            <a:spLocks noGrp="1"/>
          </p:cNvSpPr>
          <p:nvPr>
            <p:ph type="sldNum" sz="quarter" idx="11"/>
          </p:nvPr>
        </p:nvSpPr>
        <p:spPr/>
        <p:txBody>
          <a:bodyPr/>
          <a:lstStyle/>
          <a:p>
            <a:r>
              <a:rPr lang="en-US" smtClean="0"/>
              <a:t>9-</a:t>
            </a:r>
            <a:fld id="{6D4AADFF-EA94-48BD-BC35-EF1936B6A931}"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1"/>
          <p:cNvSpPr>
            <a:spLocks noGrp="1"/>
          </p:cNvSpPr>
          <p:nvPr>
            <p:ph type="ftr" sz="quarter" idx="10"/>
          </p:nvPr>
        </p:nvSpPr>
        <p:spPr>
          <a:noFill/>
        </p:spPr>
        <p:txBody>
          <a:bodyPr/>
          <a:lstStyle/>
          <a:p>
            <a:r>
              <a:rPr lang="en-US"/>
              <a:t>Copyright © 2011 by Nelson Education Ltd. All rights reserved.</a:t>
            </a:r>
          </a:p>
        </p:txBody>
      </p:sp>
      <p:sp>
        <p:nvSpPr>
          <p:cNvPr id="52227" name="Slide Number Placeholder 2"/>
          <p:cNvSpPr>
            <a:spLocks noGrp="1"/>
          </p:cNvSpPr>
          <p:nvPr>
            <p:ph type="sldNum" sz="quarter" idx="11"/>
          </p:nvPr>
        </p:nvSpPr>
        <p:spPr>
          <a:noFill/>
        </p:spPr>
        <p:txBody>
          <a:bodyPr/>
          <a:lstStyle/>
          <a:p>
            <a:r>
              <a:rPr lang="en-US"/>
              <a:t>9-</a:t>
            </a:r>
            <a:fld id="{8469D5BB-C0E1-429B-85B2-F406B6AB548A}" type="slidenum">
              <a:rPr lang="en-US"/>
              <a:pPr/>
              <a:t>36</a:t>
            </a:fld>
            <a:endParaRPr lang="en-US"/>
          </a:p>
        </p:txBody>
      </p:sp>
      <p:sp>
        <p:nvSpPr>
          <p:cNvPr id="52228" name="Rectangle 2"/>
          <p:cNvSpPr>
            <a:spLocks noGrp="1" noChangeArrowheads="1"/>
          </p:cNvSpPr>
          <p:nvPr>
            <p:ph type="title" idx="4294967295"/>
          </p:nvPr>
        </p:nvSpPr>
        <p:spPr/>
        <p:txBody>
          <a:bodyPr anchor="b"/>
          <a:lstStyle/>
          <a:p>
            <a:pPr eaLnBrk="1" hangingPunct="1"/>
            <a:r>
              <a:rPr lang="en-US" sz="3200" smtClean="0"/>
              <a:t>Cost of New Common Equity: P</a:t>
            </a:r>
            <a:r>
              <a:rPr lang="en-US" sz="3200" baseline="-25000" smtClean="0"/>
              <a:t>0</a:t>
            </a:r>
            <a:r>
              <a:rPr lang="en-US" sz="3200" smtClean="0"/>
              <a:t>=$50, D</a:t>
            </a:r>
            <a:r>
              <a:rPr lang="en-US" sz="3200" baseline="-25000" smtClean="0"/>
              <a:t>0</a:t>
            </a:r>
            <a:r>
              <a:rPr lang="en-US" sz="3200" smtClean="0"/>
              <a:t>=$4.19, g=5%, and F=15%</a:t>
            </a:r>
          </a:p>
        </p:txBody>
      </p:sp>
      <p:grpSp>
        <p:nvGrpSpPr>
          <p:cNvPr id="2" name="Group 3"/>
          <p:cNvGrpSpPr>
            <a:grpSpLocks/>
          </p:cNvGrpSpPr>
          <p:nvPr/>
        </p:nvGrpSpPr>
        <p:grpSpPr bwMode="auto">
          <a:xfrm>
            <a:off x="2057400" y="2057400"/>
            <a:ext cx="6324600" cy="4008438"/>
            <a:chOff x="864" y="1488"/>
            <a:chExt cx="3984" cy="2525"/>
          </a:xfrm>
        </p:grpSpPr>
        <p:sp>
          <p:nvSpPr>
            <p:cNvPr id="52230" name="Text Box 4"/>
            <p:cNvSpPr txBox="1">
              <a:spLocks noChangeArrowheads="1"/>
            </p:cNvSpPr>
            <p:nvPr/>
          </p:nvSpPr>
          <p:spPr bwMode="auto">
            <a:xfrm>
              <a:off x="864" y="1680"/>
              <a:ext cx="960" cy="365"/>
            </a:xfrm>
            <a:prstGeom prst="rect">
              <a:avLst/>
            </a:prstGeom>
            <a:noFill/>
            <a:ln w="12700">
              <a:noFill/>
              <a:miter lim="800000"/>
              <a:headEnd/>
              <a:tailEnd/>
            </a:ln>
          </p:spPr>
          <p:txBody>
            <a:bodyPr>
              <a:spAutoFit/>
            </a:bodyPr>
            <a:lstStyle/>
            <a:p>
              <a:pPr eaLnBrk="0" hangingPunct="0">
                <a:spcBef>
                  <a:spcPct val="50000"/>
                </a:spcBef>
              </a:pPr>
              <a:r>
                <a:rPr lang="en-US" sz="3200"/>
                <a:t>r</a:t>
              </a:r>
              <a:r>
                <a:rPr lang="en-US" sz="3200" baseline="-25000"/>
                <a:t>e</a:t>
              </a:r>
              <a:r>
                <a:rPr lang="en-US" sz="3200"/>
                <a:t> =</a:t>
              </a:r>
              <a:endParaRPr lang="en-US" sz="3200" baseline="-25000"/>
            </a:p>
          </p:txBody>
        </p:sp>
        <p:sp>
          <p:nvSpPr>
            <p:cNvPr id="52231" name="Text Box 5"/>
            <p:cNvSpPr txBox="1">
              <a:spLocks noChangeArrowheads="1"/>
            </p:cNvSpPr>
            <p:nvPr/>
          </p:nvSpPr>
          <p:spPr bwMode="auto">
            <a:xfrm>
              <a:off x="1584" y="1488"/>
              <a:ext cx="1680" cy="365"/>
            </a:xfrm>
            <a:prstGeom prst="rect">
              <a:avLst/>
            </a:prstGeom>
            <a:noFill/>
            <a:ln w="12700">
              <a:noFill/>
              <a:miter lim="800000"/>
              <a:headEnd/>
              <a:tailEnd/>
            </a:ln>
          </p:spPr>
          <p:txBody>
            <a:bodyPr>
              <a:spAutoFit/>
            </a:bodyPr>
            <a:lstStyle/>
            <a:p>
              <a:pPr eaLnBrk="0" hangingPunct="0">
                <a:spcBef>
                  <a:spcPct val="50000"/>
                </a:spcBef>
              </a:pPr>
              <a:r>
                <a:rPr lang="en-US" sz="3200"/>
                <a:t>D</a:t>
              </a:r>
              <a:r>
                <a:rPr lang="en-US" sz="3200" baseline="-25000"/>
                <a:t>0</a:t>
              </a:r>
              <a:r>
                <a:rPr lang="en-US" sz="3200"/>
                <a:t>(1 + g)</a:t>
              </a:r>
            </a:p>
          </p:txBody>
        </p:sp>
        <p:sp>
          <p:nvSpPr>
            <p:cNvPr id="52232" name="Text Box 6"/>
            <p:cNvSpPr txBox="1">
              <a:spLocks noChangeArrowheads="1"/>
            </p:cNvSpPr>
            <p:nvPr/>
          </p:nvSpPr>
          <p:spPr bwMode="auto">
            <a:xfrm>
              <a:off x="1632" y="1920"/>
              <a:ext cx="1680" cy="365"/>
            </a:xfrm>
            <a:prstGeom prst="rect">
              <a:avLst/>
            </a:prstGeom>
            <a:noFill/>
            <a:ln w="12700">
              <a:noFill/>
              <a:miter lim="800000"/>
              <a:headEnd/>
              <a:tailEnd/>
            </a:ln>
          </p:spPr>
          <p:txBody>
            <a:bodyPr>
              <a:spAutoFit/>
            </a:bodyPr>
            <a:lstStyle/>
            <a:p>
              <a:pPr eaLnBrk="0" hangingPunct="0">
                <a:spcBef>
                  <a:spcPct val="50000"/>
                </a:spcBef>
              </a:pPr>
              <a:r>
                <a:rPr lang="en-US" sz="3200"/>
                <a:t>P</a:t>
              </a:r>
              <a:r>
                <a:rPr lang="en-US" sz="3200" baseline="-25000"/>
                <a:t>0</a:t>
              </a:r>
              <a:r>
                <a:rPr lang="en-US" sz="3200"/>
                <a:t>(1 - F)</a:t>
              </a:r>
            </a:p>
          </p:txBody>
        </p:sp>
        <p:sp>
          <p:nvSpPr>
            <p:cNvPr id="52233" name="Line 7"/>
            <p:cNvSpPr>
              <a:spLocks noChangeShapeType="1"/>
            </p:cNvSpPr>
            <p:nvPr/>
          </p:nvSpPr>
          <p:spPr bwMode="auto">
            <a:xfrm>
              <a:off x="1488" y="1872"/>
              <a:ext cx="1248" cy="0"/>
            </a:xfrm>
            <a:prstGeom prst="line">
              <a:avLst/>
            </a:prstGeom>
            <a:noFill/>
            <a:ln w="38100">
              <a:solidFill>
                <a:schemeClr val="tx1"/>
              </a:solidFill>
              <a:round/>
              <a:headEnd/>
              <a:tailEnd/>
            </a:ln>
          </p:spPr>
          <p:txBody>
            <a:bodyPr/>
            <a:lstStyle/>
            <a:p>
              <a:endParaRPr lang="en-US"/>
            </a:p>
          </p:txBody>
        </p:sp>
        <p:sp>
          <p:nvSpPr>
            <p:cNvPr id="52234" name="Text Box 8"/>
            <p:cNvSpPr txBox="1">
              <a:spLocks noChangeArrowheads="1"/>
            </p:cNvSpPr>
            <p:nvPr/>
          </p:nvSpPr>
          <p:spPr bwMode="auto">
            <a:xfrm>
              <a:off x="2832" y="1680"/>
              <a:ext cx="1200" cy="365"/>
            </a:xfrm>
            <a:prstGeom prst="rect">
              <a:avLst/>
            </a:prstGeom>
            <a:noFill/>
            <a:ln w="12700">
              <a:noFill/>
              <a:miter lim="800000"/>
              <a:headEnd/>
              <a:tailEnd/>
            </a:ln>
          </p:spPr>
          <p:txBody>
            <a:bodyPr>
              <a:spAutoFit/>
            </a:bodyPr>
            <a:lstStyle/>
            <a:p>
              <a:pPr eaLnBrk="0" hangingPunct="0">
                <a:spcBef>
                  <a:spcPct val="50000"/>
                </a:spcBef>
              </a:pPr>
              <a:r>
                <a:rPr lang="en-US" sz="3200"/>
                <a:t>+ g</a:t>
              </a:r>
            </a:p>
          </p:txBody>
        </p:sp>
        <p:sp>
          <p:nvSpPr>
            <p:cNvPr id="52235" name="Text Box 9"/>
            <p:cNvSpPr txBox="1">
              <a:spLocks noChangeArrowheads="1"/>
            </p:cNvSpPr>
            <p:nvPr/>
          </p:nvSpPr>
          <p:spPr bwMode="auto">
            <a:xfrm>
              <a:off x="1104" y="2496"/>
              <a:ext cx="336" cy="365"/>
            </a:xfrm>
            <a:prstGeom prst="rect">
              <a:avLst/>
            </a:prstGeom>
            <a:noFill/>
            <a:ln w="12700">
              <a:noFill/>
              <a:miter lim="800000"/>
              <a:headEnd/>
              <a:tailEnd/>
            </a:ln>
          </p:spPr>
          <p:txBody>
            <a:bodyPr>
              <a:spAutoFit/>
            </a:bodyPr>
            <a:lstStyle/>
            <a:p>
              <a:pPr eaLnBrk="0" hangingPunct="0">
                <a:spcBef>
                  <a:spcPct val="50000"/>
                </a:spcBef>
              </a:pPr>
              <a:r>
                <a:rPr lang="en-US" sz="3200"/>
                <a:t>=</a:t>
              </a:r>
            </a:p>
          </p:txBody>
        </p:sp>
        <p:sp>
          <p:nvSpPr>
            <p:cNvPr id="52236" name="Text Box 10"/>
            <p:cNvSpPr txBox="1">
              <a:spLocks noChangeArrowheads="1"/>
            </p:cNvSpPr>
            <p:nvPr/>
          </p:nvSpPr>
          <p:spPr bwMode="auto">
            <a:xfrm>
              <a:off x="1488" y="2352"/>
              <a:ext cx="1680" cy="365"/>
            </a:xfrm>
            <a:prstGeom prst="rect">
              <a:avLst/>
            </a:prstGeom>
            <a:noFill/>
            <a:ln w="12700">
              <a:noFill/>
              <a:miter lim="800000"/>
              <a:headEnd/>
              <a:tailEnd/>
            </a:ln>
          </p:spPr>
          <p:txBody>
            <a:bodyPr>
              <a:spAutoFit/>
            </a:bodyPr>
            <a:lstStyle/>
            <a:p>
              <a:pPr eaLnBrk="0" hangingPunct="0">
                <a:spcBef>
                  <a:spcPct val="50000"/>
                </a:spcBef>
              </a:pPr>
              <a:r>
                <a:rPr lang="en-US" sz="3200"/>
                <a:t>$4.19(1.05)</a:t>
              </a:r>
            </a:p>
          </p:txBody>
        </p:sp>
        <p:sp>
          <p:nvSpPr>
            <p:cNvPr id="52237" name="Text Box 11"/>
            <p:cNvSpPr txBox="1">
              <a:spLocks noChangeArrowheads="1"/>
            </p:cNvSpPr>
            <p:nvPr/>
          </p:nvSpPr>
          <p:spPr bwMode="auto">
            <a:xfrm>
              <a:off x="1440" y="2784"/>
              <a:ext cx="1680" cy="365"/>
            </a:xfrm>
            <a:prstGeom prst="rect">
              <a:avLst/>
            </a:prstGeom>
            <a:noFill/>
            <a:ln w="12700">
              <a:noFill/>
              <a:miter lim="800000"/>
              <a:headEnd/>
              <a:tailEnd/>
            </a:ln>
          </p:spPr>
          <p:txBody>
            <a:bodyPr>
              <a:spAutoFit/>
            </a:bodyPr>
            <a:lstStyle/>
            <a:p>
              <a:pPr eaLnBrk="0" hangingPunct="0">
                <a:spcBef>
                  <a:spcPct val="50000"/>
                </a:spcBef>
              </a:pPr>
              <a:r>
                <a:rPr lang="en-US" sz="3200"/>
                <a:t>$50(1 – 0.15)</a:t>
              </a:r>
            </a:p>
          </p:txBody>
        </p:sp>
        <p:sp>
          <p:nvSpPr>
            <p:cNvPr id="52238" name="Line 12"/>
            <p:cNvSpPr>
              <a:spLocks noChangeShapeType="1"/>
            </p:cNvSpPr>
            <p:nvPr/>
          </p:nvSpPr>
          <p:spPr bwMode="auto">
            <a:xfrm>
              <a:off x="1632" y="2736"/>
              <a:ext cx="1248" cy="0"/>
            </a:xfrm>
            <a:prstGeom prst="line">
              <a:avLst/>
            </a:prstGeom>
            <a:noFill/>
            <a:ln w="38100">
              <a:solidFill>
                <a:schemeClr val="tx1"/>
              </a:solidFill>
              <a:round/>
              <a:headEnd/>
              <a:tailEnd/>
            </a:ln>
          </p:spPr>
          <p:txBody>
            <a:bodyPr/>
            <a:lstStyle/>
            <a:p>
              <a:endParaRPr lang="en-US"/>
            </a:p>
          </p:txBody>
        </p:sp>
        <p:sp>
          <p:nvSpPr>
            <p:cNvPr id="52239" name="Text Box 13"/>
            <p:cNvSpPr txBox="1">
              <a:spLocks noChangeArrowheads="1"/>
            </p:cNvSpPr>
            <p:nvPr/>
          </p:nvSpPr>
          <p:spPr bwMode="auto">
            <a:xfrm>
              <a:off x="3072" y="2448"/>
              <a:ext cx="1200" cy="365"/>
            </a:xfrm>
            <a:prstGeom prst="rect">
              <a:avLst/>
            </a:prstGeom>
            <a:noFill/>
            <a:ln w="12700">
              <a:noFill/>
              <a:miter lim="800000"/>
              <a:headEnd/>
              <a:tailEnd/>
            </a:ln>
          </p:spPr>
          <p:txBody>
            <a:bodyPr>
              <a:spAutoFit/>
            </a:bodyPr>
            <a:lstStyle/>
            <a:p>
              <a:pPr eaLnBrk="0" hangingPunct="0">
                <a:spcBef>
                  <a:spcPct val="50000"/>
                </a:spcBef>
              </a:pPr>
              <a:r>
                <a:rPr lang="en-US" sz="3200"/>
                <a:t>+ 5.0%</a:t>
              </a:r>
            </a:p>
          </p:txBody>
        </p:sp>
        <p:sp>
          <p:nvSpPr>
            <p:cNvPr id="52240" name="Text Box 14"/>
            <p:cNvSpPr txBox="1">
              <a:spLocks noChangeArrowheads="1"/>
            </p:cNvSpPr>
            <p:nvPr/>
          </p:nvSpPr>
          <p:spPr bwMode="auto">
            <a:xfrm>
              <a:off x="1104" y="3360"/>
              <a:ext cx="336" cy="365"/>
            </a:xfrm>
            <a:prstGeom prst="rect">
              <a:avLst/>
            </a:prstGeom>
            <a:noFill/>
            <a:ln w="12700">
              <a:noFill/>
              <a:miter lim="800000"/>
              <a:headEnd/>
              <a:tailEnd/>
            </a:ln>
          </p:spPr>
          <p:txBody>
            <a:bodyPr>
              <a:spAutoFit/>
            </a:bodyPr>
            <a:lstStyle/>
            <a:p>
              <a:pPr eaLnBrk="0" hangingPunct="0">
                <a:spcBef>
                  <a:spcPct val="50000"/>
                </a:spcBef>
              </a:pPr>
              <a:r>
                <a:rPr lang="en-US" sz="3200"/>
                <a:t>=</a:t>
              </a:r>
            </a:p>
          </p:txBody>
        </p:sp>
        <p:sp>
          <p:nvSpPr>
            <p:cNvPr id="52241" name="Text Box 15"/>
            <p:cNvSpPr txBox="1">
              <a:spLocks noChangeArrowheads="1"/>
            </p:cNvSpPr>
            <p:nvPr/>
          </p:nvSpPr>
          <p:spPr bwMode="auto">
            <a:xfrm>
              <a:off x="1536" y="3264"/>
              <a:ext cx="1056" cy="365"/>
            </a:xfrm>
            <a:prstGeom prst="rect">
              <a:avLst/>
            </a:prstGeom>
            <a:noFill/>
            <a:ln w="12700">
              <a:noFill/>
              <a:miter lim="800000"/>
              <a:headEnd/>
              <a:tailEnd/>
            </a:ln>
          </p:spPr>
          <p:txBody>
            <a:bodyPr>
              <a:spAutoFit/>
            </a:bodyPr>
            <a:lstStyle/>
            <a:p>
              <a:pPr eaLnBrk="0" hangingPunct="0">
                <a:spcBef>
                  <a:spcPct val="50000"/>
                </a:spcBef>
              </a:pPr>
              <a:r>
                <a:rPr lang="en-US" sz="3200"/>
                <a:t>$4.40</a:t>
              </a:r>
            </a:p>
          </p:txBody>
        </p:sp>
        <p:sp>
          <p:nvSpPr>
            <p:cNvPr id="52242" name="Text Box 16"/>
            <p:cNvSpPr txBox="1">
              <a:spLocks noChangeArrowheads="1"/>
            </p:cNvSpPr>
            <p:nvPr/>
          </p:nvSpPr>
          <p:spPr bwMode="auto">
            <a:xfrm>
              <a:off x="1488" y="3648"/>
              <a:ext cx="1056" cy="365"/>
            </a:xfrm>
            <a:prstGeom prst="rect">
              <a:avLst/>
            </a:prstGeom>
            <a:noFill/>
            <a:ln w="12700">
              <a:noFill/>
              <a:miter lim="800000"/>
              <a:headEnd/>
              <a:tailEnd/>
            </a:ln>
          </p:spPr>
          <p:txBody>
            <a:bodyPr>
              <a:spAutoFit/>
            </a:bodyPr>
            <a:lstStyle/>
            <a:p>
              <a:pPr eaLnBrk="0" hangingPunct="0">
                <a:spcBef>
                  <a:spcPct val="50000"/>
                </a:spcBef>
              </a:pPr>
              <a:r>
                <a:rPr lang="en-US" sz="3200"/>
                <a:t>$42.50</a:t>
              </a:r>
            </a:p>
          </p:txBody>
        </p:sp>
        <p:sp>
          <p:nvSpPr>
            <p:cNvPr id="52243" name="Line 17"/>
            <p:cNvSpPr>
              <a:spLocks noChangeShapeType="1"/>
            </p:cNvSpPr>
            <p:nvPr/>
          </p:nvSpPr>
          <p:spPr bwMode="auto">
            <a:xfrm>
              <a:off x="1536" y="3600"/>
              <a:ext cx="816" cy="0"/>
            </a:xfrm>
            <a:prstGeom prst="line">
              <a:avLst/>
            </a:prstGeom>
            <a:noFill/>
            <a:ln w="38100">
              <a:solidFill>
                <a:schemeClr val="tx1"/>
              </a:solidFill>
              <a:round/>
              <a:headEnd/>
              <a:tailEnd/>
            </a:ln>
          </p:spPr>
          <p:txBody>
            <a:bodyPr/>
            <a:lstStyle/>
            <a:p>
              <a:endParaRPr lang="en-US"/>
            </a:p>
          </p:txBody>
        </p:sp>
        <p:sp>
          <p:nvSpPr>
            <p:cNvPr id="52244" name="Text Box 18"/>
            <p:cNvSpPr txBox="1">
              <a:spLocks noChangeArrowheads="1"/>
            </p:cNvSpPr>
            <p:nvPr/>
          </p:nvSpPr>
          <p:spPr bwMode="auto">
            <a:xfrm>
              <a:off x="2448" y="3360"/>
              <a:ext cx="2400" cy="365"/>
            </a:xfrm>
            <a:prstGeom prst="rect">
              <a:avLst/>
            </a:prstGeom>
            <a:noFill/>
            <a:ln w="12700">
              <a:noFill/>
              <a:miter lim="800000"/>
              <a:headEnd/>
              <a:tailEnd/>
            </a:ln>
          </p:spPr>
          <p:txBody>
            <a:bodyPr>
              <a:spAutoFit/>
            </a:bodyPr>
            <a:lstStyle/>
            <a:p>
              <a:pPr eaLnBrk="0" hangingPunct="0">
                <a:spcBef>
                  <a:spcPct val="50000"/>
                </a:spcBef>
              </a:pPr>
              <a:r>
                <a:rPr lang="en-US" sz="3200"/>
                <a:t>+ 5.0% = 15.4%</a:t>
              </a:r>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Weighted Average Cost of Capital (WACC)</a:t>
            </a:r>
            <a:endParaRPr lang="en-US" dirty="0"/>
          </a:p>
        </p:txBody>
      </p:sp>
      <p:sp>
        <p:nvSpPr>
          <p:cNvPr id="5" name="Content Placeholder 4"/>
          <p:cNvSpPr>
            <a:spLocks noGrp="1"/>
          </p:cNvSpPr>
          <p:nvPr>
            <p:ph idx="1"/>
          </p:nvPr>
        </p:nvSpPr>
        <p:spPr/>
        <p:txBody>
          <a:bodyPr/>
          <a:lstStyle/>
          <a:p>
            <a:r>
              <a:rPr lang="en-US" dirty="0" smtClean="0"/>
              <a:t>WACC = </a:t>
            </a:r>
            <a:r>
              <a:rPr lang="en-US" dirty="0" err="1" smtClean="0"/>
              <a:t>w</a:t>
            </a:r>
            <a:r>
              <a:rPr lang="en-US" baseline="-25000" dirty="0" err="1" smtClean="0"/>
              <a:t>d</a:t>
            </a:r>
            <a:r>
              <a:rPr lang="en-US" dirty="0" err="1" smtClean="0"/>
              <a:t>r</a:t>
            </a:r>
            <a:r>
              <a:rPr lang="en-US" baseline="-25000" dirty="0" err="1" smtClean="0"/>
              <a:t>d</a:t>
            </a:r>
            <a:r>
              <a:rPr lang="en-US" dirty="0" smtClean="0"/>
              <a:t>(1 - T) + </a:t>
            </a:r>
            <a:r>
              <a:rPr lang="en-US" dirty="0" err="1" smtClean="0"/>
              <a:t>w</a:t>
            </a:r>
            <a:r>
              <a:rPr lang="en-US" baseline="-25000" dirty="0" err="1" smtClean="0"/>
              <a:t>ps</a:t>
            </a:r>
            <a:r>
              <a:rPr lang="en-US" dirty="0" err="1" smtClean="0"/>
              <a:t>r</a:t>
            </a:r>
            <a:r>
              <a:rPr lang="en-US" baseline="-25000" dirty="0" err="1" smtClean="0"/>
              <a:t>ps</a:t>
            </a:r>
            <a:r>
              <a:rPr lang="en-US" dirty="0" smtClean="0"/>
              <a:t> + </a:t>
            </a:r>
            <a:r>
              <a:rPr lang="en-US" dirty="0" err="1" smtClean="0"/>
              <a:t>w</a:t>
            </a:r>
            <a:r>
              <a:rPr lang="en-US" baseline="-25000" dirty="0" err="1" smtClean="0"/>
              <a:t>ce</a:t>
            </a:r>
            <a:r>
              <a:rPr lang="en-US" baseline="-25000" dirty="0" smtClean="0"/>
              <a:t> </a:t>
            </a:r>
            <a:r>
              <a:rPr lang="en-US" dirty="0" smtClean="0"/>
              <a:t>×(</a:t>
            </a:r>
            <a:r>
              <a:rPr lang="en-US" dirty="0" err="1" smtClean="0"/>
              <a:t>r</a:t>
            </a:r>
            <a:r>
              <a:rPr lang="en-US" baseline="-25000" dirty="0" err="1" smtClean="0"/>
              <a:t>s</a:t>
            </a:r>
            <a:r>
              <a:rPr lang="en-US" dirty="0" err="1" smtClean="0"/>
              <a:t>or</a:t>
            </a:r>
            <a:r>
              <a:rPr lang="en-US" dirty="0" smtClean="0"/>
              <a:t> r</a:t>
            </a:r>
            <a:r>
              <a:rPr lang="en-US" baseline="-25000" dirty="0" smtClean="0"/>
              <a:t>e</a:t>
            </a:r>
            <a:r>
              <a:rPr lang="en-US" dirty="0" smtClean="0"/>
              <a:t>)</a:t>
            </a:r>
          </a:p>
          <a:p>
            <a:r>
              <a:rPr lang="en-US" dirty="0" smtClean="0"/>
              <a:t>WACC is the average cost of capital on the firm’s existing projects and activities</a:t>
            </a:r>
          </a:p>
          <a:p>
            <a:r>
              <a:rPr lang="en-US" dirty="0" smtClean="0"/>
              <a:t>It is calculated on a before- and after-tax basis by weighting the cost of each source of funds.</a:t>
            </a:r>
          </a:p>
          <a:p>
            <a:endParaRPr lang="en-US" dirty="0"/>
          </a:p>
        </p:txBody>
      </p:sp>
      <p:sp>
        <p:nvSpPr>
          <p:cNvPr id="2" name="Footer Placeholder 1"/>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3" name="Slide Number Placeholder 2"/>
          <p:cNvSpPr>
            <a:spLocks noGrp="1"/>
          </p:cNvSpPr>
          <p:nvPr>
            <p:ph type="sldNum" sz="quarter" idx="11"/>
          </p:nvPr>
        </p:nvSpPr>
        <p:spPr/>
        <p:txBody>
          <a:bodyPr/>
          <a:lstStyle/>
          <a:p>
            <a:r>
              <a:rPr lang="en-US" smtClean="0"/>
              <a:t>9-</a:t>
            </a:r>
            <a:fld id="{6D4AADFF-EA94-48BD-BC35-EF1936B6A931}"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1"/>
          <p:cNvSpPr>
            <a:spLocks noGrp="1"/>
          </p:cNvSpPr>
          <p:nvPr>
            <p:ph type="ftr" sz="quarter" idx="10"/>
          </p:nvPr>
        </p:nvSpPr>
        <p:spPr>
          <a:noFill/>
        </p:spPr>
        <p:txBody>
          <a:bodyPr/>
          <a:lstStyle/>
          <a:p>
            <a:r>
              <a:rPr lang="en-US"/>
              <a:t>Copyright © 2011 by Nelson Education Ltd. All rights reserved.</a:t>
            </a:r>
          </a:p>
        </p:txBody>
      </p:sp>
      <p:sp>
        <p:nvSpPr>
          <p:cNvPr id="39939" name="Slide Number Placeholder 2"/>
          <p:cNvSpPr>
            <a:spLocks noGrp="1"/>
          </p:cNvSpPr>
          <p:nvPr>
            <p:ph type="sldNum" sz="quarter" idx="11"/>
          </p:nvPr>
        </p:nvSpPr>
        <p:spPr>
          <a:noFill/>
        </p:spPr>
        <p:txBody>
          <a:bodyPr/>
          <a:lstStyle/>
          <a:p>
            <a:r>
              <a:rPr lang="en-US"/>
              <a:t>9-</a:t>
            </a:r>
            <a:fld id="{7675B8BC-4D17-400E-944D-1BE50CE30650}" type="slidenum">
              <a:rPr lang="en-US"/>
              <a:pPr/>
              <a:t>38</a:t>
            </a:fld>
            <a:endParaRPr lang="en-US"/>
          </a:p>
        </p:txBody>
      </p:sp>
      <p:sp>
        <p:nvSpPr>
          <p:cNvPr id="39940" name="Rectangle 2053"/>
          <p:cNvSpPr>
            <a:spLocks noGrp="1" noChangeArrowheads="1"/>
          </p:cNvSpPr>
          <p:nvPr>
            <p:ph type="title" idx="4294967295"/>
          </p:nvPr>
        </p:nvSpPr>
        <p:spPr/>
        <p:txBody>
          <a:bodyPr anchor="b"/>
          <a:lstStyle/>
          <a:p>
            <a:pPr eaLnBrk="1" hangingPunct="1"/>
            <a:r>
              <a:rPr lang="en-US" smtClean="0"/>
              <a:t>What factors influence a company’s WACC?</a:t>
            </a:r>
          </a:p>
        </p:txBody>
      </p:sp>
      <p:sp>
        <p:nvSpPr>
          <p:cNvPr id="39941" name="Rectangle 2054"/>
          <p:cNvSpPr>
            <a:spLocks noGrp="1" noChangeArrowheads="1"/>
          </p:cNvSpPr>
          <p:nvPr>
            <p:ph type="body" idx="4294967295"/>
          </p:nvPr>
        </p:nvSpPr>
        <p:spPr/>
        <p:txBody>
          <a:bodyPr/>
          <a:lstStyle/>
          <a:p>
            <a:pPr eaLnBrk="1" hangingPunct="1"/>
            <a:r>
              <a:rPr lang="en-US" smtClean="0"/>
              <a:t>Market conditions, especially interest rates and tax rates.</a:t>
            </a:r>
          </a:p>
          <a:p>
            <a:pPr eaLnBrk="1" hangingPunct="1"/>
            <a:r>
              <a:rPr lang="en-US" smtClean="0"/>
              <a:t>The firm’s capital structure and dividend policy.</a:t>
            </a:r>
          </a:p>
          <a:p>
            <a:pPr eaLnBrk="1" hangingPunct="1"/>
            <a:r>
              <a:rPr lang="en-US" smtClean="0"/>
              <a:t>The firm’s investment policy.  Firms with riskier projects generally have a higher WACC.</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1"/>
          <p:cNvSpPr>
            <a:spLocks noGrp="1"/>
          </p:cNvSpPr>
          <p:nvPr>
            <p:ph type="ftr" sz="quarter" idx="10"/>
          </p:nvPr>
        </p:nvSpPr>
        <p:spPr>
          <a:noFill/>
        </p:spPr>
        <p:txBody>
          <a:bodyPr/>
          <a:lstStyle/>
          <a:p>
            <a:r>
              <a:rPr lang="en-US"/>
              <a:t>Copyright © 2011 by Nelson Education Ltd. All rights reserved.</a:t>
            </a:r>
          </a:p>
        </p:txBody>
      </p:sp>
      <p:sp>
        <p:nvSpPr>
          <p:cNvPr id="33795" name="Slide Number Placeholder 2"/>
          <p:cNvSpPr>
            <a:spLocks noGrp="1"/>
          </p:cNvSpPr>
          <p:nvPr>
            <p:ph type="sldNum" sz="quarter" idx="11"/>
          </p:nvPr>
        </p:nvSpPr>
        <p:spPr>
          <a:noFill/>
        </p:spPr>
        <p:txBody>
          <a:bodyPr/>
          <a:lstStyle/>
          <a:p>
            <a:r>
              <a:rPr lang="en-US"/>
              <a:t>9-</a:t>
            </a:r>
            <a:fld id="{FD27B565-02B5-4AB4-8A98-FF30165D0032}" type="slidenum">
              <a:rPr lang="en-US"/>
              <a:pPr/>
              <a:t>39</a:t>
            </a:fld>
            <a:endParaRPr lang="en-US"/>
          </a:p>
        </p:txBody>
      </p:sp>
      <p:sp>
        <p:nvSpPr>
          <p:cNvPr id="33796" name="Rectangle 4"/>
          <p:cNvSpPr>
            <a:spLocks noGrp="1" noChangeArrowheads="1"/>
          </p:cNvSpPr>
          <p:nvPr>
            <p:ph type="title" idx="4294967295"/>
          </p:nvPr>
        </p:nvSpPr>
        <p:spPr/>
        <p:txBody>
          <a:bodyPr anchor="b"/>
          <a:lstStyle/>
          <a:p>
            <a:pPr eaLnBrk="1" hangingPunct="1"/>
            <a:r>
              <a:rPr lang="en-US" smtClean="0"/>
              <a:t>Determining the Weights for the WACC</a:t>
            </a:r>
          </a:p>
        </p:txBody>
      </p:sp>
      <p:sp>
        <p:nvSpPr>
          <p:cNvPr id="33797" name="Rectangle 5"/>
          <p:cNvSpPr>
            <a:spLocks noGrp="1" noChangeArrowheads="1"/>
          </p:cNvSpPr>
          <p:nvPr>
            <p:ph type="body" idx="4294967295"/>
          </p:nvPr>
        </p:nvSpPr>
        <p:spPr/>
        <p:txBody>
          <a:bodyPr/>
          <a:lstStyle/>
          <a:p>
            <a:pPr eaLnBrk="1" hangingPunct="1"/>
            <a:r>
              <a:rPr lang="en-US" smtClean="0"/>
              <a:t>The weights are the percentages of the firm that will be financed by each component.</a:t>
            </a:r>
          </a:p>
          <a:p>
            <a:pPr eaLnBrk="1" hangingPunct="1"/>
            <a:r>
              <a:rPr lang="en-US" smtClean="0"/>
              <a:t>If possible, always use the target weights for the percentages of the firm that will be financed with the various types of capital.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a:spLocks noGrp="1"/>
          </p:cNvSpPr>
          <p:nvPr>
            <p:ph type="ftr" sz="quarter" idx="10"/>
          </p:nvPr>
        </p:nvSpPr>
        <p:spPr>
          <a:noFill/>
        </p:spPr>
        <p:txBody>
          <a:bodyPr/>
          <a:lstStyle/>
          <a:p>
            <a:r>
              <a:rPr lang="en-US"/>
              <a:t>Copyright © 2011 by Nelson Education Ltd. All rights reserved.</a:t>
            </a:r>
          </a:p>
        </p:txBody>
      </p:sp>
      <p:sp>
        <p:nvSpPr>
          <p:cNvPr id="5123" name="Slide Number Placeholder 2"/>
          <p:cNvSpPr>
            <a:spLocks noGrp="1"/>
          </p:cNvSpPr>
          <p:nvPr>
            <p:ph type="sldNum" sz="quarter" idx="11"/>
          </p:nvPr>
        </p:nvSpPr>
        <p:spPr>
          <a:noFill/>
        </p:spPr>
        <p:txBody>
          <a:bodyPr/>
          <a:lstStyle/>
          <a:p>
            <a:r>
              <a:rPr lang="en-US"/>
              <a:t>9-</a:t>
            </a:r>
            <a:fld id="{A887F3D2-0DE3-4D6F-ACC1-B1E760F9227D}" type="slidenum">
              <a:rPr lang="en-US"/>
              <a:pPr/>
              <a:t>4</a:t>
            </a:fld>
            <a:endParaRPr lang="en-US"/>
          </a:p>
        </p:txBody>
      </p:sp>
      <p:sp>
        <p:nvSpPr>
          <p:cNvPr id="5124" name="Rectangle 9"/>
          <p:cNvSpPr>
            <a:spLocks noGrp="1" noChangeArrowheads="1"/>
          </p:cNvSpPr>
          <p:nvPr>
            <p:ph type="title" idx="4294967295"/>
          </p:nvPr>
        </p:nvSpPr>
        <p:spPr/>
        <p:txBody>
          <a:bodyPr anchor="b"/>
          <a:lstStyle/>
          <a:p>
            <a:pPr eaLnBrk="1" hangingPunct="1"/>
            <a:r>
              <a:rPr lang="en-US" smtClean="0"/>
              <a:t>Topics in Chapter</a:t>
            </a:r>
          </a:p>
        </p:txBody>
      </p:sp>
      <p:sp>
        <p:nvSpPr>
          <p:cNvPr id="5125" name="Rectangle 10"/>
          <p:cNvSpPr>
            <a:spLocks noGrp="1" noChangeArrowheads="1"/>
          </p:cNvSpPr>
          <p:nvPr>
            <p:ph type="body" idx="4294967295"/>
          </p:nvPr>
        </p:nvSpPr>
        <p:spPr/>
        <p:txBody>
          <a:bodyPr/>
          <a:lstStyle/>
          <a:p>
            <a:pPr eaLnBrk="1" hangingPunct="1"/>
            <a:r>
              <a:rPr lang="en-US" smtClean="0"/>
              <a:t>Cost of Capital Components</a:t>
            </a:r>
          </a:p>
          <a:p>
            <a:pPr lvl="1" eaLnBrk="1" hangingPunct="1"/>
            <a:r>
              <a:rPr lang="en-US" smtClean="0"/>
              <a:t>Debt</a:t>
            </a:r>
          </a:p>
          <a:p>
            <a:pPr lvl="1" eaLnBrk="1" hangingPunct="1"/>
            <a:r>
              <a:rPr lang="en-US" smtClean="0"/>
              <a:t>Preferred</a:t>
            </a:r>
          </a:p>
          <a:p>
            <a:pPr lvl="1" eaLnBrk="1" hangingPunct="1"/>
            <a:r>
              <a:rPr lang="en-US" smtClean="0"/>
              <a:t>Common Equity</a:t>
            </a:r>
          </a:p>
          <a:p>
            <a:pPr eaLnBrk="1" hangingPunct="1"/>
            <a:r>
              <a:rPr lang="en-US" smtClean="0"/>
              <a:t>WACC</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1"/>
          <p:cNvSpPr>
            <a:spLocks noGrp="1"/>
          </p:cNvSpPr>
          <p:nvPr>
            <p:ph type="ftr" sz="quarter" idx="10"/>
          </p:nvPr>
        </p:nvSpPr>
        <p:spPr>
          <a:noFill/>
        </p:spPr>
        <p:txBody>
          <a:bodyPr/>
          <a:lstStyle/>
          <a:p>
            <a:r>
              <a:rPr lang="en-US"/>
              <a:t>Copyright © 2011 by Nelson Education Ltd. All rights reserved.</a:t>
            </a:r>
          </a:p>
        </p:txBody>
      </p:sp>
      <p:sp>
        <p:nvSpPr>
          <p:cNvPr id="34819" name="Slide Number Placeholder 2"/>
          <p:cNvSpPr>
            <a:spLocks noGrp="1"/>
          </p:cNvSpPr>
          <p:nvPr>
            <p:ph type="sldNum" sz="quarter" idx="11"/>
          </p:nvPr>
        </p:nvSpPr>
        <p:spPr>
          <a:noFill/>
        </p:spPr>
        <p:txBody>
          <a:bodyPr/>
          <a:lstStyle/>
          <a:p>
            <a:r>
              <a:rPr lang="en-US"/>
              <a:t>9-</a:t>
            </a:r>
            <a:fld id="{B5AC49FD-1FC2-4F48-8E62-73E510D97304}" type="slidenum">
              <a:rPr lang="en-US"/>
              <a:pPr/>
              <a:t>40</a:t>
            </a:fld>
            <a:endParaRPr lang="en-US"/>
          </a:p>
        </p:txBody>
      </p:sp>
      <p:sp>
        <p:nvSpPr>
          <p:cNvPr id="34820" name="Rectangle 5"/>
          <p:cNvSpPr>
            <a:spLocks noGrp="1" noChangeArrowheads="1"/>
          </p:cNvSpPr>
          <p:nvPr>
            <p:ph type="title" idx="4294967295"/>
          </p:nvPr>
        </p:nvSpPr>
        <p:spPr/>
        <p:txBody>
          <a:bodyPr anchor="b"/>
          <a:lstStyle/>
          <a:p>
            <a:pPr eaLnBrk="1" hangingPunct="1"/>
            <a:r>
              <a:rPr lang="en-US" smtClean="0"/>
              <a:t>Estimating Weights for the Capital Structure</a:t>
            </a:r>
          </a:p>
        </p:txBody>
      </p:sp>
      <p:sp>
        <p:nvSpPr>
          <p:cNvPr id="34821" name="Rectangle 6"/>
          <p:cNvSpPr>
            <a:spLocks noGrp="1" noChangeArrowheads="1"/>
          </p:cNvSpPr>
          <p:nvPr>
            <p:ph type="body" idx="4294967295"/>
          </p:nvPr>
        </p:nvSpPr>
        <p:spPr/>
        <p:txBody>
          <a:bodyPr/>
          <a:lstStyle/>
          <a:p>
            <a:pPr eaLnBrk="1" hangingPunct="1"/>
            <a:r>
              <a:rPr lang="en-US" smtClean="0"/>
              <a:t>If you don’t know the targets, it is better to estimate the weights using current market values than current book values.</a:t>
            </a:r>
          </a:p>
          <a:p>
            <a:pPr eaLnBrk="1" hangingPunct="1"/>
            <a:r>
              <a:rPr lang="en-US" smtClean="0"/>
              <a:t>If you don’t know the market value of debt, then it is usually reasonable to use the book values of debt, especially if the debt is short-term.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1"/>
          <p:cNvSpPr>
            <a:spLocks noGrp="1"/>
          </p:cNvSpPr>
          <p:nvPr>
            <p:ph type="ftr" sz="quarter" idx="10"/>
          </p:nvPr>
        </p:nvSpPr>
        <p:spPr>
          <a:noFill/>
        </p:spPr>
        <p:txBody>
          <a:bodyPr/>
          <a:lstStyle/>
          <a:p>
            <a:r>
              <a:rPr lang="en-US"/>
              <a:t>Copyright © 2011 by Nelson Education Ltd. All rights reserved.</a:t>
            </a:r>
          </a:p>
        </p:txBody>
      </p:sp>
      <p:sp>
        <p:nvSpPr>
          <p:cNvPr id="35843" name="Slide Number Placeholder 2"/>
          <p:cNvSpPr>
            <a:spLocks noGrp="1"/>
          </p:cNvSpPr>
          <p:nvPr>
            <p:ph type="sldNum" sz="quarter" idx="11"/>
          </p:nvPr>
        </p:nvSpPr>
        <p:spPr>
          <a:noFill/>
        </p:spPr>
        <p:txBody>
          <a:bodyPr/>
          <a:lstStyle/>
          <a:p>
            <a:r>
              <a:rPr lang="en-US"/>
              <a:t>9-</a:t>
            </a:r>
            <a:fld id="{BBF449BC-1B08-46E5-92A7-F9803194EC9C}" type="slidenum">
              <a:rPr lang="en-US"/>
              <a:pPr/>
              <a:t>41</a:t>
            </a:fld>
            <a:endParaRPr lang="en-US"/>
          </a:p>
        </p:txBody>
      </p:sp>
      <p:sp>
        <p:nvSpPr>
          <p:cNvPr id="35844" name="Rectangle 7"/>
          <p:cNvSpPr>
            <a:spLocks noGrp="1" noChangeArrowheads="1"/>
          </p:cNvSpPr>
          <p:nvPr>
            <p:ph type="title" idx="4294967295"/>
          </p:nvPr>
        </p:nvSpPr>
        <p:spPr/>
        <p:txBody>
          <a:bodyPr anchor="b"/>
          <a:lstStyle/>
          <a:p>
            <a:pPr eaLnBrk="1" hangingPunct="1"/>
            <a:r>
              <a:rPr lang="en-US" dirty="0" smtClean="0"/>
              <a:t>Estimating Weights: Example </a:t>
            </a:r>
          </a:p>
        </p:txBody>
      </p:sp>
      <p:sp>
        <p:nvSpPr>
          <p:cNvPr id="35845" name="Rectangle 8"/>
          <p:cNvSpPr>
            <a:spLocks noGrp="1" noChangeArrowheads="1"/>
          </p:cNvSpPr>
          <p:nvPr>
            <p:ph type="body" idx="4294967295"/>
          </p:nvPr>
        </p:nvSpPr>
        <p:spPr/>
        <p:txBody>
          <a:bodyPr/>
          <a:lstStyle/>
          <a:p>
            <a:pPr eaLnBrk="1" hangingPunct="1"/>
            <a:r>
              <a:rPr lang="en-US" dirty="0" smtClean="0"/>
              <a:t>Suppose the current share price is $50, there are 3 million shares of stock outstanding, the firm has $25 million of preferred stock, and $75 million of debt.  No new common stocks are issued.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1"/>
          <p:cNvSpPr>
            <a:spLocks noGrp="1"/>
          </p:cNvSpPr>
          <p:nvPr>
            <p:ph type="ftr" sz="quarter" idx="10"/>
          </p:nvPr>
        </p:nvSpPr>
        <p:spPr>
          <a:noFill/>
        </p:spPr>
        <p:txBody>
          <a:bodyPr/>
          <a:lstStyle/>
          <a:p>
            <a:r>
              <a:rPr lang="en-US"/>
              <a:t>Copyright © 2011 by Nelson Education Ltd. All rights reserved.</a:t>
            </a:r>
          </a:p>
        </p:txBody>
      </p:sp>
      <p:sp>
        <p:nvSpPr>
          <p:cNvPr id="36867" name="Slide Number Placeholder 2"/>
          <p:cNvSpPr>
            <a:spLocks noGrp="1"/>
          </p:cNvSpPr>
          <p:nvPr>
            <p:ph type="sldNum" sz="quarter" idx="11"/>
          </p:nvPr>
        </p:nvSpPr>
        <p:spPr>
          <a:noFill/>
        </p:spPr>
        <p:txBody>
          <a:bodyPr/>
          <a:lstStyle/>
          <a:p>
            <a:r>
              <a:rPr lang="en-US"/>
              <a:t>9-</a:t>
            </a:r>
            <a:fld id="{55A13C8E-C1C3-4F60-A898-814EA08DC8D9}" type="slidenum">
              <a:rPr lang="en-US"/>
              <a:pPr/>
              <a:t>42</a:t>
            </a:fld>
            <a:endParaRPr lang="en-US"/>
          </a:p>
        </p:txBody>
      </p:sp>
      <p:sp>
        <p:nvSpPr>
          <p:cNvPr id="36868" name="Rectangle 3"/>
          <p:cNvSpPr>
            <a:spLocks noGrp="1" noChangeArrowheads="1"/>
          </p:cNvSpPr>
          <p:nvPr>
            <p:ph type="title" idx="4294967295"/>
          </p:nvPr>
        </p:nvSpPr>
        <p:spPr/>
        <p:txBody>
          <a:bodyPr anchor="b"/>
          <a:lstStyle/>
          <a:p>
            <a:pPr eaLnBrk="1" hangingPunct="1"/>
            <a:r>
              <a:rPr lang="en-US" smtClean="0"/>
              <a:t>Estimating Weights (cont’d)</a:t>
            </a:r>
          </a:p>
        </p:txBody>
      </p:sp>
      <p:sp>
        <p:nvSpPr>
          <p:cNvPr id="36869" name="Rectangle 4"/>
          <p:cNvSpPr>
            <a:spLocks noGrp="1" noChangeArrowheads="1"/>
          </p:cNvSpPr>
          <p:nvPr>
            <p:ph type="body" idx="4294967295"/>
          </p:nvPr>
        </p:nvSpPr>
        <p:spPr/>
        <p:txBody>
          <a:bodyPr/>
          <a:lstStyle/>
          <a:p>
            <a:pPr eaLnBrk="1" hangingPunct="1"/>
            <a:r>
              <a:rPr lang="en-US" dirty="0" err="1" smtClean="0"/>
              <a:t>V</a:t>
            </a:r>
            <a:r>
              <a:rPr lang="en-US" baseline="-25000" dirty="0" err="1" smtClean="0"/>
              <a:t>ce</a:t>
            </a:r>
            <a:r>
              <a:rPr lang="en-US" dirty="0" smtClean="0"/>
              <a:t> = $50 (3 million) = $150 million.</a:t>
            </a:r>
          </a:p>
          <a:p>
            <a:pPr eaLnBrk="1" hangingPunct="1"/>
            <a:r>
              <a:rPr lang="en-US" dirty="0" err="1" smtClean="0"/>
              <a:t>V</a:t>
            </a:r>
            <a:r>
              <a:rPr lang="en-US" baseline="-25000" dirty="0" err="1" smtClean="0"/>
              <a:t>ps</a:t>
            </a:r>
            <a:r>
              <a:rPr lang="en-US" dirty="0" smtClean="0"/>
              <a:t> = $25 million.</a:t>
            </a:r>
          </a:p>
          <a:p>
            <a:pPr eaLnBrk="1" hangingPunct="1"/>
            <a:r>
              <a:rPr lang="en-US" dirty="0" err="1" smtClean="0"/>
              <a:t>V</a:t>
            </a:r>
            <a:r>
              <a:rPr lang="en-US" baseline="-25000" dirty="0" err="1" smtClean="0"/>
              <a:t>d</a:t>
            </a:r>
            <a:r>
              <a:rPr lang="en-US" baseline="-25000" dirty="0" smtClean="0"/>
              <a:t> </a:t>
            </a:r>
            <a:r>
              <a:rPr lang="en-US" dirty="0" smtClean="0"/>
              <a:t>= $75 million.</a:t>
            </a:r>
          </a:p>
          <a:p>
            <a:pPr eaLnBrk="1" hangingPunct="1"/>
            <a:r>
              <a:rPr lang="en-US" dirty="0" smtClean="0"/>
              <a:t>Total value = $150 + $25 + $75 = $250 million.</a:t>
            </a:r>
          </a:p>
          <a:p>
            <a:pPr eaLnBrk="1" hangingPunct="1"/>
            <a:r>
              <a:rPr lang="en-US" dirty="0" err="1" smtClean="0"/>
              <a:t>w</a:t>
            </a:r>
            <a:r>
              <a:rPr lang="en-US" baseline="-25000" dirty="0" err="1" smtClean="0"/>
              <a:t>ce</a:t>
            </a:r>
            <a:r>
              <a:rPr lang="en-US" dirty="0" smtClean="0"/>
              <a:t> = $150/$250 = 0.6</a:t>
            </a:r>
          </a:p>
          <a:p>
            <a:pPr eaLnBrk="1" hangingPunct="1"/>
            <a:r>
              <a:rPr lang="en-US" dirty="0" err="1" smtClean="0"/>
              <a:t>w</a:t>
            </a:r>
            <a:r>
              <a:rPr lang="en-US" baseline="-25000" dirty="0" err="1" smtClean="0"/>
              <a:t>ps</a:t>
            </a:r>
            <a:r>
              <a:rPr lang="en-US" dirty="0" smtClean="0"/>
              <a:t> = $25/$250 = 0.1</a:t>
            </a:r>
          </a:p>
          <a:p>
            <a:pPr eaLnBrk="1" hangingPunct="1"/>
            <a:r>
              <a:rPr lang="en-US" dirty="0" smtClean="0"/>
              <a:t>w</a:t>
            </a:r>
            <a:r>
              <a:rPr lang="en-US" baseline="-25000" dirty="0" smtClean="0"/>
              <a:t>d</a:t>
            </a:r>
            <a:r>
              <a:rPr lang="en-US" dirty="0" smtClean="0"/>
              <a:t> = $75/$250 = 0.3</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1"/>
          <p:cNvSpPr>
            <a:spLocks noGrp="1"/>
          </p:cNvSpPr>
          <p:nvPr>
            <p:ph type="ftr" sz="quarter" idx="10"/>
          </p:nvPr>
        </p:nvSpPr>
        <p:spPr>
          <a:noFill/>
        </p:spPr>
        <p:txBody>
          <a:bodyPr/>
          <a:lstStyle/>
          <a:p>
            <a:r>
              <a:rPr lang="en-US"/>
              <a:t>Copyright © 2011 by Nelson Education Ltd. All rights reserved.</a:t>
            </a:r>
          </a:p>
        </p:txBody>
      </p:sp>
      <p:sp>
        <p:nvSpPr>
          <p:cNvPr id="38915" name="Slide Number Placeholder 2"/>
          <p:cNvSpPr>
            <a:spLocks noGrp="1"/>
          </p:cNvSpPr>
          <p:nvPr>
            <p:ph type="sldNum" sz="quarter" idx="11"/>
          </p:nvPr>
        </p:nvSpPr>
        <p:spPr>
          <a:noFill/>
        </p:spPr>
        <p:txBody>
          <a:bodyPr/>
          <a:lstStyle/>
          <a:p>
            <a:r>
              <a:rPr lang="en-US"/>
              <a:t>9-</a:t>
            </a:r>
            <a:fld id="{7FC396C1-9A45-4CB1-84B5-B1E9FBD87851}" type="slidenum">
              <a:rPr lang="en-US"/>
              <a:pPr/>
              <a:t>43</a:t>
            </a:fld>
            <a:endParaRPr lang="en-US"/>
          </a:p>
        </p:txBody>
      </p:sp>
      <p:sp>
        <p:nvSpPr>
          <p:cNvPr id="38916" name="Rectangle 2050"/>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38917" name="Rectangle 2051"/>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38918" name="Rectangle 2057"/>
          <p:cNvSpPr>
            <a:spLocks noGrp="1" noChangeArrowheads="1"/>
          </p:cNvSpPr>
          <p:nvPr>
            <p:ph type="title" idx="4294967295"/>
          </p:nvPr>
        </p:nvSpPr>
        <p:spPr/>
        <p:txBody>
          <a:bodyPr anchor="b"/>
          <a:lstStyle/>
          <a:p>
            <a:pPr eaLnBrk="1" hangingPunct="1"/>
            <a:r>
              <a:rPr lang="en-US" dirty="0" smtClean="0"/>
              <a:t>WACC Calculation</a:t>
            </a:r>
          </a:p>
        </p:txBody>
      </p:sp>
      <p:sp>
        <p:nvSpPr>
          <p:cNvPr id="38919" name="Rectangle 2058"/>
          <p:cNvSpPr>
            <a:spLocks noGrp="1" noChangeArrowheads="1"/>
          </p:cNvSpPr>
          <p:nvPr>
            <p:ph type="body" idx="4294967295"/>
          </p:nvPr>
        </p:nvSpPr>
        <p:spPr/>
        <p:txBody>
          <a:bodyPr/>
          <a:lstStyle/>
          <a:p>
            <a:pPr eaLnBrk="1" hangingPunct="1">
              <a:buFontTx/>
              <a:buNone/>
            </a:pPr>
            <a:r>
              <a:rPr lang="en-US" dirty="0" smtClean="0"/>
              <a:t>WACC = </a:t>
            </a:r>
            <a:r>
              <a:rPr lang="en-US" dirty="0" err="1" smtClean="0"/>
              <a:t>w</a:t>
            </a:r>
            <a:r>
              <a:rPr lang="en-US" baseline="-25000" dirty="0" err="1" smtClean="0"/>
              <a:t>d</a:t>
            </a:r>
            <a:r>
              <a:rPr lang="en-US" dirty="0" err="1" smtClean="0"/>
              <a:t>r</a:t>
            </a:r>
            <a:r>
              <a:rPr lang="en-US" baseline="-25000" dirty="0" err="1" smtClean="0"/>
              <a:t>d</a:t>
            </a:r>
            <a:r>
              <a:rPr lang="en-US" dirty="0" smtClean="0"/>
              <a:t>(1 - T) + </a:t>
            </a:r>
            <a:r>
              <a:rPr lang="en-US" dirty="0" err="1" smtClean="0"/>
              <a:t>w</a:t>
            </a:r>
            <a:r>
              <a:rPr lang="en-US" baseline="-25000" dirty="0" err="1" smtClean="0"/>
              <a:t>ps</a:t>
            </a:r>
            <a:r>
              <a:rPr lang="en-US" dirty="0" err="1" smtClean="0"/>
              <a:t>r</a:t>
            </a:r>
            <a:r>
              <a:rPr lang="en-US" baseline="-25000" dirty="0" err="1" smtClean="0"/>
              <a:t>ps</a:t>
            </a:r>
            <a:r>
              <a:rPr lang="en-US" dirty="0" smtClean="0"/>
              <a:t> + </a:t>
            </a:r>
            <a:r>
              <a:rPr lang="en-US" dirty="0" err="1" smtClean="0"/>
              <a:t>w</a:t>
            </a:r>
            <a:r>
              <a:rPr lang="en-US" baseline="-25000" dirty="0" err="1" smtClean="0"/>
              <a:t>ce</a:t>
            </a:r>
            <a:r>
              <a:rPr lang="en-US" dirty="0" err="1" smtClean="0"/>
              <a:t>r</a:t>
            </a:r>
            <a:r>
              <a:rPr lang="en-US" baseline="-25000" dirty="0" err="1" smtClean="0"/>
              <a:t>s</a:t>
            </a:r>
            <a:endParaRPr lang="en-US" baseline="-25000" dirty="0" smtClean="0"/>
          </a:p>
          <a:p>
            <a:pPr eaLnBrk="1" hangingPunct="1">
              <a:buFontTx/>
              <a:buNone/>
            </a:pPr>
            <a:endParaRPr lang="en-US" dirty="0" smtClean="0"/>
          </a:p>
          <a:p>
            <a:pPr eaLnBrk="1" hangingPunct="1">
              <a:buFontTx/>
              <a:buNone/>
            </a:pPr>
            <a:r>
              <a:rPr lang="en-US" dirty="0" smtClean="0"/>
              <a:t>Recall: r</a:t>
            </a:r>
            <a:r>
              <a:rPr lang="en-US" baseline="-25000" dirty="0" smtClean="0"/>
              <a:t>d</a:t>
            </a:r>
            <a:r>
              <a:rPr lang="en-US" dirty="0" smtClean="0"/>
              <a:t> = 11%, </a:t>
            </a:r>
            <a:r>
              <a:rPr lang="en-US" dirty="0" err="1" smtClean="0"/>
              <a:t>r</a:t>
            </a:r>
            <a:r>
              <a:rPr lang="en-US" baseline="-25000" dirty="0" err="1" smtClean="0"/>
              <a:t>PS</a:t>
            </a:r>
            <a:r>
              <a:rPr lang="en-US" dirty="0" smtClean="0"/>
              <a:t> = 9%, </a:t>
            </a:r>
            <a:r>
              <a:rPr lang="en-US" dirty="0" err="1" smtClean="0"/>
              <a:t>r</a:t>
            </a:r>
            <a:r>
              <a:rPr lang="en-US" baseline="-25000" dirty="0" err="1" smtClean="0"/>
              <a:t>S</a:t>
            </a:r>
            <a:r>
              <a:rPr lang="en-US" dirty="0" smtClean="0"/>
              <a:t> = 14%</a:t>
            </a:r>
          </a:p>
          <a:p>
            <a:pPr eaLnBrk="1" hangingPunct="1">
              <a:buFontTx/>
              <a:buNone/>
            </a:pPr>
            <a:endParaRPr lang="en-US" dirty="0" smtClean="0"/>
          </a:p>
          <a:p>
            <a:pPr eaLnBrk="1" hangingPunct="1">
              <a:buFontTx/>
              <a:buNone/>
            </a:pPr>
            <a:r>
              <a:rPr lang="en-US" dirty="0" smtClean="0"/>
              <a:t>WACC = 0.3(11%)(0.6) + 0.1(9%) + 0.6(14%) = 1.98% + 0.9% + 8.4% = 11.28%	</a:t>
            </a:r>
          </a:p>
          <a:p>
            <a:pPr eaLnBrk="1" hangingPunct="1">
              <a:buFontTx/>
              <a:buNone/>
            </a:pPr>
            <a:endParaRPr lang="en-US" dirty="0" smtClean="0"/>
          </a:p>
          <a:p>
            <a:pPr eaLnBrk="1" hangingPunct="1">
              <a:buFontTx/>
              <a:buNone/>
            </a:pPr>
            <a:endParaRPr lang="en-US" dirty="0" smtClean="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WACC and asset valuation</a:t>
            </a:r>
            <a:endParaRPr lang="en-US" dirty="0"/>
          </a:p>
        </p:txBody>
      </p:sp>
      <p:sp>
        <p:nvSpPr>
          <p:cNvPr id="3" name="Content Placeholder 2"/>
          <p:cNvSpPr>
            <a:spLocks noGrp="1"/>
          </p:cNvSpPr>
          <p:nvPr>
            <p:ph idx="1"/>
          </p:nvPr>
        </p:nvSpPr>
        <p:spPr/>
        <p:txBody>
          <a:bodyPr/>
          <a:lstStyle/>
          <a:p>
            <a:r>
              <a:rPr lang="en-US" dirty="0" smtClean="0"/>
              <a:t>WACC is often used in corporate finance to value assets and projects. </a:t>
            </a:r>
          </a:p>
          <a:p>
            <a:r>
              <a:rPr lang="en-US" dirty="0" smtClean="0"/>
              <a:t>We will make a closer look at the valuation process. </a:t>
            </a:r>
            <a:endParaRPr lang="en-US" dirty="0"/>
          </a:p>
        </p:txBody>
      </p:sp>
    </p:spTree>
    <p:extLst>
      <p:ext uri="{BB962C8B-B14F-4D97-AF65-F5344CB8AC3E}">
        <p14:creationId xmlns:p14="http://schemas.microsoft.com/office/powerpoint/2010/main" val="18460804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sp>
        <p:nvSpPr>
          <p:cNvPr id="3" name="Content Placeholder 2"/>
          <p:cNvSpPr>
            <a:spLocks noGrp="1"/>
          </p:cNvSpPr>
          <p:nvPr>
            <p:ph idx="1"/>
          </p:nvPr>
        </p:nvSpPr>
        <p:spPr/>
        <p:txBody>
          <a:bodyPr/>
          <a:lstStyle/>
          <a:p>
            <a:r>
              <a:rPr lang="en-US" dirty="0"/>
              <a:t>A</a:t>
            </a:r>
            <a:r>
              <a:rPr lang="en-US" dirty="0" smtClean="0"/>
              <a:t> </a:t>
            </a:r>
            <a:r>
              <a:rPr lang="en-US" dirty="0"/>
              <a:t>company will distribute coupon amount to 3 million dollar and dividend amount to 3 million dollars next year. The market value of bond is 100 million dollars and the market value of the equity is 100 million dollars as well. So the yield of the perpetual bond is 3% and the dividend ratio is 3%. Assume the growth rate of the dividend is 4% per year. </a:t>
            </a:r>
          </a:p>
        </p:txBody>
      </p:sp>
    </p:spTree>
    <p:extLst>
      <p:ext uri="{BB962C8B-B14F-4D97-AF65-F5344CB8AC3E}">
        <p14:creationId xmlns:p14="http://schemas.microsoft.com/office/powerpoint/2010/main" val="37041801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What is the cost of equity?</a:t>
            </a:r>
          </a:p>
          <a:p>
            <a:r>
              <a:rPr lang="en-US" dirty="0" smtClean="0"/>
              <a:t>What is WACC?</a:t>
            </a:r>
          </a:p>
          <a:p>
            <a:r>
              <a:rPr lang="en-US" dirty="0" smtClean="0"/>
              <a:t>What is asset value calculated from discounting by WACC?</a:t>
            </a:r>
          </a:p>
          <a:p>
            <a:r>
              <a:rPr lang="en-US" dirty="0"/>
              <a:t>What is the asset value as the sum of debt and equity? </a:t>
            </a:r>
            <a:endParaRPr lang="en-US" dirty="0" smtClean="0"/>
          </a:p>
          <a:p>
            <a:r>
              <a:rPr lang="en-US" dirty="0" smtClean="0"/>
              <a:t>Is it the same as the sum of debt and equity?</a:t>
            </a:r>
          </a:p>
          <a:p>
            <a:endParaRPr lang="en-US" dirty="0"/>
          </a:p>
        </p:txBody>
      </p:sp>
    </p:spTree>
    <p:extLst>
      <p:ext uri="{BB962C8B-B14F-4D97-AF65-F5344CB8AC3E}">
        <p14:creationId xmlns:p14="http://schemas.microsoft.com/office/powerpoint/2010/main" val="3678136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r>
              <a:rPr lang="en-US" dirty="0" smtClean="0"/>
              <a:t>The cost of equity</a:t>
            </a:r>
          </a:p>
          <a:p>
            <a:r>
              <a:rPr lang="en-US" dirty="0" smtClean="0"/>
              <a:t>Dividend yield + growth rate = 3%+4%=7%</a:t>
            </a:r>
          </a:p>
          <a:p>
            <a:r>
              <a:rPr lang="en-US" dirty="0" smtClean="0"/>
              <a:t>WACC = 0.5*3% + 0.5*7% = 5%</a:t>
            </a:r>
          </a:p>
        </p:txBody>
      </p:sp>
    </p:spTree>
    <p:extLst>
      <p:ext uri="{BB962C8B-B14F-4D97-AF65-F5344CB8AC3E}">
        <p14:creationId xmlns:p14="http://schemas.microsoft.com/office/powerpoint/2010/main" val="6787895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Asset value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 </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r>
                              <a:rPr lang="en-US" i="1">
                                <a:latin typeface="Cambria Math"/>
                              </a:rPr>
                              <m:t>3</m:t>
                            </m:r>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r>
                      <a:rPr lang="en-US" i="1">
                        <a:latin typeface="Cambria Math"/>
                      </a:rPr>
                      <m:t>+</m:t>
                    </m:r>
                    <m:nary>
                      <m:naryPr>
                        <m:chr m:val="∑"/>
                        <m:limLoc m:val="undOvr"/>
                        <m:ctrlPr>
                          <a:rPr lang="en-US" i="1">
                            <a:latin typeface="Cambria Math" panose="02040503050406030204" pitchFamily="18" charset="0"/>
                          </a:rPr>
                        </m:ctrlPr>
                      </m:naryPr>
                      <m:sub>
                        <m:r>
                          <a:rPr lang="en-US" i="1">
                            <a:latin typeface="Cambria Math"/>
                          </a:rPr>
                          <m:t>𝑖</m:t>
                        </m:r>
                        <m:r>
                          <a:rPr lang="en-US" i="1">
                            <a:latin typeface="Cambria Math"/>
                          </a:rPr>
                          <m:t>=1</m:t>
                        </m:r>
                      </m:sub>
                      <m:sup>
                        <m:r>
                          <a:rPr lang="en-US" i="1">
                            <a:latin typeface="Cambria Math"/>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a:rPr>
                                  <m:t>3</m:t>
                                </m:r>
                                <m:d>
                                  <m:dPr>
                                    <m:ctrlPr>
                                      <a:rPr lang="en-US" i="1">
                                        <a:latin typeface="Cambria Math" panose="02040503050406030204" pitchFamily="18" charset="0"/>
                                      </a:rPr>
                                    </m:ctrlPr>
                                  </m:dPr>
                                  <m:e>
                                    <m:r>
                                      <a:rPr lang="en-US" i="1">
                                        <a:latin typeface="Cambria Math"/>
                                      </a:rPr>
                                      <m:t>1+4%</m:t>
                                    </m:r>
                                  </m:e>
                                </m:d>
                              </m:e>
                              <m:sup>
                                <m:r>
                                  <a:rPr lang="en-US" i="1">
                                    <a:latin typeface="Cambria Math"/>
                                  </a:rPr>
                                  <m:t>𝑖</m:t>
                                </m:r>
                                <m:r>
                                  <a:rPr lang="en-US" i="1">
                                    <a:latin typeface="Cambria Math"/>
                                  </a:rPr>
                                  <m:t>−1</m:t>
                                </m:r>
                              </m:sup>
                            </m:sSup>
                          </m:num>
                          <m:den>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a:rPr>
                                      <m:t>1+5%</m:t>
                                    </m:r>
                                  </m:e>
                                </m:d>
                              </m:e>
                              <m:sup>
                                <m:r>
                                  <a:rPr lang="en-US" i="1">
                                    <a:latin typeface="Cambria Math"/>
                                  </a:rPr>
                                  <m:t>𝑖</m:t>
                                </m:r>
                              </m:sup>
                            </m:sSup>
                          </m:den>
                        </m:f>
                      </m:e>
                    </m:nary>
                  </m:oMath>
                </a14:m>
                <a:endParaRPr lang="en-US" dirty="0"/>
              </a:p>
              <a:p>
                <a:r>
                  <a:rPr lang="en-US" dirty="0"/>
                  <a:t>				</a:t>
                </a:r>
                <a:br>
                  <a:rPr lang="en-US" dirty="0"/>
                </a:br>
                <a14:m>
                  <m:oMath xmlns:m="http://schemas.openxmlformats.org/officeDocument/2006/math">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m:t>
                        </m:r>
                      </m:den>
                    </m:f>
                    <m:r>
                      <a:rPr lang="en-US" i="1">
                        <a:latin typeface="Cambria Math"/>
                      </a:rPr>
                      <m:t>+</m:t>
                    </m:r>
                    <m:f>
                      <m:fPr>
                        <m:ctrlPr>
                          <a:rPr lang="en-US" i="1">
                            <a:latin typeface="Cambria Math" panose="02040503050406030204" pitchFamily="18" charset="0"/>
                          </a:rPr>
                        </m:ctrlPr>
                      </m:fPr>
                      <m:num>
                        <m:r>
                          <a:rPr lang="en-US" i="1">
                            <a:latin typeface="Cambria Math"/>
                          </a:rPr>
                          <m:t>3</m:t>
                        </m:r>
                      </m:num>
                      <m:den>
                        <m:r>
                          <a:rPr lang="en-US" i="1">
                            <a:latin typeface="Cambria Math"/>
                          </a:rPr>
                          <m:t>5%−4%</m:t>
                        </m:r>
                      </m:den>
                    </m:f>
                    <m:r>
                      <a:rPr lang="en-US" i="1">
                        <a:latin typeface="Cambria Math"/>
                      </a:rPr>
                      <m:t>=60+300=360</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a:stretch>
              </a:blipFill>
            </p:spPr>
            <p:txBody>
              <a:bodyPr/>
              <a:lstStyle/>
              <a:p>
                <a:r>
                  <a:rPr lang="en-US">
                    <a:noFill/>
                  </a:rPr>
                  <a:t> </a:t>
                </a:r>
              </a:p>
            </p:txBody>
          </p:sp>
        </mc:Fallback>
      </mc:AlternateContent>
    </p:spTree>
    <p:extLst>
      <p:ext uri="{BB962C8B-B14F-4D97-AF65-F5344CB8AC3E}">
        <p14:creationId xmlns:p14="http://schemas.microsoft.com/office/powerpoint/2010/main" val="19471246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sum of debt and equity is</a:t>
            </a:r>
          </a:p>
          <a:p>
            <a:r>
              <a:rPr lang="en-US" dirty="0" smtClean="0"/>
              <a:t>100+100 = 200 </a:t>
            </a:r>
          </a:p>
          <a:p>
            <a:r>
              <a:rPr lang="en-US" dirty="0" smtClean="0"/>
              <a:t>So the asset value calculated from WACC is 1.8 times the value of debt plus equity.</a:t>
            </a:r>
          </a:p>
          <a:p>
            <a:r>
              <a:rPr lang="en-US" dirty="0" smtClean="0"/>
              <a:t>What is the problem? </a:t>
            </a:r>
          </a:p>
          <a:p>
            <a:r>
              <a:rPr lang="en-US" dirty="0" smtClean="0"/>
              <a:t>In general, when g, the growth rate of the dividend, is positive, WACC method will overvalue the asset.</a:t>
            </a:r>
            <a:endParaRPr lang="en-US" dirty="0"/>
          </a:p>
        </p:txBody>
      </p:sp>
    </p:spTree>
    <p:extLst>
      <p:ext uri="{BB962C8B-B14F-4D97-AF65-F5344CB8AC3E}">
        <p14:creationId xmlns:p14="http://schemas.microsoft.com/office/powerpoint/2010/main" val="2336632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1"/>
          <p:cNvSpPr>
            <a:spLocks noGrp="1"/>
          </p:cNvSpPr>
          <p:nvPr>
            <p:ph type="ftr" sz="quarter" idx="10"/>
          </p:nvPr>
        </p:nvSpPr>
        <p:spPr>
          <a:noFill/>
        </p:spPr>
        <p:txBody>
          <a:bodyPr/>
          <a:lstStyle/>
          <a:p>
            <a:r>
              <a:rPr lang="en-US"/>
              <a:t>Copyright © 2011 by Nelson Education Ltd. All rights reserved.</a:t>
            </a:r>
          </a:p>
        </p:txBody>
      </p:sp>
      <p:sp>
        <p:nvSpPr>
          <p:cNvPr id="6147" name="Slide Number Placeholder 2"/>
          <p:cNvSpPr>
            <a:spLocks noGrp="1"/>
          </p:cNvSpPr>
          <p:nvPr>
            <p:ph type="sldNum" sz="quarter" idx="11"/>
          </p:nvPr>
        </p:nvSpPr>
        <p:spPr>
          <a:noFill/>
        </p:spPr>
        <p:txBody>
          <a:bodyPr/>
          <a:lstStyle/>
          <a:p>
            <a:r>
              <a:rPr lang="en-US"/>
              <a:t>9-</a:t>
            </a:r>
            <a:fld id="{92588790-239A-46D8-B67F-02BC673B9C39}" type="slidenum">
              <a:rPr lang="en-US"/>
              <a:pPr/>
              <a:t>5</a:t>
            </a:fld>
            <a:endParaRPr lang="en-US"/>
          </a:p>
        </p:txBody>
      </p:sp>
      <p:sp>
        <p:nvSpPr>
          <p:cNvPr id="6148" name="Rectangle 4"/>
          <p:cNvSpPr>
            <a:spLocks noGrp="1" noChangeArrowheads="1"/>
          </p:cNvSpPr>
          <p:nvPr>
            <p:ph type="title" idx="4294967295"/>
          </p:nvPr>
        </p:nvSpPr>
        <p:spPr/>
        <p:txBody>
          <a:bodyPr anchor="b"/>
          <a:lstStyle/>
          <a:p>
            <a:pPr eaLnBrk="1" hangingPunct="1"/>
            <a:r>
              <a:rPr lang="en-US" dirty="0" smtClean="0"/>
              <a:t>Long-term Sources of Financing</a:t>
            </a:r>
          </a:p>
        </p:txBody>
      </p:sp>
      <p:sp>
        <p:nvSpPr>
          <p:cNvPr id="6149" name="Rectangle 5"/>
          <p:cNvSpPr>
            <a:spLocks noGrp="1" noChangeArrowheads="1"/>
          </p:cNvSpPr>
          <p:nvPr>
            <p:ph type="body" idx="4294967295"/>
          </p:nvPr>
        </p:nvSpPr>
        <p:spPr/>
        <p:txBody>
          <a:bodyPr/>
          <a:lstStyle/>
          <a:p>
            <a:pPr eaLnBrk="1" hangingPunct="1"/>
            <a:r>
              <a:rPr lang="en-US" dirty="0" smtClean="0"/>
              <a:t>Firms use three major long-term capital to support growth</a:t>
            </a:r>
          </a:p>
          <a:p>
            <a:pPr lvl="1" eaLnBrk="1" hangingPunct="1"/>
            <a:r>
              <a:rPr lang="en-US" dirty="0" smtClean="0"/>
              <a:t>Long-term debt</a:t>
            </a:r>
          </a:p>
          <a:p>
            <a:pPr lvl="1" eaLnBrk="1" hangingPunct="1"/>
            <a:r>
              <a:rPr lang="en-US" dirty="0" smtClean="0"/>
              <a:t>Preferred stock</a:t>
            </a:r>
          </a:p>
          <a:p>
            <a:pPr lvl="1" eaLnBrk="1" hangingPunct="1"/>
            <a:r>
              <a:rPr lang="en-US" dirty="0" smtClean="0"/>
              <a:t>Common equity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general, when g, the growth rate of the dividend, is positive, WACC method will overvalue the asset.</a:t>
            </a:r>
          </a:p>
          <a:p>
            <a:r>
              <a:rPr lang="en-US" dirty="0" smtClean="0"/>
              <a:t>When g is </a:t>
            </a:r>
            <a:r>
              <a:rPr lang="en-US" dirty="0"/>
              <a:t>positive, WACC method will </a:t>
            </a:r>
            <a:r>
              <a:rPr lang="en-US" dirty="0" smtClean="0"/>
              <a:t>undervalue </a:t>
            </a:r>
            <a:r>
              <a:rPr lang="en-US" dirty="0"/>
              <a:t>the </a:t>
            </a:r>
            <a:r>
              <a:rPr lang="en-US" dirty="0" smtClean="0"/>
              <a:t>asset</a:t>
            </a:r>
          </a:p>
          <a:p>
            <a:r>
              <a:rPr lang="en-US" dirty="0" smtClean="0"/>
              <a:t>Only when g is zero</a:t>
            </a:r>
            <a:r>
              <a:rPr lang="en-US" dirty="0"/>
              <a:t>, WACC method will </a:t>
            </a:r>
            <a:r>
              <a:rPr lang="en-US" dirty="0" smtClean="0"/>
              <a:t>provide correct value of the </a:t>
            </a:r>
            <a:r>
              <a:rPr lang="en-US" dirty="0"/>
              <a:t>asset</a:t>
            </a:r>
          </a:p>
          <a:p>
            <a:endParaRPr lang="en-US" dirty="0"/>
          </a:p>
        </p:txBody>
      </p:sp>
    </p:spTree>
    <p:extLst>
      <p:ext uri="{BB962C8B-B14F-4D97-AF65-F5344CB8AC3E}">
        <p14:creationId xmlns:p14="http://schemas.microsoft.com/office/powerpoint/2010/main" val="625068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WACC in practice</a:t>
            </a:r>
            <a:endParaRPr lang="en-US" dirty="0"/>
          </a:p>
        </p:txBody>
      </p:sp>
      <p:sp>
        <p:nvSpPr>
          <p:cNvPr id="3" name="Content Placeholder 2"/>
          <p:cNvSpPr>
            <a:spLocks noGrp="1"/>
          </p:cNvSpPr>
          <p:nvPr>
            <p:ph idx="1"/>
          </p:nvPr>
        </p:nvSpPr>
        <p:spPr/>
        <p:txBody>
          <a:bodyPr/>
          <a:lstStyle/>
          <a:p>
            <a:r>
              <a:rPr lang="en-US" dirty="0" smtClean="0"/>
              <a:t>In Section 23.2 The </a:t>
            </a:r>
            <a:r>
              <a:rPr lang="en-US" dirty="0"/>
              <a:t>C</a:t>
            </a:r>
            <a:r>
              <a:rPr lang="en-US" dirty="0" smtClean="0"/>
              <a:t>orporate Valuation Model (p. 667)</a:t>
            </a:r>
          </a:p>
          <a:p>
            <a:r>
              <a:rPr lang="en-US" dirty="0" smtClean="0"/>
              <a:t>WACC is chosen so asset valuation with WACC is equal to the sum of debt and equity</a:t>
            </a:r>
          </a:p>
          <a:p>
            <a:r>
              <a:rPr lang="en-US" dirty="0" smtClean="0"/>
              <a:t>It is not calculated from definition</a:t>
            </a:r>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51</a:t>
            </a:fld>
            <a:endParaRPr lang="en-US"/>
          </a:p>
        </p:txBody>
      </p:sp>
    </p:spTree>
    <p:extLst>
      <p:ext uri="{BB962C8B-B14F-4D97-AF65-F5344CB8AC3E}">
        <p14:creationId xmlns:p14="http://schemas.microsoft.com/office/powerpoint/2010/main" val="24322375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pPr lvl="0"/>
            <a:r>
              <a:rPr lang="en-US" sz="2000" dirty="0"/>
              <a:t>A company will distribute coupon amount to 3 million dollar and dividend amount to 2 million dollars next year. The market value of bond is 100 million dollars and the market value of the equity is 100 million dollars as well. So the yield of the perpetual bond is 3% and the dividend ratio is 2%. Assume the growth rate of the dividend is 4% per year.  What is the cost of equity? What is WACC? What is asset value calculated from discounting by WACC? What is the asset value as the sum of debt and equity? Is the asset value calculated from WACC the same as the sum of debt and equity?</a:t>
            </a:r>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52</a:t>
            </a:fld>
            <a:endParaRPr lang="en-US"/>
          </a:p>
        </p:txBody>
      </p:sp>
    </p:spTree>
    <p:extLst>
      <p:ext uri="{BB962C8B-B14F-4D97-AF65-F5344CB8AC3E}">
        <p14:creationId xmlns:p14="http://schemas.microsoft.com/office/powerpoint/2010/main" val="417180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000" dirty="0"/>
              <a:t>A company will distribute coupon amount to 3 million dollar and dividend amount to 6 million dollars next year. The market value of bond is 100 million dollars and the market value of the equity is 200 million dollars. So the yield of the perpetual bond is 3% and the dividend ratio is 3%. Assume the growth rate of the dividend is 4% per year.  What is the cost of equity? What is WACC? What is asset value calculated from discounting by WACC? What is the asset value as the sum of debt and equity? Is the asset value calculated from WACC the same as the sum of debt and equity?</a:t>
            </a:r>
          </a:p>
          <a:p>
            <a:pPr marL="0" indent="0">
              <a:buNone/>
            </a:pPr>
            <a:endParaRPr lang="en-US" dirty="0"/>
          </a:p>
          <a:p>
            <a:endParaRPr lang="en-US" dirty="0"/>
          </a:p>
        </p:txBody>
      </p:sp>
      <p:sp>
        <p:nvSpPr>
          <p:cNvPr id="4" name="Footer Placeholder 3"/>
          <p:cNvSpPr>
            <a:spLocks noGrp="1"/>
          </p:cNvSpPr>
          <p:nvPr>
            <p:ph type="ftr" sz="quarter" idx="10"/>
          </p:nvPr>
        </p:nvSpPr>
        <p:spPr/>
        <p:txBody>
          <a:bodyPr/>
          <a:lstStyle/>
          <a:p>
            <a:pPr>
              <a:defRPr/>
            </a:pPr>
            <a:r>
              <a:rPr lang="en-US" smtClean="0"/>
              <a:t>Copyright © 2011 by Nelson Education Ltd. All rights reserved.</a:t>
            </a:r>
            <a:endParaRPr lang="en-US"/>
          </a:p>
        </p:txBody>
      </p:sp>
      <p:sp>
        <p:nvSpPr>
          <p:cNvPr id="5" name="Slide Number Placeholder 4"/>
          <p:cNvSpPr>
            <a:spLocks noGrp="1"/>
          </p:cNvSpPr>
          <p:nvPr>
            <p:ph type="sldNum" sz="quarter" idx="11"/>
          </p:nvPr>
        </p:nvSpPr>
        <p:spPr/>
        <p:txBody>
          <a:bodyPr/>
          <a:lstStyle/>
          <a:p>
            <a:r>
              <a:rPr lang="en-US" smtClean="0"/>
              <a:t>9-</a:t>
            </a:r>
            <a:fld id="{DD83CAB4-5D73-4654-BFB9-9F812EC8E8D0}" type="slidenum">
              <a:rPr lang="en-US" smtClean="0"/>
              <a:pPr/>
              <a:t>53</a:t>
            </a:fld>
            <a:endParaRPr lang="en-US"/>
          </a:p>
        </p:txBody>
      </p:sp>
    </p:spTree>
    <p:extLst>
      <p:ext uri="{BB962C8B-B14F-4D97-AF65-F5344CB8AC3E}">
        <p14:creationId xmlns:p14="http://schemas.microsoft.com/office/powerpoint/2010/main" val="32551227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1"/>
          <p:cNvSpPr>
            <a:spLocks noGrp="1"/>
          </p:cNvSpPr>
          <p:nvPr>
            <p:ph type="ftr" sz="quarter" idx="10"/>
          </p:nvPr>
        </p:nvSpPr>
        <p:spPr>
          <a:noFill/>
        </p:spPr>
        <p:txBody>
          <a:bodyPr/>
          <a:lstStyle/>
          <a:p>
            <a:r>
              <a:rPr lang="en-US"/>
              <a:t>Copyright © 2011 by Nelson Education Ltd. All rights reserved.</a:t>
            </a:r>
          </a:p>
        </p:txBody>
      </p:sp>
      <p:sp>
        <p:nvSpPr>
          <p:cNvPr id="40963" name="Slide Number Placeholder 2"/>
          <p:cNvSpPr>
            <a:spLocks noGrp="1"/>
          </p:cNvSpPr>
          <p:nvPr>
            <p:ph type="sldNum" sz="quarter" idx="11"/>
          </p:nvPr>
        </p:nvSpPr>
        <p:spPr>
          <a:noFill/>
        </p:spPr>
        <p:txBody>
          <a:bodyPr/>
          <a:lstStyle/>
          <a:p>
            <a:r>
              <a:rPr lang="en-US"/>
              <a:t>9-</a:t>
            </a:r>
            <a:fld id="{6830D358-D8A0-4C80-A2DB-D3991D19A948}" type="slidenum">
              <a:rPr lang="en-US"/>
              <a:pPr/>
              <a:t>54</a:t>
            </a:fld>
            <a:endParaRPr lang="en-US"/>
          </a:p>
        </p:txBody>
      </p:sp>
      <p:sp>
        <p:nvSpPr>
          <p:cNvPr id="40964" name="Rectangle 7"/>
          <p:cNvSpPr>
            <a:spLocks noGrp="1" noChangeArrowheads="1"/>
          </p:cNvSpPr>
          <p:nvPr>
            <p:ph type="title" idx="4294967295"/>
          </p:nvPr>
        </p:nvSpPr>
        <p:spPr/>
        <p:txBody>
          <a:bodyPr anchor="b"/>
          <a:lstStyle/>
          <a:p>
            <a:pPr eaLnBrk="1" hangingPunct="1"/>
            <a:r>
              <a:rPr lang="en-US" smtClean="0"/>
              <a:t>Is the firm’s WACC correct for each of its divisions?</a:t>
            </a:r>
          </a:p>
        </p:txBody>
      </p:sp>
      <p:sp>
        <p:nvSpPr>
          <p:cNvPr id="40965" name="Rectangle 8"/>
          <p:cNvSpPr>
            <a:spLocks noGrp="1" noChangeArrowheads="1"/>
          </p:cNvSpPr>
          <p:nvPr>
            <p:ph type="body" idx="4294967295"/>
          </p:nvPr>
        </p:nvSpPr>
        <p:spPr/>
        <p:txBody>
          <a:bodyPr/>
          <a:lstStyle/>
          <a:p>
            <a:pPr eaLnBrk="1" hangingPunct="1"/>
            <a:r>
              <a:rPr lang="en-US" smtClean="0"/>
              <a:t>NO!  The composite WACC reflects the risk of an average project undertaken by the firm.</a:t>
            </a:r>
          </a:p>
          <a:p>
            <a:pPr eaLnBrk="1" hangingPunct="1"/>
            <a:r>
              <a:rPr lang="en-US" smtClean="0"/>
              <a:t>Different divisions may have different risks.  The division’s WACC should be adjusted to reflect the division’s risk and capital structure.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1"/>
          <p:cNvSpPr>
            <a:spLocks noGrp="1"/>
          </p:cNvSpPr>
          <p:nvPr>
            <p:ph type="ftr" sz="quarter" idx="10"/>
          </p:nvPr>
        </p:nvSpPr>
        <p:spPr>
          <a:noFill/>
        </p:spPr>
        <p:txBody>
          <a:bodyPr/>
          <a:lstStyle/>
          <a:p>
            <a:r>
              <a:rPr lang="en-US"/>
              <a:t>Copyright © 2011 by Nelson Education Ltd. All rights reserved.</a:t>
            </a:r>
          </a:p>
        </p:txBody>
      </p:sp>
      <p:sp>
        <p:nvSpPr>
          <p:cNvPr id="41987" name="Slide Number Placeholder 2"/>
          <p:cNvSpPr>
            <a:spLocks noGrp="1"/>
          </p:cNvSpPr>
          <p:nvPr>
            <p:ph type="sldNum" sz="quarter" idx="11"/>
          </p:nvPr>
        </p:nvSpPr>
        <p:spPr>
          <a:noFill/>
        </p:spPr>
        <p:txBody>
          <a:bodyPr/>
          <a:lstStyle/>
          <a:p>
            <a:r>
              <a:rPr lang="en-US"/>
              <a:t>9-</a:t>
            </a:r>
            <a:fld id="{53720991-E071-4742-ADC5-C487FEE4EE6C}" type="slidenum">
              <a:rPr lang="en-US"/>
              <a:pPr/>
              <a:t>55</a:t>
            </a:fld>
            <a:endParaRPr lang="en-US"/>
          </a:p>
        </p:txBody>
      </p:sp>
      <p:sp>
        <p:nvSpPr>
          <p:cNvPr id="41988" name="Rectangle 7"/>
          <p:cNvSpPr>
            <a:spLocks noGrp="1" noChangeArrowheads="1"/>
          </p:cNvSpPr>
          <p:nvPr>
            <p:ph type="title" idx="4294967295"/>
          </p:nvPr>
        </p:nvSpPr>
        <p:spPr/>
        <p:txBody>
          <a:bodyPr anchor="b"/>
          <a:lstStyle/>
          <a:p>
            <a:pPr eaLnBrk="1" hangingPunct="1"/>
            <a:r>
              <a:rPr lang="en-US" smtClean="0"/>
              <a:t>The Risk-Adjusted Divisional Cost of Capital</a:t>
            </a:r>
          </a:p>
        </p:txBody>
      </p:sp>
      <p:sp>
        <p:nvSpPr>
          <p:cNvPr id="41989" name="Rectangle 8"/>
          <p:cNvSpPr>
            <a:spLocks noGrp="1" noChangeArrowheads="1"/>
          </p:cNvSpPr>
          <p:nvPr>
            <p:ph type="body" idx="4294967295"/>
          </p:nvPr>
        </p:nvSpPr>
        <p:spPr/>
        <p:txBody>
          <a:bodyPr/>
          <a:lstStyle/>
          <a:p>
            <a:pPr eaLnBrk="1" hangingPunct="1"/>
            <a:r>
              <a:rPr lang="en-US" smtClean="0"/>
              <a:t>Estimate the cost of capital that the division would have if it were a stand-alone firm.  </a:t>
            </a:r>
          </a:p>
          <a:p>
            <a:pPr eaLnBrk="1" hangingPunct="1"/>
            <a:r>
              <a:rPr lang="en-US" smtClean="0"/>
              <a:t>This requires estimating the division’s beta, cost of debt, and capital structure.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1"/>
          <p:cNvSpPr>
            <a:spLocks noGrp="1"/>
          </p:cNvSpPr>
          <p:nvPr>
            <p:ph type="ftr" sz="quarter" idx="10"/>
          </p:nvPr>
        </p:nvSpPr>
        <p:spPr>
          <a:noFill/>
        </p:spPr>
        <p:txBody>
          <a:bodyPr/>
          <a:lstStyle/>
          <a:p>
            <a:r>
              <a:rPr lang="en-US"/>
              <a:t>Copyright © 2011 by Nelson Education Ltd. All rights reserved.</a:t>
            </a:r>
          </a:p>
        </p:txBody>
      </p:sp>
      <p:sp>
        <p:nvSpPr>
          <p:cNvPr id="43011" name="Slide Number Placeholder 2"/>
          <p:cNvSpPr>
            <a:spLocks noGrp="1"/>
          </p:cNvSpPr>
          <p:nvPr>
            <p:ph type="sldNum" sz="quarter" idx="11"/>
          </p:nvPr>
        </p:nvSpPr>
        <p:spPr>
          <a:noFill/>
        </p:spPr>
        <p:txBody>
          <a:bodyPr/>
          <a:lstStyle/>
          <a:p>
            <a:r>
              <a:rPr lang="en-US"/>
              <a:t>9-</a:t>
            </a:r>
            <a:fld id="{6ACA5422-7346-40C7-8D0B-9E87DCF87094}" type="slidenum">
              <a:rPr lang="en-US"/>
              <a:pPr/>
              <a:t>56</a:t>
            </a:fld>
            <a:endParaRPr lang="en-US"/>
          </a:p>
        </p:txBody>
      </p:sp>
      <p:sp>
        <p:nvSpPr>
          <p:cNvPr id="43012" name="Rectangle 6"/>
          <p:cNvSpPr>
            <a:spLocks noGrp="1" noChangeArrowheads="1"/>
          </p:cNvSpPr>
          <p:nvPr>
            <p:ph type="title" idx="4294967295"/>
          </p:nvPr>
        </p:nvSpPr>
        <p:spPr/>
        <p:txBody>
          <a:bodyPr anchor="b"/>
          <a:lstStyle/>
          <a:p>
            <a:pPr eaLnBrk="1" hangingPunct="1"/>
            <a:r>
              <a:rPr lang="en-US" sz="4000" smtClean="0"/>
              <a:t>Pure Play Method for Estimating Beta for a Division or a Project</a:t>
            </a:r>
          </a:p>
        </p:txBody>
      </p:sp>
      <p:sp>
        <p:nvSpPr>
          <p:cNvPr id="43013" name="Rectangle 7"/>
          <p:cNvSpPr>
            <a:spLocks noGrp="1" noChangeArrowheads="1"/>
          </p:cNvSpPr>
          <p:nvPr>
            <p:ph type="body" idx="4294967295"/>
          </p:nvPr>
        </p:nvSpPr>
        <p:spPr/>
        <p:txBody>
          <a:bodyPr/>
          <a:lstStyle/>
          <a:p>
            <a:pPr eaLnBrk="1" hangingPunct="1"/>
            <a:r>
              <a:rPr lang="en-US" smtClean="0"/>
              <a:t>Find several publicly traded companies exclusively in project’s business.</a:t>
            </a:r>
          </a:p>
          <a:p>
            <a:pPr eaLnBrk="1" hangingPunct="1"/>
            <a:r>
              <a:rPr lang="en-US" smtClean="0"/>
              <a:t>Use average of their betas as proxy for project’s beta.</a:t>
            </a:r>
          </a:p>
          <a:p>
            <a:pPr eaLnBrk="1" hangingPunct="1"/>
            <a:r>
              <a:rPr lang="en-US" smtClean="0"/>
              <a:t>Hard to find such companies.</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1"/>
          <p:cNvSpPr>
            <a:spLocks noGrp="1"/>
          </p:cNvSpPr>
          <p:nvPr>
            <p:ph type="ftr" sz="quarter" idx="10"/>
          </p:nvPr>
        </p:nvSpPr>
        <p:spPr>
          <a:noFill/>
        </p:spPr>
        <p:txBody>
          <a:bodyPr/>
          <a:lstStyle/>
          <a:p>
            <a:r>
              <a:rPr lang="en-US"/>
              <a:t>Copyright © 2011 by Nelson Education Ltd. All rights reserved.</a:t>
            </a:r>
          </a:p>
        </p:txBody>
      </p:sp>
      <p:sp>
        <p:nvSpPr>
          <p:cNvPr id="44035" name="Slide Number Placeholder 2"/>
          <p:cNvSpPr>
            <a:spLocks noGrp="1"/>
          </p:cNvSpPr>
          <p:nvPr>
            <p:ph type="sldNum" sz="quarter" idx="11"/>
          </p:nvPr>
        </p:nvSpPr>
        <p:spPr>
          <a:noFill/>
        </p:spPr>
        <p:txBody>
          <a:bodyPr/>
          <a:lstStyle/>
          <a:p>
            <a:r>
              <a:rPr lang="en-US"/>
              <a:t>9-</a:t>
            </a:r>
            <a:fld id="{4C1A624C-2EEF-43A0-A386-8D8364ACF8B7}" type="slidenum">
              <a:rPr lang="en-US"/>
              <a:pPr/>
              <a:t>57</a:t>
            </a:fld>
            <a:endParaRPr lang="en-US"/>
          </a:p>
        </p:txBody>
      </p:sp>
      <p:sp>
        <p:nvSpPr>
          <p:cNvPr id="44036" name="Rectangle 5"/>
          <p:cNvSpPr>
            <a:spLocks noGrp="1" noChangeArrowheads="1"/>
          </p:cNvSpPr>
          <p:nvPr>
            <p:ph type="title" idx="4294967295"/>
          </p:nvPr>
        </p:nvSpPr>
        <p:spPr/>
        <p:txBody>
          <a:bodyPr anchor="b"/>
          <a:lstStyle/>
          <a:p>
            <a:pPr eaLnBrk="1" hangingPunct="1"/>
            <a:r>
              <a:rPr lang="en-US" smtClean="0"/>
              <a:t>Accounting Beta Method for Estimating Beta</a:t>
            </a:r>
          </a:p>
        </p:txBody>
      </p:sp>
      <p:sp>
        <p:nvSpPr>
          <p:cNvPr id="44037" name="Rectangle 6"/>
          <p:cNvSpPr>
            <a:spLocks noGrp="1" noChangeArrowheads="1"/>
          </p:cNvSpPr>
          <p:nvPr>
            <p:ph type="body" idx="4294967295"/>
          </p:nvPr>
        </p:nvSpPr>
        <p:spPr/>
        <p:txBody>
          <a:bodyPr/>
          <a:lstStyle/>
          <a:p>
            <a:pPr eaLnBrk="1" hangingPunct="1"/>
            <a:r>
              <a:rPr lang="en-US" smtClean="0"/>
              <a:t>Run regression between project’s ROA and S&amp;P index ROA.</a:t>
            </a:r>
          </a:p>
          <a:p>
            <a:pPr eaLnBrk="1" hangingPunct="1"/>
            <a:r>
              <a:rPr lang="en-US" smtClean="0"/>
              <a:t>Accounting betas are correlated (0.5 – 0.6) with market betas.</a:t>
            </a:r>
          </a:p>
          <a:p>
            <a:pPr eaLnBrk="1" hangingPunct="1"/>
            <a:r>
              <a:rPr lang="en-US" smtClean="0"/>
              <a:t>But normally can’t get data on new projects’ ROAs before the capital budgeting decision has been made.</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1"/>
          <p:cNvSpPr>
            <a:spLocks noGrp="1"/>
          </p:cNvSpPr>
          <p:nvPr>
            <p:ph type="ftr" sz="quarter" idx="10"/>
          </p:nvPr>
        </p:nvSpPr>
        <p:spPr>
          <a:noFill/>
        </p:spPr>
        <p:txBody>
          <a:bodyPr/>
          <a:lstStyle/>
          <a:p>
            <a:r>
              <a:rPr lang="en-US"/>
              <a:t>Copyright © 2011 by Nelson Education Ltd. All rights reserved.</a:t>
            </a:r>
          </a:p>
        </p:txBody>
      </p:sp>
      <p:sp>
        <p:nvSpPr>
          <p:cNvPr id="45059" name="Slide Number Placeholder 2"/>
          <p:cNvSpPr>
            <a:spLocks noGrp="1"/>
          </p:cNvSpPr>
          <p:nvPr>
            <p:ph type="sldNum" sz="quarter" idx="11"/>
          </p:nvPr>
        </p:nvSpPr>
        <p:spPr>
          <a:noFill/>
        </p:spPr>
        <p:txBody>
          <a:bodyPr/>
          <a:lstStyle/>
          <a:p>
            <a:r>
              <a:rPr lang="en-US"/>
              <a:t>9-</a:t>
            </a:r>
            <a:fld id="{298F4AB5-A2FF-443E-B5AB-90A16A83A31A}" type="slidenum">
              <a:rPr lang="en-US"/>
              <a:pPr/>
              <a:t>58</a:t>
            </a:fld>
            <a:endParaRPr lang="en-US"/>
          </a:p>
        </p:txBody>
      </p:sp>
      <p:sp>
        <p:nvSpPr>
          <p:cNvPr id="45060" name="Rectangle 4"/>
          <p:cNvSpPr>
            <a:spLocks noGrp="1" noChangeArrowheads="1"/>
          </p:cNvSpPr>
          <p:nvPr>
            <p:ph type="title" idx="4294967295"/>
          </p:nvPr>
        </p:nvSpPr>
        <p:spPr/>
        <p:txBody>
          <a:bodyPr anchor="b"/>
          <a:lstStyle/>
          <a:p>
            <a:pPr eaLnBrk="1" hangingPunct="1"/>
            <a:r>
              <a:rPr lang="en-US" smtClean="0"/>
              <a:t>Divisional Cost of Capital Using CAPM</a:t>
            </a:r>
          </a:p>
        </p:txBody>
      </p:sp>
      <p:sp>
        <p:nvSpPr>
          <p:cNvPr id="45061" name="Rectangle 5"/>
          <p:cNvSpPr>
            <a:spLocks noGrp="1" noChangeArrowheads="1"/>
          </p:cNvSpPr>
          <p:nvPr>
            <p:ph type="body" idx="4294967295"/>
          </p:nvPr>
        </p:nvSpPr>
        <p:spPr/>
        <p:txBody>
          <a:bodyPr/>
          <a:lstStyle/>
          <a:p>
            <a:pPr eaLnBrk="1" hangingPunct="1"/>
            <a:r>
              <a:rPr lang="en-US" smtClean="0"/>
              <a:t>Target debt ratio = 10%</a:t>
            </a:r>
          </a:p>
          <a:p>
            <a:pPr eaLnBrk="1" hangingPunct="1"/>
            <a:r>
              <a:rPr lang="en-US" smtClean="0"/>
              <a:t>r</a:t>
            </a:r>
            <a:r>
              <a:rPr lang="en-US" baseline="-25000" smtClean="0"/>
              <a:t>d</a:t>
            </a:r>
            <a:r>
              <a:rPr lang="en-US" smtClean="0"/>
              <a:t> = 12%</a:t>
            </a:r>
          </a:p>
          <a:p>
            <a:pPr eaLnBrk="1" hangingPunct="1"/>
            <a:r>
              <a:rPr lang="en-US" smtClean="0"/>
              <a:t>r</a:t>
            </a:r>
            <a:r>
              <a:rPr lang="en-US" baseline="-25000" smtClean="0"/>
              <a:t>RF</a:t>
            </a:r>
            <a:r>
              <a:rPr lang="en-US" smtClean="0"/>
              <a:t> = 7%</a:t>
            </a:r>
          </a:p>
          <a:p>
            <a:pPr eaLnBrk="1" hangingPunct="1"/>
            <a:r>
              <a:rPr lang="en-US" smtClean="0"/>
              <a:t>Tax rate = 40%</a:t>
            </a:r>
          </a:p>
          <a:p>
            <a:pPr eaLnBrk="1" hangingPunct="1"/>
            <a:r>
              <a:rPr lang="en-US" smtClean="0"/>
              <a:t>beta</a:t>
            </a:r>
            <a:r>
              <a:rPr lang="en-US" baseline="-25000" smtClean="0"/>
              <a:t>Division</a:t>
            </a:r>
            <a:r>
              <a:rPr lang="en-US" smtClean="0"/>
              <a:t> = 1.7</a:t>
            </a:r>
          </a:p>
          <a:p>
            <a:pPr eaLnBrk="1" hangingPunct="1"/>
            <a:r>
              <a:rPr lang="en-US" smtClean="0"/>
              <a:t>Market risk premium = 6%</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1"/>
          <p:cNvSpPr>
            <a:spLocks noGrp="1"/>
          </p:cNvSpPr>
          <p:nvPr>
            <p:ph type="ftr" sz="quarter" idx="10"/>
          </p:nvPr>
        </p:nvSpPr>
        <p:spPr>
          <a:noFill/>
        </p:spPr>
        <p:txBody>
          <a:bodyPr/>
          <a:lstStyle/>
          <a:p>
            <a:r>
              <a:rPr lang="en-US"/>
              <a:t>Copyright © 2011 by Nelson Education Ltd. All rights reserved.</a:t>
            </a:r>
          </a:p>
        </p:txBody>
      </p:sp>
      <p:sp>
        <p:nvSpPr>
          <p:cNvPr id="46083" name="Slide Number Placeholder 2"/>
          <p:cNvSpPr>
            <a:spLocks noGrp="1"/>
          </p:cNvSpPr>
          <p:nvPr>
            <p:ph type="sldNum" sz="quarter" idx="11"/>
          </p:nvPr>
        </p:nvSpPr>
        <p:spPr>
          <a:noFill/>
        </p:spPr>
        <p:txBody>
          <a:bodyPr/>
          <a:lstStyle/>
          <a:p>
            <a:r>
              <a:rPr lang="en-US"/>
              <a:t>9-</a:t>
            </a:r>
            <a:fld id="{E047F15B-5E6F-4A90-8E7D-14F36C4897B2}" type="slidenum">
              <a:rPr lang="en-US"/>
              <a:pPr/>
              <a:t>59</a:t>
            </a:fld>
            <a:endParaRPr lang="en-US"/>
          </a:p>
        </p:txBody>
      </p:sp>
      <p:sp>
        <p:nvSpPr>
          <p:cNvPr id="46084" name="Rectangle 3"/>
          <p:cNvSpPr>
            <a:spLocks noGrp="1" noChangeArrowheads="1"/>
          </p:cNvSpPr>
          <p:nvPr>
            <p:ph type="title" idx="4294967295"/>
          </p:nvPr>
        </p:nvSpPr>
        <p:spPr/>
        <p:txBody>
          <a:bodyPr anchor="b"/>
          <a:lstStyle/>
          <a:p>
            <a:pPr eaLnBrk="1" hangingPunct="1"/>
            <a:r>
              <a:rPr lang="en-US" smtClean="0"/>
              <a:t>Divisional Cost of Capital Using CAPM (cont’d)</a:t>
            </a:r>
          </a:p>
        </p:txBody>
      </p:sp>
      <p:sp>
        <p:nvSpPr>
          <p:cNvPr id="46085" name="Rectangle 4"/>
          <p:cNvSpPr>
            <a:spLocks noGrp="1" noChangeArrowheads="1"/>
          </p:cNvSpPr>
          <p:nvPr>
            <p:ph type="body" idx="4294967295"/>
          </p:nvPr>
        </p:nvSpPr>
        <p:spPr>
          <a:xfrm>
            <a:off x="1330325" y="2336800"/>
            <a:ext cx="6938963" cy="3863975"/>
          </a:xfrm>
        </p:spPr>
        <p:txBody>
          <a:bodyPr/>
          <a:lstStyle/>
          <a:p>
            <a:pPr eaLnBrk="1" hangingPunct="1">
              <a:buFontTx/>
              <a:buNone/>
            </a:pPr>
            <a:r>
              <a:rPr lang="en-US" smtClean="0"/>
              <a:t>Division’s required return on equity:</a:t>
            </a:r>
          </a:p>
          <a:p>
            <a:pPr eaLnBrk="1" hangingPunct="1">
              <a:buFontTx/>
              <a:buNone/>
            </a:pPr>
            <a:r>
              <a:rPr lang="en-US" smtClean="0"/>
              <a:t>r</a:t>
            </a:r>
            <a:r>
              <a:rPr lang="en-US" baseline="-25000" smtClean="0"/>
              <a:t>s</a:t>
            </a:r>
            <a:r>
              <a:rPr lang="en-US" smtClean="0"/>
              <a:t>	= r</a:t>
            </a:r>
            <a:r>
              <a:rPr lang="en-US" baseline="-25000" smtClean="0"/>
              <a:t>RF</a:t>
            </a:r>
            <a:r>
              <a:rPr lang="en-US" smtClean="0"/>
              <a:t> + (r</a:t>
            </a:r>
            <a:r>
              <a:rPr lang="en-US" baseline="-25000" smtClean="0"/>
              <a:t>M</a:t>
            </a:r>
            <a:r>
              <a:rPr lang="en-US" smtClean="0"/>
              <a:t> – r</a:t>
            </a:r>
            <a:r>
              <a:rPr lang="en-US" baseline="-25000" smtClean="0"/>
              <a:t>RF</a:t>
            </a:r>
            <a:r>
              <a:rPr lang="en-US" smtClean="0"/>
              <a:t>)b</a:t>
            </a:r>
            <a:r>
              <a:rPr lang="en-US" baseline="-25000" smtClean="0"/>
              <a:t>Div</a:t>
            </a:r>
          </a:p>
          <a:p>
            <a:pPr eaLnBrk="1" hangingPunct="1">
              <a:buFontTx/>
              <a:buNone/>
            </a:pPr>
            <a:r>
              <a:rPr lang="en-US" smtClean="0"/>
              <a:t>r</a:t>
            </a:r>
            <a:r>
              <a:rPr lang="en-US" baseline="-25000" smtClean="0"/>
              <a:t>s</a:t>
            </a:r>
            <a:r>
              <a:rPr lang="en-US" smtClean="0"/>
              <a:t> = 7% + (6%)1.7 = 17.2%</a:t>
            </a:r>
          </a:p>
          <a:p>
            <a:pPr eaLnBrk="1" hangingPunct="1">
              <a:buFontTx/>
              <a:buNone/>
            </a:pPr>
            <a:r>
              <a:rPr lang="en-US" smtClean="0"/>
              <a:t>WACC</a:t>
            </a:r>
            <a:r>
              <a:rPr lang="en-US" baseline="-25000" smtClean="0"/>
              <a:t>Div.</a:t>
            </a:r>
            <a:r>
              <a:rPr lang="en-US" smtClean="0"/>
              <a:t>	= w</a:t>
            </a:r>
            <a:r>
              <a:rPr lang="en-US" baseline="-25000" smtClean="0"/>
              <a:t>d</a:t>
            </a:r>
            <a:r>
              <a:rPr lang="en-US" smtClean="0"/>
              <a:t> r</a:t>
            </a:r>
            <a:r>
              <a:rPr lang="en-US" baseline="-25000" smtClean="0"/>
              <a:t>d</a:t>
            </a:r>
            <a:r>
              <a:rPr lang="en-US" smtClean="0"/>
              <a:t>(1 – T) + w</a:t>
            </a:r>
            <a:r>
              <a:rPr lang="en-US" baseline="-25000" smtClean="0"/>
              <a:t>c</a:t>
            </a:r>
            <a:r>
              <a:rPr lang="en-US" smtClean="0"/>
              <a:t> r</a:t>
            </a:r>
            <a:r>
              <a:rPr lang="en-US" baseline="-25000" smtClean="0"/>
              <a:t>s</a:t>
            </a:r>
          </a:p>
          <a:p>
            <a:pPr lvl="1" eaLnBrk="1" hangingPunct="1">
              <a:buFontTx/>
              <a:buNone/>
            </a:pPr>
            <a:r>
              <a:rPr lang="en-US" smtClean="0"/>
              <a:t>		   	= 0.1(12%)(0.6) + 0.9(17.2%)</a:t>
            </a:r>
          </a:p>
          <a:p>
            <a:pPr lvl="1" eaLnBrk="1" hangingPunct="1">
              <a:buFontTx/>
              <a:buNone/>
            </a:pPr>
            <a:r>
              <a:rPr lang="en-US" smtClean="0"/>
              <a:t>			= 16.2%</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1"/>
          <p:cNvSpPr>
            <a:spLocks noGrp="1"/>
          </p:cNvSpPr>
          <p:nvPr>
            <p:ph type="ftr" sz="quarter" idx="10"/>
          </p:nvPr>
        </p:nvSpPr>
        <p:spPr>
          <a:noFill/>
        </p:spPr>
        <p:txBody>
          <a:bodyPr/>
          <a:lstStyle/>
          <a:p>
            <a:r>
              <a:rPr lang="en-US"/>
              <a:t>Copyright © 2011 by Nelson Education Ltd. All rights reserved.</a:t>
            </a:r>
          </a:p>
        </p:txBody>
      </p:sp>
      <p:sp>
        <p:nvSpPr>
          <p:cNvPr id="7171" name="Slide Number Placeholder 2"/>
          <p:cNvSpPr>
            <a:spLocks noGrp="1"/>
          </p:cNvSpPr>
          <p:nvPr>
            <p:ph type="sldNum" sz="quarter" idx="11"/>
          </p:nvPr>
        </p:nvSpPr>
        <p:spPr>
          <a:noFill/>
        </p:spPr>
        <p:txBody>
          <a:bodyPr/>
          <a:lstStyle/>
          <a:p>
            <a:r>
              <a:rPr lang="en-US"/>
              <a:t>9-</a:t>
            </a:r>
            <a:fld id="{3540DA25-DABE-42D9-ADA3-4AAA0367CB66}" type="slidenum">
              <a:rPr lang="en-US"/>
              <a:pPr/>
              <a:t>6</a:t>
            </a:fld>
            <a:endParaRPr lang="en-US"/>
          </a:p>
        </p:txBody>
      </p:sp>
      <p:sp>
        <p:nvSpPr>
          <p:cNvPr id="7172" name="Rectangle 1030"/>
          <p:cNvSpPr>
            <a:spLocks noGrp="1" noChangeArrowheads="1"/>
          </p:cNvSpPr>
          <p:nvPr>
            <p:ph type="title" idx="4294967295"/>
          </p:nvPr>
        </p:nvSpPr>
        <p:spPr/>
        <p:txBody>
          <a:bodyPr anchor="b"/>
          <a:lstStyle/>
          <a:p>
            <a:pPr eaLnBrk="1" hangingPunct="1"/>
            <a:r>
              <a:rPr lang="en-US" smtClean="0"/>
              <a:t>Capital Components</a:t>
            </a:r>
          </a:p>
        </p:txBody>
      </p:sp>
      <p:sp>
        <p:nvSpPr>
          <p:cNvPr id="7173" name="Rectangle 1031"/>
          <p:cNvSpPr>
            <a:spLocks noGrp="1" noChangeArrowheads="1"/>
          </p:cNvSpPr>
          <p:nvPr>
            <p:ph type="body" idx="4294967295"/>
          </p:nvPr>
        </p:nvSpPr>
        <p:spPr>
          <a:xfrm>
            <a:off x="1295400" y="1828800"/>
            <a:ext cx="7010400" cy="4419600"/>
          </a:xfrm>
        </p:spPr>
        <p:txBody>
          <a:bodyPr/>
          <a:lstStyle/>
          <a:p>
            <a:pPr eaLnBrk="1" hangingPunct="1"/>
            <a:r>
              <a:rPr lang="en-US" sz="2700" smtClean="0"/>
              <a:t>Capital components are sources of funding that come from investors.</a:t>
            </a:r>
          </a:p>
          <a:p>
            <a:pPr eaLnBrk="1" hangingPunct="1"/>
            <a:r>
              <a:rPr lang="en-US" sz="2700" smtClean="0"/>
              <a:t>Accounts payable, accruals, and deferred taxes are not sources of funding that come from investors, so they are not included in the calculation of the cost of capital.</a:t>
            </a:r>
          </a:p>
          <a:p>
            <a:pPr eaLnBrk="1" hangingPunct="1"/>
            <a:r>
              <a:rPr lang="en-US" sz="2700" smtClean="0"/>
              <a:t>We do adjust for these items when calculating the cash flows of a project, but not when calculating the cost of capital.</a:t>
            </a:r>
          </a:p>
          <a:p>
            <a:pPr eaLnBrk="1" hangingPunct="1"/>
            <a:endParaRPr lang="en-US" sz="2700" smtClean="0"/>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1"/>
          <p:cNvSpPr>
            <a:spLocks noGrp="1"/>
          </p:cNvSpPr>
          <p:nvPr>
            <p:ph type="ftr" sz="quarter" idx="10"/>
          </p:nvPr>
        </p:nvSpPr>
        <p:spPr>
          <a:noFill/>
        </p:spPr>
        <p:txBody>
          <a:bodyPr/>
          <a:lstStyle/>
          <a:p>
            <a:r>
              <a:rPr lang="en-US"/>
              <a:t>Copyright © 2011 by Nelson Education Ltd. All rights reserved.</a:t>
            </a:r>
          </a:p>
        </p:txBody>
      </p:sp>
      <p:sp>
        <p:nvSpPr>
          <p:cNvPr id="47107" name="Slide Number Placeholder 2"/>
          <p:cNvSpPr>
            <a:spLocks noGrp="1"/>
          </p:cNvSpPr>
          <p:nvPr>
            <p:ph type="sldNum" sz="quarter" idx="11"/>
          </p:nvPr>
        </p:nvSpPr>
        <p:spPr>
          <a:noFill/>
        </p:spPr>
        <p:txBody>
          <a:bodyPr/>
          <a:lstStyle/>
          <a:p>
            <a:r>
              <a:rPr lang="en-US"/>
              <a:t>9-</a:t>
            </a:r>
            <a:fld id="{E494DA0B-7440-48BF-8F01-B3DD2A578018}" type="slidenum">
              <a:rPr lang="en-US"/>
              <a:pPr/>
              <a:t>60</a:t>
            </a:fld>
            <a:endParaRPr lang="en-US"/>
          </a:p>
        </p:txBody>
      </p:sp>
      <p:sp>
        <p:nvSpPr>
          <p:cNvPr id="47108" name="Rectangle 4"/>
          <p:cNvSpPr>
            <a:spLocks noGrp="1" noChangeArrowheads="1"/>
          </p:cNvSpPr>
          <p:nvPr>
            <p:ph type="title" idx="4294967295"/>
          </p:nvPr>
        </p:nvSpPr>
        <p:spPr/>
        <p:txBody>
          <a:bodyPr anchor="b"/>
          <a:lstStyle/>
          <a:p>
            <a:pPr eaLnBrk="1" hangingPunct="1"/>
            <a:r>
              <a:rPr lang="en-US" sz="3600" smtClean="0"/>
              <a:t>Division’s WACC vs. Firm’s Overall WACC?</a:t>
            </a:r>
          </a:p>
        </p:txBody>
      </p:sp>
      <p:sp>
        <p:nvSpPr>
          <p:cNvPr id="47109" name="Rectangle 5"/>
          <p:cNvSpPr>
            <a:spLocks noGrp="1" noChangeArrowheads="1"/>
          </p:cNvSpPr>
          <p:nvPr>
            <p:ph type="body" idx="4294967295"/>
          </p:nvPr>
        </p:nvSpPr>
        <p:spPr/>
        <p:txBody>
          <a:bodyPr/>
          <a:lstStyle/>
          <a:p>
            <a:pPr eaLnBrk="1" hangingPunct="1"/>
            <a:r>
              <a:rPr lang="en-US" smtClean="0"/>
              <a:t>Division WACC = 16.2% versus company WACC = 11.1%</a:t>
            </a:r>
          </a:p>
          <a:p>
            <a:pPr eaLnBrk="1" hangingPunct="1"/>
            <a:r>
              <a:rPr lang="en-US" smtClean="0"/>
              <a:t>“Typical” projects within this division would be accepted if their returns are above 16.2%</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1"/>
          <p:cNvSpPr>
            <a:spLocks noGrp="1"/>
          </p:cNvSpPr>
          <p:nvPr>
            <p:ph type="ftr" sz="quarter" idx="10"/>
          </p:nvPr>
        </p:nvSpPr>
        <p:spPr>
          <a:noFill/>
        </p:spPr>
        <p:txBody>
          <a:bodyPr/>
          <a:lstStyle/>
          <a:p>
            <a:r>
              <a:rPr lang="en-US"/>
              <a:t>Copyright © 2011 by Nelson Education Ltd. All rights reserved.</a:t>
            </a:r>
          </a:p>
        </p:txBody>
      </p:sp>
      <p:sp>
        <p:nvSpPr>
          <p:cNvPr id="48131" name="Slide Number Placeholder 2"/>
          <p:cNvSpPr>
            <a:spLocks noGrp="1"/>
          </p:cNvSpPr>
          <p:nvPr>
            <p:ph type="sldNum" sz="quarter" idx="11"/>
          </p:nvPr>
        </p:nvSpPr>
        <p:spPr>
          <a:noFill/>
        </p:spPr>
        <p:txBody>
          <a:bodyPr/>
          <a:lstStyle/>
          <a:p>
            <a:r>
              <a:rPr lang="en-US"/>
              <a:t>9-</a:t>
            </a:r>
            <a:fld id="{52C469CA-31A3-4077-A99F-CF7B13E57264}" type="slidenum">
              <a:rPr lang="en-US"/>
              <a:pPr/>
              <a:t>61</a:t>
            </a:fld>
            <a:endParaRPr lang="en-US"/>
          </a:p>
        </p:txBody>
      </p:sp>
      <p:sp>
        <p:nvSpPr>
          <p:cNvPr id="48132" name="Rectangle 6"/>
          <p:cNvSpPr>
            <a:spLocks noGrp="1" noChangeArrowheads="1"/>
          </p:cNvSpPr>
          <p:nvPr>
            <p:ph type="title" idx="4294967295"/>
          </p:nvPr>
        </p:nvSpPr>
        <p:spPr/>
        <p:txBody>
          <a:bodyPr anchor="b"/>
          <a:lstStyle/>
          <a:p>
            <a:pPr eaLnBrk="1" hangingPunct="1"/>
            <a:r>
              <a:rPr lang="en-US" dirty="0" smtClean="0"/>
              <a:t>Estimating the Cost of Capital for Individual Projects</a:t>
            </a:r>
          </a:p>
        </p:txBody>
      </p:sp>
      <p:sp>
        <p:nvSpPr>
          <p:cNvPr id="48133" name="Rectangle 7"/>
          <p:cNvSpPr>
            <a:spLocks noGrp="1" noChangeArrowheads="1"/>
          </p:cNvSpPr>
          <p:nvPr>
            <p:ph type="body" idx="4294967295"/>
          </p:nvPr>
        </p:nvSpPr>
        <p:spPr/>
        <p:txBody>
          <a:bodyPr/>
          <a:lstStyle/>
          <a:p>
            <a:pPr eaLnBrk="1" hangingPunct="1"/>
            <a:r>
              <a:rPr lang="en-US" dirty="0" smtClean="0"/>
              <a:t>Riskier projects have a higher cost of capital</a:t>
            </a:r>
          </a:p>
          <a:p>
            <a:pPr eaLnBrk="1" hangingPunct="1"/>
            <a:r>
              <a:rPr lang="en-US" dirty="0" smtClean="0"/>
              <a:t>Difficult to estimate project risk</a:t>
            </a:r>
          </a:p>
          <a:p>
            <a:pPr eaLnBrk="1" hangingPunct="1"/>
            <a:r>
              <a:rPr lang="en-US" dirty="0" smtClean="0"/>
              <a:t>Three separate and distinct types of risk:</a:t>
            </a:r>
          </a:p>
          <a:p>
            <a:pPr lvl="1" eaLnBrk="1" hangingPunct="1"/>
            <a:r>
              <a:rPr lang="en-US" dirty="0" smtClean="0"/>
              <a:t>Stand-alone risk</a:t>
            </a:r>
          </a:p>
          <a:p>
            <a:pPr lvl="1" eaLnBrk="1" hangingPunct="1"/>
            <a:r>
              <a:rPr lang="en-US" dirty="0" smtClean="0"/>
              <a:t>Corporate risk</a:t>
            </a:r>
          </a:p>
          <a:p>
            <a:pPr lvl="1" eaLnBrk="1" hangingPunct="1"/>
            <a:r>
              <a:rPr lang="en-US" dirty="0" smtClean="0"/>
              <a:t>Market risk</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1"/>
          <p:cNvSpPr>
            <a:spLocks noGrp="1"/>
          </p:cNvSpPr>
          <p:nvPr>
            <p:ph type="ftr" sz="quarter" idx="10"/>
          </p:nvPr>
        </p:nvSpPr>
        <p:spPr>
          <a:noFill/>
        </p:spPr>
        <p:txBody>
          <a:bodyPr/>
          <a:lstStyle/>
          <a:p>
            <a:r>
              <a:rPr lang="en-US"/>
              <a:t>Copyright © 2011 by Nelson Education Ltd. All rights reserved.</a:t>
            </a:r>
          </a:p>
        </p:txBody>
      </p:sp>
      <p:sp>
        <p:nvSpPr>
          <p:cNvPr id="49155" name="Slide Number Placeholder 2"/>
          <p:cNvSpPr>
            <a:spLocks noGrp="1"/>
          </p:cNvSpPr>
          <p:nvPr>
            <p:ph type="sldNum" sz="quarter" idx="11"/>
          </p:nvPr>
        </p:nvSpPr>
        <p:spPr>
          <a:noFill/>
        </p:spPr>
        <p:txBody>
          <a:bodyPr/>
          <a:lstStyle/>
          <a:p>
            <a:r>
              <a:rPr lang="en-US"/>
              <a:t>9-</a:t>
            </a:r>
            <a:fld id="{DD992ED2-60C5-4036-8D67-AF3DC109617B}" type="slidenum">
              <a:rPr lang="en-US"/>
              <a:pPr/>
              <a:t>62</a:t>
            </a:fld>
            <a:endParaRPr lang="en-US"/>
          </a:p>
        </p:txBody>
      </p:sp>
      <p:sp>
        <p:nvSpPr>
          <p:cNvPr id="49156" name="Rectangle 1028"/>
          <p:cNvSpPr>
            <a:spLocks noGrp="1" noChangeArrowheads="1"/>
          </p:cNvSpPr>
          <p:nvPr>
            <p:ph type="title" idx="4294967295"/>
          </p:nvPr>
        </p:nvSpPr>
        <p:spPr/>
        <p:txBody>
          <a:bodyPr anchor="b"/>
          <a:lstStyle/>
          <a:p>
            <a:pPr eaLnBrk="1" hangingPunct="1"/>
            <a:r>
              <a:rPr lang="en-US" sz="4200" smtClean="0"/>
              <a:t>How is each type of risk used?</a:t>
            </a:r>
          </a:p>
        </p:txBody>
      </p:sp>
      <p:sp>
        <p:nvSpPr>
          <p:cNvPr id="49157" name="Rectangle 1029"/>
          <p:cNvSpPr>
            <a:spLocks noGrp="1" noChangeArrowheads="1"/>
          </p:cNvSpPr>
          <p:nvPr>
            <p:ph type="body" idx="4294967295"/>
          </p:nvPr>
        </p:nvSpPr>
        <p:spPr/>
        <p:txBody>
          <a:bodyPr/>
          <a:lstStyle/>
          <a:p>
            <a:pPr eaLnBrk="1" hangingPunct="1">
              <a:lnSpc>
                <a:spcPct val="90000"/>
              </a:lnSpc>
            </a:pPr>
            <a:r>
              <a:rPr lang="en-US" smtClean="0"/>
              <a:t>Stand-alone risk is easiest to calculate.</a:t>
            </a:r>
          </a:p>
          <a:p>
            <a:pPr eaLnBrk="1" hangingPunct="1">
              <a:lnSpc>
                <a:spcPct val="90000"/>
              </a:lnSpc>
            </a:pPr>
            <a:r>
              <a:rPr lang="en-US" smtClean="0"/>
              <a:t>Market risk is theoretically best in most situations.</a:t>
            </a:r>
          </a:p>
          <a:p>
            <a:pPr eaLnBrk="1" hangingPunct="1">
              <a:lnSpc>
                <a:spcPct val="90000"/>
              </a:lnSpc>
            </a:pPr>
            <a:r>
              <a:rPr lang="en-US" smtClean="0"/>
              <a:t>However, creditors, customers, suppliers, and employees are more affected by corporate risk.</a:t>
            </a:r>
          </a:p>
          <a:p>
            <a:pPr eaLnBrk="1" hangingPunct="1">
              <a:lnSpc>
                <a:spcPct val="90000"/>
              </a:lnSpc>
            </a:pPr>
            <a:r>
              <a:rPr lang="en-US" smtClean="0"/>
              <a:t>Therefore, corporate risk is also relevant.</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1"/>
          <p:cNvSpPr>
            <a:spLocks noGrp="1"/>
          </p:cNvSpPr>
          <p:nvPr>
            <p:ph type="ftr" sz="quarter" idx="10"/>
          </p:nvPr>
        </p:nvSpPr>
        <p:spPr>
          <a:noFill/>
        </p:spPr>
        <p:txBody>
          <a:bodyPr/>
          <a:lstStyle/>
          <a:p>
            <a:r>
              <a:rPr lang="en-US"/>
              <a:t>Copyright © 2011 by Nelson Education Ltd. All rights reserved.</a:t>
            </a:r>
          </a:p>
        </p:txBody>
      </p:sp>
      <p:sp>
        <p:nvSpPr>
          <p:cNvPr id="50179" name="Slide Number Placeholder 2"/>
          <p:cNvSpPr>
            <a:spLocks noGrp="1"/>
          </p:cNvSpPr>
          <p:nvPr>
            <p:ph type="sldNum" sz="quarter" idx="11"/>
          </p:nvPr>
        </p:nvSpPr>
        <p:spPr>
          <a:noFill/>
        </p:spPr>
        <p:txBody>
          <a:bodyPr/>
          <a:lstStyle/>
          <a:p>
            <a:r>
              <a:rPr lang="en-US"/>
              <a:t>9-</a:t>
            </a:r>
            <a:fld id="{F36A7140-60F7-4551-8705-F4720FEDBE7F}" type="slidenum">
              <a:rPr lang="en-US"/>
              <a:pPr/>
              <a:t>63</a:t>
            </a:fld>
            <a:endParaRPr lang="en-US"/>
          </a:p>
        </p:txBody>
      </p:sp>
      <p:sp>
        <p:nvSpPr>
          <p:cNvPr id="50180" name="Rectangle 4"/>
          <p:cNvSpPr>
            <a:spLocks noGrp="1" noChangeArrowheads="1"/>
          </p:cNvSpPr>
          <p:nvPr>
            <p:ph type="title" idx="4294967295"/>
          </p:nvPr>
        </p:nvSpPr>
        <p:spPr/>
        <p:txBody>
          <a:bodyPr anchor="b"/>
          <a:lstStyle/>
          <a:p>
            <a:pPr eaLnBrk="1" hangingPunct="1"/>
            <a:r>
              <a:rPr lang="en-US" sz="4000" smtClean="0"/>
              <a:t>A Project-Specific, </a:t>
            </a:r>
            <a:br>
              <a:rPr lang="en-US" sz="4000" smtClean="0"/>
            </a:br>
            <a:r>
              <a:rPr lang="en-US" sz="4000" smtClean="0"/>
              <a:t>Risk-Adjusted Cost of Capital</a:t>
            </a:r>
          </a:p>
        </p:txBody>
      </p:sp>
      <p:sp>
        <p:nvSpPr>
          <p:cNvPr id="50181" name="Rectangle 5"/>
          <p:cNvSpPr>
            <a:spLocks noGrp="1" noChangeArrowheads="1"/>
          </p:cNvSpPr>
          <p:nvPr>
            <p:ph type="body" idx="4294967295"/>
          </p:nvPr>
        </p:nvSpPr>
        <p:spPr/>
        <p:txBody>
          <a:bodyPr/>
          <a:lstStyle/>
          <a:p>
            <a:pPr eaLnBrk="1" hangingPunct="1"/>
            <a:r>
              <a:rPr lang="en-US" smtClean="0"/>
              <a:t>Start by calculating a divisional cost of capital.</a:t>
            </a:r>
          </a:p>
          <a:p>
            <a:pPr eaLnBrk="1" hangingPunct="1"/>
            <a:r>
              <a:rPr lang="en-US" smtClean="0"/>
              <a:t>Use judgment to scale up or down the cost of capital for an individual project relative to the divisional cost of capital.</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1"/>
          <p:cNvSpPr>
            <a:spLocks noGrp="1"/>
          </p:cNvSpPr>
          <p:nvPr>
            <p:ph type="ftr" sz="quarter" idx="10"/>
          </p:nvPr>
        </p:nvSpPr>
        <p:spPr>
          <a:noFill/>
        </p:spPr>
        <p:txBody>
          <a:bodyPr/>
          <a:lstStyle/>
          <a:p>
            <a:r>
              <a:rPr lang="en-US"/>
              <a:t>Copyright © 2011 by Nelson Education Ltd. All rights reserved.</a:t>
            </a:r>
          </a:p>
        </p:txBody>
      </p:sp>
      <p:sp>
        <p:nvSpPr>
          <p:cNvPr id="55299" name="Slide Number Placeholder 2"/>
          <p:cNvSpPr>
            <a:spLocks noGrp="1"/>
          </p:cNvSpPr>
          <p:nvPr>
            <p:ph type="sldNum" sz="quarter" idx="11"/>
          </p:nvPr>
        </p:nvSpPr>
        <p:spPr>
          <a:noFill/>
        </p:spPr>
        <p:txBody>
          <a:bodyPr/>
          <a:lstStyle/>
          <a:p>
            <a:r>
              <a:rPr lang="en-US"/>
              <a:t>9-</a:t>
            </a:r>
            <a:fld id="{D3FD9C77-0FB9-4DE1-9537-EA025B5A98EE}" type="slidenum">
              <a:rPr lang="en-US"/>
              <a:pPr/>
              <a:t>64</a:t>
            </a:fld>
            <a:endParaRPr lang="en-US"/>
          </a:p>
        </p:txBody>
      </p:sp>
      <p:sp>
        <p:nvSpPr>
          <p:cNvPr id="55300" name="Rectangle 5"/>
          <p:cNvSpPr>
            <a:spLocks noGrp="1" noChangeArrowheads="1"/>
          </p:cNvSpPr>
          <p:nvPr>
            <p:ph type="title" idx="4294967295"/>
          </p:nvPr>
        </p:nvSpPr>
        <p:spPr/>
        <p:txBody>
          <a:bodyPr anchor="b"/>
          <a:lstStyle/>
          <a:p>
            <a:pPr eaLnBrk="1" hangingPunct="1"/>
            <a:r>
              <a:rPr lang="en-US" smtClean="0"/>
              <a:t>Four Mistakes to Avoid</a:t>
            </a:r>
          </a:p>
        </p:txBody>
      </p:sp>
      <p:sp>
        <p:nvSpPr>
          <p:cNvPr id="55301" name="Rectangle 6"/>
          <p:cNvSpPr>
            <a:spLocks noGrp="1" noChangeArrowheads="1"/>
          </p:cNvSpPr>
          <p:nvPr>
            <p:ph type="body" idx="4294967295"/>
          </p:nvPr>
        </p:nvSpPr>
        <p:spPr>
          <a:xfrm>
            <a:off x="914400" y="1905000"/>
            <a:ext cx="7772400" cy="4114800"/>
          </a:xfrm>
        </p:spPr>
        <p:txBody>
          <a:bodyPr/>
          <a:lstStyle/>
          <a:p>
            <a:pPr eaLnBrk="1" hangingPunct="1"/>
            <a:r>
              <a:rPr lang="en-US" smtClean="0"/>
              <a:t>Current vs. historical cost of debt</a:t>
            </a:r>
          </a:p>
          <a:p>
            <a:pPr eaLnBrk="1" hangingPunct="1"/>
            <a:r>
              <a:rPr lang="en-US" smtClean="0"/>
              <a:t>Mixing current and historical measures to estimate the market risk premium</a:t>
            </a:r>
          </a:p>
          <a:p>
            <a:pPr eaLnBrk="1" hangingPunct="1"/>
            <a:r>
              <a:rPr lang="en-US" smtClean="0"/>
              <a:t>Book weights vs. Market Weights</a:t>
            </a:r>
          </a:p>
          <a:p>
            <a:pPr eaLnBrk="1" hangingPunct="1"/>
            <a:r>
              <a:rPr lang="en-US" smtClean="0"/>
              <a:t>Incorrect cost of capital components</a:t>
            </a:r>
          </a:p>
          <a:p>
            <a:pPr eaLnBrk="1" hangingPunct="1"/>
            <a:endParaRPr lang="en-US" smtClean="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1"/>
          <p:cNvSpPr>
            <a:spLocks noGrp="1"/>
          </p:cNvSpPr>
          <p:nvPr>
            <p:ph type="ftr" sz="quarter" idx="10"/>
          </p:nvPr>
        </p:nvSpPr>
        <p:spPr>
          <a:noFill/>
        </p:spPr>
        <p:txBody>
          <a:bodyPr/>
          <a:lstStyle/>
          <a:p>
            <a:r>
              <a:rPr lang="en-US"/>
              <a:t>Copyright © 2011 by Nelson Education Ltd. All rights reserved.</a:t>
            </a:r>
          </a:p>
        </p:txBody>
      </p:sp>
      <p:sp>
        <p:nvSpPr>
          <p:cNvPr id="56323" name="Slide Number Placeholder 2"/>
          <p:cNvSpPr>
            <a:spLocks noGrp="1"/>
          </p:cNvSpPr>
          <p:nvPr>
            <p:ph type="sldNum" sz="quarter" idx="11"/>
          </p:nvPr>
        </p:nvSpPr>
        <p:spPr>
          <a:noFill/>
        </p:spPr>
        <p:txBody>
          <a:bodyPr/>
          <a:lstStyle/>
          <a:p>
            <a:r>
              <a:rPr lang="en-US"/>
              <a:t>9-</a:t>
            </a:r>
            <a:fld id="{F8D7A25B-B7AD-46D1-B9E6-C97485EE149D}" type="slidenum">
              <a:rPr lang="en-US"/>
              <a:pPr/>
              <a:t>65</a:t>
            </a:fld>
            <a:endParaRPr lang="en-US"/>
          </a:p>
        </p:txBody>
      </p:sp>
      <p:sp>
        <p:nvSpPr>
          <p:cNvPr id="56324" name="Rectangle 2"/>
          <p:cNvSpPr>
            <a:spLocks noGrp="1" noChangeArrowheads="1"/>
          </p:cNvSpPr>
          <p:nvPr>
            <p:ph type="title" idx="4294967295"/>
          </p:nvPr>
        </p:nvSpPr>
        <p:spPr/>
        <p:txBody>
          <a:bodyPr anchor="b"/>
          <a:lstStyle/>
          <a:p>
            <a:pPr eaLnBrk="1" hangingPunct="1"/>
            <a:r>
              <a:rPr lang="en-US" sz="3800" smtClean="0"/>
              <a:t>Current vs. Historical Cost of Debt</a:t>
            </a:r>
          </a:p>
        </p:txBody>
      </p:sp>
      <p:sp>
        <p:nvSpPr>
          <p:cNvPr id="56325" name="Rectangle 3"/>
          <p:cNvSpPr>
            <a:spLocks noGrp="1" noChangeArrowheads="1"/>
          </p:cNvSpPr>
          <p:nvPr>
            <p:ph type="body" idx="4294967295"/>
          </p:nvPr>
        </p:nvSpPr>
        <p:spPr/>
        <p:txBody>
          <a:bodyPr/>
          <a:lstStyle/>
          <a:p>
            <a:pPr eaLnBrk="1" hangingPunct="1"/>
            <a:r>
              <a:rPr lang="en-US" smtClean="0"/>
              <a:t>When estimating the cost of debt, don’t use the coupon rate on existing debt.  </a:t>
            </a:r>
          </a:p>
          <a:p>
            <a:pPr eaLnBrk="1" hangingPunct="1"/>
            <a:r>
              <a:rPr lang="en-US" smtClean="0"/>
              <a:t>Use the current interest rate on new debt.</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1"/>
          <p:cNvSpPr>
            <a:spLocks noGrp="1"/>
          </p:cNvSpPr>
          <p:nvPr>
            <p:ph type="ftr" sz="quarter" idx="10"/>
          </p:nvPr>
        </p:nvSpPr>
        <p:spPr>
          <a:noFill/>
        </p:spPr>
        <p:txBody>
          <a:bodyPr/>
          <a:lstStyle/>
          <a:p>
            <a:r>
              <a:rPr lang="en-US"/>
              <a:t>Copyright © 2011 by Nelson Education Ltd. All rights reserved.</a:t>
            </a:r>
          </a:p>
        </p:txBody>
      </p:sp>
      <p:sp>
        <p:nvSpPr>
          <p:cNvPr id="57347" name="Slide Number Placeholder 2"/>
          <p:cNvSpPr>
            <a:spLocks noGrp="1"/>
          </p:cNvSpPr>
          <p:nvPr>
            <p:ph type="sldNum" sz="quarter" idx="11"/>
          </p:nvPr>
        </p:nvSpPr>
        <p:spPr>
          <a:noFill/>
        </p:spPr>
        <p:txBody>
          <a:bodyPr/>
          <a:lstStyle/>
          <a:p>
            <a:r>
              <a:rPr lang="en-US"/>
              <a:t>9-</a:t>
            </a:r>
            <a:fld id="{D898C85E-74A6-4FBC-98B5-158B4DC54881}" type="slidenum">
              <a:rPr lang="en-US"/>
              <a:pPr/>
              <a:t>66</a:t>
            </a:fld>
            <a:endParaRPr lang="en-US"/>
          </a:p>
        </p:txBody>
      </p:sp>
      <p:sp>
        <p:nvSpPr>
          <p:cNvPr id="57348" name="Rectangle 11"/>
          <p:cNvSpPr>
            <a:spLocks noGrp="1" noChangeArrowheads="1"/>
          </p:cNvSpPr>
          <p:nvPr>
            <p:ph type="title" idx="4294967295"/>
          </p:nvPr>
        </p:nvSpPr>
        <p:spPr/>
        <p:txBody>
          <a:bodyPr anchor="b"/>
          <a:lstStyle/>
          <a:p>
            <a:pPr eaLnBrk="1" hangingPunct="1"/>
            <a:r>
              <a:rPr lang="en-US" smtClean="0"/>
              <a:t>Estimating the Market Risk Premium</a:t>
            </a:r>
          </a:p>
        </p:txBody>
      </p:sp>
      <p:sp>
        <p:nvSpPr>
          <p:cNvPr id="57349" name="Rectangle 12"/>
          <p:cNvSpPr>
            <a:spLocks noGrp="1" noChangeArrowheads="1"/>
          </p:cNvSpPr>
          <p:nvPr>
            <p:ph type="body" idx="4294967295"/>
          </p:nvPr>
        </p:nvSpPr>
        <p:spPr/>
        <p:txBody>
          <a:bodyPr/>
          <a:lstStyle/>
          <a:p>
            <a:pPr eaLnBrk="1" hangingPunct="1"/>
            <a:r>
              <a:rPr lang="en-US" sz="2800" smtClean="0"/>
              <a:t>When estimating the risk premium for the CAPM approach, don’t subtract the current long-term T-bond rate from the historical average return on common stocks.</a:t>
            </a:r>
          </a:p>
          <a:p>
            <a:pPr eaLnBrk="1" hangingPunct="1"/>
            <a:r>
              <a:rPr lang="en-US" sz="2800" smtClean="0"/>
              <a:t>For example, if the historical r</a:t>
            </a:r>
            <a:r>
              <a:rPr lang="en-US" sz="2800" baseline="-25000" smtClean="0"/>
              <a:t>M </a:t>
            </a:r>
            <a:r>
              <a:rPr lang="en-US" sz="2800" smtClean="0"/>
              <a:t>has been about 12.2% and inflation drives the current r</a:t>
            </a:r>
            <a:r>
              <a:rPr lang="en-US" sz="2800" baseline="-25000" smtClean="0"/>
              <a:t>RF</a:t>
            </a:r>
            <a:r>
              <a:rPr lang="en-US" sz="2800" smtClean="0"/>
              <a:t> up to 10%, the current market risk premium is not 12.2% - 10% = 2.2%</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1"/>
          <p:cNvSpPr>
            <a:spLocks noGrp="1"/>
          </p:cNvSpPr>
          <p:nvPr>
            <p:ph type="ftr" sz="quarter" idx="10"/>
          </p:nvPr>
        </p:nvSpPr>
        <p:spPr>
          <a:noFill/>
        </p:spPr>
        <p:txBody>
          <a:bodyPr/>
          <a:lstStyle/>
          <a:p>
            <a:r>
              <a:rPr lang="en-US"/>
              <a:t>Copyright © 2011 by Nelson Education Ltd. All rights reserved.</a:t>
            </a:r>
          </a:p>
        </p:txBody>
      </p:sp>
      <p:sp>
        <p:nvSpPr>
          <p:cNvPr id="58371" name="Slide Number Placeholder 2"/>
          <p:cNvSpPr>
            <a:spLocks noGrp="1"/>
          </p:cNvSpPr>
          <p:nvPr>
            <p:ph type="sldNum" sz="quarter" idx="11"/>
          </p:nvPr>
        </p:nvSpPr>
        <p:spPr>
          <a:noFill/>
        </p:spPr>
        <p:txBody>
          <a:bodyPr/>
          <a:lstStyle/>
          <a:p>
            <a:r>
              <a:rPr lang="en-US"/>
              <a:t>9-</a:t>
            </a:r>
            <a:fld id="{D4D6CD7D-FF14-456D-8417-EA543540DDD4}" type="slidenum">
              <a:rPr lang="en-US"/>
              <a:pPr/>
              <a:t>67</a:t>
            </a:fld>
            <a:endParaRPr lang="en-US"/>
          </a:p>
        </p:txBody>
      </p:sp>
      <p:sp>
        <p:nvSpPr>
          <p:cNvPr id="58372" name="Rectangle 3"/>
          <p:cNvSpPr>
            <a:spLocks noChangeArrowheads="1"/>
          </p:cNvSpPr>
          <p:nvPr/>
        </p:nvSpPr>
        <p:spPr bwMode="auto">
          <a:xfrm>
            <a:off x="7546975" y="5854700"/>
            <a:ext cx="1597025" cy="3937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b="1"/>
              <a:t>(More...)</a:t>
            </a:r>
          </a:p>
        </p:txBody>
      </p:sp>
      <p:sp>
        <p:nvSpPr>
          <p:cNvPr id="58373" name="Rectangle 8"/>
          <p:cNvSpPr>
            <a:spLocks noGrp="1" noChangeArrowheads="1"/>
          </p:cNvSpPr>
          <p:nvPr>
            <p:ph type="title" idx="4294967295"/>
          </p:nvPr>
        </p:nvSpPr>
        <p:spPr/>
        <p:txBody>
          <a:bodyPr anchor="b"/>
          <a:lstStyle/>
          <a:p>
            <a:pPr eaLnBrk="1" hangingPunct="1"/>
            <a:r>
              <a:rPr lang="en-US" smtClean="0"/>
              <a:t>Estimating Weights</a:t>
            </a:r>
          </a:p>
        </p:txBody>
      </p:sp>
      <p:sp>
        <p:nvSpPr>
          <p:cNvPr id="58374" name="Rectangle 9"/>
          <p:cNvSpPr>
            <a:spLocks noGrp="1" noChangeArrowheads="1"/>
          </p:cNvSpPr>
          <p:nvPr>
            <p:ph type="body" idx="4294967295"/>
          </p:nvPr>
        </p:nvSpPr>
        <p:spPr>
          <a:xfrm>
            <a:off x="990600" y="2057400"/>
            <a:ext cx="7772400" cy="4114800"/>
          </a:xfrm>
        </p:spPr>
        <p:txBody>
          <a:bodyPr/>
          <a:lstStyle/>
          <a:p>
            <a:pPr eaLnBrk="1" hangingPunct="1"/>
            <a:r>
              <a:rPr lang="en-US" sz="2800" smtClean="0"/>
              <a:t>Use the target capital structure to determine the weights.</a:t>
            </a:r>
          </a:p>
          <a:p>
            <a:pPr eaLnBrk="1" hangingPunct="1"/>
            <a:r>
              <a:rPr lang="en-US" sz="2800" smtClean="0"/>
              <a:t>If you don’t know the target weights, then use the current market value of equity, and never the book value of equity. </a:t>
            </a:r>
          </a:p>
          <a:p>
            <a:pPr eaLnBrk="1" hangingPunct="1"/>
            <a:r>
              <a:rPr lang="en-US" sz="2800" smtClean="0"/>
              <a:t>If you don’t know the market value of debt, then the book value of debt often is a reasonable approximation, especially for short-term debt.                                    </a:t>
            </a:r>
          </a:p>
          <a:p>
            <a:pPr eaLnBrk="1" hangingPunct="1"/>
            <a:endParaRPr lang="en-US" sz="2800" smtClean="0"/>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1"/>
          <p:cNvSpPr>
            <a:spLocks noGrp="1"/>
          </p:cNvSpPr>
          <p:nvPr>
            <p:ph type="ftr" sz="quarter" idx="10"/>
          </p:nvPr>
        </p:nvSpPr>
        <p:spPr>
          <a:noFill/>
        </p:spPr>
        <p:txBody>
          <a:bodyPr/>
          <a:lstStyle/>
          <a:p>
            <a:r>
              <a:rPr lang="en-US"/>
              <a:t>Copyright © 2011 by Nelson Education Ltd. All rights reserved.</a:t>
            </a:r>
          </a:p>
        </p:txBody>
      </p:sp>
      <p:sp>
        <p:nvSpPr>
          <p:cNvPr id="59395" name="Slide Number Placeholder 2"/>
          <p:cNvSpPr>
            <a:spLocks noGrp="1"/>
          </p:cNvSpPr>
          <p:nvPr>
            <p:ph type="sldNum" sz="quarter" idx="11"/>
          </p:nvPr>
        </p:nvSpPr>
        <p:spPr>
          <a:noFill/>
        </p:spPr>
        <p:txBody>
          <a:bodyPr/>
          <a:lstStyle/>
          <a:p>
            <a:r>
              <a:rPr lang="en-US"/>
              <a:t>9-</a:t>
            </a:r>
            <a:fld id="{E9EBF615-CF87-48CA-A358-896D7B601AB1}" type="slidenum">
              <a:rPr lang="en-US"/>
              <a:pPr/>
              <a:t>68</a:t>
            </a:fld>
            <a:endParaRPr lang="en-US"/>
          </a:p>
        </p:txBody>
      </p:sp>
      <p:sp>
        <p:nvSpPr>
          <p:cNvPr id="59396" name="Rectangle 5"/>
          <p:cNvSpPr>
            <a:spLocks noGrp="1" noChangeArrowheads="1"/>
          </p:cNvSpPr>
          <p:nvPr>
            <p:ph type="title" idx="4294967295"/>
          </p:nvPr>
        </p:nvSpPr>
        <p:spPr/>
        <p:txBody>
          <a:bodyPr anchor="b"/>
          <a:lstStyle/>
          <a:p>
            <a:pPr eaLnBrk="1" hangingPunct="1"/>
            <a:r>
              <a:rPr lang="en-US" sz="3600" smtClean="0"/>
              <a:t>Capital components are sources of funding that come from investors</a:t>
            </a:r>
          </a:p>
        </p:txBody>
      </p:sp>
      <p:sp>
        <p:nvSpPr>
          <p:cNvPr id="59397" name="Rectangle 6"/>
          <p:cNvSpPr>
            <a:spLocks noGrp="1" noChangeArrowheads="1"/>
          </p:cNvSpPr>
          <p:nvPr>
            <p:ph type="body" idx="4294967295"/>
          </p:nvPr>
        </p:nvSpPr>
        <p:spPr/>
        <p:txBody>
          <a:bodyPr/>
          <a:lstStyle/>
          <a:p>
            <a:pPr eaLnBrk="1" hangingPunct="1"/>
            <a:r>
              <a:rPr lang="en-US" sz="2800" smtClean="0"/>
              <a:t>Accounts payable, accruals, and deferred taxes are not sources of funding that come from investors, so they are not included in the calculation of the WACC.</a:t>
            </a:r>
          </a:p>
          <a:p>
            <a:pPr eaLnBrk="1" hangingPunct="1"/>
            <a:r>
              <a:rPr lang="en-US" sz="2800" dirty="0" smtClean="0"/>
              <a:t>We do adjust for these items when calculating the cash flows of the project, but not when calculating the WACC.</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1"/>
          <p:cNvSpPr>
            <a:spLocks noGrp="1"/>
          </p:cNvSpPr>
          <p:nvPr>
            <p:ph type="ftr" sz="quarter" idx="10"/>
          </p:nvPr>
        </p:nvSpPr>
        <p:spPr>
          <a:noFill/>
        </p:spPr>
        <p:txBody>
          <a:bodyPr/>
          <a:lstStyle/>
          <a:p>
            <a:r>
              <a:rPr lang="en-US"/>
              <a:t>Copyright © 2011 by Nelson Education Ltd. All rights reserved.</a:t>
            </a:r>
          </a:p>
        </p:txBody>
      </p:sp>
      <p:sp>
        <p:nvSpPr>
          <p:cNvPr id="8195" name="Slide Number Placeholder 2"/>
          <p:cNvSpPr>
            <a:spLocks noGrp="1"/>
          </p:cNvSpPr>
          <p:nvPr>
            <p:ph type="sldNum" sz="quarter" idx="11"/>
          </p:nvPr>
        </p:nvSpPr>
        <p:spPr>
          <a:noFill/>
        </p:spPr>
        <p:txBody>
          <a:bodyPr/>
          <a:lstStyle/>
          <a:p>
            <a:r>
              <a:rPr lang="en-US"/>
              <a:t>9-</a:t>
            </a:r>
            <a:fld id="{B3453D18-5855-42A8-820E-9309C9BC30E7}" type="slidenum">
              <a:rPr lang="en-US"/>
              <a:pPr/>
              <a:t>7</a:t>
            </a:fld>
            <a:endParaRPr lang="en-US"/>
          </a:p>
        </p:txBody>
      </p:sp>
      <p:sp>
        <p:nvSpPr>
          <p:cNvPr id="8196" name="Rectangle 2"/>
          <p:cNvSpPr>
            <a:spLocks noGrp="1" noChangeArrowheads="1"/>
          </p:cNvSpPr>
          <p:nvPr>
            <p:ph type="title" idx="4294967295"/>
          </p:nvPr>
        </p:nvSpPr>
        <p:spPr/>
        <p:txBody>
          <a:bodyPr anchor="b"/>
          <a:lstStyle/>
          <a:p>
            <a:pPr eaLnBrk="1" hangingPunct="1"/>
            <a:r>
              <a:rPr lang="en-US" smtClean="0"/>
              <a:t>Before-tax vs. After-tax Capital Costs</a:t>
            </a:r>
          </a:p>
        </p:txBody>
      </p:sp>
      <p:sp>
        <p:nvSpPr>
          <p:cNvPr id="8197" name="Rectangle 3"/>
          <p:cNvSpPr>
            <a:spLocks noGrp="1" noChangeArrowheads="1"/>
          </p:cNvSpPr>
          <p:nvPr>
            <p:ph type="body" idx="4294967295"/>
          </p:nvPr>
        </p:nvSpPr>
        <p:spPr/>
        <p:txBody>
          <a:bodyPr/>
          <a:lstStyle/>
          <a:p>
            <a:pPr eaLnBrk="1" hangingPunct="1">
              <a:lnSpc>
                <a:spcPct val="90000"/>
              </a:lnSpc>
            </a:pPr>
            <a:r>
              <a:rPr lang="en-US" smtClean="0"/>
              <a:t>Tax effects associated with financing can be incorporated either in capital budgeting cash flows or in cost of capital.</a:t>
            </a:r>
          </a:p>
          <a:p>
            <a:pPr eaLnBrk="1" hangingPunct="1">
              <a:lnSpc>
                <a:spcPct val="90000"/>
              </a:lnSpc>
            </a:pPr>
            <a:r>
              <a:rPr lang="en-US" smtClean="0"/>
              <a:t>Most firms incorporate tax effects in the cost of capital.  Therefore, focus on after-tax costs.</a:t>
            </a:r>
          </a:p>
          <a:p>
            <a:pPr eaLnBrk="1" hangingPunct="1">
              <a:lnSpc>
                <a:spcPct val="90000"/>
              </a:lnSpc>
            </a:pPr>
            <a:r>
              <a:rPr lang="en-US" smtClean="0"/>
              <a:t>Only cost of debt is affected.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1"/>
          <p:cNvSpPr>
            <a:spLocks noGrp="1"/>
          </p:cNvSpPr>
          <p:nvPr>
            <p:ph type="ftr" sz="quarter" idx="10"/>
          </p:nvPr>
        </p:nvSpPr>
        <p:spPr>
          <a:noFill/>
        </p:spPr>
        <p:txBody>
          <a:bodyPr/>
          <a:lstStyle/>
          <a:p>
            <a:r>
              <a:rPr lang="en-US"/>
              <a:t>Copyright © 2011 by Nelson Education Ltd. All rights reserved.</a:t>
            </a:r>
          </a:p>
        </p:txBody>
      </p:sp>
      <p:sp>
        <p:nvSpPr>
          <p:cNvPr id="9219" name="Slide Number Placeholder 2"/>
          <p:cNvSpPr>
            <a:spLocks noGrp="1"/>
          </p:cNvSpPr>
          <p:nvPr>
            <p:ph type="sldNum" sz="quarter" idx="11"/>
          </p:nvPr>
        </p:nvSpPr>
        <p:spPr>
          <a:noFill/>
        </p:spPr>
        <p:txBody>
          <a:bodyPr/>
          <a:lstStyle/>
          <a:p>
            <a:r>
              <a:rPr lang="en-US"/>
              <a:t>9-</a:t>
            </a:r>
            <a:fld id="{DD501073-7E70-44BA-AEE2-405DD10EFE44}" type="slidenum">
              <a:rPr lang="en-US"/>
              <a:pPr/>
              <a:t>8</a:t>
            </a:fld>
            <a:endParaRPr lang="en-US"/>
          </a:p>
        </p:txBody>
      </p:sp>
      <p:sp>
        <p:nvSpPr>
          <p:cNvPr id="9220" name="Rectangle 12"/>
          <p:cNvSpPr>
            <a:spLocks noGrp="1" noChangeArrowheads="1"/>
          </p:cNvSpPr>
          <p:nvPr>
            <p:ph type="title" idx="4294967295"/>
          </p:nvPr>
        </p:nvSpPr>
        <p:spPr/>
        <p:txBody>
          <a:bodyPr anchor="b"/>
          <a:lstStyle/>
          <a:p>
            <a:pPr eaLnBrk="1" hangingPunct="1"/>
            <a:r>
              <a:rPr lang="en-US" smtClean="0"/>
              <a:t>Historical (Embedded) Costs vs. New (Marginal) Costs</a:t>
            </a:r>
          </a:p>
        </p:txBody>
      </p:sp>
      <p:sp>
        <p:nvSpPr>
          <p:cNvPr id="9221" name="Rectangle 13"/>
          <p:cNvSpPr>
            <a:spLocks noGrp="1" noChangeArrowheads="1"/>
          </p:cNvSpPr>
          <p:nvPr>
            <p:ph type="body" idx="4294967295"/>
          </p:nvPr>
        </p:nvSpPr>
        <p:spPr/>
        <p:txBody>
          <a:bodyPr/>
          <a:lstStyle/>
          <a:p>
            <a:pPr eaLnBrk="1" hangingPunct="1"/>
            <a:r>
              <a:rPr lang="en-US" dirty="0" smtClean="0"/>
              <a:t>The cost of capital is used primarily to make decisions that involve raising and investing new capital.  So, we should focus on marginal costs.</a:t>
            </a:r>
          </a:p>
          <a:p>
            <a:pPr eaLnBrk="1" hangingPunct="1"/>
            <a:r>
              <a:rPr lang="en-US" dirty="0" smtClean="0"/>
              <a:t>The embedded cost is important for decisions such as setting rate for profit regulation, not for investment. </a:t>
            </a:r>
          </a:p>
          <a:p>
            <a:pPr eaLnBrk="1" hangingPunct="1"/>
            <a:endParaRPr lang="en-US" dirty="0"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1"/>
          <p:cNvSpPr>
            <a:spLocks noGrp="1"/>
          </p:cNvSpPr>
          <p:nvPr>
            <p:ph type="ftr" sz="quarter" idx="10"/>
          </p:nvPr>
        </p:nvSpPr>
        <p:spPr>
          <a:noFill/>
        </p:spPr>
        <p:txBody>
          <a:bodyPr/>
          <a:lstStyle/>
          <a:p>
            <a:r>
              <a:rPr lang="en-US"/>
              <a:t>Copyright © 2011 by Nelson Education Ltd. All rights reserved.</a:t>
            </a:r>
          </a:p>
        </p:txBody>
      </p:sp>
      <p:sp>
        <p:nvSpPr>
          <p:cNvPr id="10243" name="Slide Number Placeholder 2"/>
          <p:cNvSpPr>
            <a:spLocks noGrp="1"/>
          </p:cNvSpPr>
          <p:nvPr>
            <p:ph type="sldNum" sz="quarter" idx="11"/>
          </p:nvPr>
        </p:nvSpPr>
        <p:spPr>
          <a:noFill/>
        </p:spPr>
        <p:txBody>
          <a:bodyPr/>
          <a:lstStyle/>
          <a:p>
            <a:r>
              <a:rPr lang="en-US"/>
              <a:t>9-</a:t>
            </a:r>
            <a:fld id="{85BC71E7-18E2-4521-B806-AAEA4731B7C2}" type="slidenum">
              <a:rPr lang="en-US"/>
              <a:pPr/>
              <a:t>9</a:t>
            </a:fld>
            <a:endParaRPr lang="en-US"/>
          </a:p>
        </p:txBody>
      </p:sp>
      <p:sp>
        <p:nvSpPr>
          <p:cNvPr id="10244" name="Rectangle 1028"/>
          <p:cNvSpPr>
            <a:spLocks noGrp="1" noChangeArrowheads="1"/>
          </p:cNvSpPr>
          <p:nvPr>
            <p:ph type="title" idx="4294967295"/>
          </p:nvPr>
        </p:nvSpPr>
        <p:spPr/>
        <p:txBody>
          <a:bodyPr anchor="b"/>
          <a:lstStyle/>
          <a:p>
            <a:pPr eaLnBrk="1" hangingPunct="1"/>
            <a:r>
              <a:rPr lang="en-US" dirty="0" smtClean="0"/>
              <a:t>Estimating Cost of Debt</a:t>
            </a:r>
          </a:p>
        </p:txBody>
      </p:sp>
      <p:sp>
        <p:nvSpPr>
          <p:cNvPr id="10245" name="Rectangle 1029"/>
          <p:cNvSpPr>
            <a:spLocks noGrp="1" noChangeArrowheads="1"/>
          </p:cNvSpPr>
          <p:nvPr>
            <p:ph type="body" idx="4294967295"/>
          </p:nvPr>
        </p:nvSpPr>
        <p:spPr/>
        <p:txBody>
          <a:bodyPr/>
          <a:lstStyle/>
          <a:p>
            <a:pPr eaLnBrk="1" hangingPunct="1">
              <a:lnSpc>
                <a:spcPct val="90000"/>
              </a:lnSpc>
            </a:pPr>
            <a:r>
              <a:rPr lang="en-US" smtClean="0"/>
              <a:t>Method 1: Ask an investment banker what the coupon rate would be on new debt.</a:t>
            </a:r>
          </a:p>
          <a:p>
            <a:pPr eaLnBrk="1" hangingPunct="1">
              <a:lnSpc>
                <a:spcPct val="90000"/>
              </a:lnSpc>
            </a:pPr>
            <a:r>
              <a:rPr lang="en-US" smtClean="0"/>
              <a:t>Method 2: Find the bond rating for the company and use the yield on other bonds with a similar rating.</a:t>
            </a:r>
          </a:p>
          <a:p>
            <a:pPr eaLnBrk="1" hangingPunct="1">
              <a:lnSpc>
                <a:spcPct val="90000"/>
              </a:lnSpc>
            </a:pPr>
            <a:r>
              <a:rPr lang="en-US" smtClean="0"/>
              <a:t>Method 3: Find the yield on the company’s debt, if it has any.</a:t>
            </a:r>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1984</TotalTime>
  <Words>3681</Words>
  <Application>Microsoft Office PowerPoint</Application>
  <PresentationFormat>On-screen Show (4:3)</PresentationFormat>
  <Paragraphs>469</Paragraphs>
  <Slides>68</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68</vt:i4>
      </vt:variant>
    </vt:vector>
  </HeadingPairs>
  <TitlesOfParts>
    <vt:vector size="77" baseType="lpstr">
      <vt:lpstr>DengXian</vt:lpstr>
      <vt:lpstr>Arial</vt:lpstr>
      <vt:lpstr>Calibri</vt:lpstr>
      <vt:lpstr>Cambria Math</vt:lpstr>
      <vt:lpstr>Symbol</vt:lpstr>
      <vt:lpstr>Times New Roman</vt:lpstr>
      <vt:lpstr>Custom Design</vt:lpstr>
      <vt:lpstr>1_Custom Design</vt:lpstr>
      <vt:lpstr>Default Design</vt:lpstr>
      <vt:lpstr>PowerPoint Presentation</vt:lpstr>
      <vt:lpstr>PowerPoint Presentation</vt:lpstr>
      <vt:lpstr>Corporate Valuation and the Cost of Capital</vt:lpstr>
      <vt:lpstr>Topics in Chapter</vt:lpstr>
      <vt:lpstr>Long-term Sources of Financing</vt:lpstr>
      <vt:lpstr>Capital Components</vt:lpstr>
      <vt:lpstr>Before-tax vs. After-tax Capital Costs</vt:lpstr>
      <vt:lpstr>Historical (Embedded) Costs vs. New (Marginal) Costs</vt:lpstr>
      <vt:lpstr>Estimating Cost of Debt</vt:lpstr>
      <vt:lpstr>A 22-year, 9% semiannual bond sells for $835.42.  What’s the pretax cost of debt rd?  </vt:lpstr>
      <vt:lpstr>Component Cost of Debt</vt:lpstr>
      <vt:lpstr>Preferred Stock</vt:lpstr>
      <vt:lpstr>Preferred Stock: Time Line</vt:lpstr>
      <vt:lpstr>Note: Preferred Stock</vt:lpstr>
      <vt:lpstr>Is preferred stock more or less risky to investors than debt?</vt:lpstr>
      <vt:lpstr>What are the two ways that companies can raise common equity?</vt:lpstr>
      <vt:lpstr>Why is there a cost for reinvested earnings?</vt:lpstr>
      <vt:lpstr>Cost for Reinvested Earnings (cont’d)</vt:lpstr>
      <vt:lpstr>Three ways to determine  the cost of equity, rs: </vt:lpstr>
      <vt:lpstr>CAPM: Cost of Equity</vt:lpstr>
      <vt:lpstr>Issues in Using CAPM</vt:lpstr>
      <vt:lpstr>PowerPoint Presentation</vt:lpstr>
      <vt:lpstr>DCF: Cost of Equity rs</vt:lpstr>
      <vt:lpstr>Calculating the cost of equity </vt:lpstr>
      <vt:lpstr>PowerPoint Presentation</vt:lpstr>
      <vt:lpstr>PowerPoint Presentation</vt:lpstr>
      <vt:lpstr>PowerPoint Presentation</vt:lpstr>
      <vt:lpstr>Estimating the Growth Rate</vt:lpstr>
      <vt:lpstr>Earnings Retention Model</vt:lpstr>
      <vt:lpstr>Earnings Retention Model (cont’d)</vt:lpstr>
      <vt:lpstr>Could DCF methodology be applied if g is not constant?</vt:lpstr>
      <vt:lpstr>The Bond-Yield-Plus-Risk-Premium Method</vt:lpstr>
      <vt:lpstr>What’s a reasonable final estimate of rs?</vt:lpstr>
      <vt:lpstr>Costs of Issuing New Common Stock (External Equity)</vt:lpstr>
      <vt:lpstr>Adjusting the Cost of Stock for Flotation Costs</vt:lpstr>
      <vt:lpstr>Cost of New Common Equity: P0=$50, D0=$4.19, g=5%, and F=15%</vt:lpstr>
      <vt:lpstr>Weighted Average Cost of Capital (WACC)</vt:lpstr>
      <vt:lpstr>What factors influence a company’s WACC?</vt:lpstr>
      <vt:lpstr>Determining the Weights for the WACC</vt:lpstr>
      <vt:lpstr>Estimating Weights for the Capital Structure</vt:lpstr>
      <vt:lpstr>Estimating Weights: Example </vt:lpstr>
      <vt:lpstr>Estimating Weights (cont’d)</vt:lpstr>
      <vt:lpstr>WACC Calculation</vt:lpstr>
      <vt:lpstr>WACC and asset valuation</vt:lpstr>
      <vt:lpstr>An Example</vt:lpstr>
      <vt:lpstr>PowerPoint Presentation</vt:lpstr>
      <vt:lpstr>Solution</vt:lpstr>
      <vt:lpstr>Asset value</vt:lpstr>
      <vt:lpstr>PowerPoint Presentation</vt:lpstr>
      <vt:lpstr>PowerPoint Presentation</vt:lpstr>
      <vt:lpstr>WACC in practice</vt:lpstr>
      <vt:lpstr>Homework</vt:lpstr>
      <vt:lpstr>PowerPoint Presentation</vt:lpstr>
      <vt:lpstr>Is the firm’s WACC correct for each of its divisions?</vt:lpstr>
      <vt:lpstr>The Risk-Adjusted Divisional Cost of Capital</vt:lpstr>
      <vt:lpstr>Pure Play Method for Estimating Beta for a Division or a Project</vt:lpstr>
      <vt:lpstr>Accounting Beta Method for Estimating Beta</vt:lpstr>
      <vt:lpstr>Divisional Cost of Capital Using CAPM</vt:lpstr>
      <vt:lpstr>Divisional Cost of Capital Using CAPM (cont’d)</vt:lpstr>
      <vt:lpstr>Division’s WACC vs. Firm’s Overall WACC?</vt:lpstr>
      <vt:lpstr>Estimating the Cost of Capital for Individual Projects</vt:lpstr>
      <vt:lpstr>How is each type of risk used?</vt:lpstr>
      <vt:lpstr>A Project-Specific,  Risk-Adjusted Cost of Capital</vt:lpstr>
      <vt:lpstr>Four Mistakes to Avoid</vt:lpstr>
      <vt:lpstr>Current vs. Historical Cost of Debt</vt:lpstr>
      <vt:lpstr>Estimating the Market Risk Premium</vt:lpstr>
      <vt:lpstr>Estimating Weights</vt:lpstr>
      <vt:lpstr>Capital components are sources of funding that come from investors</vt:lpstr>
    </vt:vector>
  </TitlesOfParts>
  <Company>KRB Editorial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Organization from Start-up to a Major Corporation</dc:title>
  <dc:creator>KRB Editorial</dc:creator>
  <cp:lastModifiedBy>setup</cp:lastModifiedBy>
  <cp:revision>56</cp:revision>
  <cp:lastPrinted>2014-09-12T00:16:10Z</cp:lastPrinted>
  <dcterms:created xsi:type="dcterms:W3CDTF">2010-05-11T01:02:58Z</dcterms:created>
  <dcterms:modified xsi:type="dcterms:W3CDTF">2017-09-15T01:10:52Z</dcterms:modified>
</cp:coreProperties>
</file>