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1"/>
  </p:sldMasterIdLst>
  <p:notesMasterIdLst>
    <p:notesMasterId r:id="rId67"/>
  </p:notesMasterIdLst>
  <p:handoutMasterIdLst>
    <p:handoutMasterId r:id="rId68"/>
  </p:handoutMasterIdLst>
  <p:sldIdLst>
    <p:sldId id="327" r:id="rId2"/>
    <p:sldId id="321" r:id="rId3"/>
    <p:sldId id="260" r:id="rId4"/>
    <p:sldId id="259" r:id="rId5"/>
    <p:sldId id="261" r:id="rId6"/>
    <p:sldId id="262" r:id="rId7"/>
    <p:sldId id="263" r:id="rId8"/>
    <p:sldId id="264" r:id="rId9"/>
    <p:sldId id="265" r:id="rId10"/>
    <p:sldId id="267" r:id="rId11"/>
    <p:sldId id="268" r:id="rId12"/>
    <p:sldId id="269" r:id="rId13"/>
    <p:sldId id="270" r:id="rId14"/>
    <p:sldId id="271" r:id="rId15"/>
    <p:sldId id="272" r:id="rId16"/>
    <p:sldId id="273" r:id="rId17"/>
    <p:sldId id="274" r:id="rId18"/>
    <p:sldId id="275" r:id="rId19"/>
    <p:sldId id="276" r:id="rId20"/>
    <p:sldId id="322" r:id="rId21"/>
    <p:sldId id="277" r:id="rId22"/>
    <p:sldId id="278" r:id="rId23"/>
    <p:sldId id="279" r:id="rId24"/>
    <p:sldId id="280" r:id="rId25"/>
    <p:sldId id="324" r:id="rId26"/>
    <p:sldId id="282" r:id="rId27"/>
    <p:sldId id="283" r:id="rId28"/>
    <p:sldId id="284" r:id="rId29"/>
    <p:sldId id="285" r:id="rId30"/>
    <p:sldId id="286" r:id="rId31"/>
    <p:sldId id="325" r:id="rId32"/>
    <p:sldId id="288" r:id="rId33"/>
    <p:sldId id="289" r:id="rId34"/>
    <p:sldId id="290" r:id="rId35"/>
    <p:sldId id="291" r:id="rId36"/>
    <p:sldId id="292" r:id="rId37"/>
    <p:sldId id="293" r:id="rId38"/>
    <p:sldId id="294" r:id="rId39"/>
    <p:sldId id="295" r:id="rId40"/>
    <p:sldId id="296" r:id="rId41"/>
    <p:sldId id="297" r:id="rId42"/>
    <p:sldId id="298" r:id="rId43"/>
    <p:sldId id="326"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ヒラギノ角ゴ Pro W3" charset="-128"/>
        <a:cs typeface="+mn-cs"/>
      </a:defRPr>
    </a:lvl1pPr>
    <a:lvl2pPr marL="457200" algn="l" rtl="0" fontAlgn="base">
      <a:spcBef>
        <a:spcPct val="0"/>
      </a:spcBef>
      <a:spcAft>
        <a:spcPct val="0"/>
      </a:spcAft>
      <a:defRPr sz="2400" kern="1200">
        <a:solidFill>
          <a:schemeClr val="tx1"/>
        </a:solidFill>
        <a:latin typeface="Arial" pitchFamily="34" charset="0"/>
        <a:ea typeface="ヒラギノ角ゴ Pro W3" charset="-128"/>
        <a:cs typeface="+mn-cs"/>
      </a:defRPr>
    </a:lvl2pPr>
    <a:lvl3pPr marL="914400" algn="l" rtl="0" fontAlgn="base">
      <a:spcBef>
        <a:spcPct val="0"/>
      </a:spcBef>
      <a:spcAft>
        <a:spcPct val="0"/>
      </a:spcAft>
      <a:defRPr sz="2400" kern="1200">
        <a:solidFill>
          <a:schemeClr val="tx1"/>
        </a:solidFill>
        <a:latin typeface="Arial" pitchFamily="34" charset="0"/>
        <a:ea typeface="ヒラギノ角ゴ Pro W3" charset="-128"/>
        <a:cs typeface="+mn-cs"/>
      </a:defRPr>
    </a:lvl3pPr>
    <a:lvl4pPr marL="1371600" algn="l" rtl="0" fontAlgn="base">
      <a:spcBef>
        <a:spcPct val="0"/>
      </a:spcBef>
      <a:spcAft>
        <a:spcPct val="0"/>
      </a:spcAft>
      <a:defRPr sz="2400" kern="1200">
        <a:solidFill>
          <a:schemeClr val="tx1"/>
        </a:solidFill>
        <a:latin typeface="Arial" pitchFamily="34" charset="0"/>
        <a:ea typeface="ヒラギノ角ゴ Pro W3" charset="-128"/>
        <a:cs typeface="+mn-cs"/>
      </a:defRPr>
    </a:lvl4pPr>
    <a:lvl5pPr marL="1828800" algn="l" rtl="0" fontAlgn="base">
      <a:spcBef>
        <a:spcPct val="0"/>
      </a:spcBef>
      <a:spcAft>
        <a:spcPct val="0"/>
      </a:spcAft>
      <a:defRPr sz="2400" kern="1200">
        <a:solidFill>
          <a:schemeClr val="tx1"/>
        </a:solidFill>
        <a:latin typeface="Arial" pitchFamily="34" charset="0"/>
        <a:ea typeface="ヒラギノ角ゴ Pro W3" charset="-128"/>
        <a:cs typeface="+mn-cs"/>
      </a:defRPr>
    </a:lvl5pPr>
    <a:lvl6pPr marL="2286000" algn="l" defTabSz="914400" rtl="0" eaLnBrk="1" latinLnBrk="0" hangingPunct="1">
      <a:defRPr sz="2400" kern="1200">
        <a:solidFill>
          <a:schemeClr val="tx1"/>
        </a:solidFill>
        <a:latin typeface="Arial" pitchFamily="34" charset="0"/>
        <a:ea typeface="ヒラギノ角ゴ Pro W3" charset="-128"/>
        <a:cs typeface="+mn-cs"/>
      </a:defRPr>
    </a:lvl6pPr>
    <a:lvl7pPr marL="2743200" algn="l" defTabSz="914400" rtl="0" eaLnBrk="1" latinLnBrk="0" hangingPunct="1">
      <a:defRPr sz="2400" kern="1200">
        <a:solidFill>
          <a:schemeClr val="tx1"/>
        </a:solidFill>
        <a:latin typeface="Arial" pitchFamily="34" charset="0"/>
        <a:ea typeface="ヒラギノ角ゴ Pro W3" charset="-128"/>
        <a:cs typeface="+mn-cs"/>
      </a:defRPr>
    </a:lvl7pPr>
    <a:lvl8pPr marL="3200400" algn="l" defTabSz="914400" rtl="0" eaLnBrk="1" latinLnBrk="0" hangingPunct="1">
      <a:defRPr sz="2400" kern="1200">
        <a:solidFill>
          <a:schemeClr val="tx1"/>
        </a:solidFill>
        <a:latin typeface="Arial" pitchFamily="34" charset="0"/>
        <a:ea typeface="ヒラギノ角ゴ Pro W3" charset="-128"/>
        <a:cs typeface="+mn-cs"/>
      </a:defRPr>
    </a:lvl8pPr>
    <a:lvl9pPr marL="3657600" algn="l" defTabSz="914400" rtl="0" eaLnBrk="1" latinLnBrk="0" hangingPunct="1">
      <a:defRPr sz="2400" kern="1200">
        <a:solidFill>
          <a:schemeClr val="tx1"/>
        </a:solidFill>
        <a:latin typeface="Arial" pitchFamily="34"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3E0C"/>
    <a:srgbClr val="FCF1C0"/>
    <a:srgbClr val="B95E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08" d="100"/>
          <a:sy n="108" d="100"/>
        </p:scale>
        <p:origin x="-4328"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F71C599-1A22-47C8-854F-91E36156EFA0}" type="datetime1">
              <a:rPr lang="en-US"/>
              <a:pPr/>
              <a:t>8/25/2017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r>
              <a:rPr lang="en-US"/>
              <a:t>Copyright © 2014 by Nelson Education Ltd. </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3B49EBA-4227-49DA-9598-19D87339024A}" type="slidenum">
              <a:rPr lang="en-US"/>
              <a:pPr/>
              <a:t>‹#›</a:t>
            </a:fld>
            <a:endParaRPr lang="en-US"/>
          </a:p>
        </p:txBody>
      </p:sp>
    </p:spTree>
    <p:extLst>
      <p:ext uri="{BB962C8B-B14F-4D97-AF65-F5344CB8AC3E}">
        <p14:creationId xmlns:p14="http://schemas.microsoft.com/office/powerpoint/2010/main" val="5923059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685213"/>
            <a:ext cx="3276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r>
              <a:rPr lang="en-US"/>
              <a:t>Copyright © 2014 by Nelson Education Ltd. </a:t>
            </a:r>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DDF5C9F-BA9A-44EF-A683-FACBB904C33F}" type="slidenum">
              <a:rPr lang="en-US"/>
              <a:pPr/>
              <a:t>‹#›</a:t>
            </a:fld>
            <a:endParaRPr lang="en-US"/>
          </a:p>
        </p:txBody>
      </p:sp>
    </p:spTree>
    <p:extLst>
      <p:ext uri="{BB962C8B-B14F-4D97-AF65-F5344CB8AC3E}">
        <p14:creationId xmlns:p14="http://schemas.microsoft.com/office/powerpoint/2010/main" val="2854407709"/>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p:cNvSpPr>
          <p:nvPr>
            <p:ph type="sldImg"/>
          </p:nvPr>
        </p:nvSpPr>
        <p:spPr>
          <a:ln/>
        </p:spPr>
      </p:sp>
      <p:sp>
        <p:nvSpPr>
          <p:cNvPr id="12291" name="Notes Placeholder 2"/>
          <p:cNvSpPr>
            <a:spLocks noGrp="1"/>
          </p:cNvSpPr>
          <p:nvPr>
            <p:ph type="body" idx="1"/>
          </p:nvPr>
        </p:nvSpPr>
        <p:spPr>
          <a:noFill/>
          <a:ln/>
        </p:spPr>
        <p:txBody>
          <a:bodyPr/>
          <a:lstStyle/>
          <a:p>
            <a:pPr eaLnBrk="1" hangingPunct="1"/>
            <a:endParaRPr lang="en-US" smtClean="0">
              <a:latin typeface="Arial" pitchFamily="34" charset="0"/>
            </a:endParaRPr>
          </a:p>
        </p:txBody>
      </p:sp>
      <p:sp>
        <p:nvSpPr>
          <p:cNvPr id="12292" name="Slide Number Placeholder 3"/>
          <p:cNvSpPr>
            <a:spLocks noGrp="1"/>
          </p:cNvSpPr>
          <p:nvPr>
            <p:ph type="sldNum" sz="quarter" idx="5"/>
          </p:nvPr>
        </p:nvSpPr>
        <p:spPr>
          <a:noFill/>
        </p:spPr>
        <p:txBody>
          <a:bodyPr/>
          <a:lstStyle/>
          <a:p>
            <a:fld id="{8E12425A-F323-4552-93D4-AC882166EF6B}" type="slidenum">
              <a:rPr lang="en-US"/>
              <a:pPr/>
              <a:t>1</a:t>
            </a:fld>
            <a:endParaRPr lang="en-US"/>
          </a:p>
        </p:txBody>
      </p:sp>
      <p:sp>
        <p:nvSpPr>
          <p:cNvPr id="12293" name="Footer Placeholder 4"/>
          <p:cNvSpPr>
            <a:spLocks noGrp="1"/>
          </p:cNvSpPr>
          <p:nvPr>
            <p:ph type="ftr" sz="quarter" idx="4"/>
          </p:nvPr>
        </p:nvSpPr>
        <p:spPr>
          <a:noFill/>
        </p:spPr>
        <p:txBody>
          <a:bodyPr/>
          <a:lstStyle/>
          <a:p>
            <a:r>
              <a:rPr lang="en-US"/>
              <a:t>Copyright © 2014 by Nelson Education Ltd.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hapter Title Slide">
    <p:spTree>
      <p:nvGrpSpPr>
        <p:cNvPr id="1" name=""/>
        <p:cNvGrpSpPr/>
        <p:nvPr/>
      </p:nvGrpSpPr>
      <p:grpSpPr>
        <a:xfrm>
          <a:off x="0" y="0"/>
          <a:ext cx="0" cy="0"/>
          <a:chOff x="0" y="0"/>
          <a:chExt cx="0" cy="0"/>
        </a:xfrm>
      </p:grpSpPr>
      <p:sp>
        <p:nvSpPr>
          <p:cNvPr id="4" name="Oval 3"/>
          <p:cNvSpPr/>
          <p:nvPr userDrawn="1"/>
        </p:nvSpPr>
        <p:spPr>
          <a:xfrm>
            <a:off x="-1101725" y="2590800"/>
            <a:ext cx="2203450" cy="2282825"/>
          </a:xfrm>
          <a:prstGeom prst="ellipse">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800">
              <a:solidFill>
                <a:srgbClr val="FFFFFF"/>
              </a:solidFill>
              <a:ea typeface="ヒラギノ角ゴ Pro W3" charset="-128"/>
            </a:endParaRPr>
          </a:p>
        </p:txBody>
      </p:sp>
      <p:sp>
        <p:nvSpPr>
          <p:cNvPr id="5" name="Oval 4"/>
          <p:cNvSpPr/>
          <p:nvPr userDrawn="1"/>
        </p:nvSpPr>
        <p:spPr>
          <a:xfrm>
            <a:off x="-228600" y="-168275"/>
            <a:ext cx="2819400" cy="2759075"/>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800">
              <a:solidFill>
                <a:srgbClr val="FFFFFF"/>
              </a:solidFill>
              <a:ea typeface="ヒラギノ角ゴ Pro W3" charset="-128"/>
            </a:endParaRPr>
          </a:p>
        </p:txBody>
      </p:sp>
      <p:sp>
        <p:nvSpPr>
          <p:cNvPr id="6" name="Oval 5"/>
          <p:cNvSpPr/>
          <p:nvPr userDrawn="1"/>
        </p:nvSpPr>
        <p:spPr>
          <a:xfrm>
            <a:off x="-685800" y="-152400"/>
            <a:ext cx="1905000" cy="194310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800">
              <a:solidFill>
                <a:srgbClr val="FFFFFF"/>
              </a:solidFill>
              <a:ea typeface="ヒラギノ角ゴ Pro W3" charset="-128"/>
            </a:endParaRPr>
          </a:p>
        </p:txBody>
      </p:sp>
      <p:sp>
        <p:nvSpPr>
          <p:cNvPr id="7" name="Oval 6"/>
          <p:cNvSpPr/>
          <p:nvPr userDrawn="1"/>
        </p:nvSpPr>
        <p:spPr>
          <a:xfrm>
            <a:off x="-820738" y="1828800"/>
            <a:ext cx="2678113" cy="2667000"/>
          </a:xfrm>
          <a:prstGeom prst="ellipse">
            <a:avLst/>
          </a:prstGeom>
          <a:no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800">
              <a:solidFill>
                <a:srgbClr val="FFFFFF"/>
              </a:solidFill>
              <a:ea typeface="ヒラギノ角ゴ Pro W3" charset="-128"/>
            </a:endParaRPr>
          </a:p>
        </p:txBody>
      </p:sp>
      <p:sp>
        <p:nvSpPr>
          <p:cNvPr id="8" name="Oval 7"/>
          <p:cNvSpPr/>
          <p:nvPr userDrawn="1"/>
        </p:nvSpPr>
        <p:spPr>
          <a:xfrm>
            <a:off x="-854075" y="5124450"/>
            <a:ext cx="2514600" cy="2590800"/>
          </a:xfrm>
          <a:prstGeom prst="ellips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800">
              <a:solidFill>
                <a:srgbClr val="FFFFFF"/>
              </a:solidFill>
              <a:ea typeface="ヒラギノ角ゴ Pro W3" charset="-128"/>
            </a:endParaRPr>
          </a:p>
        </p:txBody>
      </p:sp>
      <p:sp>
        <p:nvSpPr>
          <p:cNvPr id="9" name="Rectangle 8"/>
          <p:cNvSpPr/>
          <p:nvPr userDrawn="1"/>
        </p:nvSpPr>
        <p:spPr>
          <a:xfrm>
            <a:off x="0" y="381000"/>
            <a:ext cx="9144000" cy="1905000"/>
          </a:xfrm>
          <a:prstGeom prst="rect">
            <a:avLst/>
          </a:prstGeom>
          <a:solidFill>
            <a:srgbClr val="1584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800" b="1">
              <a:solidFill>
                <a:srgbClr val="FFFFFF"/>
              </a:solidFill>
              <a:ea typeface="ヒラギノ角ゴ Pro W3" charset="-128"/>
            </a:endParaRPr>
          </a:p>
        </p:txBody>
      </p:sp>
      <p:sp>
        <p:nvSpPr>
          <p:cNvPr id="10" name="Oval 9"/>
          <p:cNvSpPr/>
          <p:nvPr userDrawn="1"/>
        </p:nvSpPr>
        <p:spPr>
          <a:xfrm>
            <a:off x="-838200" y="3863975"/>
            <a:ext cx="2590800" cy="2613025"/>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800">
              <a:solidFill>
                <a:srgbClr val="FFFFFF"/>
              </a:solidFill>
              <a:ea typeface="ヒラギノ角ゴ Pro W3" charset="-128"/>
            </a:endParaRPr>
          </a:p>
        </p:txBody>
      </p:sp>
      <p:sp>
        <p:nvSpPr>
          <p:cNvPr id="2" name="Title 1"/>
          <p:cNvSpPr>
            <a:spLocks noGrp="1"/>
          </p:cNvSpPr>
          <p:nvPr>
            <p:ph type="ctrTitle"/>
          </p:nvPr>
        </p:nvSpPr>
        <p:spPr>
          <a:xfrm>
            <a:off x="381000" y="609600"/>
            <a:ext cx="8305800" cy="1470025"/>
          </a:xfrm>
        </p:spPr>
        <p:txBody>
          <a:bodyPr/>
          <a:lstStyle>
            <a:lvl1pPr algn="l">
              <a:defRPr sz="6000" b="0" cap="all" baseline="0">
                <a:solidFill>
                  <a:schemeClr val="bg1"/>
                </a:solidFill>
                <a:effectLst>
                  <a:outerShdw blurRad="38100" dist="38100" dir="2700000" algn="tl">
                    <a:srgbClr val="000000">
                      <a:alpha val="43137"/>
                    </a:srgbClr>
                  </a:outerShdw>
                </a:effectLst>
                <a:latin typeface="Gill Sans MT"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23900" y="2819400"/>
            <a:ext cx="7696200" cy="2590800"/>
          </a:xfrm>
        </p:spPr>
        <p:txBody>
          <a:bodyPr>
            <a:noAutofit/>
          </a:bodyPr>
          <a:lstStyle>
            <a:lvl1pPr marL="0" indent="0" algn="l">
              <a:buNone/>
              <a:defRPr sz="4600" b="1" cap="all" baseline="0">
                <a:solidFill>
                  <a:schemeClr val="tx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Footer Placeholder 31"/>
          <p:cNvSpPr>
            <a:spLocks noGrp="1"/>
          </p:cNvSpPr>
          <p:nvPr>
            <p:ph type="ftr" sz="quarter" idx="10"/>
          </p:nvPr>
        </p:nvSpPr>
        <p:spPr/>
        <p:txBody>
          <a:bodyPr/>
          <a:lstStyle>
            <a:lvl1pPr>
              <a:defRPr>
                <a:solidFill>
                  <a:srgbClr val="000000"/>
                </a:solidFill>
              </a:defRPr>
            </a:lvl1pPr>
          </a:lstStyle>
          <a:p>
            <a:r>
              <a:rPr lang="en-US"/>
              <a:t>Copyright © 2014 by Nelson Education Ltd. </a:t>
            </a:r>
          </a:p>
        </p:txBody>
      </p:sp>
      <p:sp>
        <p:nvSpPr>
          <p:cNvPr id="12" name="Slide Number Placeholder 32"/>
          <p:cNvSpPr>
            <a:spLocks noGrp="1"/>
          </p:cNvSpPr>
          <p:nvPr>
            <p:ph type="sldNum" sz="quarter" idx="11"/>
          </p:nvPr>
        </p:nvSpPr>
        <p:spPr/>
        <p:txBody>
          <a:bodyPr/>
          <a:lstStyle>
            <a:lvl1pPr>
              <a:defRPr>
                <a:solidFill>
                  <a:srgbClr val="000000"/>
                </a:solidFill>
              </a:defRPr>
            </a:lvl1pPr>
          </a:lstStyle>
          <a:p>
            <a:r>
              <a:rPr lang="en-US"/>
              <a:t>20-</a:t>
            </a:r>
            <a:fld id="{371F792F-3E42-4F94-A67C-17CD9874970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Outlin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0919" y="130175"/>
            <a:ext cx="8322161" cy="1470025"/>
          </a:xfrm>
        </p:spPr>
        <p:txBody>
          <a:bodyPr/>
          <a:lstStyle>
            <a:lvl1pPr algn="ctr">
              <a:defRPr sz="4400" b="0" cap="none" baseline="0">
                <a:solidFill>
                  <a:srgbClr val="0070C0"/>
                </a:solidFill>
                <a:effectLst/>
                <a:latin typeface="+mj-lt"/>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33400" y="1828800"/>
            <a:ext cx="80772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5"/>
          <p:cNvSpPr>
            <a:spLocks noGrp="1"/>
          </p:cNvSpPr>
          <p:nvPr>
            <p:ph type="ftr" sz="quarter" idx="11"/>
          </p:nvPr>
        </p:nvSpPr>
        <p:spPr/>
        <p:txBody>
          <a:bodyPr/>
          <a:lstStyle>
            <a:lvl1pPr>
              <a:defRPr>
                <a:solidFill>
                  <a:schemeClr val="tx1"/>
                </a:solidFill>
              </a:defRPr>
            </a:lvl1pPr>
          </a:lstStyle>
          <a:p>
            <a:r>
              <a:rPr lang="en-US" dirty="0" smtClean="0"/>
              <a:t>Copyright © 2014 by Nelson Education Ltd. </a:t>
            </a:r>
            <a:endParaRPr lang="en-US" dirty="0"/>
          </a:p>
        </p:txBody>
      </p:sp>
      <p:sp>
        <p:nvSpPr>
          <p:cNvPr id="8" name="Slide Number Placeholder 6"/>
          <p:cNvSpPr>
            <a:spLocks noGrp="1"/>
          </p:cNvSpPr>
          <p:nvPr>
            <p:ph type="sldNum" sz="quarter" idx="12"/>
          </p:nvPr>
        </p:nvSpPr>
        <p:spPr/>
        <p:txBody>
          <a:bodyPr/>
          <a:lstStyle>
            <a:lvl1pPr>
              <a:defRPr>
                <a:solidFill>
                  <a:schemeClr val="tx1"/>
                </a:solidFill>
              </a:defRPr>
            </a:lvl1pPr>
          </a:lstStyle>
          <a:p>
            <a:r>
              <a:rPr lang="en-US" dirty="0" smtClean="0"/>
              <a:t>20-</a:t>
            </a:r>
            <a:fld id="{FB3583D1-9445-42B5-823A-D89D54941F6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A Head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cap="none" baseline="0">
                <a:effectLst/>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p:txBody>
      </p:sp>
      <p:sp>
        <p:nvSpPr>
          <p:cNvPr id="5" name="Footer Placeholder 7"/>
          <p:cNvSpPr>
            <a:spLocks noGrp="1"/>
          </p:cNvSpPr>
          <p:nvPr>
            <p:ph type="ftr" sz="quarter" idx="10"/>
          </p:nvPr>
        </p:nvSpPr>
        <p:spPr/>
        <p:txBody>
          <a:bodyPr/>
          <a:lstStyle>
            <a:lvl1pPr>
              <a:defRPr>
                <a:solidFill>
                  <a:schemeClr val="tx1"/>
                </a:solidFill>
              </a:defRPr>
            </a:lvl1pPr>
          </a:lstStyle>
          <a:p>
            <a:r>
              <a:rPr lang="en-US" dirty="0" smtClean="0"/>
              <a:t>Copyright © 2014 by Nelson Education Ltd. </a:t>
            </a:r>
            <a:endParaRPr lang="en-US" dirty="0"/>
          </a:p>
        </p:txBody>
      </p:sp>
      <p:sp>
        <p:nvSpPr>
          <p:cNvPr id="6" name="Slide Number Placeholder 8"/>
          <p:cNvSpPr>
            <a:spLocks noGrp="1"/>
          </p:cNvSpPr>
          <p:nvPr>
            <p:ph type="sldNum" sz="quarter" idx="11"/>
          </p:nvPr>
        </p:nvSpPr>
        <p:spPr/>
        <p:txBody>
          <a:bodyPr/>
          <a:lstStyle>
            <a:lvl1pPr>
              <a:defRPr>
                <a:solidFill>
                  <a:schemeClr val="tx1"/>
                </a:solidFill>
              </a:defRPr>
            </a:lvl1pPr>
          </a:lstStyle>
          <a:p>
            <a:r>
              <a:rPr lang="en-US" dirty="0" smtClean="0"/>
              <a:t>20-</a:t>
            </a:r>
            <a:fld id="{6355C628-081C-48EB-A048-0F01311B68A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cap="none" baseline="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p:txBody>
      </p:sp>
      <p:sp>
        <p:nvSpPr>
          <p:cNvPr id="5" name="Footer Placeholder 3"/>
          <p:cNvSpPr>
            <a:spLocks noGrp="1"/>
          </p:cNvSpPr>
          <p:nvPr>
            <p:ph type="ftr" sz="quarter" idx="10"/>
          </p:nvPr>
        </p:nvSpPr>
        <p:spPr/>
        <p:txBody>
          <a:bodyPr/>
          <a:lstStyle>
            <a:lvl1pPr>
              <a:defRPr>
                <a:solidFill>
                  <a:schemeClr val="tx1"/>
                </a:solidFill>
              </a:defRPr>
            </a:lvl1pPr>
          </a:lstStyle>
          <a:p>
            <a:r>
              <a:rPr lang="en-US" dirty="0" smtClean="0"/>
              <a:t>Copyright © 2014 by Nelson Education Ltd. </a:t>
            </a:r>
            <a:endParaRPr lang="en-US" dirty="0"/>
          </a:p>
        </p:txBody>
      </p:sp>
      <p:sp>
        <p:nvSpPr>
          <p:cNvPr id="6" name="Slide Number Placeholder 4"/>
          <p:cNvSpPr>
            <a:spLocks noGrp="1"/>
          </p:cNvSpPr>
          <p:nvPr>
            <p:ph type="sldNum" sz="quarter" idx="11"/>
          </p:nvPr>
        </p:nvSpPr>
        <p:spPr/>
        <p:txBody>
          <a:bodyPr/>
          <a:lstStyle>
            <a:lvl1pPr>
              <a:defRPr>
                <a:solidFill>
                  <a:schemeClr val="tx1"/>
                </a:solidFill>
              </a:defRPr>
            </a:lvl1pPr>
          </a:lstStyle>
          <a:p>
            <a:r>
              <a:rPr lang="en-US" dirty="0" smtClean="0"/>
              <a:t>20-</a:t>
            </a:r>
            <a:fld id="{D58C6369-EDFC-4BB6-95CA-959B754AD6F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cap="none" baseline="0">
                <a:latin typeface="+mj-lt"/>
              </a:defRPr>
            </a:lvl1pPr>
          </a:lstStyle>
          <a:p>
            <a:r>
              <a:rPr lang="en-US" dirty="0" smtClean="0"/>
              <a:t>Click To Edit Master Title Style</a:t>
            </a:r>
            <a:endParaRPr lang="en-US" dirty="0"/>
          </a:p>
        </p:txBody>
      </p:sp>
      <p:sp>
        <p:nvSpPr>
          <p:cNvPr id="4" name="Footer Placeholder 6"/>
          <p:cNvSpPr>
            <a:spLocks noGrp="1"/>
          </p:cNvSpPr>
          <p:nvPr>
            <p:ph type="ftr" sz="quarter" idx="10"/>
          </p:nvPr>
        </p:nvSpPr>
        <p:spPr/>
        <p:txBody>
          <a:bodyPr/>
          <a:lstStyle>
            <a:lvl1pPr>
              <a:defRPr>
                <a:solidFill>
                  <a:schemeClr val="tx1"/>
                </a:solidFill>
              </a:defRPr>
            </a:lvl1pPr>
          </a:lstStyle>
          <a:p>
            <a:r>
              <a:rPr lang="en-US" dirty="0" smtClean="0"/>
              <a:t>Copyright © 2014 by Nelson Education Ltd. </a:t>
            </a:r>
            <a:endParaRPr lang="en-US" dirty="0"/>
          </a:p>
        </p:txBody>
      </p:sp>
      <p:sp>
        <p:nvSpPr>
          <p:cNvPr id="5" name="Slide Number Placeholder 7"/>
          <p:cNvSpPr>
            <a:spLocks noGrp="1"/>
          </p:cNvSpPr>
          <p:nvPr>
            <p:ph type="sldNum" sz="quarter" idx="11"/>
          </p:nvPr>
        </p:nvSpPr>
        <p:spPr/>
        <p:txBody>
          <a:bodyPr/>
          <a:lstStyle>
            <a:lvl1pPr>
              <a:defRPr>
                <a:solidFill>
                  <a:schemeClr val="tx1"/>
                </a:solidFill>
              </a:defRPr>
            </a:lvl1pPr>
          </a:lstStyle>
          <a:p>
            <a:r>
              <a:rPr lang="en-US" dirty="0" smtClean="0"/>
              <a:t>20-</a:t>
            </a:r>
            <a:fld id="{F593085C-B516-4974-AC74-63979098F66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solidFill>
                  <a:srgbClr val="000000"/>
                </a:solidFill>
              </a:defRPr>
            </a:lvl1pPr>
          </a:lstStyle>
          <a:p>
            <a:r>
              <a:rPr lang="en-US"/>
              <a:t>Copyright © 2014 by Nelson Education Ltd. </a:t>
            </a:r>
          </a:p>
        </p:txBody>
      </p:sp>
      <p:sp>
        <p:nvSpPr>
          <p:cNvPr id="3" name="Slide Number Placeholder 5"/>
          <p:cNvSpPr>
            <a:spLocks noGrp="1"/>
          </p:cNvSpPr>
          <p:nvPr>
            <p:ph type="sldNum" sz="quarter" idx="11"/>
          </p:nvPr>
        </p:nvSpPr>
        <p:spPr/>
        <p:txBody>
          <a:bodyPr/>
          <a:lstStyle>
            <a:lvl1pPr>
              <a:defRPr>
                <a:solidFill>
                  <a:srgbClr val="000000"/>
                </a:solidFill>
              </a:defRPr>
            </a:lvl1pPr>
          </a:lstStyle>
          <a:p>
            <a:r>
              <a:rPr lang="en-US"/>
              <a:t>20-</a:t>
            </a:r>
            <a:fld id="{713F4276-A267-48AA-B959-2645C323FC9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ok Title Slide">
    <p:spTree>
      <p:nvGrpSpPr>
        <p:cNvPr id="1" name=""/>
        <p:cNvGrpSpPr/>
        <p:nvPr/>
      </p:nvGrpSpPr>
      <p:grpSpPr>
        <a:xfrm>
          <a:off x="0" y="0"/>
          <a:ext cx="0" cy="0"/>
          <a:chOff x="0" y="0"/>
          <a:chExt cx="0" cy="0"/>
        </a:xfrm>
      </p:grpSpPr>
      <p:sp>
        <p:nvSpPr>
          <p:cNvPr id="2" name="Rectangle 1"/>
          <p:cNvSpPr/>
          <p:nvPr userDrawn="1"/>
        </p:nvSpPr>
        <p:spPr>
          <a:xfrm>
            <a:off x="-4763" y="4367213"/>
            <a:ext cx="9144001" cy="1576387"/>
          </a:xfrm>
          <a:prstGeom prst="rect">
            <a:avLst/>
          </a:prstGeom>
          <a:solidFill>
            <a:srgbClr val="1584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800">
              <a:solidFill>
                <a:srgbClr val="FFFFFF"/>
              </a:solidFill>
              <a:ea typeface="ヒラギノ角ゴ Pro W3" charset="-128"/>
            </a:endParaRPr>
          </a:p>
        </p:txBody>
      </p:sp>
      <p:sp>
        <p:nvSpPr>
          <p:cNvPr id="3" name="Rectangle 2"/>
          <p:cNvSpPr/>
          <p:nvPr userDrawn="1"/>
        </p:nvSpPr>
        <p:spPr>
          <a:xfrm>
            <a:off x="-4763" y="228600"/>
            <a:ext cx="9144001" cy="1066800"/>
          </a:xfrm>
          <a:prstGeom prst="rect">
            <a:avLst/>
          </a:prstGeom>
          <a:solidFill>
            <a:srgbClr val="1584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800">
              <a:solidFill>
                <a:srgbClr val="FFFFFF"/>
              </a:solidFill>
              <a:ea typeface="ヒラギノ角ゴ Pro W3" charset="-128"/>
            </a:endParaRPr>
          </a:p>
        </p:txBody>
      </p:sp>
      <p:sp>
        <p:nvSpPr>
          <p:cNvPr id="4" name="TextBox 3"/>
          <p:cNvSpPr txBox="1"/>
          <p:nvPr userDrawn="1"/>
        </p:nvSpPr>
        <p:spPr>
          <a:xfrm>
            <a:off x="304800" y="4038600"/>
            <a:ext cx="4594225" cy="339725"/>
          </a:xfrm>
          <a:prstGeom prst="rect">
            <a:avLst/>
          </a:prstGeom>
          <a:noFill/>
        </p:spPr>
        <p:txBody>
          <a:bodyPr/>
          <a:lstStyle/>
          <a:p>
            <a:r>
              <a:rPr lang="en-US" sz="1600">
                <a:solidFill>
                  <a:srgbClr val="000000"/>
                </a:solidFill>
                <a:latin typeface="Gill Sans MT" pitchFamily="34" charset="0"/>
              </a:rPr>
              <a:t>ADAPTED FOR THE SECOND CANADIAN EDITION BY:</a:t>
            </a:r>
          </a:p>
        </p:txBody>
      </p:sp>
      <p:pic>
        <p:nvPicPr>
          <p:cNvPr id="5" name="Picture 10"/>
          <p:cNvPicPr>
            <a:picLocks noChangeAspect="1"/>
          </p:cNvPicPr>
          <p:nvPr userDrawn="1"/>
        </p:nvPicPr>
        <p:blipFill>
          <a:blip r:embed="rId2" cstate="print"/>
          <a:srcRect/>
          <a:stretch>
            <a:fillRect/>
          </a:stretch>
        </p:blipFill>
        <p:spPr bwMode="auto">
          <a:xfrm>
            <a:off x="5022850" y="1479550"/>
            <a:ext cx="3968750" cy="5059363"/>
          </a:xfrm>
          <a:prstGeom prst="rect">
            <a:avLst/>
          </a:prstGeom>
          <a:noFill/>
          <a:ln w="9525">
            <a:noFill/>
            <a:miter lim="800000"/>
            <a:headEnd/>
            <a:tailEnd/>
          </a:ln>
        </p:spPr>
      </p:pic>
      <p:sp>
        <p:nvSpPr>
          <p:cNvPr id="6" name="TextBox 5"/>
          <p:cNvSpPr txBox="1"/>
          <p:nvPr userDrawn="1"/>
        </p:nvSpPr>
        <p:spPr>
          <a:xfrm>
            <a:off x="152400" y="1322388"/>
            <a:ext cx="4648200" cy="646112"/>
          </a:xfrm>
          <a:prstGeom prst="rect">
            <a:avLst/>
          </a:prstGeom>
          <a:noFill/>
        </p:spPr>
        <p:txBody>
          <a:bodyPr>
            <a:spAutoFit/>
          </a:bodyPr>
          <a:lstStyle/>
          <a:p>
            <a:r>
              <a:rPr lang="en-US" sz="3600">
                <a:solidFill>
                  <a:srgbClr val="77933C"/>
                </a:solidFill>
                <a:latin typeface="Gill Sans MT" pitchFamily="34" charset="0"/>
              </a:rPr>
              <a:t>THEORY &amp; PRACTICE</a:t>
            </a:r>
          </a:p>
        </p:txBody>
      </p:sp>
      <p:sp>
        <p:nvSpPr>
          <p:cNvPr id="7" name="TextBox 6"/>
          <p:cNvSpPr txBox="1"/>
          <p:nvPr userDrawn="1"/>
        </p:nvSpPr>
        <p:spPr>
          <a:xfrm>
            <a:off x="461963" y="4395788"/>
            <a:ext cx="4414837" cy="1600200"/>
          </a:xfrm>
          <a:prstGeom prst="rect">
            <a:avLst/>
          </a:prstGeom>
          <a:noFill/>
        </p:spPr>
        <p:txBody>
          <a:bodyPr>
            <a:spAutoFit/>
          </a:bodyPr>
          <a:lstStyle/>
          <a:p>
            <a:pPr algn="r">
              <a:spcBef>
                <a:spcPts val="600"/>
              </a:spcBef>
              <a:spcAft>
                <a:spcPts val="600"/>
              </a:spcAft>
            </a:pPr>
            <a:r>
              <a:rPr lang="en-US" sz="3200" b="1">
                <a:solidFill>
                  <a:srgbClr val="FFFFFF"/>
                </a:solidFill>
                <a:effectLst>
                  <a:outerShdw blurRad="38100" dist="38100" dir="2700000" algn="tl">
                    <a:srgbClr val="C0C0C0"/>
                  </a:outerShdw>
                </a:effectLst>
                <a:latin typeface="Gill Sans MT" pitchFamily="34" charset="0"/>
              </a:rPr>
              <a:t>JIMMY WANG</a:t>
            </a:r>
          </a:p>
          <a:p>
            <a:pPr algn="r">
              <a:spcBef>
                <a:spcPts val="600"/>
              </a:spcBef>
              <a:spcAft>
                <a:spcPts val="600"/>
              </a:spcAft>
            </a:pPr>
            <a:r>
              <a:rPr lang="en-US" sz="2800" b="1">
                <a:solidFill>
                  <a:srgbClr val="FFFFFF"/>
                </a:solidFill>
                <a:effectLst>
                  <a:outerShdw blurRad="38100" dist="38100" dir="2700000" algn="tl">
                    <a:srgbClr val="C0C0C0"/>
                  </a:outerShdw>
                </a:effectLst>
                <a:latin typeface="Gill Sans MT" pitchFamily="34" charset="0"/>
              </a:rPr>
              <a:t>LAURENTIAN UNIVERSITY</a:t>
            </a:r>
          </a:p>
        </p:txBody>
      </p:sp>
      <p:sp>
        <p:nvSpPr>
          <p:cNvPr id="8" name="TextBox 7"/>
          <p:cNvSpPr txBox="1"/>
          <p:nvPr userDrawn="1"/>
        </p:nvSpPr>
        <p:spPr>
          <a:xfrm>
            <a:off x="152400" y="300038"/>
            <a:ext cx="8763000" cy="908050"/>
          </a:xfrm>
          <a:prstGeom prst="rect">
            <a:avLst/>
          </a:prstGeom>
          <a:noFill/>
        </p:spPr>
        <p:txBody>
          <a:bodyPr>
            <a:spAutoFit/>
          </a:bodyPr>
          <a:lstStyle/>
          <a:p>
            <a:r>
              <a:rPr lang="en-US" sz="5300">
                <a:solidFill>
                  <a:srgbClr val="FFFFFF"/>
                </a:solidFill>
                <a:effectLst>
                  <a:outerShdw blurRad="38100" dist="38100" dir="2700000" algn="tl">
                    <a:srgbClr val="C0C0C0"/>
                  </a:outerShdw>
                </a:effectLst>
                <a:latin typeface="Gill Sans MT" pitchFamily="34" charset="0"/>
              </a:rPr>
              <a:t>FINANCIAL MANAGEMENT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Autofit/>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Footer Placeholder 8"/>
          <p:cNvSpPr>
            <a:spLocks noGrp="1"/>
          </p:cNvSpPr>
          <p:nvPr>
            <p:ph type="ftr" sz="quarter" idx="3"/>
          </p:nvPr>
        </p:nvSpPr>
        <p:spPr>
          <a:xfrm>
            <a:off x="2057400" y="6492875"/>
            <a:ext cx="49530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chemeClr val="tx1"/>
                </a:solidFill>
                <a:latin typeface="Gill Sans MT" pitchFamily="34" charset="0"/>
              </a:defRPr>
            </a:lvl1pPr>
          </a:lstStyle>
          <a:p>
            <a:r>
              <a:rPr lang="en-US" dirty="0" smtClean="0"/>
              <a:t>Copyright © 2014 by Nelson Education Ltd. </a:t>
            </a:r>
            <a:endParaRPr lang="en-US" dirty="0"/>
          </a:p>
        </p:txBody>
      </p:sp>
      <p:sp>
        <p:nvSpPr>
          <p:cNvPr id="10" name="Slide Number Placeholder 9"/>
          <p:cNvSpPr>
            <a:spLocks noGrp="1"/>
          </p:cNvSpPr>
          <p:nvPr>
            <p:ph type="sldNum" sz="quarter" idx="4"/>
          </p:nvPr>
        </p:nvSpPr>
        <p:spPr>
          <a:xfrm>
            <a:off x="8001000" y="6484938"/>
            <a:ext cx="685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1"/>
                </a:solidFill>
                <a:latin typeface="Gill Sans MT" pitchFamily="34" charset="0"/>
              </a:defRPr>
            </a:lvl1pPr>
          </a:lstStyle>
          <a:p>
            <a:r>
              <a:rPr lang="en-US" dirty="0" smtClean="0"/>
              <a:t>20-</a:t>
            </a:r>
            <a:fld id="{F7BD0115-A2F0-42BF-9B72-12567F6C75E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Lst>
  <p:timing>
    <p:tnLst>
      <p:par>
        <p:cTn id="1" dur="indefinite" restart="never" nodeType="tmRoot"/>
      </p:par>
    </p:tnLst>
  </p:timing>
  <p:hf hdr="0" dt="0"/>
  <p:txStyles>
    <p:titleStyle>
      <a:lvl1pPr algn="ctr" rtl="0" eaLnBrk="0" fontAlgn="base" hangingPunct="0">
        <a:spcBef>
          <a:spcPct val="0"/>
        </a:spcBef>
        <a:spcAft>
          <a:spcPct val="0"/>
        </a:spcAft>
        <a:defRPr sz="4400" b="0" kern="1200" cap="none">
          <a:solidFill>
            <a:srgbClr val="0070C0"/>
          </a:solidFill>
          <a:latin typeface="+mj-lt"/>
          <a:ea typeface="ヒラギノ角ゴ Pro W3" charset="-128"/>
          <a:cs typeface="ヒラギノ角ゴ Pro W3" charset="-128"/>
        </a:defRPr>
      </a:lvl1pPr>
      <a:lvl2pPr algn="ctr" rtl="0" eaLnBrk="0" fontAlgn="base" hangingPunct="0">
        <a:spcBef>
          <a:spcPct val="0"/>
        </a:spcBef>
        <a:spcAft>
          <a:spcPct val="0"/>
        </a:spcAft>
        <a:defRPr sz="4000" b="1">
          <a:solidFill>
            <a:schemeClr val="tx1"/>
          </a:solidFill>
          <a:latin typeface="Calibri" charset="0"/>
          <a:ea typeface="ヒラギノ角ゴ Pro W3" charset="-128"/>
          <a:cs typeface="ヒラギノ角ゴ Pro W3" charset="-128"/>
        </a:defRPr>
      </a:lvl2pPr>
      <a:lvl3pPr algn="ctr" rtl="0" eaLnBrk="0" fontAlgn="base" hangingPunct="0">
        <a:spcBef>
          <a:spcPct val="0"/>
        </a:spcBef>
        <a:spcAft>
          <a:spcPct val="0"/>
        </a:spcAft>
        <a:defRPr sz="4000" b="1">
          <a:solidFill>
            <a:schemeClr val="tx1"/>
          </a:solidFill>
          <a:latin typeface="Calibri" charset="0"/>
          <a:ea typeface="ヒラギノ角ゴ Pro W3" charset="-128"/>
          <a:cs typeface="ヒラギノ角ゴ Pro W3" charset="-128"/>
        </a:defRPr>
      </a:lvl3pPr>
      <a:lvl4pPr algn="ctr" rtl="0" eaLnBrk="0" fontAlgn="base" hangingPunct="0">
        <a:spcBef>
          <a:spcPct val="0"/>
        </a:spcBef>
        <a:spcAft>
          <a:spcPct val="0"/>
        </a:spcAft>
        <a:defRPr sz="4000" b="1">
          <a:solidFill>
            <a:schemeClr val="tx1"/>
          </a:solidFill>
          <a:latin typeface="Calibri" charset="0"/>
          <a:ea typeface="ヒラギノ角ゴ Pro W3" charset="-128"/>
          <a:cs typeface="ヒラギノ角ゴ Pro W3" charset="-128"/>
        </a:defRPr>
      </a:lvl4pPr>
      <a:lvl5pPr algn="ctr" rtl="0" eaLnBrk="0" fontAlgn="base" hangingPunct="0">
        <a:spcBef>
          <a:spcPct val="0"/>
        </a:spcBef>
        <a:spcAft>
          <a:spcPct val="0"/>
        </a:spcAft>
        <a:defRPr sz="4000" b="1">
          <a:solidFill>
            <a:schemeClr val="tx1"/>
          </a:solidFill>
          <a:latin typeface="Calibri" charset="0"/>
          <a:ea typeface="ヒラギノ角ゴ Pro W3" charset="-128"/>
          <a:cs typeface="ヒラギノ角ゴ Pro W3" charset="-128"/>
        </a:defRPr>
      </a:lvl5pPr>
      <a:lvl6pPr marL="457200" algn="ctr" rtl="0" fontAlgn="base">
        <a:spcBef>
          <a:spcPct val="0"/>
        </a:spcBef>
        <a:spcAft>
          <a:spcPct val="0"/>
        </a:spcAft>
        <a:defRPr sz="4400" b="1">
          <a:solidFill>
            <a:schemeClr val="tx1"/>
          </a:solidFill>
          <a:latin typeface="Calibri" charset="0"/>
          <a:ea typeface="ヒラギノ角ゴ Pro W3" charset="-128"/>
          <a:cs typeface="ヒラギノ角ゴ Pro W3" charset="-128"/>
        </a:defRPr>
      </a:lvl6pPr>
      <a:lvl7pPr marL="914400" algn="ctr" rtl="0" fontAlgn="base">
        <a:spcBef>
          <a:spcPct val="0"/>
        </a:spcBef>
        <a:spcAft>
          <a:spcPct val="0"/>
        </a:spcAft>
        <a:defRPr sz="4400" b="1">
          <a:solidFill>
            <a:schemeClr val="tx1"/>
          </a:solidFill>
          <a:latin typeface="Calibri" charset="0"/>
          <a:ea typeface="ヒラギノ角ゴ Pro W3" charset="-128"/>
          <a:cs typeface="ヒラギノ角ゴ Pro W3" charset="-128"/>
        </a:defRPr>
      </a:lvl7pPr>
      <a:lvl8pPr marL="1371600" algn="ctr" rtl="0" fontAlgn="base">
        <a:spcBef>
          <a:spcPct val="0"/>
        </a:spcBef>
        <a:spcAft>
          <a:spcPct val="0"/>
        </a:spcAft>
        <a:defRPr sz="4400" b="1">
          <a:solidFill>
            <a:schemeClr val="tx1"/>
          </a:solidFill>
          <a:latin typeface="Calibri" charset="0"/>
          <a:ea typeface="ヒラギノ角ゴ Pro W3" charset="-128"/>
          <a:cs typeface="ヒラギノ角ゴ Pro W3" charset="-128"/>
        </a:defRPr>
      </a:lvl8pPr>
      <a:lvl9pPr marL="1828800" algn="ctr" rtl="0" fontAlgn="base">
        <a:spcBef>
          <a:spcPct val="0"/>
        </a:spcBef>
        <a:spcAft>
          <a:spcPct val="0"/>
        </a:spcAft>
        <a:defRPr sz="4400" b="1">
          <a:solidFill>
            <a:schemeClr val="tx1"/>
          </a:solidFill>
          <a:latin typeface="Calibri" charset="0"/>
          <a:ea typeface="ヒラギノ角ゴ Pro W3" charset="-128"/>
          <a:cs typeface="ヒラギノ角ゴ Pro W3" charset="-128"/>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3" name="Rectangle 1028"/>
          <p:cNvSpPr>
            <a:spLocks noGrp="1" noChangeArrowheads="1"/>
          </p:cNvSpPr>
          <p:nvPr>
            <p:ph type="title"/>
          </p:nvPr>
        </p:nvSpPr>
        <p:spPr>
          <a:xfrm>
            <a:off x="0" y="274638"/>
            <a:ext cx="9144000" cy="1143000"/>
          </a:xfrm>
        </p:spPr>
        <p:txBody>
          <a:bodyPr/>
          <a:lstStyle/>
          <a:p>
            <a:pPr eaLnBrk="1" hangingPunct="1"/>
            <a:r>
              <a:rPr lang="en-US" sz="4400" cap="none" dirty="0" smtClean="0"/>
              <a:t>Valuing Real Options: </a:t>
            </a:r>
            <a:r>
              <a:rPr lang="en-US" cap="none" dirty="0" smtClean="0"/>
              <a:t>Five Procedures</a:t>
            </a:r>
          </a:p>
        </p:txBody>
      </p:sp>
      <p:sp>
        <p:nvSpPr>
          <p:cNvPr id="21507" name="Rectangle 1029"/>
          <p:cNvSpPr>
            <a:spLocks noGrp="1" noChangeArrowheads="1"/>
          </p:cNvSpPr>
          <p:nvPr>
            <p:ph idx="1"/>
          </p:nvPr>
        </p:nvSpPr>
        <p:spPr/>
        <p:txBody>
          <a:bodyPr/>
          <a:lstStyle/>
          <a:p>
            <a:pPr marL="514350" indent="-514350" eaLnBrk="1" hangingPunct="1">
              <a:buFont typeface="Calibri" pitchFamily="34" charset="0"/>
              <a:buAutoNum type="arabicPeriod"/>
            </a:pPr>
            <a:r>
              <a:rPr lang="en-US" smtClean="0"/>
              <a:t>DCF analysis of expected cash flows, ignoring the option </a:t>
            </a:r>
          </a:p>
          <a:p>
            <a:pPr marL="514350" indent="-514350" eaLnBrk="1" hangingPunct="1">
              <a:buFont typeface="Calibri" pitchFamily="34" charset="0"/>
              <a:buAutoNum type="arabicPeriod"/>
            </a:pPr>
            <a:r>
              <a:rPr lang="en-US" smtClean="0"/>
              <a:t>Qualitative assessment of the real option’s value</a:t>
            </a:r>
          </a:p>
          <a:p>
            <a:pPr marL="514350" indent="-514350" eaLnBrk="1" hangingPunct="1">
              <a:buFont typeface="Calibri" pitchFamily="34" charset="0"/>
              <a:buAutoNum type="arabicPeriod"/>
            </a:pPr>
            <a:r>
              <a:rPr lang="en-US" smtClean="0"/>
              <a:t>Decision tree analysis</a:t>
            </a:r>
          </a:p>
          <a:p>
            <a:pPr marL="514350" indent="-514350" eaLnBrk="1" hangingPunct="1">
              <a:buFont typeface="Calibri" pitchFamily="34" charset="0"/>
              <a:buAutoNum type="arabicPeriod"/>
            </a:pPr>
            <a:r>
              <a:rPr lang="en-US" smtClean="0"/>
              <a:t>Standard model for a corresponding financial option</a:t>
            </a:r>
          </a:p>
          <a:p>
            <a:pPr marL="514350" indent="-514350" eaLnBrk="1" hangingPunct="1">
              <a:buFont typeface="Calibri" pitchFamily="34" charset="0"/>
              <a:buAutoNum type="arabicPeriod"/>
            </a:pPr>
            <a:r>
              <a:rPr lang="en-US" smtClean="0"/>
              <a:t>Financial engineering techniques</a:t>
            </a:r>
          </a:p>
        </p:txBody>
      </p:sp>
      <p:sp>
        <p:nvSpPr>
          <p:cNvPr id="21508" name="Footer Placeholder 8"/>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21509" name="Slide Number Placeholder 5"/>
          <p:cNvSpPr>
            <a:spLocks noGrp="1"/>
          </p:cNvSpPr>
          <p:nvPr>
            <p:ph type="sldNum" sz="quarter" idx="11"/>
          </p:nvPr>
        </p:nvSpPr>
        <p:spPr bwMode="auto">
          <a:noFill/>
          <a:ln>
            <a:miter lim="800000"/>
            <a:headEnd/>
            <a:tailEnd/>
          </a:ln>
        </p:spPr>
        <p:txBody>
          <a:bodyPr/>
          <a:lstStyle/>
          <a:p>
            <a:r>
              <a:rPr lang="en-US"/>
              <a:t>20-</a:t>
            </a:r>
            <a:fld id="{1DB71C48-1AAB-4152-926E-6AC2514172DD}" type="slidenum">
              <a:rPr lang="en-US"/>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7" name="Rectangle 4"/>
          <p:cNvSpPr>
            <a:spLocks noGrp="1" noChangeArrowheads="1"/>
          </p:cNvSpPr>
          <p:nvPr>
            <p:ph type="title"/>
          </p:nvPr>
        </p:nvSpPr>
        <p:spPr>
          <a:xfrm>
            <a:off x="0" y="188640"/>
            <a:ext cx="9144000" cy="1038944"/>
          </a:xfrm>
        </p:spPr>
        <p:txBody>
          <a:bodyPr anchor="b"/>
          <a:lstStyle/>
          <a:p>
            <a:pPr eaLnBrk="1" hangingPunct="1"/>
            <a:r>
              <a:rPr lang="en-US" cap="none" dirty="0" smtClean="0"/>
              <a:t>Analysis of </a:t>
            </a:r>
            <a:r>
              <a:rPr lang="en-US" dirty="0" smtClean="0"/>
              <a:t>a</a:t>
            </a:r>
            <a:r>
              <a:rPr lang="en-US" cap="none" dirty="0" smtClean="0"/>
              <a:t> Real Option: Basic Project</a:t>
            </a:r>
          </a:p>
        </p:txBody>
      </p:sp>
      <p:graphicFrame>
        <p:nvGraphicFramePr>
          <p:cNvPr id="303122" name="Group 18"/>
          <p:cNvGraphicFramePr>
            <a:graphicFrameLocks noGrp="1"/>
          </p:cNvGraphicFramePr>
          <p:nvPr>
            <p:ph idx="1"/>
          </p:nvPr>
        </p:nvGraphicFramePr>
        <p:xfrm>
          <a:off x="533400" y="3200400"/>
          <a:ext cx="8229600" cy="2660650"/>
        </p:xfrm>
        <a:graphic>
          <a:graphicData uri="http://schemas.openxmlformats.org/drawingml/2006/table">
            <a:tbl>
              <a:tblPr/>
              <a:tblGrid>
                <a:gridCol w="2524125">
                  <a:extLst>
                    <a:ext uri="{9D8B030D-6E8A-4147-A177-3AD203B41FA5}">
                      <a16:colId xmlns:a16="http://schemas.microsoft.com/office/drawing/2014/main" val="20000"/>
                    </a:ext>
                  </a:extLst>
                </a:gridCol>
                <a:gridCol w="2852738">
                  <a:extLst>
                    <a:ext uri="{9D8B030D-6E8A-4147-A177-3AD203B41FA5}">
                      <a16:colId xmlns:a16="http://schemas.microsoft.com/office/drawing/2014/main" val="20001"/>
                    </a:ext>
                  </a:extLst>
                </a:gridCol>
                <a:gridCol w="2852737">
                  <a:extLst>
                    <a:ext uri="{9D8B030D-6E8A-4147-A177-3AD203B41FA5}">
                      <a16:colId xmlns:a16="http://schemas.microsoft.com/office/drawing/2014/main" val="20002"/>
                    </a:ext>
                  </a:extLst>
                </a:gridCol>
              </a:tblGrid>
              <a:tr h="1060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sng" strike="noStrike" cap="none" normalizeH="0" baseline="0" smtClean="0">
                          <a:ln>
                            <a:noFill/>
                          </a:ln>
                          <a:solidFill>
                            <a:schemeClr val="tx1"/>
                          </a:solidFill>
                          <a:effectLst/>
                          <a:latin typeface="Arial" pitchFamily="34" charset="0"/>
                          <a:ea typeface="ヒラギノ角ゴ Pro W3" charset="-128"/>
                        </a:rPr>
                        <a:t>Demand</a:t>
                      </a:r>
                    </a:p>
                  </a:txBody>
                  <a:tcPr marL="98755" marR="98755"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sng" strike="noStrike" cap="none" normalizeH="0" baseline="0" smtClean="0">
                          <a:ln>
                            <a:noFill/>
                          </a:ln>
                          <a:solidFill>
                            <a:schemeClr val="tx1"/>
                          </a:solidFill>
                          <a:effectLst/>
                          <a:latin typeface="Arial" pitchFamily="34" charset="0"/>
                          <a:ea typeface="ヒラギノ角ゴ Pro W3" charset="-128"/>
                        </a:rPr>
                        <a:t>Probability</a:t>
                      </a:r>
                    </a:p>
                  </a:txBody>
                  <a:tcPr marL="98755" marR="98755"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ヒラギノ角ゴ Pro W3" charset="-128"/>
                        </a:rPr>
                        <a:t>Annual</a:t>
                      </a:r>
                      <a:r>
                        <a:rPr kumimoji="0" lang="en-US" sz="2800" b="0" i="0" u="sng" strike="noStrike" cap="none" normalizeH="0" baseline="0" smtClean="0">
                          <a:ln>
                            <a:noFill/>
                          </a:ln>
                          <a:solidFill>
                            <a:schemeClr val="tx1"/>
                          </a:solidFill>
                          <a:effectLst/>
                          <a:latin typeface="Arial" pitchFamily="34" charset="0"/>
                          <a:ea typeface="ヒラギノ角ゴ Pro W3" charset="-128"/>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sng" strike="noStrike" cap="none" normalizeH="0" baseline="0" smtClean="0">
                          <a:ln>
                            <a:noFill/>
                          </a:ln>
                          <a:solidFill>
                            <a:schemeClr val="tx1"/>
                          </a:solidFill>
                          <a:effectLst/>
                          <a:latin typeface="Arial" pitchFamily="34" charset="0"/>
                          <a:ea typeface="ヒラギノ角ゴ Pro W3" charset="-128"/>
                        </a:rPr>
                        <a:t>cash flow</a:t>
                      </a:r>
                    </a:p>
                  </a:txBody>
                  <a:tcPr marL="98755" marR="98755" anchor="b"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ヒラギノ角ゴ Pro W3" charset="-128"/>
                        </a:rPr>
                        <a:t>High</a:t>
                      </a:r>
                    </a:p>
                  </a:txBody>
                  <a:tcPr marL="98755" marR="9875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ヒラギノ角ゴ Pro W3" charset="-128"/>
                        </a:rPr>
                        <a:t>25%</a:t>
                      </a:r>
                    </a:p>
                  </a:txBody>
                  <a:tcPr marL="98755" marR="9875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ヒラギノ角ゴ Pro W3" charset="-128"/>
                        </a:rPr>
                        <a:t>$33m</a:t>
                      </a:r>
                    </a:p>
                  </a:txBody>
                  <a:tcPr marL="98755" marR="9875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ヒラギノ角ゴ Pro W3" charset="-128"/>
                        </a:rPr>
                        <a:t>Average</a:t>
                      </a:r>
                    </a:p>
                  </a:txBody>
                  <a:tcPr marL="98755" marR="9875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ヒラギノ角ゴ Pro W3" charset="-128"/>
                        </a:rPr>
                        <a:t>50%</a:t>
                      </a:r>
                    </a:p>
                  </a:txBody>
                  <a:tcPr marL="98755" marR="9875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ヒラギノ角ゴ Pro W3" charset="-128"/>
                        </a:rPr>
                        <a:t>$25m</a:t>
                      </a:r>
                    </a:p>
                  </a:txBody>
                  <a:tcPr marL="98755" marR="9875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ヒラギノ角ゴ Pro W3" charset="-128"/>
                        </a:rPr>
                        <a:t>Low</a:t>
                      </a:r>
                    </a:p>
                  </a:txBody>
                  <a:tcPr marL="98755" marR="9875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ヒラギノ角ゴ Pro W3" charset="-128"/>
                        </a:rPr>
                        <a:t>25%</a:t>
                      </a:r>
                    </a:p>
                  </a:txBody>
                  <a:tcPr marL="98755" marR="9875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pitchFamily="34" charset="0"/>
                          <a:ea typeface="ヒラギノ角ゴ Pro W3" charset="-128"/>
                        </a:rPr>
                        <a:t>$5m</a:t>
                      </a:r>
                    </a:p>
                  </a:txBody>
                  <a:tcPr marL="98755" marR="98755"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2544" name="Rectangle 5"/>
          <p:cNvSpPr>
            <a:spLocks noGrp="1" noChangeArrowheads="1"/>
          </p:cNvSpPr>
          <p:nvPr>
            <p:ph type="body" sz="half" idx="4294967295"/>
          </p:nvPr>
        </p:nvSpPr>
        <p:spPr>
          <a:xfrm>
            <a:off x="228600" y="1828800"/>
            <a:ext cx="8610600" cy="1219200"/>
          </a:xfrm>
        </p:spPr>
        <p:txBody>
          <a:bodyPr/>
          <a:lstStyle/>
          <a:p>
            <a:pPr eaLnBrk="1" hangingPunct="1"/>
            <a:r>
              <a:rPr lang="en-US" sz="2800" smtClean="0"/>
              <a:t>Initial cost = $50 million, cost of capital = 14%, </a:t>
            </a:r>
            <a:br>
              <a:rPr lang="en-US" sz="2800" smtClean="0"/>
            </a:br>
            <a:r>
              <a:rPr lang="en-US" sz="2800" smtClean="0"/>
              <a:t>risk-free rate = 6%, cash flows occur for 3 years	</a:t>
            </a:r>
          </a:p>
        </p:txBody>
      </p:sp>
      <p:sp>
        <p:nvSpPr>
          <p:cNvPr id="22545" name="Footer Placeholder 7"/>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22546" name="Slide Number Placeholder 8"/>
          <p:cNvSpPr>
            <a:spLocks noGrp="1"/>
          </p:cNvSpPr>
          <p:nvPr>
            <p:ph type="sldNum" sz="quarter" idx="11"/>
          </p:nvPr>
        </p:nvSpPr>
        <p:spPr bwMode="auto">
          <a:noFill/>
          <a:ln>
            <a:miter lim="800000"/>
            <a:headEnd/>
            <a:tailEnd/>
          </a:ln>
        </p:spPr>
        <p:txBody>
          <a:bodyPr/>
          <a:lstStyle/>
          <a:p>
            <a:r>
              <a:rPr lang="en-US"/>
              <a:t>20-</a:t>
            </a:r>
            <a:fld id="{6242D2BB-E9E1-483C-93EF-02E5B2B10648}" type="slidenum">
              <a:rPr lang="en-US"/>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1" name="Rectangle 4"/>
          <p:cNvSpPr>
            <a:spLocks noGrp="1" noChangeArrowheads="1"/>
          </p:cNvSpPr>
          <p:nvPr>
            <p:ph type="title"/>
          </p:nvPr>
        </p:nvSpPr>
        <p:spPr>
          <a:xfrm>
            <a:off x="457200" y="260648"/>
            <a:ext cx="8229600" cy="1143000"/>
          </a:xfrm>
        </p:spPr>
        <p:txBody>
          <a:bodyPr>
            <a:normAutofit/>
          </a:bodyPr>
          <a:lstStyle/>
          <a:p>
            <a:pPr eaLnBrk="1" hangingPunct="1"/>
            <a:r>
              <a:rPr lang="en-US" cap="none" dirty="0" smtClean="0"/>
              <a:t>Approach 1: DCF Analysis</a:t>
            </a:r>
          </a:p>
        </p:txBody>
      </p:sp>
      <p:sp>
        <p:nvSpPr>
          <p:cNvPr id="304132" name="Rectangle 5"/>
          <p:cNvSpPr>
            <a:spLocks noGrp="1" noChangeArrowheads="1"/>
          </p:cNvSpPr>
          <p:nvPr>
            <p:ph idx="1"/>
          </p:nvPr>
        </p:nvSpPr>
        <p:spPr>
          <a:xfrm>
            <a:off x="467544" y="1628800"/>
            <a:ext cx="8229600" cy="4525963"/>
          </a:xfrm>
        </p:spPr>
        <p:txBody>
          <a:bodyPr>
            <a:normAutofit/>
          </a:bodyPr>
          <a:lstStyle/>
          <a:p>
            <a:pPr eaLnBrk="1" hangingPunct="1">
              <a:lnSpc>
                <a:spcPct val="90000"/>
              </a:lnSpc>
            </a:pPr>
            <a:r>
              <a:rPr lang="en-US" sz="3000" dirty="0" smtClean="0"/>
              <a:t>E(CF) = .25($33) + .5($25) + .25($5) </a:t>
            </a:r>
          </a:p>
          <a:p>
            <a:pPr eaLnBrk="1" hangingPunct="1">
              <a:lnSpc>
                <a:spcPct val="90000"/>
              </a:lnSpc>
              <a:buFontTx/>
              <a:buNone/>
            </a:pPr>
            <a:r>
              <a:rPr lang="en-US" sz="3000" dirty="0" smtClean="0"/>
              <a:t>	= $22 million per year</a:t>
            </a:r>
          </a:p>
          <a:p>
            <a:pPr eaLnBrk="1" hangingPunct="1">
              <a:lnSpc>
                <a:spcPct val="90000"/>
              </a:lnSpc>
              <a:buFontTx/>
              <a:buNone/>
            </a:pPr>
            <a:endParaRPr lang="en-US" sz="3000" dirty="0" smtClean="0"/>
          </a:p>
          <a:p>
            <a:pPr eaLnBrk="1" hangingPunct="1">
              <a:lnSpc>
                <a:spcPct val="90000"/>
              </a:lnSpc>
            </a:pPr>
            <a:r>
              <a:rPr lang="en-US" sz="3000" dirty="0" smtClean="0"/>
              <a:t>PV of expected CFs = ($22/1.14) + ($22/1.14</a:t>
            </a:r>
            <a:r>
              <a:rPr lang="en-US" sz="3000" baseline="30000" dirty="0" smtClean="0"/>
              <a:t>2</a:t>
            </a:r>
            <a:r>
              <a:rPr lang="en-US" sz="3000" dirty="0" smtClean="0"/>
              <a:t>) + ($22/1.14</a:t>
            </a:r>
            <a:r>
              <a:rPr lang="en-US" sz="3000" baseline="30000" dirty="0" smtClean="0"/>
              <a:t>3</a:t>
            </a:r>
            <a:r>
              <a:rPr lang="en-US" sz="3000" dirty="0" smtClean="0"/>
              <a:t>) </a:t>
            </a:r>
          </a:p>
          <a:p>
            <a:pPr eaLnBrk="1" hangingPunct="1">
              <a:lnSpc>
                <a:spcPct val="90000"/>
              </a:lnSpc>
              <a:buFontTx/>
              <a:buNone/>
            </a:pPr>
            <a:r>
              <a:rPr lang="en-US" sz="3000" dirty="0" smtClean="0"/>
              <a:t>	= $51.08 million</a:t>
            </a:r>
          </a:p>
          <a:p>
            <a:pPr eaLnBrk="1" hangingPunct="1">
              <a:lnSpc>
                <a:spcPct val="90000"/>
              </a:lnSpc>
              <a:buFontTx/>
              <a:buNone/>
            </a:pPr>
            <a:endParaRPr lang="en-US" sz="3000" dirty="0" smtClean="0"/>
          </a:p>
          <a:p>
            <a:pPr eaLnBrk="1" hangingPunct="1">
              <a:lnSpc>
                <a:spcPct val="90000"/>
              </a:lnSpc>
            </a:pPr>
            <a:r>
              <a:rPr lang="en-US" sz="3000" dirty="0" smtClean="0"/>
              <a:t>Expected NPV = $51.08 – $50  </a:t>
            </a:r>
          </a:p>
          <a:p>
            <a:pPr eaLnBrk="1" hangingPunct="1">
              <a:lnSpc>
                <a:spcPct val="90000"/>
              </a:lnSpc>
              <a:buFontTx/>
              <a:buNone/>
            </a:pPr>
            <a:r>
              <a:rPr lang="en-US" sz="3000" dirty="0" smtClean="0"/>
              <a:t>	= $1.08 million</a:t>
            </a:r>
          </a:p>
        </p:txBody>
      </p:sp>
      <p:sp>
        <p:nvSpPr>
          <p:cNvPr id="23556" name="Footer Placeholder 6"/>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23557" name="Slide Number Placeholder 7"/>
          <p:cNvSpPr>
            <a:spLocks noGrp="1"/>
          </p:cNvSpPr>
          <p:nvPr>
            <p:ph type="sldNum" sz="quarter" idx="11"/>
          </p:nvPr>
        </p:nvSpPr>
        <p:spPr bwMode="auto">
          <a:noFill/>
          <a:ln>
            <a:miter lim="800000"/>
            <a:headEnd/>
            <a:tailEnd/>
          </a:ln>
        </p:spPr>
        <p:txBody>
          <a:bodyPr/>
          <a:lstStyle/>
          <a:p>
            <a:r>
              <a:rPr lang="en-US"/>
              <a:t>20-</a:t>
            </a:r>
            <a:fld id="{DF20673A-334F-4BDC-9C11-0D312EF9D1C6}" type="slidenum">
              <a:rPr lang="en-US"/>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5" name="Rectangle 5"/>
          <p:cNvSpPr>
            <a:spLocks noGrp="1" noChangeArrowheads="1"/>
          </p:cNvSpPr>
          <p:nvPr>
            <p:ph type="title"/>
          </p:nvPr>
        </p:nvSpPr>
        <p:spPr>
          <a:xfrm>
            <a:off x="0" y="476672"/>
            <a:ext cx="9144000" cy="1325562"/>
          </a:xfrm>
        </p:spPr>
        <p:txBody>
          <a:bodyPr anchor="b"/>
          <a:lstStyle/>
          <a:p>
            <a:pPr eaLnBrk="1" hangingPunct="1"/>
            <a:r>
              <a:rPr lang="en-US" cap="none" dirty="0" smtClean="0"/>
              <a:t>The Investment Timing Option: </a:t>
            </a:r>
            <a:br>
              <a:rPr lang="en-US" cap="none" dirty="0" smtClean="0"/>
            </a:br>
            <a:r>
              <a:rPr lang="en-US" cap="none" dirty="0" smtClean="0"/>
              <a:t>An Illustration</a:t>
            </a:r>
          </a:p>
        </p:txBody>
      </p:sp>
      <p:sp>
        <p:nvSpPr>
          <p:cNvPr id="24579" name="Rectangle 6"/>
          <p:cNvSpPr>
            <a:spLocks noGrp="1" noChangeArrowheads="1"/>
          </p:cNvSpPr>
          <p:nvPr>
            <p:ph idx="1"/>
          </p:nvPr>
        </p:nvSpPr>
        <p:spPr>
          <a:xfrm>
            <a:off x="467544" y="1916832"/>
            <a:ext cx="8229600" cy="4525963"/>
          </a:xfrm>
        </p:spPr>
        <p:txBody>
          <a:bodyPr/>
          <a:lstStyle/>
          <a:p>
            <a:pPr eaLnBrk="1" hangingPunct="1"/>
            <a:r>
              <a:rPr lang="en-US" dirty="0" smtClean="0"/>
              <a:t>If we immediately proceed with the project, its expected NPV is $1.08 million.</a:t>
            </a:r>
          </a:p>
          <a:p>
            <a:pPr eaLnBrk="1" hangingPunct="1"/>
            <a:r>
              <a:rPr lang="en-US" dirty="0" smtClean="0"/>
              <a:t>However, the project is very risky: 25% chance for annual CF to go up or down</a:t>
            </a:r>
          </a:p>
          <a:p>
            <a:pPr lvl="1" eaLnBrk="1" hangingPunct="1"/>
            <a:r>
              <a:rPr lang="en-US" dirty="0" smtClean="0"/>
              <a:t>If demand is high, NPV = $26.61 million,* where E(CF) = $33m/year</a:t>
            </a:r>
          </a:p>
          <a:p>
            <a:pPr lvl="1" eaLnBrk="1" hangingPunct="1"/>
            <a:r>
              <a:rPr lang="en-US" dirty="0" smtClean="0"/>
              <a:t>If demand is low, NPV = –$38.39 million,* where E(CF) = $5m/year</a:t>
            </a:r>
          </a:p>
        </p:txBody>
      </p:sp>
      <p:sp>
        <p:nvSpPr>
          <p:cNvPr id="24580" name="Footer Placeholder 6"/>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24581" name="Slide Number Placeholder 7"/>
          <p:cNvSpPr>
            <a:spLocks noGrp="1"/>
          </p:cNvSpPr>
          <p:nvPr>
            <p:ph type="sldNum" sz="quarter" idx="11"/>
          </p:nvPr>
        </p:nvSpPr>
        <p:spPr bwMode="auto">
          <a:noFill/>
          <a:ln>
            <a:miter lim="800000"/>
            <a:headEnd/>
            <a:tailEnd/>
          </a:ln>
        </p:spPr>
        <p:txBody>
          <a:bodyPr/>
          <a:lstStyle/>
          <a:p>
            <a:r>
              <a:rPr lang="en-US"/>
              <a:t>20-</a:t>
            </a:r>
            <a:fld id="{59FDE0E9-4DC6-40D7-BDF4-EBE72490872A}" type="slidenum">
              <a:rPr lang="en-US"/>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9" name="Rectangle 5"/>
          <p:cNvSpPr>
            <a:spLocks noGrp="1" noChangeArrowheads="1"/>
          </p:cNvSpPr>
          <p:nvPr>
            <p:ph type="title"/>
          </p:nvPr>
        </p:nvSpPr>
        <p:spPr>
          <a:xfrm>
            <a:off x="0" y="404664"/>
            <a:ext cx="9144000" cy="1403251"/>
          </a:xfrm>
        </p:spPr>
        <p:txBody>
          <a:bodyPr anchor="b"/>
          <a:lstStyle/>
          <a:p>
            <a:pPr eaLnBrk="1" hangingPunct="1"/>
            <a:r>
              <a:rPr lang="en-US" sz="4400" cap="none" dirty="0" smtClean="0"/>
              <a:t>The Investment Timing Option: </a:t>
            </a:r>
            <a:br>
              <a:rPr lang="en-US" sz="4400" cap="none" dirty="0" smtClean="0"/>
            </a:br>
            <a:r>
              <a:rPr lang="en-US" sz="4400" cap="none" dirty="0" smtClean="0"/>
              <a:t>An Illustration </a:t>
            </a:r>
            <a:r>
              <a:rPr lang="en-US" sz="3200" i="1" cap="none" dirty="0" smtClean="0"/>
              <a:t>(cont’d)</a:t>
            </a:r>
            <a:endParaRPr lang="en-US" sz="4400" i="1" cap="none" dirty="0" smtClean="0"/>
          </a:p>
        </p:txBody>
      </p:sp>
      <p:sp>
        <p:nvSpPr>
          <p:cNvPr id="25603" name="Rectangle 6"/>
          <p:cNvSpPr>
            <a:spLocks noGrp="1" noChangeArrowheads="1"/>
          </p:cNvSpPr>
          <p:nvPr>
            <p:ph idx="1"/>
          </p:nvPr>
        </p:nvSpPr>
        <p:spPr>
          <a:xfrm>
            <a:off x="467544" y="2060848"/>
            <a:ext cx="8229600" cy="3810000"/>
          </a:xfrm>
        </p:spPr>
        <p:txBody>
          <a:bodyPr/>
          <a:lstStyle/>
          <a:p>
            <a:pPr eaLnBrk="1" hangingPunct="1"/>
            <a:r>
              <a:rPr lang="en-US" dirty="0" smtClean="0"/>
              <a:t>If we wait one year, we will gain additional information regarding demand.</a:t>
            </a:r>
          </a:p>
          <a:p>
            <a:pPr eaLnBrk="1" hangingPunct="1"/>
            <a:r>
              <a:rPr lang="en-US" dirty="0" smtClean="0"/>
              <a:t>If demand is low, we won’t implement the project. </a:t>
            </a:r>
          </a:p>
          <a:p>
            <a:pPr eaLnBrk="1" hangingPunct="1"/>
            <a:r>
              <a:rPr lang="en-US" dirty="0" smtClean="0"/>
              <a:t>If we wait, the up-front cost and cash flows will stay the same, except they will be shifted ahead by a year.</a:t>
            </a:r>
          </a:p>
        </p:txBody>
      </p:sp>
      <p:sp>
        <p:nvSpPr>
          <p:cNvPr id="25604" name="Footer Placeholder 6"/>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25605" name="Slide Number Placeholder 7"/>
          <p:cNvSpPr>
            <a:spLocks noGrp="1"/>
          </p:cNvSpPr>
          <p:nvPr>
            <p:ph type="sldNum" sz="quarter" idx="11"/>
          </p:nvPr>
        </p:nvSpPr>
        <p:spPr bwMode="auto">
          <a:noFill/>
          <a:ln>
            <a:miter lim="800000"/>
            <a:headEnd/>
            <a:tailEnd/>
          </a:ln>
        </p:spPr>
        <p:txBody>
          <a:bodyPr/>
          <a:lstStyle/>
          <a:p>
            <a:r>
              <a:rPr lang="en-US"/>
              <a:t>20-</a:t>
            </a:r>
            <a:fld id="{5AB20868-3E81-436F-91C4-555F1FD32074}" type="slidenum">
              <a:rPr lang="en-US"/>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3" name="Rectangle 4"/>
          <p:cNvSpPr>
            <a:spLocks noGrp="1" noChangeArrowheads="1"/>
          </p:cNvSpPr>
          <p:nvPr>
            <p:ph type="title"/>
          </p:nvPr>
        </p:nvSpPr>
        <p:spPr>
          <a:xfrm>
            <a:off x="0" y="260648"/>
            <a:ext cx="9144000" cy="998984"/>
          </a:xfrm>
        </p:spPr>
        <p:txBody>
          <a:bodyPr anchor="b"/>
          <a:lstStyle/>
          <a:p>
            <a:pPr eaLnBrk="1" hangingPunct="1"/>
            <a:r>
              <a:rPr lang="en-US" cap="none" dirty="0" smtClean="0"/>
              <a:t>Procedure 2: Qualitative Assessment</a:t>
            </a:r>
          </a:p>
        </p:txBody>
      </p:sp>
      <p:sp>
        <p:nvSpPr>
          <p:cNvPr id="26627" name="Rectangle 5"/>
          <p:cNvSpPr>
            <a:spLocks noGrp="1" noChangeArrowheads="1"/>
          </p:cNvSpPr>
          <p:nvPr>
            <p:ph idx="1"/>
          </p:nvPr>
        </p:nvSpPr>
        <p:spPr>
          <a:xfrm>
            <a:off x="467544" y="1700808"/>
            <a:ext cx="8229600" cy="4525963"/>
          </a:xfrm>
        </p:spPr>
        <p:txBody>
          <a:bodyPr/>
          <a:lstStyle/>
          <a:p>
            <a:pPr eaLnBrk="1" hangingPunct="1"/>
            <a:r>
              <a:rPr lang="en-US" dirty="0" smtClean="0"/>
              <a:t>The value of any real option increases if:</a:t>
            </a:r>
          </a:p>
          <a:p>
            <a:pPr lvl="1" eaLnBrk="1" hangingPunct="1"/>
            <a:r>
              <a:rPr lang="en-US" dirty="0" smtClean="0"/>
              <a:t>the underlying project is very risky</a:t>
            </a:r>
          </a:p>
          <a:p>
            <a:pPr lvl="1" eaLnBrk="1" hangingPunct="1"/>
            <a:r>
              <a:rPr lang="en-US" dirty="0" smtClean="0"/>
              <a:t>there is a long time before you must exercise the option</a:t>
            </a:r>
          </a:p>
          <a:p>
            <a:pPr eaLnBrk="1" hangingPunct="1"/>
            <a:r>
              <a:rPr lang="en-US" dirty="0" smtClean="0"/>
              <a:t>This project is risky and has one year before we must decide, so the option to wait is probably valuable.</a:t>
            </a:r>
          </a:p>
        </p:txBody>
      </p:sp>
      <p:sp>
        <p:nvSpPr>
          <p:cNvPr id="26628" name="Footer Placeholder 6"/>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26629" name="Slide Number Placeholder 7"/>
          <p:cNvSpPr>
            <a:spLocks noGrp="1"/>
          </p:cNvSpPr>
          <p:nvPr>
            <p:ph type="sldNum" sz="quarter" idx="11"/>
          </p:nvPr>
        </p:nvSpPr>
        <p:spPr bwMode="auto">
          <a:noFill/>
          <a:ln>
            <a:miter lim="800000"/>
            <a:headEnd/>
            <a:tailEnd/>
          </a:ln>
        </p:spPr>
        <p:txBody>
          <a:bodyPr/>
          <a:lstStyle/>
          <a:p>
            <a:r>
              <a:rPr lang="en-US"/>
              <a:t>20-</a:t>
            </a:r>
            <a:fld id="{D0EA1B43-586B-46DD-9B2E-952935524946}" type="slidenum">
              <a:rPr lang="en-US"/>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84"/>
          <p:cNvSpPr>
            <a:spLocks noGrp="1" noChangeArrowheads="1"/>
          </p:cNvSpPr>
          <p:nvPr>
            <p:ph type="title" idx="4294967295"/>
          </p:nvPr>
        </p:nvSpPr>
        <p:spPr bwMode="auto">
          <a:xfrm>
            <a:off x="0" y="404664"/>
            <a:ext cx="9144000" cy="973832"/>
          </a:xfrm>
          <a:noFill/>
        </p:spPr>
        <p:txBody>
          <a:bodyPr anchor="b"/>
          <a:lstStyle/>
          <a:p>
            <a:pPr eaLnBrk="1" hangingPunct="1"/>
            <a:r>
              <a:rPr lang="en-US" sz="3600" cap="none" dirty="0" smtClean="0"/>
              <a:t>Procedure 3: Decision Tree Analysis </a:t>
            </a:r>
            <a:br>
              <a:rPr lang="en-US" sz="3600" cap="none" dirty="0" smtClean="0"/>
            </a:br>
            <a:r>
              <a:rPr lang="en-US" sz="3600" cap="none" dirty="0" smtClean="0"/>
              <a:t>(Implement Only if Demand is Not Low</a:t>
            </a:r>
            <a:r>
              <a:rPr lang="en-US" sz="3200" cap="none" dirty="0" smtClean="0">
                <a:latin typeface="Gill Sans MT" pitchFamily="34" charset="0"/>
              </a:rPr>
              <a:t>)</a:t>
            </a:r>
          </a:p>
        </p:txBody>
      </p:sp>
      <p:sp>
        <p:nvSpPr>
          <p:cNvPr id="27651" name="Text Box 5"/>
          <p:cNvSpPr txBox="1">
            <a:spLocks noChangeArrowheads="1"/>
          </p:cNvSpPr>
          <p:nvPr/>
        </p:nvSpPr>
        <p:spPr bwMode="auto">
          <a:xfrm>
            <a:off x="381000" y="5486400"/>
            <a:ext cx="8399463" cy="923925"/>
          </a:xfrm>
          <a:prstGeom prst="rect">
            <a:avLst/>
          </a:prstGeom>
          <a:noFill/>
          <a:ln w="19050">
            <a:solidFill>
              <a:schemeClr val="tx1"/>
            </a:solidFill>
            <a:miter lim="800000"/>
            <a:headEnd/>
            <a:tailEnd/>
          </a:ln>
        </p:spPr>
        <p:txBody>
          <a:bodyPr>
            <a:spAutoFit/>
          </a:bodyPr>
          <a:lstStyle/>
          <a:p>
            <a:pPr eaLnBrk="0" hangingPunct="0">
              <a:spcBef>
                <a:spcPct val="10000"/>
              </a:spcBef>
            </a:pPr>
            <a:r>
              <a:rPr lang="en-US" sz="1800" b="1" dirty="0"/>
              <a:t> Discount the cost of the project at the risk-free rate, since that cost is known. Discount the operating cash flows at the cost of capital. Example: $3.74 = -$50/1.06 + $25/1.14</a:t>
            </a:r>
            <a:r>
              <a:rPr lang="en-US" sz="1800" b="1" baseline="30000" dirty="0"/>
              <a:t>2</a:t>
            </a:r>
            <a:r>
              <a:rPr lang="en-US" sz="1800" b="1" dirty="0"/>
              <a:t> + $25/1.14</a:t>
            </a:r>
            <a:r>
              <a:rPr lang="en-US" sz="1800" b="1" baseline="30000" dirty="0"/>
              <a:t>3</a:t>
            </a:r>
            <a:r>
              <a:rPr lang="en-US" sz="1800" b="1" dirty="0"/>
              <a:t> + $25/1.14</a:t>
            </a:r>
            <a:r>
              <a:rPr lang="en-US" sz="1800" b="1" baseline="30000" dirty="0"/>
              <a:t>3</a:t>
            </a:r>
            <a:r>
              <a:rPr lang="en-US" sz="1800" b="1" dirty="0"/>
              <a:t>. </a:t>
            </a:r>
          </a:p>
        </p:txBody>
      </p:sp>
      <p:pic>
        <p:nvPicPr>
          <p:cNvPr id="27652" name="Picture 8" descr="C20_F02_pg585bottom.jpg"/>
          <p:cNvPicPr>
            <a:picLocks noChangeAspect="1"/>
          </p:cNvPicPr>
          <p:nvPr/>
        </p:nvPicPr>
        <p:blipFill>
          <a:blip r:embed="rId2" cstate="print"/>
          <a:srcRect/>
          <a:stretch>
            <a:fillRect/>
          </a:stretch>
        </p:blipFill>
        <p:spPr bwMode="auto">
          <a:xfrm>
            <a:off x="1835696" y="1484784"/>
            <a:ext cx="5545380" cy="3809702"/>
          </a:xfrm>
          <a:prstGeom prst="rect">
            <a:avLst/>
          </a:prstGeom>
          <a:noFill/>
          <a:ln w="9525">
            <a:noFill/>
            <a:miter lim="800000"/>
            <a:headEnd/>
            <a:tailEnd/>
          </a:ln>
        </p:spPr>
      </p:pic>
      <p:sp>
        <p:nvSpPr>
          <p:cNvPr id="27653" name="Footer Placeholder 10"/>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27654" name="Slide Number Placeholder 6"/>
          <p:cNvSpPr>
            <a:spLocks noGrp="1"/>
          </p:cNvSpPr>
          <p:nvPr>
            <p:ph type="sldNum" sz="quarter" idx="11"/>
          </p:nvPr>
        </p:nvSpPr>
        <p:spPr bwMode="auto">
          <a:noFill/>
          <a:ln>
            <a:miter lim="800000"/>
            <a:headEnd/>
            <a:tailEnd/>
          </a:ln>
        </p:spPr>
        <p:txBody>
          <a:bodyPr/>
          <a:lstStyle/>
          <a:p>
            <a:r>
              <a:rPr lang="en-US"/>
              <a:t>20-</a:t>
            </a:r>
            <a:fld id="{F8EC8144-BDE5-494B-B0EA-052505D034C3}" type="slidenum">
              <a:rPr lang="en-US"/>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34"/>
          <p:cNvSpPr>
            <a:spLocks noGrp="1" noChangeArrowheads="1"/>
          </p:cNvSpPr>
          <p:nvPr>
            <p:ph type="title"/>
          </p:nvPr>
        </p:nvSpPr>
        <p:spPr bwMode="auto">
          <a:xfrm>
            <a:off x="0" y="260648"/>
            <a:ext cx="9144000" cy="1143000"/>
          </a:xfrm>
        </p:spPr>
        <p:txBody>
          <a:bodyPr/>
          <a:lstStyle/>
          <a:p>
            <a:pPr eaLnBrk="1" hangingPunct="1"/>
            <a:r>
              <a:rPr lang="en-US" cap="none" dirty="0" smtClean="0"/>
              <a:t>Project’s Expected NPV </a:t>
            </a:r>
            <a:r>
              <a:rPr lang="en-US" dirty="0" smtClean="0">
                <a:sym typeface="Symbol" pitchFamily="18" charset="2"/>
              </a:rPr>
              <a:t>i</a:t>
            </a:r>
            <a:r>
              <a:rPr lang="en-US" cap="none" dirty="0" smtClean="0">
                <a:sym typeface="Symbol" pitchFamily="18" charset="2"/>
              </a:rPr>
              <a:t>f Wait</a:t>
            </a:r>
          </a:p>
        </p:txBody>
      </p:sp>
      <p:sp>
        <p:nvSpPr>
          <p:cNvPr id="28675" name="Rectangle 1035"/>
          <p:cNvSpPr>
            <a:spLocks noGrp="1" noChangeArrowheads="1"/>
          </p:cNvSpPr>
          <p:nvPr>
            <p:ph idx="1"/>
          </p:nvPr>
        </p:nvSpPr>
        <p:spPr/>
        <p:txBody>
          <a:bodyPr/>
          <a:lstStyle/>
          <a:p>
            <a:pPr eaLnBrk="1" hangingPunct="1"/>
            <a:r>
              <a:rPr lang="en-US" smtClean="0"/>
              <a:t>E(NPV) = </a:t>
            </a:r>
          </a:p>
          <a:p>
            <a:pPr eaLnBrk="1" hangingPunct="1">
              <a:buFont typeface="Arial" pitchFamily="34" charset="0"/>
              <a:buNone/>
            </a:pPr>
            <a:r>
              <a:rPr lang="en-US" smtClean="0"/>
              <a:t>  [0.25($20.04)] + [0.5($3.74)] + [0.25($0)]</a:t>
            </a:r>
          </a:p>
          <a:p>
            <a:pPr eaLnBrk="1" hangingPunct="1"/>
            <a:endParaRPr lang="en-US" smtClean="0"/>
          </a:p>
          <a:p>
            <a:pPr eaLnBrk="1" hangingPunct="1"/>
            <a:r>
              <a:rPr lang="en-US" smtClean="0"/>
              <a:t>E(NPV) =   $6.88 million</a:t>
            </a:r>
            <a:endParaRPr lang="en-US" smtClean="0">
              <a:sym typeface="Symbol" pitchFamily="18" charset="2"/>
            </a:endParaRPr>
          </a:p>
          <a:p>
            <a:pPr eaLnBrk="1" hangingPunct="1"/>
            <a:endParaRPr lang="en-US" smtClean="0"/>
          </a:p>
        </p:txBody>
      </p:sp>
      <p:sp>
        <p:nvSpPr>
          <p:cNvPr id="28676" name="Footer Placeholder 8"/>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28677" name="Slide Number Placeholder 5"/>
          <p:cNvSpPr>
            <a:spLocks noGrp="1"/>
          </p:cNvSpPr>
          <p:nvPr>
            <p:ph type="sldNum" sz="quarter" idx="11"/>
          </p:nvPr>
        </p:nvSpPr>
        <p:spPr bwMode="auto">
          <a:noFill/>
          <a:ln>
            <a:miter lim="800000"/>
            <a:headEnd/>
            <a:tailEnd/>
          </a:ln>
        </p:spPr>
        <p:txBody>
          <a:bodyPr/>
          <a:lstStyle/>
          <a:p>
            <a:r>
              <a:rPr lang="en-US"/>
              <a:t>20-</a:t>
            </a:r>
            <a:fld id="{D62DF548-0A53-4993-BAE3-D9F2142DC6E9}" type="slidenum">
              <a:rPr lang="en-US"/>
              <a:pPr/>
              <a:t>17</a:t>
            </a:fld>
            <a:endParaRPr 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bwMode="auto">
          <a:xfrm>
            <a:off x="0" y="548680"/>
            <a:ext cx="9144000" cy="1143000"/>
          </a:xfrm>
        </p:spPr>
        <p:txBody>
          <a:bodyPr/>
          <a:lstStyle/>
          <a:p>
            <a:pPr eaLnBrk="1" hangingPunct="1"/>
            <a:r>
              <a:rPr lang="en-US" cap="none" dirty="0" smtClean="0"/>
              <a:t>Decision Tree With Option to Wait vs. Original DCF Analysis</a:t>
            </a:r>
          </a:p>
        </p:txBody>
      </p:sp>
      <p:sp>
        <p:nvSpPr>
          <p:cNvPr id="29699" name="Rectangle 5"/>
          <p:cNvSpPr>
            <a:spLocks noGrp="1" noChangeArrowheads="1"/>
          </p:cNvSpPr>
          <p:nvPr>
            <p:ph idx="1"/>
          </p:nvPr>
        </p:nvSpPr>
        <p:spPr>
          <a:xfrm>
            <a:off x="539552" y="2060848"/>
            <a:ext cx="8229600" cy="4525963"/>
          </a:xfrm>
        </p:spPr>
        <p:txBody>
          <a:bodyPr/>
          <a:lstStyle/>
          <a:p>
            <a:pPr eaLnBrk="1" hangingPunct="1">
              <a:lnSpc>
                <a:spcPct val="90000"/>
              </a:lnSpc>
            </a:pPr>
            <a:r>
              <a:rPr lang="en-US" dirty="0" smtClean="0"/>
              <a:t>Decision tree NPV is higher ($6.88 million vs. $1.08 million)</a:t>
            </a:r>
          </a:p>
          <a:p>
            <a:pPr eaLnBrk="1" hangingPunct="1">
              <a:lnSpc>
                <a:spcPct val="90000"/>
              </a:lnSpc>
            </a:pPr>
            <a:r>
              <a:rPr lang="en-US" dirty="0" smtClean="0"/>
              <a:t>In other words, the option to wait is worth $6.88 million. If we implement the project today, we gain $1.08 million but lose the option worth $6.88 million.</a:t>
            </a:r>
          </a:p>
          <a:p>
            <a:pPr eaLnBrk="1" hangingPunct="1">
              <a:lnSpc>
                <a:spcPct val="90000"/>
              </a:lnSpc>
            </a:pPr>
            <a:r>
              <a:rPr lang="en-US" dirty="0" smtClean="0"/>
              <a:t>Therefore, we should wait and decide next year whether to implement the project, based on demand.</a:t>
            </a:r>
          </a:p>
        </p:txBody>
      </p:sp>
      <p:sp>
        <p:nvSpPr>
          <p:cNvPr id="29700" name="Footer Placeholder 8"/>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29701" name="Slide Number Placeholder 5"/>
          <p:cNvSpPr>
            <a:spLocks noGrp="1"/>
          </p:cNvSpPr>
          <p:nvPr>
            <p:ph type="sldNum" sz="quarter" idx="11"/>
          </p:nvPr>
        </p:nvSpPr>
        <p:spPr bwMode="auto">
          <a:noFill/>
          <a:ln>
            <a:miter lim="800000"/>
            <a:headEnd/>
            <a:tailEnd/>
          </a:ln>
        </p:spPr>
        <p:txBody>
          <a:bodyPr/>
          <a:lstStyle/>
          <a:p>
            <a:r>
              <a:rPr lang="en-US"/>
              <a:t>20-</a:t>
            </a:r>
            <a:fld id="{0AC158B7-0326-4F63-B6DF-1B1EC621735D}" type="slidenum">
              <a:rPr lang="en-US"/>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bwMode="auto">
          <a:xfrm>
            <a:off x="0" y="274638"/>
            <a:ext cx="9144000" cy="1143000"/>
          </a:xfrm>
        </p:spPr>
        <p:txBody>
          <a:bodyPr/>
          <a:lstStyle/>
          <a:p>
            <a:pPr eaLnBrk="1" hangingPunct="1"/>
            <a:r>
              <a:rPr lang="en-US" cap="none" dirty="0" smtClean="0"/>
              <a:t>The Option to Wait Changes Risk</a:t>
            </a:r>
          </a:p>
        </p:txBody>
      </p:sp>
      <p:sp>
        <p:nvSpPr>
          <p:cNvPr id="30723" name="Rectangle 5"/>
          <p:cNvSpPr>
            <a:spLocks noGrp="1" noChangeArrowheads="1"/>
          </p:cNvSpPr>
          <p:nvPr>
            <p:ph idx="1"/>
          </p:nvPr>
        </p:nvSpPr>
        <p:spPr/>
        <p:txBody>
          <a:bodyPr/>
          <a:lstStyle/>
          <a:p>
            <a:pPr eaLnBrk="1" hangingPunct="1">
              <a:lnSpc>
                <a:spcPct val="90000"/>
              </a:lnSpc>
            </a:pPr>
            <a:r>
              <a:rPr lang="en-US" sz="3000" smtClean="0"/>
              <a:t>The cash flows are less risky under the option to wait, since we can avoid the low cash flows. However, the cost to implement may not be risk-free.</a:t>
            </a:r>
          </a:p>
          <a:p>
            <a:pPr eaLnBrk="1" hangingPunct="1">
              <a:lnSpc>
                <a:spcPct val="90000"/>
              </a:lnSpc>
            </a:pPr>
            <a:r>
              <a:rPr lang="en-US" sz="3000" smtClean="0"/>
              <a:t>Given the change in risk, perhaps we should use different rates to discount the cash flows.</a:t>
            </a:r>
          </a:p>
          <a:p>
            <a:pPr eaLnBrk="1" hangingPunct="1">
              <a:lnSpc>
                <a:spcPct val="90000"/>
              </a:lnSpc>
            </a:pPr>
            <a:r>
              <a:rPr lang="en-US" sz="3000" smtClean="0"/>
              <a:t>But finance theory doesn’t tell us how to estimate the right discount rates, so we normally do sensitivity analysis using a range of different rates.</a:t>
            </a:r>
          </a:p>
        </p:txBody>
      </p:sp>
      <p:sp>
        <p:nvSpPr>
          <p:cNvPr id="30724" name="Footer Placeholder 8"/>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30725" name="Slide Number Placeholder 5"/>
          <p:cNvSpPr>
            <a:spLocks noGrp="1"/>
          </p:cNvSpPr>
          <p:nvPr>
            <p:ph type="sldNum" sz="quarter" idx="11"/>
          </p:nvPr>
        </p:nvSpPr>
        <p:spPr bwMode="auto">
          <a:noFill/>
          <a:ln>
            <a:miter lim="800000"/>
            <a:headEnd/>
            <a:tailEnd/>
          </a:ln>
        </p:spPr>
        <p:txBody>
          <a:bodyPr/>
          <a:lstStyle/>
          <a:p>
            <a:r>
              <a:rPr lang="en-US"/>
              <a:t>20-</a:t>
            </a:r>
            <a:fld id="{21361BF5-DFB4-42BB-9E64-AEB278C0A929}" type="slidenum">
              <a:rPr lang="en-US"/>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pPr eaLnBrk="1" hangingPunct="1"/>
            <a:r>
              <a:rPr lang="en-CA" cap="none" smtClean="0">
                <a:effectLst>
                  <a:outerShdw blurRad="38100" dist="38100" dir="2700000" algn="tl">
                    <a:srgbClr val="C0C0C0"/>
                  </a:outerShdw>
                </a:effectLst>
              </a:rPr>
              <a:t>CHAPTER 20</a:t>
            </a:r>
          </a:p>
        </p:txBody>
      </p:sp>
      <p:sp>
        <p:nvSpPr>
          <p:cNvPr id="3" name="Content Placeholder 2"/>
          <p:cNvSpPr>
            <a:spLocks noGrp="1"/>
          </p:cNvSpPr>
          <p:nvPr>
            <p:ph type="subTitle" idx="1"/>
          </p:nvPr>
        </p:nvSpPr>
        <p:spPr/>
        <p:txBody>
          <a:bodyPr>
            <a:normAutofit/>
          </a:bodyPr>
          <a:lstStyle/>
          <a:p>
            <a:pPr eaLnBrk="1" hangingPunct="1">
              <a:lnSpc>
                <a:spcPct val="90000"/>
              </a:lnSpc>
            </a:pPr>
            <a:r>
              <a:rPr lang="en-CA" sz="4300" cap="none" smtClean="0">
                <a:effectLst>
                  <a:outerShdw blurRad="38100" dist="38100" dir="2700000" algn="tl">
                    <a:srgbClr val="C0C0C0"/>
                  </a:outerShdw>
                </a:effectLst>
              </a:rPr>
              <a:t>DECISION TREES, REAL OPTIONS, AND OTHER CAPITAL BUDGETING TECHNIQUES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bwMode="auto">
          <a:xfrm>
            <a:off x="0" y="476672"/>
            <a:ext cx="9144000" cy="1143000"/>
          </a:xfrm>
          <a:noFill/>
        </p:spPr>
        <p:txBody>
          <a:bodyPr/>
          <a:lstStyle/>
          <a:p>
            <a:pPr eaLnBrk="1" hangingPunct="1"/>
            <a:r>
              <a:rPr lang="en-CA" cap="none" dirty="0" smtClean="0"/>
              <a:t>Sensitivity Analysis of NPV to Changes </a:t>
            </a:r>
            <a:r>
              <a:rPr lang="en-CA" dirty="0" smtClean="0"/>
              <a:t>i</a:t>
            </a:r>
            <a:r>
              <a:rPr lang="en-CA" cap="none" dirty="0" smtClean="0"/>
              <a:t>n </a:t>
            </a:r>
            <a:r>
              <a:rPr lang="en-CA" dirty="0" smtClean="0"/>
              <a:t>t</a:t>
            </a:r>
            <a:r>
              <a:rPr lang="en-CA" cap="none" dirty="0" smtClean="0"/>
              <a:t>he Discount Rate</a:t>
            </a:r>
          </a:p>
        </p:txBody>
      </p:sp>
      <p:pic>
        <p:nvPicPr>
          <p:cNvPr id="31747" name="Picture 8" descr="C20_F03_pg586bottom.jpg"/>
          <p:cNvPicPr>
            <a:picLocks noChangeAspect="1"/>
          </p:cNvPicPr>
          <p:nvPr/>
        </p:nvPicPr>
        <p:blipFill>
          <a:blip r:embed="rId2" cstate="print"/>
          <a:srcRect/>
          <a:stretch>
            <a:fillRect/>
          </a:stretch>
        </p:blipFill>
        <p:spPr bwMode="auto">
          <a:xfrm>
            <a:off x="975519" y="1844824"/>
            <a:ext cx="7192963" cy="4630738"/>
          </a:xfrm>
          <a:prstGeom prst="rect">
            <a:avLst/>
          </a:prstGeom>
          <a:noFill/>
          <a:ln w="9525">
            <a:noFill/>
            <a:miter lim="800000"/>
            <a:headEnd/>
            <a:tailEnd/>
          </a:ln>
        </p:spPr>
      </p:pic>
      <p:sp>
        <p:nvSpPr>
          <p:cNvPr id="31748" name="Footer Placeholder 10"/>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31749" name="Slide Number Placeholder 5"/>
          <p:cNvSpPr>
            <a:spLocks noGrp="1"/>
          </p:cNvSpPr>
          <p:nvPr>
            <p:ph type="sldNum" sz="quarter" idx="11"/>
          </p:nvPr>
        </p:nvSpPr>
        <p:spPr bwMode="auto">
          <a:noFill/>
          <a:ln>
            <a:miter lim="800000"/>
            <a:headEnd/>
            <a:tailEnd/>
          </a:ln>
        </p:spPr>
        <p:txBody>
          <a:bodyPr/>
          <a:lstStyle/>
          <a:p>
            <a:r>
              <a:rPr lang="en-US"/>
              <a:t>20-</a:t>
            </a:r>
            <a:fld id="{873E83D9-1060-4114-8707-D2F29ABE8FB8}" type="slidenum">
              <a:rPr lang="en-US"/>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bwMode="auto">
          <a:xfrm>
            <a:off x="0" y="332656"/>
            <a:ext cx="9144000" cy="1487760"/>
          </a:xfrm>
        </p:spPr>
        <p:txBody>
          <a:bodyPr/>
          <a:lstStyle/>
          <a:p>
            <a:pPr eaLnBrk="1" hangingPunct="1"/>
            <a:r>
              <a:rPr lang="en-US" cap="none" dirty="0" smtClean="0"/>
              <a:t>Procedure 4: Use the Existing Model </a:t>
            </a:r>
            <a:r>
              <a:rPr lang="en-US" dirty="0" smtClean="0"/>
              <a:t>o</a:t>
            </a:r>
            <a:r>
              <a:rPr lang="en-US" cap="none" dirty="0" smtClean="0"/>
              <a:t>f a Financial Option</a:t>
            </a:r>
          </a:p>
        </p:txBody>
      </p:sp>
      <p:sp>
        <p:nvSpPr>
          <p:cNvPr id="32771" name="Rectangle 5"/>
          <p:cNvSpPr>
            <a:spLocks noGrp="1" noChangeArrowheads="1"/>
          </p:cNvSpPr>
          <p:nvPr>
            <p:ph idx="1"/>
          </p:nvPr>
        </p:nvSpPr>
        <p:spPr>
          <a:xfrm>
            <a:off x="457200" y="2060848"/>
            <a:ext cx="8229600" cy="4343400"/>
          </a:xfrm>
        </p:spPr>
        <p:txBody>
          <a:bodyPr/>
          <a:lstStyle/>
          <a:p>
            <a:pPr eaLnBrk="1" hangingPunct="1"/>
            <a:r>
              <a:rPr lang="en-US" dirty="0" smtClean="0"/>
              <a:t>The option to wait resembles a financial call option – we get to “buy” the project for $50 million in one year if the value of the project in one year is greater than $50 million.</a:t>
            </a:r>
          </a:p>
          <a:p>
            <a:pPr eaLnBrk="1" hangingPunct="1"/>
            <a:r>
              <a:rPr lang="en-US" dirty="0" smtClean="0"/>
              <a:t>This is like a call option with a strike price of $50 million and an expiration date of one year. </a:t>
            </a:r>
          </a:p>
        </p:txBody>
      </p:sp>
      <p:sp>
        <p:nvSpPr>
          <p:cNvPr id="32772" name="Footer Placeholder 8"/>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32773" name="Slide Number Placeholder 5"/>
          <p:cNvSpPr>
            <a:spLocks noGrp="1"/>
          </p:cNvSpPr>
          <p:nvPr>
            <p:ph type="sldNum" sz="quarter" idx="11"/>
          </p:nvPr>
        </p:nvSpPr>
        <p:spPr bwMode="auto">
          <a:noFill/>
          <a:ln>
            <a:miter lim="800000"/>
            <a:headEnd/>
            <a:tailEnd/>
          </a:ln>
        </p:spPr>
        <p:txBody>
          <a:bodyPr/>
          <a:lstStyle/>
          <a:p>
            <a:r>
              <a:rPr lang="en-US"/>
              <a:t>20-</a:t>
            </a:r>
            <a:fld id="{32E07055-9A52-49FC-854D-6B04F87E94CE}" type="slidenum">
              <a:rPr lang="en-US"/>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7" name="Rectangle 2052"/>
          <p:cNvSpPr>
            <a:spLocks noGrp="1" noChangeArrowheads="1"/>
          </p:cNvSpPr>
          <p:nvPr>
            <p:ph type="title"/>
          </p:nvPr>
        </p:nvSpPr>
        <p:spPr>
          <a:xfrm>
            <a:off x="0" y="548680"/>
            <a:ext cx="9144000" cy="1287016"/>
          </a:xfrm>
        </p:spPr>
        <p:txBody>
          <a:bodyPr anchor="b"/>
          <a:lstStyle/>
          <a:p>
            <a:pPr eaLnBrk="1" hangingPunct="1"/>
            <a:r>
              <a:rPr lang="en-US" cap="none" dirty="0" smtClean="0"/>
              <a:t>Inputs to Black-</a:t>
            </a:r>
            <a:r>
              <a:rPr lang="en-US" dirty="0" err="1" smtClean="0"/>
              <a:t>S</a:t>
            </a:r>
            <a:r>
              <a:rPr lang="en-US" cap="none" dirty="0" err="1" smtClean="0"/>
              <a:t>choles</a:t>
            </a:r>
            <a:r>
              <a:rPr lang="en-US" cap="none" dirty="0" smtClean="0"/>
              <a:t> Model for Option to Wait</a:t>
            </a:r>
          </a:p>
        </p:txBody>
      </p:sp>
      <p:sp>
        <p:nvSpPr>
          <p:cNvPr id="33795" name="Rectangle 2053"/>
          <p:cNvSpPr>
            <a:spLocks noGrp="1" noChangeArrowheads="1"/>
          </p:cNvSpPr>
          <p:nvPr>
            <p:ph idx="1"/>
          </p:nvPr>
        </p:nvSpPr>
        <p:spPr>
          <a:xfrm>
            <a:off x="467544" y="1916832"/>
            <a:ext cx="8229600" cy="4525963"/>
          </a:xfrm>
        </p:spPr>
        <p:txBody>
          <a:bodyPr/>
          <a:lstStyle/>
          <a:p>
            <a:pPr eaLnBrk="1" hangingPunct="1">
              <a:lnSpc>
                <a:spcPct val="90000"/>
              </a:lnSpc>
            </a:pPr>
            <a:r>
              <a:rPr lang="en-US" dirty="0" smtClean="0"/>
              <a:t>X = strike price = cost to implement project = $50 million</a:t>
            </a:r>
          </a:p>
          <a:p>
            <a:pPr eaLnBrk="1" hangingPunct="1">
              <a:lnSpc>
                <a:spcPct val="90000"/>
              </a:lnSpc>
            </a:pPr>
            <a:r>
              <a:rPr lang="en-US" dirty="0" err="1" smtClean="0"/>
              <a:t>r</a:t>
            </a:r>
            <a:r>
              <a:rPr lang="en-US" baseline="-25000" dirty="0" err="1" smtClean="0"/>
              <a:t>RF</a:t>
            </a:r>
            <a:r>
              <a:rPr lang="en-US" dirty="0" smtClean="0"/>
              <a:t> = risk-free rate = 6%</a:t>
            </a:r>
          </a:p>
          <a:p>
            <a:pPr eaLnBrk="1" hangingPunct="1">
              <a:lnSpc>
                <a:spcPct val="90000"/>
              </a:lnSpc>
            </a:pPr>
            <a:r>
              <a:rPr lang="en-US" dirty="0" smtClean="0"/>
              <a:t>t = time to maturity = 1 year</a:t>
            </a:r>
          </a:p>
          <a:p>
            <a:pPr eaLnBrk="1" hangingPunct="1">
              <a:lnSpc>
                <a:spcPct val="90000"/>
              </a:lnSpc>
            </a:pPr>
            <a:r>
              <a:rPr lang="en-US" dirty="0" smtClean="0"/>
              <a:t>P = current stock price = estimated on following slides </a:t>
            </a:r>
          </a:p>
          <a:p>
            <a:pPr eaLnBrk="1" hangingPunct="1">
              <a:lnSpc>
                <a:spcPct val="90000"/>
              </a:lnSpc>
            </a:pPr>
            <a:r>
              <a:rPr lang="el-GR" dirty="0" smtClean="0"/>
              <a:t>σ</a:t>
            </a:r>
            <a:r>
              <a:rPr lang="en-US" baseline="30000" dirty="0" smtClean="0"/>
              <a:t>2</a:t>
            </a:r>
            <a:r>
              <a:rPr lang="en-US" dirty="0" smtClean="0"/>
              <a:t> = variance of stock return = estimated on following slides</a:t>
            </a:r>
          </a:p>
        </p:txBody>
      </p:sp>
      <p:sp>
        <p:nvSpPr>
          <p:cNvPr id="33796" name="Footer Placeholder 6"/>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33797" name="Slide Number Placeholder 7"/>
          <p:cNvSpPr>
            <a:spLocks noGrp="1"/>
          </p:cNvSpPr>
          <p:nvPr>
            <p:ph type="sldNum" sz="quarter" idx="11"/>
          </p:nvPr>
        </p:nvSpPr>
        <p:spPr bwMode="auto">
          <a:noFill/>
          <a:ln>
            <a:miter lim="800000"/>
            <a:headEnd/>
            <a:tailEnd/>
          </a:ln>
        </p:spPr>
        <p:txBody>
          <a:bodyPr/>
          <a:lstStyle/>
          <a:p>
            <a:r>
              <a:rPr lang="en-US"/>
              <a:t>20-</a:t>
            </a:r>
            <a:fld id="{E073D936-8C68-4683-846F-4517B4961BE4}" type="slidenum">
              <a:rPr lang="en-US"/>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1" name="Rectangle 1028"/>
          <p:cNvSpPr>
            <a:spLocks noGrp="1" noChangeArrowheads="1"/>
          </p:cNvSpPr>
          <p:nvPr>
            <p:ph type="title"/>
          </p:nvPr>
        </p:nvSpPr>
        <p:spPr>
          <a:xfrm>
            <a:off x="467544" y="260648"/>
            <a:ext cx="8229600" cy="1143000"/>
          </a:xfrm>
        </p:spPr>
        <p:txBody>
          <a:bodyPr/>
          <a:lstStyle/>
          <a:p>
            <a:pPr eaLnBrk="1" hangingPunct="1"/>
            <a:r>
              <a:rPr lang="en-US" cap="none" dirty="0" smtClean="0"/>
              <a:t>Estimate of P</a:t>
            </a:r>
          </a:p>
        </p:txBody>
      </p:sp>
      <p:sp>
        <p:nvSpPr>
          <p:cNvPr id="34819" name="Rectangle 1029"/>
          <p:cNvSpPr>
            <a:spLocks noGrp="1" noChangeArrowheads="1"/>
          </p:cNvSpPr>
          <p:nvPr>
            <p:ph idx="1"/>
          </p:nvPr>
        </p:nvSpPr>
        <p:spPr>
          <a:xfrm>
            <a:off x="467544" y="1484784"/>
            <a:ext cx="8229600" cy="4525963"/>
          </a:xfrm>
        </p:spPr>
        <p:txBody>
          <a:bodyPr/>
          <a:lstStyle/>
          <a:p>
            <a:pPr eaLnBrk="1" hangingPunct="1"/>
            <a:r>
              <a:rPr lang="en-US" dirty="0" smtClean="0"/>
              <a:t>For a financial option:</a:t>
            </a:r>
          </a:p>
          <a:p>
            <a:pPr lvl="1" eaLnBrk="1" hangingPunct="1">
              <a:buFont typeface="Courier New" pitchFamily="49" charset="0"/>
              <a:buChar char="o"/>
            </a:pPr>
            <a:r>
              <a:rPr lang="en-US" dirty="0" smtClean="0"/>
              <a:t>P = current price of stock = PV of all of stock’s expected future cash flows</a:t>
            </a:r>
          </a:p>
          <a:p>
            <a:pPr lvl="1" eaLnBrk="1" hangingPunct="1">
              <a:buFont typeface="Courier New" pitchFamily="49" charset="0"/>
              <a:buChar char="o"/>
            </a:pPr>
            <a:r>
              <a:rPr lang="en-US" dirty="0" smtClean="0"/>
              <a:t>The current price is unaffected by the exercise cost of the option.</a:t>
            </a:r>
          </a:p>
          <a:p>
            <a:pPr eaLnBrk="1" hangingPunct="1"/>
            <a:r>
              <a:rPr lang="en-US" dirty="0" smtClean="0"/>
              <a:t>For a real option:</a:t>
            </a:r>
          </a:p>
          <a:p>
            <a:pPr lvl="1" eaLnBrk="1" hangingPunct="1">
              <a:buFont typeface="Courier New" pitchFamily="49" charset="0"/>
              <a:buChar char="o"/>
            </a:pPr>
            <a:r>
              <a:rPr lang="en-US" dirty="0" smtClean="0"/>
              <a:t>P = PV of all of project’s future expected cash flows</a:t>
            </a:r>
          </a:p>
          <a:p>
            <a:pPr lvl="1" eaLnBrk="1" hangingPunct="1">
              <a:buFont typeface="Courier New" pitchFamily="49" charset="0"/>
              <a:buChar char="o"/>
            </a:pPr>
            <a:r>
              <a:rPr lang="en-US" dirty="0" smtClean="0"/>
              <a:t>P does not include the project’s cost.</a:t>
            </a:r>
          </a:p>
        </p:txBody>
      </p:sp>
      <p:sp>
        <p:nvSpPr>
          <p:cNvPr id="34820" name="Footer Placeholder 6"/>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34821" name="Slide Number Placeholder 7"/>
          <p:cNvSpPr>
            <a:spLocks noGrp="1"/>
          </p:cNvSpPr>
          <p:nvPr>
            <p:ph type="sldNum" sz="quarter" idx="11"/>
          </p:nvPr>
        </p:nvSpPr>
        <p:spPr bwMode="auto">
          <a:noFill/>
          <a:ln>
            <a:miter lim="800000"/>
            <a:headEnd/>
            <a:tailEnd/>
          </a:ln>
        </p:spPr>
        <p:txBody>
          <a:bodyPr/>
          <a:lstStyle/>
          <a:p>
            <a:r>
              <a:rPr lang="en-US"/>
              <a:t>20-</a:t>
            </a:r>
            <a:fld id="{9EB11BD5-CB63-4740-B8F1-9738D544188D}" type="slidenum">
              <a:rPr lang="en-US"/>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4"/>
          <p:cNvSpPr>
            <a:spLocks noGrp="1" noChangeArrowheads="1"/>
          </p:cNvSpPr>
          <p:nvPr>
            <p:ph type="title" idx="4294967295"/>
          </p:nvPr>
        </p:nvSpPr>
        <p:spPr bwMode="auto">
          <a:xfrm>
            <a:off x="0" y="0"/>
            <a:ext cx="9144000" cy="1270720"/>
          </a:xfrm>
          <a:noFill/>
        </p:spPr>
        <p:txBody>
          <a:bodyPr anchor="b"/>
          <a:lstStyle/>
          <a:p>
            <a:pPr eaLnBrk="1" hangingPunct="1"/>
            <a:r>
              <a:rPr lang="en-US" sz="3600" cap="none" dirty="0" smtClean="0"/>
              <a:t>Step 1: Find the PV Of Future CFS </a:t>
            </a:r>
            <a:r>
              <a:rPr lang="en-US" sz="3600" dirty="0" smtClean="0"/>
              <a:t>a</a:t>
            </a:r>
            <a:r>
              <a:rPr lang="en-US" sz="3600" cap="none" dirty="0" smtClean="0"/>
              <a:t>t Option’s </a:t>
            </a:r>
            <a:br>
              <a:rPr lang="en-US" sz="3600" cap="none" dirty="0" smtClean="0"/>
            </a:br>
            <a:r>
              <a:rPr lang="en-US" sz="3600" cap="none" dirty="0" smtClean="0"/>
              <a:t>Exercise Year</a:t>
            </a:r>
          </a:p>
        </p:txBody>
      </p:sp>
      <p:sp>
        <p:nvSpPr>
          <p:cNvPr id="35843" name="Text Box 4"/>
          <p:cNvSpPr txBox="1">
            <a:spLocks noChangeArrowheads="1"/>
          </p:cNvSpPr>
          <p:nvPr/>
        </p:nvSpPr>
        <p:spPr bwMode="auto">
          <a:xfrm>
            <a:off x="1447800" y="6019800"/>
            <a:ext cx="6400800" cy="400050"/>
          </a:xfrm>
          <a:prstGeom prst="rect">
            <a:avLst/>
          </a:prstGeom>
          <a:noFill/>
          <a:ln w="19050">
            <a:solidFill>
              <a:schemeClr val="tx1"/>
            </a:solidFill>
            <a:miter lim="800000"/>
            <a:headEnd/>
            <a:tailEnd/>
          </a:ln>
        </p:spPr>
        <p:txBody>
          <a:bodyPr>
            <a:spAutoFit/>
          </a:bodyPr>
          <a:lstStyle/>
          <a:p>
            <a:pPr eaLnBrk="0" hangingPunct="0">
              <a:spcBef>
                <a:spcPct val="50000"/>
              </a:spcBef>
            </a:pPr>
            <a:r>
              <a:rPr lang="en-US" sz="2000" b="1"/>
              <a:t>Example: $50.91 = $25/1.14</a:t>
            </a:r>
            <a:r>
              <a:rPr lang="en-US" sz="2000" b="1" baseline="30000"/>
              <a:t>2</a:t>
            </a:r>
            <a:r>
              <a:rPr lang="en-US" sz="2000" b="1"/>
              <a:t> + $25/1.14</a:t>
            </a:r>
            <a:r>
              <a:rPr lang="en-US" sz="2000" b="1" baseline="30000"/>
              <a:t>3</a:t>
            </a:r>
            <a:r>
              <a:rPr lang="en-US" sz="2000" b="1"/>
              <a:t> + $25/1.14</a:t>
            </a:r>
            <a:r>
              <a:rPr lang="en-US" sz="2000" b="1" baseline="30000"/>
              <a:t>4</a:t>
            </a:r>
            <a:endParaRPr lang="en-US" sz="2000" b="1"/>
          </a:p>
        </p:txBody>
      </p:sp>
      <p:pic>
        <p:nvPicPr>
          <p:cNvPr id="35844" name="Picture 7" descr="C20_F04_pg587.jpg"/>
          <p:cNvPicPr>
            <a:picLocks noChangeAspect="1"/>
          </p:cNvPicPr>
          <p:nvPr/>
        </p:nvPicPr>
        <p:blipFill>
          <a:blip r:embed="rId2" cstate="print"/>
          <a:srcRect/>
          <a:stretch>
            <a:fillRect/>
          </a:stretch>
        </p:blipFill>
        <p:spPr bwMode="auto">
          <a:xfrm>
            <a:off x="2153444" y="1412776"/>
            <a:ext cx="4837112" cy="4200126"/>
          </a:xfrm>
          <a:prstGeom prst="rect">
            <a:avLst/>
          </a:prstGeom>
          <a:noFill/>
          <a:ln w="9525">
            <a:noFill/>
            <a:miter lim="800000"/>
            <a:headEnd/>
            <a:tailEnd/>
          </a:ln>
        </p:spPr>
      </p:pic>
      <p:sp>
        <p:nvSpPr>
          <p:cNvPr id="35845" name="Footer Placeholder 9"/>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35846" name="Slide Number Placeholder 6"/>
          <p:cNvSpPr>
            <a:spLocks noGrp="1"/>
          </p:cNvSpPr>
          <p:nvPr>
            <p:ph type="sldNum" sz="quarter" idx="11"/>
          </p:nvPr>
        </p:nvSpPr>
        <p:spPr bwMode="auto">
          <a:noFill/>
          <a:ln>
            <a:miter lim="800000"/>
            <a:headEnd/>
            <a:tailEnd/>
          </a:ln>
        </p:spPr>
        <p:txBody>
          <a:bodyPr/>
          <a:lstStyle/>
          <a:p>
            <a:r>
              <a:rPr lang="en-US"/>
              <a:t>20-</a:t>
            </a:r>
            <a:fld id="{3C3BD265-5B07-436A-8AAB-8747883B5920}" type="slidenum">
              <a:rPr lang="en-US"/>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548680"/>
            <a:ext cx="9067800" cy="1143000"/>
          </a:xfrm>
        </p:spPr>
        <p:txBody>
          <a:bodyPr/>
          <a:lstStyle/>
          <a:p>
            <a:pPr eaLnBrk="1" hangingPunct="1"/>
            <a:r>
              <a:rPr lang="en-US" cap="none" dirty="0" smtClean="0"/>
              <a:t>Step 2: Find the Expected PV </a:t>
            </a:r>
            <a:br>
              <a:rPr lang="en-US" cap="none" dirty="0" smtClean="0"/>
            </a:br>
            <a:r>
              <a:rPr lang="en-US" dirty="0" smtClean="0"/>
              <a:t>a</a:t>
            </a:r>
            <a:r>
              <a:rPr lang="en-US" cap="none" dirty="0" smtClean="0"/>
              <a:t>t the Current Date, Year 0</a:t>
            </a:r>
            <a:endParaRPr lang="en-CA" cap="none" dirty="0" smtClean="0"/>
          </a:p>
        </p:txBody>
      </p:sp>
      <p:sp>
        <p:nvSpPr>
          <p:cNvPr id="36867" name="Content Placeholder 2"/>
          <p:cNvSpPr>
            <a:spLocks noGrp="1"/>
          </p:cNvSpPr>
          <p:nvPr>
            <p:ph idx="1"/>
          </p:nvPr>
        </p:nvSpPr>
        <p:spPr>
          <a:xfrm>
            <a:off x="467544" y="2132856"/>
            <a:ext cx="8229600" cy="4449763"/>
          </a:xfrm>
        </p:spPr>
        <p:txBody>
          <a:bodyPr/>
          <a:lstStyle/>
          <a:p>
            <a:pPr eaLnBrk="1" hangingPunct="1"/>
            <a:r>
              <a:rPr lang="en-CA" dirty="0" smtClean="0"/>
              <a:t>E(PV) = 0.25($67.21) + 0.5($50.91) + 0.25($10.18) = $44.80 million</a:t>
            </a:r>
          </a:p>
        </p:txBody>
      </p:sp>
      <p:sp>
        <p:nvSpPr>
          <p:cNvPr id="36868" name="Footer Placeholder 10"/>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36869" name="Slide Number Placeholder 5"/>
          <p:cNvSpPr>
            <a:spLocks noGrp="1"/>
          </p:cNvSpPr>
          <p:nvPr>
            <p:ph type="sldNum" sz="quarter" idx="11"/>
          </p:nvPr>
        </p:nvSpPr>
        <p:spPr bwMode="auto">
          <a:noFill/>
          <a:ln>
            <a:miter lim="800000"/>
            <a:headEnd/>
            <a:tailEnd/>
          </a:ln>
        </p:spPr>
        <p:txBody>
          <a:bodyPr/>
          <a:lstStyle/>
          <a:p>
            <a:r>
              <a:rPr lang="en-US"/>
              <a:t>20-</a:t>
            </a:r>
            <a:fld id="{7A55D550-1BC9-4D50-B7B7-31CB2EC0479C}" type="slidenum">
              <a:rPr lang="en-US"/>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bwMode="auto">
          <a:xfrm>
            <a:off x="0" y="332656"/>
            <a:ext cx="9144000" cy="854968"/>
          </a:xfrm>
        </p:spPr>
        <p:txBody>
          <a:bodyPr anchor="b"/>
          <a:lstStyle/>
          <a:p>
            <a:pPr eaLnBrk="1" hangingPunct="1"/>
            <a:r>
              <a:rPr lang="en-US" sz="4000" cap="none" dirty="0" smtClean="0"/>
              <a:t>The Input for P in the Black-</a:t>
            </a:r>
            <a:r>
              <a:rPr lang="en-US" sz="4000" dirty="0" err="1" smtClean="0"/>
              <a:t>S</a:t>
            </a:r>
            <a:r>
              <a:rPr lang="en-US" sz="4000" cap="none" dirty="0" err="1" smtClean="0"/>
              <a:t>choles</a:t>
            </a:r>
            <a:r>
              <a:rPr lang="en-US" sz="4000" cap="none" dirty="0" smtClean="0"/>
              <a:t> Model</a:t>
            </a:r>
          </a:p>
        </p:txBody>
      </p:sp>
      <p:sp>
        <p:nvSpPr>
          <p:cNvPr id="37891" name="Rectangle 5"/>
          <p:cNvSpPr>
            <a:spLocks noGrp="1" noChangeArrowheads="1"/>
          </p:cNvSpPr>
          <p:nvPr>
            <p:ph idx="1"/>
          </p:nvPr>
        </p:nvSpPr>
        <p:spPr>
          <a:xfrm>
            <a:off x="467544" y="1700808"/>
            <a:ext cx="8229600" cy="4525963"/>
          </a:xfrm>
        </p:spPr>
        <p:txBody>
          <a:bodyPr/>
          <a:lstStyle/>
          <a:p>
            <a:pPr eaLnBrk="1" hangingPunct="1"/>
            <a:r>
              <a:rPr lang="en-US" dirty="0" smtClean="0"/>
              <a:t>The input for price is the present value of the project’s expected future cash flows.</a:t>
            </a:r>
          </a:p>
          <a:p>
            <a:pPr eaLnBrk="1" hangingPunct="1"/>
            <a:r>
              <a:rPr lang="en-US" dirty="0" smtClean="0"/>
              <a:t>Based on the previous slides, </a:t>
            </a:r>
            <a:br>
              <a:rPr lang="en-US" dirty="0" smtClean="0"/>
            </a:br>
            <a:r>
              <a:rPr lang="en-US" dirty="0" smtClean="0"/>
              <a:t>P = $44.80 million</a:t>
            </a:r>
          </a:p>
        </p:txBody>
      </p:sp>
      <p:sp>
        <p:nvSpPr>
          <p:cNvPr id="37892" name="Footer Placeholder 8"/>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37893" name="Slide Number Placeholder 5"/>
          <p:cNvSpPr>
            <a:spLocks noGrp="1"/>
          </p:cNvSpPr>
          <p:nvPr>
            <p:ph type="sldNum" sz="quarter" idx="11"/>
          </p:nvPr>
        </p:nvSpPr>
        <p:spPr bwMode="auto">
          <a:noFill/>
          <a:ln>
            <a:miter lim="800000"/>
            <a:headEnd/>
            <a:tailEnd/>
          </a:ln>
        </p:spPr>
        <p:txBody>
          <a:bodyPr/>
          <a:lstStyle/>
          <a:p>
            <a:r>
              <a:rPr lang="en-US"/>
              <a:t>20-</a:t>
            </a:r>
            <a:fld id="{F42DA1E7-E6FA-43C3-AE26-29BEBD475C2A}" type="slidenum">
              <a:rPr lang="en-US"/>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7" name="Rectangle 4"/>
          <p:cNvSpPr>
            <a:spLocks noGrp="1" noChangeArrowheads="1"/>
          </p:cNvSpPr>
          <p:nvPr>
            <p:ph type="title"/>
          </p:nvPr>
        </p:nvSpPr>
        <p:spPr>
          <a:xfrm>
            <a:off x="0" y="404664"/>
            <a:ext cx="9144000" cy="796950"/>
          </a:xfrm>
        </p:spPr>
        <p:txBody>
          <a:bodyPr anchor="b"/>
          <a:lstStyle/>
          <a:p>
            <a:pPr eaLnBrk="1" hangingPunct="1"/>
            <a:r>
              <a:rPr lang="en-US" sz="4000" cap="none" dirty="0" smtClean="0"/>
              <a:t>Estimating </a:t>
            </a:r>
            <a:r>
              <a:rPr lang="el-GR" sz="4000" cap="none" dirty="0" smtClean="0"/>
              <a:t>σ</a:t>
            </a:r>
            <a:r>
              <a:rPr lang="en-US" sz="4000" cap="none" baseline="30000" dirty="0" smtClean="0"/>
              <a:t>2 </a:t>
            </a:r>
            <a:r>
              <a:rPr lang="en-US" sz="4000" dirty="0" smtClean="0"/>
              <a:t>f</a:t>
            </a:r>
            <a:r>
              <a:rPr lang="en-US" sz="4000" cap="none" dirty="0" smtClean="0"/>
              <a:t>or </a:t>
            </a:r>
            <a:r>
              <a:rPr lang="en-US" sz="4000" dirty="0" smtClean="0"/>
              <a:t>t</a:t>
            </a:r>
            <a:r>
              <a:rPr lang="en-US" sz="4000" cap="none" dirty="0" smtClean="0"/>
              <a:t>he Black-</a:t>
            </a:r>
            <a:r>
              <a:rPr lang="en-US" sz="4000" dirty="0" err="1" smtClean="0"/>
              <a:t>S</a:t>
            </a:r>
            <a:r>
              <a:rPr lang="en-US" sz="4000" cap="none" dirty="0" err="1" smtClean="0"/>
              <a:t>choles</a:t>
            </a:r>
            <a:r>
              <a:rPr lang="en-US" sz="4000" cap="none" dirty="0" smtClean="0"/>
              <a:t> Model</a:t>
            </a:r>
          </a:p>
        </p:txBody>
      </p:sp>
      <p:sp>
        <p:nvSpPr>
          <p:cNvPr id="38915" name="Rectangle 5"/>
          <p:cNvSpPr>
            <a:spLocks noGrp="1" noChangeArrowheads="1"/>
          </p:cNvSpPr>
          <p:nvPr>
            <p:ph idx="1"/>
          </p:nvPr>
        </p:nvSpPr>
        <p:spPr>
          <a:xfrm>
            <a:off x="467544" y="1628800"/>
            <a:ext cx="8229600" cy="4525963"/>
          </a:xfrm>
        </p:spPr>
        <p:txBody>
          <a:bodyPr/>
          <a:lstStyle/>
          <a:p>
            <a:pPr eaLnBrk="1" hangingPunct="1"/>
            <a:r>
              <a:rPr lang="en-US" dirty="0" smtClean="0"/>
              <a:t>For a financial option, </a:t>
            </a:r>
            <a:r>
              <a:rPr lang="el-GR" dirty="0" smtClean="0"/>
              <a:t>σ</a:t>
            </a:r>
            <a:r>
              <a:rPr lang="en-US" baseline="30000" dirty="0" smtClean="0"/>
              <a:t>2</a:t>
            </a:r>
            <a:r>
              <a:rPr lang="en-US" dirty="0" smtClean="0"/>
              <a:t> is the variance of the stock’s rate of return.</a:t>
            </a:r>
          </a:p>
          <a:p>
            <a:pPr eaLnBrk="1" hangingPunct="1"/>
            <a:r>
              <a:rPr lang="en-US" dirty="0" smtClean="0"/>
              <a:t>For a real option, </a:t>
            </a:r>
            <a:r>
              <a:rPr lang="el-GR" dirty="0" smtClean="0"/>
              <a:t>σ</a:t>
            </a:r>
            <a:r>
              <a:rPr lang="en-US" baseline="30000" dirty="0" smtClean="0"/>
              <a:t>2</a:t>
            </a:r>
            <a:r>
              <a:rPr lang="en-US" dirty="0" smtClean="0"/>
              <a:t> is the variance of the project’s rate of return.</a:t>
            </a:r>
          </a:p>
        </p:txBody>
      </p:sp>
      <p:sp>
        <p:nvSpPr>
          <p:cNvPr id="38916" name="Footer Placeholder 6"/>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38917" name="Slide Number Placeholder 7"/>
          <p:cNvSpPr>
            <a:spLocks noGrp="1"/>
          </p:cNvSpPr>
          <p:nvPr>
            <p:ph type="sldNum" sz="quarter" idx="11"/>
          </p:nvPr>
        </p:nvSpPr>
        <p:spPr bwMode="auto">
          <a:noFill/>
          <a:ln>
            <a:miter lim="800000"/>
            <a:headEnd/>
            <a:tailEnd/>
          </a:ln>
        </p:spPr>
        <p:txBody>
          <a:bodyPr/>
          <a:lstStyle/>
          <a:p>
            <a:r>
              <a:rPr lang="en-US"/>
              <a:t>20-</a:t>
            </a:r>
            <a:fld id="{C4F3DD66-8D4E-4A2E-8295-E3CA95857516}" type="slidenum">
              <a:rPr lang="en-US"/>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bwMode="auto">
          <a:xfrm>
            <a:off x="467544" y="260648"/>
            <a:ext cx="8229600" cy="1143000"/>
          </a:xfrm>
        </p:spPr>
        <p:txBody>
          <a:bodyPr/>
          <a:lstStyle/>
          <a:p>
            <a:pPr eaLnBrk="1" hangingPunct="1"/>
            <a:r>
              <a:rPr lang="en-US" cap="none" dirty="0" smtClean="0"/>
              <a:t>Three Ways to Estimate </a:t>
            </a:r>
            <a:r>
              <a:rPr lang="el-GR" cap="none" dirty="0" smtClean="0"/>
              <a:t>σ</a:t>
            </a:r>
            <a:r>
              <a:rPr lang="en-US" cap="none" baseline="30000" dirty="0" smtClean="0"/>
              <a:t>2</a:t>
            </a:r>
          </a:p>
        </p:txBody>
      </p:sp>
      <p:sp>
        <p:nvSpPr>
          <p:cNvPr id="39939" name="Rectangle 5"/>
          <p:cNvSpPr>
            <a:spLocks noGrp="1" noChangeArrowheads="1"/>
          </p:cNvSpPr>
          <p:nvPr>
            <p:ph idx="1"/>
          </p:nvPr>
        </p:nvSpPr>
        <p:spPr>
          <a:xfrm>
            <a:off x="457200" y="1700808"/>
            <a:ext cx="8229600" cy="4525963"/>
          </a:xfrm>
        </p:spPr>
        <p:txBody>
          <a:bodyPr/>
          <a:lstStyle/>
          <a:p>
            <a:pPr eaLnBrk="1" hangingPunct="1"/>
            <a:r>
              <a:rPr lang="en-US" dirty="0" smtClean="0"/>
              <a:t>Judgment</a:t>
            </a:r>
          </a:p>
          <a:p>
            <a:pPr eaLnBrk="1" hangingPunct="1"/>
            <a:r>
              <a:rPr lang="en-US" dirty="0" smtClean="0"/>
              <a:t>The direct approach, using the results from the scenarios</a:t>
            </a:r>
          </a:p>
          <a:p>
            <a:pPr eaLnBrk="1" hangingPunct="1"/>
            <a:r>
              <a:rPr lang="en-US" dirty="0" smtClean="0"/>
              <a:t>The indirect approach, using the expected distribution of the project’s value</a:t>
            </a:r>
          </a:p>
        </p:txBody>
      </p:sp>
      <p:sp>
        <p:nvSpPr>
          <p:cNvPr id="39940" name="Footer Placeholder 8"/>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39941" name="Slide Number Placeholder 5"/>
          <p:cNvSpPr>
            <a:spLocks noGrp="1"/>
          </p:cNvSpPr>
          <p:nvPr>
            <p:ph type="sldNum" sz="quarter" idx="11"/>
          </p:nvPr>
        </p:nvSpPr>
        <p:spPr bwMode="auto">
          <a:noFill/>
          <a:ln>
            <a:miter lim="800000"/>
            <a:headEnd/>
            <a:tailEnd/>
          </a:ln>
        </p:spPr>
        <p:txBody>
          <a:bodyPr/>
          <a:lstStyle/>
          <a:p>
            <a:r>
              <a:rPr lang="en-US"/>
              <a:t>20-</a:t>
            </a:r>
            <a:fld id="{BC9C9B6B-06CA-4EC2-92A1-233E0CEEDFFA}" type="slidenum">
              <a:rPr lang="en-US"/>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5" name="Rectangle 4"/>
          <p:cNvSpPr>
            <a:spLocks noGrp="1" noChangeArrowheads="1"/>
          </p:cNvSpPr>
          <p:nvPr>
            <p:ph type="title"/>
          </p:nvPr>
        </p:nvSpPr>
        <p:spPr>
          <a:xfrm>
            <a:off x="0" y="260648"/>
            <a:ext cx="9144000" cy="1143000"/>
          </a:xfrm>
        </p:spPr>
        <p:txBody>
          <a:bodyPr/>
          <a:lstStyle/>
          <a:p>
            <a:pPr eaLnBrk="1" hangingPunct="1"/>
            <a:r>
              <a:rPr lang="en-US" cap="none" dirty="0" smtClean="0"/>
              <a:t>Estimating </a:t>
            </a:r>
            <a:r>
              <a:rPr lang="el-GR" cap="none" dirty="0" smtClean="0"/>
              <a:t>σ</a:t>
            </a:r>
            <a:r>
              <a:rPr lang="en-US" cap="none" baseline="30000" dirty="0" smtClean="0"/>
              <a:t>2</a:t>
            </a:r>
            <a:r>
              <a:rPr lang="en-US" cap="none" dirty="0" smtClean="0"/>
              <a:t> With Judgment</a:t>
            </a:r>
          </a:p>
        </p:txBody>
      </p:sp>
      <p:sp>
        <p:nvSpPr>
          <p:cNvPr id="40963" name="Rectangle 5"/>
          <p:cNvSpPr>
            <a:spLocks noGrp="1" noChangeArrowheads="1"/>
          </p:cNvSpPr>
          <p:nvPr>
            <p:ph idx="1"/>
          </p:nvPr>
        </p:nvSpPr>
        <p:spPr>
          <a:xfrm>
            <a:off x="467544" y="1700808"/>
            <a:ext cx="8229600" cy="4525963"/>
          </a:xfrm>
        </p:spPr>
        <p:txBody>
          <a:bodyPr/>
          <a:lstStyle/>
          <a:p>
            <a:pPr eaLnBrk="1" hangingPunct="1"/>
            <a:r>
              <a:rPr lang="en-US" dirty="0" smtClean="0"/>
              <a:t>The typical stock has </a:t>
            </a:r>
            <a:r>
              <a:rPr lang="en-US" dirty="0" smtClean="0">
                <a:latin typeface="Symbol" pitchFamily="18" charset="2"/>
              </a:rPr>
              <a:t>s</a:t>
            </a:r>
            <a:r>
              <a:rPr lang="en-US" baseline="30000" dirty="0" smtClean="0"/>
              <a:t>2</a:t>
            </a:r>
            <a:r>
              <a:rPr lang="en-US" dirty="0" smtClean="0"/>
              <a:t> of about 12%.</a:t>
            </a:r>
          </a:p>
          <a:p>
            <a:pPr eaLnBrk="1" hangingPunct="1"/>
            <a:r>
              <a:rPr lang="en-US" dirty="0" smtClean="0"/>
              <a:t>A project should be riskier than the firm as a whole, since the firm is a portfolio of projects.</a:t>
            </a:r>
          </a:p>
          <a:p>
            <a:pPr eaLnBrk="1" hangingPunct="1"/>
            <a:r>
              <a:rPr lang="en-US" dirty="0" smtClean="0"/>
              <a:t>The company in this example has </a:t>
            </a:r>
            <a:br>
              <a:rPr lang="en-US" dirty="0" smtClean="0"/>
            </a:br>
            <a:r>
              <a:rPr lang="el-GR" dirty="0" smtClean="0"/>
              <a:t>σ</a:t>
            </a:r>
            <a:r>
              <a:rPr lang="en-US" baseline="30000" dirty="0" smtClean="0"/>
              <a:t>2</a:t>
            </a:r>
            <a:r>
              <a:rPr lang="en-US" dirty="0" smtClean="0"/>
              <a:t> = 15%, so we might expect the project to have </a:t>
            </a:r>
            <a:r>
              <a:rPr lang="el-GR" dirty="0" smtClean="0"/>
              <a:t>σ</a:t>
            </a:r>
            <a:r>
              <a:rPr lang="en-US" baseline="30000" dirty="0" smtClean="0"/>
              <a:t>2</a:t>
            </a:r>
            <a:r>
              <a:rPr lang="en-US" dirty="0" smtClean="0"/>
              <a:t> between 18% and 30%.</a:t>
            </a:r>
          </a:p>
        </p:txBody>
      </p:sp>
      <p:sp>
        <p:nvSpPr>
          <p:cNvPr id="40964" name="Footer Placeholder 6"/>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40965" name="Slide Number Placeholder 7"/>
          <p:cNvSpPr>
            <a:spLocks noGrp="1"/>
          </p:cNvSpPr>
          <p:nvPr>
            <p:ph type="sldNum" sz="quarter" idx="11"/>
          </p:nvPr>
        </p:nvSpPr>
        <p:spPr bwMode="auto">
          <a:noFill/>
          <a:ln>
            <a:miter lim="800000"/>
            <a:headEnd/>
            <a:tailEnd/>
          </a:ln>
        </p:spPr>
        <p:txBody>
          <a:bodyPr/>
          <a:lstStyle/>
          <a:p>
            <a:r>
              <a:rPr lang="en-US"/>
              <a:t>20-</a:t>
            </a:r>
            <a:fld id="{1A0FAA7A-6F56-47B5-A72C-EBA52C5E082E}" type="slidenum">
              <a:rPr lang="en-US"/>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5" name="Rectangle 2"/>
          <p:cNvSpPr>
            <a:spLocks noGrp="1" noChangeArrowheads="1"/>
          </p:cNvSpPr>
          <p:nvPr>
            <p:ph type="ctrTitle"/>
          </p:nvPr>
        </p:nvSpPr>
        <p:spPr>
          <a:xfrm>
            <a:off x="411163" y="130175"/>
            <a:ext cx="8321675" cy="1470025"/>
          </a:xfrm>
        </p:spPr>
        <p:txBody>
          <a:bodyPr/>
          <a:lstStyle/>
          <a:p>
            <a:pPr eaLnBrk="1" hangingPunct="1"/>
            <a:r>
              <a:rPr lang="en-US" cap="none" dirty="0" smtClean="0"/>
              <a:t>CHAPTER 20 OUTLINE</a:t>
            </a:r>
          </a:p>
        </p:txBody>
      </p:sp>
      <p:sp>
        <p:nvSpPr>
          <p:cNvPr id="14339" name="Rectangle 3"/>
          <p:cNvSpPr>
            <a:spLocks noGrp="1" noChangeArrowheads="1"/>
          </p:cNvSpPr>
          <p:nvPr>
            <p:ph type="body" sz="quarter" idx="10"/>
          </p:nvPr>
        </p:nvSpPr>
        <p:spPr/>
        <p:txBody>
          <a:bodyPr/>
          <a:lstStyle/>
          <a:p>
            <a:pPr eaLnBrk="1" hangingPunct="1"/>
            <a:r>
              <a:rPr lang="en-US" smtClean="0"/>
              <a:t>Valuing Real Options</a:t>
            </a:r>
          </a:p>
          <a:p>
            <a:pPr eaLnBrk="1" hangingPunct="1"/>
            <a:r>
              <a:rPr lang="en-US" smtClean="0"/>
              <a:t>The Investment Timing Option: An Illustration</a:t>
            </a:r>
          </a:p>
          <a:p>
            <a:pPr eaLnBrk="1" hangingPunct="1"/>
            <a:r>
              <a:rPr lang="en-US" smtClean="0"/>
              <a:t>The Growth Option: An Illustration</a:t>
            </a:r>
          </a:p>
          <a:p>
            <a:pPr eaLnBrk="1" hangingPunct="1"/>
            <a:r>
              <a:rPr lang="en-US" smtClean="0"/>
              <a:t>Concluding Thoughts on Real Options</a:t>
            </a:r>
          </a:p>
          <a:p>
            <a:pPr eaLnBrk="1" hangingPunct="1"/>
            <a:endParaRPr lang="en-US" smtClean="0"/>
          </a:p>
        </p:txBody>
      </p:sp>
      <p:sp>
        <p:nvSpPr>
          <p:cNvPr id="14340" name="Footer Placeholder 8"/>
          <p:cNvSpPr>
            <a:spLocks noGrp="1"/>
          </p:cNvSpPr>
          <p:nvPr>
            <p:ph type="ftr" sz="quarter" idx="11"/>
          </p:nvPr>
        </p:nvSpPr>
        <p:spPr bwMode="auto">
          <a:noFill/>
          <a:ln>
            <a:miter lim="800000"/>
            <a:headEnd/>
            <a:tailEnd/>
          </a:ln>
        </p:spPr>
        <p:txBody>
          <a:bodyPr/>
          <a:lstStyle/>
          <a:p>
            <a:r>
              <a:rPr lang="en-US"/>
              <a:t>Copyright © 2014 by Nelson Education Ltd. </a:t>
            </a:r>
          </a:p>
        </p:txBody>
      </p:sp>
      <p:sp>
        <p:nvSpPr>
          <p:cNvPr id="14341" name="Slide Number Placeholder 5"/>
          <p:cNvSpPr>
            <a:spLocks noGrp="1"/>
          </p:cNvSpPr>
          <p:nvPr>
            <p:ph type="sldNum" sz="quarter" idx="12"/>
          </p:nvPr>
        </p:nvSpPr>
        <p:spPr bwMode="auto">
          <a:noFill/>
          <a:ln>
            <a:miter lim="800000"/>
            <a:headEnd/>
            <a:tailEnd/>
          </a:ln>
        </p:spPr>
        <p:txBody>
          <a:bodyPr/>
          <a:lstStyle/>
          <a:p>
            <a:r>
              <a:rPr lang="en-US"/>
              <a:t>20-</a:t>
            </a:r>
            <a:fld id="{EAC97B74-8F59-43E1-97A9-716E85D040AD}" type="slidenum">
              <a:rPr lang="en-US"/>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052"/>
          <p:cNvSpPr>
            <a:spLocks noGrp="1" noChangeArrowheads="1"/>
          </p:cNvSpPr>
          <p:nvPr>
            <p:ph type="title"/>
          </p:nvPr>
        </p:nvSpPr>
        <p:spPr bwMode="auto">
          <a:xfrm>
            <a:off x="0" y="260648"/>
            <a:ext cx="9144000" cy="1143000"/>
          </a:xfrm>
        </p:spPr>
        <p:txBody>
          <a:bodyPr/>
          <a:lstStyle/>
          <a:p>
            <a:pPr eaLnBrk="1" hangingPunct="1"/>
            <a:r>
              <a:rPr lang="en-US" cap="none" dirty="0" smtClean="0"/>
              <a:t>Estimating </a:t>
            </a:r>
            <a:r>
              <a:rPr lang="el-GR" cap="none" dirty="0" smtClean="0"/>
              <a:t>σ</a:t>
            </a:r>
            <a:r>
              <a:rPr lang="en-US" cap="none" baseline="30000" dirty="0" smtClean="0"/>
              <a:t>2</a:t>
            </a:r>
            <a:r>
              <a:rPr lang="en-US" cap="none" dirty="0" smtClean="0"/>
              <a:t> With the Direct Approach</a:t>
            </a:r>
          </a:p>
        </p:txBody>
      </p:sp>
      <p:sp>
        <p:nvSpPr>
          <p:cNvPr id="41987" name="Rectangle 2053"/>
          <p:cNvSpPr>
            <a:spLocks noGrp="1" noChangeArrowheads="1"/>
          </p:cNvSpPr>
          <p:nvPr>
            <p:ph idx="1"/>
          </p:nvPr>
        </p:nvSpPr>
        <p:spPr>
          <a:xfrm>
            <a:off x="467544" y="1772816"/>
            <a:ext cx="8229600" cy="4525963"/>
          </a:xfrm>
        </p:spPr>
        <p:txBody>
          <a:bodyPr/>
          <a:lstStyle/>
          <a:p>
            <a:pPr eaLnBrk="1" hangingPunct="1"/>
            <a:r>
              <a:rPr lang="en-US" dirty="0" smtClean="0"/>
              <a:t>Use the previous scenario analysis to estimate the return from the present until the option must be exercised.  Do this for each scenario.</a:t>
            </a:r>
          </a:p>
          <a:p>
            <a:pPr eaLnBrk="1" hangingPunct="1"/>
            <a:r>
              <a:rPr lang="en-US" dirty="0" smtClean="0"/>
              <a:t>Find the variance of these returns, given the probability of each scenario.</a:t>
            </a:r>
          </a:p>
        </p:txBody>
      </p:sp>
      <p:sp>
        <p:nvSpPr>
          <p:cNvPr id="41988" name="Footer Placeholder 8"/>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41989" name="Slide Number Placeholder 5"/>
          <p:cNvSpPr>
            <a:spLocks noGrp="1"/>
          </p:cNvSpPr>
          <p:nvPr>
            <p:ph type="sldNum" sz="quarter" idx="11"/>
          </p:nvPr>
        </p:nvSpPr>
        <p:spPr bwMode="auto">
          <a:noFill/>
          <a:ln>
            <a:miter lim="800000"/>
            <a:headEnd/>
            <a:tailEnd/>
          </a:ln>
        </p:spPr>
        <p:txBody>
          <a:bodyPr/>
          <a:lstStyle/>
          <a:p>
            <a:r>
              <a:rPr lang="en-US"/>
              <a:t>20-</a:t>
            </a:r>
            <a:fld id="{9D870C88-2779-41DB-B1FD-AD590CF4A6DC}" type="slidenum">
              <a:rPr lang="en-US"/>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87"/>
          <p:cNvSpPr>
            <a:spLocks noGrp="1" noChangeArrowheads="1"/>
          </p:cNvSpPr>
          <p:nvPr>
            <p:ph type="title" idx="4294967295"/>
          </p:nvPr>
        </p:nvSpPr>
        <p:spPr bwMode="auto">
          <a:xfrm>
            <a:off x="0" y="476672"/>
            <a:ext cx="9144000" cy="1360512"/>
          </a:xfrm>
          <a:noFill/>
        </p:spPr>
        <p:txBody>
          <a:bodyPr anchor="b"/>
          <a:lstStyle/>
          <a:p>
            <a:pPr eaLnBrk="1" hangingPunct="1"/>
            <a:r>
              <a:rPr lang="en-US" cap="none" dirty="0" smtClean="0"/>
              <a:t>Find Returns from the Present Until </a:t>
            </a:r>
            <a:br>
              <a:rPr lang="en-US" cap="none" dirty="0" smtClean="0"/>
            </a:br>
            <a:r>
              <a:rPr lang="en-US" cap="none" dirty="0" smtClean="0"/>
              <a:t>the Option Expires</a:t>
            </a:r>
          </a:p>
        </p:txBody>
      </p:sp>
      <p:sp>
        <p:nvSpPr>
          <p:cNvPr id="43011" name="Rectangle 1"/>
          <p:cNvSpPr>
            <a:spLocks noChangeArrowheads="1"/>
          </p:cNvSpPr>
          <p:nvPr/>
        </p:nvSpPr>
        <p:spPr bwMode="auto">
          <a:xfrm>
            <a:off x="1524000" y="5805264"/>
            <a:ext cx="6096000" cy="701675"/>
          </a:xfrm>
          <a:prstGeom prst="rect">
            <a:avLst/>
          </a:prstGeom>
          <a:noFill/>
          <a:ln w="9525">
            <a:noFill/>
            <a:miter lim="800000"/>
            <a:headEnd/>
            <a:tailEnd/>
          </a:ln>
        </p:spPr>
        <p:txBody>
          <a:bodyPr>
            <a:spAutoFit/>
          </a:bodyPr>
          <a:lstStyle/>
          <a:p>
            <a:pPr eaLnBrk="0" hangingPunct="0">
              <a:spcBef>
                <a:spcPct val="20000"/>
              </a:spcBef>
            </a:pPr>
            <a:r>
              <a:rPr lang="en-US" sz="1800" b="1" dirty="0"/>
              <a:t>Example: $58.04 = $25/1.14 + $25/1.14</a:t>
            </a:r>
            <a:r>
              <a:rPr lang="en-US" sz="1800" b="1" baseline="30000" dirty="0"/>
              <a:t>2</a:t>
            </a:r>
            <a:r>
              <a:rPr lang="en-US" sz="1800" b="1" dirty="0"/>
              <a:t> + $25/1.14</a:t>
            </a:r>
            <a:r>
              <a:rPr lang="en-US" sz="1800" b="1" baseline="30000" dirty="0"/>
              <a:t>3</a:t>
            </a:r>
            <a:endParaRPr lang="en-US" sz="1800" b="1" dirty="0"/>
          </a:p>
          <a:p>
            <a:pPr eaLnBrk="0" hangingPunct="0">
              <a:spcBef>
                <a:spcPct val="20000"/>
              </a:spcBef>
            </a:pPr>
            <a:r>
              <a:rPr lang="en-US" sz="1800" b="1" dirty="0"/>
              <a:t>Example: 29.5% = ($58.04 –  $44.80) / $44.80</a:t>
            </a:r>
          </a:p>
        </p:txBody>
      </p:sp>
      <p:pic>
        <p:nvPicPr>
          <p:cNvPr id="43012" name="Picture 7" descr="C20_T01_pg589left.jpg"/>
          <p:cNvPicPr>
            <a:picLocks noChangeAspect="1"/>
          </p:cNvPicPr>
          <p:nvPr/>
        </p:nvPicPr>
        <p:blipFill>
          <a:blip r:embed="rId2" cstate="print"/>
          <a:srcRect/>
          <a:stretch>
            <a:fillRect/>
          </a:stretch>
        </p:blipFill>
        <p:spPr bwMode="auto">
          <a:xfrm>
            <a:off x="1257300" y="1988840"/>
            <a:ext cx="6629400" cy="3759200"/>
          </a:xfrm>
          <a:prstGeom prst="rect">
            <a:avLst/>
          </a:prstGeom>
          <a:noFill/>
          <a:ln w="9525">
            <a:noFill/>
            <a:miter lim="800000"/>
            <a:headEnd/>
            <a:tailEnd/>
          </a:ln>
        </p:spPr>
      </p:pic>
      <p:sp>
        <p:nvSpPr>
          <p:cNvPr id="43013" name="Footer Placeholder 9"/>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43014" name="Slide Number Placeholder 6"/>
          <p:cNvSpPr>
            <a:spLocks noGrp="1"/>
          </p:cNvSpPr>
          <p:nvPr>
            <p:ph type="sldNum" sz="quarter" idx="11"/>
          </p:nvPr>
        </p:nvSpPr>
        <p:spPr bwMode="auto">
          <a:noFill/>
          <a:ln>
            <a:miter lim="800000"/>
            <a:headEnd/>
            <a:tailEnd/>
          </a:ln>
        </p:spPr>
        <p:txBody>
          <a:bodyPr/>
          <a:lstStyle/>
          <a:p>
            <a:r>
              <a:rPr lang="en-US"/>
              <a:t>20-</a:t>
            </a:r>
            <a:fld id="{D113FD60-10C8-49E1-A11B-B6F08E40AAE9}" type="slidenum">
              <a:rPr lang="en-US"/>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7" name="Rectangle 10"/>
          <p:cNvSpPr>
            <a:spLocks noGrp="1" noChangeArrowheads="1"/>
          </p:cNvSpPr>
          <p:nvPr>
            <p:ph type="title"/>
          </p:nvPr>
        </p:nvSpPr>
        <p:spPr>
          <a:xfrm>
            <a:off x="0" y="404664"/>
            <a:ext cx="9144000" cy="1417638"/>
          </a:xfrm>
        </p:spPr>
        <p:txBody>
          <a:bodyPr anchor="b"/>
          <a:lstStyle/>
          <a:p>
            <a:pPr eaLnBrk="1" hangingPunct="1"/>
            <a:r>
              <a:rPr lang="en-US" cap="none" dirty="0" smtClean="0"/>
              <a:t>Expected Return and Variance of Return</a:t>
            </a:r>
            <a:endParaRPr lang="en-US" cap="none" dirty="0" smtClean="0">
              <a:sym typeface="Symbol" pitchFamily="18" charset="2"/>
            </a:endParaRPr>
          </a:p>
        </p:txBody>
      </p:sp>
      <p:sp>
        <p:nvSpPr>
          <p:cNvPr id="44035" name="Rectangle 11"/>
          <p:cNvSpPr>
            <a:spLocks noGrp="1" noChangeArrowheads="1"/>
          </p:cNvSpPr>
          <p:nvPr>
            <p:ph idx="1"/>
          </p:nvPr>
        </p:nvSpPr>
        <p:spPr>
          <a:xfrm>
            <a:off x="457200" y="1988840"/>
            <a:ext cx="8686800" cy="4449763"/>
          </a:xfrm>
        </p:spPr>
        <p:txBody>
          <a:bodyPr/>
          <a:lstStyle/>
          <a:p>
            <a:pPr eaLnBrk="1" hangingPunct="1"/>
            <a:r>
              <a:rPr lang="en-US" dirty="0" smtClean="0"/>
              <a:t>E(Return) = 0.25(0.71) + 0.5(0.295)</a:t>
            </a:r>
          </a:p>
          <a:p>
            <a:pPr eaLnBrk="1" hangingPunct="1">
              <a:buFontTx/>
              <a:buNone/>
            </a:pPr>
            <a:r>
              <a:rPr lang="en-US" dirty="0" smtClean="0"/>
              <a:t>		+ 0.25(–0.741)</a:t>
            </a:r>
          </a:p>
          <a:p>
            <a:pPr eaLnBrk="1" hangingPunct="1"/>
            <a:r>
              <a:rPr lang="en-US" dirty="0" smtClean="0"/>
              <a:t>E(Return) = 0.14 = 14%</a:t>
            </a:r>
          </a:p>
          <a:p>
            <a:pPr eaLnBrk="1" hangingPunct="1"/>
            <a:endParaRPr lang="en-US" dirty="0" smtClean="0"/>
          </a:p>
          <a:p>
            <a:pPr eaLnBrk="1" hangingPunct="1"/>
            <a:r>
              <a:rPr lang="en-US" dirty="0" smtClean="0">
                <a:sym typeface="Symbol" pitchFamily="18" charset="2"/>
              </a:rPr>
              <a:t></a:t>
            </a:r>
            <a:r>
              <a:rPr lang="en-US" baseline="30000" dirty="0" smtClean="0">
                <a:sym typeface="Symbol" pitchFamily="18" charset="2"/>
              </a:rPr>
              <a:t>2</a:t>
            </a:r>
            <a:r>
              <a:rPr lang="en-US" dirty="0" smtClean="0">
                <a:sym typeface="Symbol" pitchFamily="18" charset="2"/>
              </a:rPr>
              <a:t> </a:t>
            </a:r>
            <a:r>
              <a:rPr lang="en-US" dirty="0" smtClean="0"/>
              <a:t>= 0.25(0.71–0.14)</a:t>
            </a:r>
            <a:r>
              <a:rPr lang="en-US" baseline="30000" dirty="0" smtClean="0"/>
              <a:t>2</a:t>
            </a:r>
            <a:r>
              <a:rPr lang="en-US" dirty="0" smtClean="0"/>
              <a:t> + 0.5(0.295 – 0.14)</a:t>
            </a:r>
            <a:r>
              <a:rPr lang="en-US" baseline="30000" dirty="0" smtClean="0"/>
              <a:t>2</a:t>
            </a:r>
            <a:r>
              <a:rPr lang="en-US" dirty="0" smtClean="0"/>
              <a:t> + 0.25(–0.741–0.14)</a:t>
            </a:r>
            <a:r>
              <a:rPr lang="en-US" baseline="30000" dirty="0" smtClean="0"/>
              <a:t>2</a:t>
            </a:r>
          </a:p>
          <a:p>
            <a:pPr eaLnBrk="1" hangingPunct="1"/>
            <a:r>
              <a:rPr lang="en-US" dirty="0" smtClean="0">
                <a:sym typeface="Symbol" pitchFamily="18" charset="2"/>
              </a:rPr>
              <a:t></a:t>
            </a:r>
            <a:r>
              <a:rPr lang="en-US" baseline="30000" dirty="0" smtClean="0">
                <a:sym typeface="Symbol" pitchFamily="18" charset="2"/>
              </a:rPr>
              <a:t>2</a:t>
            </a:r>
            <a:r>
              <a:rPr lang="en-US" dirty="0" smtClean="0">
                <a:sym typeface="Symbol" pitchFamily="18" charset="2"/>
              </a:rPr>
              <a:t> </a:t>
            </a:r>
            <a:r>
              <a:rPr lang="en-US" dirty="0" smtClean="0"/>
              <a:t>=  0.287 = 28.7%</a:t>
            </a:r>
          </a:p>
        </p:txBody>
      </p:sp>
      <p:sp>
        <p:nvSpPr>
          <p:cNvPr id="44036" name="Footer Placeholder 6"/>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44037" name="Slide Number Placeholder 7"/>
          <p:cNvSpPr>
            <a:spLocks noGrp="1"/>
          </p:cNvSpPr>
          <p:nvPr>
            <p:ph type="sldNum" sz="quarter" idx="11"/>
          </p:nvPr>
        </p:nvSpPr>
        <p:spPr bwMode="auto">
          <a:noFill/>
          <a:ln>
            <a:miter lim="800000"/>
            <a:headEnd/>
            <a:tailEnd/>
          </a:ln>
        </p:spPr>
        <p:txBody>
          <a:bodyPr/>
          <a:lstStyle/>
          <a:p>
            <a:r>
              <a:rPr lang="en-US"/>
              <a:t>20-</a:t>
            </a:r>
            <a:fld id="{D1FED6B3-4118-4FDD-A8E4-08B6A7814054}" type="slidenum">
              <a:rPr lang="en-US"/>
              <a:pPr/>
              <a:t>32</a:t>
            </a:fld>
            <a:endParaRPr lang="en-US"/>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noChangeArrowheads="1"/>
          </p:cNvSpPr>
          <p:nvPr>
            <p:ph type="title"/>
          </p:nvPr>
        </p:nvSpPr>
        <p:spPr bwMode="auto">
          <a:xfrm>
            <a:off x="0" y="548680"/>
            <a:ext cx="9144000" cy="1143000"/>
          </a:xfrm>
        </p:spPr>
        <p:txBody>
          <a:bodyPr/>
          <a:lstStyle/>
          <a:p>
            <a:pPr eaLnBrk="1" hangingPunct="1"/>
            <a:r>
              <a:rPr lang="en-US" cap="none" dirty="0" smtClean="0"/>
              <a:t>Estimating </a:t>
            </a:r>
            <a:r>
              <a:rPr lang="el-GR" cap="none" dirty="0" smtClean="0"/>
              <a:t>σ</a:t>
            </a:r>
            <a:r>
              <a:rPr lang="en-US" cap="none" baseline="30000" dirty="0" smtClean="0"/>
              <a:t>2</a:t>
            </a:r>
            <a:r>
              <a:rPr lang="en-US" cap="none" dirty="0" smtClean="0"/>
              <a:t> With the Indirect Approach</a:t>
            </a:r>
          </a:p>
        </p:txBody>
      </p:sp>
      <p:sp>
        <p:nvSpPr>
          <p:cNvPr id="324612" name="Rectangle 5"/>
          <p:cNvSpPr>
            <a:spLocks noGrp="1" noChangeArrowheads="1"/>
          </p:cNvSpPr>
          <p:nvPr>
            <p:ph idx="1"/>
          </p:nvPr>
        </p:nvSpPr>
        <p:spPr>
          <a:xfrm>
            <a:off x="467544" y="1844824"/>
            <a:ext cx="8229600" cy="4525963"/>
          </a:xfrm>
        </p:spPr>
        <p:txBody>
          <a:bodyPr>
            <a:normAutofit/>
          </a:bodyPr>
          <a:lstStyle/>
          <a:p>
            <a:pPr eaLnBrk="1" hangingPunct="1">
              <a:lnSpc>
                <a:spcPct val="90000"/>
              </a:lnSpc>
            </a:pPr>
            <a:r>
              <a:rPr lang="en-US" dirty="0" smtClean="0"/>
              <a:t>From the scenario analysis, we know the project’s expected value and the variance of the project’s expected value at the time the option expires.</a:t>
            </a:r>
          </a:p>
          <a:p>
            <a:pPr eaLnBrk="1" hangingPunct="1">
              <a:lnSpc>
                <a:spcPct val="90000"/>
              </a:lnSpc>
            </a:pPr>
            <a:r>
              <a:rPr lang="en-US" dirty="0" smtClean="0"/>
              <a:t>The question is: “Given the current value of the project, how risky must its expected return be to generate the observed variance of the project’s value at the time the option expires?”</a:t>
            </a:r>
          </a:p>
        </p:txBody>
      </p:sp>
      <p:sp>
        <p:nvSpPr>
          <p:cNvPr id="45060" name="Footer Placeholder 8"/>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45061" name="Slide Number Placeholder 5"/>
          <p:cNvSpPr>
            <a:spLocks noGrp="1"/>
          </p:cNvSpPr>
          <p:nvPr>
            <p:ph type="sldNum" sz="quarter" idx="11"/>
          </p:nvPr>
        </p:nvSpPr>
        <p:spPr bwMode="auto">
          <a:noFill/>
          <a:ln>
            <a:miter lim="800000"/>
            <a:headEnd/>
            <a:tailEnd/>
          </a:ln>
        </p:spPr>
        <p:txBody>
          <a:bodyPr/>
          <a:lstStyle/>
          <a:p>
            <a:r>
              <a:rPr lang="en-US"/>
              <a:t>20-</a:t>
            </a:r>
            <a:fld id="{4892ECF8-E3D1-4302-8ABE-2FF6551E6B71}" type="slidenum">
              <a:rPr lang="en-US"/>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28"/>
          <p:cNvSpPr>
            <a:spLocks noGrp="1" noChangeArrowheads="1"/>
          </p:cNvSpPr>
          <p:nvPr>
            <p:ph type="title"/>
          </p:nvPr>
        </p:nvSpPr>
        <p:spPr bwMode="auto">
          <a:xfrm>
            <a:off x="0" y="332656"/>
            <a:ext cx="9144000" cy="1143000"/>
          </a:xfrm>
        </p:spPr>
        <p:txBody>
          <a:bodyPr/>
          <a:lstStyle/>
          <a:p>
            <a:pPr eaLnBrk="1" hangingPunct="1"/>
            <a:r>
              <a:rPr lang="en-US" cap="none" dirty="0" smtClean="0"/>
              <a:t>The Indirect Approach </a:t>
            </a:r>
            <a:r>
              <a:rPr lang="en-US" sz="3200" i="1" cap="none" dirty="0" smtClean="0"/>
              <a:t>(cont’d)</a:t>
            </a:r>
            <a:endParaRPr lang="en-US" i="1" cap="none" dirty="0" smtClean="0"/>
          </a:p>
        </p:txBody>
      </p:sp>
      <p:sp>
        <p:nvSpPr>
          <p:cNvPr id="46083" name="Rectangle 1029"/>
          <p:cNvSpPr>
            <a:spLocks noGrp="1" noChangeArrowheads="1"/>
          </p:cNvSpPr>
          <p:nvPr>
            <p:ph idx="1"/>
          </p:nvPr>
        </p:nvSpPr>
        <p:spPr>
          <a:xfrm>
            <a:off x="467544" y="1772816"/>
            <a:ext cx="8229600" cy="4525963"/>
          </a:xfrm>
        </p:spPr>
        <p:txBody>
          <a:bodyPr/>
          <a:lstStyle/>
          <a:p>
            <a:pPr eaLnBrk="1" hangingPunct="1"/>
            <a:r>
              <a:rPr lang="en-US" dirty="0" smtClean="0"/>
              <a:t>From option pricing for financial options, we know the probability distribution for returns (it is lognormal).</a:t>
            </a:r>
          </a:p>
          <a:p>
            <a:pPr eaLnBrk="1" hangingPunct="1"/>
            <a:r>
              <a:rPr lang="en-US" dirty="0" smtClean="0"/>
              <a:t>This allows us to specify a variance of the rate of return that gives the variance of the project’s value at the time the option expires. </a:t>
            </a:r>
          </a:p>
        </p:txBody>
      </p:sp>
      <p:sp>
        <p:nvSpPr>
          <p:cNvPr id="46084" name="Footer Placeholder 8"/>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46085" name="Slide Number Placeholder 5"/>
          <p:cNvSpPr>
            <a:spLocks noGrp="1"/>
          </p:cNvSpPr>
          <p:nvPr>
            <p:ph type="sldNum" sz="quarter" idx="11"/>
          </p:nvPr>
        </p:nvSpPr>
        <p:spPr bwMode="auto">
          <a:noFill/>
          <a:ln>
            <a:miter lim="800000"/>
            <a:headEnd/>
            <a:tailEnd/>
          </a:ln>
        </p:spPr>
        <p:txBody>
          <a:bodyPr/>
          <a:lstStyle/>
          <a:p>
            <a:r>
              <a:rPr lang="en-US"/>
              <a:t>20-</a:t>
            </a:r>
            <a:fld id="{1F2E3288-E6E0-4CA1-949E-71E431F61832}" type="slidenum">
              <a:rPr lang="en-US"/>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9" name="Rectangle 2"/>
          <p:cNvSpPr>
            <a:spLocks noGrp="1" noChangeArrowheads="1"/>
          </p:cNvSpPr>
          <p:nvPr>
            <p:ph type="title"/>
          </p:nvPr>
        </p:nvSpPr>
        <p:spPr>
          <a:xfrm>
            <a:off x="467544" y="260648"/>
            <a:ext cx="8229600" cy="1143000"/>
          </a:xfrm>
        </p:spPr>
        <p:txBody>
          <a:bodyPr/>
          <a:lstStyle/>
          <a:p>
            <a:pPr eaLnBrk="1" hangingPunct="1"/>
            <a:r>
              <a:rPr lang="en-US" cap="none" dirty="0" smtClean="0"/>
              <a:t>Indirect Estimate of </a:t>
            </a:r>
            <a:r>
              <a:rPr lang="el-GR" cap="none" dirty="0" smtClean="0"/>
              <a:t>σ</a:t>
            </a:r>
            <a:r>
              <a:rPr lang="en-US" cap="none" baseline="30000" dirty="0" smtClean="0"/>
              <a:t>2</a:t>
            </a:r>
          </a:p>
        </p:txBody>
      </p:sp>
      <p:sp>
        <p:nvSpPr>
          <p:cNvPr id="47107" name="Rectangle 3"/>
          <p:cNvSpPr>
            <a:spLocks noGrp="1" noChangeArrowheads="1"/>
          </p:cNvSpPr>
          <p:nvPr>
            <p:ph idx="1"/>
          </p:nvPr>
        </p:nvSpPr>
        <p:spPr>
          <a:xfrm>
            <a:off x="467544" y="1772816"/>
            <a:ext cx="8229600" cy="4525963"/>
          </a:xfrm>
        </p:spPr>
        <p:txBody>
          <a:bodyPr/>
          <a:lstStyle/>
          <a:p>
            <a:pPr eaLnBrk="1" hangingPunct="1"/>
            <a:r>
              <a:rPr lang="en-US" dirty="0" smtClean="0"/>
              <a:t>Here is a formula for the variance of a stock’s return, if you know the coefficient of variation of the expected stock price at some time, t, in the future:</a:t>
            </a:r>
          </a:p>
          <a:p>
            <a:pPr eaLnBrk="1" hangingPunct="1"/>
            <a:endParaRPr lang="en-US" dirty="0" smtClean="0"/>
          </a:p>
        </p:txBody>
      </p:sp>
      <p:grpSp>
        <p:nvGrpSpPr>
          <p:cNvPr id="47108" name="Group 8"/>
          <p:cNvGrpSpPr>
            <a:grpSpLocks/>
          </p:cNvGrpSpPr>
          <p:nvPr/>
        </p:nvGrpSpPr>
        <p:grpSpPr bwMode="auto">
          <a:xfrm>
            <a:off x="2209800" y="4038600"/>
            <a:ext cx="4572000" cy="1403350"/>
            <a:chOff x="1008" y="3024"/>
            <a:chExt cx="2880" cy="884"/>
          </a:xfrm>
        </p:grpSpPr>
        <p:sp>
          <p:nvSpPr>
            <p:cNvPr id="47111" name="Text Box 4"/>
            <p:cNvSpPr txBox="1">
              <a:spLocks noChangeArrowheads="1"/>
            </p:cNvSpPr>
            <p:nvPr/>
          </p:nvSpPr>
          <p:spPr bwMode="auto">
            <a:xfrm>
              <a:off x="1008" y="3216"/>
              <a:ext cx="864" cy="404"/>
            </a:xfrm>
            <a:prstGeom prst="rect">
              <a:avLst/>
            </a:prstGeom>
            <a:noFill/>
            <a:ln w="12700">
              <a:noFill/>
              <a:miter lim="800000"/>
              <a:headEnd/>
              <a:tailEnd/>
            </a:ln>
          </p:spPr>
          <p:txBody>
            <a:bodyPr>
              <a:spAutoFit/>
            </a:bodyPr>
            <a:lstStyle/>
            <a:p>
              <a:pPr eaLnBrk="0" hangingPunct="0">
                <a:spcBef>
                  <a:spcPct val="50000"/>
                </a:spcBef>
              </a:pPr>
              <a:r>
                <a:rPr lang="el-GR" sz="3600">
                  <a:latin typeface="Tahoma" pitchFamily="34" charset="0"/>
                </a:rPr>
                <a:t>σ</a:t>
              </a:r>
              <a:r>
                <a:rPr lang="el-GR" sz="3600" baseline="30000">
                  <a:latin typeface="Tahoma" pitchFamily="34" charset="0"/>
                </a:rPr>
                <a:t>2</a:t>
              </a:r>
              <a:r>
                <a:rPr lang="en-US" sz="3600">
                  <a:latin typeface="Tahoma" pitchFamily="34" charset="0"/>
                </a:rPr>
                <a:t> =</a:t>
              </a:r>
              <a:r>
                <a:rPr lang="en-US" sz="1800">
                  <a:latin typeface="Tahoma" pitchFamily="34" charset="0"/>
                </a:rPr>
                <a:t> </a:t>
              </a:r>
              <a:endParaRPr lang="el-GR" sz="1800">
                <a:latin typeface="Tahoma" pitchFamily="34" charset="0"/>
              </a:endParaRPr>
            </a:p>
          </p:txBody>
        </p:sp>
        <p:sp>
          <p:nvSpPr>
            <p:cNvPr id="47112" name="Text Box 5"/>
            <p:cNvSpPr txBox="1">
              <a:spLocks noChangeArrowheads="1"/>
            </p:cNvSpPr>
            <p:nvPr/>
          </p:nvSpPr>
          <p:spPr bwMode="auto">
            <a:xfrm>
              <a:off x="1776" y="3024"/>
              <a:ext cx="2112" cy="404"/>
            </a:xfrm>
            <a:prstGeom prst="rect">
              <a:avLst/>
            </a:prstGeom>
            <a:noFill/>
            <a:ln w="12700">
              <a:noFill/>
              <a:miter lim="800000"/>
              <a:headEnd/>
              <a:tailEnd/>
            </a:ln>
          </p:spPr>
          <p:txBody>
            <a:bodyPr>
              <a:spAutoFit/>
            </a:bodyPr>
            <a:lstStyle/>
            <a:p>
              <a:pPr eaLnBrk="0" hangingPunct="0">
                <a:spcBef>
                  <a:spcPct val="50000"/>
                </a:spcBef>
              </a:pPr>
              <a:r>
                <a:rPr lang="en-US" sz="3600">
                  <a:latin typeface="Tahoma" pitchFamily="34" charset="0"/>
                </a:rPr>
                <a:t>1n(CV</a:t>
              </a:r>
              <a:r>
                <a:rPr lang="en-US" sz="3600" baseline="30000">
                  <a:latin typeface="Tahoma" pitchFamily="34" charset="0"/>
                </a:rPr>
                <a:t>2</a:t>
              </a:r>
              <a:r>
                <a:rPr lang="en-US" sz="3600">
                  <a:latin typeface="Tahoma" pitchFamily="34" charset="0"/>
                </a:rPr>
                <a:t> + 1)</a:t>
              </a:r>
            </a:p>
          </p:txBody>
        </p:sp>
        <p:sp>
          <p:nvSpPr>
            <p:cNvPr id="47113" name="Text Box 6"/>
            <p:cNvSpPr txBox="1">
              <a:spLocks noChangeArrowheads="1"/>
            </p:cNvSpPr>
            <p:nvPr/>
          </p:nvSpPr>
          <p:spPr bwMode="auto">
            <a:xfrm>
              <a:off x="2352" y="3504"/>
              <a:ext cx="432" cy="404"/>
            </a:xfrm>
            <a:prstGeom prst="rect">
              <a:avLst/>
            </a:prstGeom>
            <a:noFill/>
            <a:ln w="12700">
              <a:noFill/>
              <a:miter lim="800000"/>
              <a:headEnd/>
              <a:tailEnd/>
            </a:ln>
          </p:spPr>
          <p:txBody>
            <a:bodyPr>
              <a:spAutoFit/>
            </a:bodyPr>
            <a:lstStyle/>
            <a:p>
              <a:pPr eaLnBrk="0" hangingPunct="0">
                <a:spcBef>
                  <a:spcPct val="50000"/>
                </a:spcBef>
              </a:pPr>
              <a:r>
                <a:rPr lang="en-US" sz="3600">
                  <a:latin typeface="Tahoma" pitchFamily="34" charset="0"/>
                </a:rPr>
                <a:t>t</a:t>
              </a:r>
            </a:p>
          </p:txBody>
        </p:sp>
        <p:sp>
          <p:nvSpPr>
            <p:cNvPr id="47114" name="Line 7"/>
            <p:cNvSpPr>
              <a:spLocks noChangeShapeType="1"/>
            </p:cNvSpPr>
            <p:nvPr/>
          </p:nvSpPr>
          <p:spPr bwMode="auto">
            <a:xfrm>
              <a:off x="1776" y="3456"/>
              <a:ext cx="1680" cy="0"/>
            </a:xfrm>
            <a:prstGeom prst="line">
              <a:avLst/>
            </a:prstGeom>
            <a:noFill/>
            <a:ln w="38100">
              <a:solidFill>
                <a:schemeClr val="tx1"/>
              </a:solidFill>
              <a:round/>
              <a:headEnd/>
              <a:tailEnd/>
            </a:ln>
          </p:spPr>
          <p:txBody>
            <a:bodyPr/>
            <a:lstStyle/>
            <a:p>
              <a:endParaRPr lang="en-CA"/>
            </a:p>
          </p:txBody>
        </p:sp>
      </p:grpSp>
      <p:sp>
        <p:nvSpPr>
          <p:cNvPr id="47109" name="Footer Placeholder 11"/>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47110" name="Slide Number Placeholder 12"/>
          <p:cNvSpPr>
            <a:spLocks noGrp="1"/>
          </p:cNvSpPr>
          <p:nvPr>
            <p:ph type="sldNum" sz="quarter" idx="11"/>
          </p:nvPr>
        </p:nvSpPr>
        <p:spPr bwMode="auto">
          <a:noFill/>
          <a:ln>
            <a:miter lim="800000"/>
            <a:headEnd/>
            <a:tailEnd/>
          </a:ln>
        </p:spPr>
        <p:txBody>
          <a:bodyPr/>
          <a:lstStyle/>
          <a:p>
            <a:r>
              <a:rPr lang="en-US"/>
              <a:t>20-</a:t>
            </a:r>
            <a:fld id="{D31EEE21-B01E-4185-AD56-6D5AF51C41FC}" type="slidenum">
              <a:rPr lang="en-US"/>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76"/>
          <p:cNvSpPr>
            <a:spLocks noGrp="1" noChangeArrowheads="1"/>
          </p:cNvSpPr>
          <p:nvPr>
            <p:ph type="title"/>
          </p:nvPr>
        </p:nvSpPr>
        <p:spPr bwMode="auto">
          <a:xfrm>
            <a:off x="457200" y="1981200"/>
            <a:ext cx="3886200" cy="2087563"/>
          </a:xfrm>
        </p:spPr>
        <p:txBody>
          <a:bodyPr anchor="b"/>
          <a:lstStyle/>
          <a:p>
            <a:pPr algn="l" eaLnBrk="1" hangingPunct="1"/>
            <a:r>
              <a:rPr lang="en-US" sz="2800" cap="none" dirty="0" smtClean="0"/>
              <a:t>From earlier slides, we know the value of the project for each scenario at the expiration date.</a:t>
            </a:r>
          </a:p>
        </p:txBody>
      </p:sp>
      <p:grpSp>
        <p:nvGrpSpPr>
          <p:cNvPr id="48131" name="Group 1082"/>
          <p:cNvGrpSpPr>
            <a:grpSpLocks/>
          </p:cNvGrpSpPr>
          <p:nvPr/>
        </p:nvGrpSpPr>
        <p:grpSpPr bwMode="auto">
          <a:xfrm>
            <a:off x="4953000" y="1676400"/>
            <a:ext cx="3544888" cy="3657600"/>
            <a:chOff x="1872" y="1440"/>
            <a:chExt cx="2233" cy="2304"/>
          </a:xfrm>
        </p:grpSpPr>
        <p:sp>
          <p:nvSpPr>
            <p:cNvPr id="48137" name="Rectangle 1075"/>
            <p:cNvSpPr>
              <a:spLocks noChangeArrowheads="1"/>
            </p:cNvSpPr>
            <p:nvPr/>
          </p:nvSpPr>
          <p:spPr bwMode="auto">
            <a:xfrm>
              <a:off x="1872" y="1440"/>
              <a:ext cx="2233" cy="2304"/>
            </a:xfrm>
            <a:prstGeom prst="rect">
              <a:avLst/>
            </a:prstGeom>
            <a:noFill/>
            <a:ln w="38100">
              <a:solidFill>
                <a:schemeClr val="tx1"/>
              </a:solidFill>
              <a:miter lim="800000"/>
              <a:headEnd/>
              <a:tailEnd/>
            </a:ln>
          </p:spPr>
          <p:txBody>
            <a:bodyPr/>
            <a:lstStyle/>
            <a:p>
              <a:pPr algn="ctr" eaLnBrk="0" hangingPunct="0"/>
              <a:endParaRPr lang="en-US" sz="1800"/>
            </a:p>
          </p:txBody>
        </p:sp>
        <p:sp>
          <p:nvSpPr>
            <p:cNvPr id="48138" name="Rectangle 1032"/>
            <p:cNvSpPr>
              <a:spLocks noChangeArrowheads="1"/>
            </p:cNvSpPr>
            <p:nvPr/>
          </p:nvSpPr>
          <p:spPr bwMode="auto">
            <a:xfrm>
              <a:off x="3220" y="1482"/>
              <a:ext cx="330" cy="298"/>
            </a:xfrm>
            <a:prstGeom prst="rect">
              <a:avLst/>
            </a:prstGeom>
            <a:noFill/>
            <a:ln w="9525">
              <a:noFill/>
              <a:miter lim="800000"/>
              <a:headEnd/>
              <a:tailEnd/>
            </a:ln>
          </p:spPr>
          <p:txBody>
            <a:bodyPr wrap="none" lIns="0" tIns="0" rIns="0" bIns="0">
              <a:spAutoFit/>
            </a:bodyPr>
            <a:lstStyle/>
            <a:p>
              <a:pPr eaLnBrk="0" hangingPunct="0"/>
              <a:r>
                <a:rPr lang="en-US" sz="3100" b="1">
                  <a:latin typeface="Times New Roman" pitchFamily="18" charset="0"/>
                </a:rPr>
                <a:t>PV</a:t>
              </a:r>
              <a:endParaRPr lang="en-US">
                <a:latin typeface="Times New Roman" pitchFamily="18" charset="0"/>
              </a:endParaRPr>
            </a:p>
          </p:txBody>
        </p:sp>
        <p:sp>
          <p:nvSpPr>
            <p:cNvPr id="48139" name="Rectangle 1033"/>
            <p:cNvSpPr>
              <a:spLocks noChangeArrowheads="1"/>
            </p:cNvSpPr>
            <p:nvPr/>
          </p:nvSpPr>
          <p:spPr bwMode="auto">
            <a:xfrm>
              <a:off x="3547" y="1606"/>
              <a:ext cx="481" cy="202"/>
            </a:xfrm>
            <a:prstGeom prst="rect">
              <a:avLst/>
            </a:prstGeom>
            <a:noFill/>
            <a:ln w="9525">
              <a:noFill/>
              <a:miter lim="800000"/>
              <a:headEnd/>
              <a:tailEnd/>
            </a:ln>
          </p:spPr>
          <p:txBody>
            <a:bodyPr wrap="none" lIns="0" tIns="0" rIns="0" bIns="0">
              <a:spAutoFit/>
            </a:bodyPr>
            <a:lstStyle/>
            <a:p>
              <a:pPr eaLnBrk="0" hangingPunct="0"/>
              <a:r>
                <a:rPr lang="en-US" sz="2100" b="1">
                  <a:latin typeface="Times New Roman" pitchFamily="18" charset="0"/>
                </a:rPr>
                <a:t>Year 1</a:t>
              </a:r>
              <a:endParaRPr lang="en-US">
                <a:latin typeface="Times New Roman" pitchFamily="18" charset="0"/>
              </a:endParaRPr>
            </a:p>
          </p:txBody>
        </p:sp>
        <p:sp>
          <p:nvSpPr>
            <p:cNvPr id="48140" name="Rectangle 1034"/>
            <p:cNvSpPr>
              <a:spLocks noChangeArrowheads="1"/>
            </p:cNvSpPr>
            <p:nvPr/>
          </p:nvSpPr>
          <p:spPr bwMode="auto">
            <a:xfrm>
              <a:off x="3143" y="2141"/>
              <a:ext cx="689" cy="301"/>
            </a:xfrm>
            <a:prstGeom prst="rect">
              <a:avLst/>
            </a:prstGeom>
            <a:noFill/>
            <a:ln w="9525">
              <a:noFill/>
              <a:miter lim="800000"/>
              <a:headEnd/>
              <a:tailEnd/>
            </a:ln>
          </p:spPr>
          <p:txBody>
            <a:bodyPr wrap="none" lIns="0" tIns="0" rIns="0" bIns="0">
              <a:spAutoFit/>
            </a:bodyPr>
            <a:lstStyle/>
            <a:p>
              <a:pPr eaLnBrk="0" hangingPunct="0"/>
              <a:r>
                <a:rPr lang="en-US" sz="3100" b="1">
                  <a:latin typeface="Times New Roman" pitchFamily="18" charset="0"/>
                </a:rPr>
                <a:t>$76.61</a:t>
              </a:r>
              <a:endParaRPr lang="en-US">
                <a:latin typeface="Times New Roman" pitchFamily="18" charset="0"/>
              </a:endParaRPr>
            </a:p>
          </p:txBody>
        </p:sp>
        <p:sp>
          <p:nvSpPr>
            <p:cNvPr id="48141" name="Rectangle 1035"/>
            <p:cNvSpPr>
              <a:spLocks noChangeArrowheads="1"/>
            </p:cNvSpPr>
            <p:nvPr/>
          </p:nvSpPr>
          <p:spPr bwMode="auto">
            <a:xfrm>
              <a:off x="1925" y="2515"/>
              <a:ext cx="423" cy="240"/>
            </a:xfrm>
            <a:prstGeom prst="rect">
              <a:avLst/>
            </a:prstGeom>
            <a:noFill/>
            <a:ln w="9525">
              <a:noFill/>
              <a:miter lim="800000"/>
              <a:headEnd/>
              <a:tailEnd/>
            </a:ln>
          </p:spPr>
          <p:txBody>
            <a:bodyPr wrap="none" lIns="0" tIns="0" rIns="0" bIns="0">
              <a:spAutoFit/>
            </a:bodyPr>
            <a:lstStyle/>
            <a:p>
              <a:pPr eaLnBrk="0" hangingPunct="0"/>
              <a:r>
                <a:rPr lang="en-US" sz="2500" b="1">
                  <a:latin typeface="Times New Roman" pitchFamily="18" charset="0"/>
                </a:rPr>
                <a:t>High</a:t>
              </a:r>
              <a:endParaRPr lang="en-US">
                <a:latin typeface="Times New Roman" pitchFamily="18" charset="0"/>
              </a:endParaRPr>
            </a:p>
          </p:txBody>
        </p:sp>
        <p:sp>
          <p:nvSpPr>
            <p:cNvPr id="48142" name="Rectangle 1036"/>
            <p:cNvSpPr>
              <a:spLocks noChangeArrowheads="1"/>
            </p:cNvSpPr>
            <p:nvPr/>
          </p:nvSpPr>
          <p:spPr bwMode="auto">
            <a:xfrm>
              <a:off x="1925" y="2835"/>
              <a:ext cx="711" cy="240"/>
            </a:xfrm>
            <a:prstGeom prst="rect">
              <a:avLst/>
            </a:prstGeom>
            <a:noFill/>
            <a:ln w="9525">
              <a:noFill/>
              <a:miter lim="800000"/>
              <a:headEnd/>
              <a:tailEnd/>
            </a:ln>
          </p:spPr>
          <p:txBody>
            <a:bodyPr wrap="none" lIns="0" tIns="0" rIns="0" bIns="0">
              <a:spAutoFit/>
            </a:bodyPr>
            <a:lstStyle/>
            <a:p>
              <a:pPr eaLnBrk="0" hangingPunct="0"/>
              <a:r>
                <a:rPr lang="en-US" sz="2500" b="1">
                  <a:latin typeface="Times New Roman" pitchFamily="18" charset="0"/>
                </a:rPr>
                <a:t>Average</a:t>
              </a:r>
              <a:endParaRPr lang="en-US">
                <a:latin typeface="Times New Roman" pitchFamily="18" charset="0"/>
              </a:endParaRPr>
            </a:p>
          </p:txBody>
        </p:sp>
        <p:sp>
          <p:nvSpPr>
            <p:cNvPr id="48143" name="Rectangle 1037"/>
            <p:cNvSpPr>
              <a:spLocks noChangeArrowheads="1"/>
            </p:cNvSpPr>
            <p:nvPr/>
          </p:nvSpPr>
          <p:spPr bwMode="auto">
            <a:xfrm>
              <a:off x="3208" y="2782"/>
              <a:ext cx="689" cy="301"/>
            </a:xfrm>
            <a:prstGeom prst="rect">
              <a:avLst/>
            </a:prstGeom>
            <a:noFill/>
            <a:ln w="9525">
              <a:noFill/>
              <a:miter lim="800000"/>
              <a:headEnd/>
              <a:tailEnd/>
            </a:ln>
          </p:spPr>
          <p:txBody>
            <a:bodyPr wrap="none" lIns="0" tIns="0" rIns="0" bIns="0">
              <a:spAutoFit/>
            </a:bodyPr>
            <a:lstStyle/>
            <a:p>
              <a:pPr eaLnBrk="0" hangingPunct="0"/>
              <a:r>
                <a:rPr lang="en-US" sz="3100" b="1">
                  <a:latin typeface="Times New Roman" pitchFamily="18" charset="0"/>
                </a:rPr>
                <a:t>$58.04</a:t>
              </a:r>
              <a:endParaRPr lang="en-US">
                <a:latin typeface="Times New Roman" pitchFamily="18" charset="0"/>
              </a:endParaRPr>
            </a:p>
          </p:txBody>
        </p:sp>
        <p:sp>
          <p:nvSpPr>
            <p:cNvPr id="48144" name="Rectangle 1038"/>
            <p:cNvSpPr>
              <a:spLocks noChangeArrowheads="1"/>
            </p:cNvSpPr>
            <p:nvPr/>
          </p:nvSpPr>
          <p:spPr bwMode="auto">
            <a:xfrm>
              <a:off x="1925" y="3156"/>
              <a:ext cx="377" cy="240"/>
            </a:xfrm>
            <a:prstGeom prst="rect">
              <a:avLst/>
            </a:prstGeom>
            <a:noFill/>
            <a:ln w="9525">
              <a:noFill/>
              <a:miter lim="800000"/>
              <a:headEnd/>
              <a:tailEnd/>
            </a:ln>
          </p:spPr>
          <p:txBody>
            <a:bodyPr wrap="none" lIns="0" tIns="0" rIns="0" bIns="0">
              <a:spAutoFit/>
            </a:bodyPr>
            <a:lstStyle/>
            <a:p>
              <a:pPr eaLnBrk="0" hangingPunct="0"/>
              <a:r>
                <a:rPr lang="en-US" sz="2500" b="1">
                  <a:latin typeface="Times New Roman" pitchFamily="18" charset="0"/>
                </a:rPr>
                <a:t>Low</a:t>
              </a:r>
              <a:endParaRPr lang="en-US">
                <a:latin typeface="Times New Roman" pitchFamily="18" charset="0"/>
              </a:endParaRPr>
            </a:p>
          </p:txBody>
        </p:sp>
        <p:sp>
          <p:nvSpPr>
            <p:cNvPr id="48145" name="Rectangle 1039"/>
            <p:cNvSpPr>
              <a:spLocks noChangeArrowheads="1"/>
            </p:cNvSpPr>
            <p:nvPr/>
          </p:nvSpPr>
          <p:spPr bwMode="auto">
            <a:xfrm>
              <a:off x="3208" y="3423"/>
              <a:ext cx="675" cy="301"/>
            </a:xfrm>
            <a:prstGeom prst="rect">
              <a:avLst/>
            </a:prstGeom>
            <a:noFill/>
            <a:ln w="9525">
              <a:noFill/>
              <a:miter lim="800000"/>
              <a:headEnd/>
              <a:tailEnd/>
            </a:ln>
          </p:spPr>
          <p:txBody>
            <a:bodyPr wrap="none" lIns="0" tIns="0" rIns="0" bIns="0">
              <a:spAutoFit/>
            </a:bodyPr>
            <a:lstStyle/>
            <a:p>
              <a:pPr eaLnBrk="0" hangingPunct="0"/>
              <a:r>
                <a:rPr lang="en-US" sz="3100" b="1">
                  <a:latin typeface="Times New Roman" pitchFamily="18" charset="0"/>
                </a:rPr>
                <a:t>$11.61</a:t>
              </a:r>
              <a:endParaRPr lang="en-US">
                <a:latin typeface="Times New Roman" pitchFamily="18" charset="0"/>
              </a:endParaRPr>
            </a:p>
          </p:txBody>
        </p:sp>
        <p:sp>
          <p:nvSpPr>
            <p:cNvPr id="48146" name="Line 1040"/>
            <p:cNvSpPr>
              <a:spLocks noChangeShapeType="1"/>
            </p:cNvSpPr>
            <p:nvPr/>
          </p:nvSpPr>
          <p:spPr bwMode="auto">
            <a:xfrm>
              <a:off x="2977" y="2117"/>
              <a:ext cx="1" cy="344"/>
            </a:xfrm>
            <a:prstGeom prst="line">
              <a:avLst/>
            </a:prstGeom>
            <a:noFill/>
            <a:ln w="0">
              <a:solidFill>
                <a:schemeClr val="tx1"/>
              </a:solidFill>
              <a:round/>
              <a:headEnd/>
              <a:tailEnd/>
            </a:ln>
          </p:spPr>
          <p:txBody>
            <a:bodyPr/>
            <a:lstStyle/>
            <a:p>
              <a:endParaRPr lang="en-CA"/>
            </a:p>
          </p:txBody>
        </p:sp>
        <p:sp>
          <p:nvSpPr>
            <p:cNvPr id="48147" name="Rectangle 1041"/>
            <p:cNvSpPr>
              <a:spLocks noChangeArrowheads="1"/>
            </p:cNvSpPr>
            <p:nvPr/>
          </p:nvSpPr>
          <p:spPr bwMode="auto">
            <a:xfrm>
              <a:off x="2977" y="2117"/>
              <a:ext cx="23" cy="344"/>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48148" name="Line 1042"/>
            <p:cNvSpPr>
              <a:spLocks noChangeShapeType="1"/>
            </p:cNvSpPr>
            <p:nvPr/>
          </p:nvSpPr>
          <p:spPr bwMode="auto">
            <a:xfrm>
              <a:off x="4081" y="2141"/>
              <a:ext cx="1" cy="320"/>
            </a:xfrm>
            <a:prstGeom prst="line">
              <a:avLst/>
            </a:prstGeom>
            <a:noFill/>
            <a:ln w="0">
              <a:solidFill>
                <a:srgbClr val="000000"/>
              </a:solidFill>
              <a:round/>
              <a:headEnd/>
              <a:tailEnd/>
            </a:ln>
          </p:spPr>
          <p:txBody>
            <a:bodyPr/>
            <a:lstStyle/>
            <a:p>
              <a:endParaRPr lang="en-CA"/>
            </a:p>
          </p:txBody>
        </p:sp>
        <p:sp>
          <p:nvSpPr>
            <p:cNvPr id="48149" name="Rectangle 1043"/>
            <p:cNvSpPr>
              <a:spLocks noChangeArrowheads="1"/>
            </p:cNvSpPr>
            <p:nvPr/>
          </p:nvSpPr>
          <p:spPr bwMode="auto">
            <a:xfrm>
              <a:off x="4081" y="2141"/>
              <a:ext cx="24" cy="320"/>
            </a:xfrm>
            <a:prstGeom prst="rect">
              <a:avLst/>
            </a:prstGeom>
            <a:solidFill>
              <a:srgbClr val="000000"/>
            </a:solidFill>
            <a:ln w="9525">
              <a:solidFill>
                <a:schemeClr val="tx1"/>
              </a:solidFill>
              <a:miter lim="800000"/>
              <a:headEnd/>
              <a:tailEnd/>
            </a:ln>
          </p:spPr>
          <p:txBody>
            <a:bodyPr/>
            <a:lstStyle/>
            <a:p>
              <a:pPr algn="ctr" eaLnBrk="0" hangingPunct="0"/>
              <a:endParaRPr lang="en-US" sz="1800"/>
            </a:p>
          </p:txBody>
        </p:sp>
        <p:sp>
          <p:nvSpPr>
            <p:cNvPr id="48150" name="Line 1044"/>
            <p:cNvSpPr>
              <a:spLocks noChangeShapeType="1"/>
            </p:cNvSpPr>
            <p:nvPr/>
          </p:nvSpPr>
          <p:spPr bwMode="auto">
            <a:xfrm>
              <a:off x="2977" y="2758"/>
              <a:ext cx="1" cy="345"/>
            </a:xfrm>
            <a:prstGeom prst="line">
              <a:avLst/>
            </a:prstGeom>
            <a:noFill/>
            <a:ln w="0">
              <a:solidFill>
                <a:srgbClr val="000000"/>
              </a:solidFill>
              <a:round/>
              <a:headEnd/>
              <a:tailEnd/>
            </a:ln>
          </p:spPr>
          <p:txBody>
            <a:bodyPr/>
            <a:lstStyle/>
            <a:p>
              <a:endParaRPr lang="en-CA"/>
            </a:p>
          </p:txBody>
        </p:sp>
        <p:sp>
          <p:nvSpPr>
            <p:cNvPr id="48151" name="Rectangle 1045"/>
            <p:cNvSpPr>
              <a:spLocks noChangeArrowheads="1"/>
            </p:cNvSpPr>
            <p:nvPr/>
          </p:nvSpPr>
          <p:spPr bwMode="auto">
            <a:xfrm>
              <a:off x="2977" y="2758"/>
              <a:ext cx="23" cy="345"/>
            </a:xfrm>
            <a:prstGeom prst="rect">
              <a:avLst/>
            </a:prstGeom>
            <a:solidFill>
              <a:srgbClr val="000000"/>
            </a:solidFill>
            <a:ln w="9525">
              <a:solidFill>
                <a:schemeClr val="tx1"/>
              </a:solidFill>
              <a:miter lim="800000"/>
              <a:headEnd/>
              <a:tailEnd/>
            </a:ln>
          </p:spPr>
          <p:txBody>
            <a:bodyPr/>
            <a:lstStyle/>
            <a:p>
              <a:pPr algn="ctr" eaLnBrk="0" hangingPunct="0"/>
              <a:endParaRPr lang="en-US" sz="1800"/>
            </a:p>
          </p:txBody>
        </p:sp>
        <p:sp>
          <p:nvSpPr>
            <p:cNvPr id="48152" name="Line 1046"/>
            <p:cNvSpPr>
              <a:spLocks noChangeShapeType="1"/>
            </p:cNvSpPr>
            <p:nvPr/>
          </p:nvSpPr>
          <p:spPr bwMode="auto">
            <a:xfrm>
              <a:off x="4081" y="2782"/>
              <a:ext cx="1" cy="321"/>
            </a:xfrm>
            <a:prstGeom prst="line">
              <a:avLst/>
            </a:prstGeom>
            <a:noFill/>
            <a:ln w="0">
              <a:solidFill>
                <a:srgbClr val="000000"/>
              </a:solidFill>
              <a:round/>
              <a:headEnd/>
              <a:tailEnd/>
            </a:ln>
          </p:spPr>
          <p:txBody>
            <a:bodyPr/>
            <a:lstStyle/>
            <a:p>
              <a:endParaRPr lang="en-CA"/>
            </a:p>
          </p:txBody>
        </p:sp>
        <p:sp>
          <p:nvSpPr>
            <p:cNvPr id="48153" name="Rectangle 1047"/>
            <p:cNvSpPr>
              <a:spLocks noChangeArrowheads="1"/>
            </p:cNvSpPr>
            <p:nvPr/>
          </p:nvSpPr>
          <p:spPr bwMode="auto">
            <a:xfrm>
              <a:off x="4081" y="2782"/>
              <a:ext cx="24" cy="321"/>
            </a:xfrm>
            <a:prstGeom prst="rect">
              <a:avLst/>
            </a:prstGeom>
            <a:solidFill>
              <a:srgbClr val="000000"/>
            </a:solidFill>
            <a:ln w="9525">
              <a:solidFill>
                <a:schemeClr val="tx1"/>
              </a:solidFill>
              <a:miter lim="800000"/>
              <a:headEnd/>
              <a:tailEnd/>
            </a:ln>
          </p:spPr>
          <p:txBody>
            <a:bodyPr/>
            <a:lstStyle/>
            <a:p>
              <a:pPr algn="ctr" eaLnBrk="0" hangingPunct="0"/>
              <a:endParaRPr lang="en-US" sz="1800"/>
            </a:p>
          </p:txBody>
        </p:sp>
        <p:sp>
          <p:nvSpPr>
            <p:cNvPr id="48154" name="Line 1048"/>
            <p:cNvSpPr>
              <a:spLocks noChangeShapeType="1"/>
            </p:cNvSpPr>
            <p:nvPr/>
          </p:nvSpPr>
          <p:spPr bwMode="auto">
            <a:xfrm>
              <a:off x="2977" y="3400"/>
              <a:ext cx="1" cy="344"/>
            </a:xfrm>
            <a:prstGeom prst="line">
              <a:avLst/>
            </a:prstGeom>
            <a:noFill/>
            <a:ln w="0">
              <a:solidFill>
                <a:srgbClr val="000000"/>
              </a:solidFill>
              <a:round/>
              <a:headEnd/>
              <a:tailEnd/>
            </a:ln>
          </p:spPr>
          <p:txBody>
            <a:bodyPr/>
            <a:lstStyle/>
            <a:p>
              <a:endParaRPr lang="en-CA"/>
            </a:p>
          </p:txBody>
        </p:sp>
        <p:sp>
          <p:nvSpPr>
            <p:cNvPr id="48155" name="Rectangle 1049"/>
            <p:cNvSpPr>
              <a:spLocks noChangeArrowheads="1"/>
            </p:cNvSpPr>
            <p:nvPr/>
          </p:nvSpPr>
          <p:spPr bwMode="auto">
            <a:xfrm>
              <a:off x="2977" y="3400"/>
              <a:ext cx="23" cy="344"/>
            </a:xfrm>
            <a:prstGeom prst="rect">
              <a:avLst/>
            </a:prstGeom>
            <a:solidFill>
              <a:srgbClr val="000000"/>
            </a:solidFill>
            <a:ln w="9525">
              <a:solidFill>
                <a:schemeClr val="tx1"/>
              </a:solidFill>
              <a:miter lim="800000"/>
              <a:headEnd/>
              <a:tailEnd/>
            </a:ln>
          </p:spPr>
          <p:txBody>
            <a:bodyPr/>
            <a:lstStyle/>
            <a:p>
              <a:pPr algn="ctr" eaLnBrk="0" hangingPunct="0"/>
              <a:endParaRPr lang="en-US" sz="1800"/>
            </a:p>
          </p:txBody>
        </p:sp>
        <p:sp>
          <p:nvSpPr>
            <p:cNvPr id="48156" name="Line 1050"/>
            <p:cNvSpPr>
              <a:spLocks noChangeShapeType="1"/>
            </p:cNvSpPr>
            <p:nvPr/>
          </p:nvSpPr>
          <p:spPr bwMode="auto">
            <a:xfrm>
              <a:off x="4081" y="3423"/>
              <a:ext cx="1" cy="321"/>
            </a:xfrm>
            <a:prstGeom prst="line">
              <a:avLst/>
            </a:prstGeom>
            <a:noFill/>
            <a:ln w="0">
              <a:solidFill>
                <a:srgbClr val="000000"/>
              </a:solidFill>
              <a:round/>
              <a:headEnd/>
              <a:tailEnd/>
            </a:ln>
          </p:spPr>
          <p:txBody>
            <a:bodyPr/>
            <a:lstStyle/>
            <a:p>
              <a:endParaRPr lang="en-CA"/>
            </a:p>
          </p:txBody>
        </p:sp>
        <p:sp>
          <p:nvSpPr>
            <p:cNvPr id="48157" name="Rectangle 1051"/>
            <p:cNvSpPr>
              <a:spLocks noChangeArrowheads="1"/>
            </p:cNvSpPr>
            <p:nvPr/>
          </p:nvSpPr>
          <p:spPr bwMode="auto">
            <a:xfrm>
              <a:off x="4081" y="3423"/>
              <a:ext cx="24" cy="321"/>
            </a:xfrm>
            <a:prstGeom prst="rect">
              <a:avLst/>
            </a:prstGeom>
            <a:solidFill>
              <a:srgbClr val="000000"/>
            </a:solidFill>
            <a:ln w="9525">
              <a:solidFill>
                <a:schemeClr val="tx1"/>
              </a:solidFill>
              <a:miter lim="800000"/>
              <a:headEnd/>
              <a:tailEnd/>
            </a:ln>
          </p:spPr>
          <p:txBody>
            <a:bodyPr/>
            <a:lstStyle/>
            <a:p>
              <a:pPr algn="ctr" eaLnBrk="0" hangingPunct="0"/>
              <a:endParaRPr lang="en-US" sz="1800"/>
            </a:p>
          </p:txBody>
        </p:sp>
        <p:sp>
          <p:nvSpPr>
            <p:cNvPr id="48158" name="Line 1052"/>
            <p:cNvSpPr>
              <a:spLocks noChangeShapeType="1"/>
            </p:cNvSpPr>
            <p:nvPr/>
          </p:nvSpPr>
          <p:spPr bwMode="auto">
            <a:xfrm>
              <a:off x="1884" y="1796"/>
              <a:ext cx="2215" cy="1"/>
            </a:xfrm>
            <a:prstGeom prst="line">
              <a:avLst/>
            </a:prstGeom>
            <a:noFill/>
            <a:ln w="0">
              <a:solidFill>
                <a:schemeClr val="tx1"/>
              </a:solidFill>
              <a:round/>
              <a:headEnd/>
              <a:tailEnd/>
            </a:ln>
          </p:spPr>
          <p:txBody>
            <a:bodyPr/>
            <a:lstStyle/>
            <a:p>
              <a:endParaRPr lang="en-CA"/>
            </a:p>
          </p:txBody>
        </p:sp>
        <p:sp>
          <p:nvSpPr>
            <p:cNvPr id="48159" name="Rectangle 1053"/>
            <p:cNvSpPr>
              <a:spLocks noChangeArrowheads="1"/>
            </p:cNvSpPr>
            <p:nvPr/>
          </p:nvSpPr>
          <p:spPr bwMode="auto">
            <a:xfrm>
              <a:off x="1884" y="1796"/>
              <a:ext cx="2215" cy="24"/>
            </a:xfrm>
            <a:prstGeom prst="rect">
              <a:avLst/>
            </a:prstGeom>
            <a:solidFill>
              <a:srgbClr val="000000"/>
            </a:solidFill>
            <a:ln w="9525">
              <a:solidFill>
                <a:schemeClr val="tx1"/>
              </a:solidFill>
              <a:miter lim="800000"/>
              <a:headEnd/>
              <a:tailEnd/>
            </a:ln>
          </p:spPr>
          <p:txBody>
            <a:bodyPr/>
            <a:lstStyle/>
            <a:p>
              <a:pPr algn="ctr" eaLnBrk="0" hangingPunct="0"/>
              <a:endParaRPr lang="en-US" sz="1800"/>
            </a:p>
          </p:txBody>
        </p:sp>
        <p:sp>
          <p:nvSpPr>
            <p:cNvPr id="48160" name="Line 1054"/>
            <p:cNvSpPr>
              <a:spLocks noChangeShapeType="1"/>
            </p:cNvSpPr>
            <p:nvPr/>
          </p:nvSpPr>
          <p:spPr bwMode="auto">
            <a:xfrm>
              <a:off x="3000" y="2117"/>
              <a:ext cx="1105" cy="1"/>
            </a:xfrm>
            <a:prstGeom prst="line">
              <a:avLst/>
            </a:prstGeom>
            <a:noFill/>
            <a:ln w="0">
              <a:solidFill>
                <a:srgbClr val="000000"/>
              </a:solidFill>
              <a:round/>
              <a:headEnd/>
              <a:tailEnd/>
            </a:ln>
          </p:spPr>
          <p:txBody>
            <a:bodyPr/>
            <a:lstStyle/>
            <a:p>
              <a:endParaRPr lang="en-CA"/>
            </a:p>
          </p:txBody>
        </p:sp>
        <p:sp>
          <p:nvSpPr>
            <p:cNvPr id="48161" name="Rectangle 1055"/>
            <p:cNvSpPr>
              <a:spLocks noChangeArrowheads="1"/>
            </p:cNvSpPr>
            <p:nvPr/>
          </p:nvSpPr>
          <p:spPr bwMode="auto">
            <a:xfrm>
              <a:off x="3000" y="2117"/>
              <a:ext cx="1105" cy="24"/>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48162" name="Line 1056"/>
            <p:cNvSpPr>
              <a:spLocks noChangeShapeType="1"/>
            </p:cNvSpPr>
            <p:nvPr/>
          </p:nvSpPr>
          <p:spPr bwMode="auto">
            <a:xfrm>
              <a:off x="3000" y="2438"/>
              <a:ext cx="1105" cy="1"/>
            </a:xfrm>
            <a:prstGeom prst="line">
              <a:avLst/>
            </a:prstGeom>
            <a:noFill/>
            <a:ln w="0">
              <a:solidFill>
                <a:schemeClr val="tx1"/>
              </a:solidFill>
              <a:round/>
              <a:headEnd/>
              <a:tailEnd/>
            </a:ln>
          </p:spPr>
          <p:txBody>
            <a:bodyPr/>
            <a:lstStyle/>
            <a:p>
              <a:endParaRPr lang="en-CA"/>
            </a:p>
          </p:txBody>
        </p:sp>
        <p:sp>
          <p:nvSpPr>
            <p:cNvPr id="48163" name="Rectangle 1057"/>
            <p:cNvSpPr>
              <a:spLocks noChangeArrowheads="1"/>
            </p:cNvSpPr>
            <p:nvPr/>
          </p:nvSpPr>
          <p:spPr bwMode="auto">
            <a:xfrm>
              <a:off x="2976" y="2448"/>
              <a:ext cx="1105" cy="23"/>
            </a:xfrm>
            <a:prstGeom prst="rect">
              <a:avLst/>
            </a:prstGeom>
            <a:solidFill>
              <a:schemeClr val="tx1"/>
            </a:solidFill>
            <a:ln w="38100" cmpd="dbl">
              <a:noFill/>
              <a:miter lim="800000"/>
              <a:headEnd/>
              <a:tailEnd/>
            </a:ln>
          </p:spPr>
          <p:txBody>
            <a:bodyPr/>
            <a:lstStyle/>
            <a:p>
              <a:pPr algn="ctr" eaLnBrk="0" hangingPunct="0"/>
              <a:endParaRPr lang="en-US" sz="1800"/>
            </a:p>
          </p:txBody>
        </p:sp>
        <p:sp>
          <p:nvSpPr>
            <p:cNvPr id="48164" name="Line 1058"/>
            <p:cNvSpPr>
              <a:spLocks noChangeShapeType="1"/>
            </p:cNvSpPr>
            <p:nvPr/>
          </p:nvSpPr>
          <p:spPr bwMode="auto">
            <a:xfrm>
              <a:off x="3000" y="2758"/>
              <a:ext cx="1105" cy="1"/>
            </a:xfrm>
            <a:prstGeom prst="line">
              <a:avLst/>
            </a:prstGeom>
            <a:noFill/>
            <a:ln w="0">
              <a:solidFill>
                <a:srgbClr val="000000"/>
              </a:solidFill>
              <a:round/>
              <a:headEnd/>
              <a:tailEnd/>
            </a:ln>
          </p:spPr>
          <p:txBody>
            <a:bodyPr/>
            <a:lstStyle/>
            <a:p>
              <a:endParaRPr lang="en-CA"/>
            </a:p>
          </p:txBody>
        </p:sp>
        <p:sp>
          <p:nvSpPr>
            <p:cNvPr id="48165" name="Rectangle 1059"/>
            <p:cNvSpPr>
              <a:spLocks noChangeArrowheads="1"/>
            </p:cNvSpPr>
            <p:nvPr/>
          </p:nvSpPr>
          <p:spPr bwMode="auto">
            <a:xfrm>
              <a:off x="3000" y="2758"/>
              <a:ext cx="1105" cy="24"/>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48166" name="Line 1060"/>
            <p:cNvSpPr>
              <a:spLocks noChangeShapeType="1"/>
            </p:cNvSpPr>
            <p:nvPr/>
          </p:nvSpPr>
          <p:spPr bwMode="auto">
            <a:xfrm>
              <a:off x="3000" y="3079"/>
              <a:ext cx="1105" cy="1"/>
            </a:xfrm>
            <a:prstGeom prst="line">
              <a:avLst/>
            </a:prstGeom>
            <a:noFill/>
            <a:ln w="0">
              <a:solidFill>
                <a:schemeClr val="tx1"/>
              </a:solidFill>
              <a:round/>
              <a:headEnd/>
              <a:tailEnd/>
            </a:ln>
          </p:spPr>
          <p:txBody>
            <a:bodyPr/>
            <a:lstStyle/>
            <a:p>
              <a:endParaRPr lang="en-CA"/>
            </a:p>
          </p:txBody>
        </p:sp>
        <p:sp>
          <p:nvSpPr>
            <p:cNvPr id="48167" name="Rectangle 1061"/>
            <p:cNvSpPr>
              <a:spLocks noChangeArrowheads="1"/>
            </p:cNvSpPr>
            <p:nvPr/>
          </p:nvSpPr>
          <p:spPr bwMode="auto">
            <a:xfrm>
              <a:off x="3000" y="3079"/>
              <a:ext cx="1105" cy="24"/>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48168" name="Line 1062"/>
            <p:cNvSpPr>
              <a:spLocks noChangeShapeType="1"/>
            </p:cNvSpPr>
            <p:nvPr/>
          </p:nvSpPr>
          <p:spPr bwMode="auto">
            <a:xfrm>
              <a:off x="3000" y="3400"/>
              <a:ext cx="1105" cy="1"/>
            </a:xfrm>
            <a:prstGeom prst="line">
              <a:avLst/>
            </a:prstGeom>
            <a:noFill/>
            <a:ln w="0">
              <a:solidFill>
                <a:srgbClr val="000000"/>
              </a:solidFill>
              <a:round/>
              <a:headEnd/>
              <a:tailEnd/>
            </a:ln>
          </p:spPr>
          <p:txBody>
            <a:bodyPr/>
            <a:lstStyle/>
            <a:p>
              <a:endParaRPr lang="en-CA"/>
            </a:p>
          </p:txBody>
        </p:sp>
        <p:sp>
          <p:nvSpPr>
            <p:cNvPr id="48169" name="Rectangle 1063"/>
            <p:cNvSpPr>
              <a:spLocks noChangeArrowheads="1"/>
            </p:cNvSpPr>
            <p:nvPr/>
          </p:nvSpPr>
          <p:spPr bwMode="auto">
            <a:xfrm>
              <a:off x="3000" y="3400"/>
              <a:ext cx="1105" cy="23"/>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48170" name="Line 1064"/>
            <p:cNvSpPr>
              <a:spLocks noChangeShapeType="1"/>
            </p:cNvSpPr>
            <p:nvPr/>
          </p:nvSpPr>
          <p:spPr bwMode="auto">
            <a:xfrm>
              <a:off x="3000" y="3720"/>
              <a:ext cx="1105" cy="1"/>
            </a:xfrm>
            <a:prstGeom prst="line">
              <a:avLst/>
            </a:prstGeom>
            <a:noFill/>
            <a:ln w="0">
              <a:solidFill>
                <a:schemeClr val="tx1"/>
              </a:solidFill>
              <a:round/>
              <a:headEnd/>
              <a:tailEnd/>
            </a:ln>
          </p:spPr>
          <p:txBody>
            <a:bodyPr/>
            <a:lstStyle/>
            <a:p>
              <a:endParaRPr lang="en-CA"/>
            </a:p>
          </p:txBody>
        </p:sp>
        <p:sp>
          <p:nvSpPr>
            <p:cNvPr id="48171" name="Rectangle 1065"/>
            <p:cNvSpPr>
              <a:spLocks noChangeArrowheads="1"/>
            </p:cNvSpPr>
            <p:nvPr/>
          </p:nvSpPr>
          <p:spPr bwMode="auto">
            <a:xfrm>
              <a:off x="3000" y="3720"/>
              <a:ext cx="1105" cy="24"/>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grpSp>
      <p:sp>
        <p:nvSpPr>
          <p:cNvPr id="48132" name="Line 1079"/>
          <p:cNvSpPr>
            <a:spLocks noChangeShapeType="1"/>
          </p:cNvSpPr>
          <p:nvPr/>
        </p:nvSpPr>
        <p:spPr bwMode="auto">
          <a:xfrm>
            <a:off x="5715000" y="4648200"/>
            <a:ext cx="838200" cy="381000"/>
          </a:xfrm>
          <a:prstGeom prst="line">
            <a:avLst/>
          </a:prstGeom>
          <a:noFill/>
          <a:ln w="50800">
            <a:solidFill>
              <a:schemeClr val="tx1"/>
            </a:solidFill>
            <a:round/>
            <a:headEnd/>
            <a:tailEnd type="stealth" w="lg" len="lg"/>
          </a:ln>
        </p:spPr>
        <p:txBody>
          <a:bodyPr/>
          <a:lstStyle/>
          <a:p>
            <a:endParaRPr lang="en-CA"/>
          </a:p>
        </p:txBody>
      </p:sp>
      <p:sp>
        <p:nvSpPr>
          <p:cNvPr id="48133" name="Line 1080"/>
          <p:cNvSpPr>
            <a:spLocks noChangeShapeType="1"/>
          </p:cNvSpPr>
          <p:nvPr/>
        </p:nvSpPr>
        <p:spPr bwMode="auto">
          <a:xfrm flipV="1">
            <a:off x="6248400" y="4114800"/>
            <a:ext cx="304800" cy="0"/>
          </a:xfrm>
          <a:prstGeom prst="line">
            <a:avLst/>
          </a:prstGeom>
          <a:noFill/>
          <a:ln w="50800">
            <a:solidFill>
              <a:schemeClr val="tx1"/>
            </a:solidFill>
            <a:round/>
            <a:headEnd/>
            <a:tailEnd type="stealth" w="lg" len="lg"/>
          </a:ln>
        </p:spPr>
        <p:txBody>
          <a:bodyPr/>
          <a:lstStyle/>
          <a:p>
            <a:endParaRPr lang="en-CA"/>
          </a:p>
        </p:txBody>
      </p:sp>
      <p:sp>
        <p:nvSpPr>
          <p:cNvPr id="48134" name="Line 1081"/>
          <p:cNvSpPr>
            <a:spLocks noChangeShapeType="1"/>
          </p:cNvSpPr>
          <p:nvPr/>
        </p:nvSpPr>
        <p:spPr bwMode="auto">
          <a:xfrm flipV="1">
            <a:off x="5791200" y="3124200"/>
            <a:ext cx="838200" cy="457200"/>
          </a:xfrm>
          <a:prstGeom prst="line">
            <a:avLst/>
          </a:prstGeom>
          <a:noFill/>
          <a:ln w="50800">
            <a:solidFill>
              <a:schemeClr val="tx1"/>
            </a:solidFill>
            <a:round/>
            <a:headEnd/>
            <a:tailEnd type="stealth" w="lg" len="lg"/>
          </a:ln>
        </p:spPr>
        <p:txBody>
          <a:bodyPr/>
          <a:lstStyle/>
          <a:p>
            <a:endParaRPr lang="en-CA"/>
          </a:p>
        </p:txBody>
      </p:sp>
      <p:sp>
        <p:nvSpPr>
          <p:cNvPr id="48135" name="Footer Placeholder 44"/>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48136" name="Slide Number Placeholder 45"/>
          <p:cNvSpPr>
            <a:spLocks noGrp="1"/>
          </p:cNvSpPr>
          <p:nvPr>
            <p:ph type="sldNum" sz="quarter" idx="11"/>
          </p:nvPr>
        </p:nvSpPr>
        <p:spPr bwMode="auto">
          <a:noFill/>
          <a:ln>
            <a:miter lim="800000"/>
            <a:headEnd/>
            <a:tailEnd/>
          </a:ln>
        </p:spPr>
        <p:txBody>
          <a:bodyPr/>
          <a:lstStyle/>
          <a:p>
            <a:r>
              <a:rPr lang="en-US"/>
              <a:t>20-</a:t>
            </a:r>
            <a:fld id="{8BB191E6-3C69-4DB8-A94C-71D9491ED072}" type="slidenum">
              <a:rPr lang="en-US"/>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7" name="Rectangle 10"/>
          <p:cNvSpPr>
            <a:spLocks noGrp="1" noChangeArrowheads="1"/>
          </p:cNvSpPr>
          <p:nvPr>
            <p:ph type="title"/>
          </p:nvPr>
        </p:nvSpPr>
        <p:spPr>
          <a:xfrm>
            <a:off x="0" y="188640"/>
            <a:ext cx="9144000" cy="1020763"/>
          </a:xfrm>
        </p:spPr>
        <p:txBody>
          <a:bodyPr anchor="b"/>
          <a:lstStyle/>
          <a:p>
            <a:pPr eaLnBrk="1" hangingPunct="1"/>
            <a:r>
              <a:rPr lang="en-US" cap="none" dirty="0" smtClean="0"/>
              <a:t>Expected PV </a:t>
            </a:r>
            <a:r>
              <a:rPr lang="en-US" dirty="0" smtClean="0"/>
              <a:t>a</a:t>
            </a:r>
            <a:r>
              <a:rPr lang="en-US" cap="none" dirty="0" smtClean="0"/>
              <a:t>nd </a:t>
            </a:r>
            <a:r>
              <a:rPr lang="en-US" cap="none" dirty="0" smtClean="0">
                <a:sym typeface="Symbol" pitchFamily="18" charset="2"/>
              </a:rPr>
              <a:t></a:t>
            </a:r>
            <a:r>
              <a:rPr lang="en-US" cap="none" baseline="-25000" dirty="0" smtClean="0">
                <a:sym typeface="Symbol" pitchFamily="18" charset="2"/>
              </a:rPr>
              <a:t>PV</a:t>
            </a:r>
            <a:endParaRPr lang="en-US" cap="none" dirty="0" smtClean="0">
              <a:sym typeface="Symbol" pitchFamily="18" charset="2"/>
            </a:endParaRPr>
          </a:p>
        </p:txBody>
      </p:sp>
      <p:sp>
        <p:nvSpPr>
          <p:cNvPr id="49155" name="Rectangle 11"/>
          <p:cNvSpPr>
            <a:spLocks noGrp="1" noChangeArrowheads="1"/>
          </p:cNvSpPr>
          <p:nvPr>
            <p:ph idx="1"/>
          </p:nvPr>
        </p:nvSpPr>
        <p:spPr>
          <a:xfrm>
            <a:off x="457200" y="1628800"/>
            <a:ext cx="8686800" cy="5029200"/>
          </a:xfrm>
        </p:spPr>
        <p:txBody>
          <a:bodyPr/>
          <a:lstStyle/>
          <a:p>
            <a:pPr eaLnBrk="1" hangingPunct="1">
              <a:lnSpc>
                <a:spcPct val="90000"/>
              </a:lnSpc>
            </a:pPr>
            <a:r>
              <a:rPr lang="en-US" dirty="0" smtClean="0"/>
              <a:t>E(PV) = .25($76.61) + .5($58.04)</a:t>
            </a:r>
          </a:p>
          <a:p>
            <a:pPr eaLnBrk="1" hangingPunct="1">
              <a:lnSpc>
                <a:spcPct val="90000"/>
              </a:lnSpc>
              <a:buFontTx/>
              <a:buNone/>
            </a:pPr>
            <a:r>
              <a:rPr lang="en-US" dirty="0" smtClean="0"/>
              <a:t>		+.25($11.61)</a:t>
            </a:r>
            <a:br>
              <a:rPr lang="en-US" dirty="0" smtClean="0"/>
            </a:br>
            <a:endParaRPr lang="en-US" dirty="0" smtClean="0"/>
          </a:p>
          <a:p>
            <a:pPr eaLnBrk="1" hangingPunct="1">
              <a:lnSpc>
                <a:spcPct val="90000"/>
              </a:lnSpc>
            </a:pPr>
            <a:r>
              <a:rPr lang="en-US" dirty="0" smtClean="0"/>
              <a:t>E(PV) = $51.08</a:t>
            </a:r>
          </a:p>
          <a:p>
            <a:pPr eaLnBrk="1" hangingPunct="1">
              <a:lnSpc>
                <a:spcPct val="90000"/>
              </a:lnSpc>
            </a:pPr>
            <a:endParaRPr lang="en-US" dirty="0" smtClean="0"/>
          </a:p>
          <a:p>
            <a:pPr eaLnBrk="1" hangingPunct="1">
              <a:lnSpc>
                <a:spcPct val="90000"/>
              </a:lnSpc>
            </a:pPr>
            <a:r>
              <a:rPr lang="en-US" dirty="0" smtClean="0">
                <a:sym typeface="Symbol" pitchFamily="18" charset="2"/>
              </a:rPr>
              <a:t></a:t>
            </a:r>
            <a:r>
              <a:rPr lang="en-US" baseline="-25000" dirty="0" smtClean="0">
                <a:sym typeface="Symbol" pitchFamily="18" charset="2"/>
              </a:rPr>
              <a:t>PV</a:t>
            </a:r>
            <a:r>
              <a:rPr lang="en-US" dirty="0" smtClean="0">
                <a:sym typeface="Symbol" pitchFamily="18" charset="2"/>
              </a:rPr>
              <a:t> </a:t>
            </a:r>
            <a:r>
              <a:rPr lang="en-US" dirty="0" smtClean="0"/>
              <a:t>= [.25($76.61 – $51.08)</a:t>
            </a:r>
            <a:r>
              <a:rPr lang="en-US" baseline="30000" dirty="0" smtClean="0"/>
              <a:t>2</a:t>
            </a:r>
            <a:r>
              <a:rPr lang="en-US" dirty="0" smtClean="0"/>
              <a:t> + .5($58.04 – $51.08)</a:t>
            </a:r>
            <a:r>
              <a:rPr lang="en-US" baseline="30000" dirty="0" smtClean="0"/>
              <a:t>2</a:t>
            </a:r>
            <a:r>
              <a:rPr lang="en-US" dirty="0" smtClean="0"/>
              <a:t> + .25($11.61 – $51.08)</a:t>
            </a:r>
            <a:r>
              <a:rPr lang="en-US" baseline="30000" dirty="0" smtClean="0"/>
              <a:t>2</a:t>
            </a:r>
            <a:r>
              <a:rPr lang="en-US" dirty="0" smtClean="0"/>
              <a:t>]</a:t>
            </a:r>
            <a:r>
              <a:rPr lang="en-US" baseline="30000" dirty="0" smtClean="0"/>
              <a:t>1/2</a:t>
            </a:r>
            <a:br>
              <a:rPr lang="en-US" baseline="30000" dirty="0" smtClean="0"/>
            </a:br>
            <a:endParaRPr lang="en-US" baseline="30000" dirty="0" smtClean="0"/>
          </a:p>
          <a:p>
            <a:pPr eaLnBrk="1" hangingPunct="1">
              <a:lnSpc>
                <a:spcPct val="90000"/>
              </a:lnSpc>
            </a:pPr>
            <a:r>
              <a:rPr lang="en-US" dirty="0" smtClean="0">
                <a:sym typeface="Symbol" pitchFamily="18" charset="2"/>
              </a:rPr>
              <a:t></a:t>
            </a:r>
            <a:r>
              <a:rPr lang="en-US" baseline="-25000" dirty="0" smtClean="0">
                <a:sym typeface="Symbol" pitchFamily="18" charset="2"/>
              </a:rPr>
              <a:t>PV</a:t>
            </a:r>
            <a:r>
              <a:rPr lang="en-US" dirty="0" smtClean="0">
                <a:sym typeface="Symbol" pitchFamily="18" charset="2"/>
              </a:rPr>
              <a:t> </a:t>
            </a:r>
            <a:r>
              <a:rPr lang="en-US" dirty="0" smtClean="0"/>
              <a:t>= $24.02</a:t>
            </a:r>
          </a:p>
        </p:txBody>
      </p:sp>
      <p:sp>
        <p:nvSpPr>
          <p:cNvPr id="49156" name="Footer Placeholder 6"/>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49157" name="Slide Number Placeholder 7"/>
          <p:cNvSpPr>
            <a:spLocks noGrp="1"/>
          </p:cNvSpPr>
          <p:nvPr>
            <p:ph type="sldNum" sz="quarter" idx="11"/>
          </p:nvPr>
        </p:nvSpPr>
        <p:spPr bwMode="auto">
          <a:noFill/>
          <a:ln>
            <a:miter lim="800000"/>
            <a:headEnd/>
            <a:tailEnd/>
          </a:ln>
        </p:spPr>
        <p:txBody>
          <a:bodyPr/>
          <a:lstStyle/>
          <a:p>
            <a:r>
              <a:rPr lang="en-US"/>
              <a:t>20-</a:t>
            </a:r>
            <a:fld id="{5A758BCA-BB86-4F08-B94F-A1E54F12D293}" type="slidenum">
              <a:rPr lang="en-US"/>
              <a:pPr/>
              <a:t>37</a:t>
            </a:fld>
            <a:endParaRPr lang="en-US"/>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1" name="Rectangle 3081"/>
          <p:cNvSpPr>
            <a:spLocks noGrp="1" noChangeArrowheads="1"/>
          </p:cNvSpPr>
          <p:nvPr>
            <p:ph type="title"/>
          </p:nvPr>
        </p:nvSpPr>
        <p:spPr>
          <a:xfrm>
            <a:off x="0" y="304800"/>
            <a:ext cx="9144000" cy="1828800"/>
          </a:xfrm>
        </p:spPr>
        <p:txBody>
          <a:bodyPr/>
          <a:lstStyle/>
          <a:p>
            <a:pPr eaLnBrk="1" hangingPunct="1"/>
            <a:r>
              <a:rPr lang="en-US" cap="none" dirty="0" smtClean="0"/>
              <a:t>Expected Coefficient of Variation, </a:t>
            </a:r>
            <a:r>
              <a:rPr lang="en-US" cap="none" dirty="0" smtClean="0">
                <a:sym typeface="Symbol" pitchFamily="18" charset="2"/>
              </a:rPr>
              <a:t>CV</a:t>
            </a:r>
            <a:r>
              <a:rPr lang="en-US" cap="none" baseline="-25000" dirty="0" smtClean="0">
                <a:sym typeface="Symbol" pitchFamily="18" charset="2"/>
              </a:rPr>
              <a:t>PV</a:t>
            </a:r>
            <a:r>
              <a:rPr lang="en-US" cap="none" dirty="0" smtClean="0">
                <a:sym typeface="Symbol" pitchFamily="18" charset="2"/>
              </a:rPr>
              <a:t> (At the Time the Option Expires)</a:t>
            </a:r>
            <a:endParaRPr lang="en-US" cap="none" dirty="0" smtClean="0"/>
          </a:p>
        </p:txBody>
      </p:sp>
      <p:sp>
        <p:nvSpPr>
          <p:cNvPr id="50179" name="Rectangle 3082"/>
          <p:cNvSpPr>
            <a:spLocks noGrp="1" noChangeArrowheads="1"/>
          </p:cNvSpPr>
          <p:nvPr>
            <p:ph idx="1"/>
          </p:nvPr>
        </p:nvSpPr>
        <p:spPr>
          <a:xfrm>
            <a:off x="533400" y="2667000"/>
            <a:ext cx="8229600" cy="2819400"/>
          </a:xfrm>
        </p:spPr>
        <p:txBody>
          <a:bodyPr/>
          <a:lstStyle/>
          <a:p>
            <a:pPr eaLnBrk="1" hangingPunct="1"/>
            <a:r>
              <a:rPr lang="en-US" dirty="0" smtClean="0"/>
              <a:t>CV</a:t>
            </a:r>
            <a:r>
              <a:rPr lang="en-US" baseline="-25000" dirty="0" smtClean="0">
                <a:sym typeface="Symbol" pitchFamily="18" charset="2"/>
              </a:rPr>
              <a:t>PV</a:t>
            </a:r>
            <a:r>
              <a:rPr lang="en-US" dirty="0" smtClean="0">
                <a:sym typeface="Symbol" pitchFamily="18" charset="2"/>
              </a:rPr>
              <a:t> = $24.02 / $51.08 =  0.47</a:t>
            </a:r>
            <a:endParaRPr lang="en-US" dirty="0" smtClean="0"/>
          </a:p>
        </p:txBody>
      </p:sp>
      <p:sp>
        <p:nvSpPr>
          <p:cNvPr id="50180" name="Footer Placeholder 8"/>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50181" name="Slide Number Placeholder 5"/>
          <p:cNvSpPr>
            <a:spLocks noGrp="1"/>
          </p:cNvSpPr>
          <p:nvPr>
            <p:ph type="sldNum" sz="quarter" idx="11"/>
          </p:nvPr>
        </p:nvSpPr>
        <p:spPr bwMode="auto">
          <a:noFill/>
          <a:ln>
            <a:miter lim="800000"/>
            <a:headEnd/>
            <a:tailEnd/>
          </a:ln>
        </p:spPr>
        <p:txBody>
          <a:bodyPr/>
          <a:lstStyle/>
          <a:p>
            <a:r>
              <a:rPr lang="en-US"/>
              <a:t>20-</a:t>
            </a:r>
            <a:fld id="{04EA5F8F-4E82-4425-94FD-67DD8B9CAAC9}" type="slidenum">
              <a:rPr lang="en-US"/>
              <a:pPr/>
              <a:t>38</a:t>
            </a:fld>
            <a:endParaRPr lang="en-US"/>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5" name="Rectangle 2"/>
          <p:cNvSpPr>
            <a:spLocks noGrp="1" noChangeArrowheads="1"/>
          </p:cNvSpPr>
          <p:nvPr>
            <p:ph type="title"/>
          </p:nvPr>
        </p:nvSpPr>
        <p:spPr>
          <a:xfrm>
            <a:off x="0" y="260648"/>
            <a:ext cx="9144000" cy="985590"/>
          </a:xfrm>
        </p:spPr>
        <p:txBody>
          <a:bodyPr anchor="b"/>
          <a:lstStyle/>
          <a:p>
            <a:pPr eaLnBrk="1" hangingPunct="1"/>
            <a:r>
              <a:rPr lang="en-US" cap="none" dirty="0" smtClean="0"/>
              <a:t>Now Use the Formula to Estimate </a:t>
            </a:r>
            <a:r>
              <a:rPr lang="el-GR" cap="none" dirty="0" smtClean="0"/>
              <a:t>σ</a:t>
            </a:r>
            <a:r>
              <a:rPr lang="en-US" cap="none" baseline="30000" dirty="0" smtClean="0"/>
              <a:t>2</a:t>
            </a:r>
            <a:endParaRPr lang="en-US" cap="none" dirty="0" smtClean="0"/>
          </a:p>
        </p:txBody>
      </p:sp>
      <p:sp>
        <p:nvSpPr>
          <p:cNvPr id="51203" name="Rectangle 3"/>
          <p:cNvSpPr>
            <a:spLocks noGrp="1" noChangeArrowheads="1"/>
          </p:cNvSpPr>
          <p:nvPr>
            <p:ph idx="1"/>
          </p:nvPr>
        </p:nvSpPr>
        <p:spPr/>
        <p:txBody>
          <a:bodyPr/>
          <a:lstStyle/>
          <a:p>
            <a:pPr eaLnBrk="1" hangingPunct="1"/>
            <a:r>
              <a:rPr lang="en-US" smtClean="0"/>
              <a:t>From our previous scenario analysis, we know the project’s CV, 0.47, at the time it the option expires (t = 1 year).</a:t>
            </a:r>
          </a:p>
          <a:p>
            <a:pPr eaLnBrk="1" hangingPunct="1"/>
            <a:endParaRPr lang="en-US" smtClean="0"/>
          </a:p>
        </p:txBody>
      </p:sp>
      <p:grpSp>
        <p:nvGrpSpPr>
          <p:cNvPr id="51204" name="Group 10"/>
          <p:cNvGrpSpPr>
            <a:grpSpLocks/>
          </p:cNvGrpSpPr>
          <p:nvPr/>
        </p:nvGrpSpPr>
        <p:grpSpPr bwMode="auto">
          <a:xfrm>
            <a:off x="1676400" y="3733800"/>
            <a:ext cx="6172200" cy="1403350"/>
            <a:chOff x="1488" y="2688"/>
            <a:chExt cx="3888" cy="884"/>
          </a:xfrm>
        </p:grpSpPr>
        <p:sp>
          <p:nvSpPr>
            <p:cNvPr id="51207" name="Text Box 5"/>
            <p:cNvSpPr txBox="1">
              <a:spLocks noChangeArrowheads="1"/>
            </p:cNvSpPr>
            <p:nvPr/>
          </p:nvSpPr>
          <p:spPr bwMode="auto">
            <a:xfrm>
              <a:off x="1488" y="2880"/>
              <a:ext cx="864" cy="404"/>
            </a:xfrm>
            <a:prstGeom prst="rect">
              <a:avLst/>
            </a:prstGeom>
            <a:noFill/>
            <a:ln w="12700">
              <a:noFill/>
              <a:miter lim="800000"/>
              <a:headEnd/>
              <a:tailEnd/>
            </a:ln>
          </p:spPr>
          <p:txBody>
            <a:bodyPr>
              <a:spAutoFit/>
            </a:bodyPr>
            <a:lstStyle/>
            <a:p>
              <a:pPr eaLnBrk="0" hangingPunct="0">
                <a:spcBef>
                  <a:spcPct val="50000"/>
                </a:spcBef>
              </a:pPr>
              <a:r>
                <a:rPr lang="el-GR" sz="3600">
                  <a:latin typeface="Tahoma" pitchFamily="34" charset="0"/>
                </a:rPr>
                <a:t>σ</a:t>
              </a:r>
              <a:r>
                <a:rPr lang="el-GR" sz="3600" baseline="30000">
                  <a:latin typeface="Tahoma" pitchFamily="34" charset="0"/>
                </a:rPr>
                <a:t>2</a:t>
              </a:r>
              <a:r>
                <a:rPr lang="en-US" sz="3600">
                  <a:latin typeface="Tahoma" pitchFamily="34" charset="0"/>
                </a:rPr>
                <a:t> =</a:t>
              </a:r>
              <a:r>
                <a:rPr lang="en-US" sz="1800">
                  <a:latin typeface="Tahoma" pitchFamily="34" charset="0"/>
                </a:rPr>
                <a:t> </a:t>
              </a:r>
              <a:endParaRPr lang="el-GR" sz="1800">
                <a:latin typeface="Tahoma" pitchFamily="34" charset="0"/>
              </a:endParaRPr>
            </a:p>
          </p:txBody>
        </p:sp>
        <p:sp>
          <p:nvSpPr>
            <p:cNvPr id="51208" name="Text Box 6"/>
            <p:cNvSpPr txBox="1">
              <a:spLocks noChangeArrowheads="1"/>
            </p:cNvSpPr>
            <p:nvPr/>
          </p:nvSpPr>
          <p:spPr bwMode="auto">
            <a:xfrm>
              <a:off x="2256" y="2688"/>
              <a:ext cx="2112" cy="404"/>
            </a:xfrm>
            <a:prstGeom prst="rect">
              <a:avLst/>
            </a:prstGeom>
            <a:noFill/>
            <a:ln w="12700">
              <a:noFill/>
              <a:miter lim="800000"/>
              <a:headEnd/>
              <a:tailEnd/>
            </a:ln>
          </p:spPr>
          <p:txBody>
            <a:bodyPr>
              <a:spAutoFit/>
            </a:bodyPr>
            <a:lstStyle/>
            <a:p>
              <a:pPr eaLnBrk="0" hangingPunct="0">
                <a:spcBef>
                  <a:spcPct val="50000"/>
                </a:spcBef>
              </a:pPr>
              <a:r>
                <a:rPr lang="en-US" sz="3600">
                  <a:latin typeface="Tahoma" pitchFamily="34" charset="0"/>
                </a:rPr>
                <a:t>1n(0.47</a:t>
              </a:r>
              <a:r>
                <a:rPr lang="en-US" sz="3600" baseline="30000">
                  <a:latin typeface="Tahoma" pitchFamily="34" charset="0"/>
                </a:rPr>
                <a:t>2</a:t>
              </a:r>
              <a:r>
                <a:rPr lang="en-US" sz="3600">
                  <a:latin typeface="Tahoma" pitchFamily="34" charset="0"/>
                </a:rPr>
                <a:t> + 1)</a:t>
              </a:r>
            </a:p>
          </p:txBody>
        </p:sp>
        <p:sp>
          <p:nvSpPr>
            <p:cNvPr id="51209" name="Text Box 7"/>
            <p:cNvSpPr txBox="1">
              <a:spLocks noChangeArrowheads="1"/>
            </p:cNvSpPr>
            <p:nvPr/>
          </p:nvSpPr>
          <p:spPr bwMode="auto">
            <a:xfrm>
              <a:off x="2832" y="3168"/>
              <a:ext cx="432" cy="404"/>
            </a:xfrm>
            <a:prstGeom prst="rect">
              <a:avLst/>
            </a:prstGeom>
            <a:noFill/>
            <a:ln w="12700">
              <a:noFill/>
              <a:miter lim="800000"/>
              <a:headEnd/>
              <a:tailEnd/>
            </a:ln>
          </p:spPr>
          <p:txBody>
            <a:bodyPr>
              <a:spAutoFit/>
            </a:bodyPr>
            <a:lstStyle/>
            <a:p>
              <a:pPr eaLnBrk="0" hangingPunct="0">
                <a:spcBef>
                  <a:spcPct val="50000"/>
                </a:spcBef>
              </a:pPr>
              <a:r>
                <a:rPr lang="en-US" sz="3600">
                  <a:latin typeface="Tahoma" pitchFamily="34" charset="0"/>
                </a:rPr>
                <a:t>1</a:t>
              </a:r>
            </a:p>
          </p:txBody>
        </p:sp>
        <p:sp>
          <p:nvSpPr>
            <p:cNvPr id="51210" name="Line 8"/>
            <p:cNvSpPr>
              <a:spLocks noChangeShapeType="1"/>
            </p:cNvSpPr>
            <p:nvPr/>
          </p:nvSpPr>
          <p:spPr bwMode="auto">
            <a:xfrm>
              <a:off x="2256" y="3120"/>
              <a:ext cx="1680" cy="0"/>
            </a:xfrm>
            <a:prstGeom prst="line">
              <a:avLst/>
            </a:prstGeom>
            <a:noFill/>
            <a:ln w="38100">
              <a:solidFill>
                <a:schemeClr val="tx1"/>
              </a:solidFill>
              <a:round/>
              <a:headEnd/>
              <a:tailEnd/>
            </a:ln>
          </p:spPr>
          <p:txBody>
            <a:bodyPr/>
            <a:lstStyle/>
            <a:p>
              <a:endParaRPr lang="en-CA"/>
            </a:p>
          </p:txBody>
        </p:sp>
        <p:sp>
          <p:nvSpPr>
            <p:cNvPr id="51211" name="Text Box 9"/>
            <p:cNvSpPr txBox="1">
              <a:spLocks noChangeArrowheads="1"/>
            </p:cNvSpPr>
            <p:nvPr/>
          </p:nvSpPr>
          <p:spPr bwMode="auto">
            <a:xfrm>
              <a:off x="4128" y="2880"/>
              <a:ext cx="1248" cy="365"/>
            </a:xfrm>
            <a:prstGeom prst="rect">
              <a:avLst/>
            </a:prstGeom>
            <a:noFill/>
            <a:ln w="12700">
              <a:noFill/>
              <a:miter lim="800000"/>
              <a:headEnd/>
              <a:tailEnd/>
            </a:ln>
          </p:spPr>
          <p:txBody>
            <a:bodyPr>
              <a:spAutoFit/>
            </a:bodyPr>
            <a:lstStyle/>
            <a:p>
              <a:pPr eaLnBrk="0" hangingPunct="0">
                <a:spcBef>
                  <a:spcPct val="50000"/>
                </a:spcBef>
              </a:pPr>
              <a:r>
                <a:rPr lang="en-US" sz="3200">
                  <a:latin typeface="Tahoma" pitchFamily="34" charset="0"/>
                </a:rPr>
                <a:t>= 20%</a:t>
              </a:r>
            </a:p>
          </p:txBody>
        </p:sp>
      </p:grpSp>
      <p:sp>
        <p:nvSpPr>
          <p:cNvPr id="51205" name="Footer Placeholder 12"/>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51206" name="Slide Number Placeholder 13"/>
          <p:cNvSpPr>
            <a:spLocks noGrp="1"/>
          </p:cNvSpPr>
          <p:nvPr>
            <p:ph type="sldNum" sz="quarter" idx="11"/>
          </p:nvPr>
        </p:nvSpPr>
        <p:spPr bwMode="auto">
          <a:noFill/>
          <a:ln>
            <a:miter lim="800000"/>
            <a:headEnd/>
            <a:tailEnd/>
          </a:ln>
        </p:spPr>
        <p:txBody>
          <a:bodyPr/>
          <a:lstStyle/>
          <a:p>
            <a:r>
              <a:rPr lang="en-US"/>
              <a:t>20-</a:t>
            </a:r>
            <a:fld id="{1124DB23-AE3A-4529-9849-ADD863F68B2D}" type="slidenum">
              <a:rPr lang="en-US"/>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C20_F01_pg581.jpg"/>
          <p:cNvPicPr>
            <a:picLocks noChangeAspect="1"/>
          </p:cNvPicPr>
          <p:nvPr/>
        </p:nvPicPr>
        <p:blipFill>
          <a:blip r:embed="rId2" cstate="print"/>
          <a:srcRect/>
          <a:stretch>
            <a:fillRect/>
          </a:stretch>
        </p:blipFill>
        <p:spPr bwMode="auto">
          <a:xfrm>
            <a:off x="228600" y="381000"/>
            <a:ext cx="8643938" cy="5486400"/>
          </a:xfrm>
          <a:prstGeom prst="rect">
            <a:avLst/>
          </a:prstGeom>
          <a:noFill/>
          <a:ln w="9525">
            <a:noFill/>
            <a:miter lim="800000"/>
            <a:headEnd/>
            <a:tailEnd/>
          </a:ln>
        </p:spPr>
      </p:pic>
      <p:sp>
        <p:nvSpPr>
          <p:cNvPr id="15363" name="Footer Placeholder 8"/>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15364" name="Slide Number Placeholder 4"/>
          <p:cNvSpPr>
            <a:spLocks noGrp="1"/>
          </p:cNvSpPr>
          <p:nvPr>
            <p:ph type="sldNum" sz="quarter" idx="11"/>
          </p:nvPr>
        </p:nvSpPr>
        <p:spPr bwMode="auto">
          <a:noFill/>
          <a:ln>
            <a:miter lim="800000"/>
            <a:headEnd/>
            <a:tailEnd/>
          </a:ln>
        </p:spPr>
        <p:txBody>
          <a:bodyPr/>
          <a:lstStyle/>
          <a:p>
            <a:r>
              <a:rPr lang="en-US"/>
              <a:t>20-</a:t>
            </a:r>
            <a:fld id="{3D5B7612-F246-4468-84DA-992A10943C79}" type="slidenum">
              <a:rPr lang="en-US"/>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title"/>
          </p:nvPr>
        </p:nvSpPr>
        <p:spPr bwMode="auto">
          <a:xfrm>
            <a:off x="539552" y="260648"/>
            <a:ext cx="8229600" cy="1143000"/>
          </a:xfrm>
        </p:spPr>
        <p:txBody>
          <a:bodyPr/>
          <a:lstStyle/>
          <a:p>
            <a:pPr eaLnBrk="1" hangingPunct="1"/>
            <a:r>
              <a:rPr lang="en-US" cap="none" dirty="0" smtClean="0"/>
              <a:t>The Estimate of </a:t>
            </a:r>
            <a:r>
              <a:rPr lang="el-GR" cap="none" dirty="0" smtClean="0"/>
              <a:t>σ</a:t>
            </a:r>
            <a:r>
              <a:rPr lang="en-US" cap="none" baseline="30000" dirty="0" smtClean="0"/>
              <a:t>2</a:t>
            </a:r>
          </a:p>
        </p:txBody>
      </p:sp>
      <p:sp>
        <p:nvSpPr>
          <p:cNvPr id="52227" name="Rectangle 5"/>
          <p:cNvSpPr>
            <a:spLocks noGrp="1" noChangeArrowheads="1"/>
          </p:cNvSpPr>
          <p:nvPr>
            <p:ph idx="1"/>
          </p:nvPr>
        </p:nvSpPr>
        <p:spPr/>
        <p:txBody>
          <a:bodyPr/>
          <a:lstStyle/>
          <a:p>
            <a:pPr eaLnBrk="1" hangingPunct="1">
              <a:lnSpc>
                <a:spcPct val="90000"/>
              </a:lnSpc>
            </a:pPr>
            <a:r>
              <a:rPr lang="en-US" dirty="0" smtClean="0"/>
              <a:t>Subjective estimate:</a:t>
            </a:r>
          </a:p>
          <a:p>
            <a:pPr lvl="1" eaLnBrk="1" hangingPunct="1">
              <a:lnSpc>
                <a:spcPct val="90000"/>
              </a:lnSpc>
            </a:pPr>
            <a:r>
              <a:rPr lang="en-US" dirty="0" smtClean="0"/>
              <a:t>18% to 30%</a:t>
            </a:r>
          </a:p>
          <a:p>
            <a:pPr eaLnBrk="1" hangingPunct="1">
              <a:lnSpc>
                <a:spcPct val="90000"/>
              </a:lnSpc>
            </a:pPr>
            <a:r>
              <a:rPr lang="en-US" dirty="0" smtClean="0"/>
              <a:t>Direct estimate:</a:t>
            </a:r>
          </a:p>
          <a:p>
            <a:pPr lvl="1" eaLnBrk="1" hangingPunct="1">
              <a:lnSpc>
                <a:spcPct val="90000"/>
              </a:lnSpc>
            </a:pPr>
            <a:r>
              <a:rPr lang="en-US" dirty="0" smtClean="0"/>
              <a:t>28.7%</a:t>
            </a:r>
          </a:p>
          <a:p>
            <a:pPr eaLnBrk="1" hangingPunct="1">
              <a:lnSpc>
                <a:spcPct val="90000"/>
              </a:lnSpc>
            </a:pPr>
            <a:r>
              <a:rPr lang="en-US" dirty="0" smtClean="0"/>
              <a:t>Indirect estimate:</a:t>
            </a:r>
          </a:p>
          <a:p>
            <a:pPr lvl="1" eaLnBrk="1" hangingPunct="1">
              <a:lnSpc>
                <a:spcPct val="90000"/>
              </a:lnSpc>
            </a:pPr>
            <a:r>
              <a:rPr lang="en-US" dirty="0" smtClean="0"/>
              <a:t>20%</a:t>
            </a:r>
          </a:p>
          <a:p>
            <a:pPr eaLnBrk="1" hangingPunct="1">
              <a:lnSpc>
                <a:spcPct val="90000"/>
              </a:lnSpc>
            </a:pPr>
            <a:r>
              <a:rPr lang="en-US" dirty="0" smtClean="0"/>
              <a:t>For this example, we chose 20.0%, but we recommend doing sensitivity analysis over a range of </a:t>
            </a:r>
            <a:r>
              <a:rPr lang="el-GR" dirty="0" smtClean="0"/>
              <a:t>σ</a:t>
            </a:r>
            <a:r>
              <a:rPr lang="en-US" dirty="0" smtClean="0"/>
              <a:t>2.</a:t>
            </a:r>
          </a:p>
        </p:txBody>
      </p:sp>
      <p:sp>
        <p:nvSpPr>
          <p:cNvPr id="52228" name="Footer Placeholder 8"/>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52229" name="Slide Number Placeholder 5"/>
          <p:cNvSpPr>
            <a:spLocks noGrp="1"/>
          </p:cNvSpPr>
          <p:nvPr>
            <p:ph type="sldNum" sz="quarter" idx="11"/>
          </p:nvPr>
        </p:nvSpPr>
        <p:spPr bwMode="auto">
          <a:noFill/>
          <a:ln>
            <a:miter lim="800000"/>
            <a:headEnd/>
            <a:tailEnd/>
          </a:ln>
        </p:spPr>
        <p:txBody>
          <a:bodyPr/>
          <a:lstStyle/>
          <a:p>
            <a:r>
              <a:rPr lang="en-US"/>
              <a:t>20-</a:t>
            </a:r>
            <a:fld id="{111C55BD-49CC-44E9-AC44-1461BB75224D}" type="slidenum">
              <a:rPr lang="en-US"/>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2"/>
          <p:cNvSpPr>
            <a:spLocks noGrp="1" noChangeArrowheads="1"/>
          </p:cNvSpPr>
          <p:nvPr>
            <p:ph type="title"/>
          </p:nvPr>
        </p:nvSpPr>
        <p:spPr bwMode="auto">
          <a:xfrm>
            <a:off x="0" y="404664"/>
            <a:ext cx="9144000" cy="1477963"/>
          </a:xfrm>
        </p:spPr>
        <p:txBody>
          <a:bodyPr anchor="b"/>
          <a:lstStyle/>
          <a:p>
            <a:pPr eaLnBrk="1" hangingPunct="1"/>
            <a:r>
              <a:rPr lang="en-US" cap="none" dirty="0" smtClean="0"/>
              <a:t>Black-</a:t>
            </a:r>
            <a:r>
              <a:rPr lang="en-US" dirty="0" err="1" smtClean="0"/>
              <a:t>S</a:t>
            </a:r>
            <a:r>
              <a:rPr lang="en-US" cap="none" dirty="0" err="1" smtClean="0"/>
              <a:t>choles</a:t>
            </a:r>
            <a:r>
              <a:rPr lang="en-US" cap="none" dirty="0" smtClean="0"/>
              <a:t> Inputs: P=$44.8; X=$50; R</a:t>
            </a:r>
            <a:r>
              <a:rPr lang="en-US" cap="none" baseline="-25000" dirty="0" smtClean="0"/>
              <a:t>RF</a:t>
            </a:r>
            <a:r>
              <a:rPr lang="en-US" cap="none" dirty="0" smtClean="0"/>
              <a:t>=6%; T = 1 Year; </a:t>
            </a:r>
            <a:r>
              <a:rPr lang="en-US" cap="none" dirty="0" smtClean="0">
                <a:latin typeface="Symbol" pitchFamily="18" charset="2"/>
              </a:rPr>
              <a:t>s</a:t>
            </a:r>
            <a:r>
              <a:rPr lang="en-US" cap="none" baseline="30000" dirty="0" smtClean="0"/>
              <a:t>2</a:t>
            </a:r>
            <a:r>
              <a:rPr lang="en-US" cap="none" dirty="0" smtClean="0"/>
              <a:t>=0.20</a:t>
            </a:r>
          </a:p>
        </p:txBody>
      </p:sp>
      <p:sp>
        <p:nvSpPr>
          <p:cNvPr id="53251" name="Text Box 11"/>
          <p:cNvSpPr txBox="1">
            <a:spLocks noChangeArrowheads="1"/>
          </p:cNvSpPr>
          <p:nvPr/>
        </p:nvSpPr>
        <p:spPr bwMode="auto">
          <a:xfrm>
            <a:off x="899592" y="2204864"/>
            <a:ext cx="7543800" cy="3827463"/>
          </a:xfrm>
          <a:prstGeom prst="rect">
            <a:avLst/>
          </a:prstGeom>
          <a:noFill/>
          <a:ln w="12700">
            <a:noFill/>
            <a:miter lim="800000"/>
            <a:headEnd/>
            <a:tailEnd/>
          </a:ln>
        </p:spPr>
        <p:txBody>
          <a:bodyPr>
            <a:spAutoFit/>
          </a:bodyPr>
          <a:lstStyle/>
          <a:p>
            <a:pPr eaLnBrk="0" hangingPunct="0">
              <a:lnSpc>
                <a:spcPct val="90000"/>
              </a:lnSpc>
              <a:spcBef>
                <a:spcPct val="30000"/>
              </a:spcBef>
              <a:buClr>
                <a:schemeClr val="accent2"/>
              </a:buClr>
              <a:buSzPct val="100000"/>
              <a:buFont typeface="Wingdings" pitchFamily="2" charset="2"/>
              <a:buNone/>
            </a:pPr>
            <a:r>
              <a:rPr lang="en-US" sz="3200" dirty="0"/>
              <a:t>V  = $44.8[N(d</a:t>
            </a:r>
            <a:r>
              <a:rPr lang="en-US" sz="3200" baseline="-25000" dirty="0"/>
              <a:t>1</a:t>
            </a:r>
            <a:r>
              <a:rPr lang="en-US" sz="3200" dirty="0"/>
              <a:t>)] – $50e</a:t>
            </a:r>
            <a:r>
              <a:rPr lang="en-US" sz="3200" baseline="30000" dirty="0"/>
              <a:t>–(0.06)(1)</a:t>
            </a:r>
            <a:r>
              <a:rPr lang="en-US" sz="3200" dirty="0"/>
              <a:t>[N(d</a:t>
            </a:r>
            <a:r>
              <a:rPr lang="en-US" sz="3200" baseline="-25000" dirty="0"/>
              <a:t>2</a:t>
            </a:r>
            <a:r>
              <a:rPr lang="en-US" sz="3200" dirty="0"/>
              <a:t>)]</a:t>
            </a:r>
          </a:p>
          <a:p>
            <a:pPr eaLnBrk="0" hangingPunct="0">
              <a:lnSpc>
                <a:spcPct val="90000"/>
              </a:lnSpc>
              <a:spcBef>
                <a:spcPct val="30000"/>
              </a:spcBef>
              <a:buClr>
                <a:schemeClr val="accent2"/>
              </a:buClr>
              <a:buSzPct val="100000"/>
              <a:buFont typeface="Wingdings" pitchFamily="2" charset="2"/>
              <a:buNone/>
            </a:pPr>
            <a:r>
              <a:rPr lang="en-US" sz="3200" dirty="0"/>
              <a:t>d</a:t>
            </a:r>
            <a:r>
              <a:rPr lang="en-US" sz="3200" baseline="-25000" dirty="0"/>
              <a:t>1</a:t>
            </a:r>
            <a:r>
              <a:rPr lang="en-US" sz="3200" dirty="0"/>
              <a:t> = </a:t>
            </a:r>
            <a:r>
              <a:rPr lang="en-US" sz="3200" u="sng" dirty="0" err="1"/>
              <a:t>ln</a:t>
            </a:r>
            <a:r>
              <a:rPr lang="en-US" sz="3200" u="sng" dirty="0"/>
              <a:t>($44.8/$50) + [(0.06 + 0.2/2)](1)</a:t>
            </a:r>
          </a:p>
          <a:p>
            <a:pPr eaLnBrk="0" hangingPunct="0">
              <a:lnSpc>
                <a:spcPct val="90000"/>
              </a:lnSpc>
              <a:spcBef>
                <a:spcPct val="30000"/>
              </a:spcBef>
              <a:buClr>
                <a:schemeClr val="accent2"/>
              </a:buClr>
              <a:buSzPct val="100000"/>
              <a:buFont typeface="Wingdings" pitchFamily="2" charset="2"/>
              <a:buNone/>
            </a:pPr>
            <a:r>
              <a:rPr lang="en-US" sz="3200" dirty="0"/>
              <a:t>			(0.2)</a:t>
            </a:r>
            <a:r>
              <a:rPr lang="en-US" sz="3200" baseline="30000" dirty="0"/>
              <a:t>0.5 </a:t>
            </a:r>
            <a:r>
              <a:rPr lang="en-US" sz="3200" dirty="0"/>
              <a:t>(1)</a:t>
            </a:r>
            <a:r>
              <a:rPr lang="en-US" sz="3200" baseline="30000" dirty="0"/>
              <a:t>.05</a:t>
            </a:r>
            <a:endParaRPr lang="en-US" sz="3200" dirty="0"/>
          </a:p>
          <a:p>
            <a:pPr eaLnBrk="0" hangingPunct="0">
              <a:lnSpc>
                <a:spcPct val="90000"/>
              </a:lnSpc>
              <a:spcBef>
                <a:spcPct val="30000"/>
              </a:spcBef>
              <a:buClr>
                <a:schemeClr val="accent2"/>
              </a:buClr>
              <a:buSzPct val="100000"/>
              <a:buFont typeface="Wingdings" pitchFamily="2" charset="2"/>
              <a:buNone/>
            </a:pPr>
            <a:r>
              <a:rPr lang="en-US" sz="3200" dirty="0"/>
              <a:t>	 </a:t>
            </a:r>
            <a:r>
              <a:rPr lang="en-US" sz="3200" baseline="-25000" dirty="0"/>
              <a:t> </a:t>
            </a:r>
            <a:r>
              <a:rPr lang="en-US" sz="3200" dirty="0"/>
              <a:t>= 0.1122</a:t>
            </a:r>
          </a:p>
          <a:p>
            <a:pPr eaLnBrk="0" hangingPunct="0">
              <a:lnSpc>
                <a:spcPct val="90000"/>
              </a:lnSpc>
              <a:spcBef>
                <a:spcPct val="30000"/>
              </a:spcBef>
              <a:buClr>
                <a:schemeClr val="accent2"/>
              </a:buClr>
              <a:buSzPct val="100000"/>
              <a:buFont typeface="Wingdings" pitchFamily="2" charset="2"/>
              <a:buNone/>
            </a:pPr>
            <a:r>
              <a:rPr lang="en-US" sz="3200" dirty="0"/>
              <a:t>d</a:t>
            </a:r>
            <a:r>
              <a:rPr lang="en-US" sz="3200" baseline="-25000" dirty="0"/>
              <a:t>2</a:t>
            </a:r>
            <a:r>
              <a:rPr lang="en-US" sz="3200" dirty="0"/>
              <a:t> = d</a:t>
            </a:r>
            <a:r>
              <a:rPr lang="en-US" sz="3200" baseline="-25000" dirty="0"/>
              <a:t>1</a:t>
            </a:r>
            <a:r>
              <a:rPr lang="en-US" sz="3200" dirty="0"/>
              <a:t> – (0.2)</a:t>
            </a:r>
            <a:r>
              <a:rPr lang="en-US" sz="3200" baseline="30000" dirty="0"/>
              <a:t>0.5 </a:t>
            </a:r>
            <a:r>
              <a:rPr lang="en-US" sz="3200" dirty="0"/>
              <a:t>(1)</a:t>
            </a:r>
            <a:r>
              <a:rPr lang="en-US" sz="3200" baseline="30000" dirty="0"/>
              <a:t>.05 </a:t>
            </a:r>
            <a:r>
              <a:rPr lang="en-US" sz="3200" dirty="0"/>
              <a:t>= d</a:t>
            </a:r>
            <a:r>
              <a:rPr lang="en-US" sz="3200" baseline="-25000" dirty="0"/>
              <a:t>1</a:t>
            </a:r>
            <a:r>
              <a:rPr lang="en-US" sz="3200" dirty="0"/>
              <a:t> – 0.4472</a:t>
            </a:r>
          </a:p>
          <a:p>
            <a:pPr eaLnBrk="0" hangingPunct="0">
              <a:lnSpc>
                <a:spcPct val="90000"/>
              </a:lnSpc>
              <a:spcBef>
                <a:spcPct val="30000"/>
              </a:spcBef>
              <a:buClr>
                <a:schemeClr val="accent2"/>
              </a:buClr>
              <a:buSzPct val="100000"/>
              <a:buFont typeface="Wingdings" pitchFamily="2" charset="2"/>
              <a:buNone/>
            </a:pPr>
            <a:r>
              <a:rPr lang="en-US" sz="3200" dirty="0"/>
              <a:t>	</a:t>
            </a:r>
            <a:r>
              <a:rPr lang="en-US" sz="3200" baseline="-25000" dirty="0"/>
              <a:t>  </a:t>
            </a:r>
            <a:r>
              <a:rPr lang="en-US" sz="3200" dirty="0"/>
              <a:t>= 0.1122 – 0.4472 = –0.335</a:t>
            </a:r>
          </a:p>
          <a:p>
            <a:pPr eaLnBrk="0" hangingPunct="0">
              <a:lnSpc>
                <a:spcPct val="90000"/>
              </a:lnSpc>
              <a:spcBef>
                <a:spcPct val="30000"/>
              </a:spcBef>
              <a:buClr>
                <a:schemeClr val="accent2"/>
              </a:buClr>
              <a:buSzPct val="100000"/>
              <a:buFont typeface="Wingdings" pitchFamily="2" charset="2"/>
              <a:buNone/>
            </a:pPr>
            <a:endParaRPr lang="en-US" sz="1800" dirty="0">
              <a:latin typeface="Tahoma" pitchFamily="34" charset="0"/>
            </a:endParaRPr>
          </a:p>
        </p:txBody>
      </p:sp>
      <p:sp>
        <p:nvSpPr>
          <p:cNvPr id="53252" name="Footer Placeholder 6"/>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53253" name="Slide Number Placeholder 7"/>
          <p:cNvSpPr>
            <a:spLocks noGrp="1"/>
          </p:cNvSpPr>
          <p:nvPr>
            <p:ph type="sldNum" sz="quarter" idx="11"/>
          </p:nvPr>
        </p:nvSpPr>
        <p:spPr bwMode="auto">
          <a:noFill/>
          <a:ln>
            <a:miter lim="800000"/>
            <a:headEnd/>
            <a:tailEnd/>
          </a:ln>
        </p:spPr>
        <p:txBody>
          <a:bodyPr/>
          <a:lstStyle/>
          <a:p>
            <a:r>
              <a:rPr lang="en-US"/>
              <a:t>20-</a:t>
            </a:r>
            <a:fld id="{20737D96-0F3E-48BA-B842-6C29A18F2014}" type="slidenum">
              <a:rPr lang="en-US"/>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0" y="260648"/>
            <a:ext cx="9144000" cy="1143000"/>
          </a:xfrm>
        </p:spPr>
        <p:txBody>
          <a:bodyPr/>
          <a:lstStyle/>
          <a:p>
            <a:pPr eaLnBrk="1" hangingPunct="1"/>
            <a:r>
              <a:rPr lang="en-US" cap="none" dirty="0" smtClean="0"/>
              <a:t>Black-</a:t>
            </a:r>
            <a:r>
              <a:rPr lang="en-US" dirty="0" err="1" smtClean="0"/>
              <a:t>S</a:t>
            </a:r>
            <a:r>
              <a:rPr lang="en-US" cap="none" dirty="0" err="1" smtClean="0"/>
              <a:t>choles</a:t>
            </a:r>
            <a:r>
              <a:rPr lang="en-US" cap="none" dirty="0" smtClean="0"/>
              <a:t> Input Values</a:t>
            </a:r>
          </a:p>
        </p:txBody>
      </p:sp>
      <p:sp>
        <p:nvSpPr>
          <p:cNvPr id="54275" name="Text Box 5"/>
          <p:cNvSpPr txBox="1">
            <a:spLocks noChangeArrowheads="1"/>
          </p:cNvSpPr>
          <p:nvPr/>
        </p:nvSpPr>
        <p:spPr bwMode="auto">
          <a:xfrm>
            <a:off x="990600" y="1600200"/>
            <a:ext cx="7924800" cy="2554288"/>
          </a:xfrm>
          <a:prstGeom prst="rect">
            <a:avLst/>
          </a:prstGeom>
          <a:noFill/>
          <a:ln w="12700">
            <a:noFill/>
            <a:miter lim="800000"/>
            <a:headEnd/>
            <a:tailEnd/>
          </a:ln>
        </p:spPr>
        <p:txBody>
          <a:bodyPr>
            <a:spAutoFit/>
          </a:bodyPr>
          <a:lstStyle/>
          <a:p>
            <a:pPr eaLnBrk="0" hangingPunct="0">
              <a:spcBef>
                <a:spcPct val="50000"/>
              </a:spcBef>
            </a:pPr>
            <a:r>
              <a:rPr lang="en-US" sz="3200"/>
              <a:t>N(d</a:t>
            </a:r>
            <a:r>
              <a:rPr lang="en-US" sz="3200" baseline="-25000"/>
              <a:t>1</a:t>
            </a:r>
            <a:r>
              <a:rPr lang="en-US" sz="3200"/>
              <a:t>) = N(0.1122) = 0.5447</a:t>
            </a:r>
            <a:br>
              <a:rPr lang="en-US" sz="3200"/>
            </a:br>
            <a:r>
              <a:rPr lang="en-US" sz="3200"/>
              <a:t>N(d</a:t>
            </a:r>
            <a:r>
              <a:rPr lang="en-US" sz="3200" baseline="-25000"/>
              <a:t>2</a:t>
            </a:r>
            <a:r>
              <a:rPr lang="en-US" sz="3200"/>
              <a:t>) = N(–0.335) = 0.3688</a:t>
            </a:r>
          </a:p>
          <a:p>
            <a:pPr eaLnBrk="0" hangingPunct="0"/>
            <a:r>
              <a:rPr lang="en-US" sz="3200"/>
              <a:t>V = $44.8(0.5447) – $50e</a:t>
            </a:r>
            <a:r>
              <a:rPr lang="en-US" sz="3200" baseline="30000"/>
              <a:t>–0.06</a:t>
            </a:r>
            <a:r>
              <a:rPr lang="en-US" sz="3200"/>
              <a:t>(0.3688)</a:t>
            </a:r>
          </a:p>
          <a:p>
            <a:pPr eaLnBrk="0" hangingPunct="0"/>
            <a:r>
              <a:rPr lang="en-US" sz="3200"/>
              <a:t>V = $24.4 – $50(0.9418)(0.3688)</a:t>
            </a:r>
          </a:p>
          <a:p>
            <a:pPr eaLnBrk="0" hangingPunct="0"/>
            <a:r>
              <a:rPr lang="en-US" sz="3200"/>
              <a:t>V = $7.04 million</a:t>
            </a:r>
          </a:p>
        </p:txBody>
      </p:sp>
      <p:sp>
        <p:nvSpPr>
          <p:cNvPr id="54276" name="Footer Placeholder 7"/>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54277" name="Slide Number Placeholder 5"/>
          <p:cNvSpPr>
            <a:spLocks noGrp="1"/>
          </p:cNvSpPr>
          <p:nvPr>
            <p:ph type="sldNum" sz="quarter" idx="11"/>
          </p:nvPr>
        </p:nvSpPr>
        <p:spPr bwMode="auto">
          <a:noFill/>
          <a:ln>
            <a:miter lim="800000"/>
            <a:headEnd/>
            <a:tailEnd/>
          </a:ln>
        </p:spPr>
        <p:txBody>
          <a:bodyPr/>
          <a:lstStyle/>
          <a:p>
            <a:r>
              <a:rPr lang="en-US"/>
              <a:t>20-</a:t>
            </a:r>
            <a:fld id="{8F5B53B0-6020-4828-A2F8-995C1D2DA8DF}" type="slidenum">
              <a:rPr lang="en-US"/>
              <a:pPr/>
              <a:t>42</a:t>
            </a:fld>
            <a:endParaRPr lang="en-US"/>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48680"/>
            <a:ext cx="9144000" cy="1143000"/>
          </a:xfrm>
        </p:spPr>
        <p:txBody>
          <a:bodyPr/>
          <a:lstStyle/>
          <a:p>
            <a:pPr eaLnBrk="1" hangingPunct="1"/>
            <a:r>
              <a:rPr lang="en-CA" cap="none" dirty="0" smtClean="0"/>
              <a:t>Sensitivity Analysis of Option Value to Changes in </a:t>
            </a:r>
            <a:r>
              <a:rPr lang="el-GR" cap="none" dirty="0" smtClean="0">
                <a:ea typeface="MS Gothic" pitchFamily="49" charset="-128"/>
              </a:rPr>
              <a:t>Σ</a:t>
            </a:r>
            <a:r>
              <a:rPr lang="en-CA" cap="none" baseline="30000" dirty="0" smtClean="0">
                <a:ea typeface="MS Gothic" pitchFamily="49" charset="-128"/>
              </a:rPr>
              <a:t>2</a:t>
            </a:r>
            <a:endParaRPr lang="en-CA" cap="none" baseline="30000" dirty="0" smtClean="0"/>
          </a:p>
        </p:txBody>
      </p:sp>
      <p:pic>
        <p:nvPicPr>
          <p:cNvPr id="55299" name="Picture 6" descr="C20_T02_pg590bottom.jpg"/>
          <p:cNvPicPr>
            <a:picLocks noChangeAspect="1"/>
          </p:cNvPicPr>
          <p:nvPr/>
        </p:nvPicPr>
        <p:blipFill>
          <a:blip r:embed="rId2" cstate="print"/>
          <a:srcRect/>
          <a:stretch>
            <a:fillRect/>
          </a:stretch>
        </p:blipFill>
        <p:spPr bwMode="auto">
          <a:xfrm>
            <a:off x="3020219" y="1988840"/>
            <a:ext cx="3103563" cy="4449763"/>
          </a:xfrm>
          <a:prstGeom prst="rect">
            <a:avLst/>
          </a:prstGeom>
          <a:noFill/>
          <a:ln w="9525">
            <a:noFill/>
            <a:miter lim="800000"/>
            <a:headEnd/>
            <a:tailEnd/>
          </a:ln>
        </p:spPr>
      </p:pic>
      <p:sp>
        <p:nvSpPr>
          <p:cNvPr id="55300" name="Footer Placeholder 8"/>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55301" name="Slide Number Placeholder 5"/>
          <p:cNvSpPr>
            <a:spLocks noGrp="1"/>
          </p:cNvSpPr>
          <p:nvPr>
            <p:ph type="sldNum" sz="quarter" idx="11"/>
          </p:nvPr>
        </p:nvSpPr>
        <p:spPr bwMode="auto">
          <a:noFill/>
          <a:ln>
            <a:miter lim="800000"/>
            <a:headEnd/>
            <a:tailEnd/>
          </a:ln>
        </p:spPr>
        <p:txBody>
          <a:bodyPr/>
          <a:lstStyle/>
          <a:p>
            <a:r>
              <a:rPr lang="en-US"/>
              <a:t>20-</a:t>
            </a:r>
            <a:fld id="{21A9ACA1-65CB-43F3-8E43-79781F77D4C9}" type="slidenum">
              <a:rPr lang="en-US"/>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bwMode="auto">
          <a:xfrm>
            <a:off x="467544" y="548680"/>
            <a:ext cx="8229600" cy="1143000"/>
          </a:xfrm>
        </p:spPr>
        <p:txBody>
          <a:bodyPr/>
          <a:lstStyle/>
          <a:p>
            <a:pPr eaLnBrk="1" hangingPunct="1"/>
            <a:r>
              <a:rPr lang="en-US" cap="none" dirty="0" smtClean="0"/>
              <a:t>Step 5: Use Financial Engineering Techniques</a:t>
            </a:r>
          </a:p>
        </p:txBody>
      </p:sp>
      <p:sp>
        <p:nvSpPr>
          <p:cNvPr id="56323" name="Rectangle 5"/>
          <p:cNvSpPr>
            <a:spLocks noGrp="1" noChangeArrowheads="1"/>
          </p:cNvSpPr>
          <p:nvPr>
            <p:ph idx="1"/>
          </p:nvPr>
        </p:nvSpPr>
        <p:spPr>
          <a:xfrm>
            <a:off x="467544" y="1916832"/>
            <a:ext cx="8229600" cy="4525963"/>
          </a:xfrm>
        </p:spPr>
        <p:txBody>
          <a:bodyPr/>
          <a:lstStyle/>
          <a:p>
            <a:pPr eaLnBrk="1" hangingPunct="1"/>
            <a:r>
              <a:rPr lang="en-US" dirty="0" smtClean="0"/>
              <a:t>Although there are many existing models for financial options, sometimes none correspond to the project’s real option.</a:t>
            </a:r>
          </a:p>
          <a:p>
            <a:pPr eaLnBrk="1" hangingPunct="1"/>
            <a:r>
              <a:rPr lang="en-US" dirty="0" smtClean="0"/>
              <a:t>In that case, you must use financial engineering techniques, which are covered in later finance courses.</a:t>
            </a:r>
          </a:p>
          <a:p>
            <a:pPr eaLnBrk="1" hangingPunct="1"/>
            <a:r>
              <a:rPr lang="en-US" dirty="0" smtClean="0"/>
              <a:t>Alternatively, you could simply use decision tree analysis.</a:t>
            </a:r>
          </a:p>
        </p:txBody>
      </p:sp>
      <p:sp>
        <p:nvSpPr>
          <p:cNvPr id="56324" name="Footer Placeholder 8"/>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56325" name="Slide Number Placeholder 5"/>
          <p:cNvSpPr>
            <a:spLocks noGrp="1"/>
          </p:cNvSpPr>
          <p:nvPr>
            <p:ph type="sldNum" sz="quarter" idx="11"/>
          </p:nvPr>
        </p:nvSpPr>
        <p:spPr bwMode="auto">
          <a:noFill/>
          <a:ln>
            <a:miter lim="800000"/>
            <a:headEnd/>
            <a:tailEnd/>
          </a:ln>
        </p:spPr>
        <p:txBody>
          <a:bodyPr/>
          <a:lstStyle/>
          <a:p>
            <a:r>
              <a:rPr lang="en-US"/>
              <a:t>20-</a:t>
            </a:r>
            <a:fld id="{4D7FCDE4-E072-4B43-9B6C-5DF7F98EF44C}" type="slidenum">
              <a:rPr lang="en-US"/>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Grp="1" noChangeArrowheads="1"/>
          </p:cNvSpPr>
          <p:nvPr>
            <p:ph type="title"/>
          </p:nvPr>
        </p:nvSpPr>
        <p:spPr bwMode="auto">
          <a:xfrm>
            <a:off x="0" y="476672"/>
            <a:ext cx="9144000" cy="1143000"/>
          </a:xfrm>
        </p:spPr>
        <p:txBody>
          <a:bodyPr/>
          <a:lstStyle/>
          <a:p>
            <a:pPr eaLnBrk="1" hangingPunct="1"/>
            <a:r>
              <a:rPr lang="en-US" cap="none" dirty="0" smtClean="0"/>
              <a:t>Other Factors to Consider When Deciding When to Invest</a:t>
            </a:r>
          </a:p>
        </p:txBody>
      </p:sp>
      <p:sp>
        <p:nvSpPr>
          <p:cNvPr id="57347" name="Rectangle 6"/>
          <p:cNvSpPr>
            <a:spLocks noGrp="1" noChangeArrowheads="1"/>
          </p:cNvSpPr>
          <p:nvPr>
            <p:ph idx="1"/>
          </p:nvPr>
        </p:nvSpPr>
        <p:spPr>
          <a:xfrm>
            <a:off x="467544" y="1988840"/>
            <a:ext cx="8229600" cy="4525963"/>
          </a:xfrm>
        </p:spPr>
        <p:txBody>
          <a:bodyPr/>
          <a:lstStyle/>
          <a:p>
            <a:pPr eaLnBrk="1" hangingPunct="1"/>
            <a:r>
              <a:rPr lang="en-US" dirty="0" smtClean="0"/>
              <a:t>Delaying the project means that cash flows come later rather than sooner.</a:t>
            </a:r>
          </a:p>
          <a:p>
            <a:pPr eaLnBrk="1" hangingPunct="1"/>
            <a:r>
              <a:rPr lang="en-US" dirty="0" smtClean="0"/>
              <a:t>It might make sense to proceed today if there are important advantages to being the first competitor to enter a market.</a:t>
            </a:r>
          </a:p>
          <a:p>
            <a:pPr eaLnBrk="1" hangingPunct="1"/>
            <a:r>
              <a:rPr lang="en-US" dirty="0" smtClean="0"/>
              <a:t>Waiting may allow you to take advantage of changing conditions.</a:t>
            </a:r>
          </a:p>
        </p:txBody>
      </p:sp>
      <p:sp>
        <p:nvSpPr>
          <p:cNvPr id="57348" name="Footer Placeholder 8"/>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57349" name="Slide Number Placeholder 5"/>
          <p:cNvSpPr>
            <a:spLocks noGrp="1"/>
          </p:cNvSpPr>
          <p:nvPr>
            <p:ph type="sldNum" sz="quarter" idx="11"/>
          </p:nvPr>
        </p:nvSpPr>
        <p:spPr bwMode="auto">
          <a:noFill/>
          <a:ln>
            <a:miter lim="800000"/>
            <a:headEnd/>
            <a:tailEnd/>
          </a:ln>
        </p:spPr>
        <p:txBody>
          <a:bodyPr/>
          <a:lstStyle/>
          <a:p>
            <a:r>
              <a:rPr lang="en-US"/>
              <a:t>20-</a:t>
            </a:r>
            <a:fld id="{F8E08F00-E91A-43CA-9D18-71DD44F3C839}" type="slidenum">
              <a:rPr lang="en-US"/>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127"/>
          <p:cNvSpPr>
            <a:spLocks noGrp="1" noChangeArrowheads="1"/>
          </p:cNvSpPr>
          <p:nvPr>
            <p:ph type="title"/>
          </p:nvPr>
        </p:nvSpPr>
        <p:spPr bwMode="auto">
          <a:xfrm>
            <a:off x="0" y="548680"/>
            <a:ext cx="9067800" cy="1228998"/>
          </a:xfrm>
        </p:spPr>
        <p:txBody>
          <a:bodyPr anchor="b"/>
          <a:lstStyle/>
          <a:p>
            <a:pPr eaLnBrk="1" hangingPunct="1"/>
            <a:r>
              <a:rPr lang="en-US" cap="none" dirty="0" smtClean="0"/>
              <a:t>A New Situation: Cost is </a:t>
            </a:r>
            <a:br>
              <a:rPr lang="en-US" cap="none" dirty="0" smtClean="0"/>
            </a:br>
            <a:r>
              <a:rPr lang="en-US" cap="none" dirty="0" smtClean="0"/>
              <a:t>$75 Million, No Option to Wait</a:t>
            </a:r>
          </a:p>
        </p:txBody>
      </p:sp>
      <p:grpSp>
        <p:nvGrpSpPr>
          <p:cNvPr id="58371" name="Group 2132"/>
          <p:cNvGrpSpPr>
            <a:grpSpLocks/>
          </p:cNvGrpSpPr>
          <p:nvPr/>
        </p:nvGrpSpPr>
        <p:grpSpPr bwMode="auto">
          <a:xfrm>
            <a:off x="228600" y="2133600"/>
            <a:ext cx="8610600" cy="4465638"/>
            <a:chOff x="144" y="1152"/>
            <a:chExt cx="5424" cy="2813"/>
          </a:xfrm>
        </p:grpSpPr>
        <p:sp>
          <p:nvSpPr>
            <p:cNvPr id="58377" name="Rectangle 2126"/>
            <p:cNvSpPr>
              <a:spLocks noChangeArrowheads="1"/>
            </p:cNvSpPr>
            <p:nvPr/>
          </p:nvSpPr>
          <p:spPr bwMode="auto">
            <a:xfrm>
              <a:off x="144" y="1152"/>
              <a:ext cx="5376" cy="2108"/>
            </a:xfrm>
            <a:prstGeom prst="rect">
              <a:avLst/>
            </a:prstGeom>
            <a:noFill/>
            <a:ln w="38100">
              <a:solidFill>
                <a:schemeClr val="tx1"/>
              </a:solidFill>
              <a:miter lim="800000"/>
              <a:headEnd/>
              <a:tailEnd/>
            </a:ln>
          </p:spPr>
          <p:txBody>
            <a:bodyPr/>
            <a:lstStyle/>
            <a:p>
              <a:pPr algn="ctr" eaLnBrk="0" hangingPunct="0"/>
              <a:endParaRPr lang="en-US" sz="1800"/>
            </a:p>
          </p:txBody>
        </p:sp>
        <p:sp>
          <p:nvSpPr>
            <p:cNvPr id="58378" name="Rectangle 2056"/>
            <p:cNvSpPr>
              <a:spLocks noChangeArrowheads="1"/>
            </p:cNvSpPr>
            <p:nvPr/>
          </p:nvSpPr>
          <p:spPr bwMode="auto">
            <a:xfrm>
              <a:off x="4618" y="1954"/>
              <a:ext cx="897" cy="264"/>
            </a:xfrm>
            <a:prstGeom prst="rect">
              <a:avLst/>
            </a:prstGeom>
            <a:noFill/>
            <a:ln w="9525">
              <a:solidFill>
                <a:schemeClr val="tx1"/>
              </a:solidFill>
              <a:miter lim="800000"/>
              <a:headEnd/>
              <a:tailEnd/>
            </a:ln>
          </p:spPr>
          <p:txBody>
            <a:bodyPr/>
            <a:lstStyle/>
            <a:p>
              <a:pPr algn="ctr" eaLnBrk="0" hangingPunct="0"/>
              <a:endParaRPr lang="en-US" sz="1800"/>
            </a:p>
          </p:txBody>
        </p:sp>
        <p:sp>
          <p:nvSpPr>
            <p:cNvPr id="58379" name="Rectangle 2057"/>
            <p:cNvSpPr>
              <a:spLocks noChangeArrowheads="1"/>
            </p:cNvSpPr>
            <p:nvPr/>
          </p:nvSpPr>
          <p:spPr bwMode="auto">
            <a:xfrm>
              <a:off x="4618" y="2473"/>
              <a:ext cx="897" cy="264"/>
            </a:xfrm>
            <a:prstGeom prst="rect">
              <a:avLst/>
            </a:prstGeom>
            <a:noFill/>
            <a:ln w="9525">
              <a:solidFill>
                <a:schemeClr val="tx1"/>
              </a:solidFill>
              <a:miter lim="800000"/>
              <a:headEnd/>
              <a:tailEnd/>
            </a:ln>
          </p:spPr>
          <p:txBody>
            <a:bodyPr/>
            <a:lstStyle/>
            <a:p>
              <a:pPr algn="ctr" eaLnBrk="0" hangingPunct="0"/>
              <a:endParaRPr lang="en-US" sz="1800"/>
            </a:p>
          </p:txBody>
        </p:sp>
        <p:sp>
          <p:nvSpPr>
            <p:cNvPr id="58380" name="Rectangle 2058"/>
            <p:cNvSpPr>
              <a:spLocks noChangeArrowheads="1"/>
            </p:cNvSpPr>
            <p:nvPr/>
          </p:nvSpPr>
          <p:spPr bwMode="auto">
            <a:xfrm>
              <a:off x="4618" y="2991"/>
              <a:ext cx="897" cy="264"/>
            </a:xfrm>
            <a:prstGeom prst="rect">
              <a:avLst/>
            </a:prstGeom>
            <a:noFill/>
            <a:ln w="9525">
              <a:solidFill>
                <a:schemeClr val="tx1"/>
              </a:solidFill>
              <a:miter lim="800000"/>
              <a:headEnd/>
              <a:tailEnd/>
            </a:ln>
          </p:spPr>
          <p:txBody>
            <a:bodyPr/>
            <a:lstStyle/>
            <a:p>
              <a:pPr algn="ctr" eaLnBrk="0" hangingPunct="0"/>
              <a:endParaRPr lang="en-US" sz="1800"/>
            </a:p>
          </p:txBody>
        </p:sp>
        <p:sp>
          <p:nvSpPr>
            <p:cNvPr id="58381" name="Rectangle 2059"/>
            <p:cNvSpPr>
              <a:spLocks noChangeArrowheads="1"/>
            </p:cNvSpPr>
            <p:nvPr/>
          </p:nvSpPr>
          <p:spPr bwMode="auto">
            <a:xfrm>
              <a:off x="418" y="1166"/>
              <a:ext cx="389" cy="240"/>
            </a:xfrm>
            <a:prstGeom prst="rect">
              <a:avLst/>
            </a:prstGeom>
            <a:noFill/>
            <a:ln w="9525">
              <a:noFill/>
              <a:miter lim="800000"/>
              <a:headEnd/>
              <a:tailEnd/>
            </a:ln>
          </p:spPr>
          <p:txBody>
            <a:bodyPr wrap="none" lIns="0" tIns="0" rIns="0" bIns="0">
              <a:spAutoFit/>
            </a:bodyPr>
            <a:lstStyle/>
            <a:p>
              <a:pPr eaLnBrk="0" hangingPunct="0"/>
              <a:r>
                <a:rPr lang="en-US" sz="2500" b="1">
                  <a:latin typeface="Times New Roman" pitchFamily="18" charset="0"/>
                </a:rPr>
                <a:t>Cost</a:t>
              </a:r>
              <a:endParaRPr lang="en-US">
                <a:latin typeface="Times New Roman" pitchFamily="18" charset="0"/>
              </a:endParaRPr>
            </a:p>
          </p:txBody>
        </p:sp>
        <p:sp>
          <p:nvSpPr>
            <p:cNvPr id="58382" name="Rectangle 2060"/>
            <p:cNvSpPr>
              <a:spLocks noChangeArrowheads="1"/>
            </p:cNvSpPr>
            <p:nvPr/>
          </p:nvSpPr>
          <p:spPr bwMode="auto">
            <a:xfrm>
              <a:off x="4685" y="1166"/>
              <a:ext cx="772" cy="240"/>
            </a:xfrm>
            <a:prstGeom prst="rect">
              <a:avLst/>
            </a:prstGeom>
            <a:noFill/>
            <a:ln w="9525">
              <a:noFill/>
              <a:miter lim="800000"/>
              <a:headEnd/>
              <a:tailEnd/>
            </a:ln>
          </p:spPr>
          <p:txBody>
            <a:bodyPr wrap="none" lIns="0" tIns="0" rIns="0" bIns="0">
              <a:spAutoFit/>
            </a:bodyPr>
            <a:lstStyle/>
            <a:p>
              <a:pPr eaLnBrk="0" hangingPunct="0"/>
              <a:r>
                <a:rPr lang="en-US" sz="2500" b="1">
                  <a:latin typeface="Times New Roman" pitchFamily="18" charset="0"/>
                </a:rPr>
                <a:t>NPV this</a:t>
              </a:r>
              <a:endParaRPr lang="en-US">
                <a:latin typeface="Times New Roman" pitchFamily="18" charset="0"/>
              </a:endParaRPr>
            </a:p>
          </p:txBody>
        </p:sp>
        <p:sp>
          <p:nvSpPr>
            <p:cNvPr id="58383" name="Rectangle 2061"/>
            <p:cNvSpPr>
              <a:spLocks noChangeArrowheads="1"/>
            </p:cNvSpPr>
            <p:nvPr/>
          </p:nvSpPr>
          <p:spPr bwMode="auto">
            <a:xfrm>
              <a:off x="538" y="1445"/>
              <a:ext cx="572" cy="240"/>
            </a:xfrm>
            <a:prstGeom prst="rect">
              <a:avLst/>
            </a:prstGeom>
            <a:noFill/>
            <a:ln w="9525">
              <a:noFill/>
              <a:miter lim="800000"/>
              <a:headEnd/>
              <a:tailEnd/>
            </a:ln>
          </p:spPr>
          <p:txBody>
            <a:bodyPr wrap="none" lIns="0" tIns="0" rIns="0" bIns="0">
              <a:spAutoFit/>
            </a:bodyPr>
            <a:lstStyle/>
            <a:p>
              <a:pPr eaLnBrk="0" hangingPunct="0"/>
              <a:r>
                <a:rPr lang="en-US" sz="2500" b="1">
                  <a:latin typeface="Times New Roman" pitchFamily="18" charset="0"/>
                </a:rPr>
                <a:t>Year 0</a:t>
              </a:r>
              <a:endParaRPr lang="en-US">
                <a:latin typeface="Times New Roman" pitchFamily="18" charset="0"/>
              </a:endParaRPr>
            </a:p>
          </p:txBody>
        </p:sp>
        <p:sp>
          <p:nvSpPr>
            <p:cNvPr id="58384" name="Rectangle 2062"/>
            <p:cNvSpPr>
              <a:spLocks noChangeArrowheads="1"/>
            </p:cNvSpPr>
            <p:nvPr/>
          </p:nvSpPr>
          <p:spPr bwMode="auto">
            <a:xfrm>
              <a:off x="1267" y="1445"/>
              <a:ext cx="472" cy="240"/>
            </a:xfrm>
            <a:prstGeom prst="rect">
              <a:avLst/>
            </a:prstGeom>
            <a:noFill/>
            <a:ln w="9525">
              <a:noFill/>
              <a:miter lim="800000"/>
              <a:headEnd/>
              <a:tailEnd/>
            </a:ln>
          </p:spPr>
          <p:txBody>
            <a:bodyPr wrap="none" lIns="0" tIns="0" rIns="0" bIns="0">
              <a:spAutoFit/>
            </a:bodyPr>
            <a:lstStyle/>
            <a:p>
              <a:pPr eaLnBrk="0" hangingPunct="0"/>
              <a:r>
                <a:rPr lang="en-US" sz="2500" b="1">
                  <a:latin typeface="Times New Roman" pitchFamily="18" charset="0"/>
                </a:rPr>
                <a:t>Prob.</a:t>
              </a:r>
              <a:endParaRPr lang="en-US">
                <a:latin typeface="Times New Roman" pitchFamily="18" charset="0"/>
              </a:endParaRPr>
            </a:p>
          </p:txBody>
        </p:sp>
        <p:sp>
          <p:nvSpPr>
            <p:cNvPr id="58385" name="Rectangle 2063"/>
            <p:cNvSpPr>
              <a:spLocks noChangeArrowheads="1"/>
            </p:cNvSpPr>
            <p:nvPr/>
          </p:nvSpPr>
          <p:spPr bwMode="auto">
            <a:xfrm>
              <a:off x="2323" y="1445"/>
              <a:ext cx="572" cy="240"/>
            </a:xfrm>
            <a:prstGeom prst="rect">
              <a:avLst/>
            </a:prstGeom>
            <a:noFill/>
            <a:ln w="9525">
              <a:noFill/>
              <a:miter lim="800000"/>
              <a:headEnd/>
              <a:tailEnd/>
            </a:ln>
          </p:spPr>
          <p:txBody>
            <a:bodyPr wrap="none" lIns="0" tIns="0" rIns="0" bIns="0">
              <a:spAutoFit/>
            </a:bodyPr>
            <a:lstStyle/>
            <a:p>
              <a:pPr eaLnBrk="0" hangingPunct="0"/>
              <a:r>
                <a:rPr lang="en-US" sz="2500" b="1">
                  <a:latin typeface="Times New Roman" pitchFamily="18" charset="0"/>
                </a:rPr>
                <a:t>Year 1</a:t>
              </a:r>
              <a:endParaRPr lang="en-US">
                <a:latin typeface="Times New Roman" pitchFamily="18" charset="0"/>
              </a:endParaRPr>
            </a:p>
          </p:txBody>
        </p:sp>
        <p:sp>
          <p:nvSpPr>
            <p:cNvPr id="58386" name="Rectangle 2064"/>
            <p:cNvSpPr>
              <a:spLocks noChangeArrowheads="1"/>
            </p:cNvSpPr>
            <p:nvPr/>
          </p:nvSpPr>
          <p:spPr bwMode="auto">
            <a:xfrm>
              <a:off x="3216" y="1445"/>
              <a:ext cx="572" cy="240"/>
            </a:xfrm>
            <a:prstGeom prst="rect">
              <a:avLst/>
            </a:prstGeom>
            <a:noFill/>
            <a:ln w="9525">
              <a:noFill/>
              <a:miter lim="800000"/>
              <a:headEnd/>
              <a:tailEnd/>
            </a:ln>
          </p:spPr>
          <p:txBody>
            <a:bodyPr wrap="none" lIns="0" tIns="0" rIns="0" bIns="0">
              <a:spAutoFit/>
            </a:bodyPr>
            <a:lstStyle/>
            <a:p>
              <a:pPr eaLnBrk="0" hangingPunct="0"/>
              <a:r>
                <a:rPr lang="en-US" sz="2500" b="1">
                  <a:latin typeface="Times New Roman" pitchFamily="18" charset="0"/>
                </a:rPr>
                <a:t>Year 2</a:t>
              </a:r>
              <a:endParaRPr lang="en-US">
                <a:latin typeface="Times New Roman" pitchFamily="18" charset="0"/>
              </a:endParaRPr>
            </a:p>
          </p:txBody>
        </p:sp>
        <p:sp>
          <p:nvSpPr>
            <p:cNvPr id="58387" name="Rectangle 2065"/>
            <p:cNvSpPr>
              <a:spLocks noChangeArrowheads="1"/>
            </p:cNvSpPr>
            <p:nvPr/>
          </p:nvSpPr>
          <p:spPr bwMode="auto">
            <a:xfrm>
              <a:off x="4032" y="1440"/>
              <a:ext cx="572" cy="240"/>
            </a:xfrm>
            <a:prstGeom prst="rect">
              <a:avLst/>
            </a:prstGeom>
            <a:noFill/>
            <a:ln w="9525">
              <a:noFill/>
              <a:miter lim="800000"/>
              <a:headEnd/>
              <a:tailEnd/>
            </a:ln>
          </p:spPr>
          <p:txBody>
            <a:bodyPr wrap="none" lIns="0" tIns="0" rIns="0" bIns="0">
              <a:spAutoFit/>
            </a:bodyPr>
            <a:lstStyle/>
            <a:p>
              <a:pPr eaLnBrk="0" hangingPunct="0"/>
              <a:r>
                <a:rPr lang="en-US" sz="2500" b="1">
                  <a:latin typeface="Times New Roman" pitchFamily="18" charset="0"/>
                </a:rPr>
                <a:t>Year 3</a:t>
              </a:r>
              <a:endParaRPr lang="en-US">
                <a:latin typeface="Times New Roman" pitchFamily="18" charset="0"/>
              </a:endParaRPr>
            </a:p>
          </p:txBody>
        </p:sp>
        <p:sp>
          <p:nvSpPr>
            <p:cNvPr id="58388" name="Rectangle 2066"/>
            <p:cNvSpPr>
              <a:spLocks noChangeArrowheads="1"/>
            </p:cNvSpPr>
            <p:nvPr/>
          </p:nvSpPr>
          <p:spPr bwMode="auto">
            <a:xfrm>
              <a:off x="4699" y="1445"/>
              <a:ext cx="745" cy="240"/>
            </a:xfrm>
            <a:prstGeom prst="rect">
              <a:avLst/>
            </a:prstGeom>
            <a:noFill/>
            <a:ln w="9525">
              <a:noFill/>
              <a:miter lim="800000"/>
              <a:headEnd/>
              <a:tailEnd/>
            </a:ln>
          </p:spPr>
          <p:txBody>
            <a:bodyPr wrap="none" lIns="0" tIns="0" rIns="0" bIns="0">
              <a:spAutoFit/>
            </a:bodyPr>
            <a:lstStyle/>
            <a:p>
              <a:pPr eaLnBrk="0" hangingPunct="0"/>
              <a:r>
                <a:rPr lang="en-US" sz="2500" b="1">
                  <a:latin typeface="Times New Roman" pitchFamily="18" charset="0"/>
                </a:rPr>
                <a:t>Scenario</a:t>
              </a:r>
              <a:endParaRPr lang="en-US">
                <a:latin typeface="Times New Roman" pitchFamily="18" charset="0"/>
              </a:endParaRPr>
            </a:p>
          </p:txBody>
        </p:sp>
        <p:sp>
          <p:nvSpPr>
            <p:cNvPr id="58389" name="Rectangle 2067"/>
            <p:cNvSpPr>
              <a:spLocks noChangeArrowheads="1"/>
            </p:cNvSpPr>
            <p:nvPr/>
          </p:nvSpPr>
          <p:spPr bwMode="auto">
            <a:xfrm>
              <a:off x="2491" y="1964"/>
              <a:ext cx="300" cy="240"/>
            </a:xfrm>
            <a:prstGeom prst="rect">
              <a:avLst/>
            </a:prstGeom>
            <a:noFill/>
            <a:ln w="9525">
              <a:noFill/>
              <a:miter lim="800000"/>
              <a:headEnd/>
              <a:tailEnd/>
            </a:ln>
          </p:spPr>
          <p:txBody>
            <a:bodyPr wrap="none" lIns="0" tIns="0" rIns="0" bIns="0">
              <a:spAutoFit/>
            </a:bodyPr>
            <a:lstStyle/>
            <a:p>
              <a:pPr eaLnBrk="0" hangingPunct="0"/>
              <a:r>
                <a:rPr lang="en-US" sz="2500" b="1">
                  <a:latin typeface="Times New Roman" pitchFamily="18" charset="0"/>
                </a:rPr>
                <a:t>$45</a:t>
              </a:r>
              <a:endParaRPr lang="en-US">
                <a:latin typeface="Times New Roman" pitchFamily="18" charset="0"/>
              </a:endParaRPr>
            </a:p>
          </p:txBody>
        </p:sp>
        <p:sp>
          <p:nvSpPr>
            <p:cNvPr id="58390" name="Rectangle 2068"/>
            <p:cNvSpPr>
              <a:spLocks noChangeArrowheads="1"/>
            </p:cNvSpPr>
            <p:nvPr/>
          </p:nvSpPr>
          <p:spPr bwMode="auto">
            <a:xfrm>
              <a:off x="3384" y="1964"/>
              <a:ext cx="300" cy="240"/>
            </a:xfrm>
            <a:prstGeom prst="rect">
              <a:avLst/>
            </a:prstGeom>
            <a:noFill/>
            <a:ln w="9525">
              <a:noFill/>
              <a:miter lim="800000"/>
              <a:headEnd/>
              <a:tailEnd/>
            </a:ln>
          </p:spPr>
          <p:txBody>
            <a:bodyPr wrap="none" lIns="0" tIns="0" rIns="0" bIns="0">
              <a:spAutoFit/>
            </a:bodyPr>
            <a:lstStyle/>
            <a:p>
              <a:pPr eaLnBrk="0" hangingPunct="0"/>
              <a:r>
                <a:rPr lang="en-US" sz="2500" b="1">
                  <a:latin typeface="Times New Roman" pitchFamily="18" charset="0"/>
                </a:rPr>
                <a:t>$45</a:t>
              </a:r>
              <a:endParaRPr lang="en-US">
                <a:latin typeface="Times New Roman" pitchFamily="18" charset="0"/>
              </a:endParaRPr>
            </a:p>
          </p:txBody>
        </p:sp>
        <p:sp>
          <p:nvSpPr>
            <p:cNvPr id="58391" name="Rectangle 2069"/>
            <p:cNvSpPr>
              <a:spLocks noChangeArrowheads="1"/>
            </p:cNvSpPr>
            <p:nvPr/>
          </p:nvSpPr>
          <p:spPr bwMode="auto">
            <a:xfrm>
              <a:off x="4277" y="1964"/>
              <a:ext cx="300" cy="240"/>
            </a:xfrm>
            <a:prstGeom prst="rect">
              <a:avLst/>
            </a:prstGeom>
            <a:noFill/>
            <a:ln w="9525">
              <a:noFill/>
              <a:miter lim="800000"/>
              <a:headEnd/>
              <a:tailEnd/>
            </a:ln>
          </p:spPr>
          <p:txBody>
            <a:bodyPr wrap="none" lIns="0" tIns="0" rIns="0" bIns="0">
              <a:spAutoFit/>
            </a:bodyPr>
            <a:lstStyle/>
            <a:p>
              <a:pPr eaLnBrk="0" hangingPunct="0"/>
              <a:r>
                <a:rPr lang="en-US" sz="2500" b="1">
                  <a:latin typeface="Times New Roman" pitchFamily="18" charset="0"/>
                </a:rPr>
                <a:t>$45</a:t>
              </a:r>
              <a:endParaRPr lang="en-US">
                <a:latin typeface="Times New Roman" pitchFamily="18" charset="0"/>
              </a:endParaRPr>
            </a:p>
          </p:txBody>
        </p:sp>
        <p:sp>
          <p:nvSpPr>
            <p:cNvPr id="58392" name="Rectangle 2070"/>
            <p:cNvSpPr>
              <a:spLocks noChangeArrowheads="1"/>
            </p:cNvSpPr>
            <p:nvPr/>
          </p:nvSpPr>
          <p:spPr bwMode="auto">
            <a:xfrm>
              <a:off x="4915" y="1964"/>
              <a:ext cx="550" cy="240"/>
            </a:xfrm>
            <a:prstGeom prst="rect">
              <a:avLst/>
            </a:prstGeom>
            <a:noFill/>
            <a:ln w="9525">
              <a:noFill/>
              <a:miter lim="800000"/>
              <a:headEnd/>
              <a:tailEnd/>
            </a:ln>
          </p:spPr>
          <p:txBody>
            <a:bodyPr wrap="none" lIns="0" tIns="0" rIns="0" bIns="0">
              <a:spAutoFit/>
            </a:bodyPr>
            <a:lstStyle/>
            <a:p>
              <a:pPr eaLnBrk="0" hangingPunct="0"/>
              <a:r>
                <a:rPr lang="en-US" sz="2500" b="1">
                  <a:latin typeface="Times New Roman" pitchFamily="18" charset="0"/>
                </a:rPr>
                <a:t>$36.91</a:t>
              </a:r>
              <a:endParaRPr lang="en-US">
                <a:latin typeface="Times New Roman" pitchFamily="18" charset="0"/>
              </a:endParaRPr>
            </a:p>
          </p:txBody>
        </p:sp>
        <p:sp>
          <p:nvSpPr>
            <p:cNvPr id="58393" name="Rectangle 2071"/>
            <p:cNvSpPr>
              <a:spLocks noChangeArrowheads="1"/>
            </p:cNvSpPr>
            <p:nvPr/>
          </p:nvSpPr>
          <p:spPr bwMode="auto">
            <a:xfrm>
              <a:off x="1085" y="2223"/>
              <a:ext cx="400" cy="240"/>
            </a:xfrm>
            <a:prstGeom prst="rect">
              <a:avLst/>
            </a:prstGeom>
            <a:noFill/>
            <a:ln w="9525">
              <a:noFill/>
              <a:miter lim="800000"/>
              <a:headEnd/>
              <a:tailEnd/>
            </a:ln>
          </p:spPr>
          <p:txBody>
            <a:bodyPr wrap="none" lIns="0" tIns="0" rIns="0" bIns="0">
              <a:spAutoFit/>
            </a:bodyPr>
            <a:lstStyle/>
            <a:p>
              <a:pPr eaLnBrk="0" hangingPunct="0"/>
              <a:r>
                <a:rPr lang="en-US" sz="2500" b="1">
                  <a:latin typeface="Times New Roman" pitchFamily="18" charset="0"/>
                </a:rPr>
                <a:t>30%</a:t>
              </a:r>
              <a:endParaRPr lang="en-US">
                <a:latin typeface="Times New Roman" pitchFamily="18" charset="0"/>
              </a:endParaRPr>
            </a:p>
          </p:txBody>
        </p:sp>
        <p:sp>
          <p:nvSpPr>
            <p:cNvPr id="58394" name="Rectangle 2072"/>
            <p:cNvSpPr>
              <a:spLocks noChangeArrowheads="1"/>
            </p:cNvSpPr>
            <p:nvPr/>
          </p:nvSpPr>
          <p:spPr bwMode="auto">
            <a:xfrm>
              <a:off x="422" y="2482"/>
              <a:ext cx="367" cy="240"/>
            </a:xfrm>
            <a:prstGeom prst="rect">
              <a:avLst/>
            </a:prstGeom>
            <a:noFill/>
            <a:ln w="9525">
              <a:noFill/>
              <a:miter lim="800000"/>
              <a:headEnd/>
              <a:tailEnd/>
            </a:ln>
          </p:spPr>
          <p:txBody>
            <a:bodyPr wrap="none" lIns="0" tIns="0" rIns="0" bIns="0">
              <a:spAutoFit/>
            </a:bodyPr>
            <a:lstStyle/>
            <a:p>
              <a:pPr eaLnBrk="0" hangingPunct="0"/>
              <a:r>
                <a:rPr lang="en-US" sz="2500" b="1">
                  <a:latin typeface="Times New Roman" pitchFamily="18" charset="0"/>
                </a:rPr>
                <a:t>-$75</a:t>
              </a:r>
              <a:endParaRPr lang="en-US">
                <a:latin typeface="Times New Roman" pitchFamily="18" charset="0"/>
              </a:endParaRPr>
            </a:p>
          </p:txBody>
        </p:sp>
        <p:sp>
          <p:nvSpPr>
            <p:cNvPr id="58395" name="Rectangle 2073"/>
            <p:cNvSpPr>
              <a:spLocks noChangeArrowheads="1"/>
            </p:cNvSpPr>
            <p:nvPr/>
          </p:nvSpPr>
          <p:spPr bwMode="auto">
            <a:xfrm>
              <a:off x="1085" y="2482"/>
              <a:ext cx="400" cy="240"/>
            </a:xfrm>
            <a:prstGeom prst="rect">
              <a:avLst/>
            </a:prstGeom>
            <a:noFill/>
            <a:ln w="9525">
              <a:noFill/>
              <a:miter lim="800000"/>
              <a:headEnd/>
              <a:tailEnd/>
            </a:ln>
          </p:spPr>
          <p:txBody>
            <a:bodyPr wrap="none" lIns="0" tIns="0" rIns="0" bIns="0">
              <a:spAutoFit/>
            </a:bodyPr>
            <a:lstStyle/>
            <a:p>
              <a:pPr eaLnBrk="0" hangingPunct="0"/>
              <a:r>
                <a:rPr lang="en-US" sz="2500" b="1">
                  <a:latin typeface="Times New Roman" pitchFamily="18" charset="0"/>
                </a:rPr>
                <a:t>40%</a:t>
              </a:r>
              <a:endParaRPr lang="en-US">
                <a:latin typeface="Times New Roman" pitchFamily="18" charset="0"/>
              </a:endParaRPr>
            </a:p>
          </p:txBody>
        </p:sp>
        <p:sp>
          <p:nvSpPr>
            <p:cNvPr id="58396" name="Rectangle 2074"/>
            <p:cNvSpPr>
              <a:spLocks noChangeArrowheads="1"/>
            </p:cNvSpPr>
            <p:nvPr/>
          </p:nvSpPr>
          <p:spPr bwMode="auto">
            <a:xfrm>
              <a:off x="2491" y="2482"/>
              <a:ext cx="300" cy="240"/>
            </a:xfrm>
            <a:prstGeom prst="rect">
              <a:avLst/>
            </a:prstGeom>
            <a:noFill/>
            <a:ln w="9525">
              <a:noFill/>
              <a:miter lim="800000"/>
              <a:headEnd/>
              <a:tailEnd/>
            </a:ln>
          </p:spPr>
          <p:txBody>
            <a:bodyPr wrap="none" lIns="0" tIns="0" rIns="0" bIns="0">
              <a:spAutoFit/>
            </a:bodyPr>
            <a:lstStyle/>
            <a:p>
              <a:pPr eaLnBrk="0" hangingPunct="0"/>
              <a:r>
                <a:rPr lang="en-US" sz="2500" b="1">
                  <a:latin typeface="Times New Roman" pitchFamily="18" charset="0"/>
                </a:rPr>
                <a:t>$30</a:t>
              </a:r>
              <a:endParaRPr lang="en-US">
                <a:latin typeface="Times New Roman" pitchFamily="18" charset="0"/>
              </a:endParaRPr>
            </a:p>
          </p:txBody>
        </p:sp>
        <p:sp>
          <p:nvSpPr>
            <p:cNvPr id="58397" name="Rectangle 2075"/>
            <p:cNvSpPr>
              <a:spLocks noChangeArrowheads="1"/>
            </p:cNvSpPr>
            <p:nvPr/>
          </p:nvSpPr>
          <p:spPr bwMode="auto">
            <a:xfrm>
              <a:off x="3384" y="2482"/>
              <a:ext cx="300" cy="240"/>
            </a:xfrm>
            <a:prstGeom prst="rect">
              <a:avLst/>
            </a:prstGeom>
            <a:noFill/>
            <a:ln w="9525">
              <a:noFill/>
              <a:miter lim="800000"/>
              <a:headEnd/>
              <a:tailEnd/>
            </a:ln>
          </p:spPr>
          <p:txBody>
            <a:bodyPr wrap="none" lIns="0" tIns="0" rIns="0" bIns="0">
              <a:spAutoFit/>
            </a:bodyPr>
            <a:lstStyle/>
            <a:p>
              <a:pPr eaLnBrk="0" hangingPunct="0"/>
              <a:r>
                <a:rPr lang="en-US" sz="2500" b="1">
                  <a:latin typeface="Times New Roman" pitchFamily="18" charset="0"/>
                </a:rPr>
                <a:t>$30</a:t>
              </a:r>
              <a:endParaRPr lang="en-US">
                <a:latin typeface="Times New Roman" pitchFamily="18" charset="0"/>
              </a:endParaRPr>
            </a:p>
          </p:txBody>
        </p:sp>
        <p:sp>
          <p:nvSpPr>
            <p:cNvPr id="58398" name="Rectangle 2076"/>
            <p:cNvSpPr>
              <a:spLocks noChangeArrowheads="1"/>
            </p:cNvSpPr>
            <p:nvPr/>
          </p:nvSpPr>
          <p:spPr bwMode="auto">
            <a:xfrm>
              <a:off x="4277" y="2482"/>
              <a:ext cx="300" cy="240"/>
            </a:xfrm>
            <a:prstGeom prst="rect">
              <a:avLst/>
            </a:prstGeom>
            <a:noFill/>
            <a:ln w="9525">
              <a:noFill/>
              <a:miter lim="800000"/>
              <a:headEnd/>
              <a:tailEnd/>
            </a:ln>
          </p:spPr>
          <p:txBody>
            <a:bodyPr wrap="none" lIns="0" tIns="0" rIns="0" bIns="0">
              <a:spAutoFit/>
            </a:bodyPr>
            <a:lstStyle/>
            <a:p>
              <a:pPr eaLnBrk="0" hangingPunct="0"/>
              <a:r>
                <a:rPr lang="en-US" sz="2500" b="1">
                  <a:latin typeface="Times New Roman" pitchFamily="18" charset="0"/>
                </a:rPr>
                <a:t>$30</a:t>
              </a:r>
              <a:endParaRPr lang="en-US">
                <a:latin typeface="Times New Roman" pitchFamily="18" charset="0"/>
              </a:endParaRPr>
            </a:p>
          </p:txBody>
        </p:sp>
        <p:sp>
          <p:nvSpPr>
            <p:cNvPr id="58399" name="Rectangle 2077"/>
            <p:cNvSpPr>
              <a:spLocks noChangeArrowheads="1"/>
            </p:cNvSpPr>
            <p:nvPr/>
          </p:nvSpPr>
          <p:spPr bwMode="auto">
            <a:xfrm>
              <a:off x="4949" y="2482"/>
              <a:ext cx="517" cy="240"/>
            </a:xfrm>
            <a:prstGeom prst="rect">
              <a:avLst/>
            </a:prstGeom>
            <a:noFill/>
            <a:ln w="9525">
              <a:noFill/>
              <a:miter lim="800000"/>
              <a:headEnd/>
              <a:tailEnd/>
            </a:ln>
          </p:spPr>
          <p:txBody>
            <a:bodyPr wrap="none" lIns="0" tIns="0" rIns="0" bIns="0">
              <a:spAutoFit/>
            </a:bodyPr>
            <a:lstStyle/>
            <a:p>
              <a:pPr eaLnBrk="0" hangingPunct="0"/>
              <a:r>
                <a:rPr lang="en-US" sz="2500" b="1">
                  <a:latin typeface="Times New Roman" pitchFamily="18" charset="0"/>
                </a:rPr>
                <a:t>-$0.39</a:t>
              </a:r>
              <a:endParaRPr lang="en-US">
                <a:latin typeface="Times New Roman" pitchFamily="18" charset="0"/>
              </a:endParaRPr>
            </a:p>
          </p:txBody>
        </p:sp>
        <p:sp>
          <p:nvSpPr>
            <p:cNvPr id="58400" name="Rectangle 2078"/>
            <p:cNvSpPr>
              <a:spLocks noChangeArrowheads="1"/>
            </p:cNvSpPr>
            <p:nvPr/>
          </p:nvSpPr>
          <p:spPr bwMode="auto">
            <a:xfrm>
              <a:off x="1085" y="2741"/>
              <a:ext cx="400" cy="240"/>
            </a:xfrm>
            <a:prstGeom prst="rect">
              <a:avLst/>
            </a:prstGeom>
            <a:noFill/>
            <a:ln w="9525">
              <a:noFill/>
              <a:miter lim="800000"/>
              <a:headEnd/>
              <a:tailEnd/>
            </a:ln>
          </p:spPr>
          <p:txBody>
            <a:bodyPr wrap="none" lIns="0" tIns="0" rIns="0" bIns="0">
              <a:spAutoFit/>
            </a:bodyPr>
            <a:lstStyle/>
            <a:p>
              <a:pPr eaLnBrk="0" hangingPunct="0"/>
              <a:r>
                <a:rPr lang="en-US" sz="2500" b="1">
                  <a:latin typeface="Times New Roman" pitchFamily="18" charset="0"/>
                </a:rPr>
                <a:t>30%</a:t>
              </a:r>
              <a:endParaRPr lang="en-US">
                <a:latin typeface="Times New Roman" pitchFamily="18" charset="0"/>
              </a:endParaRPr>
            </a:p>
          </p:txBody>
        </p:sp>
        <p:sp>
          <p:nvSpPr>
            <p:cNvPr id="58401" name="Rectangle 2079"/>
            <p:cNvSpPr>
              <a:spLocks noChangeArrowheads="1"/>
            </p:cNvSpPr>
            <p:nvPr/>
          </p:nvSpPr>
          <p:spPr bwMode="auto">
            <a:xfrm>
              <a:off x="2491" y="3001"/>
              <a:ext cx="300" cy="240"/>
            </a:xfrm>
            <a:prstGeom prst="rect">
              <a:avLst/>
            </a:prstGeom>
            <a:noFill/>
            <a:ln w="9525">
              <a:noFill/>
              <a:miter lim="800000"/>
              <a:headEnd/>
              <a:tailEnd/>
            </a:ln>
          </p:spPr>
          <p:txBody>
            <a:bodyPr wrap="none" lIns="0" tIns="0" rIns="0" bIns="0">
              <a:spAutoFit/>
            </a:bodyPr>
            <a:lstStyle/>
            <a:p>
              <a:pPr eaLnBrk="0" hangingPunct="0"/>
              <a:r>
                <a:rPr lang="en-US" sz="2500" b="1">
                  <a:latin typeface="Times New Roman" pitchFamily="18" charset="0"/>
                </a:rPr>
                <a:t>$15</a:t>
              </a:r>
              <a:endParaRPr lang="en-US">
                <a:latin typeface="Times New Roman" pitchFamily="18" charset="0"/>
              </a:endParaRPr>
            </a:p>
          </p:txBody>
        </p:sp>
        <p:sp>
          <p:nvSpPr>
            <p:cNvPr id="58402" name="Rectangle 2080"/>
            <p:cNvSpPr>
              <a:spLocks noChangeArrowheads="1"/>
            </p:cNvSpPr>
            <p:nvPr/>
          </p:nvSpPr>
          <p:spPr bwMode="auto">
            <a:xfrm>
              <a:off x="3384" y="3001"/>
              <a:ext cx="300" cy="240"/>
            </a:xfrm>
            <a:prstGeom prst="rect">
              <a:avLst/>
            </a:prstGeom>
            <a:noFill/>
            <a:ln w="9525">
              <a:noFill/>
              <a:miter lim="800000"/>
              <a:headEnd/>
              <a:tailEnd/>
            </a:ln>
          </p:spPr>
          <p:txBody>
            <a:bodyPr wrap="none" lIns="0" tIns="0" rIns="0" bIns="0">
              <a:spAutoFit/>
            </a:bodyPr>
            <a:lstStyle/>
            <a:p>
              <a:pPr eaLnBrk="0" hangingPunct="0"/>
              <a:r>
                <a:rPr lang="en-US" sz="2500" b="1">
                  <a:latin typeface="Times New Roman" pitchFamily="18" charset="0"/>
                </a:rPr>
                <a:t>$15</a:t>
              </a:r>
              <a:endParaRPr lang="en-US">
                <a:latin typeface="Times New Roman" pitchFamily="18" charset="0"/>
              </a:endParaRPr>
            </a:p>
          </p:txBody>
        </p:sp>
        <p:sp>
          <p:nvSpPr>
            <p:cNvPr id="58403" name="Rectangle 2081"/>
            <p:cNvSpPr>
              <a:spLocks noChangeArrowheads="1"/>
            </p:cNvSpPr>
            <p:nvPr/>
          </p:nvSpPr>
          <p:spPr bwMode="auto">
            <a:xfrm>
              <a:off x="4277" y="3001"/>
              <a:ext cx="300" cy="240"/>
            </a:xfrm>
            <a:prstGeom prst="rect">
              <a:avLst/>
            </a:prstGeom>
            <a:noFill/>
            <a:ln w="9525">
              <a:noFill/>
              <a:miter lim="800000"/>
              <a:headEnd/>
              <a:tailEnd/>
            </a:ln>
          </p:spPr>
          <p:txBody>
            <a:bodyPr wrap="none" lIns="0" tIns="0" rIns="0" bIns="0">
              <a:spAutoFit/>
            </a:bodyPr>
            <a:lstStyle/>
            <a:p>
              <a:pPr eaLnBrk="0" hangingPunct="0"/>
              <a:r>
                <a:rPr lang="en-US" sz="2500" b="1">
                  <a:latin typeface="Times New Roman" pitchFamily="18" charset="0"/>
                </a:rPr>
                <a:t>$15</a:t>
              </a:r>
              <a:endParaRPr lang="en-US">
                <a:latin typeface="Times New Roman" pitchFamily="18" charset="0"/>
              </a:endParaRPr>
            </a:p>
          </p:txBody>
        </p:sp>
        <p:sp>
          <p:nvSpPr>
            <p:cNvPr id="58404" name="Rectangle 2082"/>
            <p:cNvSpPr>
              <a:spLocks noChangeArrowheads="1"/>
            </p:cNvSpPr>
            <p:nvPr/>
          </p:nvSpPr>
          <p:spPr bwMode="auto">
            <a:xfrm>
              <a:off x="4560" y="2976"/>
              <a:ext cx="960" cy="246"/>
            </a:xfrm>
            <a:prstGeom prst="rect">
              <a:avLst/>
            </a:prstGeom>
            <a:noFill/>
            <a:ln w="9525">
              <a:solidFill>
                <a:schemeClr val="tx1"/>
              </a:solidFill>
              <a:miter lim="800000"/>
              <a:headEnd/>
              <a:tailEnd/>
            </a:ln>
          </p:spPr>
          <p:txBody>
            <a:bodyPr lIns="0" tIns="0" rIns="0" bIns="0">
              <a:spAutoFit/>
            </a:bodyPr>
            <a:lstStyle/>
            <a:p>
              <a:pPr eaLnBrk="0" hangingPunct="0"/>
              <a:r>
                <a:rPr lang="en-US" sz="2500" b="1">
                  <a:latin typeface="Times New Roman" pitchFamily="18" charset="0"/>
                </a:rPr>
                <a:t>     -$37.70</a:t>
              </a:r>
              <a:endParaRPr lang="en-US">
                <a:latin typeface="Times New Roman" pitchFamily="18" charset="0"/>
              </a:endParaRPr>
            </a:p>
          </p:txBody>
        </p:sp>
        <p:sp>
          <p:nvSpPr>
            <p:cNvPr id="58405" name="Rectangle 2083"/>
            <p:cNvSpPr>
              <a:spLocks noChangeArrowheads="1"/>
            </p:cNvSpPr>
            <p:nvPr/>
          </p:nvSpPr>
          <p:spPr bwMode="auto">
            <a:xfrm>
              <a:off x="2482" y="1195"/>
              <a:ext cx="1622" cy="240"/>
            </a:xfrm>
            <a:prstGeom prst="rect">
              <a:avLst/>
            </a:prstGeom>
            <a:noFill/>
            <a:ln w="9525">
              <a:noFill/>
              <a:miter lim="800000"/>
              <a:headEnd/>
              <a:tailEnd/>
            </a:ln>
          </p:spPr>
          <p:txBody>
            <a:bodyPr wrap="none" lIns="0" tIns="0" rIns="0" bIns="0">
              <a:spAutoFit/>
            </a:bodyPr>
            <a:lstStyle/>
            <a:p>
              <a:pPr eaLnBrk="0" hangingPunct="0"/>
              <a:r>
                <a:rPr lang="en-US" sz="2500" b="1">
                  <a:latin typeface="Times New Roman" pitchFamily="18" charset="0"/>
                </a:rPr>
                <a:t>Future Cash Flows</a:t>
              </a:r>
              <a:endParaRPr lang="en-US">
                <a:latin typeface="Times New Roman" pitchFamily="18" charset="0"/>
              </a:endParaRPr>
            </a:p>
          </p:txBody>
        </p:sp>
        <p:sp>
          <p:nvSpPr>
            <p:cNvPr id="58406" name="Line 2084"/>
            <p:cNvSpPr>
              <a:spLocks noChangeShapeType="1"/>
            </p:cNvSpPr>
            <p:nvPr/>
          </p:nvSpPr>
          <p:spPr bwMode="auto">
            <a:xfrm>
              <a:off x="1930" y="1944"/>
              <a:ext cx="1" cy="279"/>
            </a:xfrm>
            <a:prstGeom prst="line">
              <a:avLst/>
            </a:prstGeom>
            <a:noFill/>
            <a:ln w="0">
              <a:solidFill>
                <a:schemeClr val="tx1"/>
              </a:solidFill>
              <a:round/>
              <a:headEnd/>
              <a:tailEnd/>
            </a:ln>
          </p:spPr>
          <p:txBody>
            <a:bodyPr/>
            <a:lstStyle/>
            <a:p>
              <a:endParaRPr lang="en-CA"/>
            </a:p>
          </p:txBody>
        </p:sp>
        <p:sp>
          <p:nvSpPr>
            <p:cNvPr id="58407" name="Rectangle 2085"/>
            <p:cNvSpPr>
              <a:spLocks noChangeArrowheads="1"/>
            </p:cNvSpPr>
            <p:nvPr/>
          </p:nvSpPr>
          <p:spPr bwMode="auto">
            <a:xfrm>
              <a:off x="1930" y="1944"/>
              <a:ext cx="19" cy="279"/>
            </a:xfrm>
            <a:prstGeom prst="rect">
              <a:avLst/>
            </a:prstGeom>
            <a:solidFill>
              <a:srgbClr val="000000"/>
            </a:solidFill>
            <a:ln w="9525">
              <a:noFill/>
              <a:miter lim="800000"/>
              <a:headEnd/>
              <a:tailEnd/>
            </a:ln>
          </p:spPr>
          <p:txBody>
            <a:bodyPr/>
            <a:lstStyle/>
            <a:p>
              <a:pPr algn="ctr" eaLnBrk="0" hangingPunct="0"/>
              <a:endParaRPr lang="en-US" sz="1800"/>
            </a:p>
          </p:txBody>
        </p:sp>
        <p:sp>
          <p:nvSpPr>
            <p:cNvPr id="58408" name="Line 2086"/>
            <p:cNvSpPr>
              <a:spLocks noChangeShapeType="1"/>
            </p:cNvSpPr>
            <p:nvPr/>
          </p:nvSpPr>
          <p:spPr bwMode="auto">
            <a:xfrm>
              <a:off x="4608" y="1964"/>
              <a:ext cx="1" cy="259"/>
            </a:xfrm>
            <a:prstGeom prst="line">
              <a:avLst/>
            </a:prstGeom>
            <a:noFill/>
            <a:ln w="0">
              <a:solidFill>
                <a:schemeClr val="tx1"/>
              </a:solidFill>
              <a:round/>
              <a:headEnd/>
              <a:tailEnd/>
            </a:ln>
          </p:spPr>
          <p:txBody>
            <a:bodyPr/>
            <a:lstStyle/>
            <a:p>
              <a:endParaRPr lang="en-CA"/>
            </a:p>
          </p:txBody>
        </p:sp>
        <p:sp>
          <p:nvSpPr>
            <p:cNvPr id="58409" name="Rectangle 2087"/>
            <p:cNvSpPr>
              <a:spLocks noChangeArrowheads="1"/>
            </p:cNvSpPr>
            <p:nvPr/>
          </p:nvSpPr>
          <p:spPr bwMode="auto">
            <a:xfrm>
              <a:off x="4608" y="1964"/>
              <a:ext cx="19" cy="259"/>
            </a:xfrm>
            <a:prstGeom prst="rect">
              <a:avLst/>
            </a:prstGeom>
            <a:solidFill>
              <a:srgbClr val="000000"/>
            </a:solidFill>
            <a:ln w="9525">
              <a:noFill/>
              <a:miter lim="800000"/>
              <a:headEnd/>
              <a:tailEnd/>
            </a:ln>
          </p:spPr>
          <p:txBody>
            <a:bodyPr/>
            <a:lstStyle/>
            <a:p>
              <a:pPr algn="ctr" eaLnBrk="0" hangingPunct="0"/>
              <a:endParaRPr lang="en-US" sz="1800"/>
            </a:p>
          </p:txBody>
        </p:sp>
        <p:sp>
          <p:nvSpPr>
            <p:cNvPr id="58410" name="Line 2088"/>
            <p:cNvSpPr>
              <a:spLocks noChangeShapeType="1"/>
            </p:cNvSpPr>
            <p:nvPr/>
          </p:nvSpPr>
          <p:spPr bwMode="auto">
            <a:xfrm>
              <a:off x="5501" y="1964"/>
              <a:ext cx="1" cy="259"/>
            </a:xfrm>
            <a:prstGeom prst="line">
              <a:avLst/>
            </a:prstGeom>
            <a:noFill/>
            <a:ln w="0">
              <a:solidFill>
                <a:srgbClr val="000000"/>
              </a:solidFill>
              <a:round/>
              <a:headEnd/>
              <a:tailEnd/>
            </a:ln>
          </p:spPr>
          <p:txBody>
            <a:bodyPr/>
            <a:lstStyle/>
            <a:p>
              <a:endParaRPr lang="en-CA"/>
            </a:p>
          </p:txBody>
        </p:sp>
        <p:sp>
          <p:nvSpPr>
            <p:cNvPr id="58411" name="Rectangle 2089"/>
            <p:cNvSpPr>
              <a:spLocks noChangeArrowheads="1"/>
            </p:cNvSpPr>
            <p:nvPr/>
          </p:nvSpPr>
          <p:spPr bwMode="auto">
            <a:xfrm>
              <a:off x="5501" y="1964"/>
              <a:ext cx="19" cy="259"/>
            </a:xfrm>
            <a:prstGeom prst="rect">
              <a:avLst/>
            </a:prstGeom>
            <a:solidFill>
              <a:srgbClr val="000000"/>
            </a:solidFill>
            <a:ln w="9525">
              <a:noFill/>
              <a:miter lim="800000"/>
              <a:headEnd/>
              <a:tailEnd/>
            </a:ln>
          </p:spPr>
          <p:txBody>
            <a:bodyPr/>
            <a:lstStyle/>
            <a:p>
              <a:pPr algn="ctr" eaLnBrk="0" hangingPunct="0"/>
              <a:endParaRPr lang="en-US" sz="1800"/>
            </a:p>
          </p:txBody>
        </p:sp>
        <p:sp>
          <p:nvSpPr>
            <p:cNvPr id="58412" name="Line 2090"/>
            <p:cNvSpPr>
              <a:spLocks noChangeShapeType="1"/>
            </p:cNvSpPr>
            <p:nvPr/>
          </p:nvSpPr>
          <p:spPr bwMode="auto">
            <a:xfrm>
              <a:off x="1930" y="2463"/>
              <a:ext cx="1" cy="278"/>
            </a:xfrm>
            <a:prstGeom prst="line">
              <a:avLst/>
            </a:prstGeom>
            <a:noFill/>
            <a:ln w="0">
              <a:solidFill>
                <a:schemeClr val="tx1"/>
              </a:solidFill>
              <a:round/>
              <a:headEnd/>
              <a:tailEnd/>
            </a:ln>
          </p:spPr>
          <p:txBody>
            <a:bodyPr/>
            <a:lstStyle/>
            <a:p>
              <a:endParaRPr lang="en-CA"/>
            </a:p>
          </p:txBody>
        </p:sp>
        <p:sp>
          <p:nvSpPr>
            <p:cNvPr id="58413" name="Rectangle 2091"/>
            <p:cNvSpPr>
              <a:spLocks noChangeArrowheads="1"/>
            </p:cNvSpPr>
            <p:nvPr/>
          </p:nvSpPr>
          <p:spPr bwMode="auto">
            <a:xfrm>
              <a:off x="1930" y="2463"/>
              <a:ext cx="19" cy="278"/>
            </a:xfrm>
            <a:prstGeom prst="rect">
              <a:avLst/>
            </a:prstGeom>
            <a:solidFill>
              <a:srgbClr val="000000"/>
            </a:solidFill>
            <a:ln w="9525">
              <a:noFill/>
              <a:miter lim="800000"/>
              <a:headEnd/>
              <a:tailEnd/>
            </a:ln>
          </p:spPr>
          <p:txBody>
            <a:bodyPr/>
            <a:lstStyle/>
            <a:p>
              <a:pPr algn="ctr" eaLnBrk="0" hangingPunct="0"/>
              <a:endParaRPr lang="en-US" sz="1800"/>
            </a:p>
          </p:txBody>
        </p:sp>
        <p:sp>
          <p:nvSpPr>
            <p:cNvPr id="58414" name="Line 2092"/>
            <p:cNvSpPr>
              <a:spLocks noChangeShapeType="1"/>
            </p:cNvSpPr>
            <p:nvPr/>
          </p:nvSpPr>
          <p:spPr bwMode="auto">
            <a:xfrm>
              <a:off x="4608" y="2482"/>
              <a:ext cx="1" cy="259"/>
            </a:xfrm>
            <a:prstGeom prst="line">
              <a:avLst/>
            </a:prstGeom>
            <a:noFill/>
            <a:ln w="0">
              <a:solidFill>
                <a:srgbClr val="000000"/>
              </a:solidFill>
              <a:round/>
              <a:headEnd/>
              <a:tailEnd/>
            </a:ln>
          </p:spPr>
          <p:txBody>
            <a:bodyPr/>
            <a:lstStyle/>
            <a:p>
              <a:endParaRPr lang="en-CA"/>
            </a:p>
          </p:txBody>
        </p:sp>
        <p:sp>
          <p:nvSpPr>
            <p:cNvPr id="58415" name="Rectangle 2093"/>
            <p:cNvSpPr>
              <a:spLocks noChangeArrowheads="1"/>
            </p:cNvSpPr>
            <p:nvPr/>
          </p:nvSpPr>
          <p:spPr bwMode="auto">
            <a:xfrm>
              <a:off x="4608" y="2482"/>
              <a:ext cx="19" cy="259"/>
            </a:xfrm>
            <a:prstGeom prst="rect">
              <a:avLst/>
            </a:prstGeom>
            <a:solidFill>
              <a:srgbClr val="000000"/>
            </a:solidFill>
            <a:ln w="9525">
              <a:noFill/>
              <a:miter lim="800000"/>
              <a:headEnd/>
              <a:tailEnd/>
            </a:ln>
          </p:spPr>
          <p:txBody>
            <a:bodyPr/>
            <a:lstStyle/>
            <a:p>
              <a:pPr algn="ctr" eaLnBrk="0" hangingPunct="0"/>
              <a:endParaRPr lang="en-US" sz="1800"/>
            </a:p>
          </p:txBody>
        </p:sp>
        <p:sp>
          <p:nvSpPr>
            <p:cNvPr id="58416" name="Line 2094"/>
            <p:cNvSpPr>
              <a:spLocks noChangeShapeType="1"/>
            </p:cNvSpPr>
            <p:nvPr/>
          </p:nvSpPr>
          <p:spPr bwMode="auto">
            <a:xfrm>
              <a:off x="5501" y="2482"/>
              <a:ext cx="1" cy="259"/>
            </a:xfrm>
            <a:prstGeom prst="line">
              <a:avLst/>
            </a:prstGeom>
            <a:noFill/>
            <a:ln w="0">
              <a:solidFill>
                <a:srgbClr val="000000"/>
              </a:solidFill>
              <a:round/>
              <a:headEnd/>
              <a:tailEnd/>
            </a:ln>
          </p:spPr>
          <p:txBody>
            <a:bodyPr/>
            <a:lstStyle/>
            <a:p>
              <a:endParaRPr lang="en-CA"/>
            </a:p>
          </p:txBody>
        </p:sp>
        <p:sp>
          <p:nvSpPr>
            <p:cNvPr id="58417" name="Rectangle 2095"/>
            <p:cNvSpPr>
              <a:spLocks noChangeArrowheads="1"/>
            </p:cNvSpPr>
            <p:nvPr/>
          </p:nvSpPr>
          <p:spPr bwMode="auto">
            <a:xfrm>
              <a:off x="5501" y="2482"/>
              <a:ext cx="19" cy="259"/>
            </a:xfrm>
            <a:prstGeom prst="rect">
              <a:avLst/>
            </a:prstGeom>
            <a:solidFill>
              <a:srgbClr val="000000"/>
            </a:solidFill>
            <a:ln w="9525">
              <a:noFill/>
              <a:miter lim="800000"/>
              <a:headEnd/>
              <a:tailEnd/>
            </a:ln>
          </p:spPr>
          <p:txBody>
            <a:bodyPr/>
            <a:lstStyle/>
            <a:p>
              <a:pPr algn="ctr" eaLnBrk="0" hangingPunct="0"/>
              <a:endParaRPr lang="en-US" sz="1800"/>
            </a:p>
          </p:txBody>
        </p:sp>
        <p:sp>
          <p:nvSpPr>
            <p:cNvPr id="58418" name="Line 2096"/>
            <p:cNvSpPr>
              <a:spLocks noChangeShapeType="1"/>
            </p:cNvSpPr>
            <p:nvPr/>
          </p:nvSpPr>
          <p:spPr bwMode="auto">
            <a:xfrm>
              <a:off x="1930" y="2981"/>
              <a:ext cx="1" cy="279"/>
            </a:xfrm>
            <a:prstGeom prst="line">
              <a:avLst/>
            </a:prstGeom>
            <a:noFill/>
            <a:ln w="0">
              <a:solidFill>
                <a:srgbClr val="000000"/>
              </a:solidFill>
              <a:round/>
              <a:headEnd/>
              <a:tailEnd/>
            </a:ln>
          </p:spPr>
          <p:txBody>
            <a:bodyPr/>
            <a:lstStyle/>
            <a:p>
              <a:endParaRPr lang="en-CA"/>
            </a:p>
          </p:txBody>
        </p:sp>
        <p:sp>
          <p:nvSpPr>
            <p:cNvPr id="58419" name="Rectangle 2097"/>
            <p:cNvSpPr>
              <a:spLocks noChangeArrowheads="1"/>
            </p:cNvSpPr>
            <p:nvPr/>
          </p:nvSpPr>
          <p:spPr bwMode="auto">
            <a:xfrm>
              <a:off x="1930" y="2981"/>
              <a:ext cx="19" cy="279"/>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58420" name="Line 2098"/>
            <p:cNvSpPr>
              <a:spLocks noChangeShapeType="1"/>
            </p:cNvSpPr>
            <p:nvPr/>
          </p:nvSpPr>
          <p:spPr bwMode="auto">
            <a:xfrm>
              <a:off x="4608" y="3001"/>
              <a:ext cx="1" cy="259"/>
            </a:xfrm>
            <a:prstGeom prst="line">
              <a:avLst/>
            </a:prstGeom>
            <a:noFill/>
            <a:ln w="0">
              <a:solidFill>
                <a:schemeClr val="tx1"/>
              </a:solidFill>
              <a:round/>
              <a:headEnd/>
              <a:tailEnd/>
            </a:ln>
          </p:spPr>
          <p:txBody>
            <a:bodyPr/>
            <a:lstStyle/>
            <a:p>
              <a:endParaRPr lang="en-CA"/>
            </a:p>
          </p:txBody>
        </p:sp>
        <p:sp>
          <p:nvSpPr>
            <p:cNvPr id="58421" name="Rectangle 2099"/>
            <p:cNvSpPr>
              <a:spLocks noChangeArrowheads="1"/>
            </p:cNvSpPr>
            <p:nvPr/>
          </p:nvSpPr>
          <p:spPr bwMode="auto">
            <a:xfrm>
              <a:off x="4608" y="3001"/>
              <a:ext cx="19" cy="259"/>
            </a:xfrm>
            <a:prstGeom prst="rect">
              <a:avLst/>
            </a:prstGeom>
            <a:solidFill>
              <a:srgbClr val="000000"/>
            </a:solidFill>
            <a:ln w="9525">
              <a:noFill/>
              <a:miter lim="800000"/>
              <a:headEnd/>
              <a:tailEnd/>
            </a:ln>
          </p:spPr>
          <p:txBody>
            <a:bodyPr/>
            <a:lstStyle/>
            <a:p>
              <a:pPr algn="ctr" eaLnBrk="0" hangingPunct="0"/>
              <a:endParaRPr lang="en-US" sz="1800"/>
            </a:p>
          </p:txBody>
        </p:sp>
        <p:sp>
          <p:nvSpPr>
            <p:cNvPr id="58422" name="Line 2100"/>
            <p:cNvSpPr>
              <a:spLocks noChangeShapeType="1"/>
            </p:cNvSpPr>
            <p:nvPr/>
          </p:nvSpPr>
          <p:spPr bwMode="auto">
            <a:xfrm>
              <a:off x="5501" y="3001"/>
              <a:ext cx="1" cy="259"/>
            </a:xfrm>
            <a:prstGeom prst="line">
              <a:avLst/>
            </a:prstGeom>
            <a:noFill/>
            <a:ln w="0">
              <a:solidFill>
                <a:srgbClr val="000000"/>
              </a:solidFill>
              <a:round/>
              <a:headEnd/>
              <a:tailEnd/>
            </a:ln>
          </p:spPr>
          <p:txBody>
            <a:bodyPr/>
            <a:lstStyle/>
            <a:p>
              <a:endParaRPr lang="en-CA"/>
            </a:p>
          </p:txBody>
        </p:sp>
        <p:sp>
          <p:nvSpPr>
            <p:cNvPr id="58423" name="Rectangle 2101"/>
            <p:cNvSpPr>
              <a:spLocks noChangeArrowheads="1"/>
            </p:cNvSpPr>
            <p:nvPr/>
          </p:nvSpPr>
          <p:spPr bwMode="auto">
            <a:xfrm>
              <a:off x="5501" y="3001"/>
              <a:ext cx="19" cy="259"/>
            </a:xfrm>
            <a:prstGeom prst="rect">
              <a:avLst/>
            </a:prstGeom>
            <a:solidFill>
              <a:srgbClr val="000000"/>
            </a:solidFill>
            <a:ln w="9525">
              <a:noFill/>
              <a:miter lim="800000"/>
              <a:headEnd/>
              <a:tailEnd/>
            </a:ln>
          </p:spPr>
          <p:txBody>
            <a:bodyPr/>
            <a:lstStyle/>
            <a:p>
              <a:pPr algn="ctr" eaLnBrk="0" hangingPunct="0"/>
              <a:endParaRPr lang="en-US" sz="1800"/>
            </a:p>
          </p:txBody>
        </p:sp>
        <p:sp>
          <p:nvSpPr>
            <p:cNvPr id="58424" name="Rectangle 2102"/>
            <p:cNvSpPr>
              <a:spLocks noChangeArrowheads="1"/>
            </p:cNvSpPr>
            <p:nvPr/>
          </p:nvSpPr>
          <p:spPr bwMode="auto">
            <a:xfrm>
              <a:off x="154" y="1416"/>
              <a:ext cx="4468" cy="39"/>
            </a:xfrm>
            <a:prstGeom prst="rect">
              <a:avLst/>
            </a:prstGeom>
            <a:noFill/>
            <a:ln w="9525">
              <a:solidFill>
                <a:schemeClr val="tx1"/>
              </a:solidFill>
              <a:miter lim="800000"/>
              <a:headEnd/>
              <a:tailEnd/>
            </a:ln>
          </p:spPr>
          <p:txBody>
            <a:bodyPr/>
            <a:lstStyle/>
            <a:p>
              <a:pPr algn="ctr" eaLnBrk="0" hangingPunct="0"/>
              <a:endParaRPr lang="en-US" sz="1800"/>
            </a:p>
          </p:txBody>
        </p:sp>
        <p:sp>
          <p:nvSpPr>
            <p:cNvPr id="58425" name="Line 2103"/>
            <p:cNvSpPr>
              <a:spLocks noChangeShapeType="1"/>
            </p:cNvSpPr>
            <p:nvPr/>
          </p:nvSpPr>
          <p:spPr bwMode="auto">
            <a:xfrm>
              <a:off x="154" y="1685"/>
              <a:ext cx="5361" cy="1"/>
            </a:xfrm>
            <a:prstGeom prst="line">
              <a:avLst/>
            </a:prstGeom>
            <a:noFill/>
            <a:ln w="0">
              <a:solidFill>
                <a:srgbClr val="000000"/>
              </a:solidFill>
              <a:round/>
              <a:headEnd/>
              <a:tailEnd/>
            </a:ln>
          </p:spPr>
          <p:txBody>
            <a:bodyPr/>
            <a:lstStyle/>
            <a:p>
              <a:endParaRPr lang="en-CA"/>
            </a:p>
          </p:txBody>
        </p:sp>
        <p:sp>
          <p:nvSpPr>
            <p:cNvPr id="58426" name="Rectangle 2104"/>
            <p:cNvSpPr>
              <a:spLocks noChangeArrowheads="1"/>
            </p:cNvSpPr>
            <p:nvPr/>
          </p:nvSpPr>
          <p:spPr bwMode="auto">
            <a:xfrm>
              <a:off x="154" y="1685"/>
              <a:ext cx="5361" cy="19"/>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58427" name="Line 2105"/>
            <p:cNvSpPr>
              <a:spLocks noChangeShapeType="1"/>
            </p:cNvSpPr>
            <p:nvPr/>
          </p:nvSpPr>
          <p:spPr bwMode="auto">
            <a:xfrm>
              <a:off x="1949" y="1944"/>
              <a:ext cx="3571" cy="1"/>
            </a:xfrm>
            <a:prstGeom prst="line">
              <a:avLst/>
            </a:prstGeom>
            <a:noFill/>
            <a:ln w="0">
              <a:solidFill>
                <a:srgbClr val="000000"/>
              </a:solidFill>
              <a:round/>
              <a:headEnd/>
              <a:tailEnd/>
            </a:ln>
          </p:spPr>
          <p:txBody>
            <a:bodyPr/>
            <a:lstStyle/>
            <a:p>
              <a:endParaRPr lang="en-CA"/>
            </a:p>
          </p:txBody>
        </p:sp>
        <p:sp>
          <p:nvSpPr>
            <p:cNvPr id="58428" name="Rectangle 2106"/>
            <p:cNvSpPr>
              <a:spLocks noChangeArrowheads="1"/>
            </p:cNvSpPr>
            <p:nvPr/>
          </p:nvSpPr>
          <p:spPr bwMode="auto">
            <a:xfrm>
              <a:off x="1949" y="1944"/>
              <a:ext cx="3571" cy="20"/>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58429" name="Line 2107"/>
            <p:cNvSpPr>
              <a:spLocks noChangeShapeType="1"/>
            </p:cNvSpPr>
            <p:nvPr/>
          </p:nvSpPr>
          <p:spPr bwMode="auto">
            <a:xfrm>
              <a:off x="1949" y="2204"/>
              <a:ext cx="3571" cy="1"/>
            </a:xfrm>
            <a:prstGeom prst="line">
              <a:avLst/>
            </a:prstGeom>
            <a:noFill/>
            <a:ln w="0">
              <a:solidFill>
                <a:schemeClr val="tx1"/>
              </a:solidFill>
              <a:round/>
              <a:headEnd/>
              <a:tailEnd/>
            </a:ln>
          </p:spPr>
          <p:txBody>
            <a:bodyPr/>
            <a:lstStyle/>
            <a:p>
              <a:endParaRPr lang="en-CA"/>
            </a:p>
          </p:txBody>
        </p:sp>
        <p:sp>
          <p:nvSpPr>
            <p:cNvPr id="58430" name="Rectangle 2108"/>
            <p:cNvSpPr>
              <a:spLocks noChangeArrowheads="1"/>
            </p:cNvSpPr>
            <p:nvPr/>
          </p:nvSpPr>
          <p:spPr bwMode="auto">
            <a:xfrm>
              <a:off x="1949" y="2204"/>
              <a:ext cx="3571" cy="19"/>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58431" name="Line 2109"/>
            <p:cNvSpPr>
              <a:spLocks noChangeShapeType="1"/>
            </p:cNvSpPr>
            <p:nvPr/>
          </p:nvSpPr>
          <p:spPr bwMode="auto">
            <a:xfrm>
              <a:off x="1949" y="2463"/>
              <a:ext cx="3571" cy="1"/>
            </a:xfrm>
            <a:prstGeom prst="line">
              <a:avLst/>
            </a:prstGeom>
            <a:noFill/>
            <a:ln w="0">
              <a:solidFill>
                <a:srgbClr val="000000"/>
              </a:solidFill>
              <a:round/>
              <a:headEnd/>
              <a:tailEnd/>
            </a:ln>
          </p:spPr>
          <p:txBody>
            <a:bodyPr/>
            <a:lstStyle/>
            <a:p>
              <a:endParaRPr lang="en-CA"/>
            </a:p>
          </p:txBody>
        </p:sp>
        <p:sp>
          <p:nvSpPr>
            <p:cNvPr id="58432" name="Rectangle 2110"/>
            <p:cNvSpPr>
              <a:spLocks noChangeArrowheads="1"/>
            </p:cNvSpPr>
            <p:nvPr/>
          </p:nvSpPr>
          <p:spPr bwMode="auto">
            <a:xfrm>
              <a:off x="1949" y="2463"/>
              <a:ext cx="3571" cy="19"/>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58433" name="Line 2111"/>
            <p:cNvSpPr>
              <a:spLocks noChangeShapeType="1"/>
            </p:cNvSpPr>
            <p:nvPr/>
          </p:nvSpPr>
          <p:spPr bwMode="auto">
            <a:xfrm>
              <a:off x="1949" y="2722"/>
              <a:ext cx="3571" cy="1"/>
            </a:xfrm>
            <a:prstGeom prst="line">
              <a:avLst/>
            </a:prstGeom>
            <a:noFill/>
            <a:ln w="0">
              <a:solidFill>
                <a:srgbClr val="000000"/>
              </a:solidFill>
              <a:round/>
              <a:headEnd/>
              <a:tailEnd/>
            </a:ln>
          </p:spPr>
          <p:txBody>
            <a:bodyPr/>
            <a:lstStyle/>
            <a:p>
              <a:endParaRPr lang="en-CA"/>
            </a:p>
          </p:txBody>
        </p:sp>
        <p:sp>
          <p:nvSpPr>
            <p:cNvPr id="58434" name="Rectangle 2112"/>
            <p:cNvSpPr>
              <a:spLocks noChangeArrowheads="1"/>
            </p:cNvSpPr>
            <p:nvPr/>
          </p:nvSpPr>
          <p:spPr bwMode="auto">
            <a:xfrm>
              <a:off x="1949" y="2722"/>
              <a:ext cx="3571" cy="19"/>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58435" name="Line 2113"/>
            <p:cNvSpPr>
              <a:spLocks noChangeShapeType="1"/>
            </p:cNvSpPr>
            <p:nvPr/>
          </p:nvSpPr>
          <p:spPr bwMode="auto">
            <a:xfrm>
              <a:off x="1949" y="2981"/>
              <a:ext cx="3571" cy="1"/>
            </a:xfrm>
            <a:prstGeom prst="line">
              <a:avLst/>
            </a:prstGeom>
            <a:noFill/>
            <a:ln w="0">
              <a:solidFill>
                <a:srgbClr val="000000"/>
              </a:solidFill>
              <a:round/>
              <a:headEnd/>
              <a:tailEnd/>
            </a:ln>
          </p:spPr>
          <p:txBody>
            <a:bodyPr/>
            <a:lstStyle/>
            <a:p>
              <a:endParaRPr lang="en-CA"/>
            </a:p>
          </p:txBody>
        </p:sp>
        <p:sp>
          <p:nvSpPr>
            <p:cNvPr id="58436" name="Rectangle 2114"/>
            <p:cNvSpPr>
              <a:spLocks noChangeArrowheads="1"/>
            </p:cNvSpPr>
            <p:nvPr/>
          </p:nvSpPr>
          <p:spPr bwMode="auto">
            <a:xfrm>
              <a:off x="1949" y="2981"/>
              <a:ext cx="3571" cy="20"/>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58437" name="Line 2115"/>
            <p:cNvSpPr>
              <a:spLocks noChangeShapeType="1"/>
            </p:cNvSpPr>
            <p:nvPr/>
          </p:nvSpPr>
          <p:spPr bwMode="auto">
            <a:xfrm>
              <a:off x="1949" y="3241"/>
              <a:ext cx="3571" cy="1"/>
            </a:xfrm>
            <a:prstGeom prst="line">
              <a:avLst/>
            </a:prstGeom>
            <a:noFill/>
            <a:ln w="0">
              <a:solidFill>
                <a:srgbClr val="000000"/>
              </a:solidFill>
              <a:round/>
              <a:headEnd/>
              <a:tailEnd/>
            </a:ln>
          </p:spPr>
          <p:txBody>
            <a:bodyPr/>
            <a:lstStyle/>
            <a:p>
              <a:endParaRPr lang="en-CA"/>
            </a:p>
          </p:txBody>
        </p:sp>
        <p:sp>
          <p:nvSpPr>
            <p:cNvPr id="58438" name="Rectangle 2116"/>
            <p:cNvSpPr>
              <a:spLocks noChangeArrowheads="1"/>
            </p:cNvSpPr>
            <p:nvPr/>
          </p:nvSpPr>
          <p:spPr bwMode="auto">
            <a:xfrm>
              <a:off x="1949" y="3241"/>
              <a:ext cx="3571" cy="19"/>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58439" name="Text Box 2055"/>
            <p:cNvSpPr txBox="1">
              <a:spLocks noChangeArrowheads="1"/>
            </p:cNvSpPr>
            <p:nvPr/>
          </p:nvSpPr>
          <p:spPr bwMode="auto">
            <a:xfrm>
              <a:off x="192" y="3504"/>
              <a:ext cx="5376" cy="461"/>
            </a:xfrm>
            <a:prstGeom prst="rect">
              <a:avLst/>
            </a:prstGeom>
            <a:noFill/>
            <a:ln w="12700">
              <a:noFill/>
              <a:miter lim="800000"/>
              <a:headEnd/>
              <a:tailEnd/>
            </a:ln>
          </p:spPr>
          <p:txBody>
            <a:bodyPr>
              <a:spAutoFit/>
            </a:bodyPr>
            <a:lstStyle/>
            <a:p>
              <a:pPr eaLnBrk="0" hangingPunct="0">
                <a:spcBef>
                  <a:spcPct val="10000"/>
                </a:spcBef>
              </a:pPr>
              <a:r>
                <a:rPr lang="en-US" sz="2000" b="1"/>
                <a:t>Example: $36.91 = -$75 + $45/1.1 + $45/1.1 + $45/1.1 </a:t>
              </a:r>
            </a:p>
            <a:p>
              <a:pPr eaLnBrk="0" hangingPunct="0">
                <a:spcBef>
                  <a:spcPct val="10000"/>
                </a:spcBef>
              </a:pPr>
              <a:endParaRPr lang="en-US" sz="2000" b="1"/>
            </a:p>
          </p:txBody>
        </p:sp>
      </p:grpSp>
      <p:sp>
        <p:nvSpPr>
          <p:cNvPr id="58372" name="Line 2129"/>
          <p:cNvSpPr>
            <a:spLocks noChangeShapeType="1"/>
          </p:cNvSpPr>
          <p:nvPr/>
        </p:nvSpPr>
        <p:spPr bwMode="auto">
          <a:xfrm flipV="1">
            <a:off x="2362200" y="3733800"/>
            <a:ext cx="609600" cy="304800"/>
          </a:xfrm>
          <a:prstGeom prst="line">
            <a:avLst/>
          </a:prstGeom>
          <a:noFill/>
          <a:ln w="50800">
            <a:solidFill>
              <a:schemeClr val="tx1"/>
            </a:solidFill>
            <a:round/>
            <a:headEnd/>
            <a:tailEnd type="stealth" w="lg" len="lg"/>
          </a:ln>
        </p:spPr>
        <p:txBody>
          <a:bodyPr/>
          <a:lstStyle/>
          <a:p>
            <a:endParaRPr lang="en-CA"/>
          </a:p>
        </p:txBody>
      </p:sp>
      <p:sp>
        <p:nvSpPr>
          <p:cNvPr id="58373" name="Line 2130"/>
          <p:cNvSpPr>
            <a:spLocks noChangeShapeType="1"/>
          </p:cNvSpPr>
          <p:nvPr/>
        </p:nvSpPr>
        <p:spPr bwMode="auto">
          <a:xfrm flipV="1">
            <a:off x="2438400" y="4495800"/>
            <a:ext cx="533400" cy="0"/>
          </a:xfrm>
          <a:prstGeom prst="line">
            <a:avLst/>
          </a:prstGeom>
          <a:noFill/>
          <a:ln w="50800">
            <a:solidFill>
              <a:schemeClr val="tx1"/>
            </a:solidFill>
            <a:round/>
            <a:headEnd/>
            <a:tailEnd type="stealth" w="lg" len="lg"/>
          </a:ln>
        </p:spPr>
        <p:txBody>
          <a:bodyPr/>
          <a:lstStyle/>
          <a:p>
            <a:endParaRPr lang="en-CA"/>
          </a:p>
        </p:txBody>
      </p:sp>
      <p:sp>
        <p:nvSpPr>
          <p:cNvPr id="58374" name="Line 2131"/>
          <p:cNvSpPr>
            <a:spLocks noChangeShapeType="1"/>
          </p:cNvSpPr>
          <p:nvPr/>
        </p:nvSpPr>
        <p:spPr bwMode="auto">
          <a:xfrm>
            <a:off x="2362200" y="4953000"/>
            <a:ext cx="609600" cy="381000"/>
          </a:xfrm>
          <a:prstGeom prst="line">
            <a:avLst/>
          </a:prstGeom>
          <a:noFill/>
          <a:ln w="50800">
            <a:solidFill>
              <a:schemeClr val="tx1"/>
            </a:solidFill>
            <a:round/>
            <a:headEnd/>
            <a:tailEnd type="stealth" w="lg" len="lg"/>
          </a:ln>
        </p:spPr>
        <p:txBody>
          <a:bodyPr/>
          <a:lstStyle/>
          <a:p>
            <a:endParaRPr lang="en-CA"/>
          </a:p>
        </p:txBody>
      </p:sp>
      <p:sp>
        <p:nvSpPr>
          <p:cNvPr id="58375" name="Footer Placeholder 72"/>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58376" name="Slide Number Placeholder 73"/>
          <p:cNvSpPr>
            <a:spLocks noGrp="1"/>
          </p:cNvSpPr>
          <p:nvPr>
            <p:ph type="sldNum" sz="quarter" idx="11"/>
          </p:nvPr>
        </p:nvSpPr>
        <p:spPr bwMode="auto">
          <a:noFill/>
          <a:ln>
            <a:miter lim="800000"/>
            <a:headEnd/>
            <a:tailEnd/>
          </a:ln>
        </p:spPr>
        <p:txBody>
          <a:bodyPr/>
          <a:lstStyle/>
          <a:p>
            <a:r>
              <a:rPr lang="en-US"/>
              <a:t>20-</a:t>
            </a:r>
            <a:fld id="{A8CA4C56-FFD7-4E93-95EB-6A221F556F0A}" type="slidenum">
              <a:rPr lang="en-US"/>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title"/>
          </p:nvPr>
        </p:nvSpPr>
        <p:spPr bwMode="auto">
          <a:xfrm>
            <a:off x="0" y="260648"/>
            <a:ext cx="9144000" cy="1143000"/>
          </a:xfrm>
        </p:spPr>
        <p:txBody>
          <a:bodyPr/>
          <a:lstStyle/>
          <a:p>
            <a:pPr eaLnBrk="1" hangingPunct="1"/>
            <a:r>
              <a:rPr lang="en-US" cap="none" dirty="0" smtClean="0"/>
              <a:t>Expected NPV </a:t>
            </a:r>
            <a:r>
              <a:rPr lang="en-US" dirty="0" smtClean="0"/>
              <a:t>o</a:t>
            </a:r>
            <a:r>
              <a:rPr lang="en-US" cap="none" dirty="0" smtClean="0"/>
              <a:t>f New Situation</a:t>
            </a:r>
          </a:p>
        </p:txBody>
      </p:sp>
      <p:sp>
        <p:nvSpPr>
          <p:cNvPr id="59395" name="Rectangle 5"/>
          <p:cNvSpPr>
            <a:spLocks noGrp="1" noChangeArrowheads="1"/>
          </p:cNvSpPr>
          <p:nvPr>
            <p:ph idx="1"/>
          </p:nvPr>
        </p:nvSpPr>
        <p:spPr>
          <a:xfrm>
            <a:off x="381000" y="1905000"/>
            <a:ext cx="8229600" cy="4525963"/>
          </a:xfrm>
        </p:spPr>
        <p:txBody>
          <a:bodyPr/>
          <a:lstStyle/>
          <a:p>
            <a:pPr eaLnBrk="1" hangingPunct="1"/>
            <a:r>
              <a:rPr lang="en-US" smtClean="0"/>
              <a:t>E(NPV) = [0.3($36.91)] + [0.4(–$0.39)] + [0.3 (–$37.70)]</a:t>
            </a:r>
          </a:p>
          <a:p>
            <a:pPr eaLnBrk="1" hangingPunct="1"/>
            <a:r>
              <a:rPr lang="en-US" smtClean="0"/>
              <a:t>E(NPV) = –$0.39</a:t>
            </a:r>
            <a:endParaRPr lang="en-US" smtClean="0">
              <a:sym typeface="Symbol" pitchFamily="18" charset="2"/>
            </a:endParaRPr>
          </a:p>
          <a:p>
            <a:pPr eaLnBrk="1" hangingPunct="1"/>
            <a:endParaRPr lang="en-US" smtClean="0"/>
          </a:p>
          <a:p>
            <a:pPr eaLnBrk="1" hangingPunct="1"/>
            <a:r>
              <a:rPr lang="en-US" smtClean="0"/>
              <a:t>The project now looks like a loser.</a:t>
            </a:r>
          </a:p>
        </p:txBody>
      </p:sp>
      <p:sp>
        <p:nvSpPr>
          <p:cNvPr id="59396" name="Footer Placeholder 8"/>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59397" name="Slide Number Placeholder 5"/>
          <p:cNvSpPr>
            <a:spLocks noGrp="1"/>
          </p:cNvSpPr>
          <p:nvPr>
            <p:ph type="sldNum" sz="quarter" idx="11"/>
          </p:nvPr>
        </p:nvSpPr>
        <p:spPr bwMode="auto">
          <a:noFill/>
          <a:ln>
            <a:miter lim="800000"/>
            <a:headEnd/>
            <a:tailEnd/>
          </a:ln>
        </p:spPr>
        <p:txBody>
          <a:bodyPr/>
          <a:lstStyle/>
          <a:p>
            <a:r>
              <a:rPr lang="en-US"/>
              <a:t>20-</a:t>
            </a:r>
            <a:fld id="{58329CEA-4745-4538-85B4-8DD81109B5A4}" type="slidenum">
              <a:rPr lang="en-US"/>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7" name="Rectangle 5"/>
          <p:cNvSpPr>
            <a:spLocks noGrp="1" noChangeArrowheads="1"/>
          </p:cNvSpPr>
          <p:nvPr>
            <p:ph type="title"/>
          </p:nvPr>
        </p:nvSpPr>
        <p:spPr>
          <a:xfrm>
            <a:off x="0" y="332656"/>
            <a:ext cx="9144000" cy="831304"/>
          </a:xfrm>
        </p:spPr>
        <p:txBody>
          <a:bodyPr anchor="b"/>
          <a:lstStyle/>
          <a:p>
            <a:pPr eaLnBrk="1" hangingPunct="1"/>
            <a:r>
              <a:rPr lang="en-US" sz="4400" cap="none" dirty="0" smtClean="0"/>
              <a:t>The Growth Option: An Illustration</a:t>
            </a:r>
          </a:p>
        </p:txBody>
      </p:sp>
      <p:sp>
        <p:nvSpPr>
          <p:cNvPr id="60419" name="Rectangle 6"/>
          <p:cNvSpPr>
            <a:spLocks noGrp="1" noChangeArrowheads="1"/>
          </p:cNvSpPr>
          <p:nvPr>
            <p:ph idx="1"/>
          </p:nvPr>
        </p:nvSpPr>
        <p:spPr>
          <a:xfrm>
            <a:off x="838200" y="2667000"/>
            <a:ext cx="8229600" cy="2971800"/>
          </a:xfrm>
        </p:spPr>
        <p:txBody>
          <a:bodyPr/>
          <a:lstStyle/>
          <a:p>
            <a:pPr eaLnBrk="1" hangingPunct="1"/>
            <a:r>
              <a:rPr lang="en-US" smtClean="0"/>
              <a:t>NPV = NPV Original + NPV Replication</a:t>
            </a:r>
          </a:p>
          <a:p>
            <a:pPr eaLnBrk="1" hangingPunct="1">
              <a:buFontTx/>
              <a:buNone/>
            </a:pPr>
            <a:r>
              <a:rPr lang="en-US" smtClean="0"/>
              <a:t>			=–$0.39 + (–$0.39/(1+0.10)</a:t>
            </a:r>
            <a:r>
              <a:rPr lang="en-US" baseline="30000" smtClean="0"/>
              <a:t>3</a:t>
            </a:r>
            <a:r>
              <a:rPr lang="en-US" smtClean="0"/>
              <a:t> </a:t>
            </a:r>
          </a:p>
          <a:p>
            <a:pPr eaLnBrk="1" hangingPunct="1">
              <a:buFontTx/>
              <a:buNone/>
            </a:pPr>
            <a:r>
              <a:rPr lang="en-US" smtClean="0"/>
              <a:t>			=–$0.39 + (–$0.30) = –$0.69</a:t>
            </a:r>
          </a:p>
          <a:p>
            <a:pPr eaLnBrk="1" hangingPunct="1"/>
            <a:r>
              <a:rPr lang="en-US" smtClean="0"/>
              <a:t>Still a loser, but you would implement replication only if demand is high.</a:t>
            </a:r>
          </a:p>
        </p:txBody>
      </p:sp>
      <p:sp>
        <p:nvSpPr>
          <p:cNvPr id="60420" name="Text Box 4"/>
          <p:cNvSpPr txBox="1">
            <a:spLocks noChangeArrowheads="1"/>
          </p:cNvSpPr>
          <p:nvPr/>
        </p:nvSpPr>
        <p:spPr bwMode="auto">
          <a:xfrm>
            <a:off x="762000" y="5715000"/>
            <a:ext cx="7467600" cy="660400"/>
          </a:xfrm>
          <a:prstGeom prst="rect">
            <a:avLst/>
          </a:prstGeom>
          <a:noFill/>
          <a:ln w="19050">
            <a:solidFill>
              <a:schemeClr val="tx1"/>
            </a:solidFill>
            <a:miter lim="800000"/>
            <a:headEnd/>
            <a:tailEnd/>
          </a:ln>
        </p:spPr>
        <p:txBody>
          <a:bodyPr>
            <a:spAutoFit/>
          </a:bodyPr>
          <a:lstStyle/>
          <a:p>
            <a:pPr eaLnBrk="0" hangingPunct="0">
              <a:spcBef>
                <a:spcPct val="50000"/>
              </a:spcBef>
            </a:pPr>
            <a:r>
              <a:rPr lang="en-US" sz="1800" b="1"/>
              <a:t>Note: the NPV would be even lower if we separately discounted the $75 million cost of replication at the risk-free rate.</a:t>
            </a:r>
          </a:p>
        </p:txBody>
      </p:sp>
      <p:sp>
        <p:nvSpPr>
          <p:cNvPr id="60421" name="Footer Placeholder 9"/>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60422" name="Slide Number Placeholder 6"/>
          <p:cNvSpPr>
            <a:spLocks noGrp="1"/>
          </p:cNvSpPr>
          <p:nvPr>
            <p:ph type="sldNum" sz="quarter" idx="11"/>
          </p:nvPr>
        </p:nvSpPr>
        <p:spPr bwMode="auto">
          <a:noFill/>
          <a:ln>
            <a:miter lim="800000"/>
            <a:headEnd/>
            <a:tailEnd/>
          </a:ln>
        </p:spPr>
        <p:txBody>
          <a:bodyPr/>
          <a:lstStyle/>
          <a:p>
            <a:r>
              <a:rPr lang="en-US"/>
              <a:t>20-</a:t>
            </a:r>
            <a:fld id="{51CE5383-F327-4692-8722-D0779066F491}" type="slidenum">
              <a:rPr lang="en-US"/>
              <a:pPr/>
              <a:t>48</a:t>
            </a:fld>
            <a:endParaRPr lang="en-US"/>
          </a:p>
        </p:txBody>
      </p:sp>
      <p:sp>
        <p:nvSpPr>
          <p:cNvPr id="60423" name="TextBox 6"/>
          <p:cNvSpPr txBox="1">
            <a:spLocks noChangeArrowheads="1"/>
          </p:cNvSpPr>
          <p:nvPr/>
        </p:nvSpPr>
        <p:spPr bwMode="auto">
          <a:xfrm>
            <a:off x="533400" y="1676400"/>
            <a:ext cx="8153400" cy="954088"/>
          </a:xfrm>
          <a:prstGeom prst="rect">
            <a:avLst/>
          </a:prstGeom>
          <a:noFill/>
          <a:ln w="9525">
            <a:noFill/>
            <a:miter lim="800000"/>
            <a:headEnd/>
            <a:tailEnd/>
          </a:ln>
        </p:spPr>
        <p:txBody>
          <a:bodyPr>
            <a:spAutoFit/>
          </a:bodyPr>
          <a:lstStyle/>
          <a:p>
            <a:r>
              <a:rPr lang="en-US" sz="2800"/>
              <a:t>The growth option can replicate the original project after it ends in 3 years.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1" name="Rectangle 1120"/>
          <p:cNvSpPr>
            <a:spLocks noGrp="1" noChangeArrowheads="1"/>
          </p:cNvSpPr>
          <p:nvPr>
            <p:ph type="title"/>
          </p:nvPr>
        </p:nvSpPr>
        <p:spPr>
          <a:xfrm>
            <a:off x="457200" y="260648"/>
            <a:ext cx="8229600" cy="954360"/>
          </a:xfrm>
        </p:spPr>
        <p:txBody>
          <a:bodyPr/>
          <a:lstStyle/>
          <a:p>
            <a:pPr eaLnBrk="1" hangingPunct="1"/>
            <a:r>
              <a:rPr lang="en-US" cap="none" dirty="0" smtClean="0"/>
              <a:t>Decision Tree Analysis</a:t>
            </a:r>
          </a:p>
        </p:txBody>
      </p:sp>
      <p:grpSp>
        <p:nvGrpSpPr>
          <p:cNvPr id="61443" name="Group 1129"/>
          <p:cNvGrpSpPr>
            <a:grpSpLocks/>
          </p:cNvGrpSpPr>
          <p:nvPr/>
        </p:nvGrpSpPr>
        <p:grpSpPr bwMode="auto">
          <a:xfrm>
            <a:off x="304800" y="1447800"/>
            <a:ext cx="8686800" cy="3921125"/>
            <a:chOff x="192" y="1482"/>
            <a:chExt cx="5472" cy="2470"/>
          </a:xfrm>
        </p:grpSpPr>
        <p:sp>
          <p:nvSpPr>
            <p:cNvPr id="61449" name="Text Box 1031"/>
            <p:cNvSpPr txBox="1">
              <a:spLocks noChangeArrowheads="1"/>
            </p:cNvSpPr>
            <p:nvPr/>
          </p:nvSpPr>
          <p:spPr bwMode="auto">
            <a:xfrm>
              <a:off x="240" y="3306"/>
              <a:ext cx="5424" cy="646"/>
            </a:xfrm>
            <a:prstGeom prst="rect">
              <a:avLst/>
            </a:prstGeom>
            <a:noFill/>
            <a:ln w="19050">
              <a:solidFill>
                <a:schemeClr val="tx1"/>
              </a:solidFill>
              <a:miter lim="800000"/>
              <a:headEnd/>
              <a:tailEnd/>
            </a:ln>
          </p:spPr>
          <p:txBody>
            <a:bodyPr>
              <a:spAutoFit/>
            </a:bodyPr>
            <a:lstStyle/>
            <a:p>
              <a:pPr eaLnBrk="0" hangingPunct="0">
                <a:spcBef>
                  <a:spcPct val="10000"/>
                </a:spcBef>
              </a:pPr>
              <a:r>
                <a:rPr lang="en-US" sz="2000" b="1"/>
                <a:t> Notes: The Year 3 CF includes the cost of the project if it is optimal to replicate. The cost is discounted at the risk-free rate; other cash flows are discounted at the cost of capital.</a:t>
              </a:r>
            </a:p>
          </p:txBody>
        </p:sp>
        <p:sp>
          <p:nvSpPr>
            <p:cNvPr id="61450" name="Rectangle 1116"/>
            <p:cNvSpPr>
              <a:spLocks noChangeArrowheads="1"/>
            </p:cNvSpPr>
            <p:nvPr/>
          </p:nvSpPr>
          <p:spPr bwMode="auto">
            <a:xfrm>
              <a:off x="192" y="1482"/>
              <a:ext cx="5376" cy="1797"/>
            </a:xfrm>
            <a:prstGeom prst="rect">
              <a:avLst/>
            </a:prstGeom>
            <a:noFill/>
            <a:ln w="38100">
              <a:solidFill>
                <a:schemeClr val="tx1"/>
              </a:solidFill>
              <a:miter lim="800000"/>
              <a:headEnd/>
              <a:tailEnd/>
            </a:ln>
          </p:spPr>
          <p:txBody>
            <a:bodyPr/>
            <a:lstStyle/>
            <a:p>
              <a:pPr algn="ctr" eaLnBrk="0" hangingPunct="0"/>
              <a:endParaRPr lang="en-US" sz="1800"/>
            </a:p>
          </p:txBody>
        </p:sp>
        <p:sp>
          <p:nvSpPr>
            <p:cNvPr id="61451" name="Rectangle 1034"/>
            <p:cNvSpPr>
              <a:spLocks noChangeArrowheads="1"/>
            </p:cNvSpPr>
            <p:nvPr/>
          </p:nvSpPr>
          <p:spPr bwMode="auto">
            <a:xfrm>
              <a:off x="4752" y="2156"/>
              <a:ext cx="812" cy="222"/>
            </a:xfrm>
            <a:prstGeom prst="rect">
              <a:avLst/>
            </a:prstGeom>
            <a:noFill/>
            <a:ln w="9525">
              <a:noFill/>
              <a:miter lim="800000"/>
              <a:headEnd/>
              <a:tailEnd/>
            </a:ln>
          </p:spPr>
          <p:txBody>
            <a:bodyPr/>
            <a:lstStyle/>
            <a:p>
              <a:pPr algn="ctr" eaLnBrk="0" hangingPunct="0"/>
              <a:endParaRPr lang="en-US" sz="1800"/>
            </a:p>
          </p:txBody>
        </p:sp>
        <p:sp>
          <p:nvSpPr>
            <p:cNvPr id="61452" name="Rectangle 1035"/>
            <p:cNvSpPr>
              <a:spLocks noChangeArrowheads="1"/>
            </p:cNvSpPr>
            <p:nvPr/>
          </p:nvSpPr>
          <p:spPr bwMode="auto">
            <a:xfrm>
              <a:off x="4752" y="2593"/>
              <a:ext cx="812" cy="222"/>
            </a:xfrm>
            <a:prstGeom prst="rect">
              <a:avLst/>
            </a:prstGeom>
            <a:noFill/>
            <a:ln w="9525">
              <a:noFill/>
              <a:miter lim="800000"/>
              <a:headEnd/>
              <a:tailEnd/>
            </a:ln>
          </p:spPr>
          <p:txBody>
            <a:bodyPr/>
            <a:lstStyle/>
            <a:p>
              <a:pPr algn="ctr" eaLnBrk="0" hangingPunct="0"/>
              <a:endParaRPr lang="en-US" sz="1800"/>
            </a:p>
          </p:txBody>
        </p:sp>
        <p:sp>
          <p:nvSpPr>
            <p:cNvPr id="61453" name="Rectangle 1036"/>
            <p:cNvSpPr>
              <a:spLocks noChangeArrowheads="1"/>
            </p:cNvSpPr>
            <p:nvPr/>
          </p:nvSpPr>
          <p:spPr bwMode="auto">
            <a:xfrm>
              <a:off x="4752" y="3029"/>
              <a:ext cx="812" cy="246"/>
            </a:xfrm>
            <a:prstGeom prst="rect">
              <a:avLst/>
            </a:prstGeom>
            <a:noFill/>
            <a:ln w="9525">
              <a:noFill/>
              <a:miter lim="800000"/>
              <a:headEnd/>
              <a:tailEnd/>
            </a:ln>
          </p:spPr>
          <p:txBody>
            <a:bodyPr/>
            <a:lstStyle/>
            <a:p>
              <a:pPr algn="ctr" eaLnBrk="0" hangingPunct="0"/>
              <a:endParaRPr lang="en-US" sz="1800"/>
            </a:p>
          </p:txBody>
        </p:sp>
        <p:sp>
          <p:nvSpPr>
            <p:cNvPr id="61454" name="Rectangle 1037"/>
            <p:cNvSpPr>
              <a:spLocks noChangeArrowheads="1"/>
            </p:cNvSpPr>
            <p:nvPr/>
          </p:nvSpPr>
          <p:spPr bwMode="auto">
            <a:xfrm>
              <a:off x="321" y="1494"/>
              <a:ext cx="326" cy="202"/>
            </a:xfrm>
            <a:prstGeom prst="rect">
              <a:avLst/>
            </a:prstGeom>
            <a:noFill/>
            <a:ln w="9525">
              <a:noFill/>
              <a:miter lim="800000"/>
              <a:headEnd/>
              <a:tailEnd/>
            </a:ln>
          </p:spPr>
          <p:txBody>
            <a:bodyPr wrap="none" lIns="0" tIns="0" rIns="0" bIns="0">
              <a:spAutoFit/>
            </a:bodyPr>
            <a:lstStyle/>
            <a:p>
              <a:pPr eaLnBrk="0" hangingPunct="0"/>
              <a:r>
                <a:rPr lang="en-US" sz="2100" b="1">
                  <a:latin typeface="Times New Roman" pitchFamily="18" charset="0"/>
                </a:rPr>
                <a:t>Cost</a:t>
              </a:r>
              <a:endParaRPr lang="en-US">
                <a:latin typeface="Times New Roman" pitchFamily="18" charset="0"/>
              </a:endParaRPr>
            </a:p>
          </p:txBody>
        </p:sp>
        <p:sp>
          <p:nvSpPr>
            <p:cNvPr id="61455" name="Rectangle 1038"/>
            <p:cNvSpPr>
              <a:spLocks noChangeArrowheads="1"/>
            </p:cNvSpPr>
            <p:nvPr/>
          </p:nvSpPr>
          <p:spPr bwMode="auto">
            <a:xfrm>
              <a:off x="4837" y="1494"/>
              <a:ext cx="648" cy="202"/>
            </a:xfrm>
            <a:prstGeom prst="rect">
              <a:avLst/>
            </a:prstGeom>
            <a:noFill/>
            <a:ln w="9525">
              <a:noFill/>
              <a:miter lim="800000"/>
              <a:headEnd/>
              <a:tailEnd/>
            </a:ln>
          </p:spPr>
          <p:txBody>
            <a:bodyPr wrap="none" lIns="0" tIns="0" rIns="0" bIns="0">
              <a:spAutoFit/>
            </a:bodyPr>
            <a:lstStyle/>
            <a:p>
              <a:pPr eaLnBrk="0" hangingPunct="0"/>
              <a:r>
                <a:rPr lang="en-US" sz="2100" b="1">
                  <a:latin typeface="Times New Roman" pitchFamily="18" charset="0"/>
                </a:rPr>
                <a:t>NPV this</a:t>
              </a:r>
              <a:endParaRPr lang="en-US">
                <a:latin typeface="Times New Roman" pitchFamily="18" charset="0"/>
              </a:endParaRPr>
            </a:p>
          </p:txBody>
        </p:sp>
        <p:sp>
          <p:nvSpPr>
            <p:cNvPr id="61456" name="Rectangle 1039"/>
            <p:cNvSpPr>
              <a:spLocks noChangeArrowheads="1"/>
            </p:cNvSpPr>
            <p:nvPr/>
          </p:nvSpPr>
          <p:spPr bwMode="auto">
            <a:xfrm>
              <a:off x="325" y="1728"/>
              <a:ext cx="481" cy="202"/>
            </a:xfrm>
            <a:prstGeom prst="rect">
              <a:avLst/>
            </a:prstGeom>
            <a:noFill/>
            <a:ln w="9525">
              <a:noFill/>
              <a:miter lim="800000"/>
              <a:headEnd/>
              <a:tailEnd/>
            </a:ln>
          </p:spPr>
          <p:txBody>
            <a:bodyPr wrap="none" lIns="0" tIns="0" rIns="0" bIns="0">
              <a:spAutoFit/>
            </a:bodyPr>
            <a:lstStyle/>
            <a:p>
              <a:pPr eaLnBrk="0" hangingPunct="0"/>
              <a:r>
                <a:rPr lang="en-US" sz="2100" b="1">
                  <a:latin typeface="Times New Roman" pitchFamily="18" charset="0"/>
                </a:rPr>
                <a:t>Year 0</a:t>
              </a:r>
              <a:endParaRPr lang="en-US">
                <a:latin typeface="Times New Roman" pitchFamily="18" charset="0"/>
              </a:endParaRPr>
            </a:p>
          </p:txBody>
        </p:sp>
        <p:sp>
          <p:nvSpPr>
            <p:cNvPr id="61457" name="Rectangle 1040"/>
            <p:cNvSpPr>
              <a:spLocks noChangeArrowheads="1"/>
            </p:cNvSpPr>
            <p:nvPr/>
          </p:nvSpPr>
          <p:spPr bwMode="auto">
            <a:xfrm>
              <a:off x="903" y="1728"/>
              <a:ext cx="397" cy="202"/>
            </a:xfrm>
            <a:prstGeom prst="rect">
              <a:avLst/>
            </a:prstGeom>
            <a:noFill/>
            <a:ln w="9525">
              <a:noFill/>
              <a:miter lim="800000"/>
              <a:headEnd/>
              <a:tailEnd/>
            </a:ln>
          </p:spPr>
          <p:txBody>
            <a:bodyPr wrap="none" lIns="0" tIns="0" rIns="0" bIns="0">
              <a:spAutoFit/>
            </a:bodyPr>
            <a:lstStyle/>
            <a:p>
              <a:pPr eaLnBrk="0" hangingPunct="0"/>
              <a:r>
                <a:rPr lang="en-US" sz="2100" b="1">
                  <a:latin typeface="Times New Roman" pitchFamily="18" charset="0"/>
                </a:rPr>
                <a:t>Prob.</a:t>
              </a:r>
              <a:endParaRPr lang="en-US">
                <a:latin typeface="Times New Roman" pitchFamily="18" charset="0"/>
              </a:endParaRPr>
            </a:p>
          </p:txBody>
        </p:sp>
        <p:sp>
          <p:nvSpPr>
            <p:cNvPr id="61458" name="Rectangle 1041"/>
            <p:cNvSpPr>
              <a:spLocks noChangeArrowheads="1"/>
            </p:cNvSpPr>
            <p:nvPr/>
          </p:nvSpPr>
          <p:spPr bwMode="auto">
            <a:xfrm>
              <a:off x="1557" y="1728"/>
              <a:ext cx="294" cy="202"/>
            </a:xfrm>
            <a:prstGeom prst="rect">
              <a:avLst/>
            </a:prstGeom>
            <a:noFill/>
            <a:ln w="9525">
              <a:noFill/>
              <a:miter lim="800000"/>
              <a:headEnd/>
              <a:tailEnd/>
            </a:ln>
          </p:spPr>
          <p:txBody>
            <a:bodyPr wrap="none" lIns="0" tIns="0" rIns="0" bIns="0">
              <a:spAutoFit/>
            </a:bodyPr>
            <a:lstStyle/>
            <a:p>
              <a:pPr eaLnBrk="0" hangingPunct="0"/>
              <a:r>
                <a:rPr lang="en-US" sz="2100" b="1">
                  <a:latin typeface="Times New Roman" pitchFamily="18" charset="0"/>
                </a:rPr>
                <a:t>     1</a:t>
              </a:r>
              <a:endParaRPr lang="en-US">
                <a:latin typeface="Times New Roman" pitchFamily="18" charset="0"/>
              </a:endParaRPr>
            </a:p>
          </p:txBody>
        </p:sp>
        <p:sp>
          <p:nvSpPr>
            <p:cNvPr id="61459" name="Rectangle 1042"/>
            <p:cNvSpPr>
              <a:spLocks noChangeArrowheads="1"/>
            </p:cNvSpPr>
            <p:nvPr/>
          </p:nvSpPr>
          <p:spPr bwMode="auto">
            <a:xfrm>
              <a:off x="2111" y="1728"/>
              <a:ext cx="294" cy="202"/>
            </a:xfrm>
            <a:prstGeom prst="rect">
              <a:avLst/>
            </a:prstGeom>
            <a:noFill/>
            <a:ln w="9525">
              <a:noFill/>
              <a:miter lim="800000"/>
              <a:headEnd/>
              <a:tailEnd/>
            </a:ln>
          </p:spPr>
          <p:txBody>
            <a:bodyPr wrap="none" lIns="0" tIns="0" rIns="0" bIns="0">
              <a:spAutoFit/>
            </a:bodyPr>
            <a:lstStyle/>
            <a:p>
              <a:pPr eaLnBrk="0" hangingPunct="0"/>
              <a:r>
                <a:rPr lang="en-US" sz="2100" b="1">
                  <a:latin typeface="Times New Roman" pitchFamily="18" charset="0"/>
                </a:rPr>
                <a:t>     2</a:t>
              </a:r>
              <a:endParaRPr lang="en-US">
                <a:latin typeface="Times New Roman" pitchFamily="18" charset="0"/>
              </a:endParaRPr>
            </a:p>
          </p:txBody>
        </p:sp>
        <p:sp>
          <p:nvSpPr>
            <p:cNvPr id="61460" name="Rectangle 1043"/>
            <p:cNvSpPr>
              <a:spLocks noChangeArrowheads="1"/>
            </p:cNvSpPr>
            <p:nvPr/>
          </p:nvSpPr>
          <p:spPr bwMode="auto">
            <a:xfrm>
              <a:off x="2664" y="1728"/>
              <a:ext cx="294" cy="202"/>
            </a:xfrm>
            <a:prstGeom prst="rect">
              <a:avLst/>
            </a:prstGeom>
            <a:noFill/>
            <a:ln w="9525">
              <a:noFill/>
              <a:miter lim="800000"/>
              <a:headEnd/>
              <a:tailEnd/>
            </a:ln>
          </p:spPr>
          <p:txBody>
            <a:bodyPr wrap="none" lIns="0" tIns="0" rIns="0" bIns="0">
              <a:spAutoFit/>
            </a:bodyPr>
            <a:lstStyle/>
            <a:p>
              <a:pPr eaLnBrk="0" hangingPunct="0"/>
              <a:r>
                <a:rPr lang="en-US" sz="2100" b="1">
                  <a:latin typeface="Times New Roman" pitchFamily="18" charset="0"/>
                </a:rPr>
                <a:t>     3</a:t>
              </a:r>
              <a:endParaRPr lang="en-US">
                <a:latin typeface="Times New Roman" pitchFamily="18" charset="0"/>
              </a:endParaRPr>
            </a:p>
          </p:txBody>
        </p:sp>
        <p:sp>
          <p:nvSpPr>
            <p:cNvPr id="61461" name="Rectangle 1044"/>
            <p:cNvSpPr>
              <a:spLocks noChangeArrowheads="1"/>
            </p:cNvSpPr>
            <p:nvPr/>
          </p:nvSpPr>
          <p:spPr bwMode="auto">
            <a:xfrm>
              <a:off x="3217" y="1728"/>
              <a:ext cx="294" cy="202"/>
            </a:xfrm>
            <a:prstGeom prst="rect">
              <a:avLst/>
            </a:prstGeom>
            <a:noFill/>
            <a:ln w="9525">
              <a:noFill/>
              <a:miter lim="800000"/>
              <a:headEnd/>
              <a:tailEnd/>
            </a:ln>
          </p:spPr>
          <p:txBody>
            <a:bodyPr wrap="none" lIns="0" tIns="0" rIns="0" bIns="0">
              <a:spAutoFit/>
            </a:bodyPr>
            <a:lstStyle/>
            <a:p>
              <a:pPr eaLnBrk="0" hangingPunct="0"/>
              <a:r>
                <a:rPr lang="en-US" sz="2100" b="1">
                  <a:latin typeface="Times New Roman" pitchFamily="18" charset="0"/>
                </a:rPr>
                <a:t>     4</a:t>
              </a:r>
              <a:endParaRPr lang="en-US">
                <a:latin typeface="Times New Roman" pitchFamily="18" charset="0"/>
              </a:endParaRPr>
            </a:p>
          </p:txBody>
        </p:sp>
        <p:sp>
          <p:nvSpPr>
            <p:cNvPr id="61462" name="Rectangle 1045"/>
            <p:cNvSpPr>
              <a:spLocks noChangeArrowheads="1"/>
            </p:cNvSpPr>
            <p:nvPr/>
          </p:nvSpPr>
          <p:spPr bwMode="auto">
            <a:xfrm>
              <a:off x="3771" y="1728"/>
              <a:ext cx="294" cy="202"/>
            </a:xfrm>
            <a:prstGeom prst="rect">
              <a:avLst/>
            </a:prstGeom>
            <a:noFill/>
            <a:ln w="9525">
              <a:noFill/>
              <a:miter lim="800000"/>
              <a:headEnd/>
              <a:tailEnd/>
            </a:ln>
          </p:spPr>
          <p:txBody>
            <a:bodyPr wrap="none" lIns="0" tIns="0" rIns="0" bIns="0">
              <a:spAutoFit/>
            </a:bodyPr>
            <a:lstStyle/>
            <a:p>
              <a:pPr eaLnBrk="0" hangingPunct="0"/>
              <a:r>
                <a:rPr lang="en-US" sz="2100" b="1">
                  <a:latin typeface="Times New Roman" pitchFamily="18" charset="0"/>
                </a:rPr>
                <a:t>     5</a:t>
              </a:r>
              <a:endParaRPr lang="en-US">
                <a:latin typeface="Times New Roman" pitchFamily="18" charset="0"/>
              </a:endParaRPr>
            </a:p>
          </p:txBody>
        </p:sp>
        <p:sp>
          <p:nvSpPr>
            <p:cNvPr id="61463" name="Rectangle 1046"/>
            <p:cNvSpPr>
              <a:spLocks noChangeArrowheads="1"/>
            </p:cNvSpPr>
            <p:nvPr/>
          </p:nvSpPr>
          <p:spPr bwMode="auto">
            <a:xfrm>
              <a:off x="4324" y="1728"/>
              <a:ext cx="294" cy="202"/>
            </a:xfrm>
            <a:prstGeom prst="rect">
              <a:avLst/>
            </a:prstGeom>
            <a:noFill/>
            <a:ln w="9525">
              <a:noFill/>
              <a:miter lim="800000"/>
              <a:headEnd/>
              <a:tailEnd/>
            </a:ln>
          </p:spPr>
          <p:txBody>
            <a:bodyPr wrap="none" lIns="0" tIns="0" rIns="0" bIns="0">
              <a:spAutoFit/>
            </a:bodyPr>
            <a:lstStyle/>
            <a:p>
              <a:pPr eaLnBrk="0" hangingPunct="0"/>
              <a:r>
                <a:rPr lang="en-US" sz="2100" b="1">
                  <a:latin typeface="Times New Roman" pitchFamily="18" charset="0"/>
                </a:rPr>
                <a:t>     6</a:t>
              </a:r>
              <a:endParaRPr lang="en-US">
                <a:latin typeface="Times New Roman" pitchFamily="18" charset="0"/>
              </a:endParaRPr>
            </a:p>
          </p:txBody>
        </p:sp>
        <p:sp>
          <p:nvSpPr>
            <p:cNvPr id="61464" name="Rectangle 1047"/>
            <p:cNvSpPr>
              <a:spLocks noChangeArrowheads="1"/>
            </p:cNvSpPr>
            <p:nvPr/>
          </p:nvSpPr>
          <p:spPr bwMode="auto">
            <a:xfrm>
              <a:off x="4849" y="1728"/>
              <a:ext cx="626" cy="202"/>
            </a:xfrm>
            <a:prstGeom prst="rect">
              <a:avLst/>
            </a:prstGeom>
            <a:noFill/>
            <a:ln w="9525">
              <a:noFill/>
              <a:miter lim="800000"/>
              <a:headEnd/>
              <a:tailEnd/>
            </a:ln>
          </p:spPr>
          <p:txBody>
            <a:bodyPr wrap="none" lIns="0" tIns="0" rIns="0" bIns="0">
              <a:spAutoFit/>
            </a:bodyPr>
            <a:lstStyle/>
            <a:p>
              <a:pPr eaLnBrk="0" hangingPunct="0"/>
              <a:r>
                <a:rPr lang="en-US" sz="2100" b="1">
                  <a:latin typeface="Times New Roman" pitchFamily="18" charset="0"/>
                </a:rPr>
                <a:t>Scenario</a:t>
              </a:r>
              <a:endParaRPr lang="en-US">
                <a:latin typeface="Times New Roman" pitchFamily="18" charset="0"/>
              </a:endParaRPr>
            </a:p>
          </p:txBody>
        </p:sp>
        <p:sp>
          <p:nvSpPr>
            <p:cNvPr id="61465" name="Rectangle 1048"/>
            <p:cNvSpPr>
              <a:spLocks noChangeArrowheads="1"/>
            </p:cNvSpPr>
            <p:nvPr/>
          </p:nvSpPr>
          <p:spPr bwMode="auto">
            <a:xfrm>
              <a:off x="1699" y="2164"/>
              <a:ext cx="252" cy="202"/>
            </a:xfrm>
            <a:prstGeom prst="rect">
              <a:avLst/>
            </a:prstGeom>
            <a:noFill/>
            <a:ln w="9525">
              <a:noFill/>
              <a:miter lim="800000"/>
              <a:headEnd/>
              <a:tailEnd/>
            </a:ln>
          </p:spPr>
          <p:txBody>
            <a:bodyPr wrap="none" lIns="0" tIns="0" rIns="0" bIns="0">
              <a:spAutoFit/>
            </a:bodyPr>
            <a:lstStyle/>
            <a:p>
              <a:pPr eaLnBrk="0" hangingPunct="0"/>
              <a:r>
                <a:rPr lang="en-US" sz="2100" b="1">
                  <a:latin typeface="Times New Roman" pitchFamily="18" charset="0"/>
                </a:rPr>
                <a:t>$45</a:t>
              </a:r>
              <a:endParaRPr lang="en-US">
                <a:latin typeface="Times New Roman" pitchFamily="18" charset="0"/>
              </a:endParaRPr>
            </a:p>
          </p:txBody>
        </p:sp>
        <p:sp>
          <p:nvSpPr>
            <p:cNvPr id="61466" name="Rectangle 1049"/>
            <p:cNvSpPr>
              <a:spLocks noChangeArrowheads="1"/>
            </p:cNvSpPr>
            <p:nvPr/>
          </p:nvSpPr>
          <p:spPr bwMode="auto">
            <a:xfrm>
              <a:off x="2252" y="2164"/>
              <a:ext cx="252" cy="202"/>
            </a:xfrm>
            <a:prstGeom prst="rect">
              <a:avLst/>
            </a:prstGeom>
            <a:noFill/>
            <a:ln w="9525">
              <a:noFill/>
              <a:miter lim="800000"/>
              <a:headEnd/>
              <a:tailEnd/>
            </a:ln>
          </p:spPr>
          <p:txBody>
            <a:bodyPr wrap="none" lIns="0" tIns="0" rIns="0" bIns="0">
              <a:spAutoFit/>
            </a:bodyPr>
            <a:lstStyle/>
            <a:p>
              <a:pPr eaLnBrk="0" hangingPunct="0"/>
              <a:r>
                <a:rPr lang="en-US" sz="2100" b="1">
                  <a:latin typeface="Times New Roman" pitchFamily="18" charset="0"/>
                </a:rPr>
                <a:t>$45</a:t>
              </a:r>
              <a:endParaRPr lang="en-US">
                <a:latin typeface="Times New Roman" pitchFamily="18" charset="0"/>
              </a:endParaRPr>
            </a:p>
          </p:txBody>
        </p:sp>
        <p:sp>
          <p:nvSpPr>
            <p:cNvPr id="61467" name="Rectangle 1050"/>
            <p:cNvSpPr>
              <a:spLocks noChangeArrowheads="1"/>
            </p:cNvSpPr>
            <p:nvPr/>
          </p:nvSpPr>
          <p:spPr bwMode="auto">
            <a:xfrm>
              <a:off x="2749" y="2164"/>
              <a:ext cx="308" cy="202"/>
            </a:xfrm>
            <a:prstGeom prst="rect">
              <a:avLst/>
            </a:prstGeom>
            <a:noFill/>
            <a:ln w="9525">
              <a:noFill/>
              <a:miter lim="800000"/>
              <a:headEnd/>
              <a:tailEnd/>
            </a:ln>
          </p:spPr>
          <p:txBody>
            <a:bodyPr wrap="none" lIns="0" tIns="0" rIns="0" bIns="0">
              <a:spAutoFit/>
            </a:bodyPr>
            <a:lstStyle/>
            <a:p>
              <a:pPr eaLnBrk="0" hangingPunct="0"/>
              <a:r>
                <a:rPr lang="en-US" sz="2100" b="1">
                  <a:latin typeface="Times New Roman" pitchFamily="18" charset="0"/>
                </a:rPr>
                <a:t>-$30</a:t>
              </a:r>
              <a:endParaRPr lang="en-US">
                <a:latin typeface="Times New Roman" pitchFamily="18" charset="0"/>
              </a:endParaRPr>
            </a:p>
          </p:txBody>
        </p:sp>
        <p:sp>
          <p:nvSpPr>
            <p:cNvPr id="61468" name="Rectangle 1051"/>
            <p:cNvSpPr>
              <a:spLocks noChangeArrowheads="1"/>
            </p:cNvSpPr>
            <p:nvPr/>
          </p:nvSpPr>
          <p:spPr bwMode="auto">
            <a:xfrm>
              <a:off x="3359" y="2164"/>
              <a:ext cx="252" cy="202"/>
            </a:xfrm>
            <a:prstGeom prst="rect">
              <a:avLst/>
            </a:prstGeom>
            <a:noFill/>
            <a:ln w="9525">
              <a:noFill/>
              <a:miter lim="800000"/>
              <a:headEnd/>
              <a:tailEnd/>
            </a:ln>
          </p:spPr>
          <p:txBody>
            <a:bodyPr wrap="none" lIns="0" tIns="0" rIns="0" bIns="0">
              <a:spAutoFit/>
            </a:bodyPr>
            <a:lstStyle/>
            <a:p>
              <a:pPr eaLnBrk="0" hangingPunct="0"/>
              <a:r>
                <a:rPr lang="en-US" sz="2100" b="1">
                  <a:latin typeface="Times New Roman" pitchFamily="18" charset="0"/>
                </a:rPr>
                <a:t>$45</a:t>
              </a:r>
              <a:endParaRPr lang="en-US">
                <a:latin typeface="Times New Roman" pitchFamily="18" charset="0"/>
              </a:endParaRPr>
            </a:p>
          </p:txBody>
        </p:sp>
        <p:sp>
          <p:nvSpPr>
            <p:cNvPr id="61469" name="Rectangle 1052"/>
            <p:cNvSpPr>
              <a:spLocks noChangeArrowheads="1"/>
            </p:cNvSpPr>
            <p:nvPr/>
          </p:nvSpPr>
          <p:spPr bwMode="auto">
            <a:xfrm>
              <a:off x="3912" y="2164"/>
              <a:ext cx="252" cy="202"/>
            </a:xfrm>
            <a:prstGeom prst="rect">
              <a:avLst/>
            </a:prstGeom>
            <a:noFill/>
            <a:ln w="9525">
              <a:noFill/>
              <a:miter lim="800000"/>
              <a:headEnd/>
              <a:tailEnd/>
            </a:ln>
          </p:spPr>
          <p:txBody>
            <a:bodyPr wrap="none" lIns="0" tIns="0" rIns="0" bIns="0">
              <a:spAutoFit/>
            </a:bodyPr>
            <a:lstStyle/>
            <a:p>
              <a:pPr eaLnBrk="0" hangingPunct="0"/>
              <a:r>
                <a:rPr lang="en-US" sz="2100" b="1">
                  <a:latin typeface="Times New Roman" pitchFamily="18" charset="0"/>
                </a:rPr>
                <a:t>$45</a:t>
              </a:r>
              <a:endParaRPr lang="en-US">
                <a:latin typeface="Times New Roman" pitchFamily="18" charset="0"/>
              </a:endParaRPr>
            </a:p>
          </p:txBody>
        </p:sp>
        <p:sp>
          <p:nvSpPr>
            <p:cNvPr id="61470" name="Rectangle 1053"/>
            <p:cNvSpPr>
              <a:spLocks noChangeArrowheads="1"/>
            </p:cNvSpPr>
            <p:nvPr/>
          </p:nvSpPr>
          <p:spPr bwMode="auto">
            <a:xfrm>
              <a:off x="4465" y="2164"/>
              <a:ext cx="252" cy="202"/>
            </a:xfrm>
            <a:prstGeom prst="rect">
              <a:avLst/>
            </a:prstGeom>
            <a:noFill/>
            <a:ln w="9525">
              <a:noFill/>
              <a:miter lim="800000"/>
              <a:headEnd/>
              <a:tailEnd/>
            </a:ln>
          </p:spPr>
          <p:txBody>
            <a:bodyPr wrap="none" lIns="0" tIns="0" rIns="0" bIns="0">
              <a:spAutoFit/>
            </a:bodyPr>
            <a:lstStyle/>
            <a:p>
              <a:pPr eaLnBrk="0" hangingPunct="0"/>
              <a:r>
                <a:rPr lang="en-US" sz="2100" b="1">
                  <a:latin typeface="Times New Roman" pitchFamily="18" charset="0"/>
                </a:rPr>
                <a:t>$45</a:t>
              </a:r>
              <a:endParaRPr lang="en-US">
                <a:latin typeface="Times New Roman" pitchFamily="18" charset="0"/>
              </a:endParaRPr>
            </a:p>
          </p:txBody>
        </p:sp>
        <p:sp>
          <p:nvSpPr>
            <p:cNvPr id="61471" name="Rectangle 1054"/>
            <p:cNvSpPr>
              <a:spLocks noChangeArrowheads="1"/>
            </p:cNvSpPr>
            <p:nvPr/>
          </p:nvSpPr>
          <p:spPr bwMode="auto">
            <a:xfrm>
              <a:off x="5059" y="2164"/>
              <a:ext cx="462" cy="202"/>
            </a:xfrm>
            <a:prstGeom prst="rect">
              <a:avLst/>
            </a:prstGeom>
            <a:noFill/>
            <a:ln w="9525">
              <a:noFill/>
              <a:miter lim="800000"/>
              <a:headEnd/>
              <a:tailEnd/>
            </a:ln>
          </p:spPr>
          <p:txBody>
            <a:bodyPr wrap="none" lIns="0" tIns="0" rIns="0" bIns="0">
              <a:spAutoFit/>
            </a:bodyPr>
            <a:lstStyle/>
            <a:p>
              <a:pPr eaLnBrk="0" hangingPunct="0"/>
              <a:r>
                <a:rPr lang="en-US" sz="2100" b="1">
                  <a:latin typeface="Times New Roman" pitchFamily="18" charset="0"/>
                </a:rPr>
                <a:t>$58.02</a:t>
              </a:r>
              <a:endParaRPr lang="en-US">
                <a:latin typeface="Times New Roman" pitchFamily="18" charset="0"/>
              </a:endParaRPr>
            </a:p>
          </p:txBody>
        </p:sp>
        <p:sp>
          <p:nvSpPr>
            <p:cNvPr id="61472" name="Rectangle 1055"/>
            <p:cNvSpPr>
              <a:spLocks noChangeArrowheads="1"/>
            </p:cNvSpPr>
            <p:nvPr/>
          </p:nvSpPr>
          <p:spPr bwMode="auto">
            <a:xfrm>
              <a:off x="786" y="2383"/>
              <a:ext cx="336" cy="202"/>
            </a:xfrm>
            <a:prstGeom prst="rect">
              <a:avLst/>
            </a:prstGeom>
            <a:noFill/>
            <a:ln w="9525">
              <a:noFill/>
              <a:miter lim="800000"/>
              <a:headEnd/>
              <a:tailEnd/>
            </a:ln>
          </p:spPr>
          <p:txBody>
            <a:bodyPr wrap="none" lIns="0" tIns="0" rIns="0" bIns="0">
              <a:spAutoFit/>
            </a:bodyPr>
            <a:lstStyle/>
            <a:p>
              <a:pPr eaLnBrk="0" hangingPunct="0"/>
              <a:r>
                <a:rPr lang="en-US" sz="2100" b="1">
                  <a:latin typeface="Times New Roman" pitchFamily="18" charset="0"/>
                </a:rPr>
                <a:t>30%</a:t>
              </a:r>
              <a:endParaRPr lang="en-US">
                <a:latin typeface="Times New Roman" pitchFamily="18" charset="0"/>
              </a:endParaRPr>
            </a:p>
          </p:txBody>
        </p:sp>
        <p:sp>
          <p:nvSpPr>
            <p:cNvPr id="61473" name="Rectangle 1056"/>
            <p:cNvSpPr>
              <a:spLocks noChangeArrowheads="1"/>
            </p:cNvSpPr>
            <p:nvPr/>
          </p:nvSpPr>
          <p:spPr bwMode="auto">
            <a:xfrm>
              <a:off x="329" y="2601"/>
              <a:ext cx="308" cy="202"/>
            </a:xfrm>
            <a:prstGeom prst="rect">
              <a:avLst/>
            </a:prstGeom>
            <a:noFill/>
            <a:ln w="9525">
              <a:noFill/>
              <a:miter lim="800000"/>
              <a:headEnd/>
              <a:tailEnd/>
            </a:ln>
          </p:spPr>
          <p:txBody>
            <a:bodyPr wrap="none" lIns="0" tIns="0" rIns="0" bIns="0">
              <a:spAutoFit/>
            </a:bodyPr>
            <a:lstStyle/>
            <a:p>
              <a:pPr eaLnBrk="0" hangingPunct="0"/>
              <a:r>
                <a:rPr lang="en-US" sz="2100" b="1">
                  <a:latin typeface="Times New Roman" pitchFamily="18" charset="0"/>
                </a:rPr>
                <a:t>-$75</a:t>
              </a:r>
              <a:endParaRPr lang="en-US">
                <a:latin typeface="Times New Roman" pitchFamily="18" charset="0"/>
              </a:endParaRPr>
            </a:p>
          </p:txBody>
        </p:sp>
        <p:sp>
          <p:nvSpPr>
            <p:cNvPr id="61474" name="Rectangle 1057"/>
            <p:cNvSpPr>
              <a:spLocks noChangeArrowheads="1"/>
            </p:cNvSpPr>
            <p:nvPr/>
          </p:nvSpPr>
          <p:spPr bwMode="auto">
            <a:xfrm>
              <a:off x="786" y="2601"/>
              <a:ext cx="336" cy="202"/>
            </a:xfrm>
            <a:prstGeom prst="rect">
              <a:avLst/>
            </a:prstGeom>
            <a:noFill/>
            <a:ln w="9525">
              <a:noFill/>
              <a:miter lim="800000"/>
              <a:headEnd/>
              <a:tailEnd/>
            </a:ln>
          </p:spPr>
          <p:txBody>
            <a:bodyPr wrap="none" lIns="0" tIns="0" rIns="0" bIns="0">
              <a:spAutoFit/>
            </a:bodyPr>
            <a:lstStyle/>
            <a:p>
              <a:pPr eaLnBrk="0" hangingPunct="0"/>
              <a:r>
                <a:rPr lang="en-US" sz="2100" b="1">
                  <a:latin typeface="Times New Roman" pitchFamily="18" charset="0"/>
                </a:rPr>
                <a:t>40%</a:t>
              </a:r>
              <a:endParaRPr lang="en-US">
                <a:latin typeface="Times New Roman" pitchFamily="18" charset="0"/>
              </a:endParaRPr>
            </a:p>
          </p:txBody>
        </p:sp>
        <p:sp>
          <p:nvSpPr>
            <p:cNvPr id="61475" name="Rectangle 1058"/>
            <p:cNvSpPr>
              <a:spLocks noChangeArrowheads="1"/>
            </p:cNvSpPr>
            <p:nvPr/>
          </p:nvSpPr>
          <p:spPr bwMode="auto">
            <a:xfrm>
              <a:off x="1699" y="2601"/>
              <a:ext cx="252" cy="202"/>
            </a:xfrm>
            <a:prstGeom prst="rect">
              <a:avLst/>
            </a:prstGeom>
            <a:noFill/>
            <a:ln w="9525">
              <a:noFill/>
              <a:miter lim="800000"/>
              <a:headEnd/>
              <a:tailEnd/>
            </a:ln>
          </p:spPr>
          <p:txBody>
            <a:bodyPr wrap="none" lIns="0" tIns="0" rIns="0" bIns="0">
              <a:spAutoFit/>
            </a:bodyPr>
            <a:lstStyle/>
            <a:p>
              <a:pPr eaLnBrk="0" hangingPunct="0"/>
              <a:r>
                <a:rPr lang="en-US" sz="2100" b="1">
                  <a:latin typeface="Times New Roman" pitchFamily="18" charset="0"/>
                </a:rPr>
                <a:t>$30</a:t>
              </a:r>
              <a:endParaRPr lang="en-US">
                <a:latin typeface="Times New Roman" pitchFamily="18" charset="0"/>
              </a:endParaRPr>
            </a:p>
          </p:txBody>
        </p:sp>
        <p:sp>
          <p:nvSpPr>
            <p:cNvPr id="61476" name="Rectangle 1059"/>
            <p:cNvSpPr>
              <a:spLocks noChangeArrowheads="1"/>
            </p:cNvSpPr>
            <p:nvPr/>
          </p:nvSpPr>
          <p:spPr bwMode="auto">
            <a:xfrm>
              <a:off x="2252" y="2601"/>
              <a:ext cx="252" cy="202"/>
            </a:xfrm>
            <a:prstGeom prst="rect">
              <a:avLst/>
            </a:prstGeom>
            <a:noFill/>
            <a:ln w="9525">
              <a:noFill/>
              <a:miter lim="800000"/>
              <a:headEnd/>
              <a:tailEnd/>
            </a:ln>
          </p:spPr>
          <p:txBody>
            <a:bodyPr wrap="none" lIns="0" tIns="0" rIns="0" bIns="0">
              <a:spAutoFit/>
            </a:bodyPr>
            <a:lstStyle/>
            <a:p>
              <a:pPr eaLnBrk="0" hangingPunct="0"/>
              <a:r>
                <a:rPr lang="en-US" sz="2100" b="1">
                  <a:latin typeface="Times New Roman" pitchFamily="18" charset="0"/>
                </a:rPr>
                <a:t>$30</a:t>
              </a:r>
              <a:endParaRPr lang="en-US">
                <a:latin typeface="Times New Roman" pitchFamily="18" charset="0"/>
              </a:endParaRPr>
            </a:p>
          </p:txBody>
        </p:sp>
        <p:sp>
          <p:nvSpPr>
            <p:cNvPr id="61477" name="Rectangle 1060"/>
            <p:cNvSpPr>
              <a:spLocks noChangeArrowheads="1"/>
            </p:cNvSpPr>
            <p:nvPr/>
          </p:nvSpPr>
          <p:spPr bwMode="auto">
            <a:xfrm>
              <a:off x="2805" y="2601"/>
              <a:ext cx="252" cy="202"/>
            </a:xfrm>
            <a:prstGeom prst="rect">
              <a:avLst/>
            </a:prstGeom>
            <a:noFill/>
            <a:ln w="9525">
              <a:noFill/>
              <a:miter lim="800000"/>
              <a:headEnd/>
              <a:tailEnd/>
            </a:ln>
          </p:spPr>
          <p:txBody>
            <a:bodyPr wrap="none" lIns="0" tIns="0" rIns="0" bIns="0">
              <a:spAutoFit/>
            </a:bodyPr>
            <a:lstStyle/>
            <a:p>
              <a:pPr eaLnBrk="0" hangingPunct="0"/>
              <a:r>
                <a:rPr lang="en-US" sz="2100" b="1">
                  <a:latin typeface="Times New Roman" pitchFamily="18" charset="0"/>
                </a:rPr>
                <a:t>$30</a:t>
              </a:r>
              <a:endParaRPr lang="en-US">
                <a:latin typeface="Times New Roman" pitchFamily="18" charset="0"/>
              </a:endParaRPr>
            </a:p>
          </p:txBody>
        </p:sp>
        <p:sp>
          <p:nvSpPr>
            <p:cNvPr id="61478" name="Rectangle 1061"/>
            <p:cNvSpPr>
              <a:spLocks noChangeArrowheads="1"/>
            </p:cNvSpPr>
            <p:nvPr/>
          </p:nvSpPr>
          <p:spPr bwMode="auto">
            <a:xfrm>
              <a:off x="3443" y="2601"/>
              <a:ext cx="168" cy="202"/>
            </a:xfrm>
            <a:prstGeom prst="rect">
              <a:avLst/>
            </a:prstGeom>
            <a:noFill/>
            <a:ln w="9525">
              <a:noFill/>
              <a:miter lim="800000"/>
              <a:headEnd/>
              <a:tailEnd/>
            </a:ln>
          </p:spPr>
          <p:txBody>
            <a:bodyPr wrap="none" lIns="0" tIns="0" rIns="0" bIns="0">
              <a:spAutoFit/>
            </a:bodyPr>
            <a:lstStyle/>
            <a:p>
              <a:pPr eaLnBrk="0" hangingPunct="0"/>
              <a:r>
                <a:rPr lang="en-US" sz="2100" b="1">
                  <a:latin typeface="Times New Roman" pitchFamily="18" charset="0"/>
                </a:rPr>
                <a:t>$0</a:t>
              </a:r>
              <a:endParaRPr lang="en-US">
                <a:latin typeface="Times New Roman" pitchFamily="18" charset="0"/>
              </a:endParaRPr>
            </a:p>
          </p:txBody>
        </p:sp>
        <p:sp>
          <p:nvSpPr>
            <p:cNvPr id="61479" name="Rectangle 1062"/>
            <p:cNvSpPr>
              <a:spLocks noChangeArrowheads="1"/>
            </p:cNvSpPr>
            <p:nvPr/>
          </p:nvSpPr>
          <p:spPr bwMode="auto">
            <a:xfrm>
              <a:off x="3997" y="2601"/>
              <a:ext cx="168" cy="202"/>
            </a:xfrm>
            <a:prstGeom prst="rect">
              <a:avLst/>
            </a:prstGeom>
            <a:noFill/>
            <a:ln w="9525">
              <a:noFill/>
              <a:miter lim="800000"/>
              <a:headEnd/>
              <a:tailEnd/>
            </a:ln>
          </p:spPr>
          <p:txBody>
            <a:bodyPr wrap="none" lIns="0" tIns="0" rIns="0" bIns="0">
              <a:spAutoFit/>
            </a:bodyPr>
            <a:lstStyle/>
            <a:p>
              <a:pPr eaLnBrk="0" hangingPunct="0"/>
              <a:r>
                <a:rPr lang="en-US" sz="2100" b="1">
                  <a:latin typeface="Times New Roman" pitchFamily="18" charset="0"/>
                </a:rPr>
                <a:t>$0</a:t>
              </a:r>
              <a:endParaRPr lang="en-US">
                <a:latin typeface="Times New Roman" pitchFamily="18" charset="0"/>
              </a:endParaRPr>
            </a:p>
          </p:txBody>
        </p:sp>
        <p:sp>
          <p:nvSpPr>
            <p:cNvPr id="61480" name="Rectangle 1063"/>
            <p:cNvSpPr>
              <a:spLocks noChangeArrowheads="1"/>
            </p:cNvSpPr>
            <p:nvPr/>
          </p:nvSpPr>
          <p:spPr bwMode="auto">
            <a:xfrm>
              <a:off x="4550" y="2601"/>
              <a:ext cx="168" cy="202"/>
            </a:xfrm>
            <a:prstGeom prst="rect">
              <a:avLst/>
            </a:prstGeom>
            <a:noFill/>
            <a:ln w="9525">
              <a:noFill/>
              <a:miter lim="800000"/>
              <a:headEnd/>
              <a:tailEnd/>
            </a:ln>
          </p:spPr>
          <p:txBody>
            <a:bodyPr wrap="none" lIns="0" tIns="0" rIns="0" bIns="0">
              <a:spAutoFit/>
            </a:bodyPr>
            <a:lstStyle/>
            <a:p>
              <a:pPr eaLnBrk="0" hangingPunct="0"/>
              <a:r>
                <a:rPr lang="en-US" sz="2100" b="1">
                  <a:latin typeface="Times New Roman" pitchFamily="18" charset="0"/>
                </a:rPr>
                <a:t>$0</a:t>
              </a:r>
              <a:endParaRPr lang="en-US">
                <a:latin typeface="Times New Roman" pitchFamily="18" charset="0"/>
              </a:endParaRPr>
            </a:p>
          </p:txBody>
        </p:sp>
        <p:sp>
          <p:nvSpPr>
            <p:cNvPr id="61481" name="Rectangle 1064"/>
            <p:cNvSpPr>
              <a:spLocks noChangeArrowheads="1"/>
            </p:cNvSpPr>
            <p:nvPr/>
          </p:nvSpPr>
          <p:spPr bwMode="auto">
            <a:xfrm>
              <a:off x="5087" y="2601"/>
              <a:ext cx="434" cy="202"/>
            </a:xfrm>
            <a:prstGeom prst="rect">
              <a:avLst/>
            </a:prstGeom>
            <a:noFill/>
            <a:ln w="9525">
              <a:noFill/>
              <a:miter lim="800000"/>
              <a:headEnd/>
              <a:tailEnd/>
            </a:ln>
          </p:spPr>
          <p:txBody>
            <a:bodyPr wrap="none" lIns="0" tIns="0" rIns="0" bIns="0">
              <a:spAutoFit/>
            </a:bodyPr>
            <a:lstStyle/>
            <a:p>
              <a:pPr eaLnBrk="0" hangingPunct="0"/>
              <a:r>
                <a:rPr lang="en-US" sz="2100" b="1">
                  <a:latin typeface="Times New Roman" pitchFamily="18" charset="0"/>
                </a:rPr>
                <a:t>-$0.39</a:t>
              </a:r>
              <a:endParaRPr lang="en-US">
                <a:latin typeface="Times New Roman" pitchFamily="18" charset="0"/>
              </a:endParaRPr>
            </a:p>
          </p:txBody>
        </p:sp>
        <p:sp>
          <p:nvSpPr>
            <p:cNvPr id="61482" name="Rectangle 1065"/>
            <p:cNvSpPr>
              <a:spLocks noChangeArrowheads="1"/>
            </p:cNvSpPr>
            <p:nvPr/>
          </p:nvSpPr>
          <p:spPr bwMode="auto">
            <a:xfrm>
              <a:off x="786" y="2819"/>
              <a:ext cx="336" cy="202"/>
            </a:xfrm>
            <a:prstGeom prst="rect">
              <a:avLst/>
            </a:prstGeom>
            <a:noFill/>
            <a:ln w="9525">
              <a:noFill/>
              <a:miter lim="800000"/>
              <a:headEnd/>
              <a:tailEnd/>
            </a:ln>
          </p:spPr>
          <p:txBody>
            <a:bodyPr wrap="none" lIns="0" tIns="0" rIns="0" bIns="0">
              <a:spAutoFit/>
            </a:bodyPr>
            <a:lstStyle/>
            <a:p>
              <a:pPr eaLnBrk="0" hangingPunct="0"/>
              <a:r>
                <a:rPr lang="en-US" sz="2100" b="1">
                  <a:latin typeface="Times New Roman" pitchFamily="18" charset="0"/>
                </a:rPr>
                <a:t>30%</a:t>
              </a:r>
              <a:endParaRPr lang="en-US">
                <a:latin typeface="Times New Roman" pitchFamily="18" charset="0"/>
              </a:endParaRPr>
            </a:p>
          </p:txBody>
        </p:sp>
        <p:sp>
          <p:nvSpPr>
            <p:cNvPr id="61483" name="Rectangle 1066"/>
            <p:cNvSpPr>
              <a:spLocks noChangeArrowheads="1"/>
            </p:cNvSpPr>
            <p:nvPr/>
          </p:nvSpPr>
          <p:spPr bwMode="auto">
            <a:xfrm>
              <a:off x="1699" y="3033"/>
              <a:ext cx="252" cy="202"/>
            </a:xfrm>
            <a:prstGeom prst="rect">
              <a:avLst/>
            </a:prstGeom>
            <a:noFill/>
            <a:ln w="9525">
              <a:noFill/>
              <a:miter lim="800000"/>
              <a:headEnd/>
              <a:tailEnd/>
            </a:ln>
          </p:spPr>
          <p:txBody>
            <a:bodyPr wrap="none" lIns="0" tIns="0" rIns="0" bIns="0">
              <a:spAutoFit/>
            </a:bodyPr>
            <a:lstStyle/>
            <a:p>
              <a:pPr eaLnBrk="0" hangingPunct="0"/>
              <a:r>
                <a:rPr lang="en-US" sz="2100" b="1">
                  <a:latin typeface="Times New Roman" pitchFamily="18" charset="0"/>
                </a:rPr>
                <a:t>$15</a:t>
              </a:r>
              <a:endParaRPr lang="en-US">
                <a:latin typeface="Times New Roman" pitchFamily="18" charset="0"/>
              </a:endParaRPr>
            </a:p>
          </p:txBody>
        </p:sp>
        <p:sp>
          <p:nvSpPr>
            <p:cNvPr id="61484" name="Rectangle 1067"/>
            <p:cNvSpPr>
              <a:spLocks noChangeArrowheads="1"/>
            </p:cNvSpPr>
            <p:nvPr/>
          </p:nvSpPr>
          <p:spPr bwMode="auto">
            <a:xfrm>
              <a:off x="2252" y="3033"/>
              <a:ext cx="252" cy="202"/>
            </a:xfrm>
            <a:prstGeom prst="rect">
              <a:avLst/>
            </a:prstGeom>
            <a:noFill/>
            <a:ln w="9525">
              <a:noFill/>
              <a:miter lim="800000"/>
              <a:headEnd/>
              <a:tailEnd/>
            </a:ln>
          </p:spPr>
          <p:txBody>
            <a:bodyPr wrap="none" lIns="0" tIns="0" rIns="0" bIns="0">
              <a:spAutoFit/>
            </a:bodyPr>
            <a:lstStyle/>
            <a:p>
              <a:pPr eaLnBrk="0" hangingPunct="0"/>
              <a:r>
                <a:rPr lang="en-US" sz="2100" b="1">
                  <a:latin typeface="Times New Roman" pitchFamily="18" charset="0"/>
                </a:rPr>
                <a:t>$15</a:t>
              </a:r>
              <a:endParaRPr lang="en-US">
                <a:latin typeface="Times New Roman" pitchFamily="18" charset="0"/>
              </a:endParaRPr>
            </a:p>
          </p:txBody>
        </p:sp>
        <p:sp>
          <p:nvSpPr>
            <p:cNvPr id="61485" name="Rectangle 1068"/>
            <p:cNvSpPr>
              <a:spLocks noChangeArrowheads="1"/>
            </p:cNvSpPr>
            <p:nvPr/>
          </p:nvSpPr>
          <p:spPr bwMode="auto">
            <a:xfrm>
              <a:off x="2805" y="3033"/>
              <a:ext cx="252" cy="202"/>
            </a:xfrm>
            <a:prstGeom prst="rect">
              <a:avLst/>
            </a:prstGeom>
            <a:noFill/>
            <a:ln w="9525">
              <a:noFill/>
              <a:miter lim="800000"/>
              <a:headEnd/>
              <a:tailEnd/>
            </a:ln>
          </p:spPr>
          <p:txBody>
            <a:bodyPr wrap="none" lIns="0" tIns="0" rIns="0" bIns="0">
              <a:spAutoFit/>
            </a:bodyPr>
            <a:lstStyle/>
            <a:p>
              <a:pPr eaLnBrk="0" hangingPunct="0"/>
              <a:r>
                <a:rPr lang="en-US" sz="2100" b="1">
                  <a:latin typeface="Times New Roman" pitchFamily="18" charset="0"/>
                </a:rPr>
                <a:t>$15</a:t>
              </a:r>
              <a:endParaRPr lang="en-US">
                <a:latin typeface="Times New Roman" pitchFamily="18" charset="0"/>
              </a:endParaRPr>
            </a:p>
          </p:txBody>
        </p:sp>
        <p:sp>
          <p:nvSpPr>
            <p:cNvPr id="61486" name="Rectangle 1069"/>
            <p:cNvSpPr>
              <a:spLocks noChangeArrowheads="1"/>
            </p:cNvSpPr>
            <p:nvPr/>
          </p:nvSpPr>
          <p:spPr bwMode="auto">
            <a:xfrm>
              <a:off x="3443" y="3033"/>
              <a:ext cx="168" cy="202"/>
            </a:xfrm>
            <a:prstGeom prst="rect">
              <a:avLst/>
            </a:prstGeom>
            <a:noFill/>
            <a:ln w="9525">
              <a:noFill/>
              <a:miter lim="800000"/>
              <a:headEnd/>
              <a:tailEnd/>
            </a:ln>
          </p:spPr>
          <p:txBody>
            <a:bodyPr wrap="none" lIns="0" tIns="0" rIns="0" bIns="0">
              <a:spAutoFit/>
            </a:bodyPr>
            <a:lstStyle/>
            <a:p>
              <a:pPr eaLnBrk="0" hangingPunct="0"/>
              <a:r>
                <a:rPr lang="en-US" sz="2100" b="1">
                  <a:latin typeface="Times New Roman" pitchFamily="18" charset="0"/>
                </a:rPr>
                <a:t>$0</a:t>
              </a:r>
              <a:endParaRPr lang="en-US">
                <a:latin typeface="Times New Roman" pitchFamily="18" charset="0"/>
              </a:endParaRPr>
            </a:p>
          </p:txBody>
        </p:sp>
        <p:sp>
          <p:nvSpPr>
            <p:cNvPr id="61487" name="Rectangle 1070"/>
            <p:cNvSpPr>
              <a:spLocks noChangeArrowheads="1"/>
            </p:cNvSpPr>
            <p:nvPr/>
          </p:nvSpPr>
          <p:spPr bwMode="auto">
            <a:xfrm>
              <a:off x="3997" y="3033"/>
              <a:ext cx="168" cy="202"/>
            </a:xfrm>
            <a:prstGeom prst="rect">
              <a:avLst/>
            </a:prstGeom>
            <a:noFill/>
            <a:ln w="9525">
              <a:noFill/>
              <a:miter lim="800000"/>
              <a:headEnd/>
              <a:tailEnd/>
            </a:ln>
          </p:spPr>
          <p:txBody>
            <a:bodyPr wrap="none" lIns="0" tIns="0" rIns="0" bIns="0">
              <a:spAutoFit/>
            </a:bodyPr>
            <a:lstStyle/>
            <a:p>
              <a:pPr eaLnBrk="0" hangingPunct="0"/>
              <a:r>
                <a:rPr lang="en-US" sz="2100" b="1">
                  <a:latin typeface="Times New Roman" pitchFamily="18" charset="0"/>
                </a:rPr>
                <a:t>$0</a:t>
              </a:r>
              <a:endParaRPr lang="en-US">
                <a:latin typeface="Times New Roman" pitchFamily="18" charset="0"/>
              </a:endParaRPr>
            </a:p>
          </p:txBody>
        </p:sp>
        <p:sp>
          <p:nvSpPr>
            <p:cNvPr id="61488" name="Rectangle 1071"/>
            <p:cNvSpPr>
              <a:spLocks noChangeArrowheads="1"/>
            </p:cNvSpPr>
            <p:nvPr/>
          </p:nvSpPr>
          <p:spPr bwMode="auto">
            <a:xfrm>
              <a:off x="4550" y="3033"/>
              <a:ext cx="168" cy="202"/>
            </a:xfrm>
            <a:prstGeom prst="rect">
              <a:avLst/>
            </a:prstGeom>
            <a:noFill/>
            <a:ln w="9525">
              <a:noFill/>
              <a:miter lim="800000"/>
              <a:headEnd/>
              <a:tailEnd/>
            </a:ln>
          </p:spPr>
          <p:txBody>
            <a:bodyPr wrap="none" lIns="0" tIns="0" rIns="0" bIns="0">
              <a:spAutoFit/>
            </a:bodyPr>
            <a:lstStyle/>
            <a:p>
              <a:pPr eaLnBrk="0" hangingPunct="0"/>
              <a:r>
                <a:rPr lang="en-US" sz="2100" b="1">
                  <a:latin typeface="Times New Roman" pitchFamily="18" charset="0"/>
                </a:rPr>
                <a:t>$0</a:t>
              </a:r>
              <a:endParaRPr lang="en-US">
                <a:latin typeface="Times New Roman" pitchFamily="18" charset="0"/>
              </a:endParaRPr>
            </a:p>
          </p:txBody>
        </p:sp>
        <p:sp>
          <p:nvSpPr>
            <p:cNvPr id="61489" name="Rectangle 1072"/>
            <p:cNvSpPr>
              <a:spLocks noChangeArrowheads="1"/>
            </p:cNvSpPr>
            <p:nvPr/>
          </p:nvSpPr>
          <p:spPr bwMode="auto">
            <a:xfrm>
              <a:off x="5003" y="3033"/>
              <a:ext cx="518" cy="202"/>
            </a:xfrm>
            <a:prstGeom prst="rect">
              <a:avLst/>
            </a:prstGeom>
            <a:noFill/>
            <a:ln w="9525">
              <a:noFill/>
              <a:miter lim="800000"/>
              <a:headEnd/>
              <a:tailEnd/>
            </a:ln>
          </p:spPr>
          <p:txBody>
            <a:bodyPr wrap="none" lIns="0" tIns="0" rIns="0" bIns="0">
              <a:spAutoFit/>
            </a:bodyPr>
            <a:lstStyle/>
            <a:p>
              <a:pPr eaLnBrk="0" hangingPunct="0"/>
              <a:r>
                <a:rPr lang="en-US" sz="2100" b="1">
                  <a:latin typeface="Times New Roman" pitchFamily="18" charset="0"/>
                </a:rPr>
                <a:t>-$37.70</a:t>
              </a:r>
              <a:endParaRPr lang="en-US">
                <a:latin typeface="Times New Roman" pitchFamily="18" charset="0"/>
              </a:endParaRPr>
            </a:p>
          </p:txBody>
        </p:sp>
        <p:sp>
          <p:nvSpPr>
            <p:cNvPr id="61490" name="Rectangle 1073"/>
            <p:cNvSpPr>
              <a:spLocks noChangeArrowheads="1"/>
            </p:cNvSpPr>
            <p:nvPr/>
          </p:nvSpPr>
          <p:spPr bwMode="auto">
            <a:xfrm>
              <a:off x="2422" y="1518"/>
              <a:ext cx="1362" cy="202"/>
            </a:xfrm>
            <a:prstGeom prst="rect">
              <a:avLst/>
            </a:prstGeom>
            <a:noFill/>
            <a:ln w="9525">
              <a:noFill/>
              <a:miter lim="800000"/>
              <a:headEnd/>
              <a:tailEnd/>
            </a:ln>
          </p:spPr>
          <p:txBody>
            <a:bodyPr wrap="none" lIns="0" tIns="0" rIns="0" bIns="0">
              <a:spAutoFit/>
            </a:bodyPr>
            <a:lstStyle/>
            <a:p>
              <a:pPr eaLnBrk="0" hangingPunct="0"/>
              <a:r>
                <a:rPr lang="en-US" sz="2100" b="1">
                  <a:latin typeface="Times New Roman" pitchFamily="18" charset="0"/>
                </a:rPr>
                <a:t>Future Cash Flows</a:t>
              </a:r>
              <a:endParaRPr lang="en-US">
                <a:latin typeface="Times New Roman" pitchFamily="18" charset="0"/>
              </a:endParaRPr>
            </a:p>
          </p:txBody>
        </p:sp>
        <p:sp>
          <p:nvSpPr>
            <p:cNvPr id="61491" name="Line 1074"/>
            <p:cNvSpPr>
              <a:spLocks noChangeShapeType="1"/>
            </p:cNvSpPr>
            <p:nvPr/>
          </p:nvSpPr>
          <p:spPr bwMode="auto">
            <a:xfrm>
              <a:off x="1424" y="2148"/>
              <a:ext cx="1" cy="235"/>
            </a:xfrm>
            <a:prstGeom prst="line">
              <a:avLst/>
            </a:prstGeom>
            <a:noFill/>
            <a:ln w="0">
              <a:solidFill>
                <a:srgbClr val="000000"/>
              </a:solidFill>
              <a:round/>
              <a:headEnd/>
              <a:tailEnd/>
            </a:ln>
          </p:spPr>
          <p:txBody>
            <a:bodyPr/>
            <a:lstStyle/>
            <a:p>
              <a:endParaRPr lang="en-CA"/>
            </a:p>
          </p:txBody>
        </p:sp>
        <p:sp>
          <p:nvSpPr>
            <p:cNvPr id="61492" name="Rectangle 1075"/>
            <p:cNvSpPr>
              <a:spLocks noChangeArrowheads="1"/>
            </p:cNvSpPr>
            <p:nvPr/>
          </p:nvSpPr>
          <p:spPr bwMode="auto">
            <a:xfrm>
              <a:off x="1424" y="2148"/>
              <a:ext cx="16" cy="235"/>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61493" name="Line 1076"/>
            <p:cNvSpPr>
              <a:spLocks noChangeShapeType="1"/>
            </p:cNvSpPr>
            <p:nvPr/>
          </p:nvSpPr>
          <p:spPr bwMode="auto">
            <a:xfrm>
              <a:off x="4744" y="2164"/>
              <a:ext cx="1" cy="219"/>
            </a:xfrm>
            <a:prstGeom prst="line">
              <a:avLst/>
            </a:prstGeom>
            <a:noFill/>
            <a:ln w="0">
              <a:solidFill>
                <a:srgbClr val="000000"/>
              </a:solidFill>
              <a:round/>
              <a:headEnd/>
              <a:tailEnd/>
            </a:ln>
          </p:spPr>
          <p:txBody>
            <a:bodyPr/>
            <a:lstStyle/>
            <a:p>
              <a:endParaRPr lang="en-CA"/>
            </a:p>
          </p:txBody>
        </p:sp>
        <p:sp>
          <p:nvSpPr>
            <p:cNvPr id="61494" name="Rectangle 1077"/>
            <p:cNvSpPr>
              <a:spLocks noChangeArrowheads="1"/>
            </p:cNvSpPr>
            <p:nvPr/>
          </p:nvSpPr>
          <p:spPr bwMode="auto">
            <a:xfrm>
              <a:off x="4744" y="2164"/>
              <a:ext cx="16" cy="219"/>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61495" name="Line 1078"/>
            <p:cNvSpPr>
              <a:spLocks noChangeShapeType="1"/>
            </p:cNvSpPr>
            <p:nvPr/>
          </p:nvSpPr>
          <p:spPr bwMode="auto">
            <a:xfrm>
              <a:off x="5552" y="2164"/>
              <a:ext cx="1" cy="219"/>
            </a:xfrm>
            <a:prstGeom prst="line">
              <a:avLst/>
            </a:prstGeom>
            <a:noFill/>
            <a:ln w="0">
              <a:solidFill>
                <a:srgbClr val="000000"/>
              </a:solidFill>
              <a:round/>
              <a:headEnd/>
              <a:tailEnd/>
            </a:ln>
          </p:spPr>
          <p:txBody>
            <a:bodyPr/>
            <a:lstStyle/>
            <a:p>
              <a:endParaRPr lang="en-CA"/>
            </a:p>
          </p:txBody>
        </p:sp>
        <p:sp>
          <p:nvSpPr>
            <p:cNvPr id="61496" name="Rectangle 1079"/>
            <p:cNvSpPr>
              <a:spLocks noChangeArrowheads="1"/>
            </p:cNvSpPr>
            <p:nvPr/>
          </p:nvSpPr>
          <p:spPr bwMode="auto">
            <a:xfrm>
              <a:off x="5552" y="2164"/>
              <a:ext cx="16" cy="219"/>
            </a:xfrm>
            <a:prstGeom prst="rect">
              <a:avLst/>
            </a:prstGeom>
            <a:solidFill>
              <a:srgbClr val="000000"/>
            </a:solidFill>
            <a:ln w="9525">
              <a:noFill/>
              <a:miter lim="800000"/>
              <a:headEnd/>
              <a:tailEnd/>
            </a:ln>
          </p:spPr>
          <p:txBody>
            <a:bodyPr/>
            <a:lstStyle/>
            <a:p>
              <a:pPr algn="ctr" eaLnBrk="0" hangingPunct="0"/>
              <a:endParaRPr lang="en-US" sz="1800"/>
            </a:p>
          </p:txBody>
        </p:sp>
        <p:sp>
          <p:nvSpPr>
            <p:cNvPr id="61497" name="Line 1080"/>
            <p:cNvSpPr>
              <a:spLocks noChangeShapeType="1"/>
            </p:cNvSpPr>
            <p:nvPr/>
          </p:nvSpPr>
          <p:spPr bwMode="auto">
            <a:xfrm>
              <a:off x="1424" y="2584"/>
              <a:ext cx="1" cy="235"/>
            </a:xfrm>
            <a:prstGeom prst="line">
              <a:avLst/>
            </a:prstGeom>
            <a:noFill/>
            <a:ln w="0">
              <a:solidFill>
                <a:srgbClr val="000000"/>
              </a:solidFill>
              <a:round/>
              <a:headEnd/>
              <a:tailEnd/>
            </a:ln>
          </p:spPr>
          <p:txBody>
            <a:bodyPr/>
            <a:lstStyle/>
            <a:p>
              <a:endParaRPr lang="en-CA"/>
            </a:p>
          </p:txBody>
        </p:sp>
        <p:sp>
          <p:nvSpPr>
            <p:cNvPr id="61498" name="Rectangle 1081"/>
            <p:cNvSpPr>
              <a:spLocks noChangeArrowheads="1"/>
            </p:cNvSpPr>
            <p:nvPr/>
          </p:nvSpPr>
          <p:spPr bwMode="auto">
            <a:xfrm>
              <a:off x="1424" y="2584"/>
              <a:ext cx="16" cy="235"/>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61499" name="Line 1082"/>
            <p:cNvSpPr>
              <a:spLocks noChangeShapeType="1"/>
            </p:cNvSpPr>
            <p:nvPr/>
          </p:nvSpPr>
          <p:spPr bwMode="auto">
            <a:xfrm>
              <a:off x="4744" y="2601"/>
              <a:ext cx="1" cy="218"/>
            </a:xfrm>
            <a:prstGeom prst="line">
              <a:avLst/>
            </a:prstGeom>
            <a:noFill/>
            <a:ln w="0">
              <a:solidFill>
                <a:srgbClr val="000000"/>
              </a:solidFill>
              <a:round/>
              <a:headEnd/>
              <a:tailEnd/>
            </a:ln>
          </p:spPr>
          <p:txBody>
            <a:bodyPr/>
            <a:lstStyle/>
            <a:p>
              <a:endParaRPr lang="en-CA"/>
            </a:p>
          </p:txBody>
        </p:sp>
        <p:sp>
          <p:nvSpPr>
            <p:cNvPr id="61500" name="Rectangle 1083"/>
            <p:cNvSpPr>
              <a:spLocks noChangeArrowheads="1"/>
            </p:cNvSpPr>
            <p:nvPr/>
          </p:nvSpPr>
          <p:spPr bwMode="auto">
            <a:xfrm>
              <a:off x="4744" y="2601"/>
              <a:ext cx="16" cy="218"/>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61501" name="Line 1084"/>
            <p:cNvSpPr>
              <a:spLocks noChangeShapeType="1"/>
            </p:cNvSpPr>
            <p:nvPr/>
          </p:nvSpPr>
          <p:spPr bwMode="auto">
            <a:xfrm>
              <a:off x="5552" y="2601"/>
              <a:ext cx="1" cy="218"/>
            </a:xfrm>
            <a:prstGeom prst="line">
              <a:avLst/>
            </a:prstGeom>
            <a:noFill/>
            <a:ln w="0">
              <a:solidFill>
                <a:srgbClr val="000000"/>
              </a:solidFill>
              <a:round/>
              <a:headEnd/>
              <a:tailEnd/>
            </a:ln>
          </p:spPr>
          <p:txBody>
            <a:bodyPr/>
            <a:lstStyle/>
            <a:p>
              <a:endParaRPr lang="en-CA"/>
            </a:p>
          </p:txBody>
        </p:sp>
        <p:sp>
          <p:nvSpPr>
            <p:cNvPr id="61502" name="Rectangle 1085"/>
            <p:cNvSpPr>
              <a:spLocks noChangeArrowheads="1"/>
            </p:cNvSpPr>
            <p:nvPr/>
          </p:nvSpPr>
          <p:spPr bwMode="auto">
            <a:xfrm>
              <a:off x="5552" y="2601"/>
              <a:ext cx="16" cy="218"/>
            </a:xfrm>
            <a:prstGeom prst="rect">
              <a:avLst/>
            </a:prstGeom>
            <a:solidFill>
              <a:srgbClr val="000000"/>
            </a:solidFill>
            <a:ln w="9525">
              <a:noFill/>
              <a:miter lim="800000"/>
              <a:headEnd/>
              <a:tailEnd/>
            </a:ln>
          </p:spPr>
          <p:txBody>
            <a:bodyPr/>
            <a:lstStyle/>
            <a:p>
              <a:pPr algn="ctr" eaLnBrk="0" hangingPunct="0"/>
              <a:endParaRPr lang="en-US" sz="1800"/>
            </a:p>
          </p:txBody>
        </p:sp>
        <p:sp>
          <p:nvSpPr>
            <p:cNvPr id="61503" name="Line 1086"/>
            <p:cNvSpPr>
              <a:spLocks noChangeShapeType="1"/>
            </p:cNvSpPr>
            <p:nvPr/>
          </p:nvSpPr>
          <p:spPr bwMode="auto">
            <a:xfrm>
              <a:off x="1424" y="3021"/>
              <a:ext cx="1" cy="258"/>
            </a:xfrm>
            <a:prstGeom prst="line">
              <a:avLst/>
            </a:prstGeom>
            <a:noFill/>
            <a:ln w="0">
              <a:solidFill>
                <a:srgbClr val="000000"/>
              </a:solidFill>
              <a:round/>
              <a:headEnd/>
              <a:tailEnd/>
            </a:ln>
          </p:spPr>
          <p:txBody>
            <a:bodyPr/>
            <a:lstStyle/>
            <a:p>
              <a:endParaRPr lang="en-CA"/>
            </a:p>
          </p:txBody>
        </p:sp>
        <p:sp>
          <p:nvSpPr>
            <p:cNvPr id="61504" name="Rectangle 1087"/>
            <p:cNvSpPr>
              <a:spLocks noChangeArrowheads="1"/>
            </p:cNvSpPr>
            <p:nvPr/>
          </p:nvSpPr>
          <p:spPr bwMode="auto">
            <a:xfrm>
              <a:off x="1424" y="3021"/>
              <a:ext cx="16" cy="258"/>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61505" name="Line 1088"/>
            <p:cNvSpPr>
              <a:spLocks noChangeShapeType="1"/>
            </p:cNvSpPr>
            <p:nvPr/>
          </p:nvSpPr>
          <p:spPr bwMode="auto">
            <a:xfrm>
              <a:off x="4744" y="3037"/>
              <a:ext cx="1" cy="242"/>
            </a:xfrm>
            <a:prstGeom prst="line">
              <a:avLst/>
            </a:prstGeom>
            <a:noFill/>
            <a:ln w="0">
              <a:solidFill>
                <a:schemeClr val="tx1"/>
              </a:solidFill>
              <a:round/>
              <a:headEnd/>
              <a:tailEnd/>
            </a:ln>
          </p:spPr>
          <p:txBody>
            <a:bodyPr/>
            <a:lstStyle/>
            <a:p>
              <a:endParaRPr lang="en-CA"/>
            </a:p>
          </p:txBody>
        </p:sp>
        <p:sp>
          <p:nvSpPr>
            <p:cNvPr id="61506" name="Rectangle 1089"/>
            <p:cNvSpPr>
              <a:spLocks noChangeArrowheads="1"/>
            </p:cNvSpPr>
            <p:nvPr/>
          </p:nvSpPr>
          <p:spPr bwMode="auto">
            <a:xfrm>
              <a:off x="4744" y="3037"/>
              <a:ext cx="16" cy="242"/>
            </a:xfrm>
            <a:prstGeom prst="rect">
              <a:avLst/>
            </a:prstGeom>
            <a:solidFill>
              <a:srgbClr val="000000"/>
            </a:solidFill>
            <a:ln w="9525">
              <a:noFill/>
              <a:miter lim="800000"/>
              <a:headEnd/>
              <a:tailEnd/>
            </a:ln>
          </p:spPr>
          <p:txBody>
            <a:bodyPr/>
            <a:lstStyle/>
            <a:p>
              <a:pPr algn="ctr" eaLnBrk="0" hangingPunct="0"/>
              <a:endParaRPr lang="en-US" sz="1800"/>
            </a:p>
          </p:txBody>
        </p:sp>
        <p:sp>
          <p:nvSpPr>
            <p:cNvPr id="61507" name="Line 1090"/>
            <p:cNvSpPr>
              <a:spLocks noChangeShapeType="1"/>
            </p:cNvSpPr>
            <p:nvPr/>
          </p:nvSpPr>
          <p:spPr bwMode="auto">
            <a:xfrm>
              <a:off x="5552" y="3037"/>
              <a:ext cx="1" cy="242"/>
            </a:xfrm>
            <a:prstGeom prst="line">
              <a:avLst/>
            </a:prstGeom>
            <a:noFill/>
            <a:ln w="0">
              <a:solidFill>
                <a:srgbClr val="000000"/>
              </a:solidFill>
              <a:round/>
              <a:headEnd/>
              <a:tailEnd/>
            </a:ln>
          </p:spPr>
          <p:txBody>
            <a:bodyPr/>
            <a:lstStyle/>
            <a:p>
              <a:endParaRPr lang="en-CA"/>
            </a:p>
          </p:txBody>
        </p:sp>
        <p:sp>
          <p:nvSpPr>
            <p:cNvPr id="61508" name="Rectangle 1091"/>
            <p:cNvSpPr>
              <a:spLocks noChangeArrowheads="1"/>
            </p:cNvSpPr>
            <p:nvPr/>
          </p:nvSpPr>
          <p:spPr bwMode="auto">
            <a:xfrm>
              <a:off x="5552" y="3037"/>
              <a:ext cx="16" cy="242"/>
            </a:xfrm>
            <a:prstGeom prst="rect">
              <a:avLst/>
            </a:prstGeom>
            <a:solidFill>
              <a:srgbClr val="000000"/>
            </a:solidFill>
            <a:ln w="9525">
              <a:noFill/>
              <a:miter lim="800000"/>
              <a:headEnd/>
              <a:tailEnd/>
            </a:ln>
          </p:spPr>
          <p:txBody>
            <a:bodyPr/>
            <a:lstStyle/>
            <a:p>
              <a:pPr algn="ctr" eaLnBrk="0" hangingPunct="0"/>
              <a:endParaRPr lang="en-US" sz="1800"/>
            </a:p>
          </p:txBody>
        </p:sp>
        <p:sp>
          <p:nvSpPr>
            <p:cNvPr id="61509" name="Rectangle 1092"/>
            <p:cNvSpPr>
              <a:spLocks noChangeArrowheads="1"/>
            </p:cNvSpPr>
            <p:nvPr/>
          </p:nvSpPr>
          <p:spPr bwMode="auto">
            <a:xfrm>
              <a:off x="200" y="1704"/>
              <a:ext cx="4556" cy="32"/>
            </a:xfrm>
            <a:prstGeom prst="rect">
              <a:avLst/>
            </a:prstGeom>
            <a:solidFill>
              <a:srgbClr val="000000"/>
            </a:solidFill>
            <a:ln w="9525">
              <a:solidFill>
                <a:schemeClr val="tx1"/>
              </a:solidFill>
              <a:miter lim="800000"/>
              <a:headEnd/>
              <a:tailEnd/>
            </a:ln>
          </p:spPr>
          <p:txBody>
            <a:bodyPr/>
            <a:lstStyle/>
            <a:p>
              <a:pPr algn="ctr" eaLnBrk="0" hangingPunct="0"/>
              <a:endParaRPr lang="en-US" sz="1800"/>
            </a:p>
          </p:txBody>
        </p:sp>
        <p:sp>
          <p:nvSpPr>
            <p:cNvPr id="61510" name="Line 1093"/>
            <p:cNvSpPr>
              <a:spLocks noChangeShapeType="1"/>
            </p:cNvSpPr>
            <p:nvPr/>
          </p:nvSpPr>
          <p:spPr bwMode="auto">
            <a:xfrm>
              <a:off x="192" y="1920"/>
              <a:ext cx="5364" cy="1"/>
            </a:xfrm>
            <a:prstGeom prst="line">
              <a:avLst/>
            </a:prstGeom>
            <a:noFill/>
            <a:ln w="0">
              <a:solidFill>
                <a:schemeClr val="tx1"/>
              </a:solidFill>
              <a:round/>
              <a:headEnd/>
              <a:tailEnd/>
            </a:ln>
          </p:spPr>
          <p:txBody>
            <a:bodyPr/>
            <a:lstStyle/>
            <a:p>
              <a:endParaRPr lang="en-CA"/>
            </a:p>
          </p:txBody>
        </p:sp>
        <p:sp>
          <p:nvSpPr>
            <p:cNvPr id="61511" name="Rectangle 1094"/>
            <p:cNvSpPr>
              <a:spLocks noChangeArrowheads="1"/>
            </p:cNvSpPr>
            <p:nvPr/>
          </p:nvSpPr>
          <p:spPr bwMode="auto">
            <a:xfrm>
              <a:off x="200" y="1930"/>
              <a:ext cx="5364" cy="16"/>
            </a:xfrm>
            <a:prstGeom prst="rect">
              <a:avLst/>
            </a:prstGeom>
            <a:solidFill>
              <a:srgbClr val="000000"/>
            </a:solidFill>
            <a:ln w="9525">
              <a:noFill/>
              <a:miter lim="800000"/>
              <a:headEnd/>
              <a:tailEnd/>
            </a:ln>
          </p:spPr>
          <p:txBody>
            <a:bodyPr/>
            <a:lstStyle/>
            <a:p>
              <a:pPr algn="ctr" eaLnBrk="0" hangingPunct="0"/>
              <a:endParaRPr lang="en-US" sz="1800"/>
            </a:p>
          </p:txBody>
        </p:sp>
        <p:sp>
          <p:nvSpPr>
            <p:cNvPr id="61512" name="Line 1095"/>
            <p:cNvSpPr>
              <a:spLocks noChangeShapeType="1"/>
            </p:cNvSpPr>
            <p:nvPr/>
          </p:nvSpPr>
          <p:spPr bwMode="auto">
            <a:xfrm>
              <a:off x="1440" y="2148"/>
              <a:ext cx="4128" cy="1"/>
            </a:xfrm>
            <a:prstGeom prst="line">
              <a:avLst/>
            </a:prstGeom>
            <a:noFill/>
            <a:ln w="0">
              <a:solidFill>
                <a:srgbClr val="000000"/>
              </a:solidFill>
              <a:round/>
              <a:headEnd/>
              <a:tailEnd/>
            </a:ln>
          </p:spPr>
          <p:txBody>
            <a:bodyPr/>
            <a:lstStyle/>
            <a:p>
              <a:endParaRPr lang="en-CA"/>
            </a:p>
          </p:txBody>
        </p:sp>
        <p:sp>
          <p:nvSpPr>
            <p:cNvPr id="61513" name="Rectangle 1096"/>
            <p:cNvSpPr>
              <a:spLocks noChangeArrowheads="1"/>
            </p:cNvSpPr>
            <p:nvPr/>
          </p:nvSpPr>
          <p:spPr bwMode="auto">
            <a:xfrm>
              <a:off x="1440" y="2148"/>
              <a:ext cx="4128" cy="16"/>
            </a:xfrm>
            <a:prstGeom prst="rect">
              <a:avLst/>
            </a:prstGeom>
            <a:solidFill>
              <a:srgbClr val="000000"/>
            </a:solidFill>
            <a:ln w="9525">
              <a:solidFill>
                <a:schemeClr val="tx1"/>
              </a:solidFill>
              <a:miter lim="800000"/>
              <a:headEnd/>
              <a:tailEnd/>
            </a:ln>
          </p:spPr>
          <p:txBody>
            <a:bodyPr/>
            <a:lstStyle/>
            <a:p>
              <a:pPr algn="ctr" eaLnBrk="0" hangingPunct="0"/>
              <a:endParaRPr lang="en-US" sz="1800"/>
            </a:p>
          </p:txBody>
        </p:sp>
        <p:sp>
          <p:nvSpPr>
            <p:cNvPr id="61514" name="Line 1097"/>
            <p:cNvSpPr>
              <a:spLocks noChangeShapeType="1"/>
            </p:cNvSpPr>
            <p:nvPr/>
          </p:nvSpPr>
          <p:spPr bwMode="auto">
            <a:xfrm>
              <a:off x="1440" y="2366"/>
              <a:ext cx="4128" cy="1"/>
            </a:xfrm>
            <a:prstGeom prst="line">
              <a:avLst/>
            </a:prstGeom>
            <a:noFill/>
            <a:ln w="0">
              <a:solidFill>
                <a:srgbClr val="000000"/>
              </a:solidFill>
              <a:round/>
              <a:headEnd/>
              <a:tailEnd/>
            </a:ln>
          </p:spPr>
          <p:txBody>
            <a:bodyPr/>
            <a:lstStyle/>
            <a:p>
              <a:endParaRPr lang="en-CA"/>
            </a:p>
          </p:txBody>
        </p:sp>
        <p:sp>
          <p:nvSpPr>
            <p:cNvPr id="61515" name="Rectangle 1098"/>
            <p:cNvSpPr>
              <a:spLocks noChangeArrowheads="1"/>
            </p:cNvSpPr>
            <p:nvPr/>
          </p:nvSpPr>
          <p:spPr bwMode="auto">
            <a:xfrm>
              <a:off x="1440" y="2366"/>
              <a:ext cx="4128" cy="17"/>
            </a:xfrm>
            <a:prstGeom prst="rect">
              <a:avLst/>
            </a:prstGeom>
            <a:solidFill>
              <a:srgbClr val="000000"/>
            </a:solidFill>
            <a:ln w="9525">
              <a:solidFill>
                <a:schemeClr val="tx1"/>
              </a:solidFill>
              <a:miter lim="800000"/>
              <a:headEnd/>
              <a:tailEnd/>
            </a:ln>
          </p:spPr>
          <p:txBody>
            <a:bodyPr/>
            <a:lstStyle/>
            <a:p>
              <a:pPr algn="ctr" eaLnBrk="0" hangingPunct="0"/>
              <a:endParaRPr lang="en-US" sz="1800"/>
            </a:p>
          </p:txBody>
        </p:sp>
        <p:sp>
          <p:nvSpPr>
            <p:cNvPr id="61516" name="Line 1099"/>
            <p:cNvSpPr>
              <a:spLocks noChangeShapeType="1"/>
            </p:cNvSpPr>
            <p:nvPr/>
          </p:nvSpPr>
          <p:spPr bwMode="auto">
            <a:xfrm>
              <a:off x="1440" y="2584"/>
              <a:ext cx="4128" cy="1"/>
            </a:xfrm>
            <a:prstGeom prst="line">
              <a:avLst/>
            </a:prstGeom>
            <a:noFill/>
            <a:ln w="0">
              <a:solidFill>
                <a:srgbClr val="000000"/>
              </a:solidFill>
              <a:round/>
              <a:headEnd/>
              <a:tailEnd/>
            </a:ln>
          </p:spPr>
          <p:txBody>
            <a:bodyPr/>
            <a:lstStyle/>
            <a:p>
              <a:endParaRPr lang="en-CA"/>
            </a:p>
          </p:txBody>
        </p:sp>
        <p:sp>
          <p:nvSpPr>
            <p:cNvPr id="61517" name="Rectangle 1100"/>
            <p:cNvSpPr>
              <a:spLocks noChangeArrowheads="1"/>
            </p:cNvSpPr>
            <p:nvPr/>
          </p:nvSpPr>
          <p:spPr bwMode="auto">
            <a:xfrm>
              <a:off x="1440" y="2584"/>
              <a:ext cx="4128" cy="17"/>
            </a:xfrm>
            <a:prstGeom prst="rect">
              <a:avLst/>
            </a:prstGeom>
            <a:solidFill>
              <a:srgbClr val="000000"/>
            </a:solidFill>
            <a:ln w="9525">
              <a:solidFill>
                <a:schemeClr val="tx1"/>
              </a:solidFill>
              <a:miter lim="800000"/>
              <a:headEnd/>
              <a:tailEnd/>
            </a:ln>
          </p:spPr>
          <p:txBody>
            <a:bodyPr/>
            <a:lstStyle/>
            <a:p>
              <a:pPr algn="ctr" eaLnBrk="0" hangingPunct="0"/>
              <a:endParaRPr lang="en-US" sz="1800"/>
            </a:p>
          </p:txBody>
        </p:sp>
        <p:sp>
          <p:nvSpPr>
            <p:cNvPr id="61518" name="Line 1101"/>
            <p:cNvSpPr>
              <a:spLocks noChangeShapeType="1"/>
            </p:cNvSpPr>
            <p:nvPr/>
          </p:nvSpPr>
          <p:spPr bwMode="auto">
            <a:xfrm>
              <a:off x="1440" y="2802"/>
              <a:ext cx="4128" cy="1"/>
            </a:xfrm>
            <a:prstGeom prst="line">
              <a:avLst/>
            </a:prstGeom>
            <a:noFill/>
            <a:ln w="0">
              <a:solidFill>
                <a:srgbClr val="000000"/>
              </a:solidFill>
              <a:round/>
              <a:headEnd/>
              <a:tailEnd/>
            </a:ln>
          </p:spPr>
          <p:txBody>
            <a:bodyPr/>
            <a:lstStyle/>
            <a:p>
              <a:endParaRPr lang="en-CA"/>
            </a:p>
          </p:txBody>
        </p:sp>
        <p:sp>
          <p:nvSpPr>
            <p:cNvPr id="61519" name="Rectangle 1102"/>
            <p:cNvSpPr>
              <a:spLocks noChangeArrowheads="1"/>
            </p:cNvSpPr>
            <p:nvPr/>
          </p:nvSpPr>
          <p:spPr bwMode="auto">
            <a:xfrm>
              <a:off x="1440" y="2802"/>
              <a:ext cx="4128" cy="17"/>
            </a:xfrm>
            <a:prstGeom prst="rect">
              <a:avLst/>
            </a:prstGeom>
            <a:solidFill>
              <a:srgbClr val="000000"/>
            </a:solidFill>
            <a:ln w="9525">
              <a:solidFill>
                <a:schemeClr val="tx1"/>
              </a:solidFill>
              <a:miter lim="800000"/>
              <a:headEnd/>
              <a:tailEnd/>
            </a:ln>
          </p:spPr>
          <p:txBody>
            <a:bodyPr/>
            <a:lstStyle/>
            <a:p>
              <a:pPr algn="ctr" eaLnBrk="0" hangingPunct="0"/>
              <a:endParaRPr lang="en-US" sz="1800"/>
            </a:p>
          </p:txBody>
        </p:sp>
        <p:sp>
          <p:nvSpPr>
            <p:cNvPr id="61520" name="Line 1103"/>
            <p:cNvSpPr>
              <a:spLocks noChangeShapeType="1"/>
            </p:cNvSpPr>
            <p:nvPr/>
          </p:nvSpPr>
          <p:spPr bwMode="auto">
            <a:xfrm>
              <a:off x="1440" y="3021"/>
              <a:ext cx="4128" cy="1"/>
            </a:xfrm>
            <a:prstGeom prst="line">
              <a:avLst/>
            </a:prstGeom>
            <a:noFill/>
            <a:ln w="0">
              <a:solidFill>
                <a:srgbClr val="000000"/>
              </a:solidFill>
              <a:round/>
              <a:headEnd/>
              <a:tailEnd/>
            </a:ln>
          </p:spPr>
          <p:txBody>
            <a:bodyPr/>
            <a:lstStyle/>
            <a:p>
              <a:endParaRPr lang="en-CA"/>
            </a:p>
          </p:txBody>
        </p:sp>
        <p:sp>
          <p:nvSpPr>
            <p:cNvPr id="61521" name="Rectangle 1104"/>
            <p:cNvSpPr>
              <a:spLocks noChangeArrowheads="1"/>
            </p:cNvSpPr>
            <p:nvPr/>
          </p:nvSpPr>
          <p:spPr bwMode="auto">
            <a:xfrm>
              <a:off x="1440" y="3021"/>
              <a:ext cx="4128" cy="16"/>
            </a:xfrm>
            <a:prstGeom prst="rect">
              <a:avLst/>
            </a:prstGeom>
            <a:solidFill>
              <a:srgbClr val="000000"/>
            </a:solidFill>
            <a:ln w="9525">
              <a:solidFill>
                <a:schemeClr val="tx1"/>
              </a:solidFill>
              <a:miter lim="800000"/>
              <a:headEnd/>
              <a:tailEnd/>
            </a:ln>
          </p:spPr>
          <p:txBody>
            <a:bodyPr/>
            <a:lstStyle/>
            <a:p>
              <a:pPr algn="ctr" eaLnBrk="0" hangingPunct="0"/>
              <a:endParaRPr lang="en-US" sz="1800"/>
            </a:p>
          </p:txBody>
        </p:sp>
        <p:sp>
          <p:nvSpPr>
            <p:cNvPr id="61522" name="Line 1105"/>
            <p:cNvSpPr>
              <a:spLocks noChangeShapeType="1"/>
            </p:cNvSpPr>
            <p:nvPr/>
          </p:nvSpPr>
          <p:spPr bwMode="auto">
            <a:xfrm>
              <a:off x="1440" y="3263"/>
              <a:ext cx="4128" cy="1"/>
            </a:xfrm>
            <a:prstGeom prst="line">
              <a:avLst/>
            </a:prstGeom>
            <a:noFill/>
            <a:ln w="0">
              <a:solidFill>
                <a:srgbClr val="000000"/>
              </a:solidFill>
              <a:round/>
              <a:headEnd/>
              <a:tailEnd/>
            </a:ln>
          </p:spPr>
          <p:txBody>
            <a:bodyPr/>
            <a:lstStyle/>
            <a:p>
              <a:endParaRPr lang="en-CA"/>
            </a:p>
          </p:txBody>
        </p:sp>
        <p:sp>
          <p:nvSpPr>
            <p:cNvPr id="61523" name="Rectangle 1106"/>
            <p:cNvSpPr>
              <a:spLocks noChangeArrowheads="1"/>
            </p:cNvSpPr>
            <p:nvPr/>
          </p:nvSpPr>
          <p:spPr bwMode="auto">
            <a:xfrm>
              <a:off x="1440" y="3263"/>
              <a:ext cx="4128" cy="16"/>
            </a:xfrm>
            <a:prstGeom prst="rect">
              <a:avLst/>
            </a:prstGeom>
            <a:solidFill>
              <a:srgbClr val="000000"/>
            </a:solidFill>
            <a:ln w="9525">
              <a:solidFill>
                <a:schemeClr val="tx1"/>
              </a:solidFill>
              <a:miter lim="800000"/>
              <a:headEnd/>
              <a:tailEnd/>
            </a:ln>
          </p:spPr>
          <p:txBody>
            <a:bodyPr/>
            <a:lstStyle/>
            <a:p>
              <a:pPr algn="ctr" eaLnBrk="0" hangingPunct="0"/>
              <a:endParaRPr lang="en-US" sz="1800"/>
            </a:p>
          </p:txBody>
        </p:sp>
      </p:grpSp>
      <p:sp>
        <p:nvSpPr>
          <p:cNvPr id="61444" name="Line 1126"/>
          <p:cNvSpPr>
            <a:spLocks noChangeShapeType="1"/>
          </p:cNvSpPr>
          <p:nvPr/>
        </p:nvSpPr>
        <p:spPr bwMode="auto">
          <a:xfrm flipV="1">
            <a:off x="1828800" y="2743200"/>
            <a:ext cx="381000" cy="228600"/>
          </a:xfrm>
          <a:prstGeom prst="line">
            <a:avLst/>
          </a:prstGeom>
          <a:noFill/>
          <a:ln w="50800">
            <a:solidFill>
              <a:schemeClr val="tx1"/>
            </a:solidFill>
            <a:round/>
            <a:headEnd/>
            <a:tailEnd type="stealth" w="lg" len="lg"/>
          </a:ln>
        </p:spPr>
        <p:txBody>
          <a:bodyPr/>
          <a:lstStyle/>
          <a:p>
            <a:endParaRPr lang="en-CA"/>
          </a:p>
        </p:txBody>
      </p:sp>
      <p:sp>
        <p:nvSpPr>
          <p:cNvPr id="61445" name="Line 1127"/>
          <p:cNvSpPr>
            <a:spLocks noChangeShapeType="1"/>
          </p:cNvSpPr>
          <p:nvPr/>
        </p:nvSpPr>
        <p:spPr bwMode="auto">
          <a:xfrm flipV="1">
            <a:off x="1828800" y="3352800"/>
            <a:ext cx="381000" cy="0"/>
          </a:xfrm>
          <a:prstGeom prst="line">
            <a:avLst/>
          </a:prstGeom>
          <a:noFill/>
          <a:ln w="50800">
            <a:solidFill>
              <a:schemeClr val="tx1"/>
            </a:solidFill>
            <a:round/>
            <a:headEnd/>
            <a:tailEnd type="stealth" w="lg" len="lg"/>
          </a:ln>
        </p:spPr>
        <p:txBody>
          <a:bodyPr/>
          <a:lstStyle/>
          <a:p>
            <a:endParaRPr lang="en-CA"/>
          </a:p>
        </p:txBody>
      </p:sp>
      <p:sp>
        <p:nvSpPr>
          <p:cNvPr id="61446" name="Line 1128"/>
          <p:cNvSpPr>
            <a:spLocks noChangeShapeType="1"/>
          </p:cNvSpPr>
          <p:nvPr/>
        </p:nvSpPr>
        <p:spPr bwMode="auto">
          <a:xfrm>
            <a:off x="1828800" y="3733800"/>
            <a:ext cx="381000" cy="381000"/>
          </a:xfrm>
          <a:prstGeom prst="line">
            <a:avLst/>
          </a:prstGeom>
          <a:noFill/>
          <a:ln w="50800">
            <a:solidFill>
              <a:schemeClr val="tx1"/>
            </a:solidFill>
            <a:round/>
            <a:headEnd/>
            <a:tailEnd type="stealth" w="lg" len="lg"/>
          </a:ln>
        </p:spPr>
        <p:txBody>
          <a:bodyPr/>
          <a:lstStyle/>
          <a:p>
            <a:endParaRPr lang="en-CA"/>
          </a:p>
        </p:txBody>
      </p:sp>
      <p:sp>
        <p:nvSpPr>
          <p:cNvPr id="61447" name="Footer Placeholder 85"/>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61448" name="Slide Number Placeholder 83"/>
          <p:cNvSpPr>
            <a:spLocks noGrp="1"/>
          </p:cNvSpPr>
          <p:nvPr>
            <p:ph type="sldNum" sz="quarter" idx="11"/>
          </p:nvPr>
        </p:nvSpPr>
        <p:spPr bwMode="auto">
          <a:noFill/>
          <a:ln>
            <a:miter lim="800000"/>
            <a:headEnd/>
            <a:tailEnd/>
          </a:ln>
        </p:spPr>
        <p:txBody>
          <a:bodyPr/>
          <a:lstStyle/>
          <a:p>
            <a:r>
              <a:rPr lang="en-US"/>
              <a:t>20-</a:t>
            </a:r>
            <a:fld id="{8B02800C-7836-41CF-983B-BB735BD625DA}" type="slidenum">
              <a:rPr lang="en-US"/>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052"/>
          <p:cNvSpPr>
            <a:spLocks noGrp="1" noChangeArrowheads="1"/>
          </p:cNvSpPr>
          <p:nvPr>
            <p:ph type="title"/>
          </p:nvPr>
        </p:nvSpPr>
        <p:spPr bwMode="auto">
          <a:xfrm>
            <a:off x="395536" y="260648"/>
            <a:ext cx="8229600" cy="1143000"/>
          </a:xfrm>
        </p:spPr>
        <p:txBody>
          <a:bodyPr/>
          <a:lstStyle/>
          <a:p>
            <a:pPr eaLnBrk="1" hangingPunct="1"/>
            <a:r>
              <a:rPr lang="en-US" cap="none" dirty="0" smtClean="0"/>
              <a:t>What </a:t>
            </a:r>
            <a:r>
              <a:rPr lang="en-US" dirty="0" smtClean="0"/>
              <a:t>i</a:t>
            </a:r>
            <a:r>
              <a:rPr lang="en-US" cap="none" dirty="0" smtClean="0"/>
              <a:t>s a Real Option?  </a:t>
            </a:r>
          </a:p>
        </p:txBody>
      </p:sp>
      <p:sp>
        <p:nvSpPr>
          <p:cNvPr id="16387" name="Rectangle 2053"/>
          <p:cNvSpPr>
            <a:spLocks noGrp="1" noChangeArrowheads="1"/>
          </p:cNvSpPr>
          <p:nvPr>
            <p:ph idx="1"/>
          </p:nvPr>
        </p:nvSpPr>
        <p:spPr>
          <a:xfrm>
            <a:off x="539552" y="1412776"/>
            <a:ext cx="8229600" cy="4525963"/>
          </a:xfrm>
        </p:spPr>
        <p:txBody>
          <a:bodyPr/>
          <a:lstStyle/>
          <a:p>
            <a:pPr eaLnBrk="1" hangingPunct="1">
              <a:lnSpc>
                <a:spcPct val="90000"/>
              </a:lnSpc>
            </a:pPr>
            <a:r>
              <a:rPr lang="en-US" dirty="0" smtClean="0"/>
              <a:t>Real options exist when managers can influence the size and risk of a project’s cash flows by taking different actions during the project’s life in response to changing market conditions.</a:t>
            </a:r>
          </a:p>
          <a:p>
            <a:pPr eaLnBrk="1" hangingPunct="1">
              <a:lnSpc>
                <a:spcPct val="90000"/>
              </a:lnSpc>
            </a:pPr>
            <a:r>
              <a:rPr lang="en-US" dirty="0" smtClean="0"/>
              <a:t>Alert managers always look for real options in projects.</a:t>
            </a:r>
          </a:p>
          <a:p>
            <a:pPr eaLnBrk="1" hangingPunct="1">
              <a:lnSpc>
                <a:spcPct val="90000"/>
              </a:lnSpc>
            </a:pPr>
            <a:r>
              <a:rPr lang="en-US" dirty="0" smtClean="0"/>
              <a:t>Smarter managers try to create real options.</a:t>
            </a:r>
          </a:p>
        </p:txBody>
      </p:sp>
      <p:sp>
        <p:nvSpPr>
          <p:cNvPr id="16388" name="Footer Placeholder 8"/>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16389" name="Slide Number Placeholder 5"/>
          <p:cNvSpPr>
            <a:spLocks noGrp="1"/>
          </p:cNvSpPr>
          <p:nvPr>
            <p:ph type="sldNum" sz="quarter" idx="11"/>
          </p:nvPr>
        </p:nvSpPr>
        <p:spPr bwMode="auto">
          <a:noFill/>
          <a:ln>
            <a:miter lim="800000"/>
            <a:headEnd/>
            <a:tailEnd/>
          </a:ln>
        </p:spPr>
        <p:txBody>
          <a:bodyPr/>
          <a:lstStyle/>
          <a:p>
            <a:r>
              <a:rPr lang="en-US"/>
              <a:t>20-</a:t>
            </a:r>
            <a:fld id="{5D2C0037-991A-4EB4-8B37-BA46AFF004B6}" type="slidenum">
              <a:rPr lang="en-US"/>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28"/>
          <p:cNvSpPr>
            <a:spLocks noGrp="1" noChangeArrowheads="1"/>
          </p:cNvSpPr>
          <p:nvPr>
            <p:ph type="title"/>
          </p:nvPr>
        </p:nvSpPr>
        <p:spPr bwMode="auto">
          <a:xfrm>
            <a:off x="0" y="332656"/>
            <a:ext cx="9144000" cy="1143000"/>
          </a:xfrm>
        </p:spPr>
        <p:txBody>
          <a:bodyPr/>
          <a:lstStyle/>
          <a:p>
            <a:pPr eaLnBrk="1" hangingPunct="1"/>
            <a:r>
              <a:rPr lang="en-US" cap="none" dirty="0" smtClean="0"/>
              <a:t>Expected NPV </a:t>
            </a:r>
            <a:r>
              <a:rPr lang="en-US" dirty="0" smtClean="0"/>
              <a:t>o</a:t>
            </a:r>
            <a:r>
              <a:rPr lang="en-US" cap="none" dirty="0" smtClean="0"/>
              <a:t>f Decision Tree</a:t>
            </a:r>
          </a:p>
        </p:txBody>
      </p:sp>
      <p:sp>
        <p:nvSpPr>
          <p:cNvPr id="62467" name="Rectangle 1029"/>
          <p:cNvSpPr>
            <a:spLocks noGrp="1" noChangeArrowheads="1"/>
          </p:cNvSpPr>
          <p:nvPr>
            <p:ph idx="1"/>
          </p:nvPr>
        </p:nvSpPr>
        <p:spPr/>
        <p:txBody>
          <a:bodyPr/>
          <a:lstStyle/>
          <a:p>
            <a:pPr eaLnBrk="1" hangingPunct="1"/>
            <a:r>
              <a:rPr lang="en-US" smtClean="0"/>
              <a:t>E(NPV) = </a:t>
            </a:r>
            <a:r>
              <a:rPr lang="en-US" sz="3000" smtClean="0"/>
              <a:t>[0.3($58.02)] + [0.4(–$0.39)]</a:t>
            </a:r>
          </a:p>
          <a:p>
            <a:pPr eaLnBrk="1" hangingPunct="1">
              <a:buFontTx/>
              <a:buNone/>
            </a:pPr>
            <a:r>
              <a:rPr lang="en-US" smtClean="0"/>
              <a:t>                   + [0.3(–$37.70)]</a:t>
            </a:r>
          </a:p>
          <a:p>
            <a:pPr eaLnBrk="1" hangingPunct="1"/>
            <a:r>
              <a:rPr lang="en-US" smtClean="0"/>
              <a:t>E(NPV) =   $5.94</a:t>
            </a:r>
            <a:endParaRPr lang="en-US" smtClean="0">
              <a:sym typeface="Symbol" pitchFamily="18" charset="2"/>
            </a:endParaRPr>
          </a:p>
          <a:p>
            <a:pPr eaLnBrk="1" hangingPunct="1"/>
            <a:endParaRPr lang="en-US" smtClean="0"/>
          </a:p>
          <a:p>
            <a:pPr eaLnBrk="1" hangingPunct="1"/>
            <a:r>
              <a:rPr lang="en-US" smtClean="0"/>
              <a:t>The growth option has turned a losing project into a winner!</a:t>
            </a:r>
          </a:p>
        </p:txBody>
      </p:sp>
      <p:sp>
        <p:nvSpPr>
          <p:cNvPr id="62468" name="Footer Placeholder 8"/>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62469" name="Slide Number Placeholder 5"/>
          <p:cNvSpPr>
            <a:spLocks noGrp="1"/>
          </p:cNvSpPr>
          <p:nvPr>
            <p:ph type="sldNum" sz="quarter" idx="11"/>
          </p:nvPr>
        </p:nvSpPr>
        <p:spPr bwMode="auto">
          <a:noFill/>
          <a:ln>
            <a:miter lim="800000"/>
            <a:headEnd/>
            <a:tailEnd/>
          </a:ln>
        </p:spPr>
        <p:txBody>
          <a:bodyPr/>
          <a:lstStyle/>
          <a:p>
            <a:r>
              <a:rPr lang="en-US"/>
              <a:t>20-</a:t>
            </a:r>
            <a:fld id="{18BEB232-B7D5-466F-A318-C723BBB69BA1}" type="slidenum">
              <a:rPr lang="en-US"/>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9" name="Rectangle 4"/>
          <p:cNvSpPr>
            <a:spLocks noGrp="1" noChangeArrowheads="1"/>
          </p:cNvSpPr>
          <p:nvPr>
            <p:ph type="title"/>
          </p:nvPr>
        </p:nvSpPr>
        <p:spPr>
          <a:xfrm>
            <a:off x="0" y="332656"/>
            <a:ext cx="9144000" cy="926976"/>
          </a:xfrm>
        </p:spPr>
        <p:txBody>
          <a:bodyPr anchor="b"/>
          <a:lstStyle/>
          <a:p>
            <a:pPr eaLnBrk="1" hangingPunct="1"/>
            <a:r>
              <a:rPr lang="en-US" cap="none" dirty="0" smtClean="0"/>
              <a:t>Financial Option Analysis: Inputs</a:t>
            </a:r>
          </a:p>
        </p:txBody>
      </p:sp>
      <p:sp>
        <p:nvSpPr>
          <p:cNvPr id="63491" name="Rectangle 5"/>
          <p:cNvSpPr>
            <a:spLocks noGrp="1" noChangeArrowheads="1"/>
          </p:cNvSpPr>
          <p:nvPr>
            <p:ph idx="1"/>
          </p:nvPr>
        </p:nvSpPr>
        <p:spPr/>
        <p:txBody>
          <a:bodyPr/>
          <a:lstStyle/>
          <a:p>
            <a:pPr eaLnBrk="1" hangingPunct="1"/>
            <a:r>
              <a:rPr lang="en-US" dirty="0" smtClean="0"/>
              <a:t>X = strike price = cost of implement project = $75 million</a:t>
            </a:r>
          </a:p>
          <a:p>
            <a:pPr eaLnBrk="1" hangingPunct="1"/>
            <a:r>
              <a:rPr lang="en-US" dirty="0" err="1" smtClean="0"/>
              <a:t>r</a:t>
            </a:r>
            <a:r>
              <a:rPr lang="en-US" baseline="-25000" dirty="0" err="1" smtClean="0"/>
              <a:t>RF</a:t>
            </a:r>
            <a:r>
              <a:rPr lang="en-US" dirty="0" smtClean="0"/>
              <a:t> = risk-free rate = 6%</a:t>
            </a:r>
          </a:p>
          <a:p>
            <a:pPr eaLnBrk="1" hangingPunct="1"/>
            <a:r>
              <a:rPr lang="en-US" dirty="0" smtClean="0"/>
              <a:t>t = time to maturity = 3 years</a:t>
            </a:r>
          </a:p>
        </p:txBody>
      </p:sp>
      <p:sp>
        <p:nvSpPr>
          <p:cNvPr id="63492" name="Footer Placeholder 6"/>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63493" name="Slide Number Placeholder 7"/>
          <p:cNvSpPr>
            <a:spLocks noGrp="1"/>
          </p:cNvSpPr>
          <p:nvPr>
            <p:ph type="sldNum" sz="quarter" idx="11"/>
          </p:nvPr>
        </p:nvSpPr>
        <p:spPr bwMode="auto">
          <a:noFill/>
          <a:ln>
            <a:miter lim="800000"/>
            <a:headEnd/>
            <a:tailEnd/>
          </a:ln>
        </p:spPr>
        <p:txBody>
          <a:bodyPr/>
          <a:lstStyle/>
          <a:p>
            <a:r>
              <a:rPr lang="en-US"/>
              <a:t>20-</a:t>
            </a:r>
            <a:fld id="{7B338612-739D-4270-B436-DA2397535FAB}" type="slidenum">
              <a:rPr lang="en-US"/>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93"/>
          <p:cNvSpPr>
            <a:spLocks noGrp="1" noChangeArrowheads="1"/>
          </p:cNvSpPr>
          <p:nvPr>
            <p:ph type="title"/>
          </p:nvPr>
        </p:nvSpPr>
        <p:spPr bwMode="auto">
          <a:xfrm>
            <a:off x="0" y="404664"/>
            <a:ext cx="9144000" cy="1508720"/>
          </a:xfrm>
        </p:spPr>
        <p:txBody>
          <a:bodyPr anchor="b"/>
          <a:lstStyle/>
          <a:p>
            <a:pPr eaLnBrk="1" hangingPunct="1"/>
            <a:r>
              <a:rPr lang="en-US" cap="none" dirty="0" smtClean="0"/>
              <a:t>Estimating P: First, Find the Value of Future CFS </a:t>
            </a:r>
            <a:r>
              <a:rPr lang="en-US" dirty="0" smtClean="0"/>
              <a:t>a</a:t>
            </a:r>
            <a:r>
              <a:rPr lang="en-US" cap="none" dirty="0" smtClean="0"/>
              <a:t>t Exercise Year</a:t>
            </a:r>
          </a:p>
        </p:txBody>
      </p:sp>
      <p:grpSp>
        <p:nvGrpSpPr>
          <p:cNvPr id="64515" name="Group 98"/>
          <p:cNvGrpSpPr>
            <a:grpSpLocks/>
          </p:cNvGrpSpPr>
          <p:nvPr/>
        </p:nvGrpSpPr>
        <p:grpSpPr bwMode="auto">
          <a:xfrm>
            <a:off x="228600" y="2286000"/>
            <a:ext cx="8767763" cy="3284538"/>
            <a:chOff x="237" y="1649"/>
            <a:chExt cx="5523" cy="2069"/>
          </a:xfrm>
        </p:grpSpPr>
        <p:sp>
          <p:nvSpPr>
            <p:cNvPr id="64521" name="Text Box 4"/>
            <p:cNvSpPr txBox="1">
              <a:spLocks noChangeArrowheads="1"/>
            </p:cNvSpPr>
            <p:nvPr/>
          </p:nvSpPr>
          <p:spPr bwMode="auto">
            <a:xfrm>
              <a:off x="672" y="3456"/>
              <a:ext cx="4512" cy="262"/>
            </a:xfrm>
            <a:prstGeom prst="rect">
              <a:avLst/>
            </a:prstGeom>
            <a:noFill/>
            <a:ln w="19050">
              <a:solidFill>
                <a:schemeClr val="tx1"/>
              </a:solidFill>
              <a:miter lim="800000"/>
              <a:headEnd/>
              <a:tailEnd/>
            </a:ln>
          </p:spPr>
          <p:txBody>
            <a:bodyPr>
              <a:spAutoFit/>
            </a:bodyPr>
            <a:lstStyle/>
            <a:p>
              <a:pPr eaLnBrk="0" hangingPunct="0">
                <a:spcBef>
                  <a:spcPct val="50000"/>
                </a:spcBef>
              </a:pPr>
              <a:r>
                <a:rPr lang="en-US" sz="2000" b="1"/>
                <a:t>Example: $111.91 = $45/1.1 + $45/1.1</a:t>
              </a:r>
              <a:r>
                <a:rPr lang="en-US" sz="2000" b="1" baseline="30000"/>
                <a:t>2</a:t>
              </a:r>
              <a:r>
                <a:rPr lang="en-US" sz="2000" b="1"/>
                <a:t> + $45/1.1</a:t>
              </a:r>
              <a:r>
                <a:rPr lang="en-US" sz="2000" b="1" baseline="30000"/>
                <a:t>3</a:t>
              </a:r>
              <a:endParaRPr lang="en-US" sz="2000" b="1"/>
            </a:p>
          </p:txBody>
        </p:sp>
        <p:sp>
          <p:nvSpPr>
            <p:cNvPr id="64522" name="Rectangle 91"/>
            <p:cNvSpPr>
              <a:spLocks noChangeArrowheads="1"/>
            </p:cNvSpPr>
            <p:nvPr/>
          </p:nvSpPr>
          <p:spPr bwMode="auto">
            <a:xfrm>
              <a:off x="237" y="1649"/>
              <a:ext cx="5472" cy="1624"/>
            </a:xfrm>
            <a:prstGeom prst="rect">
              <a:avLst/>
            </a:prstGeom>
            <a:noFill/>
            <a:ln w="38100">
              <a:solidFill>
                <a:schemeClr val="tx1"/>
              </a:solidFill>
              <a:miter lim="800000"/>
              <a:headEnd/>
              <a:tailEnd/>
            </a:ln>
          </p:spPr>
          <p:txBody>
            <a:bodyPr/>
            <a:lstStyle/>
            <a:p>
              <a:pPr algn="ctr" eaLnBrk="0" hangingPunct="0"/>
              <a:endParaRPr lang="en-US" sz="1800"/>
            </a:p>
          </p:txBody>
        </p:sp>
        <p:sp>
          <p:nvSpPr>
            <p:cNvPr id="64523" name="Rectangle 8"/>
            <p:cNvSpPr>
              <a:spLocks noChangeArrowheads="1"/>
            </p:cNvSpPr>
            <p:nvPr/>
          </p:nvSpPr>
          <p:spPr bwMode="auto">
            <a:xfrm>
              <a:off x="4358" y="2258"/>
              <a:ext cx="668" cy="201"/>
            </a:xfrm>
            <a:prstGeom prst="rect">
              <a:avLst/>
            </a:prstGeom>
            <a:noFill/>
            <a:ln w="9525">
              <a:noFill/>
              <a:miter lim="800000"/>
              <a:headEnd/>
              <a:tailEnd/>
            </a:ln>
          </p:spPr>
          <p:txBody>
            <a:bodyPr/>
            <a:lstStyle/>
            <a:p>
              <a:pPr algn="ctr" eaLnBrk="0" hangingPunct="0"/>
              <a:endParaRPr lang="en-US" sz="1800"/>
            </a:p>
          </p:txBody>
        </p:sp>
        <p:sp>
          <p:nvSpPr>
            <p:cNvPr id="64524" name="Rectangle 9"/>
            <p:cNvSpPr>
              <a:spLocks noChangeArrowheads="1"/>
            </p:cNvSpPr>
            <p:nvPr/>
          </p:nvSpPr>
          <p:spPr bwMode="auto">
            <a:xfrm>
              <a:off x="4358" y="2653"/>
              <a:ext cx="668" cy="200"/>
            </a:xfrm>
            <a:prstGeom prst="rect">
              <a:avLst/>
            </a:prstGeom>
            <a:noFill/>
            <a:ln w="9525">
              <a:noFill/>
              <a:miter lim="800000"/>
              <a:headEnd/>
              <a:tailEnd/>
            </a:ln>
          </p:spPr>
          <p:txBody>
            <a:bodyPr/>
            <a:lstStyle/>
            <a:p>
              <a:pPr algn="ctr" eaLnBrk="0" hangingPunct="0"/>
              <a:endParaRPr lang="en-US" sz="1800"/>
            </a:p>
          </p:txBody>
        </p:sp>
        <p:sp>
          <p:nvSpPr>
            <p:cNvPr id="64525" name="Rectangle 10"/>
            <p:cNvSpPr>
              <a:spLocks noChangeArrowheads="1"/>
            </p:cNvSpPr>
            <p:nvPr/>
          </p:nvSpPr>
          <p:spPr bwMode="auto">
            <a:xfrm>
              <a:off x="4358" y="3047"/>
              <a:ext cx="668" cy="222"/>
            </a:xfrm>
            <a:prstGeom prst="rect">
              <a:avLst/>
            </a:prstGeom>
            <a:noFill/>
            <a:ln w="9525">
              <a:noFill/>
              <a:miter lim="800000"/>
              <a:headEnd/>
              <a:tailEnd/>
            </a:ln>
          </p:spPr>
          <p:txBody>
            <a:bodyPr/>
            <a:lstStyle/>
            <a:p>
              <a:pPr algn="ctr" eaLnBrk="0" hangingPunct="0"/>
              <a:endParaRPr lang="en-US" sz="1800"/>
            </a:p>
          </p:txBody>
        </p:sp>
        <p:sp>
          <p:nvSpPr>
            <p:cNvPr id="64526" name="Rectangle 11"/>
            <p:cNvSpPr>
              <a:spLocks noChangeArrowheads="1"/>
            </p:cNvSpPr>
            <p:nvPr/>
          </p:nvSpPr>
          <p:spPr bwMode="auto">
            <a:xfrm>
              <a:off x="354" y="1660"/>
              <a:ext cx="296" cy="182"/>
            </a:xfrm>
            <a:prstGeom prst="rect">
              <a:avLst/>
            </a:prstGeom>
            <a:noFill/>
            <a:ln w="9525">
              <a:noFill/>
              <a:miter lim="800000"/>
              <a:headEnd/>
              <a:tailEnd/>
            </a:ln>
          </p:spPr>
          <p:txBody>
            <a:bodyPr wrap="none" lIns="0" tIns="0" rIns="0" bIns="0">
              <a:spAutoFit/>
            </a:bodyPr>
            <a:lstStyle/>
            <a:p>
              <a:pPr eaLnBrk="0" hangingPunct="0"/>
              <a:r>
                <a:rPr lang="en-US" sz="1900" b="1">
                  <a:latin typeface="Times New Roman" pitchFamily="18" charset="0"/>
                </a:rPr>
                <a:t>Cost</a:t>
              </a:r>
              <a:endParaRPr lang="en-US">
                <a:latin typeface="Times New Roman" pitchFamily="18" charset="0"/>
              </a:endParaRPr>
            </a:p>
          </p:txBody>
        </p:sp>
        <p:sp>
          <p:nvSpPr>
            <p:cNvPr id="64527" name="Rectangle 12"/>
            <p:cNvSpPr>
              <a:spLocks noChangeArrowheads="1"/>
            </p:cNvSpPr>
            <p:nvPr/>
          </p:nvSpPr>
          <p:spPr bwMode="auto">
            <a:xfrm>
              <a:off x="4493" y="1660"/>
              <a:ext cx="406" cy="182"/>
            </a:xfrm>
            <a:prstGeom prst="rect">
              <a:avLst/>
            </a:prstGeom>
            <a:noFill/>
            <a:ln w="9525">
              <a:noFill/>
              <a:miter lim="800000"/>
              <a:headEnd/>
              <a:tailEnd/>
            </a:ln>
          </p:spPr>
          <p:txBody>
            <a:bodyPr wrap="none" lIns="0" tIns="0" rIns="0" bIns="0">
              <a:spAutoFit/>
            </a:bodyPr>
            <a:lstStyle/>
            <a:p>
              <a:pPr eaLnBrk="0" hangingPunct="0"/>
              <a:r>
                <a:rPr lang="en-US" sz="1900" b="1">
                  <a:latin typeface="Times New Roman" pitchFamily="18" charset="0"/>
                </a:rPr>
                <a:t>PV at </a:t>
              </a:r>
              <a:endParaRPr lang="en-US">
                <a:latin typeface="Times New Roman" pitchFamily="18" charset="0"/>
              </a:endParaRPr>
            </a:p>
          </p:txBody>
        </p:sp>
        <p:sp>
          <p:nvSpPr>
            <p:cNvPr id="64528" name="Rectangle 13"/>
            <p:cNvSpPr>
              <a:spLocks noChangeArrowheads="1"/>
            </p:cNvSpPr>
            <p:nvPr/>
          </p:nvSpPr>
          <p:spPr bwMode="auto">
            <a:xfrm>
              <a:off x="5191" y="1660"/>
              <a:ext cx="359" cy="182"/>
            </a:xfrm>
            <a:prstGeom prst="rect">
              <a:avLst/>
            </a:prstGeom>
            <a:noFill/>
            <a:ln w="9525">
              <a:noFill/>
              <a:miter lim="800000"/>
              <a:headEnd/>
              <a:tailEnd/>
            </a:ln>
          </p:spPr>
          <p:txBody>
            <a:bodyPr wrap="none" lIns="0" tIns="0" rIns="0" bIns="0">
              <a:spAutoFit/>
            </a:bodyPr>
            <a:lstStyle/>
            <a:p>
              <a:pPr eaLnBrk="0" hangingPunct="0"/>
              <a:r>
                <a:rPr lang="en-US" sz="1900" b="1">
                  <a:latin typeface="Times New Roman" pitchFamily="18" charset="0"/>
                </a:rPr>
                <a:t>Prob.</a:t>
              </a:r>
              <a:endParaRPr lang="en-US">
                <a:latin typeface="Times New Roman" pitchFamily="18" charset="0"/>
              </a:endParaRPr>
            </a:p>
          </p:txBody>
        </p:sp>
        <p:sp>
          <p:nvSpPr>
            <p:cNvPr id="64529" name="Rectangle 14"/>
            <p:cNvSpPr>
              <a:spLocks noChangeArrowheads="1"/>
            </p:cNvSpPr>
            <p:nvPr/>
          </p:nvSpPr>
          <p:spPr bwMode="auto">
            <a:xfrm>
              <a:off x="357" y="1872"/>
              <a:ext cx="434" cy="182"/>
            </a:xfrm>
            <a:prstGeom prst="rect">
              <a:avLst/>
            </a:prstGeom>
            <a:noFill/>
            <a:ln w="9525">
              <a:noFill/>
              <a:miter lim="800000"/>
              <a:headEnd/>
              <a:tailEnd/>
            </a:ln>
          </p:spPr>
          <p:txBody>
            <a:bodyPr wrap="none" lIns="0" tIns="0" rIns="0" bIns="0">
              <a:spAutoFit/>
            </a:bodyPr>
            <a:lstStyle/>
            <a:p>
              <a:pPr eaLnBrk="0" hangingPunct="0"/>
              <a:r>
                <a:rPr lang="en-US" sz="1900" b="1">
                  <a:latin typeface="Times New Roman" pitchFamily="18" charset="0"/>
                </a:rPr>
                <a:t>Year 0</a:t>
              </a:r>
              <a:endParaRPr lang="en-US">
                <a:latin typeface="Times New Roman" pitchFamily="18" charset="0"/>
              </a:endParaRPr>
            </a:p>
          </p:txBody>
        </p:sp>
        <p:sp>
          <p:nvSpPr>
            <p:cNvPr id="64530" name="Rectangle 15"/>
            <p:cNvSpPr>
              <a:spLocks noChangeArrowheads="1"/>
            </p:cNvSpPr>
            <p:nvPr/>
          </p:nvSpPr>
          <p:spPr bwMode="auto">
            <a:xfrm>
              <a:off x="879" y="1872"/>
              <a:ext cx="359" cy="182"/>
            </a:xfrm>
            <a:prstGeom prst="rect">
              <a:avLst/>
            </a:prstGeom>
            <a:noFill/>
            <a:ln w="9525">
              <a:noFill/>
              <a:miter lim="800000"/>
              <a:headEnd/>
              <a:tailEnd/>
            </a:ln>
          </p:spPr>
          <p:txBody>
            <a:bodyPr wrap="none" lIns="0" tIns="0" rIns="0" bIns="0">
              <a:spAutoFit/>
            </a:bodyPr>
            <a:lstStyle/>
            <a:p>
              <a:pPr eaLnBrk="0" hangingPunct="0"/>
              <a:r>
                <a:rPr lang="en-US" sz="1900" b="1">
                  <a:latin typeface="Times New Roman" pitchFamily="18" charset="0"/>
                </a:rPr>
                <a:t>Prob.</a:t>
              </a:r>
              <a:endParaRPr lang="en-US">
                <a:latin typeface="Times New Roman" pitchFamily="18" charset="0"/>
              </a:endParaRPr>
            </a:p>
          </p:txBody>
        </p:sp>
        <p:sp>
          <p:nvSpPr>
            <p:cNvPr id="64531" name="Rectangle 16"/>
            <p:cNvSpPr>
              <a:spLocks noChangeArrowheads="1"/>
            </p:cNvSpPr>
            <p:nvPr/>
          </p:nvSpPr>
          <p:spPr bwMode="auto">
            <a:xfrm>
              <a:off x="1471" y="1872"/>
              <a:ext cx="228" cy="182"/>
            </a:xfrm>
            <a:prstGeom prst="rect">
              <a:avLst/>
            </a:prstGeom>
            <a:noFill/>
            <a:ln w="9525">
              <a:noFill/>
              <a:miter lim="800000"/>
              <a:headEnd/>
              <a:tailEnd/>
            </a:ln>
          </p:spPr>
          <p:txBody>
            <a:bodyPr wrap="none" lIns="0" tIns="0" rIns="0" bIns="0">
              <a:spAutoFit/>
            </a:bodyPr>
            <a:lstStyle/>
            <a:p>
              <a:pPr eaLnBrk="0" hangingPunct="0"/>
              <a:r>
                <a:rPr lang="en-US" sz="1900" b="1">
                  <a:latin typeface="Times New Roman" pitchFamily="18" charset="0"/>
                </a:rPr>
                <a:t>    1</a:t>
              </a:r>
              <a:endParaRPr lang="en-US">
                <a:latin typeface="Times New Roman" pitchFamily="18" charset="0"/>
              </a:endParaRPr>
            </a:p>
          </p:txBody>
        </p:sp>
        <p:sp>
          <p:nvSpPr>
            <p:cNvPr id="64532" name="Rectangle 17"/>
            <p:cNvSpPr>
              <a:spLocks noChangeArrowheads="1"/>
            </p:cNvSpPr>
            <p:nvPr/>
          </p:nvSpPr>
          <p:spPr bwMode="auto">
            <a:xfrm>
              <a:off x="1971" y="1872"/>
              <a:ext cx="228" cy="182"/>
            </a:xfrm>
            <a:prstGeom prst="rect">
              <a:avLst/>
            </a:prstGeom>
            <a:noFill/>
            <a:ln w="9525">
              <a:noFill/>
              <a:miter lim="800000"/>
              <a:headEnd/>
              <a:tailEnd/>
            </a:ln>
          </p:spPr>
          <p:txBody>
            <a:bodyPr wrap="none" lIns="0" tIns="0" rIns="0" bIns="0">
              <a:spAutoFit/>
            </a:bodyPr>
            <a:lstStyle/>
            <a:p>
              <a:pPr eaLnBrk="0" hangingPunct="0"/>
              <a:r>
                <a:rPr lang="en-US" sz="1900" b="1">
                  <a:latin typeface="Times New Roman" pitchFamily="18" charset="0"/>
                </a:rPr>
                <a:t>    2</a:t>
              </a:r>
              <a:endParaRPr lang="en-US">
                <a:latin typeface="Times New Roman" pitchFamily="18" charset="0"/>
              </a:endParaRPr>
            </a:p>
          </p:txBody>
        </p:sp>
        <p:sp>
          <p:nvSpPr>
            <p:cNvPr id="64533" name="Rectangle 18"/>
            <p:cNvSpPr>
              <a:spLocks noChangeArrowheads="1"/>
            </p:cNvSpPr>
            <p:nvPr/>
          </p:nvSpPr>
          <p:spPr bwMode="auto">
            <a:xfrm>
              <a:off x="2471" y="1872"/>
              <a:ext cx="228" cy="182"/>
            </a:xfrm>
            <a:prstGeom prst="rect">
              <a:avLst/>
            </a:prstGeom>
            <a:noFill/>
            <a:ln w="9525">
              <a:noFill/>
              <a:miter lim="800000"/>
              <a:headEnd/>
              <a:tailEnd/>
            </a:ln>
          </p:spPr>
          <p:txBody>
            <a:bodyPr wrap="none" lIns="0" tIns="0" rIns="0" bIns="0">
              <a:spAutoFit/>
            </a:bodyPr>
            <a:lstStyle/>
            <a:p>
              <a:pPr eaLnBrk="0" hangingPunct="0"/>
              <a:r>
                <a:rPr lang="en-US" sz="1900" b="1">
                  <a:latin typeface="Times New Roman" pitchFamily="18" charset="0"/>
                </a:rPr>
                <a:t>    3</a:t>
              </a:r>
              <a:endParaRPr lang="en-US">
                <a:latin typeface="Times New Roman" pitchFamily="18" charset="0"/>
              </a:endParaRPr>
            </a:p>
          </p:txBody>
        </p:sp>
        <p:sp>
          <p:nvSpPr>
            <p:cNvPr id="64534" name="Rectangle 19"/>
            <p:cNvSpPr>
              <a:spLocks noChangeArrowheads="1"/>
            </p:cNvSpPr>
            <p:nvPr/>
          </p:nvSpPr>
          <p:spPr bwMode="auto">
            <a:xfrm>
              <a:off x="2971" y="1872"/>
              <a:ext cx="266" cy="182"/>
            </a:xfrm>
            <a:prstGeom prst="rect">
              <a:avLst/>
            </a:prstGeom>
            <a:noFill/>
            <a:ln w="9525">
              <a:noFill/>
              <a:miter lim="800000"/>
              <a:headEnd/>
              <a:tailEnd/>
            </a:ln>
          </p:spPr>
          <p:txBody>
            <a:bodyPr wrap="none" lIns="0" tIns="0" rIns="0" bIns="0">
              <a:spAutoFit/>
            </a:bodyPr>
            <a:lstStyle/>
            <a:p>
              <a:pPr eaLnBrk="0" hangingPunct="0"/>
              <a:r>
                <a:rPr lang="en-US" sz="1900" b="1">
                  <a:latin typeface="Times New Roman" pitchFamily="18" charset="0"/>
                </a:rPr>
                <a:t>     4</a:t>
              </a:r>
              <a:endParaRPr lang="en-US">
                <a:latin typeface="Times New Roman" pitchFamily="18" charset="0"/>
              </a:endParaRPr>
            </a:p>
          </p:txBody>
        </p:sp>
        <p:sp>
          <p:nvSpPr>
            <p:cNvPr id="64535" name="Rectangle 20"/>
            <p:cNvSpPr>
              <a:spLocks noChangeArrowheads="1"/>
            </p:cNvSpPr>
            <p:nvPr/>
          </p:nvSpPr>
          <p:spPr bwMode="auto">
            <a:xfrm>
              <a:off x="3471" y="1872"/>
              <a:ext cx="266" cy="182"/>
            </a:xfrm>
            <a:prstGeom prst="rect">
              <a:avLst/>
            </a:prstGeom>
            <a:noFill/>
            <a:ln w="9525">
              <a:noFill/>
              <a:miter lim="800000"/>
              <a:headEnd/>
              <a:tailEnd/>
            </a:ln>
          </p:spPr>
          <p:txBody>
            <a:bodyPr wrap="none" lIns="0" tIns="0" rIns="0" bIns="0">
              <a:spAutoFit/>
            </a:bodyPr>
            <a:lstStyle/>
            <a:p>
              <a:pPr eaLnBrk="0" hangingPunct="0"/>
              <a:r>
                <a:rPr lang="en-US" sz="1900" b="1">
                  <a:latin typeface="Times New Roman" pitchFamily="18" charset="0"/>
                </a:rPr>
                <a:t>     5</a:t>
              </a:r>
              <a:endParaRPr lang="en-US">
                <a:latin typeface="Times New Roman" pitchFamily="18" charset="0"/>
              </a:endParaRPr>
            </a:p>
          </p:txBody>
        </p:sp>
        <p:sp>
          <p:nvSpPr>
            <p:cNvPr id="64536" name="Rectangle 21"/>
            <p:cNvSpPr>
              <a:spLocks noChangeArrowheads="1"/>
            </p:cNvSpPr>
            <p:nvPr/>
          </p:nvSpPr>
          <p:spPr bwMode="auto">
            <a:xfrm>
              <a:off x="3971" y="1872"/>
              <a:ext cx="266" cy="182"/>
            </a:xfrm>
            <a:prstGeom prst="rect">
              <a:avLst/>
            </a:prstGeom>
            <a:noFill/>
            <a:ln w="9525">
              <a:noFill/>
              <a:miter lim="800000"/>
              <a:headEnd/>
              <a:tailEnd/>
            </a:ln>
          </p:spPr>
          <p:txBody>
            <a:bodyPr wrap="none" lIns="0" tIns="0" rIns="0" bIns="0">
              <a:spAutoFit/>
            </a:bodyPr>
            <a:lstStyle/>
            <a:p>
              <a:pPr eaLnBrk="0" hangingPunct="0"/>
              <a:r>
                <a:rPr lang="en-US" sz="1900" b="1">
                  <a:latin typeface="Times New Roman" pitchFamily="18" charset="0"/>
                </a:rPr>
                <a:t>     6</a:t>
              </a:r>
              <a:endParaRPr lang="en-US">
                <a:latin typeface="Times New Roman" pitchFamily="18" charset="0"/>
              </a:endParaRPr>
            </a:p>
          </p:txBody>
        </p:sp>
        <p:sp>
          <p:nvSpPr>
            <p:cNvPr id="64537" name="Rectangle 22"/>
            <p:cNvSpPr>
              <a:spLocks noChangeArrowheads="1"/>
            </p:cNvSpPr>
            <p:nvPr/>
          </p:nvSpPr>
          <p:spPr bwMode="auto">
            <a:xfrm>
              <a:off x="4519" y="1872"/>
              <a:ext cx="434" cy="182"/>
            </a:xfrm>
            <a:prstGeom prst="rect">
              <a:avLst/>
            </a:prstGeom>
            <a:noFill/>
            <a:ln w="9525">
              <a:noFill/>
              <a:miter lim="800000"/>
              <a:headEnd/>
              <a:tailEnd/>
            </a:ln>
          </p:spPr>
          <p:txBody>
            <a:bodyPr wrap="none" lIns="0" tIns="0" rIns="0" bIns="0">
              <a:spAutoFit/>
            </a:bodyPr>
            <a:lstStyle/>
            <a:p>
              <a:pPr eaLnBrk="0" hangingPunct="0"/>
              <a:r>
                <a:rPr lang="en-US" sz="1900" b="1">
                  <a:latin typeface="Times New Roman" pitchFamily="18" charset="0"/>
                </a:rPr>
                <a:t>Year 3</a:t>
              </a:r>
              <a:endParaRPr lang="en-US">
                <a:latin typeface="Times New Roman" pitchFamily="18" charset="0"/>
              </a:endParaRPr>
            </a:p>
          </p:txBody>
        </p:sp>
        <p:sp>
          <p:nvSpPr>
            <p:cNvPr id="64538" name="Rectangle 23"/>
            <p:cNvSpPr>
              <a:spLocks noChangeArrowheads="1"/>
            </p:cNvSpPr>
            <p:nvPr/>
          </p:nvSpPr>
          <p:spPr bwMode="auto">
            <a:xfrm>
              <a:off x="5158" y="1872"/>
              <a:ext cx="427" cy="182"/>
            </a:xfrm>
            <a:prstGeom prst="rect">
              <a:avLst/>
            </a:prstGeom>
            <a:noFill/>
            <a:ln w="9525">
              <a:noFill/>
              <a:miter lim="800000"/>
              <a:headEnd/>
              <a:tailEnd/>
            </a:ln>
          </p:spPr>
          <p:txBody>
            <a:bodyPr wrap="none" lIns="0" tIns="0" rIns="0" bIns="0">
              <a:spAutoFit/>
            </a:bodyPr>
            <a:lstStyle/>
            <a:p>
              <a:pPr eaLnBrk="0" hangingPunct="0"/>
              <a:r>
                <a:rPr lang="en-US" sz="1900" b="1">
                  <a:latin typeface="Times New Roman" pitchFamily="18" charset="0"/>
                </a:rPr>
                <a:t>x NPV</a:t>
              </a:r>
              <a:endParaRPr lang="en-US">
                <a:latin typeface="Times New Roman" pitchFamily="18" charset="0"/>
              </a:endParaRPr>
            </a:p>
          </p:txBody>
        </p:sp>
        <p:sp>
          <p:nvSpPr>
            <p:cNvPr id="64539" name="Rectangle 24"/>
            <p:cNvSpPr>
              <a:spLocks noChangeArrowheads="1"/>
            </p:cNvSpPr>
            <p:nvPr/>
          </p:nvSpPr>
          <p:spPr bwMode="auto">
            <a:xfrm>
              <a:off x="3099" y="2266"/>
              <a:ext cx="228" cy="182"/>
            </a:xfrm>
            <a:prstGeom prst="rect">
              <a:avLst/>
            </a:prstGeom>
            <a:noFill/>
            <a:ln w="9525">
              <a:noFill/>
              <a:miter lim="800000"/>
              <a:headEnd/>
              <a:tailEnd/>
            </a:ln>
          </p:spPr>
          <p:txBody>
            <a:bodyPr wrap="none" lIns="0" tIns="0" rIns="0" bIns="0">
              <a:spAutoFit/>
            </a:bodyPr>
            <a:lstStyle/>
            <a:p>
              <a:pPr eaLnBrk="0" hangingPunct="0"/>
              <a:r>
                <a:rPr lang="en-US" sz="1900" b="1">
                  <a:latin typeface="Times New Roman" pitchFamily="18" charset="0"/>
                </a:rPr>
                <a:t>$45</a:t>
              </a:r>
              <a:endParaRPr lang="en-US">
                <a:latin typeface="Times New Roman" pitchFamily="18" charset="0"/>
              </a:endParaRPr>
            </a:p>
          </p:txBody>
        </p:sp>
        <p:sp>
          <p:nvSpPr>
            <p:cNvPr id="64540" name="Rectangle 25"/>
            <p:cNvSpPr>
              <a:spLocks noChangeArrowheads="1"/>
            </p:cNvSpPr>
            <p:nvPr/>
          </p:nvSpPr>
          <p:spPr bwMode="auto">
            <a:xfrm>
              <a:off x="3599" y="2266"/>
              <a:ext cx="228" cy="182"/>
            </a:xfrm>
            <a:prstGeom prst="rect">
              <a:avLst/>
            </a:prstGeom>
            <a:noFill/>
            <a:ln w="9525">
              <a:noFill/>
              <a:miter lim="800000"/>
              <a:headEnd/>
              <a:tailEnd/>
            </a:ln>
          </p:spPr>
          <p:txBody>
            <a:bodyPr wrap="none" lIns="0" tIns="0" rIns="0" bIns="0">
              <a:spAutoFit/>
            </a:bodyPr>
            <a:lstStyle/>
            <a:p>
              <a:pPr eaLnBrk="0" hangingPunct="0"/>
              <a:r>
                <a:rPr lang="en-US" sz="1900" b="1">
                  <a:latin typeface="Times New Roman" pitchFamily="18" charset="0"/>
                </a:rPr>
                <a:t>$45</a:t>
              </a:r>
              <a:endParaRPr lang="en-US">
                <a:latin typeface="Times New Roman" pitchFamily="18" charset="0"/>
              </a:endParaRPr>
            </a:p>
          </p:txBody>
        </p:sp>
        <p:sp>
          <p:nvSpPr>
            <p:cNvPr id="64541" name="Rectangle 26"/>
            <p:cNvSpPr>
              <a:spLocks noChangeArrowheads="1"/>
            </p:cNvSpPr>
            <p:nvPr/>
          </p:nvSpPr>
          <p:spPr bwMode="auto">
            <a:xfrm>
              <a:off x="4099" y="2266"/>
              <a:ext cx="228" cy="182"/>
            </a:xfrm>
            <a:prstGeom prst="rect">
              <a:avLst/>
            </a:prstGeom>
            <a:noFill/>
            <a:ln w="9525">
              <a:noFill/>
              <a:miter lim="800000"/>
              <a:headEnd/>
              <a:tailEnd/>
            </a:ln>
          </p:spPr>
          <p:txBody>
            <a:bodyPr wrap="none" lIns="0" tIns="0" rIns="0" bIns="0">
              <a:spAutoFit/>
            </a:bodyPr>
            <a:lstStyle/>
            <a:p>
              <a:pPr eaLnBrk="0" hangingPunct="0"/>
              <a:r>
                <a:rPr lang="en-US" sz="1900" b="1">
                  <a:latin typeface="Times New Roman" pitchFamily="18" charset="0"/>
                </a:rPr>
                <a:t>$45</a:t>
              </a:r>
              <a:endParaRPr lang="en-US">
                <a:latin typeface="Times New Roman" pitchFamily="18" charset="0"/>
              </a:endParaRPr>
            </a:p>
          </p:txBody>
        </p:sp>
        <p:sp>
          <p:nvSpPr>
            <p:cNvPr id="64542" name="Rectangle 27"/>
            <p:cNvSpPr>
              <a:spLocks noChangeArrowheads="1"/>
            </p:cNvSpPr>
            <p:nvPr/>
          </p:nvSpPr>
          <p:spPr bwMode="auto">
            <a:xfrm>
              <a:off x="4493" y="2266"/>
              <a:ext cx="494" cy="182"/>
            </a:xfrm>
            <a:prstGeom prst="rect">
              <a:avLst/>
            </a:prstGeom>
            <a:noFill/>
            <a:ln w="9525">
              <a:noFill/>
              <a:miter lim="800000"/>
              <a:headEnd/>
              <a:tailEnd/>
            </a:ln>
          </p:spPr>
          <p:txBody>
            <a:bodyPr wrap="none" lIns="0" tIns="0" rIns="0" bIns="0">
              <a:spAutoFit/>
            </a:bodyPr>
            <a:lstStyle/>
            <a:p>
              <a:pPr eaLnBrk="0" hangingPunct="0"/>
              <a:r>
                <a:rPr lang="en-US" sz="1900" b="1">
                  <a:latin typeface="Times New Roman" pitchFamily="18" charset="0"/>
                </a:rPr>
                <a:t>$111.91</a:t>
              </a:r>
              <a:endParaRPr lang="en-US">
                <a:latin typeface="Times New Roman" pitchFamily="18" charset="0"/>
              </a:endParaRPr>
            </a:p>
          </p:txBody>
        </p:sp>
        <p:sp>
          <p:nvSpPr>
            <p:cNvPr id="64543" name="Rectangle 28"/>
            <p:cNvSpPr>
              <a:spLocks noChangeArrowheads="1"/>
            </p:cNvSpPr>
            <p:nvPr/>
          </p:nvSpPr>
          <p:spPr bwMode="auto">
            <a:xfrm>
              <a:off x="5249" y="2266"/>
              <a:ext cx="418" cy="182"/>
            </a:xfrm>
            <a:prstGeom prst="rect">
              <a:avLst/>
            </a:prstGeom>
            <a:noFill/>
            <a:ln w="9525">
              <a:noFill/>
              <a:miter lim="800000"/>
              <a:headEnd/>
              <a:tailEnd/>
            </a:ln>
          </p:spPr>
          <p:txBody>
            <a:bodyPr wrap="none" lIns="0" tIns="0" rIns="0" bIns="0">
              <a:spAutoFit/>
            </a:bodyPr>
            <a:lstStyle/>
            <a:p>
              <a:pPr eaLnBrk="0" hangingPunct="0"/>
              <a:r>
                <a:rPr lang="en-US" sz="1900" b="1">
                  <a:latin typeface="Times New Roman" pitchFamily="18" charset="0"/>
                </a:rPr>
                <a:t>$33.57</a:t>
              </a:r>
              <a:endParaRPr lang="en-US">
                <a:latin typeface="Times New Roman" pitchFamily="18" charset="0"/>
              </a:endParaRPr>
            </a:p>
          </p:txBody>
        </p:sp>
        <p:sp>
          <p:nvSpPr>
            <p:cNvPr id="64544" name="Rectangle 29"/>
            <p:cNvSpPr>
              <a:spLocks noChangeArrowheads="1"/>
            </p:cNvSpPr>
            <p:nvPr/>
          </p:nvSpPr>
          <p:spPr bwMode="auto">
            <a:xfrm>
              <a:off x="774" y="2463"/>
              <a:ext cx="304" cy="182"/>
            </a:xfrm>
            <a:prstGeom prst="rect">
              <a:avLst/>
            </a:prstGeom>
            <a:noFill/>
            <a:ln w="9525">
              <a:noFill/>
              <a:miter lim="800000"/>
              <a:headEnd/>
              <a:tailEnd/>
            </a:ln>
          </p:spPr>
          <p:txBody>
            <a:bodyPr wrap="none" lIns="0" tIns="0" rIns="0" bIns="0">
              <a:spAutoFit/>
            </a:bodyPr>
            <a:lstStyle/>
            <a:p>
              <a:pPr eaLnBrk="0" hangingPunct="0"/>
              <a:r>
                <a:rPr lang="en-US" sz="1900" b="1">
                  <a:latin typeface="Times New Roman" pitchFamily="18" charset="0"/>
                </a:rPr>
                <a:t>30%</a:t>
              </a:r>
              <a:endParaRPr lang="en-US">
                <a:latin typeface="Times New Roman" pitchFamily="18" charset="0"/>
              </a:endParaRPr>
            </a:p>
          </p:txBody>
        </p:sp>
        <p:sp>
          <p:nvSpPr>
            <p:cNvPr id="64545" name="Rectangle 30"/>
            <p:cNvSpPr>
              <a:spLocks noChangeArrowheads="1"/>
            </p:cNvSpPr>
            <p:nvPr/>
          </p:nvSpPr>
          <p:spPr bwMode="auto">
            <a:xfrm>
              <a:off x="774" y="2660"/>
              <a:ext cx="304" cy="182"/>
            </a:xfrm>
            <a:prstGeom prst="rect">
              <a:avLst/>
            </a:prstGeom>
            <a:noFill/>
            <a:ln w="9525">
              <a:noFill/>
              <a:miter lim="800000"/>
              <a:headEnd/>
              <a:tailEnd/>
            </a:ln>
          </p:spPr>
          <p:txBody>
            <a:bodyPr wrap="none" lIns="0" tIns="0" rIns="0" bIns="0">
              <a:spAutoFit/>
            </a:bodyPr>
            <a:lstStyle/>
            <a:p>
              <a:pPr eaLnBrk="0" hangingPunct="0"/>
              <a:r>
                <a:rPr lang="en-US" sz="1900" b="1">
                  <a:latin typeface="Times New Roman" pitchFamily="18" charset="0"/>
                </a:rPr>
                <a:t>40%</a:t>
              </a:r>
              <a:endParaRPr lang="en-US">
                <a:latin typeface="Times New Roman" pitchFamily="18" charset="0"/>
              </a:endParaRPr>
            </a:p>
          </p:txBody>
        </p:sp>
        <p:sp>
          <p:nvSpPr>
            <p:cNvPr id="64546" name="Rectangle 31"/>
            <p:cNvSpPr>
              <a:spLocks noChangeArrowheads="1"/>
            </p:cNvSpPr>
            <p:nvPr/>
          </p:nvSpPr>
          <p:spPr bwMode="auto">
            <a:xfrm>
              <a:off x="3099" y="2660"/>
              <a:ext cx="228" cy="182"/>
            </a:xfrm>
            <a:prstGeom prst="rect">
              <a:avLst/>
            </a:prstGeom>
            <a:noFill/>
            <a:ln w="9525">
              <a:noFill/>
              <a:miter lim="800000"/>
              <a:headEnd/>
              <a:tailEnd/>
            </a:ln>
          </p:spPr>
          <p:txBody>
            <a:bodyPr wrap="none" lIns="0" tIns="0" rIns="0" bIns="0">
              <a:spAutoFit/>
            </a:bodyPr>
            <a:lstStyle/>
            <a:p>
              <a:pPr eaLnBrk="0" hangingPunct="0"/>
              <a:r>
                <a:rPr lang="en-US" sz="1900" b="1">
                  <a:latin typeface="Times New Roman" pitchFamily="18" charset="0"/>
                </a:rPr>
                <a:t>$30</a:t>
              </a:r>
              <a:endParaRPr lang="en-US">
                <a:latin typeface="Times New Roman" pitchFamily="18" charset="0"/>
              </a:endParaRPr>
            </a:p>
          </p:txBody>
        </p:sp>
        <p:sp>
          <p:nvSpPr>
            <p:cNvPr id="64547" name="Rectangle 32"/>
            <p:cNvSpPr>
              <a:spLocks noChangeArrowheads="1"/>
            </p:cNvSpPr>
            <p:nvPr/>
          </p:nvSpPr>
          <p:spPr bwMode="auto">
            <a:xfrm>
              <a:off x="3599" y="2660"/>
              <a:ext cx="228" cy="182"/>
            </a:xfrm>
            <a:prstGeom prst="rect">
              <a:avLst/>
            </a:prstGeom>
            <a:noFill/>
            <a:ln w="9525">
              <a:noFill/>
              <a:miter lim="800000"/>
              <a:headEnd/>
              <a:tailEnd/>
            </a:ln>
          </p:spPr>
          <p:txBody>
            <a:bodyPr wrap="none" lIns="0" tIns="0" rIns="0" bIns="0">
              <a:spAutoFit/>
            </a:bodyPr>
            <a:lstStyle/>
            <a:p>
              <a:pPr eaLnBrk="0" hangingPunct="0"/>
              <a:r>
                <a:rPr lang="en-US" sz="1900" b="1">
                  <a:latin typeface="Times New Roman" pitchFamily="18" charset="0"/>
                </a:rPr>
                <a:t>$30</a:t>
              </a:r>
              <a:endParaRPr lang="en-US">
                <a:latin typeface="Times New Roman" pitchFamily="18" charset="0"/>
              </a:endParaRPr>
            </a:p>
          </p:txBody>
        </p:sp>
        <p:sp>
          <p:nvSpPr>
            <p:cNvPr id="64548" name="Rectangle 33"/>
            <p:cNvSpPr>
              <a:spLocks noChangeArrowheads="1"/>
            </p:cNvSpPr>
            <p:nvPr/>
          </p:nvSpPr>
          <p:spPr bwMode="auto">
            <a:xfrm>
              <a:off x="4099" y="2660"/>
              <a:ext cx="228" cy="182"/>
            </a:xfrm>
            <a:prstGeom prst="rect">
              <a:avLst/>
            </a:prstGeom>
            <a:noFill/>
            <a:ln w="9525">
              <a:noFill/>
              <a:miter lim="800000"/>
              <a:headEnd/>
              <a:tailEnd/>
            </a:ln>
          </p:spPr>
          <p:txBody>
            <a:bodyPr wrap="none" lIns="0" tIns="0" rIns="0" bIns="0">
              <a:spAutoFit/>
            </a:bodyPr>
            <a:lstStyle/>
            <a:p>
              <a:pPr eaLnBrk="0" hangingPunct="0"/>
              <a:r>
                <a:rPr lang="en-US" sz="1900" b="1">
                  <a:latin typeface="Times New Roman" pitchFamily="18" charset="0"/>
                </a:rPr>
                <a:t>$30</a:t>
              </a:r>
              <a:endParaRPr lang="en-US">
                <a:latin typeface="Times New Roman" pitchFamily="18" charset="0"/>
              </a:endParaRPr>
            </a:p>
          </p:txBody>
        </p:sp>
        <p:sp>
          <p:nvSpPr>
            <p:cNvPr id="64549" name="Rectangle 34"/>
            <p:cNvSpPr>
              <a:spLocks noChangeArrowheads="1"/>
            </p:cNvSpPr>
            <p:nvPr/>
          </p:nvSpPr>
          <p:spPr bwMode="auto">
            <a:xfrm>
              <a:off x="4570" y="2660"/>
              <a:ext cx="418" cy="182"/>
            </a:xfrm>
            <a:prstGeom prst="rect">
              <a:avLst/>
            </a:prstGeom>
            <a:noFill/>
            <a:ln w="9525">
              <a:noFill/>
              <a:miter lim="800000"/>
              <a:headEnd/>
              <a:tailEnd/>
            </a:ln>
          </p:spPr>
          <p:txBody>
            <a:bodyPr wrap="none" lIns="0" tIns="0" rIns="0" bIns="0">
              <a:spAutoFit/>
            </a:bodyPr>
            <a:lstStyle/>
            <a:p>
              <a:pPr eaLnBrk="0" hangingPunct="0"/>
              <a:r>
                <a:rPr lang="en-US" sz="1900" b="1">
                  <a:latin typeface="Times New Roman" pitchFamily="18" charset="0"/>
                </a:rPr>
                <a:t>$74.61</a:t>
              </a:r>
              <a:endParaRPr lang="en-US">
                <a:latin typeface="Times New Roman" pitchFamily="18" charset="0"/>
              </a:endParaRPr>
            </a:p>
          </p:txBody>
        </p:sp>
        <p:sp>
          <p:nvSpPr>
            <p:cNvPr id="64550" name="Rectangle 35"/>
            <p:cNvSpPr>
              <a:spLocks noChangeArrowheads="1"/>
            </p:cNvSpPr>
            <p:nvPr/>
          </p:nvSpPr>
          <p:spPr bwMode="auto">
            <a:xfrm>
              <a:off x="5249" y="2660"/>
              <a:ext cx="418" cy="182"/>
            </a:xfrm>
            <a:prstGeom prst="rect">
              <a:avLst/>
            </a:prstGeom>
            <a:noFill/>
            <a:ln w="9525">
              <a:noFill/>
              <a:miter lim="800000"/>
              <a:headEnd/>
              <a:tailEnd/>
            </a:ln>
          </p:spPr>
          <p:txBody>
            <a:bodyPr wrap="none" lIns="0" tIns="0" rIns="0" bIns="0">
              <a:spAutoFit/>
            </a:bodyPr>
            <a:lstStyle/>
            <a:p>
              <a:pPr eaLnBrk="0" hangingPunct="0"/>
              <a:r>
                <a:rPr lang="en-US" sz="1900" b="1">
                  <a:latin typeface="Times New Roman" pitchFamily="18" charset="0"/>
                </a:rPr>
                <a:t>$29.84</a:t>
              </a:r>
              <a:endParaRPr lang="en-US">
                <a:latin typeface="Times New Roman" pitchFamily="18" charset="0"/>
              </a:endParaRPr>
            </a:p>
          </p:txBody>
        </p:sp>
        <p:sp>
          <p:nvSpPr>
            <p:cNvPr id="64551" name="Rectangle 36"/>
            <p:cNvSpPr>
              <a:spLocks noChangeArrowheads="1"/>
            </p:cNvSpPr>
            <p:nvPr/>
          </p:nvSpPr>
          <p:spPr bwMode="auto">
            <a:xfrm>
              <a:off x="774" y="2857"/>
              <a:ext cx="304" cy="182"/>
            </a:xfrm>
            <a:prstGeom prst="rect">
              <a:avLst/>
            </a:prstGeom>
            <a:noFill/>
            <a:ln w="9525">
              <a:noFill/>
              <a:miter lim="800000"/>
              <a:headEnd/>
              <a:tailEnd/>
            </a:ln>
          </p:spPr>
          <p:txBody>
            <a:bodyPr wrap="none" lIns="0" tIns="0" rIns="0" bIns="0">
              <a:spAutoFit/>
            </a:bodyPr>
            <a:lstStyle/>
            <a:p>
              <a:pPr eaLnBrk="0" hangingPunct="0"/>
              <a:r>
                <a:rPr lang="en-US" sz="1900" b="1">
                  <a:latin typeface="Times New Roman" pitchFamily="18" charset="0"/>
                </a:rPr>
                <a:t>30%</a:t>
              </a:r>
              <a:endParaRPr lang="en-US">
                <a:latin typeface="Times New Roman" pitchFamily="18" charset="0"/>
              </a:endParaRPr>
            </a:p>
          </p:txBody>
        </p:sp>
        <p:sp>
          <p:nvSpPr>
            <p:cNvPr id="64552" name="Rectangle 37"/>
            <p:cNvSpPr>
              <a:spLocks noChangeArrowheads="1"/>
            </p:cNvSpPr>
            <p:nvPr/>
          </p:nvSpPr>
          <p:spPr bwMode="auto">
            <a:xfrm>
              <a:off x="3099" y="3050"/>
              <a:ext cx="228" cy="182"/>
            </a:xfrm>
            <a:prstGeom prst="rect">
              <a:avLst/>
            </a:prstGeom>
            <a:noFill/>
            <a:ln w="9525">
              <a:noFill/>
              <a:miter lim="800000"/>
              <a:headEnd/>
              <a:tailEnd/>
            </a:ln>
          </p:spPr>
          <p:txBody>
            <a:bodyPr wrap="none" lIns="0" tIns="0" rIns="0" bIns="0">
              <a:spAutoFit/>
            </a:bodyPr>
            <a:lstStyle/>
            <a:p>
              <a:pPr eaLnBrk="0" hangingPunct="0"/>
              <a:r>
                <a:rPr lang="en-US" sz="1900" b="1">
                  <a:latin typeface="Times New Roman" pitchFamily="18" charset="0"/>
                </a:rPr>
                <a:t>$15</a:t>
              </a:r>
              <a:endParaRPr lang="en-US">
                <a:latin typeface="Times New Roman" pitchFamily="18" charset="0"/>
              </a:endParaRPr>
            </a:p>
          </p:txBody>
        </p:sp>
        <p:sp>
          <p:nvSpPr>
            <p:cNvPr id="64553" name="Rectangle 38"/>
            <p:cNvSpPr>
              <a:spLocks noChangeArrowheads="1"/>
            </p:cNvSpPr>
            <p:nvPr/>
          </p:nvSpPr>
          <p:spPr bwMode="auto">
            <a:xfrm>
              <a:off x="3599" y="3050"/>
              <a:ext cx="228" cy="182"/>
            </a:xfrm>
            <a:prstGeom prst="rect">
              <a:avLst/>
            </a:prstGeom>
            <a:noFill/>
            <a:ln w="9525">
              <a:noFill/>
              <a:miter lim="800000"/>
              <a:headEnd/>
              <a:tailEnd/>
            </a:ln>
          </p:spPr>
          <p:txBody>
            <a:bodyPr wrap="none" lIns="0" tIns="0" rIns="0" bIns="0">
              <a:spAutoFit/>
            </a:bodyPr>
            <a:lstStyle/>
            <a:p>
              <a:pPr eaLnBrk="0" hangingPunct="0"/>
              <a:r>
                <a:rPr lang="en-US" sz="1900" b="1">
                  <a:latin typeface="Times New Roman" pitchFamily="18" charset="0"/>
                </a:rPr>
                <a:t>$15</a:t>
              </a:r>
              <a:endParaRPr lang="en-US">
                <a:latin typeface="Times New Roman" pitchFamily="18" charset="0"/>
              </a:endParaRPr>
            </a:p>
          </p:txBody>
        </p:sp>
        <p:sp>
          <p:nvSpPr>
            <p:cNvPr id="64554" name="Rectangle 39"/>
            <p:cNvSpPr>
              <a:spLocks noChangeArrowheads="1"/>
            </p:cNvSpPr>
            <p:nvPr/>
          </p:nvSpPr>
          <p:spPr bwMode="auto">
            <a:xfrm>
              <a:off x="4099" y="3050"/>
              <a:ext cx="228" cy="182"/>
            </a:xfrm>
            <a:prstGeom prst="rect">
              <a:avLst/>
            </a:prstGeom>
            <a:noFill/>
            <a:ln w="9525">
              <a:noFill/>
              <a:miter lim="800000"/>
              <a:headEnd/>
              <a:tailEnd/>
            </a:ln>
          </p:spPr>
          <p:txBody>
            <a:bodyPr wrap="none" lIns="0" tIns="0" rIns="0" bIns="0">
              <a:spAutoFit/>
            </a:bodyPr>
            <a:lstStyle/>
            <a:p>
              <a:pPr eaLnBrk="0" hangingPunct="0"/>
              <a:r>
                <a:rPr lang="en-US" sz="1900" b="1">
                  <a:latin typeface="Times New Roman" pitchFamily="18" charset="0"/>
                </a:rPr>
                <a:t>$15</a:t>
              </a:r>
              <a:endParaRPr lang="en-US">
                <a:latin typeface="Times New Roman" pitchFamily="18" charset="0"/>
              </a:endParaRPr>
            </a:p>
          </p:txBody>
        </p:sp>
        <p:sp>
          <p:nvSpPr>
            <p:cNvPr id="64555" name="Rectangle 40"/>
            <p:cNvSpPr>
              <a:spLocks noChangeArrowheads="1"/>
            </p:cNvSpPr>
            <p:nvPr/>
          </p:nvSpPr>
          <p:spPr bwMode="auto">
            <a:xfrm>
              <a:off x="4570" y="3050"/>
              <a:ext cx="418" cy="182"/>
            </a:xfrm>
            <a:prstGeom prst="rect">
              <a:avLst/>
            </a:prstGeom>
            <a:noFill/>
            <a:ln w="9525">
              <a:noFill/>
              <a:miter lim="800000"/>
              <a:headEnd/>
              <a:tailEnd/>
            </a:ln>
          </p:spPr>
          <p:txBody>
            <a:bodyPr wrap="none" lIns="0" tIns="0" rIns="0" bIns="0">
              <a:spAutoFit/>
            </a:bodyPr>
            <a:lstStyle/>
            <a:p>
              <a:pPr eaLnBrk="0" hangingPunct="0"/>
              <a:r>
                <a:rPr lang="en-US" sz="1900" b="1">
                  <a:latin typeface="Times New Roman" pitchFamily="18" charset="0"/>
                </a:rPr>
                <a:t>$37.30</a:t>
              </a:r>
              <a:endParaRPr lang="en-US">
                <a:latin typeface="Times New Roman" pitchFamily="18" charset="0"/>
              </a:endParaRPr>
            </a:p>
          </p:txBody>
        </p:sp>
        <p:sp>
          <p:nvSpPr>
            <p:cNvPr id="64556" name="Rectangle 41"/>
            <p:cNvSpPr>
              <a:spLocks noChangeArrowheads="1"/>
            </p:cNvSpPr>
            <p:nvPr/>
          </p:nvSpPr>
          <p:spPr bwMode="auto">
            <a:xfrm>
              <a:off x="5249" y="3050"/>
              <a:ext cx="418" cy="182"/>
            </a:xfrm>
            <a:prstGeom prst="rect">
              <a:avLst/>
            </a:prstGeom>
            <a:noFill/>
            <a:ln w="9525">
              <a:noFill/>
              <a:miter lim="800000"/>
              <a:headEnd/>
              <a:tailEnd/>
            </a:ln>
          </p:spPr>
          <p:txBody>
            <a:bodyPr wrap="none" lIns="0" tIns="0" rIns="0" bIns="0">
              <a:spAutoFit/>
            </a:bodyPr>
            <a:lstStyle/>
            <a:p>
              <a:pPr eaLnBrk="0" hangingPunct="0"/>
              <a:r>
                <a:rPr lang="en-US" sz="1900" b="1">
                  <a:latin typeface="Times New Roman" pitchFamily="18" charset="0"/>
                </a:rPr>
                <a:t>$11.19</a:t>
              </a:r>
              <a:endParaRPr lang="en-US">
                <a:latin typeface="Times New Roman" pitchFamily="18" charset="0"/>
              </a:endParaRPr>
            </a:p>
          </p:txBody>
        </p:sp>
        <p:sp>
          <p:nvSpPr>
            <p:cNvPr id="64557" name="Rectangle 42"/>
            <p:cNvSpPr>
              <a:spLocks noChangeArrowheads="1"/>
            </p:cNvSpPr>
            <p:nvPr/>
          </p:nvSpPr>
          <p:spPr bwMode="auto">
            <a:xfrm>
              <a:off x="2252" y="1682"/>
              <a:ext cx="1234" cy="182"/>
            </a:xfrm>
            <a:prstGeom prst="rect">
              <a:avLst/>
            </a:prstGeom>
            <a:noFill/>
            <a:ln w="9525">
              <a:noFill/>
              <a:miter lim="800000"/>
              <a:headEnd/>
              <a:tailEnd/>
            </a:ln>
          </p:spPr>
          <p:txBody>
            <a:bodyPr wrap="none" lIns="0" tIns="0" rIns="0" bIns="0">
              <a:spAutoFit/>
            </a:bodyPr>
            <a:lstStyle/>
            <a:p>
              <a:pPr eaLnBrk="0" hangingPunct="0"/>
              <a:r>
                <a:rPr lang="en-US" sz="1900" b="1">
                  <a:latin typeface="Times New Roman" pitchFamily="18" charset="0"/>
                </a:rPr>
                <a:t>Future Cash Flows</a:t>
              </a:r>
              <a:endParaRPr lang="en-US">
                <a:latin typeface="Times New Roman" pitchFamily="18" charset="0"/>
              </a:endParaRPr>
            </a:p>
          </p:txBody>
        </p:sp>
        <p:sp>
          <p:nvSpPr>
            <p:cNvPr id="64558" name="Line 43"/>
            <p:cNvSpPr>
              <a:spLocks noChangeShapeType="1"/>
            </p:cNvSpPr>
            <p:nvPr/>
          </p:nvSpPr>
          <p:spPr bwMode="auto">
            <a:xfrm>
              <a:off x="1350" y="2251"/>
              <a:ext cx="1" cy="212"/>
            </a:xfrm>
            <a:prstGeom prst="line">
              <a:avLst/>
            </a:prstGeom>
            <a:noFill/>
            <a:ln w="0">
              <a:solidFill>
                <a:srgbClr val="000000"/>
              </a:solidFill>
              <a:round/>
              <a:headEnd/>
              <a:tailEnd/>
            </a:ln>
          </p:spPr>
          <p:txBody>
            <a:bodyPr/>
            <a:lstStyle/>
            <a:p>
              <a:endParaRPr lang="en-CA"/>
            </a:p>
          </p:txBody>
        </p:sp>
        <p:sp>
          <p:nvSpPr>
            <p:cNvPr id="64559" name="Rectangle 44"/>
            <p:cNvSpPr>
              <a:spLocks noChangeArrowheads="1"/>
            </p:cNvSpPr>
            <p:nvPr/>
          </p:nvSpPr>
          <p:spPr bwMode="auto">
            <a:xfrm>
              <a:off x="1350" y="2251"/>
              <a:ext cx="15" cy="212"/>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64560" name="Line 45"/>
            <p:cNvSpPr>
              <a:spLocks noChangeShapeType="1"/>
            </p:cNvSpPr>
            <p:nvPr/>
          </p:nvSpPr>
          <p:spPr bwMode="auto">
            <a:xfrm>
              <a:off x="4351" y="2266"/>
              <a:ext cx="1" cy="197"/>
            </a:xfrm>
            <a:prstGeom prst="line">
              <a:avLst/>
            </a:prstGeom>
            <a:noFill/>
            <a:ln w="0">
              <a:solidFill>
                <a:srgbClr val="000000"/>
              </a:solidFill>
              <a:round/>
              <a:headEnd/>
              <a:tailEnd/>
            </a:ln>
          </p:spPr>
          <p:txBody>
            <a:bodyPr/>
            <a:lstStyle/>
            <a:p>
              <a:endParaRPr lang="en-CA"/>
            </a:p>
          </p:txBody>
        </p:sp>
        <p:sp>
          <p:nvSpPr>
            <p:cNvPr id="64561" name="Rectangle 46"/>
            <p:cNvSpPr>
              <a:spLocks noChangeArrowheads="1"/>
            </p:cNvSpPr>
            <p:nvPr/>
          </p:nvSpPr>
          <p:spPr bwMode="auto">
            <a:xfrm>
              <a:off x="4351" y="2266"/>
              <a:ext cx="15" cy="197"/>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64562" name="Line 47"/>
            <p:cNvSpPr>
              <a:spLocks noChangeShapeType="1"/>
            </p:cNvSpPr>
            <p:nvPr/>
          </p:nvSpPr>
          <p:spPr bwMode="auto">
            <a:xfrm>
              <a:off x="5015" y="2266"/>
              <a:ext cx="1" cy="197"/>
            </a:xfrm>
            <a:prstGeom prst="line">
              <a:avLst/>
            </a:prstGeom>
            <a:noFill/>
            <a:ln w="0">
              <a:solidFill>
                <a:schemeClr val="tx1"/>
              </a:solidFill>
              <a:round/>
              <a:headEnd/>
              <a:tailEnd/>
            </a:ln>
          </p:spPr>
          <p:txBody>
            <a:bodyPr/>
            <a:lstStyle/>
            <a:p>
              <a:endParaRPr lang="en-CA"/>
            </a:p>
          </p:txBody>
        </p:sp>
        <p:sp>
          <p:nvSpPr>
            <p:cNvPr id="64563" name="Rectangle 48"/>
            <p:cNvSpPr>
              <a:spLocks noChangeArrowheads="1"/>
            </p:cNvSpPr>
            <p:nvPr/>
          </p:nvSpPr>
          <p:spPr bwMode="auto">
            <a:xfrm>
              <a:off x="5015" y="2266"/>
              <a:ext cx="15" cy="197"/>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64564" name="Line 49"/>
            <p:cNvSpPr>
              <a:spLocks noChangeShapeType="1"/>
            </p:cNvSpPr>
            <p:nvPr/>
          </p:nvSpPr>
          <p:spPr bwMode="auto">
            <a:xfrm>
              <a:off x="5694" y="2266"/>
              <a:ext cx="1" cy="197"/>
            </a:xfrm>
            <a:prstGeom prst="line">
              <a:avLst/>
            </a:prstGeom>
            <a:noFill/>
            <a:ln w="0">
              <a:solidFill>
                <a:srgbClr val="000000"/>
              </a:solidFill>
              <a:round/>
              <a:headEnd/>
              <a:tailEnd/>
            </a:ln>
          </p:spPr>
          <p:txBody>
            <a:bodyPr/>
            <a:lstStyle/>
            <a:p>
              <a:endParaRPr lang="en-CA"/>
            </a:p>
          </p:txBody>
        </p:sp>
        <p:sp>
          <p:nvSpPr>
            <p:cNvPr id="64565" name="Rectangle 50"/>
            <p:cNvSpPr>
              <a:spLocks noChangeArrowheads="1"/>
            </p:cNvSpPr>
            <p:nvPr/>
          </p:nvSpPr>
          <p:spPr bwMode="auto">
            <a:xfrm>
              <a:off x="5694" y="2266"/>
              <a:ext cx="15" cy="197"/>
            </a:xfrm>
            <a:prstGeom prst="rect">
              <a:avLst/>
            </a:prstGeom>
            <a:solidFill>
              <a:srgbClr val="000000"/>
            </a:solidFill>
            <a:ln w="9525">
              <a:noFill/>
              <a:miter lim="800000"/>
              <a:headEnd/>
              <a:tailEnd/>
            </a:ln>
          </p:spPr>
          <p:txBody>
            <a:bodyPr/>
            <a:lstStyle/>
            <a:p>
              <a:pPr algn="ctr" eaLnBrk="0" hangingPunct="0"/>
              <a:endParaRPr lang="en-US" sz="1800"/>
            </a:p>
          </p:txBody>
        </p:sp>
        <p:sp>
          <p:nvSpPr>
            <p:cNvPr id="64566" name="Line 51"/>
            <p:cNvSpPr>
              <a:spLocks noChangeShapeType="1"/>
            </p:cNvSpPr>
            <p:nvPr/>
          </p:nvSpPr>
          <p:spPr bwMode="auto">
            <a:xfrm>
              <a:off x="1350" y="2645"/>
              <a:ext cx="1" cy="212"/>
            </a:xfrm>
            <a:prstGeom prst="line">
              <a:avLst/>
            </a:prstGeom>
            <a:noFill/>
            <a:ln w="0">
              <a:solidFill>
                <a:srgbClr val="000000"/>
              </a:solidFill>
              <a:round/>
              <a:headEnd/>
              <a:tailEnd/>
            </a:ln>
          </p:spPr>
          <p:txBody>
            <a:bodyPr/>
            <a:lstStyle/>
            <a:p>
              <a:endParaRPr lang="en-CA"/>
            </a:p>
          </p:txBody>
        </p:sp>
        <p:sp>
          <p:nvSpPr>
            <p:cNvPr id="64567" name="Rectangle 52"/>
            <p:cNvSpPr>
              <a:spLocks noChangeArrowheads="1"/>
            </p:cNvSpPr>
            <p:nvPr/>
          </p:nvSpPr>
          <p:spPr bwMode="auto">
            <a:xfrm>
              <a:off x="1350" y="2645"/>
              <a:ext cx="15" cy="212"/>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64568" name="Line 53"/>
            <p:cNvSpPr>
              <a:spLocks noChangeShapeType="1"/>
            </p:cNvSpPr>
            <p:nvPr/>
          </p:nvSpPr>
          <p:spPr bwMode="auto">
            <a:xfrm>
              <a:off x="4351" y="2660"/>
              <a:ext cx="1" cy="197"/>
            </a:xfrm>
            <a:prstGeom prst="line">
              <a:avLst/>
            </a:prstGeom>
            <a:noFill/>
            <a:ln w="0">
              <a:solidFill>
                <a:srgbClr val="000000"/>
              </a:solidFill>
              <a:round/>
              <a:headEnd/>
              <a:tailEnd/>
            </a:ln>
          </p:spPr>
          <p:txBody>
            <a:bodyPr/>
            <a:lstStyle/>
            <a:p>
              <a:endParaRPr lang="en-CA"/>
            </a:p>
          </p:txBody>
        </p:sp>
        <p:sp>
          <p:nvSpPr>
            <p:cNvPr id="64569" name="Rectangle 54"/>
            <p:cNvSpPr>
              <a:spLocks noChangeArrowheads="1"/>
            </p:cNvSpPr>
            <p:nvPr/>
          </p:nvSpPr>
          <p:spPr bwMode="auto">
            <a:xfrm>
              <a:off x="4351" y="2660"/>
              <a:ext cx="15" cy="197"/>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64570" name="Line 55"/>
            <p:cNvSpPr>
              <a:spLocks noChangeShapeType="1"/>
            </p:cNvSpPr>
            <p:nvPr/>
          </p:nvSpPr>
          <p:spPr bwMode="auto">
            <a:xfrm>
              <a:off x="5015" y="2660"/>
              <a:ext cx="1" cy="197"/>
            </a:xfrm>
            <a:prstGeom prst="line">
              <a:avLst/>
            </a:prstGeom>
            <a:noFill/>
            <a:ln w="0">
              <a:solidFill>
                <a:srgbClr val="000000"/>
              </a:solidFill>
              <a:round/>
              <a:headEnd/>
              <a:tailEnd/>
            </a:ln>
          </p:spPr>
          <p:txBody>
            <a:bodyPr/>
            <a:lstStyle/>
            <a:p>
              <a:endParaRPr lang="en-CA"/>
            </a:p>
          </p:txBody>
        </p:sp>
        <p:sp>
          <p:nvSpPr>
            <p:cNvPr id="64571" name="Rectangle 56"/>
            <p:cNvSpPr>
              <a:spLocks noChangeArrowheads="1"/>
            </p:cNvSpPr>
            <p:nvPr/>
          </p:nvSpPr>
          <p:spPr bwMode="auto">
            <a:xfrm>
              <a:off x="5015" y="2660"/>
              <a:ext cx="15" cy="197"/>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64572" name="Line 57"/>
            <p:cNvSpPr>
              <a:spLocks noChangeShapeType="1"/>
            </p:cNvSpPr>
            <p:nvPr/>
          </p:nvSpPr>
          <p:spPr bwMode="auto">
            <a:xfrm>
              <a:off x="5694" y="2660"/>
              <a:ext cx="1" cy="197"/>
            </a:xfrm>
            <a:prstGeom prst="line">
              <a:avLst/>
            </a:prstGeom>
            <a:noFill/>
            <a:ln w="0">
              <a:solidFill>
                <a:srgbClr val="000000"/>
              </a:solidFill>
              <a:round/>
              <a:headEnd/>
              <a:tailEnd/>
            </a:ln>
          </p:spPr>
          <p:txBody>
            <a:bodyPr/>
            <a:lstStyle/>
            <a:p>
              <a:endParaRPr lang="en-CA"/>
            </a:p>
          </p:txBody>
        </p:sp>
        <p:sp>
          <p:nvSpPr>
            <p:cNvPr id="64573" name="Rectangle 58"/>
            <p:cNvSpPr>
              <a:spLocks noChangeArrowheads="1"/>
            </p:cNvSpPr>
            <p:nvPr/>
          </p:nvSpPr>
          <p:spPr bwMode="auto">
            <a:xfrm>
              <a:off x="5694" y="2660"/>
              <a:ext cx="15" cy="197"/>
            </a:xfrm>
            <a:prstGeom prst="rect">
              <a:avLst/>
            </a:prstGeom>
            <a:solidFill>
              <a:srgbClr val="000000"/>
            </a:solidFill>
            <a:ln w="9525">
              <a:noFill/>
              <a:miter lim="800000"/>
              <a:headEnd/>
              <a:tailEnd/>
            </a:ln>
          </p:spPr>
          <p:txBody>
            <a:bodyPr/>
            <a:lstStyle/>
            <a:p>
              <a:pPr algn="ctr" eaLnBrk="0" hangingPunct="0"/>
              <a:endParaRPr lang="en-US" sz="1800"/>
            </a:p>
          </p:txBody>
        </p:sp>
        <p:sp>
          <p:nvSpPr>
            <p:cNvPr id="64574" name="Line 59"/>
            <p:cNvSpPr>
              <a:spLocks noChangeShapeType="1"/>
            </p:cNvSpPr>
            <p:nvPr/>
          </p:nvSpPr>
          <p:spPr bwMode="auto">
            <a:xfrm>
              <a:off x="1350" y="3039"/>
              <a:ext cx="1" cy="234"/>
            </a:xfrm>
            <a:prstGeom prst="line">
              <a:avLst/>
            </a:prstGeom>
            <a:noFill/>
            <a:ln w="0">
              <a:solidFill>
                <a:srgbClr val="000000"/>
              </a:solidFill>
              <a:round/>
              <a:headEnd/>
              <a:tailEnd/>
            </a:ln>
          </p:spPr>
          <p:txBody>
            <a:bodyPr/>
            <a:lstStyle/>
            <a:p>
              <a:endParaRPr lang="en-CA"/>
            </a:p>
          </p:txBody>
        </p:sp>
        <p:sp>
          <p:nvSpPr>
            <p:cNvPr id="64575" name="Rectangle 60"/>
            <p:cNvSpPr>
              <a:spLocks noChangeArrowheads="1"/>
            </p:cNvSpPr>
            <p:nvPr/>
          </p:nvSpPr>
          <p:spPr bwMode="auto">
            <a:xfrm>
              <a:off x="1350" y="3039"/>
              <a:ext cx="15" cy="234"/>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64576" name="Line 61"/>
            <p:cNvSpPr>
              <a:spLocks noChangeShapeType="1"/>
            </p:cNvSpPr>
            <p:nvPr/>
          </p:nvSpPr>
          <p:spPr bwMode="auto">
            <a:xfrm>
              <a:off x="4351" y="3054"/>
              <a:ext cx="1" cy="219"/>
            </a:xfrm>
            <a:prstGeom prst="line">
              <a:avLst/>
            </a:prstGeom>
            <a:noFill/>
            <a:ln w="0">
              <a:solidFill>
                <a:srgbClr val="000000"/>
              </a:solidFill>
              <a:round/>
              <a:headEnd/>
              <a:tailEnd/>
            </a:ln>
          </p:spPr>
          <p:txBody>
            <a:bodyPr/>
            <a:lstStyle/>
            <a:p>
              <a:endParaRPr lang="en-CA"/>
            </a:p>
          </p:txBody>
        </p:sp>
        <p:sp>
          <p:nvSpPr>
            <p:cNvPr id="64577" name="Rectangle 62"/>
            <p:cNvSpPr>
              <a:spLocks noChangeArrowheads="1"/>
            </p:cNvSpPr>
            <p:nvPr/>
          </p:nvSpPr>
          <p:spPr bwMode="auto">
            <a:xfrm>
              <a:off x="4351" y="3054"/>
              <a:ext cx="15" cy="219"/>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64578" name="Line 63"/>
            <p:cNvSpPr>
              <a:spLocks noChangeShapeType="1"/>
            </p:cNvSpPr>
            <p:nvPr/>
          </p:nvSpPr>
          <p:spPr bwMode="auto">
            <a:xfrm>
              <a:off x="5015" y="3054"/>
              <a:ext cx="1" cy="219"/>
            </a:xfrm>
            <a:prstGeom prst="line">
              <a:avLst/>
            </a:prstGeom>
            <a:noFill/>
            <a:ln w="0">
              <a:solidFill>
                <a:srgbClr val="000000"/>
              </a:solidFill>
              <a:round/>
              <a:headEnd/>
              <a:tailEnd/>
            </a:ln>
          </p:spPr>
          <p:txBody>
            <a:bodyPr/>
            <a:lstStyle/>
            <a:p>
              <a:endParaRPr lang="en-CA"/>
            </a:p>
          </p:txBody>
        </p:sp>
        <p:sp>
          <p:nvSpPr>
            <p:cNvPr id="64579" name="Rectangle 64"/>
            <p:cNvSpPr>
              <a:spLocks noChangeArrowheads="1"/>
            </p:cNvSpPr>
            <p:nvPr/>
          </p:nvSpPr>
          <p:spPr bwMode="auto">
            <a:xfrm>
              <a:off x="5015" y="3054"/>
              <a:ext cx="15" cy="219"/>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64580" name="Line 65"/>
            <p:cNvSpPr>
              <a:spLocks noChangeShapeType="1"/>
            </p:cNvSpPr>
            <p:nvPr/>
          </p:nvSpPr>
          <p:spPr bwMode="auto">
            <a:xfrm>
              <a:off x="5694" y="3054"/>
              <a:ext cx="1" cy="219"/>
            </a:xfrm>
            <a:prstGeom prst="line">
              <a:avLst/>
            </a:prstGeom>
            <a:noFill/>
            <a:ln w="0">
              <a:solidFill>
                <a:srgbClr val="000000"/>
              </a:solidFill>
              <a:round/>
              <a:headEnd/>
              <a:tailEnd/>
            </a:ln>
          </p:spPr>
          <p:txBody>
            <a:bodyPr/>
            <a:lstStyle/>
            <a:p>
              <a:endParaRPr lang="en-CA"/>
            </a:p>
          </p:txBody>
        </p:sp>
        <p:sp>
          <p:nvSpPr>
            <p:cNvPr id="64581" name="Rectangle 66"/>
            <p:cNvSpPr>
              <a:spLocks noChangeArrowheads="1"/>
            </p:cNvSpPr>
            <p:nvPr/>
          </p:nvSpPr>
          <p:spPr bwMode="auto">
            <a:xfrm>
              <a:off x="5694" y="3054"/>
              <a:ext cx="15" cy="219"/>
            </a:xfrm>
            <a:prstGeom prst="rect">
              <a:avLst/>
            </a:prstGeom>
            <a:solidFill>
              <a:srgbClr val="000000"/>
            </a:solidFill>
            <a:ln w="9525">
              <a:noFill/>
              <a:miter lim="800000"/>
              <a:headEnd/>
              <a:tailEnd/>
            </a:ln>
          </p:spPr>
          <p:txBody>
            <a:bodyPr/>
            <a:lstStyle/>
            <a:p>
              <a:pPr algn="ctr" eaLnBrk="0" hangingPunct="0"/>
              <a:endParaRPr lang="en-US" sz="1800"/>
            </a:p>
          </p:txBody>
        </p:sp>
        <p:sp>
          <p:nvSpPr>
            <p:cNvPr id="64582" name="Rectangle 67"/>
            <p:cNvSpPr>
              <a:spLocks noChangeArrowheads="1"/>
            </p:cNvSpPr>
            <p:nvPr/>
          </p:nvSpPr>
          <p:spPr bwMode="auto">
            <a:xfrm>
              <a:off x="244" y="1850"/>
              <a:ext cx="4118" cy="29"/>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64583" name="Line 68"/>
            <p:cNvSpPr>
              <a:spLocks noChangeShapeType="1"/>
            </p:cNvSpPr>
            <p:nvPr/>
          </p:nvSpPr>
          <p:spPr bwMode="auto">
            <a:xfrm>
              <a:off x="244" y="2054"/>
              <a:ext cx="5461" cy="1"/>
            </a:xfrm>
            <a:prstGeom prst="line">
              <a:avLst/>
            </a:prstGeom>
            <a:noFill/>
            <a:ln w="0">
              <a:solidFill>
                <a:srgbClr val="000000"/>
              </a:solidFill>
              <a:round/>
              <a:headEnd/>
              <a:tailEnd/>
            </a:ln>
          </p:spPr>
          <p:txBody>
            <a:bodyPr/>
            <a:lstStyle/>
            <a:p>
              <a:endParaRPr lang="en-CA"/>
            </a:p>
          </p:txBody>
        </p:sp>
        <p:sp>
          <p:nvSpPr>
            <p:cNvPr id="64584" name="Rectangle 69"/>
            <p:cNvSpPr>
              <a:spLocks noChangeArrowheads="1"/>
            </p:cNvSpPr>
            <p:nvPr/>
          </p:nvSpPr>
          <p:spPr bwMode="auto">
            <a:xfrm>
              <a:off x="244" y="2054"/>
              <a:ext cx="5461" cy="15"/>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64585" name="Line 70"/>
            <p:cNvSpPr>
              <a:spLocks noChangeShapeType="1"/>
            </p:cNvSpPr>
            <p:nvPr/>
          </p:nvSpPr>
          <p:spPr bwMode="auto">
            <a:xfrm>
              <a:off x="1365" y="2251"/>
              <a:ext cx="4344" cy="1"/>
            </a:xfrm>
            <a:prstGeom prst="line">
              <a:avLst/>
            </a:prstGeom>
            <a:noFill/>
            <a:ln w="0">
              <a:solidFill>
                <a:srgbClr val="000000"/>
              </a:solidFill>
              <a:round/>
              <a:headEnd/>
              <a:tailEnd/>
            </a:ln>
          </p:spPr>
          <p:txBody>
            <a:bodyPr/>
            <a:lstStyle/>
            <a:p>
              <a:endParaRPr lang="en-CA"/>
            </a:p>
          </p:txBody>
        </p:sp>
        <p:sp>
          <p:nvSpPr>
            <p:cNvPr id="64586" name="Rectangle 71"/>
            <p:cNvSpPr>
              <a:spLocks noChangeArrowheads="1"/>
            </p:cNvSpPr>
            <p:nvPr/>
          </p:nvSpPr>
          <p:spPr bwMode="auto">
            <a:xfrm>
              <a:off x="1365" y="2251"/>
              <a:ext cx="4344" cy="15"/>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64587" name="Line 72"/>
            <p:cNvSpPr>
              <a:spLocks noChangeShapeType="1"/>
            </p:cNvSpPr>
            <p:nvPr/>
          </p:nvSpPr>
          <p:spPr bwMode="auto">
            <a:xfrm>
              <a:off x="1416" y="2448"/>
              <a:ext cx="4344" cy="1"/>
            </a:xfrm>
            <a:prstGeom prst="line">
              <a:avLst/>
            </a:prstGeom>
            <a:noFill/>
            <a:ln w="0">
              <a:solidFill>
                <a:schemeClr val="tx1"/>
              </a:solidFill>
              <a:round/>
              <a:headEnd/>
              <a:tailEnd/>
            </a:ln>
          </p:spPr>
          <p:txBody>
            <a:bodyPr/>
            <a:lstStyle/>
            <a:p>
              <a:endParaRPr lang="en-CA"/>
            </a:p>
          </p:txBody>
        </p:sp>
        <p:sp>
          <p:nvSpPr>
            <p:cNvPr id="64588" name="Rectangle 73"/>
            <p:cNvSpPr>
              <a:spLocks noChangeArrowheads="1"/>
            </p:cNvSpPr>
            <p:nvPr/>
          </p:nvSpPr>
          <p:spPr bwMode="auto">
            <a:xfrm>
              <a:off x="1365" y="2448"/>
              <a:ext cx="4344" cy="15"/>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64589" name="Line 74"/>
            <p:cNvSpPr>
              <a:spLocks noChangeShapeType="1"/>
            </p:cNvSpPr>
            <p:nvPr/>
          </p:nvSpPr>
          <p:spPr bwMode="auto">
            <a:xfrm>
              <a:off x="1365" y="2645"/>
              <a:ext cx="4344" cy="1"/>
            </a:xfrm>
            <a:prstGeom prst="line">
              <a:avLst/>
            </a:prstGeom>
            <a:noFill/>
            <a:ln w="0">
              <a:solidFill>
                <a:schemeClr val="tx1"/>
              </a:solidFill>
              <a:round/>
              <a:headEnd/>
              <a:tailEnd/>
            </a:ln>
          </p:spPr>
          <p:txBody>
            <a:bodyPr/>
            <a:lstStyle/>
            <a:p>
              <a:endParaRPr lang="en-CA"/>
            </a:p>
          </p:txBody>
        </p:sp>
        <p:sp>
          <p:nvSpPr>
            <p:cNvPr id="64590" name="Rectangle 75"/>
            <p:cNvSpPr>
              <a:spLocks noChangeArrowheads="1"/>
            </p:cNvSpPr>
            <p:nvPr/>
          </p:nvSpPr>
          <p:spPr bwMode="auto">
            <a:xfrm>
              <a:off x="1365" y="2645"/>
              <a:ext cx="4344" cy="15"/>
            </a:xfrm>
            <a:prstGeom prst="rect">
              <a:avLst/>
            </a:prstGeom>
            <a:solidFill>
              <a:srgbClr val="000000"/>
            </a:solidFill>
            <a:ln w="9525">
              <a:solidFill>
                <a:schemeClr val="tx1"/>
              </a:solidFill>
              <a:miter lim="800000"/>
              <a:headEnd/>
              <a:tailEnd/>
            </a:ln>
          </p:spPr>
          <p:txBody>
            <a:bodyPr/>
            <a:lstStyle/>
            <a:p>
              <a:pPr algn="ctr" eaLnBrk="0" hangingPunct="0"/>
              <a:endParaRPr lang="en-US" sz="1800"/>
            </a:p>
          </p:txBody>
        </p:sp>
        <p:sp>
          <p:nvSpPr>
            <p:cNvPr id="64591" name="Line 76"/>
            <p:cNvSpPr>
              <a:spLocks noChangeShapeType="1"/>
            </p:cNvSpPr>
            <p:nvPr/>
          </p:nvSpPr>
          <p:spPr bwMode="auto">
            <a:xfrm>
              <a:off x="1365" y="2842"/>
              <a:ext cx="4344" cy="1"/>
            </a:xfrm>
            <a:prstGeom prst="line">
              <a:avLst/>
            </a:prstGeom>
            <a:noFill/>
            <a:ln w="0">
              <a:solidFill>
                <a:schemeClr val="tx1"/>
              </a:solidFill>
              <a:round/>
              <a:headEnd/>
              <a:tailEnd/>
            </a:ln>
          </p:spPr>
          <p:txBody>
            <a:bodyPr/>
            <a:lstStyle/>
            <a:p>
              <a:endParaRPr lang="en-CA"/>
            </a:p>
          </p:txBody>
        </p:sp>
        <p:sp>
          <p:nvSpPr>
            <p:cNvPr id="64592" name="Rectangle 77"/>
            <p:cNvSpPr>
              <a:spLocks noChangeArrowheads="1"/>
            </p:cNvSpPr>
            <p:nvPr/>
          </p:nvSpPr>
          <p:spPr bwMode="auto">
            <a:xfrm>
              <a:off x="1365" y="2842"/>
              <a:ext cx="4344" cy="15"/>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64593" name="Line 78"/>
            <p:cNvSpPr>
              <a:spLocks noChangeShapeType="1"/>
            </p:cNvSpPr>
            <p:nvPr/>
          </p:nvSpPr>
          <p:spPr bwMode="auto">
            <a:xfrm>
              <a:off x="1365" y="3039"/>
              <a:ext cx="4344" cy="1"/>
            </a:xfrm>
            <a:prstGeom prst="line">
              <a:avLst/>
            </a:prstGeom>
            <a:noFill/>
            <a:ln w="0">
              <a:solidFill>
                <a:srgbClr val="000000"/>
              </a:solidFill>
              <a:round/>
              <a:headEnd/>
              <a:tailEnd/>
            </a:ln>
          </p:spPr>
          <p:txBody>
            <a:bodyPr/>
            <a:lstStyle/>
            <a:p>
              <a:endParaRPr lang="en-CA"/>
            </a:p>
          </p:txBody>
        </p:sp>
        <p:sp>
          <p:nvSpPr>
            <p:cNvPr id="64594" name="Rectangle 79"/>
            <p:cNvSpPr>
              <a:spLocks noChangeArrowheads="1"/>
            </p:cNvSpPr>
            <p:nvPr/>
          </p:nvSpPr>
          <p:spPr bwMode="auto">
            <a:xfrm>
              <a:off x="1365" y="3039"/>
              <a:ext cx="4344" cy="15"/>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64595" name="Line 80"/>
            <p:cNvSpPr>
              <a:spLocks noChangeShapeType="1"/>
            </p:cNvSpPr>
            <p:nvPr/>
          </p:nvSpPr>
          <p:spPr bwMode="auto">
            <a:xfrm>
              <a:off x="1365" y="3258"/>
              <a:ext cx="4344" cy="1"/>
            </a:xfrm>
            <a:prstGeom prst="line">
              <a:avLst/>
            </a:prstGeom>
            <a:noFill/>
            <a:ln w="0">
              <a:solidFill>
                <a:srgbClr val="000000"/>
              </a:solidFill>
              <a:round/>
              <a:headEnd/>
              <a:tailEnd/>
            </a:ln>
          </p:spPr>
          <p:txBody>
            <a:bodyPr/>
            <a:lstStyle/>
            <a:p>
              <a:endParaRPr lang="en-CA"/>
            </a:p>
          </p:txBody>
        </p:sp>
        <p:sp>
          <p:nvSpPr>
            <p:cNvPr id="64596" name="Rectangle 81"/>
            <p:cNvSpPr>
              <a:spLocks noChangeArrowheads="1"/>
            </p:cNvSpPr>
            <p:nvPr/>
          </p:nvSpPr>
          <p:spPr bwMode="auto">
            <a:xfrm>
              <a:off x="1365" y="3258"/>
              <a:ext cx="4344" cy="15"/>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grpSp>
      <p:sp>
        <p:nvSpPr>
          <p:cNvPr id="64516" name="Line 95"/>
          <p:cNvSpPr>
            <a:spLocks noChangeShapeType="1"/>
          </p:cNvSpPr>
          <p:nvPr/>
        </p:nvSpPr>
        <p:spPr bwMode="auto">
          <a:xfrm flipV="1">
            <a:off x="1676400" y="3505200"/>
            <a:ext cx="304800" cy="228600"/>
          </a:xfrm>
          <a:prstGeom prst="line">
            <a:avLst/>
          </a:prstGeom>
          <a:noFill/>
          <a:ln w="50800">
            <a:solidFill>
              <a:schemeClr val="tx1"/>
            </a:solidFill>
            <a:round/>
            <a:headEnd/>
            <a:tailEnd type="stealth" w="lg" len="lg"/>
          </a:ln>
        </p:spPr>
        <p:txBody>
          <a:bodyPr/>
          <a:lstStyle/>
          <a:p>
            <a:endParaRPr lang="en-CA"/>
          </a:p>
        </p:txBody>
      </p:sp>
      <p:sp>
        <p:nvSpPr>
          <p:cNvPr id="64517" name="Line 96"/>
          <p:cNvSpPr>
            <a:spLocks noChangeShapeType="1"/>
          </p:cNvSpPr>
          <p:nvPr/>
        </p:nvSpPr>
        <p:spPr bwMode="auto">
          <a:xfrm flipV="1">
            <a:off x="1676400" y="4038600"/>
            <a:ext cx="304800" cy="0"/>
          </a:xfrm>
          <a:prstGeom prst="line">
            <a:avLst/>
          </a:prstGeom>
          <a:noFill/>
          <a:ln w="50800">
            <a:solidFill>
              <a:schemeClr val="tx1"/>
            </a:solidFill>
            <a:round/>
            <a:headEnd/>
            <a:tailEnd type="stealth" w="lg" len="lg"/>
          </a:ln>
        </p:spPr>
        <p:txBody>
          <a:bodyPr/>
          <a:lstStyle/>
          <a:p>
            <a:endParaRPr lang="en-CA"/>
          </a:p>
        </p:txBody>
      </p:sp>
      <p:sp>
        <p:nvSpPr>
          <p:cNvPr id="64518" name="Line 97"/>
          <p:cNvSpPr>
            <a:spLocks noChangeShapeType="1"/>
          </p:cNvSpPr>
          <p:nvPr/>
        </p:nvSpPr>
        <p:spPr bwMode="auto">
          <a:xfrm>
            <a:off x="1676400" y="4343400"/>
            <a:ext cx="304800" cy="304800"/>
          </a:xfrm>
          <a:prstGeom prst="line">
            <a:avLst/>
          </a:prstGeom>
          <a:noFill/>
          <a:ln w="50800">
            <a:solidFill>
              <a:schemeClr val="tx1"/>
            </a:solidFill>
            <a:round/>
            <a:headEnd/>
            <a:tailEnd type="stealth" w="lg" len="lg"/>
          </a:ln>
        </p:spPr>
        <p:txBody>
          <a:bodyPr/>
          <a:lstStyle/>
          <a:p>
            <a:endParaRPr lang="en-CA"/>
          </a:p>
        </p:txBody>
      </p:sp>
      <p:sp>
        <p:nvSpPr>
          <p:cNvPr id="64519" name="Footer Placeholder 86"/>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64520" name="Slide Number Placeholder 84"/>
          <p:cNvSpPr>
            <a:spLocks noGrp="1"/>
          </p:cNvSpPr>
          <p:nvPr>
            <p:ph type="sldNum" sz="quarter" idx="11"/>
          </p:nvPr>
        </p:nvSpPr>
        <p:spPr bwMode="auto">
          <a:noFill/>
          <a:ln>
            <a:miter lim="800000"/>
            <a:headEnd/>
            <a:tailEnd/>
          </a:ln>
        </p:spPr>
        <p:txBody>
          <a:bodyPr/>
          <a:lstStyle/>
          <a:p>
            <a:r>
              <a:rPr lang="en-US"/>
              <a:t>20-</a:t>
            </a:r>
            <a:fld id="{AF07B90B-0CF9-4E53-AE88-93667C7A864F}" type="slidenum">
              <a:rPr lang="en-US"/>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80"/>
          <p:cNvSpPr>
            <a:spLocks noGrp="1" noChangeArrowheads="1"/>
          </p:cNvSpPr>
          <p:nvPr>
            <p:ph type="title"/>
          </p:nvPr>
        </p:nvSpPr>
        <p:spPr bwMode="auto">
          <a:xfrm>
            <a:off x="0" y="548680"/>
            <a:ext cx="9144000" cy="1143000"/>
          </a:xfrm>
        </p:spPr>
        <p:txBody>
          <a:bodyPr/>
          <a:lstStyle/>
          <a:p>
            <a:pPr eaLnBrk="1" hangingPunct="1"/>
            <a:r>
              <a:rPr lang="en-US" cap="none" dirty="0" smtClean="0"/>
              <a:t>Now Find the Expected PV at </a:t>
            </a:r>
            <a:r>
              <a:rPr lang="en-US" dirty="0" smtClean="0"/>
              <a:t>t</a:t>
            </a:r>
            <a:r>
              <a:rPr lang="en-US" cap="none" dirty="0" smtClean="0"/>
              <a:t>he Current Date, Year 0</a:t>
            </a:r>
          </a:p>
        </p:txBody>
      </p:sp>
      <p:grpSp>
        <p:nvGrpSpPr>
          <p:cNvPr id="65539" name="Group 1085"/>
          <p:cNvGrpSpPr>
            <a:grpSpLocks/>
          </p:cNvGrpSpPr>
          <p:nvPr/>
        </p:nvGrpSpPr>
        <p:grpSpPr bwMode="auto">
          <a:xfrm>
            <a:off x="827584" y="1988840"/>
            <a:ext cx="7543800" cy="4041775"/>
            <a:chOff x="528" y="1394"/>
            <a:chExt cx="4752" cy="2546"/>
          </a:xfrm>
        </p:grpSpPr>
        <p:sp>
          <p:nvSpPr>
            <p:cNvPr id="65545" name="Text Box 1027"/>
            <p:cNvSpPr txBox="1">
              <a:spLocks noChangeArrowheads="1"/>
            </p:cNvSpPr>
            <p:nvPr/>
          </p:nvSpPr>
          <p:spPr bwMode="auto">
            <a:xfrm>
              <a:off x="528" y="3410"/>
              <a:ext cx="4752" cy="530"/>
            </a:xfrm>
            <a:prstGeom prst="rect">
              <a:avLst/>
            </a:prstGeom>
            <a:noFill/>
            <a:ln w="19050">
              <a:solidFill>
                <a:schemeClr val="tx1"/>
              </a:solidFill>
              <a:miter lim="800000"/>
              <a:headEnd/>
              <a:tailEnd/>
            </a:ln>
          </p:spPr>
          <p:txBody>
            <a:bodyPr>
              <a:spAutoFit/>
            </a:bodyPr>
            <a:lstStyle/>
            <a:p>
              <a:pPr eaLnBrk="0" hangingPunct="0">
                <a:lnSpc>
                  <a:spcPct val="120000"/>
                </a:lnSpc>
                <a:spcBef>
                  <a:spcPct val="20000"/>
                </a:spcBef>
              </a:pPr>
              <a:r>
                <a:rPr lang="en-US" sz="2000" b="1"/>
                <a:t>PV</a:t>
              </a:r>
              <a:r>
                <a:rPr lang="en-US" sz="2000" b="1" baseline="-25000"/>
                <a:t>Year 0 </a:t>
              </a:r>
              <a:r>
                <a:rPr lang="en-US" sz="2000" b="1"/>
                <a:t>= PV of Exp. PV</a:t>
              </a:r>
              <a:r>
                <a:rPr lang="en-US" sz="2000" b="1" baseline="-25000"/>
                <a:t>Year 3</a:t>
              </a:r>
              <a:r>
                <a:rPr lang="en-US" sz="2000" b="1"/>
                <a:t> = [(0.3* $111.91) +(0.4*$74.61) + (0.3*$37.3)]/1.1</a:t>
              </a:r>
              <a:r>
                <a:rPr lang="en-US" sz="2000" b="1" baseline="30000"/>
                <a:t>3</a:t>
              </a:r>
              <a:r>
                <a:rPr lang="en-US" sz="2000" b="1"/>
                <a:t> = $56.05</a:t>
              </a:r>
            </a:p>
          </p:txBody>
        </p:sp>
        <p:sp>
          <p:nvSpPr>
            <p:cNvPr id="65546" name="Rectangle 1078"/>
            <p:cNvSpPr>
              <a:spLocks noChangeArrowheads="1"/>
            </p:cNvSpPr>
            <p:nvPr/>
          </p:nvSpPr>
          <p:spPr bwMode="auto">
            <a:xfrm>
              <a:off x="576" y="1394"/>
              <a:ext cx="4704" cy="1955"/>
            </a:xfrm>
            <a:prstGeom prst="rect">
              <a:avLst/>
            </a:prstGeom>
            <a:noFill/>
            <a:ln w="38100">
              <a:solidFill>
                <a:schemeClr val="tx1"/>
              </a:solidFill>
              <a:miter lim="800000"/>
              <a:headEnd/>
              <a:tailEnd/>
            </a:ln>
          </p:spPr>
          <p:txBody>
            <a:bodyPr/>
            <a:lstStyle/>
            <a:p>
              <a:pPr algn="ctr" eaLnBrk="0" hangingPunct="0"/>
              <a:endParaRPr lang="en-US" sz="1800"/>
            </a:p>
          </p:txBody>
        </p:sp>
        <p:sp>
          <p:nvSpPr>
            <p:cNvPr id="65547" name="Rectangle 1030"/>
            <p:cNvSpPr>
              <a:spLocks noChangeArrowheads="1"/>
            </p:cNvSpPr>
            <p:nvPr/>
          </p:nvSpPr>
          <p:spPr bwMode="auto">
            <a:xfrm>
              <a:off x="782" y="1429"/>
              <a:ext cx="288" cy="259"/>
            </a:xfrm>
            <a:prstGeom prst="rect">
              <a:avLst/>
            </a:prstGeom>
            <a:noFill/>
            <a:ln w="9525">
              <a:noFill/>
              <a:miter lim="800000"/>
              <a:headEnd/>
              <a:tailEnd/>
            </a:ln>
          </p:spPr>
          <p:txBody>
            <a:bodyPr wrap="none" lIns="0" tIns="0" rIns="0" bIns="0">
              <a:spAutoFit/>
            </a:bodyPr>
            <a:lstStyle/>
            <a:p>
              <a:pPr eaLnBrk="0" hangingPunct="0"/>
              <a:r>
                <a:rPr lang="en-US" sz="2700" b="1">
                  <a:latin typeface="Times New Roman" pitchFamily="18" charset="0"/>
                </a:rPr>
                <a:t>PV</a:t>
              </a:r>
              <a:endParaRPr lang="en-US">
                <a:latin typeface="Times New Roman" pitchFamily="18" charset="0"/>
              </a:endParaRPr>
            </a:p>
          </p:txBody>
        </p:sp>
        <p:sp>
          <p:nvSpPr>
            <p:cNvPr id="65548" name="Rectangle 1031"/>
            <p:cNvSpPr>
              <a:spLocks noChangeArrowheads="1"/>
            </p:cNvSpPr>
            <p:nvPr/>
          </p:nvSpPr>
          <p:spPr bwMode="auto">
            <a:xfrm>
              <a:off x="1056" y="1490"/>
              <a:ext cx="412" cy="173"/>
            </a:xfrm>
            <a:prstGeom prst="rect">
              <a:avLst/>
            </a:prstGeom>
            <a:noFill/>
            <a:ln w="9525">
              <a:noFill/>
              <a:miter lim="800000"/>
              <a:headEnd/>
              <a:tailEnd/>
            </a:ln>
          </p:spPr>
          <p:txBody>
            <a:bodyPr wrap="none" lIns="0" tIns="0" rIns="0" bIns="0">
              <a:spAutoFit/>
            </a:bodyPr>
            <a:lstStyle/>
            <a:p>
              <a:pPr eaLnBrk="0" hangingPunct="0"/>
              <a:r>
                <a:rPr lang="en-US" sz="1800" b="1">
                  <a:latin typeface="Times New Roman" pitchFamily="18" charset="0"/>
                </a:rPr>
                <a:t>Year 0</a:t>
              </a:r>
              <a:endParaRPr lang="en-US">
                <a:latin typeface="Times New Roman" pitchFamily="18" charset="0"/>
              </a:endParaRPr>
            </a:p>
          </p:txBody>
        </p:sp>
        <p:sp>
          <p:nvSpPr>
            <p:cNvPr id="65549" name="Rectangle 1032"/>
            <p:cNvSpPr>
              <a:spLocks noChangeArrowheads="1"/>
            </p:cNvSpPr>
            <p:nvPr/>
          </p:nvSpPr>
          <p:spPr bwMode="auto">
            <a:xfrm>
              <a:off x="2863" y="1429"/>
              <a:ext cx="618" cy="259"/>
            </a:xfrm>
            <a:prstGeom prst="rect">
              <a:avLst/>
            </a:prstGeom>
            <a:noFill/>
            <a:ln w="9525">
              <a:noFill/>
              <a:miter lim="800000"/>
              <a:headEnd/>
              <a:tailEnd/>
            </a:ln>
          </p:spPr>
          <p:txBody>
            <a:bodyPr wrap="none" lIns="0" tIns="0" rIns="0" bIns="0">
              <a:spAutoFit/>
            </a:bodyPr>
            <a:lstStyle/>
            <a:p>
              <a:pPr eaLnBrk="0" hangingPunct="0"/>
              <a:r>
                <a:rPr lang="en-US" sz="2700" b="1">
                  <a:latin typeface="Times New Roman" pitchFamily="18" charset="0"/>
                </a:rPr>
                <a:t>Year 1</a:t>
              </a:r>
              <a:endParaRPr lang="en-US">
                <a:latin typeface="Times New Roman" pitchFamily="18" charset="0"/>
              </a:endParaRPr>
            </a:p>
          </p:txBody>
        </p:sp>
        <p:sp>
          <p:nvSpPr>
            <p:cNvPr id="65550" name="Rectangle 1033"/>
            <p:cNvSpPr>
              <a:spLocks noChangeArrowheads="1"/>
            </p:cNvSpPr>
            <p:nvPr/>
          </p:nvSpPr>
          <p:spPr bwMode="auto">
            <a:xfrm>
              <a:off x="3696" y="1440"/>
              <a:ext cx="618" cy="259"/>
            </a:xfrm>
            <a:prstGeom prst="rect">
              <a:avLst/>
            </a:prstGeom>
            <a:noFill/>
            <a:ln w="9525">
              <a:noFill/>
              <a:miter lim="800000"/>
              <a:headEnd/>
              <a:tailEnd/>
            </a:ln>
          </p:spPr>
          <p:txBody>
            <a:bodyPr wrap="none" lIns="0" tIns="0" rIns="0" bIns="0">
              <a:spAutoFit/>
            </a:bodyPr>
            <a:lstStyle/>
            <a:p>
              <a:pPr eaLnBrk="0" hangingPunct="0"/>
              <a:r>
                <a:rPr lang="en-US" sz="2700" b="1">
                  <a:latin typeface="Times New Roman" pitchFamily="18" charset="0"/>
                </a:rPr>
                <a:t>Year 2</a:t>
              </a:r>
              <a:endParaRPr lang="en-US">
                <a:latin typeface="Times New Roman" pitchFamily="18" charset="0"/>
              </a:endParaRPr>
            </a:p>
          </p:txBody>
        </p:sp>
        <p:sp>
          <p:nvSpPr>
            <p:cNvPr id="65551" name="Rectangle 1034"/>
            <p:cNvSpPr>
              <a:spLocks noChangeArrowheads="1"/>
            </p:cNvSpPr>
            <p:nvPr/>
          </p:nvSpPr>
          <p:spPr bwMode="auto">
            <a:xfrm>
              <a:off x="4530" y="1429"/>
              <a:ext cx="288" cy="259"/>
            </a:xfrm>
            <a:prstGeom prst="rect">
              <a:avLst/>
            </a:prstGeom>
            <a:noFill/>
            <a:ln w="9525">
              <a:noFill/>
              <a:miter lim="800000"/>
              <a:headEnd/>
              <a:tailEnd/>
            </a:ln>
          </p:spPr>
          <p:txBody>
            <a:bodyPr wrap="none" lIns="0" tIns="0" rIns="0" bIns="0">
              <a:spAutoFit/>
            </a:bodyPr>
            <a:lstStyle/>
            <a:p>
              <a:pPr eaLnBrk="0" hangingPunct="0"/>
              <a:r>
                <a:rPr lang="en-US" sz="2700" b="1">
                  <a:latin typeface="Times New Roman" pitchFamily="18" charset="0"/>
                </a:rPr>
                <a:t>PV</a:t>
              </a:r>
              <a:endParaRPr lang="en-US">
                <a:latin typeface="Times New Roman" pitchFamily="18" charset="0"/>
              </a:endParaRPr>
            </a:p>
          </p:txBody>
        </p:sp>
        <p:sp>
          <p:nvSpPr>
            <p:cNvPr id="65552" name="Rectangle 1035"/>
            <p:cNvSpPr>
              <a:spLocks noChangeArrowheads="1"/>
            </p:cNvSpPr>
            <p:nvPr/>
          </p:nvSpPr>
          <p:spPr bwMode="auto">
            <a:xfrm>
              <a:off x="4800" y="1490"/>
              <a:ext cx="412" cy="173"/>
            </a:xfrm>
            <a:prstGeom prst="rect">
              <a:avLst/>
            </a:prstGeom>
            <a:noFill/>
            <a:ln w="9525">
              <a:noFill/>
              <a:miter lim="800000"/>
              <a:headEnd/>
              <a:tailEnd/>
            </a:ln>
          </p:spPr>
          <p:txBody>
            <a:bodyPr wrap="none" lIns="0" tIns="0" rIns="0" bIns="0">
              <a:spAutoFit/>
            </a:bodyPr>
            <a:lstStyle/>
            <a:p>
              <a:pPr eaLnBrk="0" hangingPunct="0"/>
              <a:r>
                <a:rPr lang="en-US" sz="1800" b="1">
                  <a:latin typeface="Times New Roman" pitchFamily="18" charset="0"/>
                </a:rPr>
                <a:t>Year 3</a:t>
              </a:r>
              <a:endParaRPr lang="en-US">
                <a:latin typeface="Times New Roman" pitchFamily="18" charset="0"/>
              </a:endParaRPr>
            </a:p>
          </p:txBody>
        </p:sp>
        <p:sp>
          <p:nvSpPr>
            <p:cNvPr id="65553" name="Rectangle 1036"/>
            <p:cNvSpPr>
              <a:spLocks noChangeArrowheads="1"/>
            </p:cNvSpPr>
            <p:nvPr/>
          </p:nvSpPr>
          <p:spPr bwMode="auto">
            <a:xfrm>
              <a:off x="4464" y="1989"/>
              <a:ext cx="702" cy="259"/>
            </a:xfrm>
            <a:prstGeom prst="rect">
              <a:avLst/>
            </a:prstGeom>
            <a:noFill/>
            <a:ln w="9525">
              <a:noFill/>
              <a:miter lim="800000"/>
              <a:headEnd/>
              <a:tailEnd/>
            </a:ln>
          </p:spPr>
          <p:txBody>
            <a:bodyPr wrap="none" lIns="0" tIns="0" rIns="0" bIns="0">
              <a:spAutoFit/>
            </a:bodyPr>
            <a:lstStyle/>
            <a:p>
              <a:pPr eaLnBrk="0" hangingPunct="0"/>
              <a:r>
                <a:rPr lang="en-US" sz="2700" b="1">
                  <a:latin typeface="Times New Roman" pitchFamily="18" charset="0"/>
                </a:rPr>
                <a:t>$111.91</a:t>
              </a:r>
              <a:endParaRPr lang="en-US">
                <a:latin typeface="Times New Roman" pitchFamily="18" charset="0"/>
              </a:endParaRPr>
            </a:p>
          </p:txBody>
        </p:sp>
        <p:sp>
          <p:nvSpPr>
            <p:cNvPr id="65554" name="Rectangle 1037"/>
            <p:cNvSpPr>
              <a:spLocks noChangeArrowheads="1"/>
            </p:cNvSpPr>
            <p:nvPr/>
          </p:nvSpPr>
          <p:spPr bwMode="auto">
            <a:xfrm>
              <a:off x="1558" y="2306"/>
              <a:ext cx="355" cy="202"/>
            </a:xfrm>
            <a:prstGeom prst="rect">
              <a:avLst/>
            </a:prstGeom>
            <a:noFill/>
            <a:ln w="9525">
              <a:noFill/>
              <a:miter lim="800000"/>
              <a:headEnd/>
              <a:tailEnd/>
            </a:ln>
          </p:spPr>
          <p:txBody>
            <a:bodyPr wrap="none" lIns="0" tIns="0" rIns="0" bIns="0">
              <a:spAutoFit/>
            </a:bodyPr>
            <a:lstStyle/>
            <a:p>
              <a:pPr eaLnBrk="0" hangingPunct="0"/>
              <a:r>
                <a:rPr lang="en-US" sz="2100" b="1">
                  <a:latin typeface="Times New Roman" pitchFamily="18" charset="0"/>
                </a:rPr>
                <a:t>High</a:t>
              </a:r>
              <a:endParaRPr lang="en-US">
                <a:latin typeface="Times New Roman" pitchFamily="18" charset="0"/>
              </a:endParaRPr>
            </a:p>
          </p:txBody>
        </p:sp>
        <p:sp>
          <p:nvSpPr>
            <p:cNvPr id="65555" name="Rectangle 1038"/>
            <p:cNvSpPr>
              <a:spLocks noChangeArrowheads="1"/>
            </p:cNvSpPr>
            <p:nvPr/>
          </p:nvSpPr>
          <p:spPr bwMode="auto">
            <a:xfrm>
              <a:off x="772" y="2533"/>
              <a:ext cx="594" cy="259"/>
            </a:xfrm>
            <a:prstGeom prst="rect">
              <a:avLst/>
            </a:prstGeom>
            <a:noFill/>
            <a:ln w="9525">
              <a:noFill/>
              <a:miter lim="800000"/>
              <a:headEnd/>
              <a:tailEnd/>
            </a:ln>
          </p:spPr>
          <p:txBody>
            <a:bodyPr wrap="none" lIns="0" tIns="0" rIns="0" bIns="0">
              <a:spAutoFit/>
            </a:bodyPr>
            <a:lstStyle/>
            <a:p>
              <a:pPr eaLnBrk="0" hangingPunct="0"/>
              <a:r>
                <a:rPr lang="en-US" sz="2700" b="1">
                  <a:latin typeface="Times New Roman" pitchFamily="18" charset="0"/>
                </a:rPr>
                <a:t>$56.05</a:t>
              </a:r>
              <a:endParaRPr lang="en-US">
                <a:latin typeface="Times New Roman" pitchFamily="18" charset="0"/>
              </a:endParaRPr>
            </a:p>
          </p:txBody>
        </p:sp>
        <p:sp>
          <p:nvSpPr>
            <p:cNvPr id="65556" name="Rectangle 1039"/>
            <p:cNvSpPr>
              <a:spLocks noChangeArrowheads="1"/>
            </p:cNvSpPr>
            <p:nvPr/>
          </p:nvSpPr>
          <p:spPr bwMode="auto">
            <a:xfrm>
              <a:off x="1558" y="2578"/>
              <a:ext cx="598" cy="202"/>
            </a:xfrm>
            <a:prstGeom prst="rect">
              <a:avLst/>
            </a:prstGeom>
            <a:noFill/>
            <a:ln w="9525">
              <a:noFill/>
              <a:miter lim="800000"/>
              <a:headEnd/>
              <a:tailEnd/>
            </a:ln>
          </p:spPr>
          <p:txBody>
            <a:bodyPr wrap="none" lIns="0" tIns="0" rIns="0" bIns="0">
              <a:spAutoFit/>
            </a:bodyPr>
            <a:lstStyle/>
            <a:p>
              <a:pPr eaLnBrk="0" hangingPunct="0"/>
              <a:r>
                <a:rPr lang="en-US" sz="2100" b="1">
                  <a:latin typeface="Times New Roman" pitchFamily="18" charset="0"/>
                </a:rPr>
                <a:t>Average</a:t>
              </a:r>
              <a:endParaRPr lang="en-US">
                <a:latin typeface="Times New Roman" pitchFamily="18" charset="0"/>
              </a:endParaRPr>
            </a:p>
          </p:txBody>
        </p:sp>
        <p:sp>
          <p:nvSpPr>
            <p:cNvPr id="65557" name="Rectangle 1040"/>
            <p:cNvSpPr>
              <a:spLocks noChangeArrowheads="1"/>
            </p:cNvSpPr>
            <p:nvPr/>
          </p:nvSpPr>
          <p:spPr bwMode="auto">
            <a:xfrm>
              <a:off x="4520" y="2533"/>
              <a:ext cx="594" cy="259"/>
            </a:xfrm>
            <a:prstGeom prst="rect">
              <a:avLst/>
            </a:prstGeom>
            <a:noFill/>
            <a:ln w="9525">
              <a:noFill/>
              <a:miter lim="800000"/>
              <a:headEnd/>
              <a:tailEnd/>
            </a:ln>
          </p:spPr>
          <p:txBody>
            <a:bodyPr wrap="none" lIns="0" tIns="0" rIns="0" bIns="0">
              <a:spAutoFit/>
            </a:bodyPr>
            <a:lstStyle/>
            <a:p>
              <a:pPr eaLnBrk="0" hangingPunct="0"/>
              <a:r>
                <a:rPr lang="en-US" sz="2700" b="1">
                  <a:latin typeface="Times New Roman" pitchFamily="18" charset="0"/>
                </a:rPr>
                <a:t>$74.61</a:t>
              </a:r>
              <a:endParaRPr lang="en-US">
                <a:latin typeface="Times New Roman" pitchFamily="18" charset="0"/>
              </a:endParaRPr>
            </a:p>
          </p:txBody>
        </p:sp>
        <p:sp>
          <p:nvSpPr>
            <p:cNvPr id="65558" name="Rectangle 1041"/>
            <p:cNvSpPr>
              <a:spLocks noChangeArrowheads="1"/>
            </p:cNvSpPr>
            <p:nvPr/>
          </p:nvSpPr>
          <p:spPr bwMode="auto">
            <a:xfrm>
              <a:off x="1558" y="2850"/>
              <a:ext cx="317" cy="202"/>
            </a:xfrm>
            <a:prstGeom prst="rect">
              <a:avLst/>
            </a:prstGeom>
            <a:noFill/>
            <a:ln w="9525">
              <a:noFill/>
              <a:miter lim="800000"/>
              <a:headEnd/>
              <a:tailEnd/>
            </a:ln>
          </p:spPr>
          <p:txBody>
            <a:bodyPr wrap="none" lIns="0" tIns="0" rIns="0" bIns="0">
              <a:spAutoFit/>
            </a:bodyPr>
            <a:lstStyle/>
            <a:p>
              <a:pPr eaLnBrk="0" hangingPunct="0"/>
              <a:r>
                <a:rPr lang="en-US" sz="2100" b="1">
                  <a:latin typeface="Times New Roman" pitchFamily="18" charset="0"/>
                </a:rPr>
                <a:t>Low</a:t>
              </a:r>
              <a:endParaRPr lang="en-US">
                <a:latin typeface="Times New Roman" pitchFamily="18" charset="0"/>
              </a:endParaRPr>
            </a:p>
          </p:txBody>
        </p:sp>
        <p:sp>
          <p:nvSpPr>
            <p:cNvPr id="65559" name="Rectangle 1042"/>
            <p:cNvSpPr>
              <a:spLocks noChangeArrowheads="1"/>
            </p:cNvSpPr>
            <p:nvPr/>
          </p:nvSpPr>
          <p:spPr bwMode="auto">
            <a:xfrm>
              <a:off x="4520" y="3077"/>
              <a:ext cx="594" cy="259"/>
            </a:xfrm>
            <a:prstGeom prst="rect">
              <a:avLst/>
            </a:prstGeom>
            <a:noFill/>
            <a:ln w="9525">
              <a:noFill/>
              <a:miter lim="800000"/>
              <a:headEnd/>
              <a:tailEnd/>
            </a:ln>
          </p:spPr>
          <p:txBody>
            <a:bodyPr wrap="none" lIns="0" tIns="0" rIns="0" bIns="0">
              <a:spAutoFit/>
            </a:bodyPr>
            <a:lstStyle/>
            <a:p>
              <a:pPr eaLnBrk="0" hangingPunct="0"/>
              <a:r>
                <a:rPr lang="en-US" sz="2700" b="1">
                  <a:latin typeface="Times New Roman" pitchFamily="18" charset="0"/>
                </a:rPr>
                <a:t>$37.30</a:t>
              </a:r>
              <a:endParaRPr lang="en-US">
                <a:latin typeface="Times New Roman" pitchFamily="18" charset="0"/>
              </a:endParaRPr>
            </a:p>
          </p:txBody>
        </p:sp>
        <p:sp>
          <p:nvSpPr>
            <p:cNvPr id="65560" name="Line 1043"/>
            <p:cNvSpPr>
              <a:spLocks noChangeShapeType="1"/>
            </p:cNvSpPr>
            <p:nvPr/>
          </p:nvSpPr>
          <p:spPr bwMode="auto">
            <a:xfrm>
              <a:off x="4323" y="1968"/>
              <a:ext cx="1" cy="293"/>
            </a:xfrm>
            <a:prstGeom prst="line">
              <a:avLst/>
            </a:prstGeom>
            <a:noFill/>
            <a:ln w="0">
              <a:solidFill>
                <a:srgbClr val="000000"/>
              </a:solidFill>
              <a:round/>
              <a:headEnd/>
              <a:tailEnd/>
            </a:ln>
          </p:spPr>
          <p:txBody>
            <a:bodyPr/>
            <a:lstStyle/>
            <a:p>
              <a:endParaRPr lang="en-CA"/>
            </a:p>
          </p:txBody>
        </p:sp>
        <p:sp>
          <p:nvSpPr>
            <p:cNvPr id="65561" name="Rectangle 1044"/>
            <p:cNvSpPr>
              <a:spLocks noChangeArrowheads="1"/>
            </p:cNvSpPr>
            <p:nvPr/>
          </p:nvSpPr>
          <p:spPr bwMode="auto">
            <a:xfrm>
              <a:off x="4323" y="1968"/>
              <a:ext cx="20" cy="293"/>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65562" name="Line 1045"/>
            <p:cNvSpPr>
              <a:spLocks noChangeShapeType="1"/>
            </p:cNvSpPr>
            <p:nvPr/>
          </p:nvSpPr>
          <p:spPr bwMode="auto">
            <a:xfrm>
              <a:off x="5260" y="1989"/>
              <a:ext cx="1" cy="272"/>
            </a:xfrm>
            <a:prstGeom prst="line">
              <a:avLst/>
            </a:prstGeom>
            <a:noFill/>
            <a:ln w="0">
              <a:solidFill>
                <a:srgbClr val="000000"/>
              </a:solidFill>
              <a:round/>
              <a:headEnd/>
              <a:tailEnd/>
            </a:ln>
          </p:spPr>
          <p:txBody>
            <a:bodyPr/>
            <a:lstStyle/>
            <a:p>
              <a:endParaRPr lang="en-CA"/>
            </a:p>
          </p:txBody>
        </p:sp>
        <p:sp>
          <p:nvSpPr>
            <p:cNvPr id="65563" name="Rectangle 1046"/>
            <p:cNvSpPr>
              <a:spLocks noChangeArrowheads="1"/>
            </p:cNvSpPr>
            <p:nvPr/>
          </p:nvSpPr>
          <p:spPr bwMode="auto">
            <a:xfrm>
              <a:off x="5260" y="1989"/>
              <a:ext cx="20" cy="272"/>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65564" name="Line 1047"/>
            <p:cNvSpPr>
              <a:spLocks noChangeShapeType="1"/>
            </p:cNvSpPr>
            <p:nvPr/>
          </p:nvSpPr>
          <p:spPr bwMode="auto">
            <a:xfrm>
              <a:off x="4323" y="2513"/>
              <a:ext cx="1" cy="292"/>
            </a:xfrm>
            <a:prstGeom prst="line">
              <a:avLst/>
            </a:prstGeom>
            <a:noFill/>
            <a:ln w="0">
              <a:solidFill>
                <a:srgbClr val="000000"/>
              </a:solidFill>
              <a:round/>
              <a:headEnd/>
              <a:tailEnd/>
            </a:ln>
          </p:spPr>
          <p:txBody>
            <a:bodyPr/>
            <a:lstStyle/>
            <a:p>
              <a:endParaRPr lang="en-CA"/>
            </a:p>
          </p:txBody>
        </p:sp>
        <p:sp>
          <p:nvSpPr>
            <p:cNvPr id="65565" name="Rectangle 1048"/>
            <p:cNvSpPr>
              <a:spLocks noChangeArrowheads="1"/>
            </p:cNvSpPr>
            <p:nvPr/>
          </p:nvSpPr>
          <p:spPr bwMode="auto">
            <a:xfrm>
              <a:off x="4323" y="2513"/>
              <a:ext cx="20" cy="292"/>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65566" name="Line 1049"/>
            <p:cNvSpPr>
              <a:spLocks noChangeShapeType="1"/>
            </p:cNvSpPr>
            <p:nvPr/>
          </p:nvSpPr>
          <p:spPr bwMode="auto">
            <a:xfrm>
              <a:off x="5260" y="2533"/>
              <a:ext cx="1" cy="272"/>
            </a:xfrm>
            <a:prstGeom prst="line">
              <a:avLst/>
            </a:prstGeom>
            <a:noFill/>
            <a:ln w="0">
              <a:solidFill>
                <a:srgbClr val="000000"/>
              </a:solidFill>
              <a:round/>
              <a:headEnd/>
              <a:tailEnd/>
            </a:ln>
          </p:spPr>
          <p:txBody>
            <a:bodyPr/>
            <a:lstStyle/>
            <a:p>
              <a:endParaRPr lang="en-CA"/>
            </a:p>
          </p:txBody>
        </p:sp>
        <p:sp>
          <p:nvSpPr>
            <p:cNvPr id="65567" name="Rectangle 1050"/>
            <p:cNvSpPr>
              <a:spLocks noChangeArrowheads="1"/>
            </p:cNvSpPr>
            <p:nvPr/>
          </p:nvSpPr>
          <p:spPr bwMode="auto">
            <a:xfrm>
              <a:off x="5260" y="2533"/>
              <a:ext cx="20" cy="272"/>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65568" name="Line 1051"/>
            <p:cNvSpPr>
              <a:spLocks noChangeShapeType="1"/>
            </p:cNvSpPr>
            <p:nvPr/>
          </p:nvSpPr>
          <p:spPr bwMode="auto">
            <a:xfrm>
              <a:off x="4323" y="3057"/>
              <a:ext cx="1" cy="292"/>
            </a:xfrm>
            <a:prstGeom prst="line">
              <a:avLst/>
            </a:prstGeom>
            <a:noFill/>
            <a:ln w="0">
              <a:solidFill>
                <a:schemeClr val="tx1"/>
              </a:solidFill>
              <a:round/>
              <a:headEnd/>
              <a:tailEnd/>
            </a:ln>
          </p:spPr>
          <p:txBody>
            <a:bodyPr/>
            <a:lstStyle/>
            <a:p>
              <a:endParaRPr lang="en-CA"/>
            </a:p>
          </p:txBody>
        </p:sp>
        <p:sp>
          <p:nvSpPr>
            <p:cNvPr id="65569" name="Rectangle 1052"/>
            <p:cNvSpPr>
              <a:spLocks noChangeArrowheads="1"/>
            </p:cNvSpPr>
            <p:nvPr/>
          </p:nvSpPr>
          <p:spPr bwMode="auto">
            <a:xfrm>
              <a:off x="4323" y="3057"/>
              <a:ext cx="20" cy="292"/>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65570" name="Line 1053"/>
            <p:cNvSpPr>
              <a:spLocks noChangeShapeType="1"/>
            </p:cNvSpPr>
            <p:nvPr/>
          </p:nvSpPr>
          <p:spPr bwMode="auto">
            <a:xfrm>
              <a:off x="5260" y="3077"/>
              <a:ext cx="1" cy="272"/>
            </a:xfrm>
            <a:prstGeom prst="line">
              <a:avLst/>
            </a:prstGeom>
            <a:noFill/>
            <a:ln w="0">
              <a:solidFill>
                <a:srgbClr val="000000"/>
              </a:solidFill>
              <a:round/>
              <a:headEnd/>
              <a:tailEnd/>
            </a:ln>
          </p:spPr>
          <p:txBody>
            <a:bodyPr/>
            <a:lstStyle/>
            <a:p>
              <a:endParaRPr lang="en-CA"/>
            </a:p>
          </p:txBody>
        </p:sp>
        <p:sp>
          <p:nvSpPr>
            <p:cNvPr id="65571" name="Rectangle 1054"/>
            <p:cNvSpPr>
              <a:spLocks noChangeArrowheads="1"/>
            </p:cNvSpPr>
            <p:nvPr/>
          </p:nvSpPr>
          <p:spPr bwMode="auto">
            <a:xfrm>
              <a:off x="5260" y="3077"/>
              <a:ext cx="20" cy="272"/>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65572" name="Line 1055"/>
            <p:cNvSpPr>
              <a:spLocks noChangeShapeType="1"/>
            </p:cNvSpPr>
            <p:nvPr/>
          </p:nvSpPr>
          <p:spPr bwMode="auto">
            <a:xfrm>
              <a:off x="586" y="1696"/>
              <a:ext cx="4689" cy="1"/>
            </a:xfrm>
            <a:prstGeom prst="line">
              <a:avLst/>
            </a:prstGeom>
            <a:noFill/>
            <a:ln w="0">
              <a:solidFill>
                <a:srgbClr val="000000"/>
              </a:solidFill>
              <a:round/>
              <a:headEnd/>
              <a:tailEnd/>
            </a:ln>
          </p:spPr>
          <p:txBody>
            <a:bodyPr/>
            <a:lstStyle/>
            <a:p>
              <a:endParaRPr lang="en-CA"/>
            </a:p>
          </p:txBody>
        </p:sp>
        <p:sp>
          <p:nvSpPr>
            <p:cNvPr id="65573" name="Rectangle 1056"/>
            <p:cNvSpPr>
              <a:spLocks noChangeArrowheads="1"/>
            </p:cNvSpPr>
            <p:nvPr/>
          </p:nvSpPr>
          <p:spPr bwMode="auto">
            <a:xfrm>
              <a:off x="586" y="1696"/>
              <a:ext cx="4689" cy="20"/>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65574" name="Line 1057"/>
            <p:cNvSpPr>
              <a:spLocks noChangeShapeType="1"/>
            </p:cNvSpPr>
            <p:nvPr/>
          </p:nvSpPr>
          <p:spPr bwMode="auto">
            <a:xfrm>
              <a:off x="4343" y="1968"/>
              <a:ext cx="937" cy="1"/>
            </a:xfrm>
            <a:prstGeom prst="line">
              <a:avLst/>
            </a:prstGeom>
            <a:noFill/>
            <a:ln w="0">
              <a:solidFill>
                <a:srgbClr val="000000"/>
              </a:solidFill>
              <a:round/>
              <a:headEnd/>
              <a:tailEnd/>
            </a:ln>
          </p:spPr>
          <p:txBody>
            <a:bodyPr/>
            <a:lstStyle/>
            <a:p>
              <a:endParaRPr lang="en-CA"/>
            </a:p>
          </p:txBody>
        </p:sp>
        <p:sp>
          <p:nvSpPr>
            <p:cNvPr id="65575" name="Rectangle 1058"/>
            <p:cNvSpPr>
              <a:spLocks noChangeArrowheads="1"/>
            </p:cNvSpPr>
            <p:nvPr/>
          </p:nvSpPr>
          <p:spPr bwMode="auto">
            <a:xfrm>
              <a:off x="4343" y="1968"/>
              <a:ext cx="937" cy="21"/>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65576" name="Line 1059"/>
            <p:cNvSpPr>
              <a:spLocks noChangeShapeType="1"/>
            </p:cNvSpPr>
            <p:nvPr/>
          </p:nvSpPr>
          <p:spPr bwMode="auto">
            <a:xfrm>
              <a:off x="4343" y="2240"/>
              <a:ext cx="937" cy="1"/>
            </a:xfrm>
            <a:prstGeom prst="line">
              <a:avLst/>
            </a:prstGeom>
            <a:noFill/>
            <a:ln w="0">
              <a:solidFill>
                <a:srgbClr val="000000"/>
              </a:solidFill>
              <a:round/>
              <a:headEnd/>
              <a:tailEnd/>
            </a:ln>
          </p:spPr>
          <p:txBody>
            <a:bodyPr/>
            <a:lstStyle/>
            <a:p>
              <a:endParaRPr lang="en-CA"/>
            </a:p>
          </p:txBody>
        </p:sp>
        <p:sp>
          <p:nvSpPr>
            <p:cNvPr id="65577" name="Rectangle 1060"/>
            <p:cNvSpPr>
              <a:spLocks noChangeArrowheads="1"/>
            </p:cNvSpPr>
            <p:nvPr/>
          </p:nvSpPr>
          <p:spPr bwMode="auto">
            <a:xfrm>
              <a:off x="4343" y="2240"/>
              <a:ext cx="937" cy="21"/>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65578" name="Line 1061"/>
            <p:cNvSpPr>
              <a:spLocks noChangeShapeType="1"/>
            </p:cNvSpPr>
            <p:nvPr/>
          </p:nvSpPr>
          <p:spPr bwMode="auto">
            <a:xfrm>
              <a:off x="4343" y="2513"/>
              <a:ext cx="937" cy="1"/>
            </a:xfrm>
            <a:prstGeom prst="line">
              <a:avLst/>
            </a:prstGeom>
            <a:noFill/>
            <a:ln w="0">
              <a:solidFill>
                <a:srgbClr val="000000"/>
              </a:solidFill>
              <a:round/>
              <a:headEnd/>
              <a:tailEnd/>
            </a:ln>
          </p:spPr>
          <p:txBody>
            <a:bodyPr/>
            <a:lstStyle/>
            <a:p>
              <a:endParaRPr lang="en-CA"/>
            </a:p>
          </p:txBody>
        </p:sp>
        <p:sp>
          <p:nvSpPr>
            <p:cNvPr id="65579" name="Rectangle 1062"/>
            <p:cNvSpPr>
              <a:spLocks noChangeArrowheads="1"/>
            </p:cNvSpPr>
            <p:nvPr/>
          </p:nvSpPr>
          <p:spPr bwMode="auto">
            <a:xfrm>
              <a:off x="4343" y="2513"/>
              <a:ext cx="937" cy="20"/>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65580" name="Line 1063"/>
            <p:cNvSpPr>
              <a:spLocks noChangeShapeType="1"/>
            </p:cNvSpPr>
            <p:nvPr/>
          </p:nvSpPr>
          <p:spPr bwMode="auto">
            <a:xfrm>
              <a:off x="4343" y="2785"/>
              <a:ext cx="937" cy="1"/>
            </a:xfrm>
            <a:prstGeom prst="line">
              <a:avLst/>
            </a:prstGeom>
            <a:noFill/>
            <a:ln w="0">
              <a:solidFill>
                <a:srgbClr val="000000"/>
              </a:solidFill>
              <a:round/>
              <a:headEnd/>
              <a:tailEnd/>
            </a:ln>
          </p:spPr>
          <p:txBody>
            <a:bodyPr/>
            <a:lstStyle/>
            <a:p>
              <a:endParaRPr lang="en-CA"/>
            </a:p>
          </p:txBody>
        </p:sp>
        <p:sp>
          <p:nvSpPr>
            <p:cNvPr id="65581" name="Rectangle 1064"/>
            <p:cNvSpPr>
              <a:spLocks noChangeArrowheads="1"/>
            </p:cNvSpPr>
            <p:nvPr/>
          </p:nvSpPr>
          <p:spPr bwMode="auto">
            <a:xfrm>
              <a:off x="4343" y="2785"/>
              <a:ext cx="937" cy="20"/>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65582" name="Line 1065"/>
            <p:cNvSpPr>
              <a:spLocks noChangeShapeType="1"/>
            </p:cNvSpPr>
            <p:nvPr/>
          </p:nvSpPr>
          <p:spPr bwMode="auto">
            <a:xfrm>
              <a:off x="4343" y="3057"/>
              <a:ext cx="937" cy="1"/>
            </a:xfrm>
            <a:prstGeom prst="line">
              <a:avLst/>
            </a:prstGeom>
            <a:noFill/>
            <a:ln w="0">
              <a:solidFill>
                <a:srgbClr val="000000"/>
              </a:solidFill>
              <a:round/>
              <a:headEnd/>
              <a:tailEnd/>
            </a:ln>
          </p:spPr>
          <p:txBody>
            <a:bodyPr/>
            <a:lstStyle/>
            <a:p>
              <a:endParaRPr lang="en-CA"/>
            </a:p>
          </p:txBody>
        </p:sp>
        <p:sp>
          <p:nvSpPr>
            <p:cNvPr id="65583" name="Rectangle 1066"/>
            <p:cNvSpPr>
              <a:spLocks noChangeArrowheads="1"/>
            </p:cNvSpPr>
            <p:nvPr/>
          </p:nvSpPr>
          <p:spPr bwMode="auto">
            <a:xfrm>
              <a:off x="4343" y="3057"/>
              <a:ext cx="937" cy="20"/>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65584" name="Line 1067"/>
            <p:cNvSpPr>
              <a:spLocks noChangeShapeType="1"/>
            </p:cNvSpPr>
            <p:nvPr/>
          </p:nvSpPr>
          <p:spPr bwMode="auto">
            <a:xfrm>
              <a:off x="4343" y="3329"/>
              <a:ext cx="937" cy="1"/>
            </a:xfrm>
            <a:prstGeom prst="line">
              <a:avLst/>
            </a:prstGeom>
            <a:noFill/>
            <a:ln w="0">
              <a:solidFill>
                <a:srgbClr val="000000"/>
              </a:solidFill>
              <a:round/>
              <a:headEnd/>
              <a:tailEnd/>
            </a:ln>
          </p:spPr>
          <p:txBody>
            <a:bodyPr/>
            <a:lstStyle/>
            <a:p>
              <a:endParaRPr lang="en-CA"/>
            </a:p>
          </p:txBody>
        </p:sp>
        <p:sp>
          <p:nvSpPr>
            <p:cNvPr id="65585" name="Rectangle 1068"/>
            <p:cNvSpPr>
              <a:spLocks noChangeArrowheads="1"/>
            </p:cNvSpPr>
            <p:nvPr/>
          </p:nvSpPr>
          <p:spPr bwMode="auto">
            <a:xfrm>
              <a:off x="4343" y="3329"/>
              <a:ext cx="937" cy="20"/>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grpSp>
      <p:sp>
        <p:nvSpPr>
          <p:cNvPr id="65540" name="Line 1082"/>
          <p:cNvSpPr>
            <a:spLocks noChangeShapeType="1"/>
          </p:cNvSpPr>
          <p:nvPr/>
        </p:nvSpPr>
        <p:spPr bwMode="auto">
          <a:xfrm flipV="1">
            <a:off x="3124200" y="2819400"/>
            <a:ext cx="3581400" cy="457200"/>
          </a:xfrm>
          <a:prstGeom prst="line">
            <a:avLst/>
          </a:prstGeom>
          <a:noFill/>
          <a:ln w="50800">
            <a:solidFill>
              <a:schemeClr val="tx1"/>
            </a:solidFill>
            <a:round/>
            <a:headEnd/>
            <a:tailEnd type="stealth" w="lg" len="lg"/>
          </a:ln>
        </p:spPr>
        <p:txBody>
          <a:bodyPr/>
          <a:lstStyle/>
          <a:p>
            <a:endParaRPr lang="en-CA"/>
          </a:p>
        </p:txBody>
      </p:sp>
      <p:sp>
        <p:nvSpPr>
          <p:cNvPr id="65541" name="Line 1083"/>
          <p:cNvSpPr>
            <a:spLocks noChangeShapeType="1"/>
          </p:cNvSpPr>
          <p:nvPr/>
        </p:nvSpPr>
        <p:spPr bwMode="auto">
          <a:xfrm flipV="1">
            <a:off x="3505200" y="3733800"/>
            <a:ext cx="3276600" cy="0"/>
          </a:xfrm>
          <a:prstGeom prst="line">
            <a:avLst/>
          </a:prstGeom>
          <a:noFill/>
          <a:ln w="50800">
            <a:solidFill>
              <a:schemeClr val="tx1"/>
            </a:solidFill>
            <a:round/>
            <a:headEnd/>
            <a:tailEnd type="stealth" w="lg" len="lg"/>
          </a:ln>
        </p:spPr>
        <p:txBody>
          <a:bodyPr/>
          <a:lstStyle/>
          <a:p>
            <a:endParaRPr lang="en-CA"/>
          </a:p>
        </p:txBody>
      </p:sp>
      <p:sp>
        <p:nvSpPr>
          <p:cNvPr id="65542" name="Line 1084"/>
          <p:cNvSpPr>
            <a:spLocks noChangeShapeType="1"/>
          </p:cNvSpPr>
          <p:nvPr/>
        </p:nvSpPr>
        <p:spPr bwMode="auto">
          <a:xfrm>
            <a:off x="3048000" y="4191000"/>
            <a:ext cx="3657600" cy="381000"/>
          </a:xfrm>
          <a:prstGeom prst="line">
            <a:avLst/>
          </a:prstGeom>
          <a:noFill/>
          <a:ln w="50800">
            <a:solidFill>
              <a:schemeClr val="tx1"/>
            </a:solidFill>
            <a:round/>
            <a:headEnd/>
            <a:tailEnd type="stealth" w="lg" len="lg"/>
          </a:ln>
        </p:spPr>
        <p:txBody>
          <a:bodyPr/>
          <a:lstStyle/>
          <a:p>
            <a:endParaRPr lang="en-CA"/>
          </a:p>
        </p:txBody>
      </p:sp>
      <p:sp>
        <p:nvSpPr>
          <p:cNvPr id="65543" name="Footer Placeholder 52"/>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65544" name="Slide Number Placeholder 49"/>
          <p:cNvSpPr>
            <a:spLocks noGrp="1"/>
          </p:cNvSpPr>
          <p:nvPr>
            <p:ph type="sldNum" sz="quarter" idx="11"/>
          </p:nvPr>
        </p:nvSpPr>
        <p:spPr bwMode="auto">
          <a:noFill/>
          <a:ln>
            <a:miter lim="800000"/>
            <a:headEnd/>
            <a:tailEnd/>
          </a:ln>
        </p:spPr>
        <p:txBody>
          <a:bodyPr/>
          <a:lstStyle/>
          <a:p>
            <a:r>
              <a:rPr lang="en-US"/>
              <a:t>20-</a:t>
            </a:r>
            <a:fld id="{8A02CA86-6766-47AA-B69D-52505E227E23}" type="slidenum">
              <a:rPr lang="en-US"/>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076"/>
          <p:cNvSpPr>
            <a:spLocks noGrp="1" noChangeArrowheads="1"/>
          </p:cNvSpPr>
          <p:nvPr>
            <p:ph type="title"/>
          </p:nvPr>
        </p:nvSpPr>
        <p:spPr bwMode="auto">
          <a:xfrm>
            <a:off x="467544" y="548680"/>
            <a:ext cx="8229600" cy="1318246"/>
          </a:xfrm>
        </p:spPr>
        <p:txBody>
          <a:bodyPr anchor="b"/>
          <a:lstStyle/>
          <a:p>
            <a:pPr eaLnBrk="1" hangingPunct="1"/>
            <a:r>
              <a:rPr lang="en-US" cap="none" dirty="0" smtClean="0"/>
              <a:t>The Input for P in </a:t>
            </a:r>
            <a:r>
              <a:rPr lang="en-US" dirty="0" smtClean="0"/>
              <a:t>t</a:t>
            </a:r>
            <a:r>
              <a:rPr lang="en-US" cap="none" dirty="0" smtClean="0"/>
              <a:t>he Black-</a:t>
            </a:r>
            <a:r>
              <a:rPr lang="en-US" dirty="0" err="1" smtClean="0"/>
              <a:t>S</a:t>
            </a:r>
            <a:r>
              <a:rPr lang="en-US" cap="none" dirty="0" err="1" smtClean="0"/>
              <a:t>choles</a:t>
            </a:r>
            <a:r>
              <a:rPr lang="en-US" cap="none" dirty="0" smtClean="0"/>
              <a:t> Model</a:t>
            </a:r>
          </a:p>
        </p:txBody>
      </p:sp>
      <p:sp>
        <p:nvSpPr>
          <p:cNvPr id="66563" name="Rectangle 3077"/>
          <p:cNvSpPr>
            <a:spLocks noGrp="1" noChangeArrowheads="1"/>
          </p:cNvSpPr>
          <p:nvPr>
            <p:ph idx="1"/>
          </p:nvPr>
        </p:nvSpPr>
        <p:spPr>
          <a:xfrm>
            <a:off x="467544" y="1988840"/>
            <a:ext cx="8229600" cy="3960440"/>
          </a:xfrm>
        </p:spPr>
        <p:txBody>
          <a:bodyPr/>
          <a:lstStyle/>
          <a:p>
            <a:pPr eaLnBrk="1" hangingPunct="1"/>
            <a:r>
              <a:rPr lang="en-US" dirty="0" smtClean="0"/>
              <a:t>The input for price is the present value of the project’s expected future cash flows.</a:t>
            </a:r>
          </a:p>
          <a:p>
            <a:pPr eaLnBrk="1" hangingPunct="1"/>
            <a:r>
              <a:rPr lang="en-US" dirty="0" smtClean="0"/>
              <a:t>Based on the previous slides,</a:t>
            </a:r>
          </a:p>
          <a:p>
            <a:pPr eaLnBrk="1" hangingPunct="1">
              <a:buFontTx/>
              <a:buNone/>
            </a:pPr>
            <a:r>
              <a:rPr lang="en-US" dirty="0" smtClean="0"/>
              <a:t>	P = $56.05</a:t>
            </a:r>
          </a:p>
        </p:txBody>
      </p:sp>
      <p:sp>
        <p:nvSpPr>
          <p:cNvPr id="66564" name="Footer Placeholder 8"/>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66565" name="Slide Number Placeholder 5"/>
          <p:cNvSpPr>
            <a:spLocks noGrp="1"/>
          </p:cNvSpPr>
          <p:nvPr>
            <p:ph type="sldNum" sz="quarter" idx="11"/>
          </p:nvPr>
        </p:nvSpPr>
        <p:spPr bwMode="auto">
          <a:noFill/>
          <a:ln>
            <a:miter lim="800000"/>
            <a:headEnd/>
            <a:tailEnd/>
          </a:ln>
        </p:spPr>
        <p:txBody>
          <a:bodyPr/>
          <a:lstStyle/>
          <a:p>
            <a:r>
              <a:rPr lang="en-US"/>
              <a:t>20-</a:t>
            </a:r>
            <a:fld id="{9263DAB3-E8D0-4CCB-82A9-316115AB0CF4}" type="slidenum">
              <a:rPr lang="en-US"/>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67"/>
          <p:cNvSpPr>
            <a:spLocks noGrp="1" noChangeArrowheads="1"/>
          </p:cNvSpPr>
          <p:nvPr>
            <p:ph type="title"/>
          </p:nvPr>
        </p:nvSpPr>
        <p:spPr bwMode="auto">
          <a:xfrm>
            <a:off x="0" y="332656"/>
            <a:ext cx="9144000" cy="1630362"/>
          </a:xfrm>
        </p:spPr>
        <p:txBody>
          <a:bodyPr/>
          <a:lstStyle/>
          <a:p>
            <a:pPr eaLnBrk="1" hangingPunct="1"/>
            <a:r>
              <a:rPr lang="en-US" cap="none" dirty="0" smtClean="0"/>
              <a:t>Estimating </a:t>
            </a:r>
            <a:r>
              <a:rPr lang="el-GR" cap="none" dirty="0" smtClean="0"/>
              <a:t>σ</a:t>
            </a:r>
            <a:r>
              <a:rPr lang="en-US" cap="none" baseline="30000" dirty="0" smtClean="0"/>
              <a:t>2</a:t>
            </a:r>
            <a:r>
              <a:rPr lang="en-US" cap="none" dirty="0" smtClean="0"/>
              <a:t>: Find Returns </a:t>
            </a:r>
            <a:r>
              <a:rPr lang="en-US" dirty="0" smtClean="0"/>
              <a:t>f</a:t>
            </a:r>
            <a:r>
              <a:rPr lang="en-US" cap="none" dirty="0" smtClean="0"/>
              <a:t>rom the Present Until the Option Expires</a:t>
            </a:r>
          </a:p>
        </p:txBody>
      </p:sp>
      <p:grpSp>
        <p:nvGrpSpPr>
          <p:cNvPr id="67587" name="Group 73"/>
          <p:cNvGrpSpPr>
            <a:grpSpLocks/>
          </p:cNvGrpSpPr>
          <p:nvPr/>
        </p:nvGrpSpPr>
        <p:grpSpPr bwMode="auto">
          <a:xfrm>
            <a:off x="914400" y="2286000"/>
            <a:ext cx="7543800" cy="3997325"/>
            <a:chOff x="480" y="1380"/>
            <a:chExt cx="4752" cy="2518"/>
          </a:xfrm>
        </p:grpSpPr>
        <p:sp>
          <p:nvSpPr>
            <p:cNvPr id="67590" name="Text Box 3"/>
            <p:cNvSpPr txBox="1">
              <a:spLocks noChangeArrowheads="1"/>
            </p:cNvSpPr>
            <p:nvPr/>
          </p:nvSpPr>
          <p:spPr bwMode="auto">
            <a:xfrm>
              <a:off x="768" y="3636"/>
              <a:ext cx="4128" cy="262"/>
            </a:xfrm>
            <a:prstGeom prst="rect">
              <a:avLst/>
            </a:prstGeom>
            <a:noFill/>
            <a:ln w="19050">
              <a:solidFill>
                <a:schemeClr val="tx1"/>
              </a:solidFill>
              <a:miter lim="800000"/>
              <a:headEnd/>
              <a:tailEnd/>
            </a:ln>
          </p:spPr>
          <p:txBody>
            <a:bodyPr>
              <a:spAutoFit/>
            </a:bodyPr>
            <a:lstStyle/>
            <a:p>
              <a:pPr eaLnBrk="0" hangingPunct="0">
                <a:spcBef>
                  <a:spcPct val="20000"/>
                </a:spcBef>
              </a:pPr>
              <a:r>
                <a:rPr lang="en-US" sz="2000" b="1"/>
                <a:t>Example: 25.9% = ($111.91/$56.05)</a:t>
              </a:r>
              <a:r>
                <a:rPr lang="en-US" sz="2000" b="1" baseline="30000"/>
                <a:t>(1/3)</a:t>
              </a:r>
              <a:r>
                <a:rPr lang="en-US" sz="2000" b="1"/>
                <a:t> – 1</a:t>
              </a:r>
            </a:p>
          </p:txBody>
        </p:sp>
        <p:sp>
          <p:nvSpPr>
            <p:cNvPr id="67591" name="Rectangle 65"/>
            <p:cNvSpPr>
              <a:spLocks noChangeArrowheads="1"/>
            </p:cNvSpPr>
            <p:nvPr/>
          </p:nvSpPr>
          <p:spPr bwMode="auto">
            <a:xfrm>
              <a:off x="480" y="1380"/>
              <a:ext cx="4752" cy="2177"/>
            </a:xfrm>
            <a:prstGeom prst="rect">
              <a:avLst/>
            </a:prstGeom>
            <a:noFill/>
            <a:ln w="38100">
              <a:solidFill>
                <a:schemeClr val="tx1"/>
              </a:solidFill>
              <a:miter lim="800000"/>
              <a:headEnd/>
              <a:tailEnd/>
            </a:ln>
          </p:spPr>
          <p:txBody>
            <a:bodyPr/>
            <a:lstStyle/>
            <a:p>
              <a:pPr algn="ctr" eaLnBrk="0" hangingPunct="0"/>
              <a:endParaRPr lang="en-US" sz="1800"/>
            </a:p>
          </p:txBody>
        </p:sp>
        <p:sp>
          <p:nvSpPr>
            <p:cNvPr id="67592" name="Rectangle 6"/>
            <p:cNvSpPr>
              <a:spLocks noChangeArrowheads="1"/>
            </p:cNvSpPr>
            <p:nvPr/>
          </p:nvSpPr>
          <p:spPr bwMode="auto">
            <a:xfrm>
              <a:off x="4479" y="1400"/>
              <a:ext cx="660" cy="250"/>
            </a:xfrm>
            <a:prstGeom prst="rect">
              <a:avLst/>
            </a:prstGeom>
            <a:noFill/>
            <a:ln w="9525">
              <a:noFill/>
              <a:miter lim="800000"/>
              <a:headEnd/>
              <a:tailEnd/>
            </a:ln>
          </p:spPr>
          <p:txBody>
            <a:bodyPr wrap="none" lIns="0" tIns="0" rIns="0" bIns="0">
              <a:spAutoFit/>
            </a:bodyPr>
            <a:lstStyle/>
            <a:p>
              <a:pPr eaLnBrk="0" hangingPunct="0"/>
              <a:r>
                <a:rPr lang="en-US" sz="2600" b="1">
                  <a:latin typeface="Times New Roman" pitchFamily="18" charset="0"/>
                </a:rPr>
                <a:t>Annual</a:t>
              </a:r>
              <a:endParaRPr lang="en-US">
                <a:latin typeface="Times New Roman" pitchFamily="18" charset="0"/>
              </a:endParaRPr>
            </a:p>
          </p:txBody>
        </p:sp>
        <p:sp>
          <p:nvSpPr>
            <p:cNvPr id="67593" name="Rectangle 7"/>
            <p:cNvSpPr>
              <a:spLocks noChangeArrowheads="1"/>
            </p:cNvSpPr>
            <p:nvPr/>
          </p:nvSpPr>
          <p:spPr bwMode="auto">
            <a:xfrm>
              <a:off x="613" y="1680"/>
              <a:ext cx="277" cy="250"/>
            </a:xfrm>
            <a:prstGeom prst="rect">
              <a:avLst/>
            </a:prstGeom>
            <a:noFill/>
            <a:ln w="9525">
              <a:noFill/>
              <a:miter lim="800000"/>
              <a:headEnd/>
              <a:tailEnd/>
            </a:ln>
          </p:spPr>
          <p:txBody>
            <a:bodyPr wrap="none" lIns="0" tIns="0" rIns="0" bIns="0">
              <a:spAutoFit/>
            </a:bodyPr>
            <a:lstStyle/>
            <a:p>
              <a:pPr eaLnBrk="0" hangingPunct="0"/>
              <a:r>
                <a:rPr lang="en-US" sz="2600" b="1">
                  <a:latin typeface="Times New Roman" pitchFamily="18" charset="0"/>
                </a:rPr>
                <a:t>PV</a:t>
              </a:r>
              <a:endParaRPr lang="en-US">
                <a:latin typeface="Times New Roman" pitchFamily="18" charset="0"/>
              </a:endParaRPr>
            </a:p>
          </p:txBody>
        </p:sp>
        <p:sp>
          <p:nvSpPr>
            <p:cNvPr id="67594" name="Rectangle 8"/>
            <p:cNvSpPr>
              <a:spLocks noChangeArrowheads="1"/>
            </p:cNvSpPr>
            <p:nvPr/>
          </p:nvSpPr>
          <p:spPr bwMode="auto">
            <a:xfrm>
              <a:off x="884" y="1784"/>
              <a:ext cx="388" cy="163"/>
            </a:xfrm>
            <a:prstGeom prst="rect">
              <a:avLst/>
            </a:prstGeom>
            <a:noFill/>
            <a:ln w="9525">
              <a:noFill/>
              <a:miter lim="800000"/>
              <a:headEnd/>
              <a:tailEnd/>
            </a:ln>
          </p:spPr>
          <p:txBody>
            <a:bodyPr wrap="none" lIns="0" tIns="0" rIns="0" bIns="0">
              <a:spAutoFit/>
            </a:bodyPr>
            <a:lstStyle/>
            <a:p>
              <a:pPr eaLnBrk="0" hangingPunct="0"/>
              <a:r>
                <a:rPr lang="en-US" sz="1700" b="1">
                  <a:latin typeface="Times New Roman" pitchFamily="18" charset="0"/>
                </a:rPr>
                <a:t>Year 0</a:t>
              </a:r>
              <a:endParaRPr lang="en-US">
                <a:latin typeface="Times New Roman" pitchFamily="18" charset="0"/>
              </a:endParaRPr>
            </a:p>
          </p:txBody>
        </p:sp>
        <p:sp>
          <p:nvSpPr>
            <p:cNvPr id="67595" name="Rectangle 9"/>
            <p:cNvSpPr>
              <a:spLocks noChangeArrowheads="1"/>
            </p:cNvSpPr>
            <p:nvPr/>
          </p:nvSpPr>
          <p:spPr bwMode="auto">
            <a:xfrm>
              <a:off x="2064" y="1668"/>
              <a:ext cx="594" cy="250"/>
            </a:xfrm>
            <a:prstGeom prst="rect">
              <a:avLst/>
            </a:prstGeom>
            <a:noFill/>
            <a:ln w="9525">
              <a:noFill/>
              <a:miter lim="800000"/>
              <a:headEnd/>
              <a:tailEnd/>
            </a:ln>
          </p:spPr>
          <p:txBody>
            <a:bodyPr wrap="none" lIns="0" tIns="0" rIns="0" bIns="0">
              <a:spAutoFit/>
            </a:bodyPr>
            <a:lstStyle/>
            <a:p>
              <a:pPr eaLnBrk="0" hangingPunct="0"/>
              <a:r>
                <a:rPr lang="en-US" sz="2600" b="1">
                  <a:latin typeface="Times New Roman" pitchFamily="18" charset="0"/>
                </a:rPr>
                <a:t>Year 1</a:t>
              </a:r>
              <a:endParaRPr lang="en-US">
                <a:latin typeface="Times New Roman" pitchFamily="18" charset="0"/>
              </a:endParaRPr>
            </a:p>
          </p:txBody>
        </p:sp>
        <p:sp>
          <p:nvSpPr>
            <p:cNvPr id="67596" name="Rectangle 10"/>
            <p:cNvSpPr>
              <a:spLocks noChangeArrowheads="1"/>
            </p:cNvSpPr>
            <p:nvPr/>
          </p:nvSpPr>
          <p:spPr bwMode="auto">
            <a:xfrm>
              <a:off x="2736" y="1668"/>
              <a:ext cx="594" cy="250"/>
            </a:xfrm>
            <a:prstGeom prst="rect">
              <a:avLst/>
            </a:prstGeom>
            <a:noFill/>
            <a:ln w="9525">
              <a:noFill/>
              <a:miter lim="800000"/>
              <a:headEnd/>
              <a:tailEnd/>
            </a:ln>
          </p:spPr>
          <p:txBody>
            <a:bodyPr wrap="none" lIns="0" tIns="0" rIns="0" bIns="0">
              <a:spAutoFit/>
            </a:bodyPr>
            <a:lstStyle/>
            <a:p>
              <a:pPr eaLnBrk="0" hangingPunct="0"/>
              <a:r>
                <a:rPr lang="en-US" sz="2600" b="1">
                  <a:latin typeface="Times New Roman" pitchFamily="18" charset="0"/>
                </a:rPr>
                <a:t>Year 2</a:t>
              </a:r>
              <a:endParaRPr lang="en-US">
                <a:latin typeface="Times New Roman" pitchFamily="18" charset="0"/>
              </a:endParaRPr>
            </a:p>
          </p:txBody>
        </p:sp>
        <p:sp>
          <p:nvSpPr>
            <p:cNvPr id="67597" name="Rectangle 11"/>
            <p:cNvSpPr>
              <a:spLocks noChangeArrowheads="1"/>
            </p:cNvSpPr>
            <p:nvPr/>
          </p:nvSpPr>
          <p:spPr bwMode="auto">
            <a:xfrm>
              <a:off x="3646" y="1680"/>
              <a:ext cx="277" cy="250"/>
            </a:xfrm>
            <a:prstGeom prst="rect">
              <a:avLst/>
            </a:prstGeom>
            <a:noFill/>
            <a:ln w="9525">
              <a:noFill/>
              <a:miter lim="800000"/>
              <a:headEnd/>
              <a:tailEnd/>
            </a:ln>
          </p:spPr>
          <p:txBody>
            <a:bodyPr wrap="none" lIns="0" tIns="0" rIns="0" bIns="0">
              <a:spAutoFit/>
            </a:bodyPr>
            <a:lstStyle/>
            <a:p>
              <a:pPr eaLnBrk="0" hangingPunct="0"/>
              <a:r>
                <a:rPr lang="en-US" sz="2600" b="1">
                  <a:latin typeface="Times New Roman" pitchFamily="18" charset="0"/>
                </a:rPr>
                <a:t>PV</a:t>
              </a:r>
              <a:endParaRPr lang="en-US">
                <a:latin typeface="Times New Roman" pitchFamily="18" charset="0"/>
              </a:endParaRPr>
            </a:p>
          </p:txBody>
        </p:sp>
        <p:sp>
          <p:nvSpPr>
            <p:cNvPr id="67598" name="Rectangle 12"/>
            <p:cNvSpPr>
              <a:spLocks noChangeArrowheads="1"/>
            </p:cNvSpPr>
            <p:nvPr/>
          </p:nvSpPr>
          <p:spPr bwMode="auto">
            <a:xfrm>
              <a:off x="3917" y="1784"/>
              <a:ext cx="388" cy="163"/>
            </a:xfrm>
            <a:prstGeom prst="rect">
              <a:avLst/>
            </a:prstGeom>
            <a:noFill/>
            <a:ln w="9525">
              <a:noFill/>
              <a:miter lim="800000"/>
              <a:headEnd/>
              <a:tailEnd/>
            </a:ln>
          </p:spPr>
          <p:txBody>
            <a:bodyPr wrap="none" lIns="0" tIns="0" rIns="0" bIns="0">
              <a:spAutoFit/>
            </a:bodyPr>
            <a:lstStyle/>
            <a:p>
              <a:pPr eaLnBrk="0" hangingPunct="0"/>
              <a:r>
                <a:rPr lang="en-US" sz="1700" b="1">
                  <a:latin typeface="Times New Roman" pitchFamily="18" charset="0"/>
                </a:rPr>
                <a:t>Year 3</a:t>
              </a:r>
              <a:endParaRPr lang="en-US">
                <a:latin typeface="Times New Roman" pitchFamily="18" charset="0"/>
              </a:endParaRPr>
            </a:p>
          </p:txBody>
        </p:sp>
        <p:sp>
          <p:nvSpPr>
            <p:cNvPr id="67599" name="Rectangle 13"/>
            <p:cNvSpPr>
              <a:spLocks noChangeArrowheads="1"/>
            </p:cNvSpPr>
            <p:nvPr/>
          </p:nvSpPr>
          <p:spPr bwMode="auto">
            <a:xfrm>
              <a:off x="4488" y="1680"/>
              <a:ext cx="635" cy="250"/>
            </a:xfrm>
            <a:prstGeom prst="rect">
              <a:avLst/>
            </a:prstGeom>
            <a:noFill/>
            <a:ln w="9525">
              <a:noFill/>
              <a:miter lim="800000"/>
              <a:headEnd/>
              <a:tailEnd/>
            </a:ln>
          </p:spPr>
          <p:txBody>
            <a:bodyPr wrap="none" lIns="0" tIns="0" rIns="0" bIns="0">
              <a:spAutoFit/>
            </a:bodyPr>
            <a:lstStyle/>
            <a:p>
              <a:pPr eaLnBrk="0" hangingPunct="0"/>
              <a:r>
                <a:rPr lang="en-US" sz="2600" b="1">
                  <a:latin typeface="Times New Roman" pitchFamily="18" charset="0"/>
                </a:rPr>
                <a:t>Return</a:t>
              </a:r>
              <a:endParaRPr lang="en-US">
                <a:latin typeface="Times New Roman" pitchFamily="18" charset="0"/>
              </a:endParaRPr>
            </a:p>
          </p:txBody>
        </p:sp>
        <p:sp>
          <p:nvSpPr>
            <p:cNvPr id="67600" name="Rectangle 14"/>
            <p:cNvSpPr>
              <a:spLocks noChangeArrowheads="1"/>
            </p:cNvSpPr>
            <p:nvPr/>
          </p:nvSpPr>
          <p:spPr bwMode="auto">
            <a:xfrm>
              <a:off x="3582" y="2227"/>
              <a:ext cx="676" cy="250"/>
            </a:xfrm>
            <a:prstGeom prst="rect">
              <a:avLst/>
            </a:prstGeom>
            <a:noFill/>
            <a:ln w="9525">
              <a:noFill/>
              <a:miter lim="800000"/>
              <a:headEnd/>
              <a:tailEnd/>
            </a:ln>
          </p:spPr>
          <p:txBody>
            <a:bodyPr wrap="none" lIns="0" tIns="0" rIns="0" bIns="0">
              <a:spAutoFit/>
            </a:bodyPr>
            <a:lstStyle/>
            <a:p>
              <a:pPr eaLnBrk="0" hangingPunct="0"/>
              <a:r>
                <a:rPr lang="en-US" sz="2600" b="1">
                  <a:latin typeface="Times New Roman" pitchFamily="18" charset="0"/>
                </a:rPr>
                <a:t>$111.91</a:t>
              </a:r>
              <a:endParaRPr lang="en-US">
                <a:latin typeface="Times New Roman" pitchFamily="18" charset="0"/>
              </a:endParaRPr>
            </a:p>
          </p:txBody>
        </p:sp>
        <p:sp>
          <p:nvSpPr>
            <p:cNvPr id="67601" name="Rectangle 15"/>
            <p:cNvSpPr>
              <a:spLocks noChangeArrowheads="1"/>
            </p:cNvSpPr>
            <p:nvPr/>
          </p:nvSpPr>
          <p:spPr bwMode="auto">
            <a:xfrm>
              <a:off x="4607" y="2227"/>
              <a:ext cx="572" cy="250"/>
            </a:xfrm>
            <a:prstGeom prst="rect">
              <a:avLst/>
            </a:prstGeom>
            <a:noFill/>
            <a:ln w="9525">
              <a:noFill/>
              <a:miter lim="800000"/>
              <a:headEnd/>
              <a:tailEnd/>
            </a:ln>
          </p:spPr>
          <p:txBody>
            <a:bodyPr wrap="none" lIns="0" tIns="0" rIns="0" bIns="0">
              <a:spAutoFit/>
            </a:bodyPr>
            <a:lstStyle/>
            <a:p>
              <a:pPr eaLnBrk="0" hangingPunct="0"/>
              <a:r>
                <a:rPr lang="en-US" sz="2600" b="1">
                  <a:latin typeface="Times New Roman" pitchFamily="18" charset="0"/>
                </a:rPr>
                <a:t>25.9%</a:t>
              </a:r>
              <a:endParaRPr lang="en-US">
                <a:latin typeface="Times New Roman" pitchFamily="18" charset="0"/>
              </a:endParaRPr>
            </a:p>
          </p:txBody>
        </p:sp>
        <p:sp>
          <p:nvSpPr>
            <p:cNvPr id="67602" name="Rectangle 16"/>
            <p:cNvSpPr>
              <a:spLocks noChangeArrowheads="1"/>
            </p:cNvSpPr>
            <p:nvPr/>
          </p:nvSpPr>
          <p:spPr bwMode="auto">
            <a:xfrm>
              <a:off x="1302" y="2537"/>
              <a:ext cx="337" cy="192"/>
            </a:xfrm>
            <a:prstGeom prst="rect">
              <a:avLst/>
            </a:prstGeom>
            <a:noFill/>
            <a:ln w="9525">
              <a:noFill/>
              <a:miter lim="800000"/>
              <a:headEnd/>
              <a:tailEnd/>
            </a:ln>
          </p:spPr>
          <p:txBody>
            <a:bodyPr wrap="none" lIns="0" tIns="0" rIns="0" bIns="0">
              <a:spAutoFit/>
            </a:bodyPr>
            <a:lstStyle/>
            <a:p>
              <a:pPr eaLnBrk="0" hangingPunct="0"/>
              <a:r>
                <a:rPr lang="en-US" sz="2000" b="1">
                  <a:latin typeface="Times New Roman" pitchFamily="18" charset="0"/>
                </a:rPr>
                <a:t>High</a:t>
              </a:r>
              <a:endParaRPr lang="en-US">
                <a:latin typeface="Times New Roman" pitchFamily="18" charset="0"/>
              </a:endParaRPr>
            </a:p>
          </p:txBody>
        </p:sp>
        <p:sp>
          <p:nvSpPr>
            <p:cNvPr id="67603" name="Rectangle 17"/>
            <p:cNvSpPr>
              <a:spLocks noChangeArrowheads="1"/>
            </p:cNvSpPr>
            <p:nvPr/>
          </p:nvSpPr>
          <p:spPr bwMode="auto">
            <a:xfrm>
              <a:off x="603" y="2759"/>
              <a:ext cx="572" cy="250"/>
            </a:xfrm>
            <a:prstGeom prst="rect">
              <a:avLst/>
            </a:prstGeom>
            <a:noFill/>
            <a:ln w="9525">
              <a:noFill/>
              <a:miter lim="800000"/>
              <a:headEnd/>
              <a:tailEnd/>
            </a:ln>
          </p:spPr>
          <p:txBody>
            <a:bodyPr wrap="none" lIns="0" tIns="0" rIns="0" bIns="0">
              <a:spAutoFit/>
            </a:bodyPr>
            <a:lstStyle/>
            <a:p>
              <a:pPr eaLnBrk="0" hangingPunct="0"/>
              <a:r>
                <a:rPr lang="en-US" sz="2600" b="1">
                  <a:latin typeface="Times New Roman" pitchFamily="18" charset="0"/>
                </a:rPr>
                <a:t>$56.05</a:t>
              </a:r>
              <a:endParaRPr lang="en-US">
                <a:latin typeface="Times New Roman" pitchFamily="18" charset="0"/>
              </a:endParaRPr>
            </a:p>
          </p:txBody>
        </p:sp>
        <p:sp>
          <p:nvSpPr>
            <p:cNvPr id="67604" name="Rectangle 18"/>
            <p:cNvSpPr>
              <a:spLocks noChangeArrowheads="1"/>
            </p:cNvSpPr>
            <p:nvPr/>
          </p:nvSpPr>
          <p:spPr bwMode="auto">
            <a:xfrm>
              <a:off x="1302" y="2803"/>
              <a:ext cx="569" cy="192"/>
            </a:xfrm>
            <a:prstGeom prst="rect">
              <a:avLst/>
            </a:prstGeom>
            <a:noFill/>
            <a:ln w="9525">
              <a:noFill/>
              <a:miter lim="800000"/>
              <a:headEnd/>
              <a:tailEnd/>
            </a:ln>
          </p:spPr>
          <p:txBody>
            <a:bodyPr wrap="none" lIns="0" tIns="0" rIns="0" bIns="0">
              <a:spAutoFit/>
            </a:bodyPr>
            <a:lstStyle/>
            <a:p>
              <a:pPr eaLnBrk="0" hangingPunct="0"/>
              <a:r>
                <a:rPr lang="en-US" sz="2000" b="1">
                  <a:latin typeface="Times New Roman" pitchFamily="18" charset="0"/>
                </a:rPr>
                <a:t>Average</a:t>
              </a:r>
              <a:endParaRPr lang="en-US">
                <a:latin typeface="Times New Roman" pitchFamily="18" charset="0"/>
              </a:endParaRPr>
            </a:p>
          </p:txBody>
        </p:sp>
        <p:sp>
          <p:nvSpPr>
            <p:cNvPr id="67605" name="Rectangle 19"/>
            <p:cNvSpPr>
              <a:spLocks noChangeArrowheads="1"/>
            </p:cNvSpPr>
            <p:nvPr/>
          </p:nvSpPr>
          <p:spPr bwMode="auto">
            <a:xfrm>
              <a:off x="3637" y="2759"/>
              <a:ext cx="572" cy="250"/>
            </a:xfrm>
            <a:prstGeom prst="rect">
              <a:avLst/>
            </a:prstGeom>
            <a:noFill/>
            <a:ln w="9525">
              <a:noFill/>
              <a:miter lim="800000"/>
              <a:headEnd/>
              <a:tailEnd/>
            </a:ln>
          </p:spPr>
          <p:txBody>
            <a:bodyPr wrap="none" lIns="0" tIns="0" rIns="0" bIns="0">
              <a:spAutoFit/>
            </a:bodyPr>
            <a:lstStyle/>
            <a:p>
              <a:pPr eaLnBrk="0" hangingPunct="0"/>
              <a:r>
                <a:rPr lang="en-US" sz="2600" b="1">
                  <a:latin typeface="Times New Roman" pitchFamily="18" charset="0"/>
                </a:rPr>
                <a:t>$74.61</a:t>
              </a:r>
              <a:endParaRPr lang="en-US">
                <a:latin typeface="Times New Roman" pitchFamily="18" charset="0"/>
              </a:endParaRPr>
            </a:p>
          </p:txBody>
        </p:sp>
        <p:sp>
          <p:nvSpPr>
            <p:cNvPr id="67606" name="Rectangle 20"/>
            <p:cNvSpPr>
              <a:spLocks noChangeArrowheads="1"/>
            </p:cNvSpPr>
            <p:nvPr/>
          </p:nvSpPr>
          <p:spPr bwMode="auto">
            <a:xfrm>
              <a:off x="4607" y="2759"/>
              <a:ext cx="572" cy="250"/>
            </a:xfrm>
            <a:prstGeom prst="rect">
              <a:avLst/>
            </a:prstGeom>
            <a:noFill/>
            <a:ln w="9525">
              <a:noFill/>
              <a:miter lim="800000"/>
              <a:headEnd/>
              <a:tailEnd/>
            </a:ln>
          </p:spPr>
          <p:txBody>
            <a:bodyPr wrap="none" lIns="0" tIns="0" rIns="0" bIns="0">
              <a:spAutoFit/>
            </a:bodyPr>
            <a:lstStyle/>
            <a:p>
              <a:pPr eaLnBrk="0" hangingPunct="0"/>
              <a:r>
                <a:rPr lang="en-US" sz="2600" b="1">
                  <a:latin typeface="Times New Roman" pitchFamily="18" charset="0"/>
                </a:rPr>
                <a:t>10.0%</a:t>
              </a:r>
              <a:endParaRPr lang="en-US">
                <a:latin typeface="Times New Roman" pitchFamily="18" charset="0"/>
              </a:endParaRPr>
            </a:p>
          </p:txBody>
        </p:sp>
        <p:sp>
          <p:nvSpPr>
            <p:cNvPr id="67607" name="Rectangle 21"/>
            <p:cNvSpPr>
              <a:spLocks noChangeArrowheads="1"/>
            </p:cNvSpPr>
            <p:nvPr/>
          </p:nvSpPr>
          <p:spPr bwMode="auto">
            <a:xfrm>
              <a:off x="1302" y="3069"/>
              <a:ext cx="303" cy="192"/>
            </a:xfrm>
            <a:prstGeom prst="rect">
              <a:avLst/>
            </a:prstGeom>
            <a:noFill/>
            <a:ln w="9525">
              <a:noFill/>
              <a:miter lim="800000"/>
              <a:headEnd/>
              <a:tailEnd/>
            </a:ln>
          </p:spPr>
          <p:txBody>
            <a:bodyPr wrap="none" lIns="0" tIns="0" rIns="0" bIns="0">
              <a:spAutoFit/>
            </a:bodyPr>
            <a:lstStyle/>
            <a:p>
              <a:pPr eaLnBrk="0" hangingPunct="0"/>
              <a:r>
                <a:rPr lang="en-US" sz="2000" b="1">
                  <a:latin typeface="Times New Roman" pitchFamily="18" charset="0"/>
                </a:rPr>
                <a:t>Low</a:t>
              </a:r>
              <a:endParaRPr lang="en-US">
                <a:latin typeface="Times New Roman" pitchFamily="18" charset="0"/>
              </a:endParaRPr>
            </a:p>
          </p:txBody>
        </p:sp>
        <p:sp>
          <p:nvSpPr>
            <p:cNvPr id="67608" name="Rectangle 22"/>
            <p:cNvSpPr>
              <a:spLocks noChangeArrowheads="1"/>
            </p:cNvSpPr>
            <p:nvPr/>
          </p:nvSpPr>
          <p:spPr bwMode="auto">
            <a:xfrm>
              <a:off x="3637" y="3291"/>
              <a:ext cx="572" cy="250"/>
            </a:xfrm>
            <a:prstGeom prst="rect">
              <a:avLst/>
            </a:prstGeom>
            <a:noFill/>
            <a:ln w="9525">
              <a:noFill/>
              <a:miter lim="800000"/>
              <a:headEnd/>
              <a:tailEnd/>
            </a:ln>
          </p:spPr>
          <p:txBody>
            <a:bodyPr wrap="none" lIns="0" tIns="0" rIns="0" bIns="0">
              <a:spAutoFit/>
            </a:bodyPr>
            <a:lstStyle/>
            <a:p>
              <a:pPr eaLnBrk="0" hangingPunct="0"/>
              <a:r>
                <a:rPr lang="en-US" sz="2600" b="1">
                  <a:latin typeface="Times New Roman" pitchFamily="18" charset="0"/>
                </a:rPr>
                <a:t>$37.30</a:t>
              </a:r>
              <a:endParaRPr lang="en-US">
                <a:latin typeface="Times New Roman" pitchFamily="18" charset="0"/>
              </a:endParaRPr>
            </a:p>
          </p:txBody>
        </p:sp>
        <p:sp>
          <p:nvSpPr>
            <p:cNvPr id="67609" name="Rectangle 23"/>
            <p:cNvSpPr>
              <a:spLocks noChangeArrowheads="1"/>
            </p:cNvSpPr>
            <p:nvPr/>
          </p:nvSpPr>
          <p:spPr bwMode="auto">
            <a:xfrm>
              <a:off x="4538" y="3291"/>
              <a:ext cx="641" cy="250"/>
            </a:xfrm>
            <a:prstGeom prst="rect">
              <a:avLst/>
            </a:prstGeom>
            <a:noFill/>
            <a:ln w="9525">
              <a:noFill/>
              <a:miter lim="800000"/>
              <a:headEnd/>
              <a:tailEnd/>
            </a:ln>
          </p:spPr>
          <p:txBody>
            <a:bodyPr wrap="none" lIns="0" tIns="0" rIns="0" bIns="0">
              <a:spAutoFit/>
            </a:bodyPr>
            <a:lstStyle/>
            <a:p>
              <a:pPr eaLnBrk="0" hangingPunct="0"/>
              <a:r>
                <a:rPr lang="en-US" sz="2600" b="1">
                  <a:latin typeface="Times New Roman" pitchFamily="18" charset="0"/>
                </a:rPr>
                <a:t>-12.7%</a:t>
              </a:r>
              <a:endParaRPr lang="en-US">
                <a:latin typeface="Times New Roman" pitchFamily="18" charset="0"/>
              </a:endParaRPr>
            </a:p>
          </p:txBody>
        </p:sp>
        <p:sp>
          <p:nvSpPr>
            <p:cNvPr id="67610" name="Line 24"/>
            <p:cNvSpPr>
              <a:spLocks noChangeShapeType="1"/>
            </p:cNvSpPr>
            <p:nvPr/>
          </p:nvSpPr>
          <p:spPr bwMode="auto">
            <a:xfrm>
              <a:off x="3454" y="2207"/>
              <a:ext cx="1" cy="286"/>
            </a:xfrm>
            <a:prstGeom prst="line">
              <a:avLst/>
            </a:prstGeom>
            <a:noFill/>
            <a:ln w="0">
              <a:solidFill>
                <a:srgbClr val="000000"/>
              </a:solidFill>
              <a:round/>
              <a:headEnd/>
              <a:tailEnd/>
            </a:ln>
          </p:spPr>
          <p:txBody>
            <a:bodyPr/>
            <a:lstStyle/>
            <a:p>
              <a:endParaRPr lang="en-CA"/>
            </a:p>
          </p:txBody>
        </p:sp>
        <p:sp>
          <p:nvSpPr>
            <p:cNvPr id="67611" name="Rectangle 25"/>
            <p:cNvSpPr>
              <a:spLocks noChangeArrowheads="1"/>
            </p:cNvSpPr>
            <p:nvPr/>
          </p:nvSpPr>
          <p:spPr bwMode="auto">
            <a:xfrm>
              <a:off x="3454" y="2207"/>
              <a:ext cx="20" cy="286"/>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67612" name="Line 26"/>
            <p:cNvSpPr>
              <a:spLocks noChangeShapeType="1"/>
            </p:cNvSpPr>
            <p:nvPr/>
          </p:nvSpPr>
          <p:spPr bwMode="auto">
            <a:xfrm>
              <a:off x="4351" y="2227"/>
              <a:ext cx="1" cy="266"/>
            </a:xfrm>
            <a:prstGeom prst="line">
              <a:avLst/>
            </a:prstGeom>
            <a:noFill/>
            <a:ln w="0">
              <a:solidFill>
                <a:srgbClr val="000000"/>
              </a:solidFill>
              <a:round/>
              <a:headEnd/>
              <a:tailEnd/>
            </a:ln>
          </p:spPr>
          <p:txBody>
            <a:bodyPr/>
            <a:lstStyle/>
            <a:p>
              <a:endParaRPr lang="en-CA"/>
            </a:p>
          </p:txBody>
        </p:sp>
        <p:sp>
          <p:nvSpPr>
            <p:cNvPr id="67613" name="Rectangle 27"/>
            <p:cNvSpPr>
              <a:spLocks noChangeArrowheads="1"/>
            </p:cNvSpPr>
            <p:nvPr/>
          </p:nvSpPr>
          <p:spPr bwMode="auto">
            <a:xfrm>
              <a:off x="4351" y="2227"/>
              <a:ext cx="19" cy="266"/>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67614" name="Line 28"/>
            <p:cNvSpPr>
              <a:spLocks noChangeShapeType="1"/>
            </p:cNvSpPr>
            <p:nvPr/>
          </p:nvSpPr>
          <p:spPr bwMode="auto">
            <a:xfrm>
              <a:off x="5212" y="2227"/>
              <a:ext cx="1" cy="266"/>
            </a:xfrm>
            <a:prstGeom prst="line">
              <a:avLst/>
            </a:prstGeom>
            <a:noFill/>
            <a:ln w="0">
              <a:solidFill>
                <a:srgbClr val="000000"/>
              </a:solidFill>
              <a:round/>
              <a:headEnd/>
              <a:tailEnd/>
            </a:ln>
          </p:spPr>
          <p:txBody>
            <a:bodyPr/>
            <a:lstStyle/>
            <a:p>
              <a:endParaRPr lang="en-CA"/>
            </a:p>
          </p:txBody>
        </p:sp>
        <p:sp>
          <p:nvSpPr>
            <p:cNvPr id="67615" name="Rectangle 29"/>
            <p:cNvSpPr>
              <a:spLocks noChangeArrowheads="1"/>
            </p:cNvSpPr>
            <p:nvPr/>
          </p:nvSpPr>
          <p:spPr bwMode="auto">
            <a:xfrm>
              <a:off x="5212" y="2227"/>
              <a:ext cx="20" cy="266"/>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67616" name="Line 30"/>
            <p:cNvSpPr>
              <a:spLocks noChangeShapeType="1"/>
            </p:cNvSpPr>
            <p:nvPr/>
          </p:nvSpPr>
          <p:spPr bwMode="auto">
            <a:xfrm>
              <a:off x="3454" y="2739"/>
              <a:ext cx="1" cy="286"/>
            </a:xfrm>
            <a:prstGeom prst="line">
              <a:avLst/>
            </a:prstGeom>
            <a:noFill/>
            <a:ln w="0">
              <a:solidFill>
                <a:srgbClr val="000000"/>
              </a:solidFill>
              <a:round/>
              <a:headEnd/>
              <a:tailEnd/>
            </a:ln>
          </p:spPr>
          <p:txBody>
            <a:bodyPr/>
            <a:lstStyle/>
            <a:p>
              <a:endParaRPr lang="en-CA"/>
            </a:p>
          </p:txBody>
        </p:sp>
        <p:sp>
          <p:nvSpPr>
            <p:cNvPr id="67617" name="Rectangle 31"/>
            <p:cNvSpPr>
              <a:spLocks noChangeArrowheads="1"/>
            </p:cNvSpPr>
            <p:nvPr/>
          </p:nvSpPr>
          <p:spPr bwMode="auto">
            <a:xfrm>
              <a:off x="3454" y="2739"/>
              <a:ext cx="20" cy="286"/>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67618" name="Line 32"/>
            <p:cNvSpPr>
              <a:spLocks noChangeShapeType="1"/>
            </p:cNvSpPr>
            <p:nvPr/>
          </p:nvSpPr>
          <p:spPr bwMode="auto">
            <a:xfrm>
              <a:off x="4351" y="2759"/>
              <a:ext cx="1" cy="266"/>
            </a:xfrm>
            <a:prstGeom prst="line">
              <a:avLst/>
            </a:prstGeom>
            <a:noFill/>
            <a:ln w="0">
              <a:solidFill>
                <a:schemeClr val="tx1"/>
              </a:solidFill>
              <a:round/>
              <a:headEnd/>
              <a:tailEnd/>
            </a:ln>
          </p:spPr>
          <p:txBody>
            <a:bodyPr/>
            <a:lstStyle/>
            <a:p>
              <a:endParaRPr lang="en-CA"/>
            </a:p>
          </p:txBody>
        </p:sp>
        <p:sp>
          <p:nvSpPr>
            <p:cNvPr id="67619" name="Rectangle 33"/>
            <p:cNvSpPr>
              <a:spLocks noChangeArrowheads="1"/>
            </p:cNvSpPr>
            <p:nvPr/>
          </p:nvSpPr>
          <p:spPr bwMode="auto">
            <a:xfrm>
              <a:off x="4351" y="2759"/>
              <a:ext cx="19" cy="266"/>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67620" name="Line 34"/>
            <p:cNvSpPr>
              <a:spLocks noChangeShapeType="1"/>
            </p:cNvSpPr>
            <p:nvPr/>
          </p:nvSpPr>
          <p:spPr bwMode="auto">
            <a:xfrm>
              <a:off x="5212" y="2759"/>
              <a:ext cx="1" cy="266"/>
            </a:xfrm>
            <a:prstGeom prst="line">
              <a:avLst/>
            </a:prstGeom>
            <a:noFill/>
            <a:ln w="0">
              <a:solidFill>
                <a:srgbClr val="000000"/>
              </a:solidFill>
              <a:round/>
              <a:headEnd/>
              <a:tailEnd/>
            </a:ln>
          </p:spPr>
          <p:txBody>
            <a:bodyPr/>
            <a:lstStyle/>
            <a:p>
              <a:endParaRPr lang="en-CA"/>
            </a:p>
          </p:txBody>
        </p:sp>
        <p:sp>
          <p:nvSpPr>
            <p:cNvPr id="67621" name="Rectangle 35"/>
            <p:cNvSpPr>
              <a:spLocks noChangeArrowheads="1"/>
            </p:cNvSpPr>
            <p:nvPr/>
          </p:nvSpPr>
          <p:spPr bwMode="auto">
            <a:xfrm>
              <a:off x="5212" y="2759"/>
              <a:ext cx="20" cy="266"/>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67622" name="Line 36"/>
            <p:cNvSpPr>
              <a:spLocks noChangeShapeType="1"/>
            </p:cNvSpPr>
            <p:nvPr/>
          </p:nvSpPr>
          <p:spPr bwMode="auto">
            <a:xfrm>
              <a:off x="3454" y="3271"/>
              <a:ext cx="1" cy="286"/>
            </a:xfrm>
            <a:prstGeom prst="line">
              <a:avLst/>
            </a:prstGeom>
            <a:noFill/>
            <a:ln w="0">
              <a:solidFill>
                <a:srgbClr val="000000"/>
              </a:solidFill>
              <a:round/>
              <a:headEnd/>
              <a:tailEnd/>
            </a:ln>
          </p:spPr>
          <p:txBody>
            <a:bodyPr/>
            <a:lstStyle/>
            <a:p>
              <a:endParaRPr lang="en-CA"/>
            </a:p>
          </p:txBody>
        </p:sp>
        <p:sp>
          <p:nvSpPr>
            <p:cNvPr id="67623" name="Rectangle 37"/>
            <p:cNvSpPr>
              <a:spLocks noChangeArrowheads="1"/>
            </p:cNvSpPr>
            <p:nvPr/>
          </p:nvSpPr>
          <p:spPr bwMode="auto">
            <a:xfrm>
              <a:off x="3454" y="3271"/>
              <a:ext cx="20" cy="286"/>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67624" name="Line 38"/>
            <p:cNvSpPr>
              <a:spLocks noChangeShapeType="1"/>
            </p:cNvSpPr>
            <p:nvPr/>
          </p:nvSpPr>
          <p:spPr bwMode="auto">
            <a:xfrm>
              <a:off x="4351" y="3291"/>
              <a:ext cx="1" cy="266"/>
            </a:xfrm>
            <a:prstGeom prst="line">
              <a:avLst/>
            </a:prstGeom>
            <a:noFill/>
            <a:ln w="0">
              <a:solidFill>
                <a:schemeClr val="tx1"/>
              </a:solidFill>
              <a:round/>
              <a:headEnd/>
              <a:tailEnd/>
            </a:ln>
          </p:spPr>
          <p:txBody>
            <a:bodyPr/>
            <a:lstStyle/>
            <a:p>
              <a:endParaRPr lang="en-CA"/>
            </a:p>
          </p:txBody>
        </p:sp>
        <p:sp>
          <p:nvSpPr>
            <p:cNvPr id="67625" name="Rectangle 39"/>
            <p:cNvSpPr>
              <a:spLocks noChangeArrowheads="1"/>
            </p:cNvSpPr>
            <p:nvPr/>
          </p:nvSpPr>
          <p:spPr bwMode="auto">
            <a:xfrm>
              <a:off x="4351" y="3291"/>
              <a:ext cx="19" cy="266"/>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67626" name="Line 40"/>
            <p:cNvSpPr>
              <a:spLocks noChangeShapeType="1"/>
            </p:cNvSpPr>
            <p:nvPr/>
          </p:nvSpPr>
          <p:spPr bwMode="auto">
            <a:xfrm>
              <a:off x="5212" y="3291"/>
              <a:ext cx="1" cy="266"/>
            </a:xfrm>
            <a:prstGeom prst="line">
              <a:avLst/>
            </a:prstGeom>
            <a:noFill/>
            <a:ln w="0">
              <a:solidFill>
                <a:srgbClr val="000000"/>
              </a:solidFill>
              <a:round/>
              <a:headEnd/>
              <a:tailEnd/>
            </a:ln>
          </p:spPr>
          <p:txBody>
            <a:bodyPr/>
            <a:lstStyle/>
            <a:p>
              <a:endParaRPr lang="en-CA"/>
            </a:p>
          </p:txBody>
        </p:sp>
        <p:sp>
          <p:nvSpPr>
            <p:cNvPr id="67627" name="Rectangle 41"/>
            <p:cNvSpPr>
              <a:spLocks noChangeArrowheads="1"/>
            </p:cNvSpPr>
            <p:nvPr/>
          </p:nvSpPr>
          <p:spPr bwMode="auto">
            <a:xfrm>
              <a:off x="5212" y="3291"/>
              <a:ext cx="20" cy="266"/>
            </a:xfrm>
            <a:prstGeom prst="rect">
              <a:avLst/>
            </a:prstGeom>
            <a:solidFill>
              <a:srgbClr val="000000"/>
            </a:solidFill>
            <a:ln w="9525">
              <a:noFill/>
              <a:miter lim="800000"/>
              <a:headEnd/>
              <a:tailEnd/>
            </a:ln>
          </p:spPr>
          <p:txBody>
            <a:bodyPr/>
            <a:lstStyle/>
            <a:p>
              <a:pPr algn="ctr" eaLnBrk="0" hangingPunct="0"/>
              <a:endParaRPr lang="en-US" sz="1800"/>
            </a:p>
          </p:txBody>
        </p:sp>
        <p:sp>
          <p:nvSpPr>
            <p:cNvPr id="67628" name="Line 42"/>
            <p:cNvSpPr>
              <a:spLocks noChangeShapeType="1"/>
            </p:cNvSpPr>
            <p:nvPr/>
          </p:nvSpPr>
          <p:spPr bwMode="auto">
            <a:xfrm>
              <a:off x="490" y="1941"/>
              <a:ext cx="4737" cy="1"/>
            </a:xfrm>
            <a:prstGeom prst="line">
              <a:avLst/>
            </a:prstGeom>
            <a:noFill/>
            <a:ln w="0">
              <a:solidFill>
                <a:srgbClr val="000000"/>
              </a:solidFill>
              <a:round/>
              <a:headEnd/>
              <a:tailEnd/>
            </a:ln>
          </p:spPr>
          <p:txBody>
            <a:bodyPr/>
            <a:lstStyle/>
            <a:p>
              <a:endParaRPr lang="en-CA"/>
            </a:p>
          </p:txBody>
        </p:sp>
        <p:sp>
          <p:nvSpPr>
            <p:cNvPr id="67629" name="Rectangle 43"/>
            <p:cNvSpPr>
              <a:spLocks noChangeArrowheads="1"/>
            </p:cNvSpPr>
            <p:nvPr/>
          </p:nvSpPr>
          <p:spPr bwMode="auto">
            <a:xfrm>
              <a:off x="490" y="1941"/>
              <a:ext cx="4737" cy="20"/>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67630" name="Line 44"/>
            <p:cNvSpPr>
              <a:spLocks noChangeShapeType="1"/>
            </p:cNvSpPr>
            <p:nvPr/>
          </p:nvSpPr>
          <p:spPr bwMode="auto">
            <a:xfrm>
              <a:off x="3474" y="2207"/>
              <a:ext cx="1758" cy="1"/>
            </a:xfrm>
            <a:prstGeom prst="line">
              <a:avLst/>
            </a:prstGeom>
            <a:noFill/>
            <a:ln w="0">
              <a:solidFill>
                <a:srgbClr val="000000"/>
              </a:solidFill>
              <a:round/>
              <a:headEnd/>
              <a:tailEnd/>
            </a:ln>
          </p:spPr>
          <p:txBody>
            <a:bodyPr/>
            <a:lstStyle/>
            <a:p>
              <a:endParaRPr lang="en-CA"/>
            </a:p>
          </p:txBody>
        </p:sp>
        <p:sp>
          <p:nvSpPr>
            <p:cNvPr id="67631" name="Rectangle 45"/>
            <p:cNvSpPr>
              <a:spLocks noChangeArrowheads="1"/>
            </p:cNvSpPr>
            <p:nvPr/>
          </p:nvSpPr>
          <p:spPr bwMode="auto">
            <a:xfrm>
              <a:off x="3474" y="2207"/>
              <a:ext cx="1758" cy="20"/>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67632" name="Line 46"/>
            <p:cNvSpPr>
              <a:spLocks noChangeShapeType="1"/>
            </p:cNvSpPr>
            <p:nvPr/>
          </p:nvSpPr>
          <p:spPr bwMode="auto">
            <a:xfrm>
              <a:off x="3474" y="2473"/>
              <a:ext cx="1758" cy="1"/>
            </a:xfrm>
            <a:prstGeom prst="line">
              <a:avLst/>
            </a:prstGeom>
            <a:noFill/>
            <a:ln w="0">
              <a:solidFill>
                <a:schemeClr val="tx1"/>
              </a:solidFill>
              <a:round/>
              <a:headEnd/>
              <a:tailEnd/>
            </a:ln>
          </p:spPr>
          <p:txBody>
            <a:bodyPr/>
            <a:lstStyle/>
            <a:p>
              <a:endParaRPr lang="en-CA"/>
            </a:p>
          </p:txBody>
        </p:sp>
        <p:sp>
          <p:nvSpPr>
            <p:cNvPr id="67633" name="Rectangle 47"/>
            <p:cNvSpPr>
              <a:spLocks noChangeArrowheads="1"/>
            </p:cNvSpPr>
            <p:nvPr/>
          </p:nvSpPr>
          <p:spPr bwMode="auto">
            <a:xfrm>
              <a:off x="3474" y="2473"/>
              <a:ext cx="1758" cy="20"/>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67634" name="Line 48"/>
            <p:cNvSpPr>
              <a:spLocks noChangeShapeType="1"/>
            </p:cNvSpPr>
            <p:nvPr/>
          </p:nvSpPr>
          <p:spPr bwMode="auto">
            <a:xfrm>
              <a:off x="3474" y="2739"/>
              <a:ext cx="1758" cy="1"/>
            </a:xfrm>
            <a:prstGeom prst="line">
              <a:avLst/>
            </a:prstGeom>
            <a:noFill/>
            <a:ln w="0">
              <a:solidFill>
                <a:srgbClr val="000000"/>
              </a:solidFill>
              <a:round/>
              <a:headEnd/>
              <a:tailEnd/>
            </a:ln>
          </p:spPr>
          <p:txBody>
            <a:bodyPr/>
            <a:lstStyle/>
            <a:p>
              <a:endParaRPr lang="en-CA"/>
            </a:p>
          </p:txBody>
        </p:sp>
        <p:sp>
          <p:nvSpPr>
            <p:cNvPr id="67635" name="Rectangle 49"/>
            <p:cNvSpPr>
              <a:spLocks noChangeArrowheads="1"/>
            </p:cNvSpPr>
            <p:nvPr/>
          </p:nvSpPr>
          <p:spPr bwMode="auto">
            <a:xfrm>
              <a:off x="3474" y="2739"/>
              <a:ext cx="1758" cy="20"/>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67636" name="Line 50"/>
            <p:cNvSpPr>
              <a:spLocks noChangeShapeType="1"/>
            </p:cNvSpPr>
            <p:nvPr/>
          </p:nvSpPr>
          <p:spPr bwMode="auto">
            <a:xfrm>
              <a:off x="3474" y="3005"/>
              <a:ext cx="1758" cy="1"/>
            </a:xfrm>
            <a:prstGeom prst="line">
              <a:avLst/>
            </a:prstGeom>
            <a:noFill/>
            <a:ln w="0">
              <a:solidFill>
                <a:srgbClr val="000000"/>
              </a:solidFill>
              <a:round/>
              <a:headEnd/>
              <a:tailEnd/>
            </a:ln>
          </p:spPr>
          <p:txBody>
            <a:bodyPr/>
            <a:lstStyle/>
            <a:p>
              <a:endParaRPr lang="en-CA"/>
            </a:p>
          </p:txBody>
        </p:sp>
        <p:sp>
          <p:nvSpPr>
            <p:cNvPr id="67637" name="Rectangle 51"/>
            <p:cNvSpPr>
              <a:spLocks noChangeArrowheads="1"/>
            </p:cNvSpPr>
            <p:nvPr/>
          </p:nvSpPr>
          <p:spPr bwMode="auto">
            <a:xfrm>
              <a:off x="3474" y="3005"/>
              <a:ext cx="1758" cy="20"/>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67638" name="Line 52"/>
            <p:cNvSpPr>
              <a:spLocks noChangeShapeType="1"/>
            </p:cNvSpPr>
            <p:nvPr/>
          </p:nvSpPr>
          <p:spPr bwMode="auto">
            <a:xfrm>
              <a:off x="3474" y="3271"/>
              <a:ext cx="1758" cy="1"/>
            </a:xfrm>
            <a:prstGeom prst="line">
              <a:avLst/>
            </a:prstGeom>
            <a:noFill/>
            <a:ln w="0">
              <a:solidFill>
                <a:srgbClr val="000000"/>
              </a:solidFill>
              <a:round/>
              <a:headEnd/>
              <a:tailEnd/>
            </a:ln>
          </p:spPr>
          <p:txBody>
            <a:bodyPr/>
            <a:lstStyle/>
            <a:p>
              <a:endParaRPr lang="en-CA"/>
            </a:p>
          </p:txBody>
        </p:sp>
        <p:sp>
          <p:nvSpPr>
            <p:cNvPr id="67639" name="Rectangle 53"/>
            <p:cNvSpPr>
              <a:spLocks noChangeArrowheads="1"/>
            </p:cNvSpPr>
            <p:nvPr/>
          </p:nvSpPr>
          <p:spPr bwMode="auto">
            <a:xfrm>
              <a:off x="3474" y="3271"/>
              <a:ext cx="1758" cy="20"/>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67640" name="Line 54"/>
            <p:cNvSpPr>
              <a:spLocks noChangeShapeType="1"/>
            </p:cNvSpPr>
            <p:nvPr/>
          </p:nvSpPr>
          <p:spPr bwMode="auto">
            <a:xfrm>
              <a:off x="3474" y="3537"/>
              <a:ext cx="1758" cy="1"/>
            </a:xfrm>
            <a:prstGeom prst="line">
              <a:avLst/>
            </a:prstGeom>
            <a:noFill/>
            <a:ln w="0">
              <a:solidFill>
                <a:srgbClr val="000000"/>
              </a:solidFill>
              <a:round/>
              <a:headEnd/>
              <a:tailEnd/>
            </a:ln>
          </p:spPr>
          <p:txBody>
            <a:bodyPr/>
            <a:lstStyle/>
            <a:p>
              <a:endParaRPr lang="en-CA"/>
            </a:p>
          </p:txBody>
        </p:sp>
        <p:sp>
          <p:nvSpPr>
            <p:cNvPr id="67641" name="Rectangle 55"/>
            <p:cNvSpPr>
              <a:spLocks noChangeArrowheads="1"/>
            </p:cNvSpPr>
            <p:nvPr/>
          </p:nvSpPr>
          <p:spPr bwMode="auto">
            <a:xfrm>
              <a:off x="3474" y="3537"/>
              <a:ext cx="1758" cy="20"/>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67642" name="Line 69"/>
            <p:cNvSpPr>
              <a:spLocks noChangeShapeType="1"/>
            </p:cNvSpPr>
            <p:nvPr/>
          </p:nvSpPr>
          <p:spPr bwMode="auto">
            <a:xfrm flipV="1">
              <a:off x="1704" y="2400"/>
              <a:ext cx="1704" cy="318"/>
            </a:xfrm>
            <a:prstGeom prst="line">
              <a:avLst/>
            </a:prstGeom>
            <a:noFill/>
            <a:ln w="50800">
              <a:solidFill>
                <a:schemeClr val="tx1"/>
              </a:solidFill>
              <a:round/>
              <a:headEnd/>
              <a:tailEnd type="stealth" w="lg" len="lg"/>
            </a:ln>
          </p:spPr>
          <p:txBody>
            <a:bodyPr/>
            <a:lstStyle/>
            <a:p>
              <a:endParaRPr lang="en-CA"/>
            </a:p>
          </p:txBody>
        </p:sp>
        <p:sp>
          <p:nvSpPr>
            <p:cNvPr id="67643" name="Line 70"/>
            <p:cNvSpPr>
              <a:spLocks noChangeShapeType="1"/>
            </p:cNvSpPr>
            <p:nvPr/>
          </p:nvSpPr>
          <p:spPr bwMode="auto">
            <a:xfrm flipV="1">
              <a:off x="1920" y="2976"/>
              <a:ext cx="1488" cy="0"/>
            </a:xfrm>
            <a:prstGeom prst="line">
              <a:avLst/>
            </a:prstGeom>
            <a:noFill/>
            <a:ln w="50800">
              <a:solidFill>
                <a:schemeClr val="tx1"/>
              </a:solidFill>
              <a:round/>
              <a:headEnd/>
              <a:tailEnd type="stealth" w="lg" len="lg"/>
            </a:ln>
          </p:spPr>
          <p:txBody>
            <a:bodyPr/>
            <a:lstStyle/>
            <a:p>
              <a:endParaRPr lang="en-CA"/>
            </a:p>
          </p:txBody>
        </p:sp>
        <p:sp>
          <p:nvSpPr>
            <p:cNvPr id="67644" name="Line 71"/>
            <p:cNvSpPr>
              <a:spLocks noChangeShapeType="1"/>
            </p:cNvSpPr>
            <p:nvPr/>
          </p:nvSpPr>
          <p:spPr bwMode="auto">
            <a:xfrm>
              <a:off x="1680" y="3264"/>
              <a:ext cx="1728" cy="240"/>
            </a:xfrm>
            <a:prstGeom prst="line">
              <a:avLst/>
            </a:prstGeom>
            <a:noFill/>
            <a:ln w="50800">
              <a:solidFill>
                <a:schemeClr val="tx1"/>
              </a:solidFill>
              <a:round/>
              <a:headEnd/>
              <a:tailEnd type="stealth" w="lg" len="lg"/>
            </a:ln>
          </p:spPr>
          <p:txBody>
            <a:bodyPr/>
            <a:lstStyle/>
            <a:p>
              <a:endParaRPr lang="en-CA"/>
            </a:p>
          </p:txBody>
        </p:sp>
      </p:grpSp>
      <p:sp>
        <p:nvSpPr>
          <p:cNvPr id="67588" name="Footer Placeholder 62"/>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67589" name="Slide Number Placeholder 60"/>
          <p:cNvSpPr>
            <a:spLocks noGrp="1"/>
          </p:cNvSpPr>
          <p:nvPr>
            <p:ph type="sldNum" sz="quarter" idx="11"/>
          </p:nvPr>
        </p:nvSpPr>
        <p:spPr bwMode="auto">
          <a:noFill/>
          <a:ln>
            <a:miter lim="800000"/>
            <a:headEnd/>
            <a:tailEnd/>
          </a:ln>
        </p:spPr>
        <p:txBody>
          <a:bodyPr/>
          <a:lstStyle/>
          <a:p>
            <a:r>
              <a:rPr lang="en-US"/>
              <a:t>20-</a:t>
            </a:r>
            <a:fld id="{C8DB68AA-70AE-439E-BB8A-BDDCCB20EB20}" type="slidenum">
              <a:rPr lang="en-US"/>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9" name="Rectangle 2055"/>
          <p:cNvSpPr>
            <a:spLocks noGrp="1" noChangeArrowheads="1"/>
          </p:cNvSpPr>
          <p:nvPr>
            <p:ph type="title"/>
          </p:nvPr>
        </p:nvSpPr>
        <p:spPr>
          <a:xfrm>
            <a:off x="0" y="476672"/>
            <a:ext cx="9144000" cy="1359024"/>
          </a:xfrm>
        </p:spPr>
        <p:txBody>
          <a:bodyPr anchor="b"/>
          <a:lstStyle/>
          <a:p>
            <a:pPr eaLnBrk="1" hangingPunct="1"/>
            <a:r>
              <a:rPr lang="en-US" cap="none" dirty="0" smtClean="0"/>
              <a:t>Expected Return and Variance of Return</a:t>
            </a:r>
            <a:endParaRPr lang="en-US" cap="none" dirty="0" smtClean="0">
              <a:sym typeface="Symbol" pitchFamily="18" charset="2"/>
            </a:endParaRPr>
          </a:p>
        </p:txBody>
      </p:sp>
      <p:sp>
        <p:nvSpPr>
          <p:cNvPr id="68611" name="Rectangle 2056"/>
          <p:cNvSpPr>
            <a:spLocks noGrp="1" noChangeArrowheads="1"/>
          </p:cNvSpPr>
          <p:nvPr>
            <p:ph idx="1"/>
          </p:nvPr>
        </p:nvSpPr>
        <p:spPr>
          <a:xfrm>
            <a:off x="467544" y="1988840"/>
            <a:ext cx="8229600" cy="4525963"/>
          </a:xfrm>
        </p:spPr>
        <p:txBody>
          <a:bodyPr/>
          <a:lstStyle/>
          <a:p>
            <a:pPr eaLnBrk="1" hangingPunct="1"/>
            <a:r>
              <a:rPr lang="en-US" dirty="0" smtClean="0"/>
              <a:t>E(Return) = 0.3(0.259) + 0.4(0.10) +0.3(-0.127)</a:t>
            </a:r>
          </a:p>
          <a:p>
            <a:pPr eaLnBrk="1" hangingPunct="1"/>
            <a:r>
              <a:rPr lang="en-US" dirty="0" smtClean="0"/>
              <a:t>E(Return)=  0.080 = 8.0%</a:t>
            </a:r>
          </a:p>
          <a:p>
            <a:pPr eaLnBrk="1" hangingPunct="1"/>
            <a:endParaRPr lang="en-US" dirty="0" smtClean="0"/>
          </a:p>
          <a:p>
            <a:pPr eaLnBrk="1" hangingPunct="1"/>
            <a:r>
              <a:rPr lang="en-US" dirty="0" smtClean="0">
                <a:sym typeface="Symbol" pitchFamily="18" charset="2"/>
              </a:rPr>
              <a:t></a:t>
            </a:r>
            <a:r>
              <a:rPr lang="en-US" baseline="30000" dirty="0" smtClean="0">
                <a:sym typeface="Symbol" pitchFamily="18" charset="2"/>
              </a:rPr>
              <a:t>2</a:t>
            </a:r>
            <a:r>
              <a:rPr lang="en-US" dirty="0" smtClean="0">
                <a:sym typeface="Symbol" pitchFamily="18" charset="2"/>
              </a:rPr>
              <a:t> </a:t>
            </a:r>
            <a:r>
              <a:rPr lang="en-US" dirty="0" smtClean="0"/>
              <a:t>= 0.3(0.259 – 0.08)</a:t>
            </a:r>
            <a:r>
              <a:rPr lang="en-US" baseline="30000" dirty="0" smtClean="0"/>
              <a:t>2</a:t>
            </a:r>
            <a:r>
              <a:rPr lang="en-US" dirty="0" smtClean="0"/>
              <a:t> + 0.4(0.10 –0.08)</a:t>
            </a:r>
            <a:r>
              <a:rPr lang="en-US" baseline="30000" dirty="0" smtClean="0"/>
              <a:t>2</a:t>
            </a:r>
            <a:r>
              <a:rPr lang="en-US" dirty="0" smtClean="0"/>
              <a:t> + 0.3(–0.1275 – 0.08)</a:t>
            </a:r>
            <a:r>
              <a:rPr lang="en-US" baseline="30000" dirty="0" smtClean="0"/>
              <a:t>2</a:t>
            </a:r>
          </a:p>
          <a:p>
            <a:pPr eaLnBrk="1" hangingPunct="1"/>
            <a:r>
              <a:rPr lang="en-US" dirty="0" smtClean="0">
                <a:sym typeface="Symbol" pitchFamily="18" charset="2"/>
              </a:rPr>
              <a:t></a:t>
            </a:r>
            <a:r>
              <a:rPr lang="en-US" baseline="30000" dirty="0" smtClean="0">
                <a:sym typeface="Symbol" pitchFamily="18" charset="2"/>
              </a:rPr>
              <a:t>2</a:t>
            </a:r>
            <a:r>
              <a:rPr lang="en-US" dirty="0" smtClean="0">
                <a:sym typeface="Symbol" pitchFamily="18" charset="2"/>
              </a:rPr>
              <a:t> </a:t>
            </a:r>
            <a:r>
              <a:rPr lang="en-US" dirty="0" smtClean="0"/>
              <a:t>= 0.023 = 2.3%</a:t>
            </a:r>
            <a:endParaRPr lang="en-US" dirty="0" smtClean="0">
              <a:sym typeface="Symbol" pitchFamily="18" charset="2"/>
            </a:endParaRPr>
          </a:p>
          <a:p>
            <a:pPr eaLnBrk="1" hangingPunct="1"/>
            <a:endParaRPr lang="en-US" dirty="0" smtClean="0"/>
          </a:p>
        </p:txBody>
      </p:sp>
      <p:sp>
        <p:nvSpPr>
          <p:cNvPr id="68612" name="Footer Placeholder 6"/>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68613" name="Slide Number Placeholder 7"/>
          <p:cNvSpPr>
            <a:spLocks noGrp="1"/>
          </p:cNvSpPr>
          <p:nvPr>
            <p:ph type="sldNum" sz="quarter" idx="11"/>
          </p:nvPr>
        </p:nvSpPr>
        <p:spPr bwMode="auto">
          <a:noFill/>
          <a:ln>
            <a:miter lim="800000"/>
            <a:headEnd/>
            <a:tailEnd/>
          </a:ln>
        </p:spPr>
        <p:txBody>
          <a:bodyPr/>
          <a:lstStyle/>
          <a:p>
            <a:r>
              <a:rPr lang="en-US"/>
              <a:t>20-</a:t>
            </a:r>
            <a:fld id="{9C78E28A-0AB1-423D-811E-28F9C42BEEF4}" type="slidenum">
              <a:rPr lang="en-US"/>
              <a:pPr/>
              <a:t>56</a:t>
            </a:fld>
            <a:endParaRPr lang="en-US"/>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3" name="Rectangle 4"/>
          <p:cNvSpPr>
            <a:spLocks noGrp="1" noChangeArrowheads="1"/>
          </p:cNvSpPr>
          <p:nvPr>
            <p:ph type="title"/>
          </p:nvPr>
        </p:nvSpPr>
        <p:spPr>
          <a:xfrm>
            <a:off x="228600" y="260648"/>
            <a:ext cx="8686800" cy="1534691"/>
          </a:xfrm>
        </p:spPr>
        <p:txBody>
          <a:bodyPr anchor="b"/>
          <a:lstStyle/>
          <a:p>
            <a:pPr eaLnBrk="1" hangingPunct="1"/>
            <a:r>
              <a:rPr lang="en-US" cap="none" dirty="0" smtClean="0"/>
              <a:t>Why is </a:t>
            </a:r>
            <a:r>
              <a:rPr lang="el-GR" cap="none" dirty="0" smtClean="0"/>
              <a:t>σ</a:t>
            </a:r>
            <a:r>
              <a:rPr lang="en-US" cap="none" baseline="30000" dirty="0" smtClean="0"/>
              <a:t>2</a:t>
            </a:r>
            <a:r>
              <a:rPr lang="en-US" cap="none" dirty="0" smtClean="0"/>
              <a:t> So Much Lower Than in </a:t>
            </a:r>
            <a:r>
              <a:rPr lang="en-US" dirty="0" smtClean="0"/>
              <a:t>t</a:t>
            </a:r>
            <a:r>
              <a:rPr lang="en-US" cap="none" dirty="0" smtClean="0"/>
              <a:t>he Investment Timing Example?  </a:t>
            </a:r>
          </a:p>
        </p:txBody>
      </p:sp>
      <p:sp>
        <p:nvSpPr>
          <p:cNvPr id="69635" name="Rectangle 5"/>
          <p:cNvSpPr>
            <a:spLocks noGrp="1" noChangeArrowheads="1"/>
          </p:cNvSpPr>
          <p:nvPr>
            <p:ph idx="1"/>
          </p:nvPr>
        </p:nvSpPr>
        <p:spPr>
          <a:xfrm>
            <a:off x="539552" y="2132856"/>
            <a:ext cx="8229600" cy="4038600"/>
          </a:xfrm>
        </p:spPr>
        <p:txBody>
          <a:bodyPr/>
          <a:lstStyle/>
          <a:p>
            <a:pPr eaLnBrk="1" hangingPunct="1"/>
            <a:r>
              <a:rPr lang="el-GR" dirty="0" smtClean="0"/>
              <a:t>σ</a:t>
            </a:r>
            <a:r>
              <a:rPr lang="en-US" baseline="30000" dirty="0" smtClean="0"/>
              <a:t>2</a:t>
            </a:r>
            <a:r>
              <a:rPr lang="en-US" dirty="0" smtClean="0"/>
              <a:t> has fallen because the dispersion of cash flows for replication is the same as for the original project, even though it begins three years later. This means the rate of return for the replication is less volatile.</a:t>
            </a:r>
          </a:p>
          <a:p>
            <a:pPr eaLnBrk="1" hangingPunct="1"/>
            <a:r>
              <a:rPr lang="en-US" dirty="0" smtClean="0"/>
              <a:t>We will do sensitivity analysis later.</a:t>
            </a:r>
          </a:p>
        </p:txBody>
      </p:sp>
      <p:sp>
        <p:nvSpPr>
          <p:cNvPr id="69636" name="Footer Placeholder 6"/>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69637" name="Slide Number Placeholder 7"/>
          <p:cNvSpPr>
            <a:spLocks noGrp="1"/>
          </p:cNvSpPr>
          <p:nvPr>
            <p:ph type="sldNum" sz="quarter" idx="11"/>
          </p:nvPr>
        </p:nvSpPr>
        <p:spPr bwMode="auto">
          <a:noFill/>
          <a:ln>
            <a:miter lim="800000"/>
            <a:headEnd/>
            <a:tailEnd/>
          </a:ln>
        </p:spPr>
        <p:txBody>
          <a:bodyPr/>
          <a:lstStyle/>
          <a:p>
            <a:r>
              <a:rPr lang="en-US"/>
              <a:t>20-</a:t>
            </a:r>
            <a:fld id="{95644CCC-0189-4937-BD1B-CFFAF9B54EF3}" type="slidenum">
              <a:rPr lang="en-US"/>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219"/>
          <p:cNvSpPr>
            <a:spLocks noGrp="1" noChangeArrowheads="1"/>
          </p:cNvSpPr>
          <p:nvPr>
            <p:ph type="title"/>
          </p:nvPr>
        </p:nvSpPr>
        <p:spPr bwMode="auto">
          <a:xfrm>
            <a:off x="0" y="260648"/>
            <a:ext cx="9144000" cy="1143000"/>
          </a:xfrm>
        </p:spPr>
        <p:txBody>
          <a:bodyPr/>
          <a:lstStyle/>
          <a:p>
            <a:pPr eaLnBrk="1" hangingPunct="1"/>
            <a:r>
              <a:rPr lang="en-US" cap="none" dirty="0" smtClean="0"/>
              <a:t>Estimating </a:t>
            </a:r>
            <a:r>
              <a:rPr lang="el-GR" cap="none" dirty="0" smtClean="0"/>
              <a:t>σ</a:t>
            </a:r>
            <a:r>
              <a:rPr lang="en-US" cap="none" baseline="30000" dirty="0" smtClean="0"/>
              <a:t>2</a:t>
            </a:r>
            <a:r>
              <a:rPr lang="en-US" cap="none" dirty="0" smtClean="0"/>
              <a:t> With the Indirect Method</a:t>
            </a:r>
          </a:p>
        </p:txBody>
      </p:sp>
      <p:sp>
        <p:nvSpPr>
          <p:cNvPr id="70659" name="Rectangle 7174"/>
          <p:cNvSpPr>
            <a:spLocks noGrp="1" noChangeArrowheads="1"/>
          </p:cNvSpPr>
          <p:nvPr>
            <p:ph idx="1"/>
          </p:nvPr>
        </p:nvSpPr>
        <p:spPr>
          <a:xfrm>
            <a:off x="467544" y="1844824"/>
            <a:ext cx="8229600" cy="4525963"/>
          </a:xfrm>
        </p:spPr>
        <p:txBody>
          <a:bodyPr/>
          <a:lstStyle/>
          <a:p>
            <a:pPr eaLnBrk="1" hangingPunct="1"/>
            <a:r>
              <a:rPr lang="en-US" smtClean="0"/>
              <a:t>From earlier slides, we know the value of the project for each scenario at the expiration date.</a:t>
            </a:r>
          </a:p>
        </p:txBody>
      </p:sp>
      <p:grpSp>
        <p:nvGrpSpPr>
          <p:cNvPr id="70660" name="Group 7237"/>
          <p:cNvGrpSpPr>
            <a:grpSpLocks/>
          </p:cNvGrpSpPr>
          <p:nvPr/>
        </p:nvGrpSpPr>
        <p:grpSpPr bwMode="auto">
          <a:xfrm>
            <a:off x="3851920" y="2996952"/>
            <a:ext cx="3265487" cy="3387725"/>
            <a:chOff x="1873" y="2008"/>
            <a:chExt cx="2057" cy="2134"/>
          </a:xfrm>
        </p:grpSpPr>
        <p:sp>
          <p:nvSpPr>
            <p:cNvPr id="70666" name="Rectangle 7218"/>
            <p:cNvSpPr>
              <a:spLocks noChangeArrowheads="1"/>
            </p:cNvSpPr>
            <p:nvPr/>
          </p:nvSpPr>
          <p:spPr bwMode="auto">
            <a:xfrm>
              <a:off x="1873" y="2008"/>
              <a:ext cx="2047" cy="2112"/>
            </a:xfrm>
            <a:prstGeom prst="rect">
              <a:avLst/>
            </a:prstGeom>
            <a:noFill/>
            <a:ln w="38100">
              <a:solidFill>
                <a:schemeClr val="tx1"/>
              </a:solidFill>
              <a:miter lim="800000"/>
              <a:headEnd/>
              <a:tailEnd/>
            </a:ln>
          </p:spPr>
          <p:txBody>
            <a:bodyPr/>
            <a:lstStyle/>
            <a:p>
              <a:pPr algn="ctr" eaLnBrk="0" hangingPunct="0"/>
              <a:endParaRPr lang="en-US" sz="1800"/>
            </a:p>
          </p:txBody>
        </p:sp>
        <p:sp>
          <p:nvSpPr>
            <p:cNvPr id="70667" name="Rectangle 7175"/>
            <p:cNvSpPr>
              <a:spLocks noChangeArrowheads="1"/>
            </p:cNvSpPr>
            <p:nvPr/>
          </p:nvSpPr>
          <p:spPr bwMode="auto">
            <a:xfrm>
              <a:off x="3109" y="2046"/>
              <a:ext cx="310" cy="278"/>
            </a:xfrm>
            <a:prstGeom prst="rect">
              <a:avLst/>
            </a:prstGeom>
            <a:noFill/>
            <a:ln w="9525">
              <a:noFill/>
              <a:miter lim="800000"/>
              <a:headEnd/>
              <a:tailEnd/>
            </a:ln>
          </p:spPr>
          <p:txBody>
            <a:bodyPr wrap="none" lIns="0" tIns="0" rIns="0" bIns="0">
              <a:spAutoFit/>
            </a:bodyPr>
            <a:lstStyle/>
            <a:p>
              <a:pPr eaLnBrk="0" hangingPunct="0"/>
              <a:r>
                <a:rPr lang="en-US" sz="2900" b="1">
                  <a:latin typeface="Times New Roman" pitchFamily="18" charset="0"/>
                </a:rPr>
                <a:t>PV</a:t>
              </a:r>
              <a:endParaRPr lang="en-US">
                <a:latin typeface="Times New Roman" pitchFamily="18" charset="0"/>
              </a:endParaRPr>
            </a:p>
          </p:txBody>
        </p:sp>
        <p:sp>
          <p:nvSpPr>
            <p:cNvPr id="70668" name="Rectangle 7176"/>
            <p:cNvSpPr>
              <a:spLocks noChangeArrowheads="1"/>
            </p:cNvSpPr>
            <p:nvPr/>
          </p:nvSpPr>
          <p:spPr bwMode="auto">
            <a:xfrm>
              <a:off x="3408" y="2160"/>
              <a:ext cx="434" cy="182"/>
            </a:xfrm>
            <a:prstGeom prst="rect">
              <a:avLst/>
            </a:prstGeom>
            <a:noFill/>
            <a:ln w="9525">
              <a:noFill/>
              <a:miter lim="800000"/>
              <a:headEnd/>
              <a:tailEnd/>
            </a:ln>
          </p:spPr>
          <p:txBody>
            <a:bodyPr wrap="none" lIns="0" tIns="0" rIns="0" bIns="0">
              <a:spAutoFit/>
            </a:bodyPr>
            <a:lstStyle/>
            <a:p>
              <a:pPr eaLnBrk="0" hangingPunct="0"/>
              <a:r>
                <a:rPr lang="en-US" sz="1900" b="1">
                  <a:latin typeface="Times New Roman" pitchFamily="18" charset="0"/>
                </a:rPr>
                <a:t>Year 3</a:t>
              </a:r>
              <a:endParaRPr lang="en-US">
                <a:latin typeface="Times New Roman" pitchFamily="18" charset="0"/>
              </a:endParaRPr>
            </a:p>
          </p:txBody>
        </p:sp>
        <p:sp>
          <p:nvSpPr>
            <p:cNvPr id="70669" name="Rectangle 7177"/>
            <p:cNvSpPr>
              <a:spLocks noChangeArrowheads="1"/>
            </p:cNvSpPr>
            <p:nvPr/>
          </p:nvSpPr>
          <p:spPr bwMode="auto">
            <a:xfrm>
              <a:off x="3038" y="2650"/>
              <a:ext cx="754" cy="278"/>
            </a:xfrm>
            <a:prstGeom prst="rect">
              <a:avLst/>
            </a:prstGeom>
            <a:noFill/>
            <a:ln w="9525">
              <a:noFill/>
              <a:miter lim="800000"/>
              <a:headEnd/>
              <a:tailEnd/>
            </a:ln>
          </p:spPr>
          <p:txBody>
            <a:bodyPr wrap="none" lIns="0" tIns="0" rIns="0" bIns="0">
              <a:spAutoFit/>
            </a:bodyPr>
            <a:lstStyle/>
            <a:p>
              <a:pPr eaLnBrk="0" hangingPunct="0"/>
              <a:r>
                <a:rPr lang="en-US" sz="2900" b="1">
                  <a:latin typeface="Times New Roman" pitchFamily="18" charset="0"/>
                </a:rPr>
                <a:t>$111.91</a:t>
              </a:r>
              <a:endParaRPr lang="en-US">
                <a:latin typeface="Times New Roman" pitchFamily="18" charset="0"/>
              </a:endParaRPr>
            </a:p>
          </p:txBody>
        </p:sp>
        <p:sp>
          <p:nvSpPr>
            <p:cNvPr id="70670" name="Rectangle 7178"/>
            <p:cNvSpPr>
              <a:spLocks noChangeArrowheads="1"/>
            </p:cNvSpPr>
            <p:nvPr/>
          </p:nvSpPr>
          <p:spPr bwMode="auto">
            <a:xfrm>
              <a:off x="1922" y="2993"/>
              <a:ext cx="388" cy="221"/>
            </a:xfrm>
            <a:prstGeom prst="rect">
              <a:avLst/>
            </a:prstGeom>
            <a:noFill/>
            <a:ln w="9525">
              <a:noFill/>
              <a:miter lim="800000"/>
              <a:headEnd/>
              <a:tailEnd/>
            </a:ln>
          </p:spPr>
          <p:txBody>
            <a:bodyPr wrap="none" lIns="0" tIns="0" rIns="0" bIns="0">
              <a:spAutoFit/>
            </a:bodyPr>
            <a:lstStyle/>
            <a:p>
              <a:pPr eaLnBrk="0" hangingPunct="0"/>
              <a:r>
                <a:rPr lang="en-US" sz="2300" b="1">
                  <a:latin typeface="Times New Roman" pitchFamily="18" charset="0"/>
                </a:rPr>
                <a:t>High</a:t>
              </a:r>
              <a:endParaRPr lang="en-US">
                <a:latin typeface="Times New Roman" pitchFamily="18" charset="0"/>
              </a:endParaRPr>
            </a:p>
          </p:txBody>
        </p:sp>
        <p:sp>
          <p:nvSpPr>
            <p:cNvPr id="70671" name="Rectangle 7179"/>
            <p:cNvSpPr>
              <a:spLocks noChangeArrowheads="1"/>
            </p:cNvSpPr>
            <p:nvPr/>
          </p:nvSpPr>
          <p:spPr bwMode="auto">
            <a:xfrm>
              <a:off x="1922" y="3287"/>
              <a:ext cx="655" cy="221"/>
            </a:xfrm>
            <a:prstGeom prst="rect">
              <a:avLst/>
            </a:prstGeom>
            <a:noFill/>
            <a:ln w="9525">
              <a:noFill/>
              <a:miter lim="800000"/>
              <a:headEnd/>
              <a:tailEnd/>
            </a:ln>
          </p:spPr>
          <p:txBody>
            <a:bodyPr wrap="none" lIns="0" tIns="0" rIns="0" bIns="0">
              <a:spAutoFit/>
            </a:bodyPr>
            <a:lstStyle/>
            <a:p>
              <a:pPr eaLnBrk="0" hangingPunct="0"/>
              <a:r>
                <a:rPr lang="en-US" sz="2300" b="1">
                  <a:latin typeface="Times New Roman" pitchFamily="18" charset="0"/>
                </a:rPr>
                <a:t>Average</a:t>
              </a:r>
              <a:endParaRPr lang="en-US">
                <a:latin typeface="Times New Roman" pitchFamily="18" charset="0"/>
              </a:endParaRPr>
            </a:p>
          </p:txBody>
        </p:sp>
        <p:sp>
          <p:nvSpPr>
            <p:cNvPr id="70672" name="Rectangle 7180"/>
            <p:cNvSpPr>
              <a:spLocks noChangeArrowheads="1"/>
            </p:cNvSpPr>
            <p:nvPr/>
          </p:nvSpPr>
          <p:spPr bwMode="auto">
            <a:xfrm>
              <a:off x="3098" y="3238"/>
              <a:ext cx="638" cy="278"/>
            </a:xfrm>
            <a:prstGeom prst="rect">
              <a:avLst/>
            </a:prstGeom>
            <a:noFill/>
            <a:ln w="9525">
              <a:noFill/>
              <a:miter lim="800000"/>
              <a:headEnd/>
              <a:tailEnd/>
            </a:ln>
          </p:spPr>
          <p:txBody>
            <a:bodyPr wrap="none" lIns="0" tIns="0" rIns="0" bIns="0">
              <a:spAutoFit/>
            </a:bodyPr>
            <a:lstStyle/>
            <a:p>
              <a:pPr eaLnBrk="0" hangingPunct="0"/>
              <a:r>
                <a:rPr lang="en-US" sz="2900" b="1">
                  <a:latin typeface="Times New Roman" pitchFamily="18" charset="0"/>
                </a:rPr>
                <a:t>$74.61</a:t>
              </a:r>
              <a:endParaRPr lang="en-US">
                <a:latin typeface="Times New Roman" pitchFamily="18" charset="0"/>
              </a:endParaRPr>
            </a:p>
          </p:txBody>
        </p:sp>
        <p:sp>
          <p:nvSpPr>
            <p:cNvPr id="70673" name="Rectangle 7181"/>
            <p:cNvSpPr>
              <a:spLocks noChangeArrowheads="1"/>
            </p:cNvSpPr>
            <p:nvPr/>
          </p:nvSpPr>
          <p:spPr bwMode="auto">
            <a:xfrm>
              <a:off x="1922" y="3581"/>
              <a:ext cx="348" cy="221"/>
            </a:xfrm>
            <a:prstGeom prst="rect">
              <a:avLst/>
            </a:prstGeom>
            <a:noFill/>
            <a:ln w="9525">
              <a:noFill/>
              <a:miter lim="800000"/>
              <a:headEnd/>
              <a:tailEnd/>
            </a:ln>
          </p:spPr>
          <p:txBody>
            <a:bodyPr wrap="none" lIns="0" tIns="0" rIns="0" bIns="0">
              <a:spAutoFit/>
            </a:bodyPr>
            <a:lstStyle/>
            <a:p>
              <a:pPr eaLnBrk="0" hangingPunct="0"/>
              <a:r>
                <a:rPr lang="en-US" sz="2300" b="1">
                  <a:latin typeface="Times New Roman" pitchFamily="18" charset="0"/>
                </a:rPr>
                <a:t>Low</a:t>
              </a:r>
              <a:endParaRPr lang="en-US">
                <a:latin typeface="Times New Roman" pitchFamily="18" charset="0"/>
              </a:endParaRPr>
            </a:p>
          </p:txBody>
        </p:sp>
        <p:sp>
          <p:nvSpPr>
            <p:cNvPr id="70674" name="Rectangle 7182"/>
            <p:cNvSpPr>
              <a:spLocks noChangeArrowheads="1"/>
            </p:cNvSpPr>
            <p:nvPr/>
          </p:nvSpPr>
          <p:spPr bwMode="auto">
            <a:xfrm>
              <a:off x="3098" y="3826"/>
              <a:ext cx="638" cy="278"/>
            </a:xfrm>
            <a:prstGeom prst="rect">
              <a:avLst/>
            </a:prstGeom>
            <a:noFill/>
            <a:ln w="9525">
              <a:noFill/>
              <a:miter lim="800000"/>
              <a:headEnd/>
              <a:tailEnd/>
            </a:ln>
          </p:spPr>
          <p:txBody>
            <a:bodyPr wrap="none" lIns="0" tIns="0" rIns="0" bIns="0">
              <a:spAutoFit/>
            </a:bodyPr>
            <a:lstStyle/>
            <a:p>
              <a:pPr eaLnBrk="0" hangingPunct="0"/>
              <a:r>
                <a:rPr lang="en-US" sz="2900" b="1">
                  <a:latin typeface="Times New Roman" pitchFamily="18" charset="0"/>
                </a:rPr>
                <a:t>$37.30</a:t>
              </a:r>
              <a:endParaRPr lang="en-US">
                <a:latin typeface="Times New Roman" pitchFamily="18" charset="0"/>
              </a:endParaRPr>
            </a:p>
          </p:txBody>
        </p:sp>
        <p:sp>
          <p:nvSpPr>
            <p:cNvPr id="70675" name="Line 7183"/>
            <p:cNvSpPr>
              <a:spLocks noChangeShapeType="1"/>
            </p:cNvSpPr>
            <p:nvPr/>
          </p:nvSpPr>
          <p:spPr bwMode="auto">
            <a:xfrm>
              <a:off x="2886" y="2629"/>
              <a:ext cx="1" cy="315"/>
            </a:xfrm>
            <a:prstGeom prst="line">
              <a:avLst/>
            </a:prstGeom>
            <a:noFill/>
            <a:ln w="0">
              <a:solidFill>
                <a:srgbClr val="000000"/>
              </a:solidFill>
              <a:round/>
              <a:headEnd/>
              <a:tailEnd/>
            </a:ln>
          </p:spPr>
          <p:txBody>
            <a:bodyPr/>
            <a:lstStyle/>
            <a:p>
              <a:endParaRPr lang="en-CA"/>
            </a:p>
          </p:txBody>
        </p:sp>
        <p:sp>
          <p:nvSpPr>
            <p:cNvPr id="70676" name="Rectangle 7184"/>
            <p:cNvSpPr>
              <a:spLocks noChangeArrowheads="1"/>
            </p:cNvSpPr>
            <p:nvPr/>
          </p:nvSpPr>
          <p:spPr bwMode="auto">
            <a:xfrm>
              <a:off x="2886" y="2629"/>
              <a:ext cx="21" cy="315"/>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70677" name="Line 7185"/>
            <p:cNvSpPr>
              <a:spLocks noChangeShapeType="1"/>
            </p:cNvSpPr>
            <p:nvPr/>
          </p:nvSpPr>
          <p:spPr bwMode="auto">
            <a:xfrm>
              <a:off x="3898" y="2650"/>
              <a:ext cx="1" cy="294"/>
            </a:xfrm>
            <a:prstGeom prst="line">
              <a:avLst/>
            </a:prstGeom>
            <a:noFill/>
            <a:ln w="0">
              <a:solidFill>
                <a:srgbClr val="000000"/>
              </a:solidFill>
              <a:round/>
              <a:headEnd/>
              <a:tailEnd/>
            </a:ln>
          </p:spPr>
          <p:txBody>
            <a:bodyPr/>
            <a:lstStyle/>
            <a:p>
              <a:endParaRPr lang="en-CA"/>
            </a:p>
          </p:txBody>
        </p:sp>
        <p:sp>
          <p:nvSpPr>
            <p:cNvPr id="70678" name="Rectangle 7186"/>
            <p:cNvSpPr>
              <a:spLocks noChangeArrowheads="1"/>
            </p:cNvSpPr>
            <p:nvPr/>
          </p:nvSpPr>
          <p:spPr bwMode="auto">
            <a:xfrm>
              <a:off x="3898" y="2650"/>
              <a:ext cx="22" cy="294"/>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70679" name="Line 7187"/>
            <p:cNvSpPr>
              <a:spLocks noChangeShapeType="1"/>
            </p:cNvSpPr>
            <p:nvPr/>
          </p:nvSpPr>
          <p:spPr bwMode="auto">
            <a:xfrm>
              <a:off x="2886" y="3216"/>
              <a:ext cx="1" cy="316"/>
            </a:xfrm>
            <a:prstGeom prst="line">
              <a:avLst/>
            </a:prstGeom>
            <a:noFill/>
            <a:ln w="0">
              <a:solidFill>
                <a:srgbClr val="000000"/>
              </a:solidFill>
              <a:round/>
              <a:headEnd/>
              <a:tailEnd/>
            </a:ln>
          </p:spPr>
          <p:txBody>
            <a:bodyPr/>
            <a:lstStyle/>
            <a:p>
              <a:endParaRPr lang="en-CA"/>
            </a:p>
          </p:txBody>
        </p:sp>
        <p:sp>
          <p:nvSpPr>
            <p:cNvPr id="70680" name="Rectangle 7188"/>
            <p:cNvSpPr>
              <a:spLocks noChangeArrowheads="1"/>
            </p:cNvSpPr>
            <p:nvPr/>
          </p:nvSpPr>
          <p:spPr bwMode="auto">
            <a:xfrm>
              <a:off x="2886" y="3216"/>
              <a:ext cx="21" cy="316"/>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70681" name="Line 7189"/>
            <p:cNvSpPr>
              <a:spLocks noChangeShapeType="1"/>
            </p:cNvSpPr>
            <p:nvPr/>
          </p:nvSpPr>
          <p:spPr bwMode="auto">
            <a:xfrm>
              <a:off x="3898" y="3238"/>
              <a:ext cx="1" cy="294"/>
            </a:xfrm>
            <a:prstGeom prst="line">
              <a:avLst/>
            </a:prstGeom>
            <a:noFill/>
            <a:ln w="0">
              <a:solidFill>
                <a:srgbClr val="000000"/>
              </a:solidFill>
              <a:round/>
              <a:headEnd/>
              <a:tailEnd/>
            </a:ln>
          </p:spPr>
          <p:txBody>
            <a:bodyPr/>
            <a:lstStyle/>
            <a:p>
              <a:endParaRPr lang="en-CA"/>
            </a:p>
          </p:txBody>
        </p:sp>
        <p:sp>
          <p:nvSpPr>
            <p:cNvPr id="70682" name="Rectangle 7190"/>
            <p:cNvSpPr>
              <a:spLocks noChangeArrowheads="1"/>
            </p:cNvSpPr>
            <p:nvPr/>
          </p:nvSpPr>
          <p:spPr bwMode="auto">
            <a:xfrm>
              <a:off x="3898" y="3238"/>
              <a:ext cx="22" cy="294"/>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70683" name="Line 7191"/>
            <p:cNvSpPr>
              <a:spLocks noChangeShapeType="1"/>
            </p:cNvSpPr>
            <p:nvPr/>
          </p:nvSpPr>
          <p:spPr bwMode="auto">
            <a:xfrm>
              <a:off x="2886" y="3804"/>
              <a:ext cx="1" cy="316"/>
            </a:xfrm>
            <a:prstGeom prst="line">
              <a:avLst/>
            </a:prstGeom>
            <a:noFill/>
            <a:ln w="0">
              <a:solidFill>
                <a:srgbClr val="000000"/>
              </a:solidFill>
              <a:round/>
              <a:headEnd/>
              <a:tailEnd/>
            </a:ln>
          </p:spPr>
          <p:txBody>
            <a:bodyPr/>
            <a:lstStyle/>
            <a:p>
              <a:endParaRPr lang="en-CA"/>
            </a:p>
          </p:txBody>
        </p:sp>
        <p:sp>
          <p:nvSpPr>
            <p:cNvPr id="70684" name="Rectangle 7192"/>
            <p:cNvSpPr>
              <a:spLocks noChangeArrowheads="1"/>
            </p:cNvSpPr>
            <p:nvPr/>
          </p:nvSpPr>
          <p:spPr bwMode="auto">
            <a:xfrm>
              <a:off x="2886" y="3804"/>
              <a:ext cx="21" cy="316"/>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70685" name="Line 7193"/>
            <p:cNvSpPr>
              <a:spLocks noChangeShapeType="1"/>
            </p:cNvSpPr>
            <p:nvPr/>
          </p:nvSpPr>
          <p:spPr bwMode="auto">
            <a:xfrm>
              <a:off x="3898" y="3826"/>
              <a:ext cx="1" cy="294"/>
            </a:xfrm>
            <a:prstGeom prst="line">
              <a:avLst/>
            </a:prstGeom>
            <a:noFill/>
            <a:ln w="0">
              <a:solidFill>
                <a:srgbClr val="000000"/>
              </a:solidFill>
              <a:round/>
              <a:headEnd/>
              <a:tailEnd/>
            </a:ln>
          </p:spPr>
          <p:txBody>
            <a:bodyPr/>
            <a:lstStyle/>
            <a:p>
              <a:endParaRPr lang="en-CA"/>
            </a:p>
          </p:txBody>
        </p:sp>
        <p:sp>
          <p:nvSpPr>
            <p:cNvPr id="70686" name="Rectangle 7194"/>
            <p:cNvSpPr>
              <a:spLocks noChangeArrowheads="1"/>
            </p:cNvSpPr>
            <p:nvPr/>
          </p:nvSpPr>
          <p:spPr bwMode="auto">
            <a:xfrm>
              <a:off x="3898" y="3826"/>
              <a:ext cx="22" cy="294"/>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70687" name="Line 7195"/>
            <p:cNvSpPr>
              <a:spLocks noChangeShapeType="1"/>
            </p:cNvSpPr>
            <p:nvPr/>
          </p:nvSpPr>
          <p:spPr bwMode="auto">
            <a:xfrm>
              <a:off x="1884" y="2335"/>
              <a:ext cx="2031" cy="1"/>
            </a:xfrm>
            <a:prstGeom prst="line">
              <a:avLst/>
            </a:prstGeom>
            <a:noFill/>
            <a:ln w="0">
              <a:solidFill>
                <a:srgbClr val="000000"/>
              </a:solidFill>
              <a:round/>
              <a:headEnd/>
              <a:tailEnd/>
            </a:ln>
          </p:spPr>
          <p:txBody>
            <a:bodyPr/>
            <a:lstStyle/>
            <a:p>
              <a:endParaRPr lang="en-CA"/>
            </a:p>
          </p:txBody>
        </p:sp>
        <p:sp>
          <p:nvSpPr>
            <p:cNvPr id="70688" name="Rectangle 7196"/>
            <p:cNvSpPr>
              <a:spLocks noChangeArrowheads="1"/>
            </p:cNvSpPr>
            <p:nvPr/>
          </p:nvSpPr>
          <p:spPr bwMode="auto">
            <a:xfrm>
              <a:off x="1884" y="2335"/>
              <a:ext cx="2031" cy="21"/>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70689" name="Line 7197"/>
            <p:cNvSpPr>
              <a:spLocks noChangeShapeType="1"/>
            </p:cNvSpPr>
            <p:nvPr/>
          </p:nvSpPr>
          <p:spPr bwMode="auto">
            <a:xfrm>
              <a:off x="2907" y="2629"/>
              <a:ext cx="1013" cy="1"/>
            </a:xfrm>
            <a:prstGeom prst="line">
              <a:avLst/>
            </a:prstGeom>
            <a:noFill/>
            <a:ln w="0">
              <a:solidFill>
                <a:srgbClr val="000000"/>
              </a:solidFill>
              <a:round/>
              <a:headEnd/>
              <a:tailEnd/>
            </a:ln>
          </p:spPr>
          <p:txBody>
            <a:bodyPr/>
            <a:lstStyle/>
            <a:p>
              <a:endParaRPr lang="en-CA"/>
            </a:p>
          </p:txBody>
        </p:sp>
        <p:sp>
          <p:nvSpPr>
            <p:cNvPr id="70690" name="Rectangle 7198"/>
            <p:cNvSpPr>
              <a:spLocks noChangeArrowheads="1"/>
            </p:cNvSpPr>
            <p:nvPr/>
          </p:nvSpPr>
          <p:spPr bwMode="auto">
            <a:xfrm>
              <a:off x="2907" y="2629"/>
              <a:ext cx="1013" cy="21"/>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70691" name="Line 7199"/>
            <p:cNvSpPr>
              <a:spLocks noChangeShapeType="1"/>
            </p:cNvSpPr>
            <p:nvPr/>
          </p:nvSpPr>
          <p:spPr bwMode="auto">
            <a:xfrm>
              <a:off x="2907" y="2922"/>
              <a:ext cx="1013" cy="1"/>
            </a:xfrm>
            <a:prstGeom prst="line">
              <a:avLst/>
            </a:prstGeom>
            <a:noFill/>
            <a:ln w="0">
              <a:solidFill>
                <a:schemeClr val="tx1"/>
              </a:solidFill>
              <a:round/>
              <a:headEnd/>
              <a:tailEnd/>
            </a:ln>
          </p:spPr>
          <p:txBody>
            <a:bodyPr/>
            <a:lstStyle/>
            <a:p>
              <a:endParaRPr lang="en-CA"/>
            </a:p>
          </p:txBody>
        </p:sp>
        <p:sp>
          <p:nvSpPr>
            <p:cNvPr id="70692" name="Rectangle 7200"/>
            <p:cNvSpPr>
              <a:spLocks noChangeArrowheads="1"/>
            </p:cNvSpPr>
            <p:nvPr/>
          </p:nvSpPr>
          <p:spPr bwMode="auto">
            <a:xfrm>
              <a:off x="2907" y="2944"/>
              <a:ext cx="1013" cy="22"/>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70693" name="Line 7201"/>
            <p:cNvSpPr>
              <a:spLocks noChangeShapeType="1"/>
            </p:cNvSpPr>
            <p:nvPr/>
          </p:nvSpPr>
          <p:spPr bwMode="auto">
            <a:xfrm>
              <a:off x="2907" y="3238"/>
              <a:ext cx="1013" cy="1"/>
            </a:xfrm>
            <a:prstGeom prst="line">
              <a:avLst/>
            </a:prstGeom>
            <a:noFill/>
            <a:ln w="0">
              <a:solidFill>
                <a:schemeClr val="tx1"/>
              </a:solidFill>
              <a:round/>
              <a:headEnd/>
              <a:tailEnd/>
            </a:ln>
          </p:spPr>
          <p:txBody>
            <a:bodyPr/>
            <a:lstStyle/>
            <a:p>
              <a:endParaRPr lang="en-CA"/>
            </a:p>
          </p:txBody>
        </p:sp>
        <p:sp>
          <p:nvSpPr>
            <p:cNvPr id="70694" name="Rectangle 7202"/>
            <p:cNvSpPr>
              <a:spLocks noChangeArrowheads="1"/>
            </p:cNvSpPr>
            <p:nvPr/>
          </p:nvSpPr>
          <p:spPr bwMode="auto">
            <a:xfrm>
              <a:off x="2907" y="3216"/>
              <a:ext cx="1013" cy="22"/>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70695" name="Line 7203"/>
            <p:cNvSpPr>
              <a:spLocks noChangeShapeType="1"/>
            </p:cNvSpPr>
            <p:nvPr/>
          </p:nvSpPr>
          <p:spPr bwMode="auto">
            <a:xfrm>
              <a:off x="2907" y="3510"/>
              <a:ext cx="1013" cy="1"/>
            </a:xfrm>
            <a:prstGeom prst="line">
              <a:avLst/>
            </a:prstGeom>
            <a:noFill/>
            <a:ln w="0">
              <a:solidFill>
                <a:srgbClr val="000000"/>
              </a:solidFill>
              <a:round/>
              <a:headEnd/>
              <a:tailEnd/>
            </a:ln>
          </p:spPr>
          <p:txBody>
            <a:bodyPr/>
            <a:lstStyle/>
            <a:p>
              <a:endParaRPr lang="en-CA"/>
            </a:p>
          </p:txBody>
        </p:sp>
        <p:sp>
          <p:nvSpPr>
            <p:cNvPr id="70696" name="Rectangle 7204"/>
            <p:cNvSpPr>
              <a:spLocks noChangeArrowheads="1"/>
            </p:cNvSpPr>
            <p:nvPr/>
          </p:nvSpPr>
          <p:spPr bwMode="auto">
            <a:xfrm>
              <a:off x="2907" y="3510"/>
              <a:ext cx="1013" cy="22"/>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70697" name="Line 7205"/>
            <p:cNvSpPr>
              <a:spLocks noChangeShapeType="1"/>
            </p:cNvSpPr>
            <p:nvPr/>
          </p:nvSpPr>
          <p:spPr bwMode="auto">
            <a:xfrm>
              <a:off x="2907" y="3804"/>
              <a:ext cx="1013" cy="1"/>
            </a:xfrm>
            <a:prstGeom prst="line">
              <a:avLst/>
            </a:prstGeom>
            <a:noFill/>
            <a:ln w="0">
              <a:solidFill>
                <a:srgbClr val="000000"/>
              </a:solidFill>
              <a:round/>
              <a:headEnd/>
              <a:tailEnd/>
            </a:ln>
          </p:spPr>
          <p:txBody>
            <a:bodyPr/>
            <a:lstStyle/>
            <a:p>
              <a:endParaRPr lang="en-CA"/>
            </a:p>
          </p:txBody>
        </p:sp>
        <p:sp>
          <p:nvSpPr>
            <p:cNvPr id="70698" name="Rectangle 7206"/>
            <p:cNvSpPr>
              <a:spLocks noChangeArrowheads="1"/>
            </p:cNvSpPr>
            <p:nvPr/>
          </p:nvSpPr>
          <p:spPr bwMode="auto">
            <a:xfrm>
              <a:off x="2907" y="3804"/>
              <a:ext cx="1013" cy="22"/>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sp>
          <p:nvSpPr>
            <p:cNvPr id="70699" name="Line 7207"/>
            <p:cNvSpPr>
              <a:spLocks noChangeShapeType="1"/>
            </p:cNvSpPr>
            <p:nvPr/>
          </p:nvSpPr>
          <p:spPr bwMode="auto">
            <a:xfrm>
              <a:off x="2907" y="4098"/>
              <a:ext cx="1013" cy="1"/>
            </a:xfrm>
            <a:prstGeom prst="line">
              <a:avLst/>
            </a:prstGeom>
            <a:noFill/>
            <a:ln w="0">
              <a:solidFill>
                <a:srgbClr val="000000"/>
              </a:solidFill>
              <a:round/>
              <a:headEnd/>
              <a:tailEnd/>
            </a:ln>
          </p:spPr>
          <p:txBody>
            <a:bodyPr/>
            <a:lstStyle/>
            <a:p>
              <a:endParaRPr lang="en-CA"/>
            </a:p>
          </p:txBody>
        </p:sp>
        <p:sp>
          <p:nvSpPr>
            <p:cNvPr id="70700" name="Rectangle 7208"/>
            <p:cNvSpPr>
              <a:spLocks noChangeArrowheads="1"/>
            </p:cNvSpPr>
            <p:nvPr/>
          </p:nvSpPr>
          <p:spPr bwMode="auto">
            <a:xfrm>
              <a:off x="2917" y="4120"/>
              <a:ext cx="1013" cy="22"/>
            </a:xfrm>
            <a:prstGeom prst="rect">
              <a:avLst/>
            </a:prstGeom>
            <a:solidFill>
              <a:schemeClr val="tx1"/>
            </a:solidFill>
            <a:ln w="9525">
              <a:solidFill>
                <a:schemeClr val="tx1"/>
              </a:solidFill>
              <a:miter lim="800000"/>
              <a:headEnd/>
              <a:tailEnd/>
            </a:ln>
          </p:spPr>
          <p:txBody>
            <a:bodyPr/>
            <a:lstStyle/>
            <a:p>
              <a:pPr algn="ctr" eaLnBrk="0" hangingPunct="0"/>
              <a:endParaRPr lang="en-US" sz="1800"/>
            </a:p>
          </p:txBody>
        </p:sp>
      </p:grpSp>
      <p:sp>
        <p:nvSpPr>
          <p:cNvPr id="70661" name="Line 7234"/>
          <p:cNvSpPr>
            <a:spLocks noChangeShapeType="1"/>
          </p:cNvSpPr>
          <p:nvPr/>
        </p:nvSpPr>
        <p:spPr bwMode="auto">
          <a:xfrm flipV="1">
            <a:off x="4572000" y="4343400"/>
            <a:ext cx="762000" cy="457200"/>
          </a:xfrm>
          <a:prstGeom prst="line">
            <a:avLst/>
          </a:prstGeom>
          <a:noFill/>
          <a:ln w="50800">
            <a:solidFill>
              <a:schemeClr val="tx1"/>
            </a:solidFill>
            <a:round/>
            <a:headEnd/>
            <a:tailEnd type="stealth" w="lg" len="lg"/>
          </a:ln>
        </p:spPr>
        <p:txBody>
          <a:bodyPr/>
          <a:lstStyle/>
          <a:p>
            <a:endParaRPr lang="en-CA"/>
          </a:p>
        </p:txBody>
      </p:sp>
      <p:sp>
        <p:nvSpPr>
          <p:cNvPr id="70662" name="Line 7235"/>
          <p:cNvSpPr>
            <a:spLocks noChangeShapeType="1"/>
          </p:cNvSpPr>
          <p:nvPr/>
        </p:nvSpPr>
        <p:spPr bwMode="auto">
          <a:xfrm flipV="1">
            <a:off x="4962525" y="5257800"/>
            <a:ext cx="371475" cy="28575"/>
          </a:xfrm>
          <a:prstGeom prst="line">
            <a:avLst/>
          </a:prstGeom>
          <a:noFill/>
          <a:ln w="50800">
            <a:solidFill>
              <a:schemeClr val="tx1"/>
            </a:solidFill>
            <a:round/>
            <a:headEnd/>
            <a:tailEnd type="stealth" w="lg" len="lg"/>
          </a:ln>
        </p:spPr>
        <p:txBody>
          <a:bodyPr/>
          <a:lstStyle/>
          <a:p>
            <a:endParaRPr lang="en-CA"/>
          </a:p>
        </p:txBody>
      </p:sp>
      <p:sp>
        <p:nvSpPr>
          <p:cNvPr id="70663" name="Line 7236"/>
          <p:cNvSpPr>
            <a:spLocks noChangeShapeType="1"/>
          </p:cNvSpPr>
          <p:nvPr/>
        </p:nvSpPr>
        <p:spPr bwMode="auto">
          <a:xfrm>
            <a:off x="4495800" y="5753100"/>
            <a:ext cx="838200" cy="419100"/>
          </a:xfrm>
          <a:prstGeom prst="line">
            <a:avLst/>
          </a:prstGeom>
          <a:noFill/>
          <a:ln w="50800">
            <a:solidFill>
              <a:schemeClr val="tx1"/>
            </a:solidFill>
            <a:round/>
            <a:headEnd/>
            <a:tailEnd type="stealth" w="lg" len="lg"/>
          </a:ln>
        </p:spPr>
        <p:txBody>
          <a:bodyPr/>
          <a:lstStyle/>
          <a:p>
            <a:endParaRPr lang="en-CA"/>
          </a:p>
        </p:txBody>
      </p:sp>
      <p:sp>
        <p:nvSpPr>
          <p:cNvPr id="70664" name="Footer Placeholder 47"/>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70665" name="Slide Number Placeholder 44"/>
          <p:cNvSpPr>
            <a:spLocks noGrp="1"/>
          </p:cNvSpPr>
          <p:nvPr>
            <p:ph type="sldNum" sz="quarter" idx="11"/>
          </p:nvPr>
        </p:nvSpPr>
        <p:spPr bwMode="auto">
          <a:noFill/>
          <a:ln>
            <a:miter lim="800000"/>
            <a:headEnd/>
            <a:tailEnd/>
          </a:ln>
        </p:spPr>
        <p:txBody>
          <a:bodyPr/>
          <a:lstStyle/>
          <a:p>
            <a:r>
              <a:rPr lang="en-US"/>
              <a:t>20-</a:t>
            </a:r>
            <a:fld id="{43AB8B5F-1CC2-4976-B0A6-088ABAD9AAC6}" type="slidenum">
              <a:rPr lang="en-US"/>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1" name="Rectangle 8"/>
          <p:cNvSpPr>
            <a:spLocks noGrp="1" noChangeArrowheads="1"/>
          </p:cNvSpPr>
          <p:nvPr>
            <p:ph type="title"/>
          </p:nvPr>
        </p:nvSpPr>
        <p:spPr>
          <a:xfrm>
            <a:off x="0" y="260648"/>
            <a:ext cx="9144000" cy="1143000"/>
          </a:xfrm>
        </p:spPr>
        <p:txBody>
          <a:bodyPr/>
          <a:lstStyle/>
          <a:p>
            <a:pPr eaLnBrk="1" hangingPunct="1"/>
            <a:r>
              <a:rPr lang="en-US" cap="none" dirty="0" smtClean="0"/>
              <a:t>Project’s Expected PV </a:t>
            </a:r>
            <a:r>
              <a:rPr lang="en-US" dirty="0" smtClean="0"/>
              <a:t>a</a:t>
            </a:r>
            <a:r>
              <a:rPr lang="en-US" cap="none" dirty="0" smtClean="0"/>
              <a:t>nd </a:t>
            </a:r>
            <a:r>
              <a:rPr lang="en-US" cap="none" dirty="0" smtClean="0">
                <a:sym typeface="Symbol" pitchFamily="18" charset="2"/>
              </a:rPr>
              <a:t></a:t>
            </a:r>
            <a:r>
              <a:rPr lang="en-US" cap="none" baseline="-25000" dirty="0" smtClean="0">
                <a:sym typeface="Symbol" pitchFamily="18" charset="2"/>
              </a:rPr>
              <a:t>PV</a:t>
            </a:r>
            <a:endParaRPr lang="en-US" cap="none" dirty="0" smtClean="0">
              <a:sym typeface="Symbol" pitchFamily="18" charset="2"/>
            </a:endParaRPr>
          </a:p>
        </p:txBody>
      </p:sp>
      <p:sp>
        <p:nvSpPr>
          <p:cNvPr id="71683" name="Rectangle 9"/>
          <p:cNvSpPr>
            <a:spLocks noGrp="1" noChangeArrowheads="1"/>
          </p:cNvSpPr>
          <p:nvPr>
            <p:ph idx="1"/>
          </p:nvPr>
        </p:nvSpPr>
        <p:spPr>
          <a:xfrm>
            <a:off x="457200" y="1722438"/>
            <a:ext cx="8229600" cy="4449762"/>
          </a:xfrm>
        </p:spPr>
        <p:txBody>
          <a:bodyPr/>
          <a:lstStyle/>
          <a:p>
            <a:pPr eaLnBrk="1" hangingPunct="1"/>
            <a:r>
              <a:rPr lang="en-US" smtClean="0"/>
              <a:t>E(PV) = .3($111.91) + .4($74.61) +</a:t>
            </a:r>
            <a:br>
              <a:rPr lang="en-US" smtClean="0"/>
            </a:br>
            <a:r>
              <a:rPr lang="en-US" smtClean="0"/>
              <a:t>.3($37.3)</a:t>
            </a:r>
          </a:p>
          <a:p>
            <a:pPr eaLnBrk="1" hangingPunct="1">
              <a:buFontTx/>
              <a:buNone/>
            </a:pPr>
            <a:r>
              <a:rPr lang="en-US" smtClean="0"/>
              <a:t>	E(PV) =   $74.61</a:t>
            </a:r>
            <a:br>
              <a:rPr lang="en-US" smtClean="0"/>
            </a:br>
            <a:endParaRPr lang="en-US" smtClean="0">
              <a:sym typeface="Symbol" pitchFamily="18" charset="2"/>
            </a:endParaRPr>
          </a:p>
          <a:p>
            <a:pPr eaLnBrk="1" hangingPunct="1"/>
            <a:r>
              <a:rPr lang="en-US" smtClean="0">
                <a:sym typeface="Symbol" pitchFamily="18" charset="2"/>
              </a:rPr>
              <a:t></a:t>
            </a:r>
            <a:r>
              <a:rPr lang="en-US" baseline="-25000" smtClean="0">
                <a:sym typeface="Symbol" pitchFamily="18" charset="2"/>
              </a:rPr>
              <a:t>PV</a:t>
            </a:r>
            <a:r>
              <a:rPr lang="en-US" smtClean="0">
                <a:sym typeface="Symbol" pitchFamily="18" charset="2"/>
              </a:rPr>
              <a:t> </a:t>
            </a:r>
            <a:r>
              <a:rPr lang="en-US" smtClean="0"/>
              <a:t>= [.3($111.91 – $74.61)</a:t>
            </a:r>
            <a:r>
              <a:rPr lang="en-US" baseline="30000" smtClean="0"/>
              <a:t>2</a:t>
            </a:r>
            <a:r>
              <a:rPr lang="en-US" smtClean="0"/>
              <a:t> </a:t>
            </a:r>
          </a:p>
          <a:p>
            <a:pPr eaLnBrk="1" hangingPunct="1">
              <a:buFontTx/>
              <a:buNone/>
            </a:pPr>
            <a:r>
              <a:rPr lang="en-US" smtClean="0"/>
              <a:t>         + .4($74.61 – $74.61)</a:t>
            </a:r>
            <a:r>
              <a:rPr lang="en-US" baseline="30000" smtClean="0"/>
              <a:t>2</a:t>
            </a:r>
            <a:r>
              <a:rPr lang="en-US" smtClean="0"/>
              <a:t>	 </a:t>
            </a:r>
          </a:p>
          <a:p>
            <a:pPr eaLnBrk="1" hangingPunct="1">
              <a:buFontTx/>
              <a:buNone/>
            </a:pPr>
            <a:r>
              <a:rPr lang="en-US" smtClean="0"/>
              <a:t>         + .3($37.30 – $74.61)</a:t>
            </a:r>
            <a:r>
              <a:rPr lang="en-US" baseline="30000" smtClean="0"/>
              <a:t>2</a:t>
            </a:r>
            <a:r>
              <a:rPr lang="en-US" smtClean="0"/>
              <a:t>]</a:t>
            </a:r>
            <a:r>
              <a:rPr lang="en-US" baseline="30000" smtClean="0"/>
              <a:t>1/2</a:t>
            </a:r>
          </a:p>
          <a:p>
            <a:pPr eaLnBrk="1" hangingPunct="1">
              <a:buFontTx/>
              <a:buNone/>
            </a:pPr>
            <a:r>
              <a:rPr lang="en-US" smtClean="0">
                <a:sym typeface="Symbol" pitchFamily="18" charset="2"/>
              </a:rPr>
              <a:t>	</a:t>
            </a:r>
            <a:r>
              <a:rPr lang="en-US" baseline="-25000" smtClean="0">
                <a:sym typeface="Symbol" pitchFamily="18" charset="2"/>
              </a:rPr>
              <a:t>PV</a:t>
            </a:r>
            <a:r>
              <a:rPr lang="en-US" smtClean="0">
                <a:sym typeface="Symbol" pitchFamily="18" charset="2"/>
              </a:rPr>
              <a:t> </a:t>
            </a:r>
            <a:r>
              <a:rPr lang="en-US" smtClean="0"/>
              <a:t>=   $28.90</a:t>
            </a:r>
          </a:p>
        </p:txBody>
      </p:sp>
      <p:sp>
        <p:nvSpPr>
          <p:cNvPr id="71684" name="Footer Placeholder 6"/>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71685" name="Slide Number Placeholder 7"/>
          <p:cNvSpPr>
            <a:spLocks noGrp="1"/>
          </p:cNvSpPr>
          <p:nvPr>
            <p:ph type="sldNum" sz="quarter" idx="11"/>
          </p:nvPr>
        </p:nvSpPr>
        <p:spPr bwMode="auto">
          <a:noFill/>
          <a:ln>
            <a:miter lim="800000"/>
            <a:headEnd/>
            <a:tailEnd/>
          </a:ln>
        </p:spPr>
        <p:txBody>
          <a:bodyPr/>
          <a:lstStyle/>
          <a:p>
            <a:r>
              <a:rPr lang="en-US"/>
              <a:t>20-</a:t>
            </a:r>
            <a:fld id="{A7F3727D-855B-4464-8844-AEE7598328EE}" type="slidenum">
              <a:rPr lang="en-US"/>
              <a:pPr/>
              <a:t>59</a:t>
            </a:fld>
            <a:endParaRPr 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9"/>
          <p:cNvSpPr>
            <a:spLocks noGrp="1" noChangeArrowheads="1"/>
          </p:cNvSpPr>
          <p:nvPr>
            <p:ph type="title"/>
          </p:nvPr>
        </p:nvSpPr>
        <p:spPr bwMode="auto">
          <a:xfrm>
            <a:off x="0" y="404664"/>
            <a:ext cx="9144000" cy="1554162"/>
          </a:xfrm>
        </p:spPr>
        <p:txBody>
          <a:bodyPr/>
          <a:lstStyle/>
          <a:p>
            <a:pPr eaLnBrk="1" hangingPunct="1"/>
            <a:r>
              <a:rPr lang="en-US" cap="none" dirty="0" smtClean="0"/>
              <a:t>What is </a:t>
            </a:r>
            <a:r>
              <a:rPr lang="en-US" dirty="0" smtClean="0"/>
              <a:t>t</a:t>
            </a:r>
            <a:r>
              <a:rPr lang="en-US" cap="none" dirty="0" smtClean="0"/>
              <a:t>he Single Most Important Characteristic </a:t>
            </a:r>
            <a:r>
              <a:rPr lang="en-US" dirty="0" smtClean="0"/>
              <a:t>o</a:t>
            </a:r>
            <a:r>
              <a:rPr lang="en-US" cap="none" dirty="0" smtClean="0"/>
              <a:t>f </a:t>
            </a:r>
            <a:r>
              <a:rPr lang="en-US" dirty="0" smtClean="0"/>
              <a:t>a</a:t>
            </a:r>
            <a:r>
              <a:rPr lang="en-US" cap="none" dirty="0" smtClean="0"/>
              <a:t>n Option?</a:t>
            </a:r>
          </a:p>
        </p:txBody>
      </p:sp>
      <p:sp>
        <p:nvSpPr>
          <p:cNvPr id="17411" name="Rectangle 10"/>
          <p:cNvSpPr>
            <a:spLocks noGrp="1" noChangeArrowheads="1"/>
          </p:cNvSpPr>
          <p:nvPr>
            <p:ph idx="1"/>
          </p:nvPr>
        </p:nvSpPr>
        <p:spPr>
          <a:xfrm>
            <a:off x="457200" y="2408238"/>
            <a:ext cx="8229600" cy="3230562"/>
          </a:xfrm>
        </p:spPr>
        <p:txBody>
          <a:bodyPr/>
          <a:lstStyle/>
          <a:p>
            <a:pPr eaLnBrk="1" hangingPunct="1"/>
            <a:r>
              <a:rPr lang="en-US" smtClean="0"/>
              <a:t>It does not obligate its owner to take any action. It merely gives the owner the “right” to act (e.g., buying or selling an asset) if deemed to be beneficial.</a:t>
            </a:r>
          </a:p>
          <a:p>
            <a:pPr eaLnBrk="1" hangingPunct="1"/>
            <a:r>
              <a:rPr lang="en-US" smtClean="0"/>
              <a:t>Having the “right” involves an upfront cost regardless of the exercising.</a:t>
            </a:r>
          </a:p>
        </p:txBody>
      </p:sp>
      <p:sp>
        <p:nvSpPr>
          <p:cNvPr id="17412" name="Footer Placeholder 8"/>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17413" name="Slide Number Placeholder 5"/>
          <p:cNvSpPr>
            <a:spLocks noGrp="1"/>
          </p:cNvSpPr>
          <p:nvPr>
            <p:ph type="sldNum" sz="quarter" idx="11"/>
          </p:nvPr>
        </p:nvSpPr>
        <p:spPr bwMode="auto">
          <a:noFill/>
          <a:ln>
            <a:miter lim="800000"/>
            <a:headEnd/>
            <a:tailEnd/>
          </a:ln>
        </p:spPr>
        <p:txBody>
          <a:bodyPr/>
          <a:lstStyle/>
          <a:p>
            <a:r>
              <a:rPr lang="en-US"/>
              <a:t>20-</a:t>
            </a:r>
            <a:fld id="{0AB26D63-7E91-4858-B361-A87DB8766A73}" type="slidenum">
              <a:rPr lang="en-US"/>
              <a:pPr/>
              <a:t>6</a:t>
            </a:fld>
            <a:endParaRPr lang="en-US"/>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5" name="Rectangle 2"/>
          <p:cNvSpPr>
            <a:spLocks noGrp="1" noChangeArrowheads="1"/>
          </p:cNvSpPr>
          <p:nvPr>
            <p:ph type="title"/>
          </p:nvPr>
        </p:nvSpPr>
        <p:spPr>
          <a:xfrm>
            <a:off x="0" y="476672"/>
            <a:ext cx="9144000" cy="1359024"/>
          </a:xfrm>
        </p:spPr>
        <p:txBody>
          <a:bodyPr anchor="b"/>
          <a:lstStyle/>
          <a:p>
            <a:pPr eaLnBrk="1" hangingPunct="1"/>
            <a:r>
              <a:rPr lang="en-US" cap="none" dirty="0" smtClean="0"/>
              <a:t>Now Use the Indirect Formula to Estimate </a:t>
            </a:r>
            <a:r>
              <a:rPr lang="el-GR" cap="none" dirty="0" smtClean="0"/>
              <a:t>Σ</a:t>
            </a:r>
            <a:r>
              <a:rPr lang="en-US" cap="none" baseline="-25000" dirty="0" smtClean="0"/>
              <a:t>2</a:t>
            </a:r>
            <a:endParaRPr lang="en-US" cap="none" dirty="0" smtClean="0"/>
          </a:p>
        </p:txBody>
      </p:sp>
      <p:sp>
        <p:nvSpPr>
          <p:cNvPr id="72707" name="Rectangle 3"/>
          <p:cNvSpPr>
            <a:spLocks noGrp="1" noChangeArrowheads="1"/>
          </p:cNvSpPr>
          <p:nvPr>
            <p:ph idx="1"/>
          </p:nvPr>
        </p:nvSpPr>
        <p:spPr>
          <a:xfrm>
            <a:off x="467544" y="1988840"/>
            <a:ext cx="8229600" cy="4449762"/>
          </a:xfrm>
        </p:spPr>
        <p:txBody>
          <a:bodyPr/>
          <a:lstStyle/>
          <a:p>
            <a:pPr eaLnBrk="1" hangingPunct="1"/>
            <a:r>
              <a:rPr lang="en-US" dirty="0" smtClean="0"/>
              <a:t>CV</a:t>
            </a:r>
            <a:r>
              <a:rPr lang="en-US" baseline="-25000" dirty="0" smtClean="0">
                <a:sym typeface="Symbol" pitchFamily="18" charset="2"/>
              </a:rPr>
              <a:t>PV</a:t>
            </a:r>
            <a:r>
              <a:rPr lang="en-US" dirty="0" smtClean="0">
                <a:sym typeface="Symbol" pitchFamily="18" charset="2"/>
              </a:rPr>
              <a:t> = $28.90/$74.61 = 0.39.</a:t>
            </a:r>
            <a:br>
              <a:rPr lang="en-US" dirty="0" smtClean="0">
                <a:sym typeface="Symbol" pitchFamily="18" charset="2"/>
              </a:rPr>
            </a:br>
            <a:endParaRPr lang="en-US" dirty="0" smtClean="0">
              <a:sym typeface="Symbol" pitchFamily="18" charset="2"/>
            </a:endParaRPr>
          </a:p>
          <a:p>
            <a:pPr eaLnBrk="1" hangingPunct="1"/>
            <a:r>
              <a:rPr lang="en-US" dirty="0" smtClean="0"/>
              <a:t>The option expires in 3 years, t = 3</a:t>
            </a:r>
          </a:p>
          <a:p>
            <a:pPr eaLnBrk="1" hangingPunct="1"/>
            <a:endParaRPr lang="en-US" dirty="0" smtClean="0"/>
          </a:p>
        </p:txBody>
      </p:sp>
      <p:grpSp>
        <p:nvGrpSpPr>
          <p:cNvPr id="72708" name="Group 4"/>
          <p:cNvGrpSpPr>
            <a:grpSpLocks/>
          </p:cNvGrpSpPr>
          <p:nvPr/>
        </p:nvGrpSpPr>
        <p:grpSpPr bwMode="auto">
          <a:xfrm>
            <a:off x="1295400" y="3886200"/>
            <a:ext cx="6172200" cy="1403350"/>
            <a:chOff x="1488" y="2803"/>
            <a:chExt cx="3888" cy="884"/>
          </a:xfrm>
        </p:grpSpPr>
        <p:sp>
          <p:nvSpPr>
            <p:cNvPr id="72711" name="Text Box 5"/>
            <p:cNvSpPr txBox="1">
              <a:spLocks noChangeArrowheads="1"/>
            </p:cNvSpPr>
            <p:nvPr/>
          </p:nvSpPr>
          <p:spPr bwMode="auto">
            <a:xfrm>
              <a:off x="1488" y="2995"/>
              <a:ext cx="864" cy="404"/>
            </a:xfrm>
            <a:prstGeom prst="rect">
              <a:avLst/>
            </a:prstGeom>
            <a:noFill/>
            <a:ln w="12700">
              <a:noFill/>
              <a:miter lim="800000"/>
              <a:headEnd/>
              <a:tailEnd/>
            </a:ln>
          </p:spPr>
          <p:txBody>
            <a:bodyPr>
              <a:spAutoFit/>
            </a:bodyPr>
            <a:lstStyle/>
            <a:p>
              <a:pPr eaLnBrk="0" hangingPunct="0">
                <a:spcBef>
                  <a:spcPct val="50000"/>
                </a:spcBef>
              </a:pPr>
              <a:r>
                <a:rPr lang="el-GR" sz="3600">
                  <a:latin typeface="Tahoma" pitchFamily="34" charset="0"/>
                </a:rPr>
                <a:t>σ</a:t>
              </a:r>
              <a:r>
                <a:rPr lang="el-GR" sz="3600" baseline="30000">
                  <a:latin typeface="Tahoma" pitchFamily="34" charset="0"/>
                </a:rPr>
                <a:t>2</a:t>
              </a:r>
              <a:r>
                <a:rPr lang="en-US" sz="3600">
                  <a:latin typeface="Tahoma" pitchFamily="34" charset="0"/>
                </a:rPr>
                <a:t> =</a:t>
              </a:r>
              <a:r>
                <a:rPr lang="en-US" sz="1800">
                  <a:latin typeface="Tahoma" pitchFamily="34" charset="0"/>
                </a:rPr>
                <a:t> </a:t>
              </a:r>
              <a:endParaRPr lang="el-GR" sz="1800">
                <a:latin typeface="Tahoma" pitchFamily="34" charset="0"/>
              </a:endParaRPr>
            </a:p>
          </p:txBody>
        </p:sp>
        <p:sp>
          <p:nvSpPr>
            <p:cNvPr id="72712" name="Text Box 6"/>
            <p:cNvSpPr txBox="1">
              <a:spLocks noChangeArrowheads="1"/>
            </p:cNvSpPr>
            <p:nvPr/>
          </p:nvSpPr>
          <p:spPr bwMode="auto">
            <a:xfrm>
              <a:off x="2256" y="2803"/>
              <a:ext cx="2112" cy="404"/>
            </a:xfrm>
            <a:prstGeom prst="rect">
              <a:avLst/>
            </a:prstGeom>
            <a:noFill/>
            <a:ln w="12700">
              <a:noFill/>
              <a:miter lim="800000"/>
              <a:headEnd/>
              <a:tailEnd/>
            </a:ln>
          </p:spPr>
          <p:txBody>
            <a:bodyPr>
              <a:spAutoFit/>
            </a:bodyPr>
            <a:lstStyle/>
            <a:p>
              <a:pPr eaLnBrk="0" hangingPunct="0">
                <a:spcBef>
                  <a:spcPct val="50000"/>
                </a:spcBef>
              </a:pPr>
              <a:r>
                <a:rPr lang="en-US" sz="3600">
                  <a:latin typeface="Tahoma" pitchFamily="34" charset="0"/>
                </a:rPr>
                <a:t>1n(0.39</a:t>
              </a:r>
              <a:r>
                <a:rPr lang="en-US" sz="3600" baseline="30000">
                  <a:latin typeface="Tahoma" pitchFamily="34" charset="0"/>
                </a:rPr>
                <a:t>2</a:t>
              </a:r>
              <a:r>
                <a:rPr lang="en-US" sz="3600">
                  <a:latin typeface="Tahoma" pitchFamily="34" charset="0"/>
                </a:rPr>
                <a:t> + 1)</a:t>
              </a:r>
            </a:p>
          </p:txBody>
        </p:sp>
        <p:sp>
          <p:nvSpPr>
            <p:cNvPr id="72713" name="Text Box 7"/>
            <p:cNvSpPr txBox="1">
              <a:spLocks noChangeArrowheads="1"/>
            </p:cNvSpPr>
            <p:nvPr/>
          </p:nvSpPr>
          <p:spPr bwMode="auto">
            <a:xfrm>
              <a:off x="2832" y="3283"/>
              <a:ext cx="432" cy="404"/>
            </a:xfrm>
            <a:prstGeom prst="rect">
              <a:avLst/>
            </a:prstGeom>
            <a:noFill/>
            <a:ln w="12700">
              <a:noFill/>
              <a:miter lim="800000"/>
              <a:headEnd/>
              <a:tailEnd/>
            </a:ln>
          </p:spPr>
          <p:txBody>
            <a:bodyPr>
              <a:spAutoFit/>
            </a:bodyPr>
            <a:lstStyle/>
            <a:p>
              <a:pPr eaLnBrk="0" hangingPunct="0">
                <a:spcBef>
                  <a:spcPct val="50000"/>
                </a:spcBef>
              </a:pPr>
              <a:r>
                <a:rPr lang="en-US" sz="3600">
                  <a:latin typeface="Tahoma" pitchFamily="34" charset="0"/>
                </a:rPr>
                <a:t>3</a:t>
              </a:r>
            </a:p>
          </p:txBody>
        </p:sp>
        <p:sp>
          <p:nvSpPr>
            <p:cNvPr id="72714" name="Line 8"/>
            <p:cNvSpPr>
              <a:spLocks noChangeShapeType="1"/>
            </p:cNvSpPr>
            <p:nvPr/>
          </p:nvSpPr>
          <p:spPr bwMode="auto">
            <a:xfrm>
              <a:off x="2256" y="3235"/>
              <a:ext cx="1680" cy="0"/>
            </a:xfrm>
            <a:prstGeom prst="line">
              <a:avLst/>
            </a:prstGeom>
            <a:noFill/>
            <a:ln w="38100">
              <a:solidFill>
                <a:schemeClr val="tx1"/>
              </a:solidFill>
              <a:round/>
              <a:headEnd/>
              <a:tailEnd/>
            </a:ln>
          </p:spPr>
          <p:txBody>
            <a:bodyPr/>
            <a:lstStyle/>
            <a:p>
              <a:endParaRPr lang="en-CA"/>
            </a:p>
          </p:txBody>
        </p:sp>
        <p:sp>
          <p:nvSpPr>
            <p:cNvPr id="72715" name="Text Box 9"/>
            <p:cNvSpPr txBox="1">
              <a:spLocks noChangeArrowheads="1"/>
            </p:cNvSpPr>
            <p:nvPr/>
          </p:nvSpPr>
          <p:spPr bwMode="auto">
            <a:xfrm>
              <a:off x="4128" y="2995"/>
              <a:ext cx="1248" cy="365"/>
            </a:xfrm>
            <a:prstGeom prst="rect">
              <a:avLst/>
            </a:prstGeom>
            <a:noFill/>
            <a:ln w="12700">
              <a:noFill/>
              <a:miter lim="800000"/>
              <a:headEnd/>
              <a:tailEnd/>
            </a:ln>
          </p:spPr>
          <p:txBody>
            <a:bodyPr>
              <a:spAutoFit/>
            </a:bodyPr>
            <a:lstStyle/>
            <a:p>
              <a:pPr eaLnBrk="0" hangingPunct="0">
                <a:spcBef>
                  <a:spcPct val="50000"/>
                </a:spcBef>
              </a:pPr>
              <a:r>
                <a:rPr lang="en-US" sz="3200">
                  <a:latin typeface="Tahoma" pitchFamily="34" charset="0"/>
                </a:rPr>
                <a:t>= 4.7%</a:t>
              </a:r>
            </a:p>
          </p:txBody>
        </p:sp>
      </p:grpSp>
      <p:sp>
        <p:nvSpPr>
          <p:cNvPr id="72709" name="Footer Placeholder 12"/>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72710" name="Slide Number Placeholder 13"/>
          <p:cNvSpPr>
            <a:spLocks noGrp="1"/>
          </p:cNvSpPr>
          <p:nvPr>
            <p:ph type="sldNum" sz="quarter" idx="11"/>
          </p:nvPr>
        </p:nvSpPr>
        <p:spPr bwMode="auto">
          <a:noFill/>
          <a:ln>
            <a:miter lim="800000"/>
            <a:headEnd/>
            <a:tailEnd/>
          </a:ln>
        </p:spPr>
        <p:txBody>
          <a:bodyPr/>
          <a:lstStyle/>
          <a:p>
            <a:r>
              <a:rPr lang="en-US"/>
              <a:t>20-</a:t>
            </a:r>
            <a:fld id="{EB6A8682-574B-4FF2-8F76-FEAFB1930AD1}" type="slidenum">
              <a:rPr lang="en-US"/>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bwMode="auto">
          <a:xfrm>
            <a:off x="0" y="0"/>
            <a:ext cx="9144000" cy="2087563"/>
          </a:xfrm>
        </p:spPr>
        <p:txBody>
          <a:bodyPr/>
          <a:lstStyle/>
          <a:p>
            <a:pPr eaLnBrk="1" hangingPunct="1"/>
            <a:r>
              <a:rPr lang="en-US" sz="3600" cap="none" dirty="0" smtClean="0"/>
              <a:t>Black-</a:t>
            </a:r>
            <a:r>
              <a:rPr lang="en-US" sz="3600" dirty="0" err="1" smtClean="0"/>
              <a:t>S</a:t>
            </a:r>
            <a:r>
              <a:rPr lang="en-US" sz="3600" cap="none" dirty="0" err="1" smtClean="0"/>
              <a:t>choles</a:t>
            </a:r>
            <a:r>
              <a:rPr lang="en-US" sz="3600" cap="none" dirty="0" smtClean="0"/>
              <a:t> Inputs: </a:t>
            </a:r>
            <a:r>
              <a:rPr lang="en-US" cap="none" dirty="0" smtClean="0"/>
              <a:t/>
            </a:r>
            <a:br>
              <a:rPr lang="en-US" cap="none" dirty="0" smtClean="0"/>
            </a:br>
            <a:r>
              <a:rPr lang="en-US" sz="3200" cap="none" dirty="0" smtClean="0"/>
              <a:t>P = $56.06; X = $75; R</a:t>
            </a:r>
            <a:r>
              <a:rPr lang="en-US" sz="3200" cap="none" baseline="-25000" dirty="0" smtClean="0"/>
              <a:t>RF </a:t>
            </a:r>
            <a:r>
              <a:rPr lang="en-US" sz="3200" cap="none" dirty="0" smtClean="0"/>
              <a:t>= 6%; T = 3 Years; </a:t>
            </a:r>
            <a:r>
              <a:rPr lang="en-US" sz="3200" cap="none" dirty="0" smtClean="0">
                <a:latin typeface="Symbol" pitchFamily="18" charset="2"/>
              </a:rPr>
              <a:t>s</a:t>
            </a:r>
            <a:r>
              <a:rPr lang="en-US" sz="3200" cap="none" baseline="30000" dirty="0" smtClean="0"/>
              <a:t>2 </a:t>
            </a:r>
            <a:r>
              <a:rPr lang="en-US" sz="3200" cap="none" dirty="0" smtClean="0"/>
              <a:t>= 0.047</a:t>
            </a:r>
            <a:endParaRPr lang="en-US" cap="none" dirty="0" smtClean="0"/>
          </a:p>
        </p:txBody>
      </p:sp>
      <p:sp>
        <p:nvSpPr>
          <p:cNvPr id="73731" name="Text Box 3"/>
          <p:cNvSpPr txBox="1">
            <a:spLocks noChangeArrowheads="1"/>
          </p:cNvSpPr>
          <p:nvPr/>
        </p:nvSpPr>
        <p:spPr bwMode="auto">
          <a:xfrm>
            <a:off x="539552" y="2132856"/>
            <a:ext cx="8382000" cy="3933825"/>
          </a:xfrm>
          <a:prstGeom prst="rect">
            <a:avLst/>
          </a:prstGeom>
          <a:noFill/>
          <a:ln w="12700">
            <a:noFill/>
            <a:miter lim="800000"/>
            <a:headEnd/>
            <a:tailEnd/>
          </a:ln>
        </p:spPr>
        <p:txBody>
          <a:bodyPr>
            <a:spAutoFit/>
          </a:bodyPr>
          <a:lstStyle/>
          <a:p>
            <a:pPr eaLnBrk="0" hangingPunct="0">
              <a:lnSpc>
                <a:spcPct val="90000"/>
              </a:lnSpc>
              <a:spcBef>
                <a:spcPct val="30000"/>
              </a:spcBef>
              <a:buClr>
                <a:schemeClr val="accent2"/>
              </a:buClr>
              <a:buSzPct val="100000"/>
              <a:buFont typeface="Wingdings" pitchFamily="2" charset="2"/>
              <a:buNone/>
            </a:pPr>
            <a:r>
              <a:rPr lang="en-US" sz="3200" dirty="0"/>
              <a:t>V  = $56.06[N(d</a:t>
            </a:r>
            <a:r>
              <a:rPr lang="en-US" sz="3200" baseline="-25000" dirty="0"/>
              <a:t>1</a:t>
            </a:r>
            <a:r>
              <a:rPr lang="en-US" sz="3200" dirty="0"/>
              <a:t>)] – $75e</a:t>
            </a:r>
            <a:r>
              <a:rPr lang="en-US" sz="3200" baseline="30000" dirty="0"/>
              <a:t>–(0.06)(3)</a:t>
            </a:r>
            <a:r>
              <a:rPr lang="en-US" sz="3200" dirty="0"/>
              <a:t>[N(d</a:t>
            </a:r>
            <a:r>
              <a:rPr lang="en-US" sz="3200" baseline="-25000" dirty="0"/>
              <a:t>2</a:t>
            </a:r>
            <a:r>
              <a:rPr lang="en-US" sz="3200" dirty="0"/>
              <a:t>)]d</a:t>
            </a:r>
            <a:r>
              <a:rPr lang="en-US" sz="3200" baseline="-25000" dirty="0"/>
              <a:t>1</a:t>
            </a:r>
            <a:r>
              <a:rPr lang="en-US" sz="3200" dirty="0"/>
              <a:t> </a:t>
            </a:r>
            <a:r>
              <a:rPr lang="en-US" sz="2800" dirty="0"/>
              <a:t>=</a:t>
            </a:r>
            <a:r>
              <a:rPr lang="en-US" sz="3200" dirty="0"/>
              <a:t> </a:t>
            </a:r>
            <a:br>
              <a:rPr lang="en-US" sz="3200" dirty="0"/>
            </a:br>
            <a:r>
              <a:rPr lang="en-US" sz="3200" u="sng" dirty="0" err="1"/>
              <a:t>ln</a:t>
            </a:r>
            <a:r>
              <a:rPr lang="en-US" sz="3200" u="sng" dirty="0"/>
              <a:t>($56.06/$75) + [(0.06 + 0.047/2)](3)</a:t>
            </a:r>
          </a:p>
          <a:p>
            <a:pPr eaLnBrk="0" hangingPunct="0">
              <a:lnSpc>
                <a:spcPct val="90000"/>
              </a:lnSpc>
              <a:spcBef>
                <a:spcPct val="30000"/>
              </a:spcBef>
              <a:buClr>
                <a:schemeClr val="accent2"/>
              </a:buClr>
              <a:buSzPct val="100000"/>
              <a:buFont typeface="Wingdings" pitchFamily="2" charset="2"/>
              <a:buNone/>
            </a:pPr>
            <a:r>
              <a:rPr lang="en-US" sz="3200" dirty="0"/>
              <a:t>			(0.047)</a:t>
            </a:r>
            <a:r>
              <a:rPr lang="en-US" sz="3200" baseline="30000" dirty="0"/>
              <a:t>0.5 </a:t>
            </a:r>
            <a:r>
              <a:rPr lang="en-US" sz="3200" dirty="0"/>
              <a:t>(3)</a:t>
            </a:r>
            <a:r>
              <a:rPr lang="en-US" sz="3200" baseline="30000" dirty="0"/>
              <a:t>.05</a:t>
            </a:r>
            <a:endParaRPr lang="en-US" sz="3200" dirty="0"/>
          </a:p>
          <a:p>
            <a:pPr eaLnBrk="0" hangingPunct="0">
              <a:lnSpc>
                <a:spcPct val="90000"/>
              </a:lnSpc>
              <a:spcBef>
                <a:spcPct val="30000"/>
              </a:spcBef>
              <a:buClr>
                <a:schemeClr val="accent2"/>
              </a:buClr>
              <a:buSzPct val="100000"/>
              <a:buFont typeface="Wingdings" pitchFamily="2" charset="2"/>
              <a:buNone/>
            </a:pPr>
            <a:r>
              <a:rPr lang="en-US" sz="3200" dirty="0"/>
              <a:t>    = –0.1085</a:t>
            </a:r>
          </a:p>
          <a:p>
            <a:pPr eaLnBrk="0" hangingPunct="0">
              <a:lnSpc>
                <a:spcPct val="90000"/>
              </a:lnSpc>
              <a:spcBef>
                <a:spcPct val="30000"/>
              </a:spcBef>
              <a:buClr>
                <a:schemeClr val="accent2"/>
              </a:buClr>
              <a:buSzPct val="100000"/>
              <a:buFont typeface="Wingdings" pitchFamily="2" charset="2"/>
              <a:buNone/>
            </a:pPr>
            <a:r>
              <a:rPr lang="en-US" sz="3200" dirty="0"/>
              <a:t>d</a:t>
            </a:r>
            <a:r>
              <a:rPr lang="en-US" sz="3200" baseline="-25000" dirty="0"/>
              <a:t>2</a:t>
            </a:r>
            <a:r>
              <a:rPr lang="en-US" sz="3200" dirty="0"/>
              <a:t> = d</a:t>
            </a:r>
            <a:r>
              <a:rPr lang="en-US" sz="3200" baseline="-25000" dirty="0"/>
              <a:t>1</a:t>
            </a:r>
            <a:r>
              <a:rPr lang="en-US" sz="3200" dirty="0"/>
              <a:t> – (0.047)</a:t>
            </a:r>
            <a:r>
              <a:rPr lang="en-US" sz="3200" baseline="30000" dirty="0"/>
              <a:t>0.5 </a:t>
            </a:r>
            <a:r>
              <a:rPr lang="en-US" sz="3200" dirty="0"/>
              <a:t>(3)</a:t>
            </a:r>
            <a:r>
              <a:rPr lang="en-US" sz="3200" baseline="30000" dirty="0"/>
              <a:t>.05 </a:t>
            </a:r>
            <a:r>
              <a:rPr lang="en-US" sz="3200" dirty="0"/>
              <a:t>= d</a:t>
            </a:r>
            <a:r>
              <a:rPr lang="en-US" sz="3200" baseline="-25000" dirty="0"/>
              <a:t>1</a:t>
            </a:r>
            <a:r>
              <a:rPr lang="en-US" sz="3200" dirty="0"/>
              <a:t> – 0.3755</a:t>
            </a:r>
          </a:p>
          <a:p>
            <a:pPr eaLnBrk="0" hangingPunct="0">
              <a:lnSpc>
                <a:spcPct val="90000"/>
              </a:lnSpc>
              <a:spcBef>
                <a:spcPct val="30000"/>
              </a:spcBef>
              <a:buClr>
                <a:schemeClr val="accent2"/>
              </a:buClr>
              <a:buSzPct val="100000"/>
              <a:buFont typeface="Wingdings" pitchFamily="2" charset="2"/>
              <a:buNone/>
            </a:pPr>
            <a:r>
              <a:rPr lang="en-US" sz="3200" dirty="0"/>
              <a:t>    = –0.1085 – 0.3755 = –0.4840</a:t>
            </a:r>
          </a:p>
          <a:p>
            <a:pPr eaLnBrk="0" hangingPunct="0">
              <a:lnSpc>
                <a:spcPct val="90000"/>
              </a:lnSpc>
              <a:spcBef>
                <a:spcPct val="30000"/>
              </a:spcBef>
              <a:buClr>
                <a:schemeClr val="accent2"/>
              </a:buClr>
              <a:buSzPct val="100000"/>
              <a:buFont typeface="Wingdings" pitchFamily="2" charset="2"/>
              <a:buNone/>
            </a:pPr>
            <a:endParaRPr lang="en-US" sz="3200" b="1" dirty="0"/>
          </a:p>
        </p:txBody>
      </p:sp>
      <p:sp>
        <p:nvSpPr>
          <p:cNvPr id="73732" name="Footer Placeholder 6"/>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73733" name="Slide Number Placeholder 7"/>
          <p:cNvSpPr>
            <a:spLocks noGrp="1"/>
          </p:cNvSpPr>
          <p:nvPr>
            <p:ph type="sldNum" sz="quarter" idx="11"/>
          </p:nvPr>
        </p:nvSpPr>
        <p:spPr bwMode="auto">
          <a:noFill/>
          <a:ln>
            <a:miter lim="800000"/>
            <a:headEnd/>
            <a:tailEnd/>
          </a:ln>
        </p:spPr>
        <p:txBody>
          <a:bodyPr/>
          <a:lstStyle/>
          <a:p>
            <a:r>
              <a:rPr lang="en-US"/>
              <a:t>20-</a:t>
            </a:r>
            <a:fld id="{6B2AF4C0-DDC4-49E5-A63B-655BCFF247E8}" type="slidenum">
              <a:rPr lang="en-US"/>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467544" y="260648"/>
            <a:ext cx="8229600" cy="1143000"/>
          </a:xfrm>
        </p:spPr>
        <p:txBody>
          <a:bodyPr/>
          <a:lstStyle/>
          <a:p>
            <a:pPr eaLnBrk="1" hangingPunct="1"/>
            <a:r>
              <a:rPr lang="en-US" cap="none" dirty="0" smtClean="0"/>
              <a:t>Black-</a:t>
            </a:r>
            <a:r>
              <a:rPr lang="en-US" dirty="0" err="1" smtClean="0"/>
              <a:t>S</a:t>
            </a:r>
            <a:r>
              <a:rPr lang="en-US" cap="none" dirty="0" err="1" smtClean="0"/>
              <a:t>choles</a:t>
            </a:r>
            <a:r>
              <a:rPr lang="en-US" cap="none" dirty="0" smtClean="0"/>
              <a:t> Value</a:t>
            </a:r>
          </a:p>
        </p:txBody>
      </p:sp>
      <p:sp>
        <p:nvSpPr>
          <p:cNvPr id="74755" name="Text Box 3"/>
          <p:cNvSpPr txBox="1">
            <a:spLocks noChangeArrowheads="1"/>
          </p:cNvSpPr>
          <p:nvPr/>
        </p:nvSpPr>
        <p:spPr bwMode="auto">
          <a:xfrm>
            <a:off x="1043608" y="5085184"/>
            <a:ext cx="7315200" cy="974725"/>
          </a:xfrm>
          <a:prstGeom prst="rect">
            <a:avLst/>
          </a:prstGeom>
          <a:noFill/>
          <a:ln w="19050">
            <a:solidFill>
              <a:schemeClr val="tx1"/>
            </a:solidFill>
            <a:miter lim="800000"/>
            <a:headEnd/>
            <a:tailEnd/>
          </a:ln>
        </p:spPr>
        <p:txBody>
          <a:bodyPr>
            <a:spAutoFit/>
          </a:bodyPr>
          <a:lstStyle/>
          <a:p>
            <a:pPr eaLnBrk="0" hangingPunct="0">
              <a:lnSpc>
                <a:spcPts val="3400"/>
              </a:lnSpc>
              <a:spcBef>
                <a:spcPct val="20000"/>
              </a:spcBef>
            </a:pPr>
            <a:r>
              <a:rPr lang="en-US" sz="2200" b="1"/>
              <a:t> Note: Values of N(d</a:t>
            </a:r>
            <a:r>
              <a:rPr lang="en-US" sz="2200" b="1" baseline="-25000"/>
              <a:t>i</a:t>
            </a:r>
            <a:r>
              <a:rPr lang="en-US" sz="2200" b="1"/>
              <a:t>) obtained from Excel using NORMSDIST function</a:t>
            </a:r>
            <a:endParaRPr lang="en-US" sz="2200">
              <a:latin typeface="Times New Roman" pitchFamily="18" charset="0"/>
            </a:endParaRPr>
          </a:p>
        </p:txBody>
      </p:sp>
      <p:sp>
        <p:nvSpPr>
          <p:cNvPr id="74756" name="Text Box 4"/>
          <p:cNvSpPr txBox="1">
            <a:spLocks noChangeArrowheads="1"/>
          </p:cNvSpPr>
          <p:nvPr/>
        </p:nvSpPr>
        <p:spPr bwMode="auto">
          <a:xfrm>
            <a:off x="899592" y="1772816"/>
            <a:ext cx="7924800" cy="2768600"/>
          </a:xfrm>
          <a:prstGeom prst="rect">
            <a:avLst/>
          </a:prstGeom>
          <a:noFill/>
          <a:ln w="12700">
            <a:noFill/>
            <a:miter lim="800000"/>
            <a:headEnd/>
            <a:tailEnd/>
          </a:ln>
        </p:spPr>
        <p:txBody>
          <a:bodyPr>
            <a:spAutoFit/>
          </a:bodyPr>
          <a:lstStyle/>
          <a:p>
            <a:pPr eaLnBrk="0" hangingPunct="0">
              <a:lnSpc>
                <a:spcPts val="3600"/>
              </a:lnSpc>
              <a:spcBef>
                <a:spcPct val="20000"/>
              </a:spcBef>
            </a:pPr>
            <a:r>
              <a:rPr lang="en-US" sz="3200" b="1" dirty="0"/>
              <a:t>N(d</a:t>
            </a:r>
            <a:r>
              <a:rPr lang="en-US" sz="3200" b="1" baseline="-25000" dirty="0"/>
              <a:t>1</a:t>
            </a:r>
            <a:r>
              <a:rPr lang="en-US" sz="3200" b="1" dirty="0"/>
              <a:t>) = N(–0.1085) = 0.4568</a:t>
            </a:r>
          </a:p>
          <a:p>
            <a:pPr eaLnBrk="0" hangingPunct="0">
              <a:lnSpc>
                <a:spcPts val="3600"/>
              </a:lnSpc>
              <a:spcBef>
                <a:spcPct val="20000"/>
              </a:spcBef>
            </a:pPr>
            <a:r>
              <a:rPr lang="en-US" sz="3200" b="1" dirty="0"/>
              <a:t>N(d</a:t>
            </a:r>
            <a:r>
              <a:rPr lang="en-US" sz="3200" b="1" baseline="-25000" dirty="0"/>
              <a:t>2</a:t>
            </a:r>
            <a:r>
              <a:rPr lang="en-US" sz="3200" b="1" dirty="0"/>
              <a:t>) = N(–0.4840) = 0.3142</a:t>
            </a:r>
          </a:p>
          <a:p>
            <a:pPr eaLnBrk="0" hangingPunct="0">
              <a:lnSpc>
                <a:spcPts val="3400"/>
              </a:lnSpc>
              <a:spcBef>
                <a:spcPct val="20000"/>
              </a:spcBef>
            </a:pPr>
            <a:endParaRPr lang="en-US" sz="3200" b="1" dirty="0"/>
          </a:p>
          <a:p>
            <a:pPr eaLnBrk="0" hangingPunct="0">
              <a:lnSpc>
                <a:spcPts val="3600"/>
              </a:lnSpc>
              <a:spcBef>
                <a:spcPct val="20000"/>
              </a:spcBef>
            </a:pPr>
            <a:r>
              <a:rPr lang="en-US" sz="3200" b="1" dirty="0"/>
              <a:t>V = $56.06(0.4568) – $75e</a:t>
            </a:r>
            <a:r>
              <a:rPr lang="en-US" sz="3200" b="1" baseline="30000" dirty="0"/>
              <a:t>(– 0.06)(3)</a:t>
            </a:r>
            <a:r>
              <a:rPr lang="en-US" sz="3200" b="1" dirty="0"/>
              <a:t>(0.3142)</a:t>
            </a:r>
          </a:p>
          <a:p>
            <a:pPr eaLnBrk="0" hangingPunct="0">
              <a:lnSpc>
                <a:spcPts val="3600"/>
              </a:lnSpc>
              <a:spcBef>
                <a:spcPct val="20000"/>
              </a:spcBef>
            </a:pPr>
            <a:r>
              <a:rPr lang="en-US" sz="3200" b="1" dirty="0"/>
              <a:t>  </a:t>
            </a:r>
            <a:r>
              <a:rPr lang="en-US" sz="3200" b="1" baseline="-25000" dirty="0"/>
              <a:t>  </a:t>
            </a:r>
            <a:r>
              <a:rPr lang="en-US" sz="3200" b="1" dirty="0"/>
              <a:t>= $5.92</a:t>
            </a:r>
          </a:p>
        </p:txBody>
      </p:sp>
      <p:sp>
        <p:nvSpPr>
          <p:cNvPr id="74757" name="Footer Placeholder 8"/>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74758" name="Slide Number Placeholder 6"/>
          <p:cNvSpPr>
            <a:spLocks noGrp="1"/>
          </p:cNvSpPr>
          <p:nvPr>
            <p:ph type="sldNum" sz="quarter" idx="11"/>
          </p:nvPr>
        </p:nvSpPr>
        <p:spPr bwMode="auto">
          <a:noFill/>
          <a:ln>
            <a:miter lim="800000"/>
            <a:headEnd/>
            <a:tailEnd/>
          </a:ln>
        </p:spPr>
        <p:txBody>
          <a:bodyPr/>
          <a:lstStyle/>
          <a:p>
            <a:r>
              <a:rPr lang="en-US"/>
              <a:t>20-</a:t>
            </a:r>
            <a:fld id="{57A6DB09-2F28-440D-AC90-12B718F24AD2}" type="slidenum">
              <a:rPr lang="en-US"/>
              <a:pPr/>
              <a:t>62</a:t>
            </a:fld>
            <a:endParaRPr lang="en-US"/>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p:cNvSpPr>
            <a:spLocks noGrp="1" noChangeArrowheads="1"/>
          </p:cNvSpPr>
          <p:nvPr>
            <p:ph type="title"/>
          </p:nvPr>
        </p:nvSpPr>
        <p:spPr bwMode="auto">
          <a:xfrm>
            <a:off x="467544" y="620688"/>
            <a:ext cx="8229600" cy="1143000"/>
          </a:xfrm>
        </p:spPr>
        <p:txBody>
          <a:bodyPr/>
          <a:lstStyle/>
          <a:p>
            <a:pPr eaLnBrk="1" hangingPunct="1"/>
            <a:r>
              <a:rPr lang="en-US" cap="none" dirty="0" smtClean="0"/>
              <a:t>Total Value of Project With Growth Opportunity</a:t>
            </a:r>
          </a:p>
        </p:txBody>
      </p:sp>
      <p:sp>
        <p:nvSpPr>
          <p:cNvPr id="75779" name="Rectangle 5"/>
          <p:cNvSpPr>
            <a:spLocks noGrp="1" noChangeArrowheads="1"/>
          </p:cNvSpPr>
          <p:nvPr>
            <p:ph idx="1"/>
          </p:nvPr>
        </p:nvSpPr>
        <p:spPr>
          <a:xfrm>
            <a:off x="467544" y="2060848"/>
            <a:ext cx="8229600" cy="4373563"/>
          </a:xfrm>
        </p:spPr>
        <p:txBody>
          <a:bodyPr/>
          <a:lstStyle/>
          <a:p>
            <a:pPr eaLnBrk="1" hangingPunct="1"/>
            <a:r>
              <a:rPr lang="en-US" dirty="0" smtClean="0"/>
              <a:t>Total value = </a:t>
            </a:r>
          </a:p>
          <a:p>
            <a:pPr eaLnBrk="1" hangingPunct="1">
              <a:buFont typeface="Arial" pitchFamily="34" charset="0"/>
              <a:buNone/>
            </a:pPr>
            <a:r>
              <a:rPr lang="en-US" dirty="0" smtClean="0"/>
              <a:t>	NPV of original project + Value of growth option</a:t>
            </a:r>
          </a:p>
          <a:p>
            <a:pPr eaLnBrk="1" hangingPunct="1"/>
            <a:endParaRPr lang="en-US" dirty="0" smtClean="0"/>
          </a:p>
          <a:p>
            <a:pPr eaLnBrk="1" hangingPunct="1">
              <a:buFont typeface="Arial" pitchFamily="34" charset="0"/>
              <a:buNone/>
            </a:pPr>
            <a:r>
              <a:rPr lang="en-US" dirty="0" smtClean="0"/>
              <a:t>                    = –$0.39 + $5.92</a:t>
            </a:r>
          </a:p>
          <a:p>
            <a:pPr eaLnBrk="1" hangingPunct="1">
              <a:buFont typeface="Arial" pitchFamily="34" charset="0"/>
              <a:buNone/>
            </a:pPr>
            <a:r>
              <a:rPr lang="en-US" dirty="0" smtClean="0"/>
              <a:t>                    = $5.5 million</a:t>
            </a:r>
          </a:p>
        </p:txBody>
      </p:sp>
      <p:sp>
        <p:nvSpPr>
          <p:cNvPr id="75780" name="Footer Placeholder 8"/>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75781" name="Slide Number Placeholder 5"/>
          <p:cNvSpPr>
            <a:spLocks noGrp="1"/>
          </p:cNvSpPr>
          <p:nvPr>
            <p:ph type="sldNum" sz="quarter" idx="11"/>
          </p:nvPr>
        </p:nvSpPr>
        <p:spPr bwMode="auto">
          <a:noFill/>
          <a:ln>
            <a:miter lim="800000"/>
            <a:headEnd/>
            <a:tailEnd/>
          </a:ln>
        </p:spPr>
        <p:txBody>
          <a:bodyPr/>
          <a:lstStyle/>
          <a:p>
            <a:r>
              <a:rPr lang="en-US"/>
              <a:t>20-</a:t>
            </a:r>
            <a:fld id="{09E8D96B-435B-4F48-98CD-4768E4883794}" type="slidenum">
              <a:rPr lang="en-US"/>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1" name="Rectangle 4"/>
          <p:cNvSpPr>
            <a:spLocks noGrp="1" noChangeArrowheads="1"/>
          </p:cNvSpPr>
          <p:nvPr>
            <p:ph type="title"/>
          </p:nvPr>
        </p:nvSpPr>
        <p:spPr>
          <a:xfrm>
            <a:off x="0" y="0"/>
            <a:ext cx="9144000" cy="2362200"/>
          </a:xfrm>
        </p:spPr>
        <p:txBody>
          <a:bodyPr/>
          <a:lstStyle/>
          <a:p>
            <a:pPr eaLnBrk="1" hangingPunct="1"/>
            <a:r>
              <a:rPr lang="en-US" cap="none" dirty="0" smtClean="0"/>
              <a:t>Sensitivity Analysis on </a:t>
            </a:r>
            <a:r>
              <a:rPr lang="en-US" dirty="0" smtClean="0"/>
              <a:t>t</a:t>
            </a:r>
            <a:r>
              <a:rPr lang="en-US" cap="none" dirty="0" smtClean="0"/>
              <a:t>he Impact of Risk (Using the Black-</a:t>
            </a:r>
            <a:r>
              <a:rPr lang="en-US" dirty="0" err="1" smtClean="0"/>
              <a:t>S</a:t>
            </a:r>
            <a:r>
              <a:rPr lang="en-US" cap="none" dirty="0" err="1" smtClean="0"/>
              <a:t>choles</a:t>
            </a:r>
            <a:r>
              <a:rPr lang="en-US" cap="none" dirty="0" smtClean="0"/>
              <a:t> Model)</a:t>
            </a:r>
          </a:p>
        </p:txBody>
      </p:sp>
      <p:sp>
        <p:nvSpPr>
          <p:cNvPr id="76803" name="Rectangle 5"/>
          <p:cNvSpPr>
            <a:spLocks noGrp="1" noChangeArrowheads="1"/>
          </p:cNvSpPr>
          <p:nvPr>
            <p:ph idx="1"/>
          </p:nvPr>
        </p:nvSpPr>
        <p:spPr>
          <a:xfrm>
            <a:off x="533400" y="2286000"/>
            <a:ext cx="8229600" cy="3733800"/>
          </a:xfrm>
        </p:spPr>
        <p:txBody>
          <a:bodyPr/>
          <a:lstStyle/>
          <a:p>
            <a:pPr eaLnBrk="1" hangingPunct="1">
              <a:lnSpc>
                <a:spcPct val="90000"/>
              </a:lnSpc>
            </a:pPr>
            <a:r>
              <a:rPr lang="en-US" smtClean="0"/>
              <a:t>If risk, defined by </a:t>
            </a:r>
            <a:r>
              <a:rPr lang="el-GR" smtClean="0"/>
              <a:t>σ</a:t>
            </a:r>
            <a:r>
              <a:rPr lang="en-US" baseline="30000" smtClean="0"/>
              <a:t>2</a:t>
            </a:r>
            <a:r>
              <a:rPr lang="en-US" smtClean="0"/>
              <a:t>, goes up, then value of growth option goes up:</a:t>
            </a:r>
          </a:p>
          <a:p>
            <a:pPr lvl="1" eaLnBrk="1" hangingPunct="1">
              <a:lnSpc>
                <a:spcPct val="90000"/>
              </a:lnSpc>
            </a:pPr>
            <a:r>
              <a:rPr lang="el-GR" smtClean="0"/>
              <a:t>σ</a:t>
            </a:r>
            <a:r>
              <a:rPr lang="en-US" baseline="30000" smtClean="0"/>
              <a:t>2</a:t>
            </a:r>
            <a:r>
              <a:rPr lang="en-US" smtClean="0"/>
              <a:t> = 4.7%, Option Value = $5.92</a:t>
            </a:r>
          </a:p>
          <a:p>
            <a:pPr lvl="1" eaLnBrk="1" hangingPunct="1">
              <a:lnSpc>
                <a:spcPct val="90000"/>
              </a:lnSpc>
            </a:pPr>
            <a:r>
              <a:rPr lang="el-GR" smtClean="0"/>
              <a:t>σ</a:t>
            </a:r>
            <a:r>
              <a:rPr lang="en-US" baseline="30000" smtClean="0"/>
              <a:t>2</a:t>
            </a:r>
            <a:r>
              <a:rPr lang="en-US" baseline="-25000" smtClean="0"/>
              <a:t> </a:t>
            </a:r>
            <a:r>
              <a:rPr lang="en-US" smtClean="0"/>
              <a:t>= 14.2%, Option Value = $12.10</a:t>
            </a:r>
          </a:p>
          <a:p>
            <a:pPr lvl="1" eaLnBrk="1" hangingPunct="1">
              <a:lnSpc>
                <a:spcPct val="90000"/>
              </a:lnSpc>
            </a:pPr>
            <a:r>
              <a:rPr lang="el-GR" smtClean="0"/>
              <a:t>σ</a:t>
            </a:r>
            <a:r>
              <a:rPr lang="en-US" baseline="30000" smtClean="0"/>
              <a:t>2</a:t>
            </a:r>
            <a:r>
              <a:rPr lang="en-US" baseline="-25000" smtClean="0"/>
              <a:t> </a:t>
            </a:r>
            <a:r>
              <a:rPr lang="en-US" smtClean="0"/>
              <a:t>= 50%, Option Value = $24.08</a:t>
            </a:r>
          </a:p>
          <a:p>
            <a:pPr eaLnBrk="1" hangingPunct="1">
              <a:lnSpc>
                <a:spcPct val="90000"/>
              </a:lnSpc>
            </a:pPr>
            <a:r>
              <a:rPr lang="en-US" smtClean="0"/>
              <a:t>Does this help explain the high value many dot.com companies had before the crash of 2000?</a:t>
            </a:r>
          </a:p>
        </p:txBody>
      </p:sp>
      <p:sp>
        <p:nvSpPr>
          <p:cNvPr id="76804" name="Footer Placeholder 6"/>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76805" name="Slide Number Placeholder 7"/>
          <p:cNvSpPr>
            <a:spLocks noGrp="1"/>
          </p:cNvSpPr>
          <p:nvPr>
            <p:ph type="sldNum" sz="quarter" idx="11"/>
          </p:nvPr>
        </p:nvSpPr>
        <p:spPr bwMode="auto">
          <a:noFill/>
          <a:ln>
            <a:miter lim="800000"/>
            <a:headEnd/>
            <a:tailEnd/>
          </a:ln>
        </p:spPr>
        <p:txBody>
          <a:bodyPr/>
          <a:lstStyle/>
          <a:p>
            <a:r>
              <a:rPr lang="en-US"/>
              <a:t>20-</a:t>
            </a:r>
            <a:fld id="{B0F55C1F-029B-4633-A7D4-36453374D9AC}" type="slidenum">
              <a:rPr lang="en-US"/>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548680"/>
            <a:ext cx="8229600" cy="1143000"/>
          </a:xfrm>
        </p:spPr>
        <p:txBody>
          <a:bodyPr/>
          <a:lstStyle/>
          <a:p>
            <a:pPr eaLnBrk="1" hangingPunct="1"/>
            <a:r>
              <a:rPr lang="en-US" sz="4400" cap="none" dirty="0" smtClean="0"/>
              <a:t>Concluding Thoughts on Real Options</a:t>
            </a:r>
          </a:p>
        </p:txBody>
      </p:sp>
      <p:sp>
        <p:nvSpPr>
          <p:cNvPr id="77827" name="Content Placeholder 4"/>
          <p:cNvSpPr>
            <a:spLocks noGrp="1"/>
          </p:cNvSpPr>
          <p:nvPr>
            <p:ph idx="1"/>
          </p:nvPr>
        </p:nvSpPr>
        <p:spPr>
          <a:xfrm>
            <a:off x="467544" y="1988840"/>
            <a:ext cx="8229600" cy="4525963"/>
          </a:xfrm>
        </p:spPr>
        <p:txBody>
          <a:bodyPr/>
          <a:lstStyle/>
          <a:p>
            <a:pPr eaLnBrk="1" hangingPunct="1"/>
            <a:r>
              <a:rPr lang="en-US" dirty="0" smtClean="0"/>
              <a:t>Just as with NPV, it is only a matter of time before virtually all firms use real option techniques to evaluate projects. Look for hidden options.</a:t>
            </a:r>
          </a:p>
          <a:p>
            <a:pPr eaLnBrk="1" hangingPunct="1"/>
            <a:r>
              <a:rPr lang="en-US" dirty="0" smtClean="0"/>
              <a:t>Start with the ability to identify real options and make qualitative and quantitative assessments regarding a real option’s value.</a:t>
            </a:r>
          </a:p>
        </p:txBody>
      </p:sp>
      <p:sp>
        <p:nvSpPr>
          <p:cNvPr id="77828" name="Footer Placeholder 8"/>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77829" name="Slide Number Placeholder 5"/>
          <p:cNvSpPr>
            <a:spLocks noGrp="1"/>
          </p:cNvSpPr>
          <p:nvPr>
            <p:ph type="sldNum" sz="quarter" idx="11"/>
          </p:nvPr>
        </p:nvSpPr>
        <p:spPr bwMode="auto">
          <a:noFill/>
          <a:ln>
            <a:miter lim="800000"/>
            <a:headEnd/>
            <a:tailEnd/>
          </a:ln>
        </p:spPr>
        <p:txBody>
          <a:bodyPr/>
          <a:lstStyle/>
          <a:p>
            <a:r>
              <a:rPr lang="en-US"/>
              <a:t>20-</a:t>
            </a:r>
            <a:fld id="{17883FC9-9BE3-4059-9D03-B48D3040E8C9}" type="slidenum">
              <a:rPr lang="en-US"/>
              <a:pPr/>
              <a:t>65</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8"/>
          <p:cNvSpPr>
            <a:spLocks noGrp="1" noChangeArrowheads="1"/>
          </p:cNvSpPr>
          <p:nvPr>
            <p:ph type="title"/>
          </p:nvPr>
        </p:nvSpPr>
        <p:spPr bwMode="auto">
          <a:xfrm>
            <a:off x="467544" y="260648"/>
            <a:ext cx="8229600" cy="1143000"/>
          </a:xfrm>
        </p:spPr>
        <p:txBody>
          <a:bodyPr/>
          <a:lstStyle/>
          <a:p>
            <a:pPr eaLnBrk="1" hangingPunct="1"/>
            <a:r>
              <a:rPr lang="en-US" cap="none" dirty="0" smtClean="0"/>
              <a:t>Real vs. Financial Options?</a:t>
            </a:r>
          </a:p>
        </p:txBody>
      </p:sp>
      <p:sp>
        <p:nvSpPr>
          <p:cNvPr id="18435" name="Rectangle 9"/>
          <p:cNvSpPr>
            <a:spLocks noGrp="1" noChangeArrowheads="1"/>
          </p:cNvSpPr>
          <p:nvPr>
            <p:ph idx="1"/>
          </p:nvPr>
        </p:nvSpPr>
        <p:spPr/>
        <p:txBody>
          <a:bodyPr/>
          <a:lstStyle/>
          <a:p>
            <a:pPr eaLnBrk="1" hangingPunct="1"/>
            <a:r>
              <a:rPr lang="en-US" smtClean="0"/>
              <a:t>Financial options have an underlying asset that is traded – usually a security like a stock.</a:t>
            </a:r>
          </a:p>
          <a:p>
            <a:pPr eaLnBrk="1" hangingPunct="1"/>
            <a:r>
              <a:rPr lang="en-US" smtClean="0"/>
              <a:t>A real option has an underlying asset that is not a security – for example, a project or a growth opportunity – and it is not traded in the market. </a:t>
            </a:r>
          </a:p>
          <a:p>
            <a:pPr lvl="2" eaLnBrk="1" hangingPunct="1"/>
            <a:endParaRPr lang="en-US" smtClean="0"/>
          </a:p>
        </p:txBody>
      </p:sp>
      <p:sp>
        <p:nvSpPr>
          <p:cNvPr id="18436" name="Footer Placeholder 8"/>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18437" name="Slide Number Placeholder 5"/>
          <p:cNvSpPr>
            <a:spLocks noGrp="1"/>
          </p:cNvSpPr>
          <p:nvPr>
            <p:ph type="sldNum" sz="quarter" idx="11"/>
          </p:nvPr>
        </p:nvSpPr>
        <p:spPr bwMode="auto">
          <a:noFill/>
          <a:ln>
            <a:miter lim="800000"/>
            <a:headEnd/>
            <a:tailEnd/>
          </a:ln>
        </p:spPr>
        <p:txBody>
          <a:bodyPr/>
          <a:lstStyle/>
          <a:p>
            <a:r>
              <a:rPr lang="en-US"/>
              <a:t>20-</a:t>
            </a:r>
            <a:fld id="{D769FE22-5F8F-498C-96C5-2A1912BB4E53}" type="slidenum">
              <a:rPr lang="en-US"/>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1"/>
          <p:cNvSpPr>
            <a:spLocks noGrp="1" noChangeArrowheads="1"/>
          </p:cNvSpPr>
          <p:nvPr>
            <p:ph type="title"/>
          </p:nvPr>
        </p:nvSpPr>
        <p:spPr bwMode="auto">
          <a:xfrm>
            <a:off x="683568" y="260648"/>
            <a:ext cx="7776864" cy="1199728"/>
          </a:xfrm>
        </p:spPr>
        <p:txBody>
          <a:bodyPr/>
          <a:lstStyle/>
          <a:p>
            <a:pPr eaLnBrk="1" hangingPunct="1"/>
            <a:r>
              <a:rPr lang="en-US" cap="none" dirty="0" smtClean="0"/>
              <a:t>Real vs. Financial Options?</a:t>
            </a:r>
            <a:r>
              <a:rPr lang="en-US" i="1" dirty="0" smtClean="0"/>
              <a:t> </a:t>
            </a:r>
            <a:r>
              <a:rPr lang="en-US" sz="3200" i="1" dirty="0" smtClean="0"/>
              <a:t>(cont’d)</a:t>
            </a:r>
            <a:r>
              <a:rPr lang="en-US" sz="3200" cap="none" dirty="0" smtClean="0"/>
              <a:t> </a:t>
            </a:r>
            <a:endParaRPr lang="en-US" i="1" cap="none" dirty="0" smtClean="0"/>
          </a:p>
        </p:txBody>
      </p:sp>
      <p:sp>
        <p:nvSpPr>
          <p:cNvPr id="19459" name="Rectangle 1032"/>
          <p:cNvSpPr>
            <a:spLocks noGrp="1" noChangeArrowheads="1"/>
          </p:cNvSpPr>
          <p:nvPr>
            <p:ph idx="1"/>
          </p:nvPr>
        </p:nvSpPr>
        <p:spPr>
          <a:xfrm>
            <a:off x="457200" y="1752600"/>
            <a:ext cx="8229600" cy="2971800"/>
          </a:xfrm>
        </p:spPr>
        <p:txBody>
          <a:bodyPr/>
          <a:lstStyle/>
          <a:p>
            <a:pPr eaLnBrk="1" hangingPunct="1"/>
            <a:r>
              <a:rPr lang="en-US" smtClean="0"/>
              <a:t>The payoffs for financial options are specified in the contract.</a:t>
            </a:r>
          </a:p>
          <a:p>
            <a:pPr eaLnBrk="1" hangingPunct="1"/>
            <a:r>
              <a:rPr lang="en-US" smtClean="0"/>
              <a:t>Real options are “found” or created inside of projects. Their payoffs can be varied.</a:t>
            </a:r>
          </a:p>
          <a:p>
            <a:pPr eaLnBrk="1" hangingPunct="1"/>
            <a:endParaRPr lang="en-US" smtClean="0"/>
          </a:p>
          <a:p>
            <a:pPr eaLnBrk="1" hangingPunct="1"/>
            <a:endParaRPr lang="en-US" smtClean="0"/>
          </a:p>
        </p:txBody>
      </p:sp>
      <p:sp>
        <p:nvSpPr>
          <p:cNvPr id="19460" name="Footer Placeholder 8"/>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19461" name="Slide Number Placeholder 5"/>
          <p:cNvSpPr>
            <a:spLocks noGrp="1"/>
          </p:cNvSpPr>
          <p:nvPr>
            <p:ph type="sldNum" sz="quarter" idx="11"/>
          </p:nvPr>
        </p:nvSpPr>
        <p:spPr bwMode="auto">
          <a:noFill/>
          <a:ln>
            <a:miter lim="800000"/>
            <a:headEnd/>
            <a:tailEnd/>
          </a:ln>
        </p:spPr>
        <p:txBody>
          <a:bodyPr/>
          <a:lstStyle/>
          <a:p>
            <a:r>
              <a:rPr lang="en-US"/>
              <a:t>20-</a:t>
            </a:r>
            <a:fld id="{7AEE9F98-E8A3-4D6E-92FA-7AA5B206C1D4}" type="slidenum">
              <a:rPr lang="en-US"/>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bwMode="auto">
          <a:xfrm>
            <a:off x="467544" y="260648"/>
            <a:ext cx="8229600" cy="1143000"/>
          </a:xfrm>
        </p:spPr>
        <p:txBody>
          <a:bodyPr/>
          <a:lstStyle/>
          <a:p>
            <a:pPr eaLnBrk="1" hangingPunct="1"/>
            <a:r>
              <a:rPr lang="en-US" cap="none" dirty="0" smtClean="0"/>
              <a:t>Types of Real Options</a:t>
            </a:r>
          </a:p>
        </p:txBody>
      </p:sp>
      <p:sp>
        <p:nvSpPr>
          <p:cNvPr id="20483" name="Rectangle 5"/>
          <p:cNvSpPr>
            <a:spLocks noGrp="1" noChangeArrowheads="1"/>
          </p:cNvSpPr>
          <p:nvPr>
            <p:ph idx="1"/>
          </p:nvPr>
        </p:nvSpPr>
        <p:spPr/>
        <p:txBody>
          <a:bodyPr/>
          <a:lstStyle/>
          <a:p>
            <a:pPr eaLnBrk="1" hangingPunct="1">
              <a:lnSpc>
                <a:spcPct val="90000"/>
              </a:lnSpc>
            </a:pPr>
            <a:r>
              <a:rPr lang="en-US" smtClean="0"/>
              <a:t>Investment timing options</a:t>
            </a:r>
          </a:p>
          <a:p>
            <a:pPr eaLnBrk="1" hangingPunct="1">
              <a:lnSpc>
                <a:spcPct val="90000"/>
              </a:lnSpc>
            </a:pPr>
            <a:r>
              <a:rPr lang="en-US" smtClean="0"/>
              <a:t>Abandonment options</a:t>
            </a:r>
          </a:p>
          <a:p>
            <a:pPr lvl="1" eaLnBrk="1" hangingPunct="1">
              <a:lnSpc>
                <a:spcPct val="90000"/>
              </a:lnSpc>
            </a:pPr>
            <a:r>
              <a:rPr lang="en-US" sz="2400" smtClean="0"/>
              <a:t>Contraction</a:t>
            </a:r>
          </a:p>
          <a:p>
            <a:pPr lvl="1" eaLnBrk="1" hangingPunct="1">
              <a:lnSpc>
                <a:spcPct val="90000"/>
              </a:lnSpc>
            </a:pPr>
            <a:r>
              <a:rPr lang="en-US" sz="2400" smtClean="0"/>
              <a:t>Temporary suspension</a:t>
            </a:r>
          </a:p>
          <a:p>
            <a:pPr eaLnBrk="1" hangingPunct="1">
              <a:lnSpc>
                <a:spcPct val="90000"/>
              </a:lnSpc>
            </a:pPr>
            <a:r>
              <a:rPr lang="en-US" smtClean="0"/>
              <a:t>Flexibility options</a:t>
            </a:r>
          </a:p>
          <a:p>
            <a:pPr eaLnBrk="1" hangingPunct="1">
              <a:lnSpc>
                <a:spcPct val="90000"/>
              </a:lnSpc>
            </a:pPr>
            <a:r>
              <a:rPr lang="en-US" smtClean="0"/>
              <a:t>Growth options 		</a:t>
            </a:r>
          </a:p>
          <a:p>
            <a:pPr lvl="1" eaLnBrk="1" hangingPunct="1">
              <a:lnSpc>
                <a:spcPct val="90000"/>
              </a:lnSpc>
            </a:pPr>
            <a:r>
              <a:rPr lang="en-US" sz="2400" smtClean="0"/>
              <a:t>Expansion of existing product line</a:t>
            </a:r>
          </a:p>
          <a:p>
            <a:pPr lvl="1" eaLnBrk="1" hangingPunct="1">
              <a:lnSpc>
                <a:spcPct val="90000"/>
              </a:lnSpc>
            </a:pPr>
            <a:r>
              <a:rPr lang="en-US" sz="2400" smtClean="0"/>
              <a:t>New products</a:t>
            </a:r>
          </a:p>
          <a:p>
            <a:pPr lvl="1" eaLnBrk="1" hangingPunct="1">
              <a:lnSpc>
                <a:spcPct val="90000"/>
              </a:lnSpc>
            </a:pPr>
            <a:r>
              <a:rPr lang="en-US" sz="2400" smtClean="0"/>
              <a:t>New geographic markets</a:t>
            </a:r>
          </a:p>
        </p:txBody>
      </p:sp>
      <p:sp>
        <p:nvSpPr>
          <p:cNvPr id="20484" name="Footer Placeholder 6"/>
          <p:cNvSpPr>
            <a:spLocks noGrp="1"/>
          </p:cNvSpPr>
          <p:nvPr>
            <p:ph type="ftr" sz="quarter" idx="10"/>
          </p:nvPr>
        </p:nvSpPr>
        <p:spPr bwMode="auto">
          <a:noFill/>
          <a:ln>
            <a:miter lim="800000"/>
            <a:headEnd/>
            <a:tailEnd/>
          </a:ln>
        </p:spPr>
        <p:txBody>
          <a:bodyPr/>
          <a:lstStyle/>
          <a:p>
            <a:r>
              <a:rPr lang="en-US"/>
              <a:t>Copyright © 2014 by Nelson Education Ltd. </a:t>
            </a:r>
          </a:p>
        </p:txBody>
      </p:sp>
      <p:sp>
        <p:nvSpPr>
          <p:cNvPr id="20485" name="Slide Number Placeholder 7"/>
          <p:cNvSpPr>
            <a:spLocks noGrp="1"/>
          </p:cNvSpPr>
          <p:nvPr>
            <p:ph type="sldNum" sz="quarter" idx="11"/>
          </p:nvPr>
        </p:nvSpPr>
        <p:spPr bwMode="auto">
          <a:noFill/>
          <a:ln>
            <a:miter lim="800000"/>
            <a:headEnd/>
            <a:tailEnd/>
          </a:ln>
        </p:spPr>
        <p:txBody>
          <a:bodyPr/>
          <a:lstStyle/>
          <a:p>
            <a:r>
              <a:rPr lang="en-US"/>
              <a:t>20-</a:t>
            </a:r>
            <a:fld id="{B510EF28-1F3A-44BB-8B6D-7C4EB7157B29}" type="slidenum">
              <a:rPr lang="en-US"/>
              <a:pPr/>
              <a:t>9</a:t>
            </a:fld>
            <a:endParaRPr lang="en-US"/>
          </a:p>
        </p:txBody>
      </p:sp>
    </p:spTree>
  </p:cSld>
  <p:clrMapOvr>
    <a:masterClrMapping/>
  </p:clrMapOvr>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767</TotalTime>
  <Words>3376</Words>
  <Application>Microsoft Office PowerPoint</Application>
  <PresentationFormat>On-screen Show (4:3)</PresentationFormat>
  <Paragraphs>551</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MS Gothic</vt:lpstr>
      <vt:lpstr>ヒラギノ角ゴ Pro W3</vt:lpstr>
      <vt:lpstr>Arial</vt:lpstr>
      <vt:lpstr>Calibri</vt:lpstr>
      <vt:lpstr>Courier New</vt:lpstr>
      <vt:lpstr>Gill Sans MT</vt:lpstr>
      <vt:lpstr>Symbol</vt:lpstr>
      <vt:lpstr>Tahoma</vt:lpstr>
      <vt:lpstr>Times New Roman</vt:lpstr>
      <vt:lpstr>Wingdings</vt:lpstr>
      <vt:lpstr>3_Custom Design</vt:lpstr>
      <vt:lpstr>PowerPoint Presentation</vt:lpstr>
      <vt:lpstr>CHAPTER 20</vt:lpstr>
      <vt:lpstr>CHAPTER 20 OUTLINE</vt:lpstr>
      <vt:lpstr>PowerPoint Presentation</vt:lpstr>
      <vt:lpstr>What is a Real Option?  </vt:lpstr>
      <vt:lpstr>What is the Single Most Important Characteristic of an Option?</vt:lpstr>
      <vt:lpstr>Real vs. Financial Options?</vt:lpstr>
      <vt:lpstr>Real vs. Financial Options? (cont’d) </vt:lpstr>
      <vt:lpstr>Types of Real Options</vt:lpstr>
      <vt:lpstr>Valuing Real Options: Five Procedures</vt:lpstr>
      <vt:lpstr>Analysis of a Real Option: Basic Project</vt:lpstr>
      <vt:lpstr>Approach 1: DCF Analysis</vt:lpstr>
      <vt:lpstr>The Investment Timing Option:  An Illustration</vt:lpstr>
      <vt:lpstr>The Investment Timing Option:  An Illustration (cont’d)</vt:lpstr>
      <vt:lpstr>Procedure 2: Qualitative Assessment</vt:lpstr>
      <vt:lpstr>Procedure 3: Decision Tree Analysis  (Implement Only if Demand is Not Low)</vt:lpstr>
      <vt:lpstr>Project’s Expected NPV if Wait</vt:lpstr>
      <vt:lpstr>Decision Tree With Option to Wait vs. Original DCF Analysis</vt:lpstr>
      <vt:lpstr>The Option to Wait Changes Risk</vt:lpstr>
      <vt:lpstr>Sensitivity Analysis of NPV to Changes in the Discount Rate</vt:lpstr>
      <vt:lpstr>Procedure 4: Use the Existing Model of a Financial Option</vt:lpstr>
      <vt:lpstr>Inputs to Black-Scholes Model for Option to Wait</vt:lpstr>
      <vt:lpstr>Estimate of P</vt:lpstr>
      <vt:lpstr>Step 1: Find the PV Of Future CFS at Option’s  Exercise Year</vt:lpstr>
      <vt:lpstr>Step 2: Find the Expected PV  at the Current Date, Year 0</vt:lpstr>
      <vt:lpstr>The Input for P in the Black-Scholes Model</vt:lpstr>
      <vt:lpstr>Estimating σ2 for the Black-Scholes Model</vt:lpstr>
      <vt:lpstr>Three Ways to Estimate σ2</vt:lpstr>
      <vt:lpstr>Estimating σ2 With Judgment</vt:lpstr>
      <vt:lpstr>Estimating σ2 With the Direct Approach</vt:lpstr>
      <vt:lpstr>Find Returns from the Present Until  the Option Expires</vt:lpstr>
      <vt:lpstr>Expected Return and Variance of Return</vt:lpstr>
      <vt:lpstr>Estimating σ2 With the Indirect Approach</vt:lpstr>
      <vt:lpstr>The Indirect Approach (cont’d)</vt:lpstr>
      <vt:lpstr>Indirect Estimate of σ2</vt:lpstr>
      <vt:lpstr>From earlier slides, we know the value of the project for each scenario at the expiration date.</vt:lpstr>
      <vt:lpstr>Expected PV and PV</vt:lpstr>
      <vt:lpstr>Expected Coefficient of Variation, CVPV (At the Time the Option Expires)</vt:lpstr>
      <vt:lpstr>Now Use the Formula to Estimate σ2</vt:lpstr>
      <vt:lpstr>The Estimate of σ2</vt:lpstr>
      <vt:lpstr>Black-Scholes Inputs: P=$44.8; X=$50; RRF=6%; T = 1 Year; s2=0.20</vt:lpstr>
      <vt:lpstr>Black-Scholes Input Values</vt:lpstr>
      <vt:lpstr>Sensitivity Analysis of Option Value to Changes in Σ2</vt:lpstr>
      <vt:lpstr>Step 5: Use Financial Engineering Techniques</vt:lpstr>
      <vt:lpstr>Other Factors to Consider When Deciding When to Invest</vt:lpstr>
      <vt:lpstr>A New Situation: Cost is  $75 Million, No Option to Wait</vt:lpstr>
      <vt:lpstr>Expected NPV of New Situation</vt:lpstr>
      <vt:lpstr>The Growth Option: An Illustration</vt:lpstr>
      <vt:lpstr>Decision Tree Analysis</vt:lpstr>
      <vt:lpstr>Expected NPV of Decision Tree</vt:lpstr>
      <vt:lpstr>Financial Option Analysis: Inputs</vt:lpstr>
      <vt:lpstr>Estimating P: First, Find the Value of Future CFS at Exercise Year</vt:lpstr>
      <vt:lpstr>Now Find the Expected PV at the Current Date, Year 0</vt:lpstr>
      <vt:lpstr>The Input for P in the Black-Scholes Model</vt:lpstr>
      <vt:lpstr>Estimating σ2: Find Returns from the Present Until the Option Expires</vt:lpstr>
      <vt:lpstr>Expected Return and Variance of Return</vt:lpstr>
      <vt:lpstr>Why is σ2 So Much Lower Than in the Investment Timing Example?  </vt:lpstr>
      <vt:lpstr>Estimating σ2 With the Indirect Method</vt:lpstr>
      <vt:lpstr>Project’s Expected PV and PV</vt:lpstr>
      <vt:lpstr>Now Use the Indirect Formula to Estimate Σ2</vt:lpstr>
      <vt:lpstr>Black-Scholes Inputs:  P = $56.06; X = $75; RRF = 6%; T = 3 Years; s2 = 0.047</vt:lpstr>
      <vt:lpstr>Black-Scholes Value</vt:lpstr>
      <vt:lpstr>Total Value of Project With Growth Opportunity</vt:lpstr>
      <vt:lpstr>Sensitivity Analysis on the Impact of Risk (Using the Black-Scholes Model)</vt:lpstr>
      <vt:lpstr>Concluding Thoughts on Real Options</vt:lpstr>
    </vt:vector>
  </TitlesOfParts>
  <Company>KRB Editorial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Organization from Start-up to a Major Corporation</dc:title>
  <dc:creator>KRB Editorial</dc:creator>
  <cp:lastModifiedBy>setup</cp:lastModifiedBy>
  <cp:revision>83</cp:revision>
  <cp:lastPrinted>2013-05-24T12:44:52Z</cp:lastPrinted>
  <dcterms:created xsi:type="dcterms:W3CDTF">2013-05-24T12:17:29Z</dcterms:created>
  <dcterms:modified xsi:type="dcterms:W3CDTF">2017-08-25T17:51:49Z</dcterms:modified>
</cp:coreProperties>
</file>