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9" r:id="rId1"/>
  </p:sldMasterIdLst>
  <p:notesMasterIdLst>
    <p:notesMasterId r:id="rId41"/>
  </p:notesMasterIdLst>
  <p:handoutMasterIdLst>
    <p:handoutMasterId r:id="rId42"/>
  </p:handoutMasterIdLst>
  <p:sldIdLst>
    <p:sldId id="295" r:id="rId2"/>
    <p:sldId id="260" r:id="rId3"/>
    <p:sldId id="261" r:id="rId4"/>
    <p:sldId id="262" r:id="rId5"/>
    <p:sldId id="263" r:id="rId6"/>
    <p:sldId id="264" r:id="rId7"/>
    <p:sldId id="296" r:id="rId8"/>
    <p:sldId id="298" r:id="rId9"/>
    <p:sldId id="265" r:id="rId10"/>
    <p:sldId id="267" r:id="rId11"/>
    <p:sldId id="299" r:id="rId12"/>
    <p:sldId id="269" r:id="rId13"/>
    <p:sldId id="270" r:id="rId14"/>
    <p:sldId id="271" r:id="rId15"/>
    <p:sldId id="272" r:id="rId16"/>
    <p:sldId id="273" r:id="rId17"/>
    <p:sldId id="274" r:id="rId18"/>
    <p:sldId id="288" r:id="rId19"/>
    <p:sldId id="275" r:id="rId20"/>
    <p:sldId id="276" r:id="rId21"/>
    <p:sldId id="277" r:id="rId22"/>
    <p:sldId id="278" r:id="rId23"/>
    <p:sldId id="279" r:id="rId24"/>
    <p:sldId id="280" r:id="rId25"/>
    <p:sldId id="281" r:id="rId26"/>
    <p:sldId id="282" r:id="rId27"/>
    <p:sldId id="283" r:id="rId28"/>
    <p:sldId id="292" r:id="rId29"/>
    <p:sldId id="284" r:id="rId30"/>
    <p:sldId id="285" r:id="rId31"/>
    <p:sldId id="286" r:id="rId32"/>
    <p:sldId id="287" r:id="rId33"/>
    <p:sldId id="293" r:id="rId34"/>
    <p:sldId id="294" r:id="rId35"/>
    <p:sldId id="302" r:id="rId36"/>
    <p:sldId id="303" r:id="rId37"/>
    <p:sldId id="304" r:id="rId38"/>
    <p:sldId id="305" r:id="rId39"/>
    <p:sldId id="307" r:id="rId40"/>
  </p:sldIdLst>
  <p:sldSz cx="9144000" cy="6858000" type="screen4x3"/>
  <p:notesSz cx="7023100" cy="9309100"/>
  <p:defaultTextStyle>
    <a:defPPr>
      <a:defRPr lang="en-US"/>
    </a:defPPr>
    <a:lvl1pPr algn="l" rtl="0" fontAlgn="base">
      <a:spcBef>
        <a:spcPct val="0"/>
      </a:spcBef>
      <a:spcAft>
        <a:spcPct val="0"/>
      </a:spcAft>
      <a:defRPr sz="2400" kern="1200">
        <a:solidFill>
          <a:schemeClr val="tx1"/>
        </a:solidFill>
        <a:latin typeface="Arial" pitchFamily="34" charset="0"/>
        <a:ea typeface="ヒラギノ角ゴ Pro W3" charset="-128"/>
        <a:cs typeface="+mn-cs"/>
      </a:defRPr>
    </a:lvl1pPr>
    <a:lvl2pPr marL="457200" algn="l" rtl="0" fontAlgn="base">
      <a:spcBef>
        <a:spcPct val="0"/>
      </a:spcBef>
      <a:spcAft>
        <a:spcPct val="0"/>
      </a:spcAft>
      <a:defRPr sz="2400" kern="1200">
        <a:solidFill>
          <a:schemeClr val="tx1"/>
        </a:solidFill>
        <a:latin typeface="Arial" pitchFamily="34" charset="0"/>
        <a:ea typeface="ヒラギノ角ゴ Pro W3" charset="-128"/>
        <a:cs typeface="+mn-cs"/>
      </a:defRPr>
    </a:lvl2pPr>
    <a:lvl3pPr marL="914400" algn="l" rtl="0" fontAlgn="base">
      <a:spcBef>
        <a:spcPct val="0"/>
      </a:spcBef>
      <a:spcAft>
        <a:spcPct val="0"/>
      </a:spcAft>
      <a:defRPr sz="2400" kern="1200">
        <a:solidFill>
          <a:schemeClr val="tx1"/>
        </a:solidFill>
        <a:latin typeface="Arial" pitchFamily="34" charset="0"/>
        <a:ea typeface="ヒラギノ角ゴ Pro W3" charset="-128"/>
        <a:cs typeface="+mn-cs"/>
      </a:defRPr>
    </a:lvl3pPr>
    <a:lvl4pPr marL="1371600" algn="l" rtl="0" fontAlgn="base">
      <a:spcBef>
        <a:spcPct val="0"/>
      </a:spcBef>
      <a:spcAft>
        <a:spcPct val="0"/>
      </a:spcAft>
      <a:defRPr sz="2400" kern="1200">
        <a:solidFill>
          <a:schemeClr val="tx1"/>
        </a:solidFill>
        <a:latin typeface="Arial" pitchFamily="34" charset="0"/>
        <a:ea typeface="ヒラギノ角ゴ Pro W3" charset="-128"/>
        <a:cs typeface="+mn-cs"/>
      </a:defRPr>
    </a:lvl4pPr>
    <a:lvl5pPr marL="1828800" algn="l" rtl="0" fontAlgn="base">
      <a:spcBef>
        <a:spcPct val="0"/>
      </a:spcBef>
      <a:spcAft>
        <a:spcPct val="0"/>
      </a:spcAft>
      <a:defRPr sz="2400" kern="1200">
        <a:solidFill>
          <a:schemeClr val="tx1"/>
        </a:solidFill>
        <a:latin typeface="Arial" pitchFamily="34" charset="0"/>
        <a:ea typeface="ヒラギノ角ゴ Pro W3" charset="-128"/>
        <a:cs typeface="+mn-cs"/>
      </a:defRPr>
    </a:lvl5pPr>
    <a:lvl6pPr marL="2286000" algn="l" defTabSz="914400" rtl="0" eaLnBrk="1" latinLnBrk="0" hangingPunct="1">
      <a:defRPr sz="2400" kern="1200">
        <a:solidFill>
          <a:schemeClr val="tx1"/>
        </a:solidFill>
        <a:latin typeface="Arial" pitchFamily="34" charset="0"/>
        <a:ea typeface="ヒラギノ角ゴ Pro W3" charset="-128"/>
        <a:cs typeface="+mn-cs"/>
      </a:defRPr>
    </a:lvl6pPr>
    <a:lvl7pPr marL="2743200" algn="l" defTabSz="914400" rtl="0" eaLnBrk="1" latinLnBrk="0" hangingPunct="1">
      <a:defRPr sz="2400" kern="1200">
        <a:solidFill>
          <a:schemeClr val="tx1"/>
        </a:solidFill>
        <a:latin typeface="Arial" pitchFamily="34" charset="0"/>
        <a:ea typeface="ヒラギノ角ゴ Pro W3" charset="-128"/>
        <a:cs typeface="+mn-cs"/>
      </a:defRPr>
    </a:lvl7pPr>
    <a:lvl8pPr marL="3200400" algn="l" defTabSz="914400" rtl="0" eaLnBrk="1" latinLnBrk="0" hangingPunct="1">
      <a:defRPr sz="2400" kern="1200">
        <a:solidFill>
          <a:schemeClr val="tx1"/>
        </a:solidFill>
        <a:latin typeface="Arial" pitchFamily="34" charset="0"/>
        <a:ea typeface="ヒラギノ角ゴ Pro W3" charset="-128"/>
        <a:cs typeface="+mn-cs"/>
      </a:defRPr>
    </a:lvl8pPr>
    <a:lvl9pPr marL="3657600" algn="l" defTabSz="914400" rtl="0" eaLnBrk="1" latinLnBrk="0" hangingPunct="1">
      <a:defRPr sz="2400" kern="1200">
        <a:solidFill>
          <a:schemeClr val="tx1"/>
        </a:solidFill>
        <a:latin typeface="Arial" pitchFamily="34" charset="0"/>
        <a:ea typeface="ヒラギノ角ゴ Pro W3"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2" userDrawn="1">
          <p15:clr>
            <a:srgbClr val="A4A3A4"/>
          </p15:clr>
        </p15:guide>
        <p15:guide id="2" pos="221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A3E0C"/>
    <a:srgbClr val="FCF1C0"/>
    <a:srgbClr val="B95E1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9" d="100"/>
          <a:sy n="109" d="100"/>
        </p:scale>
        <p:origin x="167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008"/>
    </p:cViewPr>
  </p:sorterViewPr>
  <p:notesViewPr>
    <p:cSldViewPr>
      <p:cViewPr varScale="1">
        <p:scale>
          <a:sx n="108" d="100"/>
          <a:sy n="108" d="100"/>
        </p:scale>
        <p:origin x="-4328" y="-112"/>
      </p:cViewPr>
      <p:guideLst>
        <p:guide orient="horz" pos="2932"/>
        <p:guide pos="2212"/>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wrap="square" lIns="93324" tIns="46662" rIns="93324" bIns="46662" numCol="1" anchor="t" anchorCtr="0" compatLnSpc="1">
            <a:prstTxWarp prst="textNoShape">
              <a:avLst/>
            </a:prstTxWarp>
          </a:bodyPr>
          <a:lstStyle>
            <a:lvl1pPr>
              <a:defRPr sz="1200"/>
            </a:lvl1pPr>
          </a:lstStyle>
          <a:p>
            <a:endParaRPr lang="en-US"/>
          </a:p>
        </p:txBody>
      </p:sp>
      <p:sp>
        <p:nvSpPr>
          <p:cNvPr id="3" name="Date Placeholder 2"/>
          <p:cNvSpPr>
            <a:spLocks noGrp="1"/>
          </p:cNvSpPr>
          <p:nvPr>
            <p:ph type="dt" sz="quarter" idx="1"/>
          </p:nvPr>
        </p:nvSpPr>
        <p:spPr>
          <a:xfrm>
            <a:off x="3978132" y="0"/>
            <a:ext cx="3043343" cy="465455"/>
          </a:xfrm>
          <a:prstGeom prst="rect">
            <a:avLst/>
          </a:prstGeom>
        </p:spPr>
        <p:txBody>
          <a:bodyPr vert="horz" wrap="square" lIns="93324" tIns="46662" rIns="93324" bIns="46662" numCol="1" anchor="t" anchorCtr="0" compatLnSpc="1">
            <a:prstTxWarp prst="textNoShape">
              <a:avLst/>
            </a:prstTxWarp>
          </a:bodyPr>
          <a:lstStyle>
            <a:lvl1pPr algn="r">
              <a:defRPr sz="1200"/>
            </a:lvl1pPr>
          </a:lstStyle>
          <a:p>
            <a:fld id="{387571E1-A466-4C48-97A7-7FE7135F691D}" type="datetime1">
              <a:rPr lang="en-US"/>
              <a:pPr/>
              <a:t>11/17/2017</a:t>
            </a:fld>
            <a:endParaRPr lang="en-US"/>
          </a:p>
        </p:txBody>
      </p:sp>
      <p:sp>
        <p:nvSpPr>
          <p:cNvPr id="4" name="Footer Placeholder 3"/>
          <p:cNvSpPr>
            <a:spLocks noGrp="1"/>
          </p:cNvSpPr>
          <p:nvPr>
            <p:ph type="ftr" sz="quarter" idx="2"/>
          </p:nvPr>
        </p:nvSpPr>
        <p:spPr>
          <a:xfrm>
            <a:off x="0" y="8842029"/>
            <a:ext cx="3043343" cy="465455"/>
          </a:xfrm>
          <a:prstGeom prst="rect">
            <a:avLst/>
          </a:prstGeom>
        </p:spPr>
        <p:txBody>
          <a:bodyPr vert="horz" wrap="square" lIns="93324" tIns="46662" rIns="93324" bIns="46662" numCol="1" anchor="b" anchorCtr="0" compatLnSpc="1">
            <a:prstTxWarp prst="textNoShape">
              <a:avLst/>
            </a:prstTxWarp>
          </a:bodyPr>
          <a:lstStyle>
            <a:lvl1pPr>
              <a:defRPr sz="1200"/>
            </a:lvl1pPr>
          </a:lstStyle>
          <a:p>
            <a:r>
              <a:rPr lang="en-US"/>
              <a:t>Copyright © 2014 by Nelson Education Ltd. </a:t>
            </a:r>
          </a:p>
        </p:txBody>
      </p:sp>
      <p:sp>
        <p:nvSpPr>
          <p:cNvPr id="5" name="Slide Number Placeholder 4"/>
          <p:cNvSpPr>
            <a:spLocks noGrp="1"/>
          </p:cNvSpPr>
          <p:nvPr>
            <p:ph type="sldNum" sz="quarter" idx="3"/>
          </p:nvPr>
        </p:nvSpPr>
        <p:spPr>
          <a:xfrm>
            <a:off x="3978132" y="8842029"/>
            <a:ext cx="3043343" cy="465455"/>
          </a:xfrm>
          <a:prstGeom prst="rect">
            <a:avLst/>
          </a:prstGeom>
        </p:spPr>
        <p:txBody>
          <a:bodyPr vert="horz" wrap="square" lIns="93324" tIns="46662" rIns="93324" bIns="46662" numCol="1" anchor="b" anchorCtr="0" compatLnSpc="1">
            <a:prstTxWarp prst="textNoShape">
              <a:avLst/>
            </a:prstTxWarp>
          </a:bodyPr>
          <a:lstStyle>
            <a:lvl1pPr algn="r">
              <a:defRPr sz="1200"/>
            </a:lvl1pPr>
          </a:lstStyle>
          <a:p>
            <a:fld id="{91A45B2B-509D-4418-9971-63B9F69650E6}" type="slidenum">
              <a:rPr lang="en-US"/>
              <a:pPr/>
              <a:t>‹#›</a:t>
            </a:fld>
            <a:endParaRPr lang="en-US"/>
          </a:p>
        </p:txBody>
      </p:sp>
    </p:spTree>
    <p:extLst>
      <p:ext uri="{BB962C8B-B14F-4D97-AF65-F5344CB8AC3E}">
        <p14:creationId xmlns:p14="http://schemas.microsoft.com/office/powerpoint/2010/main" val="3610245025"/>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3043343" cy="465455"/>
          </a:xfrm>
          <a:prstGeom prst="rect">
            <a:avLst/>
          </a:prstGeom>
          <a:noFill/>
          <a:ln w="9525">
            <a:noFill/>
            <a:miter lim="800000"/>
            <a:headEnd/>
            <a:tailEnd/>
          </a:ln>
          <a:effectLst/>
        </p:spPr>
        <p:txBody>
          <a:bodyPr vert="horz" wrap="square" lIns="93324" tIns="46662" rIns="93324" bIns="46662" numCol="1" anchor="t" anchorCtr="0" compatLnSpc="1">
            <a:prstTxWarp prst="textNoShape">
              <a:avLst/>
            </a:prstTxWarp>
          </a:bodyPr>
          <a:lstStyle>
            <a:lvl1pPr>
              <a:defRPr sz="1200"/>
            </a:lvl1pPr>
          </a:lstStyle>
          <a:p>
            <a:endParaRPr lang="en-US"/>
          </a:p>
        </p:txBody>
      </p:sp>
      <p:sp>
        <p:nvSpPr>
          <p:cNvPr id="6147" name="Rectangle 3"/>
          <p:cNvSpPr>
            <a:spLocks noGrp="1" noChangeArrowheads="1"/>
          </p:cNvSpPr>
          <p:nvPr>
            <p:ph type="dt" idx="1"/>
          </p:nvPr>
        </p:nvSpPr>
        <p:spPr bwMode="auto">
          <a:xfrm>
            <a:off x="3978132" y="0"/>
            <a:ext cx="3043343" cy="465455"/>
          </a:xfrm>
          <a:prstGeom prst="rect">
            <a:avLst/>
          </a:prstGeom>
          <a:noFill/>
          <a:ln w="9525">
            <a:noFill/>
            <a:miter lim="800000"/>
            <a:headEnd/>
            <a:tailEnd/>
          </a:ln>
          <a:effectLst/>
        </p:spPr>
        <p:txBody>
          <a:bodyPr vert="horz" wrap="square" lIns="93324" tIns="46662" rIns="93324" bIns="46662" numCol="1" anchor="t" anchorCtr="0" compatLnSpc="1">
            <a:prstTxWarp prst="textNoShape">
              <a:avLst/>
            </a:prstTxWarp>
          </a:bodyPr>
          <a:lstStyle>
            <a:lvl1pPr algn="r">
              <a:defRPr sz="1200"/>
            </a:lvl1pPr>
          </a:lstStyle>
          <a:p>
            <a:endParaRPr lang="en-US"/>
          </a:p>
        </p:txBody>
      </p:sp>
      <p:sp>
        <p:nvSpPr>
          <p:cNvPr id="10244" name="Rectangle 4"/>
          <p:cNvSpPr>
            <a:spLocks noGrp="1" noRot="1" noChangeAspect="1" noChangeArrowheads="1" noTextEdit="1"/>
          </p:cNvSpPr>
          <p:nvPr>
            <p:ph type="sldImg" idx="2"/>
          </p:nvPr>
        </p:nvSpPr>
        <p:spPr bwMode="auto">
          <a:xfrm>
            <a:off x="1184275" y="698500"/>
            <a:ext cx="4654550" cy="3490913"/>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702310" y="4421823"/>
            <a:ext cx="5618480" cy="4189095"/>
          </a:xfrm>
          <a:prstGeom prst="rect">
            <a:avLst/>
          </a:prstGeom>
          <a:noFill/>
          <a:ln w="9525">
            <a:noFill/>
            <a:miter lim="800000"/>
            <a:headEnd/>
            <a:tailEnd/>
          </a:ln>
          <a:effectLst/>
        </p:spPr>
        <p:txBody>
          <a:bodyPr vert="horz" wrap="square" lIns="93324" tIns="46662" rIns="93324" bIns="46662"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150" name="Rectangle 6"/>
          <p:cNvSpPr>
            <a:spLocks noGrp="1" noChangeArrowheads="1"/>
          </p:cNvSpPr>
          <p:nvPr>
            <p:ph type="ftr" sz="quarter" idx="4"/>
          </p:nvPr>
        </p:nvSpPr>
        <p:spPr bwMode="auto">
          <a:xfrm>
            <a:off x="0" y="8842029"/>
            <a:ext cx="3433516" cy="465455"/>
          </a:xfrm>
          <a:prstGeom prst="rect">
            <a:avLst/>
          </a:prstGeom>
          <a:noFill/>
          <a:ln w="9525">
            <a:noFill/>
            <a:miter lim="800000"/>
            <a:headEnd/>
            <a:tailEnd/>
          </a:ln>
          <a:effectLst/>
        </p:spPr>
        <p:txBody>
          <a:bodyPr vert="horz" wrap="square" lIns="93324" tIns="46662" rIns="93324" bIns="46662" numCol="1" anchor="b" anchorCtr="0" compatLnSpc="1">
            <a:prstTxWarp prst="textNoShape">
              <a:avLst/>
            </a:prstTxWarp>
          </a:bodyPr>
          <a:lstStyle>
            <a:lvl1pPr>
              <a:defRPr sz="1200"/>
            </a:lvl1pPr>
          </a:lstStyle>
          <a:p>
            <a:r>
              <a:rPr lang="en-US"/>
              <a:t>Copyright © 2014 by Nelson Education Ltd. </a:t>
            </a:r>
          </a:p>
        </p:txBody>
      </p:sp>
      <p:sp>
        <p:nvSpPr>
          <p:cNvPr id="6151" name="Rectangle 7"/>
          <p:cNvSpPr>
            <a:spLocks noGrp="1" noChangeArrowheads="1"/>
          </p:cNvSpPr>
          <p:nvPr>
            <p:ph type="sldNum" sz="quarter" idx="5"/>
          </p:nvPr>
        </p:nvSpPr>
        <p:spPr bwMode="auto">
          <a:xfrm>
            <a:off x="3978132" y="8842029"/>
            <a:ext cx="3043343" cy="465455"/>
          </a:xfrm>
          <a:prstGeom prst="rect">
            <a:avLst/>
          </a:prstGeom>
          <a:noFill/>
          <a:ln w="9525">
            <a:noFill/>
            <a:miter lim="800000"/>
            <a:headEnd/>
            <a:tailEnd/>
          </a:ln>
          <a:effectLst/>
        </p:spPr>
        <p:txBody>
          <a:bodyPr vert="horz" wrap="square" lIns="93324" tIns="46662" rIns="93324" bIns="46662" numCol="1" anchor="b" anchorCtr="0" compatLnSpc="1">
            <a:prstTxWarp prst="textNoShape">
              <a:avLst/>
            </a:prstTxWarp>
          </a:bodyPr>
          <a:lstStyle>
            <a:lvl1pPr algn="r">
              <a:defRPr sz="1200"/>
            </a:lvl1pPr>
          </a:lstStyle>
          <a:p>
            <a:fld id="{0A0D7E25-D033-4DBF-A687-C4975939F947}" type="slidenum">
              <a:rPr lang="en-US"/>
              <a:pPr/>
              <a:t>‹#›</a:t>
            </a:fld>
            <a:endParaRPr lang="en-US"/>
          </a:p>
        </p:txBody>
      </p:sp>
    </p:spTree>
    <p:extLst>
      <p:ext uri="{BB962C8B-B14F-4D97-AF65-F5344CB8AC3E}">
        <p14:creationId xmlns:p14="http://schemas.microsoft.com/office/powerpoint/2010/main" val="1752494373"/>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200" kern="1200">
        <a:solidFill>
          <a:schemeClr val="tx1"/>
        </a:solidFill>
        <a:latin typeface="Arial" pitchFamily="34" charset="0"/>
        <a:ea typeface="ヒラギノ角ゴ Pro W3" charset="-128"/>
        <a:cs typeface="ヒラギノ角ゴ Pro W3" charset="-128"/>
      </a:defRPr>
    </a:lvl1pPr>
    <a:lvl2pPr marL="457200" algn="l" rtl="0" eaLnBrk="0" fontAlgn="base" hangingPunct="0">
      <a:spcBef>
        <a:spcPct val="30000"/>
      </a:spcBef>
      <a:spcAft>
        <a:spcPct val="0"/>
      </a:spcAft>
      <a:defRPr sz="1200" kern="1200">
        <a:solidFill>
          <a:schemeClr val="tx1"/>
        </a:solidFill>
        <a:latin typeface="Arial" pitchFamily="34" charset="0"/>
        <a:ea typeface="ヒラギノ角ゴ Pro W3" charset="-128"/>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ヒラギノ角ゴ Pro W3" charset="-128"/>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ヒラギノ角ゴ Pro W3" charset="-128"/>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ヒラギノ角ゴ Pro W3"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0064CB67-CDC7-4A72-A62B-97C6DCC0F917}" type="slidenum">
              <a:rPr lang="en-US"/>
              <a:pPr/>
              <a:t>24</a:t>
            </a:fld>
            <a:endParaRPr lang="en-US"/>
          </a:p>
        </p:txBody>
      </p:sp>
      <p:sp>
        <p:nvSpPr>
          <p:cNvPr id="43011" name="Rectangle 2"/>
          <p:cNvSpPr>
            <a:spLocks noChangeArrowheads="1"/>
          </p:cNvSpPr>
          <p:nvPr/>
        </p:nvSpPr>
        <p:spPr bwMode="auto">
          <a:xfrm>
            <a:off x="3978132" y="0"/>
            <a:ext cx="3044969" cy="465455"/>
          </a:xfrm>
          <a:prstGeom prst="rect">
            <a:avLst/>
          </a:prstGeom>
          <a:noFill/>
          <a:ln w="12700">
            <a:noFill/>
            <a:miter lim="800000"/>
            <a:headEnd/>
            <a:tailEnd/>
          </a:ln>
        </p:spPr>
        <p:txBody>
          <a:bodyPr wrap="none" lIns="93324" tIns="46662" rIns="93324" bIns="46662" anchor="ctr"/>
          <a:lstStyle/>
          <a:p>
            <a:pPr eaLnBrk="0" hangingPunct="0"/>
            <a:endParaRPr lang="en-US" sz="1800"/>
          </a:p>
        </p:txBody>
      </p:sp>
      <p:sp>
        <p:nvSpPr>
          <p:cNvPr id="43012" name="Rectangle 3"/>
          <p:cNvSpPr>
            <a:spLocks noChangeArrowheads="1"/>
          </p:cNvSpPr>
          <p:nvPr/>
        </p:nvSpPr>
        <p:spPr bwMode="auto">
          <a:xfrm>
            <a:off x="3978132" y="8842030"/>
            <a:ext cx="3044969" cy="467071"/>
          </a:xfrm>
          <a:prstGeom prst="rect">
            <a:avLst/>
          </a:prstGeom>
          <a:noFill/>
          <a:ln w="12700">
            <a:noFill/>
            <a:miter lim="800000"/>
            <a:headEnd/>
            <a:tailEnd/>
          </a:ln>
        </p:spPr>
        <p:txBody>
          <a:bodyPr lIns="19442" tIns="0" rIns="19442" bIns="0" anchor="b"/>
          <a:lstStyle/>
          <a:p>
            <a:pPr algn="r" defTabSz="975362" eaLnBrk="0" hangingPunct="0"/>
            <a:r>
              <a:rPr lang="en-US" sz="1000" i="1">
                <a:latin typeface="Times New Roman" pitchFamily="18" charset="0"/>
              </a:rPr>
              <a:t>16</a:t>
            </a:r>
          </a:p>
        </p:txBody>
      </p:sp>
      <p:sp>
        <p:nvSpPr>
          <p:cNvPr id="43013" name="Rectangle 4"/>
          <p:cNvSpPr>
            <a:spLocks noChangeArrowheads="1"/>
          </p:cNvSpPr>
          <p:nvPr/>
        </p:nvSpPr>
        <p:spPr bwMode="auto">
          <a:xfrm>
            <a:off x="0" y="8842030"/>
            <a:ext cx="3043343" cy="467071"/>
          </a:xfrm>
          <a:prstGeom prst="rect">
            <a:avLst/>
          </a:prstGeom>
          <a:noFill/>
          <a:ln w="12700">
            <a:noFill/>
            <a:miter lim="800000"/>
            <a:headEnd/>
            <a:tailEnd/>
          </a:ln>
        </p:spPr>
        <p:txBody>
          <a:bodyPr wrap="none" lIns="93324" tIns="46662" rIns="93324" bIns="46662" anchor="ctr"/>
          <a:lstStyle/>
          <a:p>
            <a:pPr eaLnBrk="0" hangingPunct="0"/>
            <a:endParaRPr lang="en-US" sz="1800"/>
          </a:p>
        </p:txBody>
      </p:sp>
      <p:sp>
        <p:nvSpPr>
          <p:cNvPr id="43014" name="Rectangle 5"/>
          <p:cNvSpPr>
            <a:spLocks noChangeArrowheads="1"/>
          </p:cNvSpPr>
          <p:nvPr/>
        </p:nvSpPr>
        <p:spPr bwMode="auto">
          <a:xfrm>
            <a:off x="0" y="0"/>
            <a:ext cx="3043343" cy="465455"/>
          </a:xfrm>
          <a:prstGeom prst="rect">
            <a:avLst/>
          </a:prstGeom>
          <a:noFill/>
          <a:ln w="12700">
            <a:noFill/>
            <a:miter lim="800000"/>
            <a:headEnd/>
            <a:tailEnd/>
          </a:ln>
        </p:spPr>
        <p:txBody>
          <a:bodyPr wrap="none" lIns="93324" tIns="46662" rIns="93324" bIns="46662" anchor="ctr"/>
          <a:lstStyle/>
          <a:p>
            <a:pPr eaLnBrk="0" hangingPunct="0"/>
            <a:endParaRPr lang="en-US" sz="1800"/>
          </a:p>
        </p:txBody>
      </p:sp>
      <p:sp>
        <p:nvSpPr>
          <p:cNvPr id="43015" name="Rectangle 6"/>
          <p:cNvSpPr>
            <a:spLocks noGrp="1" noRot="1" noChangeAspect="1" noChangeArrowheads="1" noTextEdit="1"/>
          </p:cNvSpPr>
          <p:nvPr>
            <p:ph type="sldImg"/>
          </p:nvPr>
        </p:nvSpPr>
        <p:spPr>
          <a:xfrm>
            <a:off x="1192213" y="704850"/>
            <a:ext cx="4638675" cy="3478213"/>
          </a:xfrm>
          <a:ln cap="flat"/>
        </p:spPr>
      </p:sp>
      <p:sp>
        <p:nvSpPr>
          <p:cNvPr id="43016" name="Rectangle 7"/>
          <p:cNvSpPr>
            <a:spLocks noGrp="1" noChangeArrowheads="1"/>
          </p:cNvSpPr>
          <p:nvPr>
            <p:ph type="body" idx="1"/>
          </p:nvPr>
        </p:nvSpPr>
        <p:spPr>
          <a:xfrm>
            <a:off x="936414" y="4421823"/>
            <a:ext cx="5148648" cy="4189095"/>
          </a:xfrm>
          <a:noFill/>
          <a:ln/>
        </p:spPr>
        <p:txBody>
          <a:bodyPr lIns="95591" tIns="48606" rIns="95591" bIns="48606"/>
          <a:lstStyle/>
          <a:p>
            <a:pPr defTabSz="975362" eaLnBrk="1" hangingPunct="1"/>
            <a:endParaRPr lang="en-US" smtClean="0"/>
          </a:p>
        </p:txBody>
      </p:sp>
      <p:sp>
        <p:nvSpPr>
          <p:cNvPr id="43017" name="Footer Placeholder 8"/>
          <p:cNvSpPr>
            <a:spLocks noGrp="1"/>
          </p:cNvSpPr>
          <p:nvPr>
            <p:ph type="ftr" sz="quarter" idx="4"/>
          </p:nvPr>
        </p:nvSpPr>
        <p:spPr>
          <a:noFill/>
        </p:spPr>
        <p:txBody>
          <a:bodyPr/>
          <a:lstStyle/>
          <a:p>
            <a:r>
              <a:rPr lang="en-US"/>
              <a:t>Copyright © 2014 by Nelson Education Ltd. </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hapter Title Slide">
    <p:spTree>
      <p:nvGrpSpPr>
        <p:cNvPr id="1" name=""/>
        <p:cNvGrpSpPr/>
        <p:nvPr/>
      </p:nvGrpSpPr>
      <p:grpSpPr>
        <a:xfrm>
          <a:off x="0" y="0"/>
          <a:ext cx="0" cy="0"/>
          <a:chOff x="0" y="0"/>
          <a:chExt cx="0" cy="0"/>
        </a:xfrm>
      </p:grpSpPr>
      <p:sp>
        <p:nvSpPr>
          <p:cNvPr id="4" name="Oval 3"/>
          <p:cNvSpPr/>
          <p:nvPr userDrawn="1"/>
        </p:nvSpPr>
        <p:spPr>
          <a:xfrm>
            <a:off x="-1101725" y="2590800"/>
            <a:ext cx="2203450" cy="2282825"/>
          </a:xfrm>
          <a:prstGeom prst="ellipse">
            <a:avLst/>
          </a:prstGeom>
          <a:no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US" sz="1800">
              <a:solidFill>
                <a:srgbClr val="FFFFFF"/>
              </a:solidFill>
              <a:ea typeface="ヒラギノ角ゴ Pro W3" charset="-128"/>
            </a:endParaRPr>
          </a:p>
        </p:txBody>
      </p:sp>
      <p:sp>
        <p:nvSpPr>
          <p:cNvPr id="5" name="Oval 4"/>
          <p:cNvSpPr/>
          <p:nvPr userDrawn="1"/>
        </p:nvSpPr>
        <p:spPr>
          <a:xfrm>
            <a:off x="-228600" y="-168275"/>
            <a:ext cx="2819400" cy="2759075"/>
          </a:xfrm>
          <a:prstGeom prst="ellipse">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US" sz="1800">
              <a:solidFill>
                <a:srgbClr val="FFFFFF"/>
              </a:solidFill>
              <a:ea typeface="ヒラギノ角ゴ Pro W3" charset="-128"/>
            </a:endParaRPr>
          </a:p>
        </p:txBody>
      </p:sp>
      <p:sp>
        <p:nvSpPr>
          <p:cNvPr id="6" name="Oval 5"/>
          <p:cNvSpPr/>
          <p:nvPr userDrawn="1"/>
        </p:nvSpPr>
        <p:spPr>
          <a:xfrm>
            <a:off x="-685800" y="-152400"/>
            <a:ext cx="1905000" cy="1943100"/>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US" sz="1800">
              <a:solidFill>
                <a:srgbClr val="FFFFFF"/>
              </a:solidFill>
              <a:ea typeface="ヒラギノ角ゴ Pro W3" charset="-128"/>
            </a:endParaRPr>
          </a:p>
        </p:txBody>
      </p:sp>
      <p:sp>
        <p:nvSpPr>
          <p:cNvPr id="7" name="Oval 6"/>
          <p:cNvSpPr/>
          <p:nvPr userDrawn="1"/>
        </p:nvSpPr>
        <p:spPr>
          <a:xfrm>
            <a:off x="-820738" y="1828800"/>
            <a:ext cx="2678113" cy="2667000"/>
          </a:xfrm>
          <a:prstGeom prst="ellipse">
            <a:avLst/>
          </a:prstGeom>
          <a:no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US" sz="1800">
              <a:solidFill>
                <a:srgbClr val="FFFFFF"/>
              </a:solidFill>
              <a:ea typeface="ヒラギノ角ゴ Pro W3" charset="-128"/>
            </a:endParaRPr>
          </a:p>
        </p:txBody>
      </p:sp>
      <p:sp>
        <p:nvSpPr>
          <p:cNvPr id="8" name="Oval 7"/>
          <p:cNvSpPr/>
          <p:nvPr userDrawn="1"/>
        </p:nvSpPr>
        <p:spPr>
          <a:xfrm>
            <a:off x="-854075" y="5124450"/>
            <a:ext cx="2514600" cy="2590800"/>
          </a:xfrm>
          <a:prstGeom prst="ellipse">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US" sz="1800">
              <a:solidFill>
                <a:srgbClr val="FFFFFF"/>
              </a:solidFill>
              <a:ea typeface="ヒラギノ角ゴ Pro W3" charset="-128"/>
            </a:endParaRPr>
          </a:p>
        </p:txBody>
      </p:sp>
      <p:sp>
        <p:nvSpPr>
          <p:cNvPr id="9" name="Rectangle 8"/>
          <p:cNvSpPr/>
          <p:nvPr userDrawn="1"/>
        </p:nvSpPr>
        <p:spPr>
          <a:xfrm>
            <a:off x="0" y="381000"/>
            <a:ext cx="9144000" cy="1905000"/>
          </a:xfrm>
          <a:prstGeom prst="rect">
            <a:avLst/>
          </a:prstGeom>
          <a:solidFill>
            <a:srgbClr val="1584A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US" sz="1800" b="1">
              <a:solidFill>
                <a:srgbClr val="FFFFFF"/>
              </a:solidFill>
              <a:ea typeface="ヒラギノ角ゴ Pro W3" charset="-128"/>
            </a:endParaRPr>
          </a:p>
        </p:txBody>
      </p:sp>
      <p:sp>
        <p:nvSpPr>
          <p:cNvPr id="10" name="Oval 9"/>
          <p:cNvSpPr/>
          <p:nvPr userDrawn="1"/>
        </p:nvSpPr>
        <p:spPr>
          <a:xfrm>
            <a:off x="-838200" y="3863975"/>
            <a:ext cx="2590800" cy="2613025"/>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US" sz="1800">
              <a:solidFill>
                <a:srgbClr val="FFFFFF"/>
              </a:solidFill>
              <a:ea typeface="ヒラギノ角ゴ Pro W3" charset="-128"/>
            </a:endParaRPr>
          </a:p>
        </p:txBody>
      </p:sp>
      <p:sp>
        <p:nvSpPr>
          <p:cNvPr id="2" name="Title 1"/>
          <p:cNvSpPr>
            <a:spLocks noGrp="1"/>
          </p:cNvSpPr>
          <p:nvPr>
            <p:ph type="ctrTitle"/>
          </p:nvPr>
        </p:nvSpPr>
        <p:spPr>
          <a:xfrm>
            <a:off x="381000" y="609600"/>
            <a:ext cx="8305800" cy="1470025"/>
          </a:xfrm>
        </p:spPr>
        <p:txBody>
          <a:bodyPr/>
          <a:lstStyle>
            <a:lvl1pPr algn="l">
              <a:defRPr sz="6000" b="0" cap="all" baseline="0">
                <a:solidFill>
                  <a:schemeClr val="bg1"/>
                </a:solidFill>
                <a:effectLst>
                  <a:outerShdw blurRad="38100" dist="38100" dir="2700000" algn="tl">
                    <a:srgbClr val="000000">
                      <a:alpha val="43137"/>
                    </a:srgbClr>
                  </a:outerShdw>
                </a:effectLst>
                <a:latin typeface="Gill Sans MT"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723900" y="2819400"/>
            <a:ext cx="7696200" cy="2590800"/>
          </a:xfrm>
        </p:spPr>
        <p:txBody>
          <a:bodyPr>
            <a:noAutofit/>
          </a:bodyPr>
          <a:lstStyle>
            <a:lvl1pPr marL="0" indent="0" algn="l">
              <a:buNone/>
              <a:defRPr sz="4600" b="1" cap="all" baseline="0">
                <a:solidFill>
                  <a:schemeClr val="tx1"/>
                </a:solidFill>
                <a:effectLst>
                  <a:outerShdw blurRad="38100" dist="38100" dir="2700000" algn="tl">
                    <a:srgbClr val="000000">
                      <a:alpha val="43137"/>
                    </a:srgb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11" name="Footer Placeholder 31"/>
          <p:cNvSpPr>
            <a:spLocks noGrp="1"/>
          </p:cNvSpPr>
          <p:nvPr>
            <p:ph type="ftr" sz="quarter" idx="10"/>
          </p:nvPr>
        </p:nvSpPr>
        <p:spPr/>
        <p:txBody>
          <a:bodyPr/>
          <a:lstStyle>
            <a:lvl1pPr>
              <a:defRPr>
                <a:solidFill>
                  <a:srgbClr val="000000"/>
                </a:solidFill>
              </a:defRPr>
            </a:lvl1pPr>
          </a:lstStyle>
          <a:p>
            <a:r>
              <a:rPr lang="en-US"/>
              <a:t>Copyright © 2014 by Nelson Education Ltd. </a:t>
            </a:r>
          </a:p>
        </p:txBody>
      </p:sp>
      <p:sp>
        <p:nvSpPr>
          <p:cNvPr id="12" name="Slide Number Placeholder 32"/>
          <p:cNvSpPr>
            <a:spLocks noGrp="1"/>
          </p:cNvSpPr>
          <p:nvPr>
            <p:ph type="sldNum" sz="quarter" idx="11"/>
          </p:nvPr>
        </p:nvSpPr>
        <p:spPr/>
        <p:txBody>
          <a:bodyPr/>
          <a:lstStyle>
            <a:lvl1pPr>
              <a:defRPr>
                <a:solidFill>
                  <a:srgbClr val="000000"/>
                </a:solidFill>
              </a:defRPr>
            </a:lvl1pPr>
          </a:lstStyle>
          <a:p>
            <a:r>
              <a:rPr lang="en-US"/>
              <a:t>19-</a:t>
            </a:r>
            <a:fld id="{8AC6C428-2C39-4F35-892D-8C29931E2793}"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hapter Outlin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10919" y="130175"/>
            <a:ext cx="8322161" cy="1470025"/>
          </a:xfrm>
        </p:spPr>
        <p:txBody>
          <a:bodyPr/>
          <a:lstStyle>
            <a:lvl1pPr algn="ctr">
              <a:defRPr sz="4400" b="0" cap="none" baseline="0">
                <a:solidFill>
                  <a:srgbClr val="0070C0"/>
                </a:solidFill>
                <a:effectLst/>
                <a:latin typeface="+mj-lt"/>
              </a:defRPr>
            </a:lvl1pPr>
          </a:lstStyle>
          <a:p>
            <a:r>
              <a:rPr lang="en-US" dirty="0" smtClean="0"/>
              <a:t>Click To Edit Master Title Style</a:t>
            </a:r>
            <a:endParaRPr lang="en-US" dirty="0"/>
          </a:p>
        </p:txBody>
      </p:sp>
      <p:sp>
        <p:nvSpPr>
          <p:cNvPr id="5" name="Text Placeholder 4"/>
          <p:cNvSpPr>
            <a:spLocks noGrp="1"/>
          </p:cNvSpPr>
          <p:nvPr>
            <p:ph type="body" sz="quarter" idx="10"/>
          </p:nvPr>
        </p:nvSpPr>
        <p:spPr>
          <a:xfrm>
            <a:off x="533400" y="1828800"/>
            <a:ext cx="8077200" cy="45720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Footer Placeholder 5"/>
          <p:cNvSpPr>
            <a:spLocks noGrp="1"/>
          </p:cNvSpPr>
          <p:nvPr>
            <p:ph type="ftr" sz="quarter" idx="11"/>
          </p:nvPr>
        </p:nvSpPr>
        <p:spPr/>
        <p:txBody>
          <a:bodyPr/>
          <a:lstStyle>
            <a:lvl1pPr>
              <a:defRPr>
                <a:solidFill>
                  <a:schemeClr val="tx1"/>
                </a:solidFill>
              </a:defRPr>
            </a:lvl1pPr>
          </a:lstStyle>
          <a:p>
            <a:r>
              <a:rPr lang="en-US" dirty="0" smtClean="0"/>
              <a:t>Copyright © 2014 by Nelson Education Ltd. </a:t>
            </a:r>
            <a:endParaRPr lang="en-US" dirty="0"/>
          </a:p>
        </p:txBody>
      </p:sp>
      <p:sp>
        <p:nvSpPr>
          <p:cNvPr id="8" name="Slide Number Placeholder 6"/>
          <p:cNvSpPr>
            <a:spLocks noGrp="1"/>
          </p:cNvSpPr>
          <p:nvPr>
            <p:ph type="sldNum" sz="quarter" idx="12"/>
          </p:nvPr>
        </p:nvSpPr>
        <p:spPr/>
        <p:txBody>
          <a:bodyPr/>
          <a:lstStyle>
            <a:lvl1pPr>
              <a:defRPr>
                <a:solidFill>
                  <a:schemeClr val="tx1"/>
                </a:solidFill>
              </a:defRPr>
            </a:lvl1pPr>
          </a:lstStyle>
          <a:p>
            <a:r>
              <a:rPr lang="en-US" dirty="0" smtClean="0"/>
              <a:t>19-</a:t>
            </a:r>
            <a:fld id="{9C776BBA-A595-4706-8E82-5DBC1075CCD1}"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A Head 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0" cap="none" baseline="0">
                <a:effectLst/>
                <a:latin typeface="+mj-lt"/>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p:txBody>
      </p:sp>
      <p:sp>
        <p:nvSpPr>
          <p:cNvPr id="5" name="Footer Placeholder 7"/>
          <p:cNvSpPr>
            <a:spLocks noGrp="1"/>
          </p:cNvSpPr>
          <p:nvPr>
            <p:ph type="ftr" sz="quarter" idx="10"/>
          </p:nvPr>
        </p:nvSpPr>
        <p:spPr/>
        <p:txBody>
          <a:bodyPr/>
          <a:lstStyle>
            <a:lvl1pPr>
              <a:defRPr>
                <a:solidFill>
                  <a:schemeClr val="tx1"/>
                </a:solidFill>
              </a:defRPr>
            </a:lvl1pPr>
          </a:lstStyle>
          <a:p>
            <a:r>
              <a:rPr lang="en-US" dirty="0" smtClean="0"/>
              <a:t>Copyright © 2014 by Nelson Education Ltd. </a:t>
            </a:r>
            <a:endParaRPr lang="en-US" dirty="0"/>
          </a:p>
        </p:txBody>
      </p:sp>
      <p:sp>
        <p:nvSpPr>
          <p:cNvPr id="6" name="Slide Number Placeholder 8"/>
          <p:cNvSpPr>
            <a:spLocks noGrp="1"/>
          </p:cNvSpPr>
          <p:nvPr>
            <p:ph type="sldNum" sz="quarter" idx="11"/>
          </p:nvPr>
        </p:nvSpPr>
        <p:spPr/>
        <p:txBody>
          <a:bodyPr/>
          <a:lstStyle>
            <a:lvl1pPr>
              <a:defRPr>
                <a:solidFill>
                  <a:schemeClr val="tx1"/>
                </a:solidFill>
              </a:defRPr>
            </a:lvl1pPr>
          </a:lstStyle>
          <a:p>
            <a:r>
              <a:rPr lang="en-US" dirty="0" smtClean="0"/>
              <a:t>19-</a:t>
            </a:r>
            <a:fld id="{1B5862DF-E86B-4783-8B66-5CBB76C86758}"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0" cap="none" baseline="0">
                <a:latin typeface="+mj-lt"/>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p:txBody>
      </p:sp>
      <p:sp>
        <p:nvSpPr>
          <p:cNvPr id="5" name="Footer Placeholder 3"/>
          <p:cNvSpPr>
            <a:spLocks noGrp="1"/>
          </p:cNvSpPr>
          <p:nvPr>
            <p:ph type="ftr" sz="quarter" idx="10"/>
          </p:nvPr>
        </p:nvSpPr>
        <p:spPr/>
        <p:txBody>
          <a:bodyPr/>
          <a:lstStyle>
            <a:lvl1pPr>
              <a:defRPr>
                <a:solidFill>
                  <a:schemeClr val="tx1"/>
                </a:solidFill>
              </a:defRPr>
            </a:lvl1pPr>
          </a:lstStyle>
          <a:p>
            <a:r>
              <a:rPr lang="en-US" dirty="0" smtClean="0"/>
              <a:t>Copyright © 2014 by Nelson Education Ltd. </a:t>
            </a:r>
            <a:endParaRPr lang="en-US" dirty="0"/>
          </a:p>
        </p:txBody>
      </p:sp>
      <p:sp>
        <p:nvSpPr>
          <p:cNvPr id="6" name="Slide Number Placeholder 4"/>
          <p:cNvSpPr>
            <a:spLocks noGrp="1"/>
          </p:cNvSpPr>
          <p:nvPr>
            <p:ph type="sldNum" sz="quarter" idx="11"/>
          </p:nvPr>
        </p:nvSpPr>
        <p:spPr/>
        <p:txBody>
          <a:bodyPr/>
          <a:lstStyle>
            <a:lvl1pPr>
              <a:defRPr>
                <a:solidFill>
                  <a:schemeClr val="tx1"/>
                </a:solidFill>
              </a:defRPr>
            </a:lvl1pPr>
          </a:lstStyle>
          <a:p>
            <a:r>
              <a:rPr lang="en-US" dirty="0" smtClean="0"/>
              <a:t>19-</a:t>
            </a:r>
            <a:fld id="{2B3D7D7C-2D39-41E1-9280-9F9964DD3A4C}"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0" cap="none" baseline="0">
                <a:latin typeface="+mj-lt"/>
              </a:defRPr>
            </a:lvl1pPr>
          </a:lstStyle>
          <a:p>
            <a:r>
              <a:rPr lang="en-US" dirty="0" smtClean="0"/>
              <a:t>Click To Edit Master Title Style</a:t>
            </a:r>
            <a:endParaRPr lang="en-US" dirty="0"/>
          </a:p>
        </p:txBody>
      </p:sp>
      <p:sp>
        <p:nvSpPr>
          <p:cNvPr id="4" name="Footer Placeholder 6"/>
          <p:cNvSpPr>
            <a:spLocks noGrp="1"/>
          </p:cNvSpPr>
          <p:nvPr>
            <p:ph type="ftr" sz="quarter" idx="10"/>
          </p:nvPr>
        </p:nvSpPr>
        <p:spPr/>
        <p:txBody>
          <a:bodyPr/>
          <a:lstStyle>
            <a:lvl1pPr>
              <a:defRPr>
                <a:solidFill>
                  <a:schemeClr val="tx1"/>
                </a:solidFill>
              </a:defRPr>
            </a:lvl1pPr>
          </a:lstStyle>
          <a:p>
            <a:r>
              <a:rPr lang="en-US" dirty="0" smtClean="0"/>
              <a:t>Copyright © 2014 by Nelson Education Ltd. </a:t>
            </a:r>
            <a:endParaRPr lang="en-US" dirty="0"/>
          </a:p>
        </p:txBody>
      </p:sp>
      <p:sp>
        <p:nvSpPr>
          <p:cNvPr id="5" name="Slide Number Placeholder 7"/>
          <p:cNvSpPr>
            <a:spLocks noGrp="1"/>
          </p:cNvSpPr>
          <p:nvPr>
            <p:ph type="sldNum" sz="quarter" idx="11"/>
          </p:nvPr>
        </p:nvSpPr>
        <p:spPr/>
        <p:txBody>
          <a:bodyPr/>
          <a:lstStyle>
            <a:lvl1pPr>
              <a:defRPr>
                <a:solidFill>
                  <a:schemeClr val="tx1"/>
                </a:solidFill>
              </a:defRPr>
            </a:lvl1pPr>
          </a:lstStyle>
          <a:p>
            <a:r>
              <a:rPr lang="en-US" dirty="0" smtClean="0"/>
              <a:t>19-</a:t>
            </a:r>
            <a:fld id="{764187E1-DA76-400A-A76B-D52D02FF6260}"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4"/>
          <p:cNvSpPr>
            <a:spLocks noGrp="1"/>
          </p:cNvSpPr>
          <p:nvPr>
            <p:ph type="ftr" sz="quarter" idx="10"/>
          </p:nvPr>
        </p:nvSpPr>
        <p:spPr/>
        <p:txBody>
          <a:bodyPr/>
          <a:lstStyle>
            <a:lvl1pPr>
              <a:defRPr>
                <a:solidFill>
                  <a:srgbClr val="000000"/>
                </a:solidFill>
              </a:defRPr>
            </a:lvl1pPr>
          </a:lstStyle>
          <a:p>
            <a:r>
              <a:rPr lang="en-US"/>
              <a:t>Copyright © 2014 by Nelson Education Ltd. </a:t>
            </a:r>
          </a:p>
        </p:txBody>
      </p:sp>
      <p:sp>
        <p:nvSpPr>
          <p:cNvPr id="3" name="Slide Number Placeholder 5"/>
          <p:cNvSpPr>
            <a:spLocks noGrp="1"/>
          </p:cNvSpPr>
          <p:nvPr>
            <p:ph type="sldNum" sz="quarter" idx="11"/>
          </p:nvPr>
        </p:nvSpPr>
        <p:spPr/>
        <p:txBody>
          <a:bodyPr/>
          <a:lstStyle>
            <a:lvl1pPr>
              <a:defRPr>
                <a:solidFill>
                  <a:srgbClr val="000000"/>
                </a:solidFill>
              </a:defRPr>
            </a:lvl1pPr>
          </a:lstStyle>
          <a:p>
            <a:r>
              <a:rPr lang="en-US"/>
              <a:t>19-</a:t>
            </a:r>
            <a:fld id="{FAEB7D8C-598F-4D8F-9D04-F47ABD188237}"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ook Title Slide">
    <p:spTree>
      <p:nvGrpSpPr>
        <p:cNvPr id="1" name=""/>
        <p:cNvGrpSpPr/>
        <p:nvPr/>
      </p:nvGrpSpPr>
      <p:grpSpPr>
        <a:xfrm>
          <a:off x="0" y="0"/>
          <a:ext cx="0" cy="0"/>
          <a:chOff x="0" y="0"/>
          <a:chExt cx="0" cy="0"/>
        </a:xfrm>
      </p:grpSpPr>
      <p:sp>
        <p:nvSpPr>
          <p:cNvPr id="2" name="Rectangle 1"/>
          <p:cNvSpPr/>
          <p:nvPr userDrawn="1"/>
        </p:nvSpPr>
        <p:spPr>
          <a:xfrm>
            <a:off x="-4763" y="4367213"/>
            <a:ext cx="9144001" cy="1576387"/>
          </a:xfrm>
          <a:prstGeom prst="rect">
            <a:avLst/>
          </a:prstGeom>
          <a:solidFill>
            <a:srgbClr val="1584A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US" sz="1800">
              <a:solidFill>
                <a:srgbClr val="FFFFFF"/>
              </a:solidFill>
              <a:ea typeface="ヒラギノ角ゴ Pro W3" charset="-128"/>
            </a:endParaRPr>
          </a:p>
        </p:txBody>
      </p:sp>
      <p:sp>
        <p:nvSpPr>
          <p:cNvPr id="3" name="Rectangle 2"/>
          <p:cNvSpPr/>
          <p:nvPr userDrawn="1"/>
        </p:nvSpPr>
        <p:spPr>
          <a:xfrm>
            <a:off x="-4763" y="228600"/>
            <a:ext cx="9144001" cy="1066800"/>
          </a:xfrm>
          <a:prstGeom prst="rect">
            <a:avLst/>
          </a:prstGeom>
          <a:solidFill>
            <a:srgbClr val="1584A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US" sz="1800">
              <a:solidFill>
                <a:srgbClr val="FFFFFF"/>
              </a:solidFill>
              <a:ea typeface="ヒラギノ角ゴ Pro W3" charset="-128"/>
            </a:endParaRPr>
          </a:p>
        </p:txBody>
      </p:sp>
      <p:sp>
        <p:nvSpPr>
          <p:cNvPr id="4" name="TextBox 3"/>
          <p:cNvSpPr txBox="1"/>
          <p:nvPr userDrawn="1"/>
        </p:nvSpPr>
        <p:spPr>
          <a:xfrm>
            <a:off x="381000" y="4038600"/>
            <a:ext cx="4594225" cy="338138"/>
          </a:xfrm>
          <a:prstGeom prst="rect">
            <a:avLst/>
          </a:prstGeom>
          <a:noFill/>
        </p:spPr>
        <p:txBody>
          <a:bodyPr/>
          <a:lstStyle/>
          <a:p>
            <a:r>
              <a:rPr lang="en-US" sz="1600">
                <a:solidFill>
                  <a:srgbClr val="000000"/>
                </a:solidFill>
                <a:latin typeface="Gill Sans MT" pitchFamily="34" charset="0"/>
              </a:rPr>
              <a:t>ADAPTED FOR THE SECOND CANADIAN EDITION BY:</a:t>
            </a:r>
          </a:p>
        </p:txBody>
      </p:sp>
      <p:pic>
        <p:nvPicPr>
          <p:cNvPr id="5" name="Picture 10"/>
          <p:cNvPicPr>
            <a:picLocks noChangeAspect="1"/>
          </p:cNvPicPr>
          <p:nvPr userDrawn="1"/>
        </p:nvPicPr>
        <p:blipFill>
          <a:blip r:embed="rId2" cstate="print"/>
          <a:srcRect/>
          <a:stretch>
            <a:fillRect/>
          </a:stretch>
        </p:blipFill>
        <p:spPr bwMode="auto">
          <a:xfrm>
            <a:off x="5022850" y="1479550"/>
            <a:ext cx="3968750" cy="5059363"/>
          </a:xfrm>
          <a:prstGeom prst="rect">
            <a:avLst/>
          </a:prstGeom>
          <a:noFill/>
          <a:ln w="9525">
            <a:noFill/>
            <a:miter lim="800000"/>
            <a:headEnd/>
            <a:tailEnd/>
          </a:ln>
        </p:spPr>
      </p:pic>
      <p:sp>
        <p:nvSpPr>
          <p:cNvPr id="6" name="TextBox 5"/>
          <p:cNvSpPr txBox="1"/>
          <p:nvPr userDrawn="1"/>
        </p:nvSpPr>
        <p:spPr>
          <a:xfrm>
            <a:off x="152400" y="1322388"/>
            <a:ext cx="4648200" cy="646112"/>
          </a:xfrm>
          <a:prstGeom prst="rect">
            <a:avLst/>
          </a:prstGeom>
          <a:noFill/>
        </p:spPr>
        <p:txBody>
          <a:bodyPr>
            <a:spAutoFit/>
          </a:bodyPr>
          <a:lstStyle/>
          <a:p>
            <a:r>
              <a:rPr lang="en-US" sz="3600">
                <a:solidFill>
                  <a:srgbClr val="77933C"/>
                </a:solidFill>
                <a:latin typeface="Gill Sans MT" pitchFamily="34" charset="0"/>
              </a:rPr>
              <a:t>THEORY &amp; PRACTICE</a:t>
            </a:r>
          </a:p>
        </p:txBody>
      </p:sp>
      <p:sp>
        <p:nvSpPr>
          <p:cNvPr id="7" name="TextBox 6"/>
          <p:cNvSpPr txBox="1"/>
          <p:nvPr userDrawn="1"/>
        </p:nvSpPr>
        <p:spPr>
          <a:xfrm>
            <a:off x="461963" y="4343400"/>
            <a:ext cx="4414837" cy="1600200"/>
          </a:xfrm>
          <a:prstGeom prst="rect">
            <a:avLst/>
          </a:prstGeom>
          <a:noFill/>
        </p:spPr>
        <p:txBody>
          <a:bodyPr>
            <a:spAutoFit/>
          </a:bodyPr>
          <a:lstStyle/>
          <a:p>
            <a:pPr algn="r">
              <a:spcBef>
                <a:spcPts val="600"/>
              </a:spcBef>
              <a:spcAft>
                <a:spcPts val="600"/>
              </a:spcAft>
            </a:pPr>
            <a:r>
              <a:rPr lang="en-US" sz="3200" b="1">
                <a:solidFill>
                  <a:srgbClr val="FFFFFF"/>
                </a:solidFill>
                <a:effectLst>
                  <a:outerShdw blurRad="38100" dist="38100" dir="2700000" algn="tl">
                    <a:srgbClr val="C0C0C0"/>
                  </a:outerShdw>
                </a:effectLst>
                <a:latin typeface="Gill Sans MT" pitchFamily="34" charset="0"/>
              </a:rPr>
              <a:t>JIMMY WANG</a:t>
            </a:r>
          </a:p>
          <a:p>
            <a:pPr algn="r">
              <a:spcBef>
                <a:spcPts val="600"/>
              </a:spcBef>
              <a:spcAft>
                <a:spcPts val="600"/>
              </a:spcAft>
            </a:pPr>
            <a:r>
              <a:rPr lang="en-US" sz="2800" b="1">
                <a:solidFill>
                  <a:srgbClr val="FFFFFF"/>
                </a:solidFill>
                <a:effectLst>
                  <a:outerShdw blurRad="38100" dist="38100" dir="2700000" algn="tl">
                    <a:srgbClr val="C0C0C0"/>
                  </a:outerShdw>
                </a:effectLst>
                <a:latin typeface="Gill Sans MT" pitchFamily="34" charset="0"/>
              </a:rPr>
              <a:t>LAURENTIAN UNIVERSITY</a:t>
            </a:r>
          </a:p>
        </p:txBody>
      </p:sp>
      <p:sp>
        <p:nvSpPr>
          <p:cNvPr id="8" name="TextBox 7"/>
          <p:cNvSpPr txBox="1"/>
          <p:nvPr userDrawn="1"/>
        </p:nvSpPr>
        <p:spPr>
          <a:xfrm>
            <a:off x="152400" y="300038"/>
            <a:ext cx="8763000" cy="908050"/>
          </a:xfrm>
          <a:prstGeom prst="rect">
            <a:avLst/>
          </a:prstGeom>
          <a:noFill/>
        </p:spPr>
        <p:txBody>
          <a:bodyPr>
            <a:spAutoFit/>
          </a:bodyPr>
          <a:lstStyle/>
          <a:p>
            <a:r>
              <a:rPr lang="en-US" sz="5300">
                <a:solidFill>
                  <a:srgbClr val="FFFFFF"/>
                </a:solidFill>
                <a:effectLst>
                  <a:outerShdw blurRad="38100" dist="38100" dir="2700000" algn="tl">
                    <a:srgbClr val="C0C0C0"/>
                  </a:outerShdw>
                </a:effectLst>
                <a:latin typeface="Gill Sans MT" pitchFamily="34" charset="0"/>
              </a:rPr>
              <a:t>FINANCIAL MANAGEMENT</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wrap="square" lIns="91440" tIns="45720" rIns="91440" bIns="45720" numCol="1" anchor="ctr" anchorCtr="0" compatLnSpc="1">
            <a:prstTxWarp prst="textNoShape">
              <a:avLst/>
            </a:prstTxWarp>
            <a:noAutofit/>
          </a:bodyPr>
          <a:lstStyle/>
          <a:p>
            <a:pPr lvl="0"/>
            <a:r>
              <a:rPr lang="en-US" dirty="0"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9" name="Footer Placeholder 8"/>
          <p:cNvSpPr>
            <a:spLocks noGrp="1"/>
          </p:cNvSpPr>
          <p:nvPr>
            <p:ph type="ftr" sz="quarter" idx="3"/>
          </p:nvPr>
        </p:nvSpPr>
        <p:spPr>
          <a:xfrm>
            <a:off x="2057400" y="6492875"/>
            <a:ext cx="49530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chemeClr val="tx1"/>
                </a:solidFill>
                <a:latin typeface="Gill Sans MT" pitchFamily="34" charset="0"/>
              </a:defRPr>
            </a:lvl1pPr>
          </a:lstStyle>
          <a:p>
            <a:r>
              <a:rPr lang="en-US" dirty="0" smtClean="0"/>
              <a:t>Copyright © 2014 by Nelson Education Ltd. </a:t>
            </a:r>
            <a:endParaRPr lang="en-US" dirty="0"/>
          </a:p>
        </p:txBody>
      </p:sp>
      <p:sp>
        <p:nvSpPr>
          <p:cNvPr id="10" name="Slide Number Placeholder 9"/>
          <p:cNvSpPr>
            <a:spLocks noGrp="1"/>
          </p:cNvSpPr>
          <p:nvPr>
            <p:ph type="sldNum" sz="quarter" idx="4"/>
          </p:nvPr>
        </p:nvSpPr>
        <p:spPr>
          <a:xfrm>
            <a:off x="8001000" y="6484938"/>
            <a:ext cx="685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chemeClr val="tx1"/>
                </a:solidFill>
                <a:latin typeface="Gill Sans MT" pitchFamily="34" charset="0"/>
              </a:defRPr>
            </a:lvl1pPr>
          </a:lstStyle>
          <a:p>
            <a:r>
              <a:rPr lang="en-US" dirty="0" smtClean="0"/>
              <a:t>19-</a:t>
            </a:r>
            <a:fld id="{FFD012FE-404F-431D-964B-06BBAB34F441}"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718" r:id="rId1"/>
    <p:sldLayoutId id="2147483719" r:id="rId2"/>
    <p:sldLayoutId id="2147483720" r:id="rId3"/>
    <p:sldLayoutId id="2147483721" r:id="rId4"/>
    <p:sldLayoutId id="2147483722" r:id="rId5"/>
    <p:sldLayoutId id="2147483723" r:id="rId6"/>
    <p:sldLayoutId id="2147483724" r:id="rId7"/>
  </p:sldLayoutIdLst>
  <p:timing>
    <p:tnLst>
      <p:par>
        <p:cTn id="1" dur="indefinite" restart="never" nodeType="tmRoot"/>
      </p:par>
    </p:tnLst>
  </p:timing>
  <p:hf hdr="0" dt="0"/>
  <p:txStyles>
    <p:titleStyle>
      <a:lvl1pPr algn="ctr" rtl="0" eaLnBrk="0" fontAlgn="base" hangingPunct="0">
        <a:spcBef>
          <a:spcPct val="0"/>
        </a:spcBef>
        <a:spcAft>
          <a:spcPct val="0"/>
        </a:spcAft>
        <a:defRPr sz="4400" b="0" kern="1200" cap="none">
          <a:solidFill>
            <a:srgbClr val="0070C0"/>
          </a:solidFill>
          <a:latin typeface="+mj-lt"/>
          <a:ea typeface="ヒラギノ角ゴ Pro W3" charset="-128"/>
          <a:cs typeface="ヒラギノ角ゴ Pro W3" charset="-128"/>
        </a:defRPr>
      </a:lvl1pPr>
      <a:lvl2pPr algn="ctr" rtl="0" eaLnBrk="0" fontAlgn="base" hangingPunct="0">
        <a:spcBef>
          <a:spcPct val="0"/>
        </a:spcBef>
        <a:spcAft>
          <a:spcPct val="0"/>
        </a:spcAft>
        <a:defRPr sz="4000" b="1">
          <a:solidFill>
            <a:schemeClr val="tx1"/>
          </a:solidFill>
          <a:latin typeface="Calibri" charset="0"/>
          <a:ea typeface="ヒラギノ角ゴ Pro W3" charset="-128"/>
          <a:cs typeface="ヒラギノ角ゴ Pro W3" charset="-128"/>
        </a:defRPr>
      </a:lvl2pPr>
      <a:lvl3pPr algn="ctr" rtl="0" eaLnBrk="0" fontAlgn="base" hangingPunct="0">
        <a:spcBef>
          <a:spcPct val="0"/>
        </a:spcBef>
        <a:spcAft>
          <a:spcPct val="0"/>
        </a:spcAft>
        <a:defRPr sz="4000" b="1">
          <a:solidFill>
            <a:schemeClr val="tx1"/>
          </a:solidFill>
          <a:latin typeface="Calibri" charset="0"/>
          <a:ea typeface="ヒラギノ角ゴ Pro W3" charset="-128"/>
          <a:cs typeface="ヒラギノ角ゴ Pro W3" charset="-128"/>
        </a:defRPr>
      </a:lvl3pPr>
      <a:lvl4pPr algn="ctr" rtl="0" eaLnBrk="0" fontAlgn="base" hangingPunct="0">
        <a:spcBef>
          <a:spcPct val="0"/>
        </a:spcBef>
        <a:spcAft>
          <a:spcPct val="0"/>
        </a:spcAft>
        <a:defRPr sz="4000" b="1">
          <a:solidFill>
            <a:schemeClr val="tx1"/>
          </a:solidFill>
          <a:latin typeface="Calibri" charset="0"/>
          <a:ea typeface="ヒラギノ角ゴ Pro W3" charset="-128"/>
          <a:cs typeface="ヒラギノ角ゴ Pro W3" charset="-128"/>
        </a:defRPr>
      </a:lvl4pPr>
      <a:lvl5pPr algn="ctr" rtl="0" eaLnBrk="0" fontAlgn="base" hangingPunct="0">
        <a:spcBef>
          <a:spcPct val="0"/>
        </a:spcBef>
        <a:spcAft>
          <a:spcPct val="0"/>
        </a:spcAft>
        <a:defRPr sz="4000" b="1">
          <a:solidFill>
            <a:schemeClr val="tx1"/>
          </a:solidFill>
          <a:latin typeface="Calibri" charset="0"/>
          <a:ea typeface="ヒラギノ角ゴ Pro W3" charset="-128"/>
          <a:cs typeface="ヒラギノ角ゴ Pro W3" charset="-128"/>
        </a:defRPr>
      </a:lvl5pPr>
      <a:lvl6pPr marL="457200" algn="ctr" rtl="0" fontAlgn="base">
        <a:spcBef>
          <a:spcPct val="0"/>
        </a:spcBef>
        <a:spcAft>
          <a:spcPct val="0"/>
        </a:spcAft>
        <a:defRPr sz="4000" b="1">
          <a:solidFill>
            <a:schemeClr val="tx1"/>
          </a:solidFill>
          <a:latin typeface="Calibri" charset="0"/>
          <a:ea typeface="ヒラギノ角ゴ Pro W3" charset="-128"/>
          <a:cs typeface="ヒラギノ角ゴ Pro W3" charset="-128"/>
        </a:defRPr>
      </a:lvl6pPr>
      <a:lvl7pPr marL="914400" algn="ctr" rtl="0" fontAlgn="base">
        <a:spcBef>
          <a:spcPct val="0"/>
        </a:spcBef>
        <a:spcAft>
          <a:spcPct val="0"/>
        </a:spcAft>
        <a:defRPr sz="4000" b="1">
          <a:solidFill>
            <a:schemeClr val="tx1"/>
          </a:solidFill>
          <a:latin typeface="Calibri" charset="0"/>
          <a:ea typeface="ヒラギノ角ゴ Pro W3" charset="-128"/>
          <a:cs typeface="ヒラギノ角ゴ Pro W3" charset="-128"/>
        </a:defRPr>
      </a:lvl7pPr>
      <a:lvl8pPr marL="1371600" algn="ctr" rtl="0" fontAlgn="base">
        <a:spcBef>
          <a:spcPct val="0"/>
        </a:spcBef>
        <a:spcAft>
          <a:spcPct val="0"/>
        </a:spcAft>
        <a:defRPr sz="4000" b="1">
          <a:solidFill>
            <a:schemeClr val="tx1"/>
          </a:solidFill>
          <a:latin typeface="Calibri" charset="0"/>
          <a:ea typeface="ヒラギノ角ゴ Pro W3" charset="-128"/>
          <a:cs typeface="ヒラギノ角ゴ Pro W3" charset="-128"/>
        </a:defRPr>
      </a:lvl8pPr>
      <a:lvl9pPr marL="1828800" algn="ctr" rtl="0" fontAlgn="base">
        <a:spcBef>
          <a:spcPct val="0"/>
        </a:spcBef>
        <a:spcAft>
          <a:spcPct val="0"/>
        </a:spcAft>
        <a:defRPr sz="4000" b="1">
          <a:solidFill>
            <a:schemeClr val="tx1"/>
          </a:solidFill>
          <a:latin typeface="Calibri" charset="0"/>
          <a:ea typeface="ヒラギノ角ゴ Pro W3" charset="-128"/>
          <a:cs typeface="ヒラギノ角ゴ Pro W3" charset="-128"/>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ヒラギノ角ゴ Pro W3" charset="-128"/>
          <a:cs typeface="ヒラギノ角ゴ Pro W3" charset="-128"/>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ヒラギノ角ゴ Pro W3" charset="-128"/>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ヒラギノ角ゴ Pro W3" charset="-128"/>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ヒラギノ角ゴ Pro W3" charset="-128"/>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ヒラギノ角ゴ Pro W3"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pPr eaLnBrk="1" hangingPunct="1"/>
            <a:r>
              <a:rPr lang="en-CA" cap="none" smtClean="0">
                <a:effectLst>
                  <a:outerShdw blurRad="38100" dist="38100" dir="2700000" algn="tl">
                    <a:srgbClr val="C0C0C0"/>
                  </a:outerShdw>
                </a:effectLst>
              </a:rPr>
              <a:t>CHAPTER 19</a:t>
            </a:r>
          </a:p>
        </p:txBody>
      </p:sp>
      <p:sp>
        <p:nvSpPr>
          <p:cNvPr id="3" name="Content Placeholder 2"/>
          <p:cNvSpPr>
            <a:spLocks noGrp="1"/>
          </p:cNvSpPr>
          <p:nvPr>
            <p:ph type="subTitle" idx="1"/>
          </p:nvPr>
        </p:nvSpPr>
        <p:spPr/>
        <p:txBody>
          <a:bodyPr>
            <a:normAutofit/>
          </a:bodyPr>
          <a:lstStyle/>
          <a:p>
            <a:pPr eaLnBrk="1" hangingPunct="1"/>
            <a:r>
              <a:rPr lang="en-CA" cap="none" smtClean="0">
                <a:effectLst>
                  <a:outerShdw blurRad="38100" dist="38100" dir="2700000" algn="tl">
                    <a:srgbClr val="C0C0C0"/>
                  </a:outerShdw>
                </a:effectLst>
              </a:rPr>
              <a:t>FINANCIAL OPTIONS AND APPLICATIONS IN CORPORATE FINANCE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bwMode="auto">
          <a:xfrm>
            <a:off x="0" y="188640"/>
            <a:ext cx="9144000" cy="1143000"/>
          </a:xfrm>
        </p:spPr>
        <p:txBody>
          <a:bodyPr/>
          <a:lstStyle/>
          <a:p>
            <a:pPr eaLnBrk="1" hangingPunct="1"/>
            <a:r>
              <a:rPr lang="en-US" cap="none" dirty="0" smtClean="0"/>
              <a:t>Option Terminology </a:t>
            </a:r>
            <a:r>
              <a:rPr lang="en-US" sz="3200" i="1" cap="none" dirty="0" smtClean="0"/>
              <a:t>(cont’d)</a:t>
            </a:r>
            <a:endParaRPr lang="en-US" i="1" cap="none" dirty="0" smtClean="0"/>
          </a:p>
        </p:txBody>
      </p:sp>
      <p:sp>
        <p:nvSpPr>
          <p:cNvPr id="22531" name="Rectangle 3"/>
          <p:cNvSpPr>
            <a:spLocks noGrp="1" noChangeArrowheads="1"/>
          </p:cNvSpPr>
          <p:nvPr>
            <p:ph idx="1"/>
          </p:nvPr>
        </p:nvSpPr>
        <p:spPr/>
        <p:txBody>
          <a:bodyPr/>
          <a:lstStyle/>
          <a:p>
            <a:pPr eaLnBrk="1" hangingPunct="1"/>
            <a:r>
              <a:rPr lang="en-US" smtClean="0"/>
              <a:t>In-the-money call: A call whose strike price is less than the current price of the underlying stock</a:t>
            </a:r>
          </a:p>
          <a:p>
            <a:pPr eaLnBrk="1" hangingPunct="1"/>
            <a:r>
              <a:rPr lang="en-US" smtClean="0"/>
              <a:t>Out-of-the-money call: A call option whose strike price exceeds the current stock price</a:t>
            </a:r>
          </a:p>
          <a:p>
            <a:pPr eaLnBrk="1" hangingPunct="1"/>
            <a:r>
              <a:rPr lang="en-US" smtClean="0"/>
              <a:t>At-the-money call: A call option whose strike price is equal to the current stock price</a:t>
            </a:r>
          </a:p>
        </p:txBody>
      </p:sp>
      <p:sp>
        <p:nvSpPr>
          <p:cNvPr id="22532" name="Footer Placeholder 8"/>
          <p:cNvSpPr>
            <a:spLocks noGrp="1"/>
          </p:cNvSpPr>
          <p:nvPr>
            <p:ph type="ftr" sz="quarter" idx="10"/>
          </p:nvPr>
        </p:nvSpPr>
        <p:spPr bwMode="auto">
          <a:noFill/>
          <a:ln>
            <a:miter lim="800000"/>
            <a:headEnd/>
            <a:tailEnd/>
          </a:ln>
        </p:spPr>
        <p:txBody>
          <a:bodyPr/>
          <a:lstStyle/>
          <a:p>
            <a:r>
              <a:rPr lang="en-US"/>
              <a:t>Copyright © 2014 by Nelson Education Ltd. </a:t>
            </a:r>
          </a:p>
        </p:txBody>
      </p:sp>
      <p:sp>
        <p:nvSpPr>
          <p:cNvPr id="22533" name="Slide Number Placeholder 5"/>
          <p:cNvSpPr>
            <a:spLocks noGrp="1"/>
          </p:cNvSpPr>
          <p:nvPr>
            <p:ph type="sldNum" sz="quarter" idx="11"/>
          </p:nvPr>
        </p:nvSpPr>
        <p:spPr bwMode="auto">
          <a:noFill/>
          <a:ln>
            <a:miter lim="800000"/>
            <a:headEnd/>
            <a:tailEnd/>
          </a:ln>
        </p:spPr>
        <p:txBody>
          <a:bodyPr/>
          <a:lstStyle/>
          <a:p>
            <a:r>
              <a:rPr lang="en-US"/>
              <a:t>19-</a:t>
            </a:r>
            <a:fld id="{321BFE9F-33C5-4F3E-AD07-7A441CFB2D97}" type="slidenum">
              <a:rPr lang="en-US"/>
              <a:pPr/>
              <a:t>10</a:t>
            </a:fld>
            <a:endParaRPr lang="en-US"/>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bwMode="auto">
          <a:xfrm>
            <a:off x="0" y="188640"/>
            <a:ext cx="9144000" cy="1143000"/>
          </a:xfrm>
        </p:spPr>
        <p:txBody>
          <a:bodyPr/>
          <a:lstStyle/>
          <a:p>
            <a:pPr eaLnBrk="1" hangingPunct="1"/>
            <a:r>
              <a:rPr lang="en-US" cap="none" dirty="0" smtClean="0"/>
              <a:t>Option Terminology </a:t>
            </a:r>
            <a:r>
              <a:rPr lang="en-US" sz="3200" i="1" cap="none" dirty="0" smtClean="0"/>
              <a:t>(cont’d)</a:t>
            </a:r>
            <a:endParaRPr lang="en-US" i="1" cap="none" dirty="0" smtClean="0"/>
          </a:p>
        </p:txBody>
      </p:sp>
      <p:sp>
        <p:nvSpPr>
          <p:cNvPr id="23555" name="Rectangle 3"/>
          <p:cNvSpPr>
            <a:spLocks noGrp="1" noChangeArrowheads="1"/>
          </p:cNvSpPr>
          <p:nvPr>
            <p:ph idx="1"/>
          </p:nvPr>
        </p:nvSpPr>
        <p:spPr/>
        <p:txBody>
          <a:bodyPr/>
          <a:lstStyle/>
          <a:p>
            <a:pPr eaLnBrk="1" hangingPunct="1">
              <a:lnSpc>
                <a:spcPct val="90000"/>
              </a:lnSpc>
            </a:pPr>
            <a:r>
              <a:rPr lang="en-US" smtClean="0"/>
              <a:t>In-the-money put: A put whose strike price exceeds the current price of the underlying stock</a:t>
            </a:r>
          </a:p>
          <a:p>
            <a:pPr eaLnBrk="1" hangingPunct="1">
              <a:lnSpc>
                <a:spcPct val="90000"/>
              </a:lnSpc>
            </a:pPr>
            <a:r>
              <a:rPr lang="en-US" smtClean="0"/>
              <a:t>Out-of-the-money put: A put option whose strike price is less than the current stock price</a:t>
            </a:r>
          </a:p>
          <a:p>
            <a:pPr eaLnBrk="1" hangingPunct="1">
              <a:lnSpc>
                <a:spcPct val="90000"/>
              </a:lnSpc>
            </a:pPr>
            <a:r>
              <a:rPr lang="en-US" smtClean="0"/>
              <a:t>At-the-money put: A put option whose strike price is equal to the current stock price</a:t>
            </a:r>
          </a:p>
        </p:txBody>
      </p:sp>
      <p:sp>
        <p:nvSpPr>
          <p:cNvPr id="23556" name="Footer Placeholder 8"/>
          <p:cNvSpPr>
            <a:spLocks noGrp="1"/>
          </p:cNvSpPr>
          <p:nvPr>
            <p:ph type="ftr" sz="quarter" idx="10"/>
          </p:nvPr>
        </p:nvSpPr>
        <p:spPr bwMode="auto">
          <a:noFill/>
          <a:ln>
            <a:miter lim="800000"/>
            <a:headEnd/>
            <a:tailEnd/>
          </a:ln>
        </p:spPr>
        <p:txBody>
          <a:bodyPr/>
          <a:lstStyle/>
          <a:p>
            <a:r>
              <a:rPr lang="en-US"/>
              <a:t>Copyright © 2014 by Nelson Education Ltd. </a:t>
            </a:r>
          </a:p>
        </p:txBody>
      </p:sp>
      <p:sp>
        <p:nvSpPr>
          <p:cNvPr id="23557" name="Slide Number Placeholder 5"/>
          <p:cNvSpPr>
            <a:spLocks noGrp="1"/>
          </p:cNvSpPr>
          <p:nvPr>
            <p:ph type="sldNum" sz="quarter" idx="11"/>
          </p:nvPr>
        </p:nvSpPr>
        <p:spPr bwMode="auto">
          <a:noFill/>
          <a:ln>
            <a:miter lim="800000"/>
            <a:headEnd/>
            <a:tailEnd/>
          </a:ln>
        </p:spPr>
        <p:txBody>
          <a:bodyPr/>
          <a:lstStyle/>
          <a:p>
            <a:r>
              <a:rPr lang="en-US"/>
              <a:t>19-</a:t>
            </a:r>
            <a:fld id="{8AEA7FDF-238C-4F2D-B605-90E3BBA07021}" type="slidenum">
              <a:rPr lang="en-US"/>
              <a:pPr/>
              <a:t>11</a:t>
            </a:fld>
            <a:endParaRPr lang="en-US"/>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4131" name="Rectangle 45"/>
          <p:cNvSpPr>
            <a:spLocks noGrp="1" noChangeArrowheads="1"/>
          </p:cNvSpPr>
          <p:nvPr>
            <p:ph type="title"/>
          </p:nvPr>
        </p:nvSpPr>
        <p:spPr>
          <a:xfrm>
            <a:off x="0" y="188640"/>
            <a:ext cx="9144000" cy="1143000"/>
          </a:xfrm>
        </p:spPr>
        <p:txBody>
          <a:bodyPr/>
          <a:lstStyle/>
          <a:p>
            <a:pPr eaLnBrk="1" hangingPunct="1"/>
            <a:r>
              <a:rPr lang="en-US" cap="none" dirty="0" smtClean="0"/>
              <a:t>Consider the Following Data:</a:t>
            </a:r>
          </a:p>
        </p:txBody>
      </p:sp>
      <p:graphicFrame>
        <p:nvGraphicFramePr>
          <p:cNvPr id="278609" name="Group 81"/>
          <p:cNvGraphicFramePr>
            <a:graphicFrameLocks noGrp="1"/>
          </p:cNvGraphicFramePr>
          <p:nvPr/>
        </p:nvGraphicFramePr>
        <p:xfrm>
          <a:off x="762000" y="1676400"/>
          <a:ext cx="7693025" cy="4152901"/>
        </p:xfrm>
        <a:graphic>
          <a:graphicData uri="http://schemas.openxmlformats.org/drawingml/2006/table">
            <a:tbl>
              <a:tblPr/>
              <a:tblGrid>
                <a:gridCol w="3846513">
                  <a:extLst>
                    <a:ext uri="{9D8B030D-6E8A-4147-A177-3AD203B41FA5}">
                      <a16:colId xmlns:a16="http://schemas.microsoft.com/office/drawing/2014/main" val="20000"/>
                    </a:ext>
                  </a:extLst>
                </a:gridCol>
                <a:gridCol w="3846512">
                  <a:extLst>
                    <a:ext uri="{9D8B030D-6E8A-4147-A177-3AD203B41FA5}">
                      <a16:colId xmlns:a16="http://schemas.microsoft.com/office/drawing/2014/main" val="20001"/>
                    </a:ext>
                  </a:extLst>
                </a:gridCol>
              </a:tblGrid>
              <a:tr h="523875">
                <a:tc gridSpan="2">
                  <a:txBody>
                    <a:bodyPr/>
                    <a:lstStyle/>
                    <a:p>
                      <a:pPr marL="0" marR="0" lvl="0" indent="0" algn="ctr" defTabSz="914400" rtl="0" eaLnBrk="1" fontAlgn="base" latinLnBrk="0" hangingPunct="1">
                        <a:lnSpc>
                          <a:spcPts val="3400"/>
                        </a:lnSpc>
                        <a:spcBef>
                          <a:spcPct val="50000"/>
                        </a:spcBef>
                        <a:spcAft>
                          <a:spcPct val="0"/>
                        </a:spcAft>
                        <a:buClrTx/>
                        <a:buSzTx/>
                        <a:buFontTx/>
                        <a:buNone/>
                        <a:tabLst/>
                      </a:pPr>
                      <a:r>
                        <a:rPr kumimoji="0" lang="en-US" sz="2800" b="0" i="0" u="none" strike="noStrike" cap="none" normalizeH="0" baseline="0" smtClean="0">
                          <a:ln>
                            <a:noFill/>
                          </a:ln>
                          <a:solidFill>
                            <a:schemeClr val="tx1"/>
                          </a:solidFill>
                          <a:effectLst/>
                          <a:latin typeface="Arial" pitchFamily="34" charset="0"/>
                          <a:ea typeface="ヒラギノ角ゴ Pro W3" charset="-128"/>
                        </a:rPr>
                        <a:t>Strike price = $25</a:t>
                      </a:r>
                    </a:p>
                  </a:txBody>
                  <a:tcP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CA"/>
                    </a:p>
                  </a:txBody>
                  <a:tcPr/>
                </a:tc>
                <a:extLst>
                  <a:ext uri="{0D108BD9-81ED-4DB2-BD59-A6C34878D82A}">
                    <a16:rowId xmlns:a16="http://schemas.microsoft.com/office/drawing/2014/main" val="10000"/>
                  </a:ext>
                </a:extLst>
              </a:tr>
              <a:tr h="4635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sng" strike="noStrike" cap="none" normalizeH="0" baseline="0" smtClean="0">
                          <a:ln>
                            <a:noFill/>
                          </a:ln>
                          <a:solidFill>
                            <a:schemeClr val="tx1"/>
                          </a:solidFill>
                          <a:effectLst/>
                          <a:latin typeface="Arial" pitchFamily="34" charset="0"/>
                          <a:ea typeface="ヒラギノ角ゴ Pro W3" charset="-128"/>
                        </a:rPr>
                        <a:t>Stock Price</a:t>
                      </a:r>
                    </a:p>
                  </a:txBody>
                  <a:tcP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sng" strike="noStrike" cap="none" normalizeH="0" baseline="0" smtClean="0">
                          <a:ln>
                            <a:noFill/>
                          </a:ln>
                          <a:solidFill>
                            <a:schemeClr val="tx1"/>
                          </a:solidFill>
                          <a:effectLst/>
                          <a:latin typeface="Arial" pitchFamily="34" charset="0"/>
                          <a:ea typeface="ヒラギノ角ゴ Pro W3" charset="-128"/>
                        </a:rPr>
                        <a:t>Call Option Price</a:t>
                      </a:r>
                    </a:p>
                  </a:txBody>
                  <a:tcP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1"/>
                  </a:ext>
                </a:extLst>
              </a:tr>
              <a:tr h="46513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pitchFamily="34" charset="0"/>
                          <a:ea typeface="ヒラギノ角ゴ Pro W3" charset="-128"/>
                        </a:rPr>
                        <a:t>$25</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pitchFamily="34" charset="0"/>
                          <a:ea typeface="ヒラギノ角ゴ Pro W3" charset="-128"/>
                        </a:rPr>
                        <a:t>$3.00</a:t>
                      </a:r>
                    </a:p>
                  </a:txBody>
                  <a:tcP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2"/>
                  </a:ext>
                </a:extLst>
              </a:tr>
              <a:tr h="51911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pitchFamily="34" charset="0"/>
                          <a:ea typeface="ヒラギノ角ゴ Pro W3" charset="-128"/>
                        </a:rPr>
                        <a:t>  30</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pitchFamily="34" charset="0"/>
                          <a:ea typeface="ヒラギノ角ゴ Pro W3" charset="-128"/>
                        </a:rPr>
                        <a:t>  7.50</a:t>
                      </a:r>
                    </a:p>
                  </a:txBody>
                  <a:tcP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3"/>
                  </a:ext>
                </a:extLst>
              </a:tr>
              <a:tr h="46513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pitchFamily="34" charset="0"/>
                          <a:ea typeface="ヒラギノ角ゴ Pro W3" charset="-128"/>
                        </a:rPr>
                        <a:t>  35</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pitchFamily="34" charset="0"/>
                          <a:ea typeface="ヒラギノ角ゴ Pro W3" charset="-128"/>
                        </a:rPr>
                        <a:t>12.00</a:t>
                      </a:r>
                    </a:p>
                  </a:txBody>
                  <a:tcP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4"/>
                  </a:ext>
                </a:extLst>
              </a:tr>
              <a:tr h="51911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pitchFamily="34" charset="0"/>
                          <a:ea typeface="ヒラギノ角ゴ Pro W3" charset="-128"/>
                        </a:rPr>
                        <a:t>  40</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pitchFamily="34" charset="0"/>
                          <a:ea typeface="ヒラギノ角ゴ Pro W3" charset="-128"/>
                        </a:rPr>
                        <a:t>16.50</a:t>
                      </a:r>
                    </a:p>
                  </a:txBody>
                  <a:tcP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5"/>
                  </a:ext>
                </a:extLst>
              </a:tr>
              <a:tr h="4635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pitchFamily="34" charset="0"/>
                          <a:ea typeface="ヒラギノ角ゴ Pro W3" charset="-128"/>
                        </a:rPr>
                        <a:t>  45</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pitchFamily="34" charset="0"/>
                          <a:ea typeface="ヒラギノ角ゴ Pro W3" charset="-128"/>
                        </a:rPr>
                        <a:t>21.00</a:t>
                      </a:r>
                    </a:p>
                  </a:txBody>
                  <a:tcP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6"/>
                  </a:ext>
                </a:extLst>
              </a:tr>
              <a:tr h="46513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pitchFamily="34" charset="0"/>
                          <a:ea typeface="ヒラギノ角ゴ Pro W3" charset="-128"/>
                        </a:rPr>
                        <a:t>  50</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pitchFamily="34" charset="0"/>
                          <a:ea typeface="ヒラギノ角ゴ Pro W3" charset="-128"/>
                        </a:rPr>
                        <a:t>25.50</a:t>
                      </a:r>
                    </a:p>
                  </a:txBody>
                  <a:tcP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7"/>
                  </a:ext>
                </a:extLst>
              </a:tr>
            </a:tbl>
          </a:graphicData>
        </a:graphic>
      </p:graphicFrame>
      <p:sp>
        <p:nvSpPr>
          <p:cNvPr id="26644" name="Footer Placeholder 7"/>
          <p:cNvSpPr>
            <a:spLocks noGrp="1"/>
          </p:cNvSpPr>
          <p:nvPr>
            <p:ph type="ftr" sz="quarter" idx="10"/>
          </p:nvPr>
        </p:nvSpPr>
        <p:spPr bwMode="auto">
          <a:noFill/>
          <a:ln>
            <a:miter lim="800000"/>
            <a:headEnd/>
            <a:tailEnd/>
          </a:ln>
        </p:spPr>
        <p:txBody>
          <a:bodyPr/>
          <a:lstStyle/>
          <a:p>
            <a:r>
              <a:rPr lang="en-US"/>
              <a:t>Copyright © 2014 by Nelson Education Ltd. </a:t>
            </a:r>
          </a:p>
        </p:txBody>
      </p:sp>
      <p:sp>
        <p:nvSpPr>
          <p:cNvPr id="26645" name="Slide Number Placeholder 5"/>
          <p:cNvSpPr>
            <a:spLocks noGrp="1"/>
          </p:cNvSpPr>
          <p:nvPr>
            <p:ph type="sldNum" sz="quarter" idx="11"/>
          </p:nvPr>
        </p:nvSpPr>
        <p:spPr bwMode="auto">
          <a:noFill/>
          <a:ln>
            <a:miter lim="800000"/>
            <a:headEnd/>
            <a:tailEnd/>
          </a:ln>
        </p:spPr>
        <p:txBody>
          <a:bodyPr/>
          <a:lstStyle/>
          <a:p>
            <a:r>
              <a:rPr lang="en-US"/>
              <a:t>19-</a:t>
            </a:r>
            <a:fld id="{E3F05AA5-9F0B-43CA-AADC-A658FC1085F6}" type="slidenum">
              <a:rPr lang="en-US"/>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41"/>
          <p:cNvSpPr>
            <a:spLocks noGrp="1" noChangeArrowheads="1"/>
          </p:cNvSpPr>
          <p:nvPr>
            <p:ph type="title"/>
          </p:nvPr>
        </p:nvSpPr>
        <p:spPr bwMode="auto">
          <a:xfrm>
            <a:off x="457200" y="188640"/>
            <a:ext cx="8229600" cy="1143000"/>
          </a:xfrm>
        </p:spPr>
        <p:txBody>
          <a:bodyPr/>
          <a:lstStyle/>
          <a:p>
            <a:pPr eaLnBrk="1" hangingPunct="1"/>
            <a:r>
              <a:rPr lang="en-US" cap="none" dirty="0" smtClean="0"/>
              <a:t>Exercise Value of Option</a:t>
            </a:r>
          </a:p>
        </p:txBody>
      </p:sp>
      <p:graphicFrame>
        <p:nvGraphicFramePr>
          <p:cNvPr id="417837" name="Group 45"/>
          <p:cNvGraphicFramePr>
            <a:graphicFrameLocks noGrp="1"/>
          </p:cNvGraphicFramePr>
          <p:nvPr/>
        </p:nvGraphicFramePr>
        <p:xfrm>
          <a:off x="914400" y="1524000"/>
          <a:ext cx="7504113" cy="4139183"/>
        </p:xfrm>
        <a:graphic>
          <a:graphicData uri="http://schemas.openxmlformats.org/drawingml/2006/table">
            <a:tbl>
              <a:tblPr/>
              <a:tblGrid>
                <a:gridCol w="2170113">
                  <a:extLst>
                    <a:ext uri="{9D8B030D-6E8A-4147-A177-3AD203B41FA5}">
                      <a16:colId xmlns:a16="http://schemas.microsoft.com/office/drawing/2014/main" val="20000"/>
                    </a:ext>
                  </a:extLst>
                </a:gridCol>
                <a:gridCol w="1981200">
                  <a:extLst>
                    <a:ext uri="{9D8B030D-6E8A-4147-A177-3AD203B41FA5}">
                      <a16:colId xmlns:a16="http://schemas.microsoft.com/office/drawing/2014/main" val="20001"/>
                    </a:ext>
                  </a:extLst>
                </a:gridCol>
                <a:gridCol w="3352800">
                  <a:extLst>
                    <a:ext uri="{9D8B030D-6E8A-4147-A177-3AD203B41FA5}">
                      <a16:colId xmlns:a16="http://schemas.microsoft.com/office/drawing/2014/main" val="20002"/>
                    </a:ext>
                  </a:extLst>
                </a:gridCol>
              </a:tblGrid>
              <a:tr h="102552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pitchFamily="34" charset="0"/>
                          <a:ea typeface="ヒラギノ角ゴ Pro W3" charset="-128"/>
                        </a:rPr>
                        <a:t>Price of </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pitchFamily="34" charset="0"/>
                          <a:ea typeface="ヒラギノ角ゴ Pro W3" charset="-128"/>
                        </a:rPr>
                        <a:t>stock (a)</a:t>
                      </a:r>
                    </a:p>
                  </a:txBody>
                  <a:tcP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pitchFamily="34" charset="0"/>
                          <a:ea typeface="ヒラギノ角ゴ Pro W3" charset="-128"/>
                        </a:rPr>
                        <a:t>Strike </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pitchFamily="34" charset="0"/>
                          <a:ea typeface="ヒラギノ角ゴ Pro W3" charset="-128"/>
                        </a:rPr>
                        <a:t>price (b)</a:t>
                      </a:r>
                    </a:p>
                  </a:txBody>
                  <a:tcPr horzOverflow="overflow">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pitchFamily="34" charset="0"/>
                          <a:ea typeface="ヒラギノ角ゴ Pro W3" charset="-128"/>
                        </a:rPr>
                        <a:t>Exercise value</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pitchFamily="34" charset="0"/>
                          <a:ea typeface="ヒラギノ角ゴ Pro W3" charset="-128"/>
                        </a:rPr>
                        <a:t>of option (a)–(b)</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143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pitchFamily="34" charset="0"/>
                          <a:ea typeface="ヒラギノ角ゴ Pro W3" charset="-128"/>
                        </a:rPr>
                        <a:t>$25.00</a:t>
                      </a:r>
                    </a:p>
                  </a:txBody>
                  <a:tcP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pitchFamily="34" charset="0"/>
                          <a:ea typeface="ヒラギノ角ゴ Pro W3" charset="-128"/>
                        </a:rPr>
                        <a:t>$25.00</a:t>
                      </a:r>
                    </a:p>
                  </a:txBody>
                  <a:tcP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pitchFamily="34" charset="0"/>
                          <a:ea typeface="ヒラギノ角ゴ Pro W3" charset="-128"/>
                        </a:rPr>
                        <a:t>$0.00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1"/>
                  </a:ext>
                </a:extLst>
              </a:tr>
              <a:tr h="5143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pitchFamily="34" charset="0"/>
                          <a:ea typeface="ヒラギノ角ゴ Pro W3" charset="-128"/>
                        </a:rPr>
                        <a:t>30.00</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pitchFamily="34" charset="0"/>
                          <a:ea typeface="ヒラギノ角ゴ Pro W3" charset="-128"/>
                        </a:rPr>
                        <a:t>25.00</a:t>
                      </a:r>
                    </a:p>
                  </a:txBody>
                  <a:tcPr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pitchFamily="34" charset="0"/>
                          <a:ea typeface="ヒラギノ角ゴ Pro W3" charset="-128"/>
                        </a:rPr>
                        <a:t>  5.00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2"/>
                  </a:ext>
                </a:extLst>
              </a:tr>
              <a:tr h="5143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pitchFamily="34" charset="0"/>
                          <a:ea typeface="ヒラギノ角ゴ Pro W3" charset="-128"/>
                        </a:rPr>
                        <a:t>35.00</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pitchFamily="34" charset="0"/>
                          <a:ea typeface="ヒラギノ角ゴ Pro W3" charset="-128"/>
                        </a:rPr>
                        <a:t>25.00</a:t>
                      </a:r>
                    </a:p>
                  </a:txBody>
                  <a:tcPr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pitchFamily="34" charset="0"/>
                          <a:ea typeface="ヒラギノ角ゴ Pro W3" charset="-128"/>
                        </a:rPr>
                        <a:t>10.00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3"/>
                  </a:ext>
                </a:extLst>
              </a:tr>
              <a:tr h="5143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pitchFamily="34" charset="0"/>
                          <a:ea typeface="ヒラギノ角ゴ Pro W3" charset="-128"/>
                        </a:rPr>
                        <a:t>40.00</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pitchFamily="34" charset="0"/>
                          <a:ea typeface="ヒラギノ角ゴ Pro W3" charset="-128"/>
                        </a:rPr>
                        <a:t>25.00</a:t>
                      </a:r>
                    </a:p>
                  </a:txBody>
                  <a:tcPr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pitchFamily="34" charset="0"/>
                          <a:ea typeface="ヒラギノ角ゴ Pro W3" charset="-128"/>
                        </a:rPr>
                        <a:t>15.00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4"/>
                  </a:ext>
                </a:extLst>
              </a:tr>
              <a:tr h="51593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pitchFamily="34" charset="0"/>
                          <a:ea typeface="ヒラギノ角ゴ Pro W3" charset="-128"/>
                        </a:rPr>
                        <a:t>45.00</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pitchFamily="34" charset="0"/>
                          <a:ea typeface="ヒラギノ角ゴ Pro W3" charset="-128"/>
                        </a:rPr>
                        <a:t>25.00</a:t>
                      </a:r>
                    </a:p>
                  </a:txBody>
                  <a:tcPr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pitchFamily="34" charset="0"/>
                          <a:ea typeface="ヒラギノ角ゴ Pro W3" charset="-128"/>
                        </a:rPr>
                        <a:t>20.00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5"/>
                  </a:ext>
                </a:extLst>
              </a:tr>
              <a:tr h="5143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pitchFamily="34" charset="0"/>
                          <a:ea typeface="ヒラギノ角ゴ Pro W3" charset="-128"/>
                        </a:rPr>
                        <a:t>50.00</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pitchFamily="34" charset="0"/>
                          <a:ea typeface="ヒラギノ角ゴ Pro W3" charset="-128"/>
                        </a:rPr>
                        <a:t>25.00</a:t>
                      </a:r>
                    </a:p>
                  </a:txBody>
                  <a:tcPr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pitchFamily="34" charset="0"/>
                          <a:ea typeface="ヒラギノ角ゴ Pro W3" charset="-128"/>
                        </a:rPr>
                        <a:t>25.00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
        <p:nvSpPr>
          <p:cNvPr id="27678" name="Footer Placeholder 7"/>
          <p:cNvSpPr>
            <a:spLocks noGrp="1"/>
          </p:cNvSpPr>
          <p:nvPr>
            <p:ph type="ftr" sz="quarter" idx="10"/>
          </p:nvPr>
        </p:nvSpPr>
        <p:spPr bwMode="auto">
          <a:noFill/>
          <a:ln>
            <a:miter lim="800000"/>
            <a:headEnd/>
            <a:tailEnd/>
          </a:ln>
        </p:spPr>
        <p:txBody>
          <a:bodyPr/>
          <a:lstStyle/>
          <a:p>
            <a:r>
              <a:rPr lang="en-US"/>
              <a:t>Copyright © 2014 by Nelson Education Ltd. </a:t>
            </a:r>
          </a:p>
        </p:txBody>
      </p:sp>
      <p:sp>
        <p:nvSpPr>
          <p:cNvPr id="27679" name="Slide Number Placeholder 5"/>
          <p:cNvSpPr>
            <a:spLocks noGrp="1"/>
          </p:cNvSpPr>
          <p:nvPr>
            <p:ph type="sldNum" sz="quarter" idx="11"/>
          </p:nvPr>
        </p:nvSpPr>
        <p:spPr bwMode="auto">
          <a:noFill/>
          <a:ln>
            <a:miter lim="800000"/>
            <a:headEnd/>
            <a:tailEnd/>
          </a:ln>
        </p:spPr>
        <p:txBody>
          <a:bodyPr/>
          <a:lstStyle/>
          <a:p>
            <a:r>
              <a:rPr lang="en-US"/>
              <a:t>19-</a:t>
            </a:r>
            <a:fld id="{EE6BF9CA-6562-4715-9DB2-F53300B0FCA0}" type="slidenum">
              <a:rPr lang="en-US"/>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bwMode="auto">
          <a:xfrm>
            <a:off x="467544" y="188640"/>
            <a:ext cx="8229600" cy="1143000"/>
          </a:xfrm>
        </p:spPr>
        <p:txBody>
          <a:bodyPr/>
          <a:lstStyle/>
          <a:p>
            <a:pPr eaLnBrk="1" hangingPunct="1"/>
            <a:r>
              <a:rPr lang="en-US" cap="none" dirty="0" smtClean="0"/>
              <a:t>Market Price of Option</a:t>
            </a:r>
          </a:p>
        </p:txBody>
      </p:sp>
      <p:graphicFrame>
        <p:nvGraphicFramePr>
          <p:cNvPr id="429248" name="Group 192"/>
          <p:cNvGraphicFramePr>
            <a:graphicFrameLocks noGrp="1"/>
          </p:cNvGraphicFramePr>
          <p:nvPr/>
        </p:nvGraphicFramePr>
        <p:xfrm>
          <a:off x="1295400" y="1600200"/>
          <a:ext cx="6629400" cy="4141089"/>
        </p:xfrm>
        <a:graphic>
          <a:graphicData uri="http://schemas.openxmlformats.org/drawingml/2006/table">
            <a:tbl>
              <a:tblPr/>
              <a:tblGrid>
                <a:gridCol w="1600200">
                  <a:extLst>
                    <a:ext uri="{9D8B030D-6E8A-4147-A177-3AD203B41FA5}">
                      <a16:colId xmlns:a16="http://schemas.microsoft.com/office/drawing/2014/main" val="20000"/>
                    </a:ext>
                  </a:extLst>
                </a:gridCol>
                <a:gridCol w="1600200">
                  <a:extLst>
                    <a:ext uri="{9D8B030D-6E8A-4147-A177-3AD203B41FA5}">
                      <a16:colId xmlns:a16="http://schemas.microsoft.com/office/drawing/2014/main" val="20001"/>
                    </a:ext>
                  </a:extLst>
                </a:gridCol>
                <a:gridCol w="1447800">
                  <a:extLst>
                    <a:ext uri="{9D8B030D-6E8A-4147-A177-3AD203B41FA5}">
                      <a16:colId xmlns:a16="http://schemas.microsoft.com/office/drawing/2014/main" val="20002"/>
                    </a:ext>
                  </a:extLst>
                </a:gridCol>
                <a:gridCol w="1981200">
                  <a:extLst>
                    <a:ext uri="{9D8B030D-6E8A-4147-A177-3AD203B41FA5}">
                      <a16:colId xmlns:a16="http://schemas.microsoft.com/office/drawing/2014/main" val="20003"/>
                    </a:ext>
                  </a:extLst>
                </a:gridCol>
              </a:tblGrid>
              <a:tr h="102552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pitchFamily="34" charset="0"/>
                          <a:ea typeface="ヒラギノ角ゴ Pro W3" charset="-128"/>
                        </a:rPr>
                        <a:t>Price of </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pitchFamily="34" charset="0"/>
                          <a:ea typeface="ヒラギノ角ゴ Pro W3" charset="-128"/>
                        </a:rPr>
                        <a:t>stock (a)</a:t>
                      </a:r>
                    </a:p>
                  </a:txBody>
                  <a:tcP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pitchFamily="34" charset="0"/>
                          <a:ea typeface="ヒラギノ角ゴ Pro W3" charset="-128"/>
                        </a:rPr>
                        <a:t>Strike </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pitchFamily="34" charset="0"/>
                          <a:ea typeface="ヒラギノ角ゴ Pro W3" charset="-128"/>
                        </a:rPr>
                        <a:t>price (b)</a:t>
                      </a:r>
                    </a:p>
                  </a:txBody>
                  <a:tcP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pitchFamily="34" charset="0"/>
                          <a:ea typeface="ヒラギノ角ゴ Pro W3" charset="-128"/>
                        </a:rPr>
                        <a:t>Exer.</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pitchFamily="34" charset="0"/>
                          <a:ea typeface="ヒラギノ角ゴ Pro W3" charset="-128"/>
                        </a:rPr>
                        <a:t>val. (c)</a:t>
                      </a:r>
                    </a:p>
                  </a:txBody>
                  <a:tcPr horzOverflow="overflow">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pitchFamily="34" charset="0"/>
                          <a:ea typeface="ヒラギノ角ゴ Pro W3" charset="-128"/>
                        </a:rPr>
                        <a:t>Mkt. Price </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pitchFamily="34" charset="0"/>
                          <a:ea typeface="ヒラギノ角ゴ Pro W3" charset="-128"/>
                        </a:rPr>
                        <a:t>of opt. (d)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143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pitchFamily="34" charset="0"/>
                          <a:ea typeface="ヒラギノ角ゴ Pro W3" charset="-128"/>
                        </a:rPr>
                        <a:t>$25.00</a:t>
                      </a:r>
                    </a:p>
                  </a:txBody>
                  <a:tcP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pitchFamily="34" charset="0"/>
                          <a:ea typeface="ヒラギノ角ゴ Pro W3" charset="-128"/>
                        </a:rPr>
                        <a:t>$25.00</a:t>
                      </a:r>
                    </a:p>
                  </a:txBody>
                  <a:tcP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pitchFamily="34" charset="0"/>
                          <a:ea typeface="ヒラギノ角ゴ Pro W3" charset="-128"/>
                        </a:rPr>
                        <a:t>$0.00</a:t>
                      </a:r>
                    </a:p>
                  </a:txBody>
                  <a:tcP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pitchFamily="34" charset="0"/>
                          <a:ea typeface="ヒラギノ角ゴ Pro W3" charset="-128"/>
                        </a:rPr>
                        <a:t> $3.00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1"/>
                  </a:ext>
                </a:extLst>
              </a:tr>
              <a:tr h="51911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pitchFamily="34" charset="0"/>
                          <a:ea typeface="ヒラギノ角ゴ Pro W3" charset="-128"/>
                        </a:rPr>
                        <a:t>30.00</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pitchFamily="34" charset="0"/>
                          <a:ea typeface="ヒラギノ角ゴ Pro W3" charset="-128"/>
                        </a:rPr>
                        <a:t>25.00</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pitchFamily="34" charset="0"/>
                          <a:ea typeface="ヒラギノ角ゴ Pro W3" charset="-128"/>
                        </a:rPr>
                        <a:t>  5.00</a:t>
                      </a:r>
                    </a:p>
                  </a:txBody>
                  <a:tcPr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pitchFamily="34" charset="0"/>
                          <a:ea typeface="ヒラギノ角ゴ Pro W3" charset="-128"/>
                        </a:rPr>
                        <a:t>  7.50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2"/>
                  </a:ext>
                </a:extLst>
              </a:tr>
              <a:tr h="5143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pitchFamily="34" charset="0"/>
                          <a:ea typeface="ヒラギノ角ゴ Pro W3" charset="-128"/>
                        </a:rPr>
                        <a:t>35.00</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pitchFamily="34" charset="0"/>
                          <a:ea typeface="ヒラギノ角ゴ Pro W3" charset="-128"/>
                        </a:rPr>
                        <a:t>25.00</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pitchFamily="34" charset="0"/>
                          <a:ea typeface="ヒラギノ角ゴ Pro W3" charset="-128"/>
                        </a:rPr>
                        <a:t>10.00</a:t>
                      </a:r>
                    </a:p>
                  </a:txBody>
                  <a:tcPr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pitchFamily="34" charset="0"/>
                          <a:ea typeface="ヒラギノ角ゴ Pro W3" charset="-128"/>
                        </a:rPr>
                        <a:t>12.00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3"/>
                  </a:ext>
                </a:extLst>
              </a:tr>
              <a:tr h="51911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pitchFamily="34" charset="0"/>
                          <a:ea typeface="ヒラギノ角ゴ Pro W3" charset="-128"/>
                        </a:rPr>
                        <a:t>40.00</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pitchFamily="34" charset="0"/>
                          <a:ea typeface="ヒラギノ角ゴ Pro W3" charset="-128"/>
                        </a:rPr>
                        <a:t>25.00</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pitchFamily="34" charset="0"/>
                          <a:ea typeface="ヒラギノ角ゴ Pro W3" charset="-128"/>
                        </a:rPr>
                        <a:t>15.00</a:t>
                      </a:r>
                    </a:p>
                  </a:txBody>
                  <a:tcPr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pitchFamily="34" charset="0"/>
                          <a:ea typeface="ヒラギノ角ゴ Pro W3" charset="-128"/>
                        </a:rPr>
                        <a:t>16.50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4"/>
                  </a:ext>
                </a:extLst>
              </a:tr>
              <a:tr h="51593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pitchFamily="34" charset="0"/>
                          <a:ea typeface="ヒラギノ角ゴ Pro W3" charset="-128"/>
                        </a:rPr>
                        <a:t>45.00</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pitchFamily="34" charset="0"/>
                          <a:ea typeface="ヒラギノ角ゴ Pro W3" charset="-128"/>
                        </a:rPr>
                        <a:t>25.00</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pitchFamily="34" charset="0"/>
                          <a:ea typeface="ヒラギノ角ゴ Pro W3" charset="-128"/>
                        </a:rPr>
                        <a:t>20.00</a:t>
                      </a:r>
                    </a:p>
                  </a:txBody>
                  <a:tcPr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pitchFamily="34" charset="0"/>
                          <a:ea typeface="ヒラギノ角ゴ Pro W3" charset="-128"/>
                        </a:rPr>
                        <a:t>21.00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5"/>
                  </a:ext>
                </a:extLst>
              </a:tr>
              <a:tr h="5143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pitchFamily="34" charset="0"/>
                          <a:ea typeface="ヒラギノ角ゴ Pro W3" charset="-128"/>
                        </a:rPr>
                        <a:t>50.00</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pitchFamily="34" charset="0"/>
                          <a:ea typeface="ヒラギノ角ゴ Pro W3" charset="-128"/>
                        </a:rPr>
                        <a:t>25.00</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pitchFamily="34" charset="0"/>
                          <a:ea typeface="ヒラギノ角ゴ Pro W3" charset="-128"/>
                        </a:rPr>
                        <a:t>25.00</a:t>
                      </a:r>
                    </a:p>
                  </a:txBody>
                  <a:tcPr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pitchFamily="34" charset="0"/>
                          <a:ea typeface="ヒラギノ角ゴ Pro W3" charset="-128"/>
                        </a:rPr>
                        <a:t>25.50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
        <p:nvSpPr>
          <p:cNvPr id="28709" name="Footer Placeholder 7"/>
          <p:cNvSpPr>
            <a:spLocks noGrp="1"/>
          </p:cNvSpPr>
          <p:nvPr>
            <p:ph type="ftr" sz="quarter" idx="10"/>
          </p:nvPr>
        </p:nvSpPr>
        <p:spPr bwMode="auto">
          <a:noFill/>
          <a:ln>
            <a:miter lim="800000"/>
            <a:headEnd/>
            <a:tailEnd/>
          </a:ln>
        </p:spPr>
        <p:txBody>
          <a:bodyPr/>
          <a:lstStyle/>
          <a:p>
            <a:r>
              <a:rPr lang="en-US"/>
              <a:t>Copyright © 2014 by Nelson Education Ltd. </a:t>
            </a:r>
          </a:p>
        </p:txBody>
      </p:sp>
      <p:sp>
        <p:nvSpPr>
          <p:cNvPr id="28710" name="Slide Number Placeholder 5"/>
          <p:cNvSpPr>
            <a:spLocks noGrp="1"/>
          </p:cNvSpPr>
          <p:nvPr>
            <p:ph type="sldNum" sz="quarter" idx="11"/>
          </p:nvPr>
        </p:nvSpPr>
        <p:spPr bwMode="auto">
          <a:noFill/>
          <a:ln>
            <a:miter lim="800000"/>
            <a:headEnd/>
            <a:tailEnd/>
          </a:ln>
        </p:spPr>
        <p:txBody>
          <a:bodyPr/>
          <a:lstStyle/>
          <a:p>
            <a:r>
              <a:rPr lang="en-US"/>
              <a:t>19-</a:t>
            </a:r>
            <a:fld id="{48EE8773-44DE-430F-9AF5-3F3FEE46CE3F}" type="slidenum">
              <a:rPr lang="en-US"/>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03" name="Rectangle 2"/>
          <p:cNvSpPr>
            <a:spLocks noGrp="1" noChangeArrowheads="1"/>
          </p:cNvSpPr>
          <p:nvPr>
            <p:ph type="title"/>
          </p:nvPr>
        </p:nvSpPr>
        <p:spPr>
          <a:xfrm>
            <a:off x="457200" y="188640"/>
            <a:ext cx="8229600" cy="1143000"/>
          </a:xfrm>
        </p:spPr>
        <p:txBody>
          <a:bodyPr/>
          <a:lstStyle/>
          <a:p>
            <a:pPr eaLnBrk="1" hangingPunct="1"/>
            <a:r>
              <a:rPr lang="en-US" cap="none" dirty="0" smtClean="0"/>
              <a:t>Time Value of Option</a:t>
            </a:r>
          </a:p>
        </p:txBody>
      </p:sp>
      <p:graphicFrame>
        <p:nvGraphicFramePr>
          <p:cNvPr id="307245" name="Group 45"/>
          <p:cNvGraphicFramePr>
            <a:graphicFrameLocks noGrp="1"/>
          </p:cNvGraphicFramePr>
          <p:nvPr/>
        </p:nvGraphicFramePr>
        <p:xfrm>
          <a:off x="838200" y="1752600"/>
          <a:ext cx="7620000" cy="4037013"/>
        </p:xfrm>
        <a:graphic>
          <a:graphicData uri="http://schemas.openxmlformats.org/drawingml/2006/table">
            <a:tbl>
              <a:tblPr/>
              <a:tblGrid>
                <a:gridCol w="1468438">
                  <a:extLst>
                    <a:ext uri="{9D8B030D-6E8A-4147-A177-3AD203B41FA5}">
                      <a16:colId xmlns:a16="http://schemas.microsoft.com/office/drawing/2014/main" val="20000"/>
                    </a:ext>
                  </a:extLst>
                </a:gridCol>
                <a:gridCol w="1468437">
                  <a:extLst>
                    <a:ext uri="{9D8B030D-6E8A-4147-A177-3AD203B41FA5}">
                      <a16:colId xmlns:a16="http://schemas.microsoft.com/office/drawing/2014/main" val="20001"/>
                    </a:ext>
                  </a:extLst>
                </a:gridCol>
                <a:gridCol w="1327150">
                  <a:extLst>
                    <a:ext uri="{9D8B030D-6E8A-4147-A177-3AD203B41FA5}">
                      <a16:colId xmlns:a16="http://schemas.microsoft.com/office/drawing/2014/main" val="20002"/>
                    </a:ext>
                  </a:extLst>
                </a:gridCol>
                <a:gridCol w="1468438">
                  <a:extLst>
                    <a:ext uri="{9D8B030D-6E8A-4147-A177-3AD203B41FA5}">
                      <a16:colId xmlns:a16="http://schemas.microsoft.com/office/drawing/2014/main" val="20003"/>
                    </a:ext>
                  </a:extLst>
                </a:gridCol>
                <a:gridCol w="1887537">
                  <a:extLst>
                    <a:ext uri="{9D8B030D-6E8A-4147-A177-3AD203B41FA5}">
                      <a16:colId xmlns:a16="http://schemas.microsoft.com/office/drawing/2014/main" val="20004"/>
                    </a:ext>
                  </a:extLst>
                </a:gridCol>
              </a:tblGrid>
              <a:tr h="10064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pitchFamily="34" charset="0"/>
                          <a:ea typeface="ヒラギノ角ゴ Pro W3" charset="-128"/>
                        </a:rPr>
                        <a:t>Price of </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pitchFamily="34" charset="0"/>
                          <a:ea typeface="ヒラギノ角ゴ Pro W3" charset="-128"/>
                        </a:rPr>
                        <a:t>stock (a)</a:t>
                      </a:r>
                    </a:p>
                  </a:txBody>
                  <a:tcP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pitchFamily="34" charset="0"/>
                          <a:ea typeface="ヒラギノ角ゴ Pro W3" charset="-128"/>
                        </a:rPr>
                        <a:t>Strike </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pitchFamily="34" charset="0"/>
                          <a:ea typeface="ヒラギノ角ゴ Pro W3" charset="-128"/>
                        </a:rPr>
                        <a:t>price (b)</a:t>
                      </a:r>
                    </a:p>
                  </a:txBody>
                  <a:tcP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pitchFamily="34" charset="0"/>
                          <a:ea typeface="ヒラギノ角ゴ Pro W3" charset="-128"/>
                        </a:rPr>
                        <a:t>Exer.</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pitchFamily="34" charset="0"/>
                          <a:ea typeface="ヒラギノ角ゴ Pro W3" charset="-128"/>
                        </a:rPr>
                        <a:t>Val. (c)</a:t>
                      </a:r>
                    </a:p>
                  </a:txBody>
                  <a:tcP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pitchFamily="34" charset="0"/>
                          <a:ea typeface="ヒラギノ角ゴ Pro W3" charset="-128"/>
                        </a:rPr>
                        <a:t>Mkt. P of </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pitchFamily="34" charset="0"/>
                          <a:ea typeface="ヒラギノ角ゴ Pro W3" charset="-128"/>
                        </a:rPr>
                        <a:t>opt. (d)</a:t>
                      </a:r>
                    </a:p>
                  </a:txBody>
                  <a:tcPr horzOverflow="overflow">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pitchFamily="34" charset="0"/>
                          <a:ea typeface="ヒラギノ角ゴ Pro W3" charset="-128"/>
                        </a:rPr>
                        <a:t>Time value</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pitchFamily="34" charset="0"/>
                          <a:ea typeface="ヒラギノ角ゴ Pro W3" charset="-128"/>
                        </a:rPr>
                        <a:t>(d) – (c)</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0482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pitchFamily="34" charset="0"/>
                          <a:ea typeface="ヒラギノ角ゴ Pro W3" charset="-128"/>
                        </a:rPr>
                        <a:t>$25.00</a:t>
                      </a:r>
                    </a:p>
                  </a:txBody>
                  <a:tcP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pitchFamily="34" charset="0"/>
                          <a:ea typeface="ヒラギノ角ゴ Pro W3" charset="-128"/>
                        </a:rPr>
                        <a:t>$25.00</a:t>
                      </a:r>
                    </a:p>
                  </a:txBody>
                  <a:tcP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pitchFamily="34" charset="0"/>
                          <a:ea typeface="ヒラギノ角ゴ Pro W3" charset="-128"/>
                        </a:rPr>
                        <a:t>$0.00</a:t>
                      </a:r>
                    </a:p>
                  </a:txBody>
                  <a:tcP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pitchFamily="34" charset="0"/>
                          <a:ea typeface="ヒラギノ角ゴ Pro W3" charset="-128"/>
                        </a:rPr>
                        <a:t> $3.00</a:t>
                      </a:r>
                    </a:p>
                  </a:txBody>
                  <a:tcP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pitchFamily="34" charset="0"/>
                          <a:ea typeface="ヒラギノ角ゴ Pro W3" charset="-128"/>
                        </a:rPr>
                        <a:t>$3.00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1"/>
                  </a:ext>
                </a:extLst>
              </a:tr>
              <a:tr h="50482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pitchFamily="34" charset="0"/>
                          <a:ea typeface="ヒラギノ角ゴ Pro W3" charset="-128"/>
                        </a:rPr>
                        <a:t>30.00</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pitchFamily="34" charset="0"/>
                          <a:ea typeface="ヒラギノ角ゴ Pro W3" charset="-128"/>
                        </a:rPr>
                        <a:t>25.00</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pitchFamily="34" charset="0"/>
                          <a:ea typeface="ヒラギノ角ゴ Pro W3" charset="-128"/>
                        </a:rPr>
                        <a:t>  5.00</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pitchFamily="34" charset="0"/>
                          <a:ea typeface="ヒラギノ角ゴ Pro W3" charset="-128"/>
                        </a:rPr>
                        <a:t>  7.50</a:t>
                      </a:r>
                    </a:p>
                  </a:txBody>
                  <a:tcPr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pitchFamily="34" charset="0"/>
                          <a:ea typeface="ヒラギノ角ゴ Pro W3" charset="-128"/>
                        </a:rPr>
                        <a:t>  2.50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2"/>
                  </a:ext>
                </a:extLst>
              </a:tr>
              <a:tr h="50482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pitchFamily="34" charset="0"/>
                          <a:ea typeface="ヒラギノ角ゴ Pro W3" charset="-128"/>
                        </a:rPr>
                        <a:t>35.00</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pitchFamily="34" charset="0"/>
                          <a:ea typeface="ヒラギノ角ゴ Pro W3" charset="-128"/>
                        </a:rPr>
                        <a:t>25.00</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pitchFamily="34" charset="0"/>
                          <a:ea typeface="ヒラギノ角ゴ Pro W3" charset="-128"/>
                        </a:rPr>
                        <a:t>10.00</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pitchFamily="34" charset="0"/>
                          <a:ea typeface="ヒラギノ角ゴ Pro W3" charset="-128"/>
                        </a:rPr>
                        <a:t>12.00</a:t>
                      </a:r>
                    </a:p>
                  </a:txBody>
                  <a:tcPr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pitchFamily="34" charset="0"/>
                          <a:ea typeface="ヒラギノ角ゴ Pro W3" charset="-128"/>
                        </a:rPr>
                        <a:t>  2.00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3"/>
                  </a:ext>
                </a:extLst>
              </a:tr>
              <a:tr h="50482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pitchFamily="34" charset="0"/>
                          <a:ea typeface="ヒラギノ角ゴ Pro W3" charset="-128"/>
                        </a:rPr>
                        <a:t>40.00</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pitchFamily="34" charset="0"/>
                          <a:ea typeface="ヒラギノ角ゴ Pro W3" charset="-128"/>
                        </a:rPr>
                        <a:t>25.00</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pitchFamily="34" charset="0"/>
                          <a:ea typeface="ヒラギノ角ゴ Pro W3" charset="-128"/>
                        </a:rPr>
                        <a:t>15.00</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pitchFamily="34" charset="0"/>
                          <a:ea typeface="ヒラギノ角ゴ Pro W3" charset="-128"/>
                        </a:rPr>
                        <a:t>16.50</a:t>
                      </a:r>
                    </a:p>
                  </a:txBody>
                  <a:tcPr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pitchFamily="34" charset="0"/>
                          <a:ea typeface="ヒラギノ角ゴ Pro W3" charset="-128"/>
                        </a:rPr>
                        <a:t>  1.50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4"/>
                  </a:ext>
                </a:extLst>
              </a:tr>
              <a:tr h="50641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pitchFamily="34" charset="0"/>
                          <a:ea typeface="ヒラギノ角ゴ Pro W3" charset="-128"/>
                        </a:rPr>
                        <a:t>45.00</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pitchFamily="34" charset="0"/>
                          <a:ea typeface="ヒラギノ角ゴ Pro W3" charset="-128"/>
                        </a:rPr>
                        <a:t>25.00</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pitchFamily="34" charset="0"/>
                          <a:ea typeface="ヒラギノ角ゴ Pro W3" charset="-128"/>
                        </a:rPr>
                        <a:t>20.00</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pitchFamily="34" charset="0"/>
                          <a:ea typeface="ヒラギノ角ゴ Pro W3" charset="-128"/>
                        </a:rPr>
                        <a:t>21.00</a:t>
                      </a:r>
                    </a:p>
                  </a:txBody>
                  <a:tcPr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pitchFamily="34" charset="0"/>
                          <a:ea typeface="ヒラギノ角ゴ Pro W3" charset="-128"/>
                        </a:rPr>
                        <a:t>  1.00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5"/>
                  </a:ext>
                </a:extLst>
              </a:tr>
              <a:tr h="50482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pitchFamily="34" charset="0"/>
                          <a:ea typeface="ヒラギノ角ゴ Pro W3" charset="-128"/>
                        </a:rPr>
                        <a:t>50.00</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pitchFamily="34" charset="0"/>
                          <a:ea typeface="ヒラギノ角ゴ Pro W3" charset="-128"/>
                        </a:rPr>
                        <a:t>25.00</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pitchFamily="34" charset="0"/>
                          <a:ea typeface="ヒラギノ角ゴ Pro W3" charset="-128"/>
                        </a:rPr>
                        <a:t>25.00</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pitchFamily="34" charset="0"/>
                          <a:ea typeface="ヒラギノ角ゴ Pro W3" charset="-128"/>
                        </a:rPr>
                        <a:t>25.50</a:t>
                      </a:r>
                    </a:p>
                  </a:txBody>
                  <a:tcPr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pitchFamily="34" charset="0"/>
                          <a:ea typeface="ヒラギノ角ゴ Pro W3" charset="-128"/>
                        </a:rPr>
                        <a:t>  0.50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
        <p:nvSpPr>
          <p:cNvPr id="29740" name="Footer Placeholder 6"/>
          <p:cNvSpPr>
            <a:spLocks noGrp="1"/>
          </p:cNvSpPr>
          <p:nvPr>
            <p:ph type="ftr" sz="quarter" idx="10"/>
          </p:nvPr>
        </p:nvSpPr>
        <p:spPr bwMode="auto">
          <a:noFill/>
          <a:ln>
            <a:miter lim="800000"/>
            <a:headEnd/>
            <a:tailEnd/>
          </a:ln>
        </p:spPr>
        <p:txBody>
          <a:bodyPr/>
          <a:lstStyle/>
          <a:p>
            <a:r>
              <a:rPr lang="en-US"/>
              <a:t>Copyright © 2014 by Nelson Education Ltd. </a:t>
            </a:r>
          </a:p>
        </p:txBody>
      </p:sp>
      <p:sp>
        <p:nvSpPr>
          <p:cNvPr id="29741" name="Slide Number Placeholder 7"/>
          <p:cNvSpPr>
            <a:spLocks noGrp="1"/>
          </p:cNvSpPr>
          <p:nvPr>
            <p:ph type="sldNum" sz="quarter" idx="11"/>
          </p:nvPr>
        </p:nvSpPr>
        <p:spPr bwMode="auto">
          <a:noFill/>
          <a:ln>
            <a:miter lim="800000"/>
            <a:headEnd/>
            <a:tailEnd/>
          </a:ln>
        </p:spPr>
        <p:txBody>
          <a:bodyPr/>
          <a:lstStyle/>
          <a:p>
            <a:r>
              <a:rPr lang="en-US"/>
              <a:t>19-</a:t>
            </a:r>
            <a:fld id="{B2CE3D50-156F-4F8C-8741-EB8E5770F3E4}" type="slidenum">
              <a:rPr lang="en-US"/>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247" name="Rectangle 2074"/>
          <p:cNvSpPr>
            <a:spLocks noGrp="1" noChangeArrowheads="1"/>
          </p:cNvSpPr>
          <p:nvPr>
            <p:ph type="title"/>
          </p:nvPr>
        </p:nvSpPr>
        <p:spPr>
          <a:xfrm>
            <a:off x="467544" y="188640"/>
            <a:ext cx="8229600" cy="1143000"/>
          </a:xfrm>
        </p:spPr>
        <p:txBody>
          <a:bodyPr/>
          <a:lstStyle/>
          <a:p>
            <a:pPr eaLnBrk="1" hangingPunct="1"/>
            <a:r>
              <a:rPr lang="en-US" cap="none" dirty="0" smtClean="0"/>
              <a:t>Call Time Value Diagram</a:t>
            </a:r>
          </a:p>
        </p:txBody>
      </p:sp>
      <p:sp>
        <p:nvSpPr>
          <p:cNvPr id="30723" name="Line 2052"/>
          <p:cNvSpPr>
            <a:spLocks noChangeShapeType="1"/>
          </p:cNvSpPr>
          <p:nvPr/>
        </p:nvSpPr>
        <p:spPr bwMode="auto">
          <a:xfrm>
            <a:off x="1447800" y="5564188"/>
            <a:ext cx="6629400" cy="0"/>
          </a:xfrm>
          <a:prstGeom prst="line">
            <a:avLst/>
          </a:prstGeom>
          <a:noFill/>
          <a:ln w="50800">
            <a:solidFill>
              <a:schemeClr val="tx1"/>
            </a:solidFill>
            <a:round/>
            <a:headEnd type="none" w="sm" len="sm"/>
            <a:tailEnd type="none" w="sm" len="sm"/>
          </a:ln>
        </p:spPr>
        <p:txBody>
          <a:bodyPr wrap="none" anchor="ctr"/>
          <a:lstStyle/>
          <a:p>
            <a:endParaRPr lang="en-CA"/>
          </a:p>
        </p:txBody>
      </p:sp>
      <p:sp>
        <p:nvSpPr>
          <p:cNvPr id="30724" name="Line 2053"/>
          <p:cNvSpPr>
            <a:spLocks noChangeShapeType="1"/>
          </p:cNvSpPr>
          <p:nvPr/>
        </p:nvSpPr>
        <p:spPr bwMode="auto">
          <a:xfrm flipV="1">
            <a:off x="1447800" y="2516188"/>
            <a:ext cx="0" cy="3048000"/>
          </a:xfrm>
          <a:prstGeom prst="line">
            <a:avLst/>
          </a:prstGeom>
          <a:noFill/>
          <a:ln w="50800">
            <a:solidFill>
              <a:schemeClr val="tx1"/>
            </a:solidFill>
            <a:round/>
            <a:headEnd type="none" w="sm" len="sm"/>
            <a:tailEnd type="none" w="sm" len="sm"/>
          </a:ln>
        </p:spPr>
        <p:txBody>
          <a:bodyPr wrap="none" anchor="ctr"/>
          <a:lstStyle/>
          <a:p>
            <a:endParaRPr lang="en-CA"/>
          </a:p>
        </p:txBody>
      </p:sp>
      <p:sp>
        <p:nvSpPr>
          <p:cNvPr id="30725" name="Text Box 2054"/>
          <p:cNvSpPr txBox="1">
            <a:spLocks noChangeArrowheads="1"/>
          </p:cNvSpPr>
          <p:nvPr/>
        </p:nvSpPr>
        <p:spPr bwMode="auto">
          <a:xfrm>
            <a:off x="1905000" y="5640388"/>
            <a:ext cx="5334000" cy="420687"/>
          </a:xfrm>
          <a:prstGeom prst="rect">
            <a:avLst/>
          </a:prstGeom>
          <a:noFill/>
          <a:ln w="12700">
            <a:noFill/>
            <a:miter lim="800000"/>
            <a:headEnd type="none" w="sm" len="sm"/>
            <a:tailEnd type="none" w="sm" len="sm"/>
          </a:ln>
        </p:spPr>
        <p:txBody>
          <a:bodyPr>
            <a:spAutoFit/>
          </a:bodyPr>
          <a:lstStyle/>
          <a:p>
            <a:pPr eaLnBrk="0" hangingPunct="0">
              <a:spcBef>
                <a:spcPct val="50000"/>
              </a:spcBef>
            </a:pPr>
            <a:r>
              <a:rPr lang="en-US" sz="3200" b="1" baseline="-25000"/>
              <a:t>5     10     15     20     25     30     35      40</a:t>
            </a:r>
          </a:p>
        </p:txBody>
      </p:sp>
      <p:sp>
        <p:nvSpPr>
          <p:cNvPr id="30726" name="Text Box 2055"/>
          <p:cNvSpPr txBox="1">
            <a:spLocks noChangeArrowheads="1"/>
          </p:cNvSpPr>
          <p:nvPr/>
        </p:nvSpPr>
        <p:spPr bwMode="auto">
          <a:xfrm>
            <a:off x="7010400" y="5640388"/>
            <a:ext cx="1828800" cy="381000"/>
          </a:xfrm>
          <a:prstGeom prst="rect">
            <a:avLst/>
          </a:prstGeom>
          <a:noFill/>
          <a:ln w="12700">
            <a:noFill/>
            <a:miter lim="800000"/>
            <a:headEnd type="none" w="sm" len="sm"/>
            <a:tailEnd type="none" w="sm" len="sm"/>
          </a:ln>
        </p:spPr>
        <p:txBody>
          <a:bodyPr>
            <a:spAutoFit/>
          </a:bodyPr>
          <a:lstStyle/>
          <a:p>
            <a:pPr algn="ctr" eaLnBrk="0" hangingPunct="0">
              <a:spcBef>
                <a:spcPct val="50000"/>
              </a:spcBef>
            </a:pPr>
            <a:r>
              <a:rPr lang="en-US" sz="2800" b="1" baseline="-25000"/>
              <a:t>Stock price</a:t>
            </a:r>
          </a:p>
        </p:txBody>
      </p:sp>
      <p:sp>
        <p:nvSpPr>
          <p:cNvPr id="30727" name="Text Box 2056"/>
          <p:cNvSpPr txBox="1">
            <a:spLocks noChangeArrowheads="1"/>
          </p:cNvSpPr>
          <p:nvPr/>
        </p:nvSpPr>
        <p:spPr bwMode="auto">
          <a:xfrm>
            <a:off x="914400" y="1830388"/>
            <a:ext cx="1524000" cy="669925"/>
          </a:xfrm>
          <a:prstGeom prst="rect">
            <a:avLst/>
          </a:prstGeom>
          <a:noFill/>
          <a:ln w="12700">
            <a:noFill/>
            <a:miter lim="800000"/>
            <a:headEnd type="none" w="sm" len="sm"/>
            <a:tailEnd type="none" w="sm" len="sm"/>
          </a:ln>
        </p:spPr>
        <p:txBody>
          <a:bodyPr>
            <a:spAutoFit/>
          </a:bodyPr>
          <a:lstStyle/>
          <a:p>
            <a:pPr algn="ctr" eaLnBrk="0" hangingPunct="0">
              <a:spcBef>
                <a:spcPct val="50000"/>
              </a:spcBef>
            </a:pPr>
            <a:r>
              <a:rPr lang="en-US" sz="2800" b="1" baseline="-25000"/>
              <a:t>Option value</a:t>
            </a:r>
          </a:p>
        </p:txBody>
      </p:sp>
      <p:sp>
        <p:nvSpPr>
          <p:cNvPr id="30728" name="Text Box 2057"/>
          <p:cNvSpPr txBox="1">
            <a:spLocks noChangeArrowheads="1"/>
          </p:cNvSpPr>
          <p:nvPr/>
        </p:nvSpPr>
        <p:spPr bwMode="auto">
          <a:xfrm>
            <a:off x="609600" y="2592388"/>
            <a:ext cx="990600" cy="2881312"/>
          </a:xfrm>
          <a:prstGeom prst="rect">
            <a:avLst/>
          </a:prstGeom>
          <a:noFill/>
          <a:ln w="12700">
            <a:noFill/>
            <a:miter lim="800000"/>
            <a:headEnd type="none" w="sm" len="sm"/>
            <a:tailEnd type="none" w="sm" len="sm"/>
          </a:ln>
        </p:spPr>
        <p:txBody>
          <a:bodyPr>
            <a:spAutoFit/>
          </a:bodyPr>
          <a:lstStyle/>
          <a:p>
            <a:pPr algn="ctr" eaLnBrk="0" hangingPunct="0">
              <a:lnSpc>
                <a:spcPct val="95000"/>
              </a:lnSpc>
              <a:spcBef>
                <a:spcPct val="50000"/>
              </a:spcBef>
            </a:pPr>
            <a:r>
              <a:rPr lang="en-US" sz="2800" b="1" baseline="-25000"/>
              <a:t>30</a:t>
            </a:r>
          </a:p>
          <a:p>
            <a:pPr algn="ctr" eaLnBrk="0" hangingPunct="0">
              <a:lnSpc>
                <a:spcPct val="95000"/>
              </a:lnSpc>
              <a:spcBef>
                <a:spcPct val="50000"/>
              </a:spcBef>
            </a:pPr>
            <a:r>
              <a:rPr lang="en-US" sz="2800" b="1" baseline="-25000"/>
              <a:t>25</a:t>
            </a:r>
          </a:p>
          <a:p>
            <a:pPr algn="ctr" eaLnBrk="0" hangingPunct="0">
              <a:lnSpc>
                <a:spcPct val="95000"/>
              </a:lnSpc>
              <a:spcBef>
                <a:spcPct val="50000"/>
              </a:spcBef>
            </a:pPr>
            <a:r>
              <a:rPr lang="en-US" sz="2800" b="1" baseline="-25000"/>
              <a:t>20</a:t>
            </a:r>
          </a:p>
          <a:p>
            <a:pPr algn="ctr" eaLnBrk="0" hangingPunct="0">
              <a:lnSpc>
                <a:spcPct val="95000"/>
              </a:lnSpc>
              <a:spcBef>
                <a:spcPct val="50000"/>
              </a:spcBef>
            </a:pPr>
            <a:r>
              <a:rPr lang="en-US" sz="2800" b="1" baseline="-25000"/>
              <a:t>15</a:t>
            </a:r>
          </a:p>
          <a:p>
            <a:pPr algn="ctr" eaLnBrk="0" hangingPunct="0">
              <a:lnSpc>
                <a:spcPct val="95000"/>
              </a:lnSpc>
              <a:spcBef>
                <a:spcPct val="50000"/>
              </a:spcBef>
            </a:pPr>
            <a:r>
              <a:rPr lang="en-US" sz="2800" b="1" baseline="-25000"/>
              <a:t>10</a:t>
            </a:r>
          </a:p>
          <a:p>
            <a:pPr algn="ctr" eaLnBrk="0" hangingPunct="0">
              <a:lnSpc>
                <a:spcPct val="95000"/>
              </a:lnSpc>
              <a:spcBef>
                <a:spcPct val="50000"/>
              </a:spcBef>
            </a:pPr>
            <a:r>
              <a:rPr lang="en-US" sz="2800" b="1" baseline="-25000"/>
              <a:t>5</a:t>
            </a:r>
          </a:p>
          <a:p>
            <a:pPr algn="ctr" eaLnBrk="0" hangingPunct="0">
              <a:lnSpc>
                <a:spcPct val="95000"/>
              </a:lnSpc>
              <a:spcBef>
                <a:spcPct val="50000"/>
              </a:spcBef>
            </a:pPr>
            <a:endParaRPr lang="en-US" sz="2800" b="1" baseline="-25000"/>
          </a:p>
        </p:txBody>
      </p:sp>
      <p:sp>
        <p:nvSpPr>
          <p:cNvPr id="30729" name="Line 2058"/>
          <p:cNvSpPr>
            <a:spLocks noChangeShapeType="1"/>
          </p:cNvSpPr>
          <p:nvPr/>
        </p:nvSpPr>
        <p:spPr bwMode="auto">
          <a:xfrm flipV="1">
            <a:off x="4648200" y="3049588"/>
            <a:ext cx="3276600" cy="2514600"/>
          </a:xfrm>
          <a:prstGeom prst="line">
            <a:avLst/>
          </a:prstGeom>
          <a:noFill/>
          <a:ln w="44450">
            <a:solidFill>
              <a:schemeClr val="tx1"/>
            </a:solidFill>
            <a:round/>
            <a:headEnd type="none" w="sm" len="sm"/>
            <a:tailEnd type="none" w="sm" len="sm"/>
          </a:ln>
        </p:spPr>
        <p:txBody>
          <a:bodyPr wrap="none" anchor="ctr"/>
          <a:lstStyle/>
          <a:p>
            <a:endParaRPr lang="en-CA"/>
          </a:p>
        </p:txBody>
      </p:sp>
      <p:sp>
        <p:nvSpPr>
          <p:cNvPr id="30730" name="Arc 2059"/>
          <p:cNvSpPr>
            <a:spLocks/>
          </p:cNvSpPr>
          <p:nvPr/>
        </p:nvSpPr>
        <p:spPr bwMode="auto">
          <a:xfrm flipV="1">
            <a:off x="1600200" y="2590800"/>
            <a:ext cx="3840163" cy="2840038"/>
          </a:xfrm>
          <a:custGeom>
            <a:avLst/>
            <a:gdLst>
              <a:gd name="T0" fmla="*/ 2147483647 w 14873"/>
              <a:gd name="T1" fmla="*/ 0 h 20129"/>
              <a:gd name="T2" fmla="*/ 2147483647 w 14873"/>
              <a:gd name="T3" fmla="*/ 2147483647 h 20129"/>
              <a:gd name="T4" fmla="*/ 0 w 14873"/>
              <a:gd name="T5" fmla="*/ 2147483647 h 20129"/>
              <a:gd name="T6" fmla="*/ 0 60000 65536"/>
              <a:gd name="T7" fmla="*/ 0 60000 65536"/>
              <a:gd name="T8" fmla="*/ 0 60000 65536"/>
              <a:gd name="T9" fmla="*/ 0 w 14873"/>
              <a:gd name="T10" fmla="*/ 0 h 20129"/>
              <a:gd name="T11" fmla="*/ 14873 w 14873"/>
              <a:gd name="T12" fmla="*/ 20129 h 20129"/>
            </a:gdLst>
            <a:ahLst/>
            <a:cxnLst>
              <a:cxn ang="T6">
                <a:pos x="T0" y="T1"/>
              </a:cxn>
              <a:cxn ang="T7">
                <a:pos x="T2" y="T3"/>
              </a:cxn>
              <a:cxn ang="T8">
                <a:pos x="T4" y="T5"/>
              </a:cxn>
            </a:cxnLst>
            <a:rect l="T9" t="T10" r="T11" b="T12"/>
            <a:pathLst>
              <a:path w="14873" h="20129" fill="none" extrusionOk="0">
                <a:moveTo>
                  <a:pt x="7834" y="-1"/>
                </a:moveTo>
                <a:cubicBezTo>
                  <a:pt x="10448" y="1017"/>
                  <a:pt x="12839" y="2534"/>
                  <a:pt x="14873" y="4465"/>
                </a:cubicBezTo>
              </a:path>
              <a:path w="14873" h="20129" stroke="0" extrusionOk="0">
                <a:moveTo>
                  <a:pt x="7834" y="-1"/>
                </a:moveTo>
                <a:cubicBezTo>
                  <a:pt x="10448" y="1017"/>
                  <a:pt x="12839" y="2534"/>
                  <a:pt x="14873" y="4465"/>
                </a:cubicBezTo>
                <a:lnTo>
                  <a:pt x="0" y="20129"/>
                </a:lnTo>
                <a:close/>
              </a:path>
            </a:pathLst>
          </a:custGeom>
          <a:noFill/>
          <a:ln w="44450">
            <a:solidFill>
              <a:srgbClr val="FF0000"/>
            </a:solidFill>
            <a:round/>
            <a:headEnd type="none" w="sm" len="sm"/>
            <a:tailEnd type="none" w="sm" len="sm"/>
          </a:ln>
        </p:spPr>
        <p:txBody>
          <a:bodyPr wrap="none" anchor="ctr"/>
          <a:lstStyle/>
          <a:p>
            <a:endParaRPr lang="en-US" sz="1800"/>
          </a:p>
        </p:txBody>
      </p:sp>
      <p:sp>
        <p:nvSpPr>
          <p:cNvPr id="30731" name="Line 2060"/>
          <p:cNvSpPr>
            <a:spLocks noChangeShapeType="1"/>
          </p:cNvSpPr>
          <p:nvPr/>
        </p:nvSpPr>
        <p:spPr bwMode="auto">
          <a:xfrm flipV="1">
            <a:off x="5410200" y="2973388"/>
            <a:ext cx="2514600" cy="1828800"/>
          </a:xfrm>
          <a:prstGeom prst="line">
            <a:avLst/>
          </a:prstGeom>
          <a:noFill/>
          <a:ln w="44450">
            <a:solidFill>
              <a:srgbClr val="FF0000"/>
            </a:solidFill>
            <a:round/>
            <a:headEnd type="none" w="sm" len="sm"/>
            <a:tailEnd type="none" w="sm" len="sm"/>
          </a:ln>
        </p:spPr>
        <p:txBody>
          <a:bodyPr wrap="none" anchor="ctr"/>
          <a:lstStyle/>
          <a:p>
            <a:endParaRPr lang="en-CA"/>
          </a:p>
        </p:txBody>
      </p:sp>
      <p:sp>
        <p:nvSpPr>
          <p:cNvPr id="30732" name="Line 2061"/>
          <p:cNvSpPr>
            <a:spLocks noChangeShapeType="1"/>
          </p:cNvSpPr>
          <p:nvPr/>
        </p:nvSpPr>
        <p:spPr bwMode="auto">
          <a:xfrm>
            <a:off x="1295400" y="4954588"/>
            <a:ext cx="152400" cy="0"/>
          </a:xfrm>
          <a:prstGeom prst="line">
            <a:avLst/>
          </a:prstGeom>
          <a:noFill/>
          <a:ln w="38100">
            <a:solidFill>
              <a:schemeClr val="tx1"/>
            </a:solidFill>
            <a:round/>
            <a:headEnd type="none" w="sm" len="sm"/>
            <a:tailEnd type="none" w="sm" len="sm"/>
          </a:ln>
        </p:spPr>
        <p:txBody>
          <a:bodyPr wrap="none" anchor="ctr"/>
          <a:lstStyle/>
          <a:p>
            <a:endParaRPr lang="en-CA"/>
          </a:p>
        </p:txBody>
      </p:sp>
      <p:sp>
        <p:nvSpPr>
          <p:cNvPr id="30733" name="Line 2062"/>
          <p:cNvSpPr>
            <a:spLocks noChangeShapeType="1"/>
          </p:cNvSpPr>
          <p:nvPr/>
        </p:nvSpPr>
        <p:spPr bwMode="auto">
          <a:xfrm flipH="1">
            <a:off x="1447800" y="5411788"/>
            <a:ext cx="2209800" cy="152400"/>
          </a:xfrm>
          <a:prstGeom prst="line">
            <a:avLst/>
          </a:prstGeom>
          <a:noFill/>
          <a:ln w="44450">
            <a:solidFill>
              <a:srgbClr val="FF0000"/>
            </a:solidFill>
            <a:round/>
            <a:headEnd type="none" w="sm" len="sm"/>
            <a:tailEnd type="none" w="sm" len="sm"/>
          </a:ln>
        </p:spPr>
        <p:txBody>
          <a:bodyPr wrap="none" anchor="ctr"/>
          <a:lstStyle/>
          <a:p>
            <a:endParaRPr lang="en-CA"/>
          </a:p>
        </p:txBody>
      </p:sp>
      <p:sp>
        <p:nvSpPr>
          <p:cNvPr id="30734" name="Line 2063"/>
          <p:cNvSpPr>
            <a:spLocks noChangeShapeType="1"/>
          </p:cNvSpPr>
          <p:nvPr/>
        </p:nvSpPr>
        <p:spPr bwMode="auto">
          <a:xfrm>
            <a:off x="1295400" y="3659188"/>
            <a:ext cx="152400" cy="0"/>
          </a:xfrm>
          <a:prstGeom prst="line">
            <a:avLst/>
          </a:prstGeom>
          <a:noFill/>
          <a:ln w="38100">
            <a:solidFill>
              <a:schemeClr val="tx1"/>
            </a:solidFill>
            <a:round/>
            <a:headEnd type="none" w="sm" len="sm"/>
            <a:tailEnd type="none" w="sm" len="sm"/>
          </a:ln>
        </p:spPr>
        <p:txBody>
          <a:bodyPr wrap="none" anchor="ctr"/>
          <a:lstStyle/>
          <a:p>
            <a:endParaRPr lang="en-CA"/>
          </a:p>
        </p:txBody>
      </p:sp>
      <p:sp>
        <p:nvSpPr>
          <p:cNvPr id="30735" name="Line 2064"/>
          <p:cNvSpPr>
            <a:spLocks noChangeShapeType="1"/>
          </p:cNvSpPr>
          <p:nvPr/>
        </p:nvSpPr>
        <p:spPr bwMode="auto">
          <a:xfrm>
            <a:off x="1295400" y="4040188"/>
            <a:ext cx="152400" cy="0"/>
          </a:xfrm>
          <a:prstGeom prst="line">
            <a:avLst/>
          </a:prstGeom>
          <a:noFill/>
          <a:ln w="38100">
            <a:solidFill>
              <a:schemeClr val="tx1"/>
            </a:solidFill>
            <a:round/>
            <a:headEnd type="none" w="sm" len="sm"/>
            <a:tailEnd type="none" w="sm" len="sm"/>
          </a:ln>
        </p:spPr>
        <p:txBody>
          <a:bodyPr wrap="none" anchor="ctr"/>
          <a:lstStyle/>
          <a:p>
            <a:endParaRPr lang="en-CA"/>
          </a:p>
        </p:txBody>
      </p:sp>
      <p:sp>
        <p:nvSpPr>
          <p:cNvPr id="30736" name="Line 2065"/>
          <p:cNvSpPr>
            <a:spLocks noChangeShapeType="1"/>
          </p:cNvSpPr>
          <p:nvPr/>
        </p:nvSpPr>
        <p:spPr bwMode="auto">
          <a:xfrm>
            <a:off x="1295400" y="4497388"/>
            <a:ext cx="152400" cy="0"/>
          </a:xfrm>
          <a:prstGeom prst="line">
            <a:avLst/>
          </a:prstGeom>
          <a:noFill/>
          <a:ln w="38100">
            <a:solidFill>
              <a:schemeClr val="tx1"/>
            </a:solidFill>
            <a:round/>
            <a:headEnd type="none" w="sm" len="sm"/>
            <a:tailEnd type="none" w="sm" len="sm"/>
          </a:ln>
        </p:spPr>
        <p:txBody>
          <a:bodyPr wrap="none" anchor="ctr"/>
          <a:lstStyle/>
          <a:p>
            <a:endParaRPr lang="en-CA"/>
          </a:p>
        </p:txBody>
      </p:sp>
      <p:sp>
        <p:nvSpPr>
          <p:cNvPr id="30737" name="Line 2066"/>
          <p:cNvSpPr>
            <a:spLocks noChangeShapeType="1"/>
          </p:cNvSpPr>
          <p:nvPr/>
        </p:nvSpPr>
        <p:spPr bwMode="auto">
          <a:xfrm>
            <a:off x="1295400" y="2897188"/>
            <a:ext cx="152400" cy="0"/>
          </a:xfrm>
          <a:prstGeom prst="line">
            <a:avLst/>
          </a:prstGeom>
          <a:noFill/>
          <a:ln w="38100">
            <a:solidFill>
              <a:schemeClr val="tx1"/>
            </a:solidFill>
            <a:round/>
            <a:headEnd type="none" w="sm" len="sm"/>
            <a:tailEnd type="none" w="sm" len="sm"/>
          </a:ln>
        </p:spPr>
        <p:txBody>
          <a:bodyPr wrap="none" anchor="ctr"/>
          <a:lstStyle/>
          <a:p>
            <a:endParaRPr lang="en-CA"/>
          </a:p>
        </p:txBody>
      </p:sp>
      <p:sp>
        <p:nvSpPr>
          <p:cNvPr id="30738" name="Line 2067"/>
          <p:cNvSpPr>
            <a:spLocks noChangeShapeType="1"/>
          </p:cNvSpPr>
          <p:nvPr/>
        </p:nvSpPr>
        <p:spPr bwMode="auto">
          <a:xfrm>
            <a:off x="1295400" y="3278188"/>
            <a:ext cx="152400" cy="0"/>
          </a:xfrm>
          <a:prstGeom prst="line">
            <a:avLst/>
          </a:prstGeom>
          <a:noFill/>
          <a:ln w="38100">
            <a:solidFill>
              <a:schemeClr val="tx1"/>
            </a:solidFill>
            <a:round/>
            <a:headEnd type="none" w="sm" len="sm"/>
            <a:tailEnd type="none" w="sm" len="sm"/>
          </a:ln>
        </p:spPr>
        <p:txBody>
          <a:bodyPr wrap="none" anchor="ctr"/>
          <a:lstStyle/>
          <a:p>
            <a:endParaRPr lang="en-CA"/>
          </a:p>
        </p:txBody>
      </p:sp>
      <p:sp>
        <p:nvSpPr>
          <p:cNvPr id="30739" name="Text Box 2068"/>
          <p:cNvSpPr txBox="1">
            <a:spLocks noChangeArrowheads="1"/>
          </p:cNvSpPr>
          <p:nvPr/>
        </p:nvSpPr>
        <p:spPr bwMode="auto">
          <a:xfrm>
            <a:off x="3657600" y="4192588"/>
            <a:ext cx="1447800" cy="336550"/>
          </a:xfrm>
          <a:prstGeom prst="rect">
            <a:avLst/>
          </a:prstGeom>
          <a:noFill/>
          <a:ln w="12700">
            <a:noFill/>
            <a:miter lim="800000"/>
            <a:headEnd type="none" w="sm" len="sm"/>
            <a:tailEnd type="none" w="sm" len="sm"/>
          </a:ln>
        </p:spPr>
        <p:txBody>
          <a:bodyPr>
            <a:spAutoFit/>
          </a:bodyPr>
          <a:lstStyle/>
          <a:p>
            <a:pPr algn="ctr" eaLnBrk="0" hangingPunct="0">
              <a:spcBef>
                <a:spcPct val="50000"/>
              </a:spcBef>
            </a:pPr>
            <a:r>
              <a:rPr lang="en-US" b="1" baseline="-25000"/>
              <a:t>Market price</a:t>
            </a:r>
          </a:p>
        </p:txBody>
      </p:sp>
      <p:sp>
        <p:nvSpPr>
          <p:cNvPr id="30740" name="Line 2069"/>
          <p:cNvSpPr>
            <a:spLocks noChangeShapeType="1"/>
          </p:cNvSpPr>
          <p:nvPr/>
        </p:nvSpPr>
        <p:spPr bwMode="auto">
          <a:xfrm>
            <a:off x="4572000" y="4573588"/>
            <a:ext cx="304800" cy="457200"/>
          </a:xfrm>
          <a:prstGeom prst="line">
            <a:avLst/>
          </a:prstGeom>
          <a:noFill/>
          <a:ln w="31750">
            <a:solidFill>
              <a:schemeClr val="tx1"/>
            </a:solidFill>
            <a:round/>
            <a:headEnd type="none" w="sm" len="sm"/>
            <a:tailEnd type="triangle" w="lg" len="med"/>
          </a:ln>
        </p:spPr>
        <p:txBody>
          <a:bodyPr wrap="none" anchor="ctr"/>
          <a:lstStyle/>
          <a:p>
            <a:endParaRPr lang="en-CA"/>
          </a:p>
        </p:txBody>
      </p:sp>
      <p:sp>
        <p:nvSpPr>
          <p:cNvPr id="30741" name="Text Box 2070"/>
          <p:cNvSpPr txBox="1">
            <a:spLocks noChangeArrowheads="1"/>
          </p:cNvSpPr>
          <p:nvPr/>
        </p:nvSpPr>
        <p:spPr bwMode="auto">
          <a:xfrm>
            <a:off x="5791200" y="5106988"/>
            <a:ext cx="1828800" cy="336550"/>
          </a:xfrm>
          <a:prstGeom prst="rect">
            <a:avLst/>
          </a:prstGeom>
          <a:noFill/>
          <a:ln w="12700">
            <a:noFill/>
            <a:miter lim="800000"/>
            <a:headEnd type="none" w="sm" len="sm"/>
            <a:tailEnd type="none" w="sm" len="sm"/>
          </a:ln>
        </p:spPr>
        <p:txBody>
          <a:bodyPr>
            <a:spAutoFit/>
          </a:bodyPr>
          <a:lstStyle/>
          <a:p>
            <a:pPr algn="ctr" eaLnBrk="0" hangingPunct="0">
              <a:spcBef>
                <a:spcPct val="50000"/>
              </a:spcBef>
            </a:pPr>
            <a:r>
              <a:rPr lang="en-US" b="1" baseline="-25000"/>
              <a:t>Exercise value</a:t>
            </a:r>
          </a:p>
        </p:txBody>
      </p:sp>
      <p:sp>
        <p:nvSpPr>
          <p:cNvPr id="30742" name="Line 2071"/>
          <p:cNvSpPr>
            <a:spLocks noChangeShapeType="1"/>
          </p:cNvSpPr>
          <p:nvPr/>
        </p:nvSpPr>
        <p:spPr bwMode="auto">
          <a:xfrm flipH="1" flipV="1">
            <a:off x="5257800" y="5183188"/>
            <a:ext cx="685800" cy="152400"/>
          </a:xfrm>
          <a:prstGeom prst="line">
            <a:avLst/>
          </a:prstGeom>
          <a:noFill/>
          <a:ln w="31750">
            <a:solidFill>
              <a:schemeClr val="tx1"/>
            </a:solidFill>
            <a:round/>
            <a:headEnd type="none" w="sm" len="sm"/>
            <a:tailEnd type="triangle" w="lg" len="med"/>
          </a:ln>
        </p:spPr>
        <p:txBody>
          <a:bodyPr wrap="none" anchor="ctr"/>
          <a:lstStyle/>
          <a:p>
            <a:endParaRPr lang="en-CA"/>
          </a:p>
        </p:txBody>
      </p:sp>
      <p:sp>
        <p:nvSpPr>
          <p:cNvPr id="30743" name="Footer Placeholder 26"/>
          <p:cNvSpPr>
            <a:spLocks noGrp="1"/>
          </p:cNvSpPr>
          <p:nvPr>
            <p:ph type="ftr" sz="quarter" idx="10"/>
          </p:nvPr>
        </p:nvSpPr>
        <p:spPr bwMode="auto">
          <a:noFill/>
          <a:ln>
            <a:miter lim="800000"/>
            <a:headEnd/>
            <a:tailEnd/>
          </a:ln>
        </p:spPr>
        <p:txBody>
          <a:bodyPr/>
          <a:lstStyle/>
          <a:p>
            <a:r>
              <a:rPr lang="en-US"/>
              <a:t>Copyright © 2014 by Nelson Education Ltd. </a:t>
            </a:r>
          </a:p>
        </p:txBody>
      </p:sp>
      <p:sp>
        <p:nvSpPr>
          <p:cNvPr id="30744" name="Slide Number Placeholder 24"/>
          <p:cNvSpPr>
            <a:spLocks noGrp="1"/>
          </p:cNvSpPr>
          <p:nvPr>
            <p:ph type="sldNum" sz="quarter" idx="11"/>
          </p:nvPr>
        </p:nvSpPr>
        <p:spPr bwMode="auto">
          <a:noFill/>
          <a:ln>
            <a:miter lim="800000"/>
            <a:headEnd/>
            <a:tailEnd/>
          </a:ln>
        </p:spPr>
        <p:txBody>
          <a:bodyPr/>
          <a:lstStyle/>
          <a:p>
            <a:r>
              <a:rPr lang="en-US"/>
              <a:t>19-</a:t>
            </a:r>
            <a:fld id="{1FDD868B-974B-4FD9-80B9-8C3E29D2DE61}" type="slidenum">
              <a:rPr lang="en-US"/>
              <a:pPr/>
              <a:t>16</a:t>
            </a:fld>
            <a:endParaRPr lang="en-US"/>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1038"/>
          <p:cNvSpPr>
            <a:spLocks noGrp="1" noChangeArrowheads="1"/>
          </p:cNvSpPr>
          <p:nvPr>
            <p:ph type="title"/>
          </p:nvPr>
        </p:nvSpPr>
        <p:spPr bwMode="auto">
          <a:xfrm>
            <a:off x="0" y="274638"/>
            <a:ext cx="9144000" cy="1143000"/>
          </a:xfrm>
        </p:spPr>
        <p:txBody>
          <a:bodyPr/>
          <a:lstStyle/>
          <a:p>
            <a:pPr eaLnBrk="1" hangingPunct="1"/>
            <a:r>
              <a:rPr lang="en-US" cap="none" dirty="0" smtClean="0"/>
              <a:t>Option Time Value vs. Exercise Value</a:t>
            </a:r>
          </a:p>
        </p:txBody>
      </p:sp>
      <p:sp>
        <p:nvSpPr>
          <p:cNvPr id="31747" name="Rectangle 1039"/>
          <p:cNvSpPr>
            <a:spLocks noGrp="1" noChangeArrowheads="1"/>
          </p:cNvSpPr>
          <p:nvPr>
            <p:ph idx="1"/>
          </p:nvPr>
        </p:nvSpPr>
        <p:spPr/>
        <p:txBody>
          <a:bodyPr/>
          <a:lstStyle/>
          <a:p>
            <a:pPr eaLnBrk="1" hangingPunct="1"/>
            <a:r>
              <a:rPr lang="en-US" smtClean="0"/>
              <a:t>The time value, which is the option price less its exercise value, declines as the stock price increases.</a:t>
            </a:r>
          </a:p>
          <a:p>
            <a:pPr eaLnBrk="1" hangingPunct="1"/>
            <a:r>
              <a:rPr lang="en-US" smtClean="0"/>
              <a:t>This is due to the declining degree of leverage provided by options as the underlying stock price increases and the greater loss potential of options at higher option prices.</a:t>
            </a:r>
          </a:p>
        </p:txBody>
      </p:sp>
      <p:sp>
        <p:nvSpPr>
          <p:cNvPr id="31748" name="Rectangle 1030"/>
          <p:cNvSpPr>
            <a:spLocks noChangeArrowheads="1"/>
          </p:cNvSpPr>
          <p:nvPr/>
        </p:nvSpPr>
        <p:spPr bwMode="auto">
          <a:xfrm>
            <a:off x="-18272125" y="20638"/>
            <a:ext cx="46988413" cy="3643312"/>
          </a:xfrm>
          <a:prstGeom prst="rect">
            <a:avLst/>
          </a:prstGeom>
          <a:noFill/>
          <a:ln w="12700">
            <a:noFill/>
            <a:miter lim="800000"/>
            <a:headEnd/>
            <a:tailEnd/>
          </a:ln>
        </p:spPr>
        <p:txBody>
          <a:bodyPr wrap="none" anchor="ctr"/>
          <a:lstStyle/>
          <a:p>
            <a:pPr eaLnBrk="0" hangingPunct="0"/>
            <a:endParaRPr lang="en-US" sz="1800"/>
          </a:p>
        </p:txBody>
      </p:sp>
      <p:sp>
        <p:nvSpPr>
          <p:cNvPr id="31749" name="Footer Placeholder 9"/>
          <p:cNvSpPr>
            <a:spLocks noGrp="1"/>
          </p:cNvSpPr>
          <p:nvPr>
            <p:ph type="ftr" sz="quarter" idx="10"/>
          </p:nvPr>
        </p:nvSpPr>
        <p:spPr bwMode="auto">
          <a:noFill/>
          <a:ln>
            <a:miter lim="800000"/>
            <a:headEnd/>
            <a:tailEnd/>
          </a:ln>
        </p:spPr>
        <p:txBody>
          <a:bodyPr/>
          <a:lstStyle/>
          <a:p>
            <a:r>
              <a:rPr lang="en-US"/>
              <a:t>Copyright © 2014 by Nelson Education Ltd. </a:t>
            </a:r>
          </a:p>
        </p:txBody>
      </p:sp>
      <p:sp>
        <p:nvSpPr>
          <p:cNvPr id="31750" name="Slide Number Placeholder 6"/>
          <p:cNvSpPr>
            <a:spLocks noGrp="1"/>
          </p:cNvSpPr>
          <p:nvPr>
            <p:ph type="sldNum" sz="quarter" idx="11"/>
          </p:nvPr>
        </p:nvSpPr>
        <p:spPr bwMode="auto">
          <a:noFill/>
          <a:ln>
            <a:miter lim="800000"/>
            <a:headEnd/>
            <a:tailEnd/>
          </a:ln>
        </p:spPr>
        <p:txBody>
          <a:bodyPr/>
          <a:lstStyle/>
          <a:p>
            <a:r>
              <a:rPr lang="en-US"/>
              <a:t>19-</a:t>
            </a:r>
            <a:fld id="{E76CD815-49FB-4084-BEB1-35ACEBB9D9A1}" type="slidenum">
              <a:rPr lang="en-US"/>
              <a:pPr/>
              <a:t>17</a:t>
            </a:fld>
            <a:endParaRPr lang="en-US"/>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3"/>
          <p:cNvSpPr>
            <a:spLocks noGrp="1"/>
          </p:cNvSpPr>
          <p:nvPr>
            <p:ph type="title"/>
          </p:nvPr>
        </p:nvSpPr>
        <p:spPr bwMode="auto">
          <a:xfrm>
            <a:off x="0" y="260648"/>
            <a:ext cx="9144000" cy="1143000"/>
          </a:xfrm>
        </p:spPr>
        <p:txBody>
          <a:bodyPr/>
          <a:lstStyle/>
          <a:p>
            <a:pPr eaLnBrk="1" hangingPunct="1"/>
            <a:r>
              <a:rPr lang="en-US" cap="none" dirty="0" smtClean="0"/>
              <a:t>Determinants of </a:t>
            </a:r>
            <a:r>
              <a:rPr lang="en-US" dirty="0" smtClean="0"/>
              <a:t>t</a:t>
            </a:r>
            <a:r>
              <a:rPr lang="en-US" cap="none" dirty="0" smtClean="0"/>
              <a:t>he Price of </a:t>
            </a:r>
            <a:r>
              <a:rPr lang="en-US" dirty="0" smtClean="0"/>
              <a:t>a</a:t>
            </a:r>
            <a:r>
              <a:rPr lang="en-US" cap="none" dirty="0" smtClean="0"/>
              <a:t>n Option</a:t>
            </a:r>
          </a:p>
        </p:txBody>
      </p:sp>
      <p:graphicFrame>
        <p:nvGraphicFramePr>
          <p:cNvPr id="6" name="Content Placeholder 5"/>
          <p:cNvGraphicFramePr>
            <a:graphicFrameLocks noGrp="1"/>
          </p:cNvGraphicFramePr>
          <p:nvPr>
            <p:ph idx="4294967295"/>
          </p:nvPr>
        </p:nvGraphicFramePr>
        <p:xfrm>
          <a:off x="381000" y="1905000"/>
          <a:ext cx="8458200" cy="3127378"/>
        </p:xfrm>
        <a:graphic>
          <a:graphicData uri="http://schemas.openxmlformats.org/drawingml/2006/table">
            <a:tbl>
              <a:tblPr/>
              <a:tblGrid>
                <a:gridCol w="3648075">
                  <a:extLst>
                    <a:ext uri="{9D8B030D-6E8A-4147-A177-3AD203B41FA5}">
                      <a16:colId xmlns:a16="http://schemas.microsoft.com/office/drawing/2014/main" val="20000"/>
                    </a:ext>
                  </a:extLst>
                </a:gridCol>
                <a:gridCol w="2571750">
                  <a:extLst>
                    <a:ext uri="{9D8B030D-6E8A-4147-A177-3AD203B41FA5}">
                      <a16:colId xmlns:a16="http://schemas.microsoft.com/office/drawing/2014/main" val="20001"/>
                    </a:ext>
                  </a:extLst>
                </a:gridCol>
                <a:gridCol w="2238375">
                  <a:extLst>
                    <a:ext uri="{9D8B030D-6E8A-4147-A177-3AD203B41FA5}">
                      <a16:colId xmlns:a16="http://schemas.microsoft.com/office/drawing/2014/main" val="20002"/>
                    </a:ext>
                  </a:extLst>
                </a:gridCol>
              </a:tblGrid>
              <a:tr h="8016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Calibri" pitchFamily="34" charset="0"/>
                          <a:ea typeface="ヒラギノ角ゴ Pro W3" charset="-128"/>
                        </a:rPr>
                        <a:t>As this variable increases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Calibri" pitchFamily="34" charset="0"/>
                          <a:ea typeface="ヒラギノ角ゴ Pro W3" charset="-128"/>
                        </a:rPr>
                        <a:t>The price of CALL option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Calibri" pitchFamily="34" charset="0"/>
                          <a:ea typeface="ヒラギノ角ゴ Pro W3" charset="-128"/>
                        </a:rPr>
                        <a:t>The price of PUT option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4651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ea typeface="ヒラギノ角ゴ Pro W3" charset="-128"/>
                        </a:rPr>
                        <a:t>Market price versus strike price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ea typeface="ヒラギノ角ゴ Pro W3" charset="-128"/>
                        </a:rPr>
                        <a:t>Increases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ea typeface="ヒラギノ角ゴ Pro W3" charset="-128"/>
                        </a:rPr>
                        <a:t>Decreases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1"/>
                  </a:ext>
                </a:extLst>
              </a:tr>
              <a:tr h="4651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ea typeface="ヒラギノ角ゴ Pro W3" charset="-128"/>
                        </a:rPr>
                        <a:t>Level of strike price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ea typeface="ヒラギノ角ゴ Pro W3" charset="-128"/>
                        </a:rPr>
                        <a:t>Decreases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ea typeface="ヒラギノ角ゴ Pro W3" charset="-128"/>
                        </a:rPr>
                        <a:t>Increases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2"/>
                  </a:ext>
                </a:extLst>
              </a:tr>
              <a:tr h="4651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ea typeface="ヒラギノ角ゴ Pro W3" charset="-128"/>
                        </a:rPr>
                        <a:t>Length of option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ea typeface="ヒラギノ角ゴ Pro W3" charset="-128"/>
                        </a:rPr>
                        <a:t>Increases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ea typeface="ヒラギノ角ゴ Pro W3" charset="-128"/>
                        </a:rPr>
                        <a:t>Increases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3"/>
                  </a:ext>
                </a:extLst>
              </a:tr>
              <a:tr h="4651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ea typeface="ヒラギノ角ゴ Pro W3" charset="-128"/>
                        </a:rPr>
                        <a:t>Volatility of stock price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ea typeface="ヒラギノ角ゴ Pro W3" charset="-128"/>
                        </a:rPr>
                        <a:t>Increases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ea typeface="ヒラギノ角ゴ Pro W3" charset="-128"/>
                        </a:rPr>
                        <a:t>Increases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4"/>
                  </a:ext>
                </a:extLst>
              </a:tr>
              <a:tr h="4651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ea typeface="ヒラギノ角ゴ Pro W3" charset="-128"/>
                        </a:rPr>
                        <a:t>Level of interest rates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ea typeface="ヒラギノ角ゴ Pro W3" charset="-128"/>
                        </a:rPr>
                        <a:t>Increases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ea typeface="ヒラギノ角ゴ Pro W3" charset="-128"/>
                        </a:rPr>
                        <a:t>Decreases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5"/>
                  </a:ext>
                </a:extLst>
              </a:tr>
            </a:tbl>
          </a:graphicData>
        </a:graphic>
      </p:graphicFrame>
      <p:sp>
        <p:nvSpPr>
          <p:cNvPr id="32801" name="Footer Placeholder 8"/>
          <p:cNvSpPr>
            <a:spLocks noGrp="1"/>
          </p:cNvSpPr>
          <p:nvPr>
            <p:ph type="ftr" sz="quarter" idx="10"/>
          </p:nvPr>
        </p:nvSpPr>
        <p:spPr bwMode="auto">
          <a:noFill/>
          <a:ln>
            <a:miter lim="800000"/>
            <a:headEnd/>
            <a:tailEnd/>
          </a:ln>
        </p:spPr>
        <p:txBody>
          <a:bodyPr/>
          <a:lstStyle/>
          <a:p>
            <a:r>
              <a:rPr lang="en-US"/>
              <a:t>Copyright © 2014 by Nelson Education Ltd. </a:t>
            </a:r>
          </a:p>
        </p:txBody>
      </p:sp>
      <p:sp>
        <p:nvSpPr>
          <p:cNvPr id="32802" name="Slide Number Placeholder 6"/>
          <p:cNvSpPr>
            <a:spLocks noGrp="1"/>
          </p:cNvSpPr>
          <p:nvPr>
            <p:ph type="sldNum" sz="quarter" idx="11"/>
          </p:nvPr>
        </p:nvSpPr>
        <p:spPr bwMode="auto">
          <a:noFill/>
          <a:ln>
            <a:miter lim="800000"/>
            <a:headEnd/>
            <a:tailEnd/>
          </a:ln>
        </p:spPr>
        <p:txBody>
          <a:bodyPr/>
          <a:lstStyle/>
          <a:p>
            <a:r>
              <a:rPr lang="en-US"/>
              <a:t>19-</a:t>
            </a:r>
            <a:fld id="{4A52E8FE-1D22-4AB4-A5DA-AA03939C4F3F}" type="slidenum">
              <a:rPr lang="en-US"/>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14"/>
          <p:cNvSpPr>
            <a:spLocks noGrp="1" noChangeArrowheads="1"/>
          </p:cNvSpPr>
          <p:nvPr>
            <p:ph type="title"/>
          </p:nvPr>
        </p:nvSpPr>
        <p:spPr bwMode="auto">
          <a:xfrm>
            <a:off x="0" y="548680"/>
            <a:ext cx="9144000" cy="1143000"/>
          </a:xfrm>
        </p:spPr>
        <p:txBody>
          <a:bodyPr/>
          <a:lstStyle/>
          <a:p>
            <a:pPr eaLnBrk="1" hangingPunct="1"/>
            <a:r>
              <a:rPr lang="en-US" cap="none" dirty="0" smtClean="0"/>
              <a:t>The Black-</a:t>
            </a:r>
            <a:r>
              <a:rPr lang="en-US" dirty="0" err="1" smtClean="0"/>
              <a:t>S</a:t>
            </a:r>
            <a:r>
              <a:rPr lang="en-US" cap="none" dirty="0" err="1" smtClean="0"/>
              <a:t>choles</a:t>
            </a:r>
            <a:r>
              <a:rPr lang="en-US" cap="none" dirty="0" smtClean="0"/>
              <a:t> </a:t>
            </a:r>
            <a:br>
              <a:rPr lang="en-US" cap="none" dirty="0" smtClean="0"/>
            </a:br>
            <a:r>
              <a:rPr lang="en-US" cap="none" dirty="0" smtClean="0"/>
              <a:t>Option Pricing Model (OPM)</a:t>
            </a:r>
          </a:p>
        </p:txBody>
      </p:sp>
      <p:sp>
        <p:nvSpPr>
          <p:cNvPr id="36867" name="Rectangle 15"/>
          <p:cNvSpPr>
            <a:spLocks noGrp="1" noChangeArrowheads="1"/>
          </p:cNvSpPr>
          <p:nvPr>
            <p:ph idx="1"/>
          </p:nvPr>
        </p:nvSpPr>
        <p:spPr>
          <a:xfrm>
            <a:off x="467544" y="1916832"/>
            <a:ext cx="8229600" cy="4373563"/>
          </a:xfrm>
        </p:spPr>
        <p:txBody>
          <a:bodyPr/>
          <a:lstStyle/>
          <a:p>
            <a:pPr eaLnBrk="1" hangingPunct="1">
              <a:lnSpc>
                <a:spcPct val="90000"/>
              </a:lnSpc>
              <a:buFont typeface="Arial" pitchFamily="34" charset="0"/>
              <a:buNone/>
            </a:pPr>
            <a:r>
              <a:rPr lang="en-US" dirty="0" smtClean="0"/>
              <a:t>The Life of Fischer Black</a:t>
            </a:r>
          </a:p>
          <a:p>
            <a:pPr eaLnBrk="1" hangingPunct="1">
              <a:lnSpc>
                <a:spcPct val="90000"/>
              </a:lnSpc>
              <a:buFont typeface="Arial" pitchFamily="34" charset="0"/>
              <a:buNone/>
            </a:pPr>
            <a:r>
              <a:rPr lang="en-US" dirty="0" smtClean="0"/>
              <a:t>OPM assumptions:</a:t>
            </a:r>
          </a:p>
          <a:p>
            <a:pPr eaLnBrk="1" hangingPunct="1">
              <a:lnSpc>
                <a:spcPct val="90000"/>
              </a:lnSpc>
            </a:pPr>
            <a:r>
              <a:rPr lang="en-US" dirty="0" smtClean="0"/>
              <a:t>The stock underlying the call option provides no dividends during the call option’s life.</a:t>
            </a:r>
          </a:p>
          <a:p>
            <a:pPr eaLnBrk="1" hangingPunct="1">
              <a:lnSpc>
                <a:spcPct val="90000"/>
              </a:lnSpc>
            </a:pPr>
            <a:r>
              <a:rPr lang="en-US" dirty="0" smtClean="0"/>
              <a:t>There are no transactions costs for the sale/purchase of either the stock or the option.</a:t>
            </a:r>
          </a:p>
          <a:p>
            <a:pPr eaLnBrk="1" hangingPunct="1">
              <a:lnSpc>
                <a:spcPct val="90000"/>
              </a:lnSpc>
            </a:pPr>
            <a:r>
              <a:rPr lang="en-US" dirty="0" smtClean="0"/>
              <a:t>R</a:t>
            </a:r>
            <a:r>
              <a:rPr lang="en-US" baseline="-25000" dirty="0" smtClean="0"/>
              <a:t>RF</a:t>
            </a:r>
            <a:r>
              <a:rPr lang="en-US" dirty="0" smtClean="0"/>
              <a:t> is known and constant during the option’s life.</a:t>
            </a:r>
          </a:p>
        </p:txBody>
      </p:sp>
      <p:sp>
        <p:nvSpPr>
          <p:cNvPr id="36868" name="Footer Placeholder 7"/>
          <p:cNvSpPr>
            <a:spLocks noGrp="1"/>
          </p:cNvSpPr>
          <p:nvPr>
            <p:ph type="ftr" sz="quarter" idx="10"/>
          </p:nvPr>
        </p:nvSpPr>
        <p:spPr bwMode="auto">
          <a:noFill/>
          <a:ln>
            <a:miter lim="800000"/>
            <a:headEnd/>
            <a:tailEnd/>
          </a:ln>
        </p:spPr>
        <p:txBody>
          <a:bodyPr/>
          <a:lstStyle/>
          <a:p>
            <a:r>
              <a:rPr lang="en-US"/>
              <a:t>Copyright © 2014 by Nelson Education Ltd. </a:t>
            </a:r>
          </a:p>
        </p:txBody>
      </p:sp>
      <p:sp>
        <p:nvSpPr>
          <p:cNvPr id="36869" name="Slide Number Placeholder 5"/>
          <p:cNvSpPr>
            <a:spLocks noGrp="1"/>
          </p:cNvSpPr>
          <p:nvPr>
            <p:ph type="sldNum" sz="quarter" idx="11"/>
          </p:nvPr>
        </p:nvSpPr>
        <p:spPr bwMode="auto">
          <a:noFill/>
          <a:ln>
            <a:miter lim="800000"/>
            <a:headEnd/>
            <a:tailEnd/>
          </a:ln>
        </p:spPr>
        <p:txBody>
          <a:bodyPr/>
          <a:lstStyle/>
          <a:p>
            <a:r>
              <a:rPr lang="en-US"/>
              <a:t>19-</a:t>
            </a:r>
            <a:fld id="{0D41230F-0930-4012-8C42-250B7073F28D}" type="slidenum">
              <a:rPr lang="en-US"/>
              <a:pPr/>
              <a:t>19</a:t>
            </a:fld>
            <a:endParaRPr lang="en-US"/>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4915" name="Rectangle 7"/>
          <p:cNvSpPr>
            <a:spLocks noGrp="1" noChangeArrowheads="1"/>
          </p:cNvSpPr>
          <p:nvPr>
            <p:ph type="ctrTitle"/>
          </p:nvPr>
        </p:nvSpPr>
        <p:spPr>
          <a:xfrm>
            <a:off x="411163" y="130175"/>
            <a:ext cx="8321675" cy="1470025"/>
          </a:xfrm>
        </p:spPr>
        <p:txBody>
          <a:bodyPr/>
          <a:lstStyle/>
          <a:p>
            <a:pPr eaLnBrk="1" hangingPunct="1"/>
            <a:r>
              <a:rPr lang="en-US" cap="none" dirty="0" smtClean="0"/>
              <a:t>CHAPTER 19 OUTLINE</a:t>
            </a:r>
          </a:p>
        </p:txBody>
      </p:sp>
      <p:sp>
        <p:nvSpPr>
          <p:cNvPr id="13315" name="Rectangle 8"/>
          <p:cNvSpPr>
            <a:spLocks noGrp="1" noChangeArrowheads="1"/>
          </p:cNvSpPr>
          <p:nvPr>
            <p:ph type="body" sz="quarter" idx="10"/>
          </p:nvPr>
        </p:nvSpPr>
        <p:spPr/>
        <p:txBody>
          <a:bodyPr/>
          <a:lstStyle/>
          <a:p>
            <a:pPr eaLnBrk="1" hangingPunct="1"/>
            <a:r>
              <a:rPr lang="en-US" dirty="0" smtClean="0"/>
              <a:t>Financial Options </a:t>
            </a:r>
          </a:p>
          <a:p>
            <a:pPr eaLnBrk="1" hangingPunct="1"/>
            <a:r>
              <a:rPr lang="en-US" dirty="0" smtClean="0"/>
              <a:t>The Valuation of Options</a:t>
            </a:r>
          </a:p>
          <a:p>
            <a:pPr eaLnBrk="1" hangingPunct="1"/>
            <a:r>
              <a:rPr lang="en-US" dirty="0" smtClean="0"/>
              <a:t>Applications of Option Pricing in Corporate Finance</a:t>
            </a:r>
          </a:p>
        </p:txBody>
      </p:sp>
      <p:sp>
        <p:nvSpPr>
          <p:cNvPr id="13316" name="Footer Placeholder 8"/>
          <p:cNvSpPr>
            <a:spLocks noGrp="1"/>
          </p:cNvSpPr>
          <p:nvPr>
            <p:ph type="ftr" sz="quarter" idx="11"/>
          </p:nvPr>
        </p:nvSpPr>
        <p:spPr bwMode="auto">
          <a:noFill/>
          <a:ln>
            <a:miter lim="800000"/>
            <a:headEnd/>
            <a:tailEnd/>
          </a:ln>
        </p:spPr>
        <p:txBody>
          <a:bodyPr/>
          <a:lstStyle/>
          <a:p>
            <a:r>
              <a:rPr lang="en-US"/>
              <a:t>Copyright © 2014 by Nelson Education Ltd. </a:t>
            </a:r>
          </a:p>
        </p:txBody>
      </p:sp>
      <p:sp>
        <p:nvSpPr>
          <p:cNvPr id="13317" name="Slide Number Placeholder 5"/>
          <p:cNvSpPr>
            <a:spLocks noGrp="1"/>
          </p:cNvSpPr>
          <p:nvPr>
            <p:ph type="sldNum" sz="quarter" idx="12"/>
          </p:nvPr>
        </p:nvSpPr>
        <p:spPr bwMode="auto">
          <a:noFill/>
          <a:ln>
            <a:miter lim="800000"/>
            <a:headEnd/>
            <a:tailEnd/>
          </a:ln>
        </p:spPr>
        <p:txBody>
          <a:bodyPr/>
          <a:lstStyle/>
          <a:p>
            <a:r>
              <a:rPr lang="en-US"/>
              <a:t>19-</a:t>
            </a:r>
            <a:fld id="{2E5A0C5A-5445-4DC5-87AD-AB8B2F9D44D4}" type="slidenum">
              <a:rPr lang="en-US"/>
              <a:pPr/>
              <a:t>2</a:t>
            </a:fld>
            <a:endParaRPr lang="en-US"/>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1033"/>
          <p:cNvSpPr>
            <a:spLocks noGrp="1" noChangeArrowheads="1"/>
          </p:cNvSpPr>
          <p:nvPr>
            <p:ph type="title"/>
          </p:nvPr>
        </p:nvSpPr>
        <p:spPr bwMode="auto">
          <a:xfrm>
            <a:off x="539552" y="260648"/>
            <a:ext cx="8229600" cy="1143000"/>
          </a:xfrm>
        </p:spPr>
        <p:txBody>
          <a:bodyPr/>
          <a:lstStyle/>
          <a:p>
            <a:pPr eaLnBrk="1" hangingPunct="1"/>
            <a:r>
              <a:rPr lang="en-US" cap="none" dirty="0" smtClean="0"/>
              <a:t>Assumptions </a:t>
            </a:r>
            <a:r>
              <a:rPr lang="en-US" sz="3200" i="1" cap="none" dirty="0" smtClean="0"/>
              <a:t>(cont’d)</a:t>
            </a:r>
            <a:endParaRPr lang="en-US" i="1" cap="none" dirty="0" smtClean="0"/>
          </a:p>
        </p:txBody>
      </p:sp>
      <p:sp>
        <p:nvSpPr>
          <p:cNvPr id="37891" name="Rectangle 1034"/>
          <p:cNvSpPr>
            <a:spLocks noGrp="1" noChangeArrowheads="1"/>
          </p:cNvSpPr>
          <p:nvPr>
            <p:ph idx="1"/>
          </p:nvPr>
        </p:nvSpPr>
        <p:spPr/>
        <p:txBody>
          <a:bodyPr/>
          <a:lstStyle/>
          <a:p>
            <a:pPr eaLnBrk="1" hangingPunct="1">
              <a:lnSpc>
                <a:spcPct val="80000"/>
              </a:lnSpc>
            </a:pPr>
            <a:r>
              <a:rPr lang="en-US" sz="3000" smtClean="0"/>
              <a:t>Security buyers may borrow any fraction </a:t>
            </a:r>
            <a:br>
              <a:rPr lang="en-US" sz="3000" smtClean="0"/>
            </a:br>
            <a:r>
              <a:rPr lang="en-US" sz="3000" smtClean="0"/>
              <a:t>of the purchase price at the short-term </a:t>
            </a:r>
            <a:br>
              <a:rPr lang="en-US" sz="3000" smtClean="0"/>
            </a:br>
            <a:r>
              <a:rPr lang="en-US" sz="3000" smtClean="0"/>
              <a:t>risk-free rate.</a:t>
            </a:r>
          </a:p>
          <a:p>
            <a:pPr eaLnBrk="1" hangingPunct="1">
              <a:lnSpc>
                <a:spcPct val="80000"/>
              </a:lnSpc>
            </a:pPr>
            <a:r>
              <a:rPr lang="en-US" sz="3000" smtClean="0"/>
              <a:t>No penalty for short selling, and sellers receive immediately the full cash proceeds </a:t>
            </a:r>
            <a:br>
              <a:rPr lang="en-US" sz="3000" smtClean="0"/>
            </a:br>
            <a:r>
              <a:rPr lang="en-US" sz="3000" smtClean="0"/>
              <a:t>at today’s price.</a:t>
            </a:r>
          </a:p>
          <a:p>
            <a:pPr eaLnBrk="1" hangingPunct="1">
              <a:lnSpc>
                <a:spcPct val="80000"/>
              </a:lnSpc>
            </a:pPr>
            <a:r>
              <a:rPr lang="en-US" sz="3000" smtClean="0"/>
              <a:t>The call option can be exercised only on its expiration date.</a:t>
            </a:r>
          </a:p>
          <a:p>
            <a:pPr eaLnBrk="1" hangingPunct="1">
              <a:lnSpc>
                <a:spcPct val="80000"/>
              </a:lnSpc>
            </a:pPr>
            <a:r>
              <a:rPr lang="en-US" sz="3000" smtClean="0"/>
              <a:t>Security trading takes place in continuous time, and stock prices move randomly in continuous time.</a:t>
            </a:r>
          </a:p>
        </p:txBody>
      </p:sp>
      <p:sp>
        <p:nvSpPr>
          <p:cNvPr id="37892" name="Footer Placeholder 8"/>
          <p:cNvSpPr>
            <a:spLocks noGrp="1"/>
          </p:cNvSpPr>
          <p:nvPr>
            <p:ph type="ftr" sz="quarter" idx="10"/>
          </p:nvPr>
        </p:nvSpPr>
        <p:spPr bwMode="auto">
          <a:noFill/>
          <a:ln>
            <a:miter lim="800000"/>
            <a:headEnd/>
            <a:tailEnd/>
          </a:ln>
        </p:spPr>
        <p:txBody>
          <a:bodyPr/>
          <a:lstStyle/>
          <a:p>
            <a:r>
              <a:rPr lang="en-US"/>
              <a:t>Copyright © 2014 by Nelson Education Ltd. </a:t>
            </a:r>
          </a:p>
        </p:txBody>
      </p:sp>
      <p:sp>
        <p:nvSpPr>
          <p:cNvPr id="37893" name="Slide Number Placeholder 5"/>
          <p:cNvSpPr>
            <a:spLocks noGrp="1"/>
          </p:cNvSpPr>
          <p:nvPr>
            <p:ph type="sldNum" sz="quarter" idx="11"/>
          </p:nvPr>
        </p:nvSpPr>
        <p:spPr bwMode="auto">
          <a:noFill/>
          <a:ln>
            <a:miter lim="800000"/>
            <a:headEnd/>
            <a:tailEnd/>
          </a:ln>
        </p:spPr>
        <p:txBody>
          <a:bodyPr/>
          <a:lstStyle/>
          <a:p>
            <a:r>
              <a:rPr lang="en-US"/>
              <a:t>19-</a:t>
            </a:r>
            <a:fld id="{0C9674F6-3E77-4F36-8B1C-4521D08619F1}" type="slidenum">
              <a:rPr lang="en-US"/>
              <a:pPr/>
              <a:t>20</a:t>
            </a:fld>
            <a:endParaRPr lang="en-US"/>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title"/>
          </p:nvPr>
        </p:nvSpPr>
        <p:spPr bwMode="auto">
          <a:xfrm>
            <a:off x="467544" y="260648"/>
            <a:ext cx="8229600" cy="1143000"/>
          </a:xfrm>
        </p:spPr>
        <p:txBody>
          <a:bodyPr/>
          <a:lstStyle/>
          <a:p>
            <a:pPr eaLnBrk="1" hangingPunct="1"/>
            <a:r>
              <a:rPr lang="en-US" cap="none" dirty="0" smtClean="0"/>
              <a:t>OPM Equations</a:t>
            </a:r>
          </a:p>
        </p:txBody>
      </p:sp>
      <p:grpSp>
        <p:nvGrpSpPr>
          <p:cNvPr id="38915" name="Group 9"/>
          <p:cNvGrpSpPr>
            <a:grpSpLocks/>
          </p:cNvGrpSpPr>
          <p:nvPr/>
        </p:nvGrpSpPr>
        <p:grpSpPr bwMode="auto">
          <a:xfrm>
            <a:off x="1676400" y="2133600"/>
            <a:ext cx="6767513" cy="3257550"/>
            <a:chOff x="1024" y="1811"/>
            <a:chExt cx="4263" cy="2052"/>
          </a:xfrm>
        </p:grpSpPr>
        <p:sp>
          <p:nvSpPr>
            <p:cNvPr id="38918" name="Rectangle 2"/>
            <p:cNvSpPr>
              <a:spLocks noChangeArrowheads="1"/>
            </p:cNvSpPr>
            <p:nvPr/>
          </p:nvSpPr>
          <p:spPr bwMode="auto">
            <a:xfrm>
              <a:off x="1024" y="1811"/>
              <a:ext cx="4263" cy="2052"/>
            </a:xfrm>
            <a:prstGeom prst="rect">
              <a:avLst/>
            </a:prstGeom>
            <a:noFill/>
            <a:ln w="12700">
              <a:noFill/>
              <a:miter lim="800000"/>
              <a:headEnd/>
              <a:tailEnd/>
            </a:ln>
          </p:spPr>
          <p:txBody>
            <a:bodyPr lIns="90488" tIns="44450" rIns="90488" bIns="44450"/>
            <a:lstStyle/>
            <a:p>
              <a:pPr marL="342900" indent="-342900">
                <a:spcBef>
                  <a:spcPct val="20000"/>
                </a:spcBef>
                <a:buClr>
                  <a:schemeClr val="folHlink"/>
                </a:buClr>
                <a:buSzPct val="60000"/>
                <a:buFont typeface="Wingdings" pitchFamily="2" charset="2"/>
                <a:buNone/>
              </a:pPr>
              <a:r>
                <a:rPr lang="en-US" sz="3200">
                  <a:latin typeface="Tahoma" pitchFamily="34" charset="0"/>
                </a:rPr>
                <a:t>V  = P[N(d</a:t>
              </a:r>
              <a:r>
                <a:rPr lang="en-US" sz="3200" baseline="-25000">
                  <a:latin typeface="Tahoma" pitchFamily="34" charset="0"/>
                </a:rPr>
                <a:t>1</a:t>
              </a:r>
              <a:r>
                <a:rPr lang="en-US" sz="3200">
                  <a:latin typeface="Tahoma" pitchFamily="34" charset="0"/>
                </a:rPr>
                <a:t>)] – Xe</a:t>
              </a:r>
              <a:r>
                <a:rPr lang="en-US" sz="3200" baseline="30000">
                  <a:latin typeface="Tahoma" pitchFamily="34" charset="0"/>
                </a:rPr>
                <a:t> -r</a:t>
              </a:r>
              <a:r>
                <a:rPr lang="en-US" sz="1800" baseline="30000">
                  <a:latin typeface="Tahoma" pitchFamily="34" charset="0"/>
                </a:rPr>
                <a:t>RF</a:t>
              </a:r>
              <a:r>
                <a:rPr lang="en-US" sz="3200" baseline="30000">
                  <a:latin typeface="Tahoma" pitchFamily="34" charset="0"/>
                </a:rPr>
                <a:t>t</a:t>
              </a:r>
              <a:r>
                <a:rPr lang="en-US" sz="3200">
                  <a:latin typeface="Tahoma" pitchFamily="34" charset="0"/>
                </a:rPr>
                <a:t>[N(d</a:t>
              </a:r>
              <a:r>
                <a:rPr lang="en-US" sz="3200" baseline="-25000">
                  <a:latin typeface="Tahoma" pitchFamily="34" charset="0"/>
                </a:rPr>
                <a:t>2</a:t>
              </a:r>
              <a:r>
                <a:rPr lang="en-US" sz="3200">
                  <a:latin typeface="Tahoma" pitchFamily="34" charset="0"/>
                </a:rPr>
                <a:t>)]</a:t>
              </a:r>
            </a:p>
            <a:p>
              <a:pPr marL="342900" indent="-342900">
                <a:lnSpc>
                  <a:spcPts val="2800"/>
                </a:lnSpc>
                <a:spcBef>
                  <a:spcPct val="30000"/>
                </a:spcBef>
                <a:buClr>
                  <a:schemeClr val="folHlink"/>
                </a:buClr>
                <a:buSzPct val="60000"/>
                <a:buFont typeface="Wingdings" pitchFamily="2" charset="2"/>
                <a:buNone/>
              </a:pPr>
              <a:endParaRPr lang="en-US" sz="3200">
                <a:latin typeface="Tahoma" pitchFamily="34" charset="0"/>
              </a:endParaRPr>
            </a:p>
            <a:p>
              <a:pPr marL="342900" indent="-342900">
                <a:spcBef>
                  <a:spcPct val="20000"/>
                </a:spcBef>
                <a:buClr>
                  <a:schemeClr val="folHlink"/>
                </a:buClr>
                <a:buSzPct val="60000"/>
                <a:buFont typeface="Wingdings" pitchFamily="2" charset="2"/>
                <a:buNone/>
              </a:pPr>
              <a:r>
                <a:rPr lang="en-US" sz="3200">
                  <a:latin typeface="Tahoma" pitchFamily="34" charset="0"/>
                </a:rPr>
                <a:t>d</a:t>
              </a:r>
              <a:r>
                <a:rPr lang="en-US" sz="3200" baseline="-25000">
                  <a:latin typeface="Tahoma" pitchFamily="34" charset="0"/>
                </a:rPr>
                <a:t>1</a:t>
              </a:r>
              <a:r>
                <a:rPr lang="en-US" sz="3200">
                  <a:latin typeface="Tahoma" pitchFamily="34" charset="0"/>
                </a:rPr>
                <a:t> =	</a:t>
              </a:r>
            </a:p>
            <a:p>
              <a:pPr marL="342900" indent="-342900">
                <a:lnSpc>
                  <a:spcPct val="20000"/>
                </a:lnSpc>
                <a:spcBef>
                  <a:spcPct val="10000"/>
                </a:spcBef>
                <a:buClr>
                  <a:schemeClr val="folHlink"/>
                </a:buClr>
                <a:buSzPct val="60000"/>
                <a:buFont typeface="Wingdings" pitchFamily="2" charset="2"/>
                <a:buNone/>
              </a:pPr>
              <a:r>
                <a:rPr lang="en-US" sz="3200">
                  <a:latin typeface="Tahoma" pitchFamily="34" charset="0"/>
                </a:rPr>
                <a:t> 		 </a:t>
              </a:r>
            </a:p>
            <a:p>
              <a:pPr marL="342900" indent="-342900">
                <a:lnSpc>
                  <a:spcPct val="20000"/>
                </a:lnSpc>
                <a:spcBef>
                  <a:spcPct val="10000"/>
                </a:spcBef>
                <a:buClr>
                  <a:schemeClr val="folHlink"/>
                </a:buClr>
                <a:buSzPct val="60000"/>
                <a:buFont typeface="Wingdings" pitchFamily="2" charset="2"/>
                <a:buNone/>
              </a:pPr>
              <a:r>
                <a:rPr lang="en-US" sz="3200">
                  <a:latin typeface="Tahoma" pitchFamily="34" charset="0"/>
                </a:rPr>
                <a:t>				</a:t>
              </a:r>
              <a:r>
                <a:rPr lang="en-US" sz="3200">
                  <a:latin typeface="Symbol" pitchFamily="18" charset="2"/>
                </a:rPr>
                <a:t></a:t>
              </a:r>
              <a:r>
                <a:rPr lang="en-US" sz="3200">
                  <a:latin typeface="Tahoma" pitchFamily="34" charset="0"/>
                </a:rPr>
                <a:t>  t</a:t>
              </a:r>
              <a:r>
                <a:rPr lang="en-US" sz="3200" baseline="30000">
                  <a:latin typeface="Tahoma" pitchFamily="34" charset="0"/>
                </a:rPr>
                <a:t> 0.5</a:t>
              </a:r>
              <a:r>
                <a:rPr lang="en-US" sz="3200">
                  <a:latin typeface="Tahoma" pitchFamily="34" charset="0"/>
                </a:rPr>
                <a:t> 		</a:t>
              </a:r>
            </a:p>
            <a:p>
              <a:pPr marL="342900" indent="-342900">
                <a:lnSpc>
                  <a:spcPts val="2000"/>
                </a:lnSpc>
                <a:spcBef>
                  <a:spcPct val="100000"/>
                </a:spcBef>
                <a:buClr>
                  <a:schemeClr val="folHlink"/>
                </a:buClr>
                <a:buSzPct val="60000"/>
                <a:buFont typeface="Wingdings" pitchFamily="2" charset="2"/>
                <a:buNone/>
              </a:pPr>
              <a:r>
                <a:rPr lang="en-US" sz="3200">
                  <a:latin typeface="Tahoma" pitchFamily="34" charset="0"/>
                </a:rPr>
                <a:t>d</a:t>
              </a:r>
              <a:r>
                <a:rPr lang="en-US" sz="3200" baseline="-25000">
                  <a:latin typeface="Tahoma" pitchFamily="34" charset="0"/>
                </a:rPr>
                <a:t>2</a:t>
              </a:r>
              <a:r>
                <a:rPr lang="en-US" sz="3200">
                  <a:latin typeface="Tahoma" pitchFamily="34" charset="0"/>
                </a:rPr>
                <a:t> = d</a:t>
              </a:r>
              <a:r>
                <a:rPr lang="en-US" sz="3200" baseline="-25000">
                  <a:latin typeface="Tahoma" pitchFamily="34" charset="0"/>
                </a:rPr>
                <a:t>1</a:t>
              </a:r>
              <a:r>
                <a:rPr lang="en-US" sz="3200">
                  <a:latin typeface="Tahoma" pitchFamily="34" charset="0"/>
                </a:rPr>
                <a:t> – </a:t>
              </a:r>
              <a:r>
                <a:rPr lang="en-US" sz="3200">
                  <a:latin typeface="Symbol" pitchFamily="18" charset="2"/>
                </a:rPr>
                <a:t></a:t>
              </a:r>
              <a:r>
                <a:rPr lang="en-US" sz="3200">
                  <a:latin typeface="Tahoma" pitchFamily="34" charset="0"/>
                </a:rPr>
                <a:t>  t</a:t>
              </a:r>
              <a:r>
                <a:rPr lang="en-US" sz="3200" baseline="30000">
                  <a:latin typeface="Tahoma" pitchFamily="34" charset="0"/>
                </a:rPr>
                <a:t> 0.5</a:t>
              </a:r>
            </a:p>
          </p:txBody>
        </p:sp>
        <p:sp>
          <p:nvSpPr>
            <p:cNvPr id="38919" name="Line 4"/>
            <p:cNvSpPr>
              <a:spLocks noChangeShapeType="1"/>
            </p:cNvSpPr>
            <p:nvPr/>
          </p:nvSpPr>
          <p:spPr bwMode="auto">
            <a:xfrm>
              <a:off x="1661" y="2668"/>
              <a:ext cx="2616" cy="0"/>
            </a:xfrm>
            <a:prstGeom prst="line">
              <a:avLst/>
            </a:prstGeom>
            <a:noFill/>
            <a:ln w="38100">
              <a:solidFill>
                <a:schemeClr val="tx1"/>
              </a:solidFill>
              <a:round/>
              <a:headEnd/>
              <a:tailEnd/>
            </a:ln>
          </p:spPr>
          <p:txBody>
            <a:bodyPr wrap="none" anchor="ctr"/>
            <a:lstStyle/>
            <a:p>
              <a:endParaRPr lang="en-CA"/>
            </a:p>
          </p:txBody>
        </p:sp>
        <p:sp>
          <p:nvSpPr>
            <p:cNvPr id="38920" name="Rectangle 6"/>
            <p:cNvSpPr>
              <a:spLocks noChangeArrowheads="1"/>
            </p:cNvSpPr>
            <p:nvPr/>
          </p:nvSpPr>
          <p:spPr bwMode="auto">
            <a:xfrm>
              <a:off x="1584" y="2256"/>
              <a:ext cx="2762" cy="363"/>
            </a:xfrm>
            <a:prstGeom prst="rect">
              <a:avLst/>
            </a:prstGeom>
            <a:noFill/>
            <a:ln w="12700">
              <a:noFill/>
              <a:miter lim="800000"/>
              <a:headEnd/>
              <a:tailEnd/>
            </a:ln>
          </p:spPr>
          <p:txBody>
            <a:bodyPr lIns="90488" tIns="44450" rIns="90488" bIns="44450">
              <a:spAutoFit/>
            </a:bodyPr>
            <a:lstStyle/>
            <a:p>
              <a:pPr algn="ctr" eaLnBrk="0" hangingPunct="0">
                <a:spcBef>
                  <a:spcPct val="20000"/>
                </a:spcBef>
              </a:pPr>
              <a:r>
                <a:rPr lang="en-US" sz="3200"/>
                <a:t>ln(P/X) + [r</a:t>
              </a:r>
              <a:r>
                <a:rPr lang="en-US" sz="3200" baseline="-25000"/>
                <a:t>RF</a:t>
              </a:r>
              <a:r>
                <a:rPr lang="en-US" sz="3200"/>
                <a:t> + (</a:t>
              </a:r>
              <a:r>
                <a:rPr lang="en-US" sz="3200">
                  <a:latin typeface="Symbol" pitchFamily="18" charset="2"/>
                </a:rPr>
                <a:t></a:t>
              </a:r>
              <a:r>
                <a:rPr lang="en-US" sz="3200" baseline="30000"/>
                <a:t>2</a:t>
              </a:r>
              <a:r>
                <a:rPr lang="en-US" sz="3200"/>
                <a:t>/2)]t</a:t>
              </a:r>
            </a:p>
          </p:txBody>
        </p:sp>
      </p:grpSp>
      <p:sp>
        <p:nvSpPr>
          <p:cNvPr id="38916" name="Footer Placeholder 10"/>
          <p:cNvSpPr>
            <a:spLocks noGrp="1"/>
          </p:cNvSpPr>
          <p:nvPr>
            <p:ph type="ftr" sz="quarter" idx="10"/>
          </p:nvPr>
        </p:nvSpPr>
        <p:spPr bwMode="auto">
          <a:noFill/>
          <a:ln>
            <a:miter lim="800000"/>
            <a:headEnd/>
            <a:tailEnd/>
          </a:ln>
        </p:spPr>
        <p:txBody>
          <a:bodyPr/>
          <a:lstStyle/>
          <a:p>
            <a:r>
              <a:rPr lang="en-US"/>
              <a:t>Copyright © 2014 by Nelson Education Ltd. </a:t>
            </a:r>
          </a:p>
        </p:txBody>
      </p:sp>
      <p:sp>
        <p:nvSpPr>
          <p:cNvPr id="38917" name="Slide Number Placeholder 8"/>
          <p:cNvSpPr>
            <a:spLocks noGrp="1"/>
          </p:cNvSpPr>
          <p:nvPr>
            <p:ph type="sldNum" sz="quarter" idx="11"/>
          </p:nvPr>
        </p:nvSpPr>
        <p:spPr bwMode="auto">
          <a:noFill/>
          <a:ln>
            <a:miter lim="800000"/>
            <a:headEnd/>
            <a:tailEnd/>
          </a:ln>
        </p:spPr>
        <p:txBody>
          <a:bodyPr/>
          <a:lstStyle/>
          <a:p>
            <a:r>
              <a:rPr lang="en-US"/>
              <a:t>19-</a:t>
            </a:r>
            <a:fld id="{F7A0E746-6A2A-4F20-9557-C52A9712112B}" type="slidenum">
              <a:rPr lang="en-US"/>
              <a:pPr/>
              <a:t>21</a:t>
            </a:fld>
            <a:endParaRPr lang="en-US"/>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15"/>
          <p:cNvSpPr>
            <a:spLocks noGrp="1" noChangeArrowheads="1"/>
          </p:cNvSpPr>
          <p:nvPr>
            <p:ph type="title"/>
          </p:nvPr>
        </p:nvSpPr>
        <p:spPr bwMode="auto">
          <a:xfrm>
            <a:off x="467544" y="260648"/>
            <a:ext cx="8229600" cy="1143000"/>
          </a:xfrm>
        </p:spPr>
        <p:txBody>
          <a:bodyPr/>
          <a:lstStyle/>
          <a:p>
            <a:pPr eaLnBrk="1" hangingPunct="1"/>
            <a:r>
              <a:rPr lang="en-US" cap="none" dirty="0" smtClean="0"/>
              <a:t>OPM Illustration</a:t>
            </a:r>
          </a:p>
        </p:txBody>
      </p:sp>
      <p:sp>
        <p:nvSpPr>
          <p:cNvPr id="39939" name="Rectangle 16"/>
          <p:cNvSpPr>
            <a:spLocks noGrp="1" noChangeArrowheads="1"/>
          </p:cNvSpPr>
          <p:nvPr>
            <p:ph type="body" idx="4294967295"/>
          </p:nvPr>
        </p:nvSpPr>
        <p:spPr>
          <a:xfrm>
            <a:off x="2895600" y="2590800"/>
            <a:ext cx="5715000" cy="2895600"/>
          </a:xfrm>
        </p:spPr>
        <p:txBody>
          <a:bodyPr/>
          <a:lstStyle/>
          <a:p>
            <a:pPr eaLnBrk="1" hangingPunct="1">
              <a:lnSpc>
                <a:spcPct val="80000"/>
              </a:lnSpc>
              <a:buFont typeface="Arial" pitchFamily="34" charset="0"/>
              <a:buNone/>
            </a:pPr>
            <a:r>
              <a:rPr lang="en-US" sz="3000" smtClean="0"/>
              <a:t>Assume:</a:t>
            </a:r>
          </a:p>
          <a:p>
            <a:pPr eaLnBrk="1" hangingPunct="1">
              <a:lnSpc>
                <a:spcPct val="80000"/>
              </a:lnSpc>
              <a:buFont typeface="Arial" pitchFamily="34" charset="0"/>
              <a:buNone/>
            </a:pPr>
            <a:r>
              <a:rPr lang="en-US" sz="3000" smtClean="0"/>
              <a:t>P = $20 </a:t>
            </a:r>
          </a:p>
          <a:p>
            <a:pPr eaLnBrk="1" hangingPunct="1">
              <a:lnSpc>
                <a:spcPct val="80000"/>
              </a:lnSpc>
              <a:buFont typeface="Arial" pitchFamily="34" charset="0"/>
              <a:buNone/>
            </a:pPr>
            <a:r>
              <a:rPr lang="en-US" sz="3000" smtClean="0"/>
              <a:t>X = $20 </a:t>
            </a:r>
          </a:p>
          <a:p>
            <a:pPr eaLnBrk="1" hangingPunct="1">
              <a:lnSpc>
                <a:spcPct val="80000"/>
              </a:lnSpc>
              <a:buFont typeface="Arial" pitchFamily="34" charset="0"/>
              <a:buNone/>
            </a:pPr>
            <a:r>
              <a:rPr lang="en-US" sz="3000" smtClean="0"/>
              <a:t>r</a:t>
            </a:r>
            <a:r>
              <a:rPr lang="en-US" sz="3000" baseline="-25000" smtClean="0"/>
              <a:t>RF</a:t>
            </a:r>
            <a:r>
              <a:rPr lang="en-US" sz="3000" smtClean="0"/>
              <a:t> = 6.4%</a:t>
            </a:r>
          </a:p>
          <a:p>
            <a:pPr eaLnBrk="1" hangingPunct="1">
              <a:lnSpc>
                <a:spcPct val="80000"/>
              </a:lnSpc>
              <a:buFont typeface="Arial" pitchFamily="34" charset="0"/>
              <a:buNone/>
            </a:pPr>
            <a:r>
              <a:rPr lang="en-US" sz="3000" smtClean="0"/>
              <a:t>t = 0.25 year or 3 months</a:t>
            </a:r>
          </a:p>
          <a:p>
            <a:pPr eaLnBrk="1" hangingPunct="1">
              <a:lnSpc>
                <a:spcPct val="80000"/>
              </a:lnSpc>
              <a:buFont typeface="Arial" pitchFamily="34" charset="0"/>
              <a:buNone/>
            </a:pPr>
            <a:r>
              <a:rPr lang="el-GR" sz="3000" smtClean="0"/>
              <a:t>σ</a:t>
            </a:r>
            <a:r>
              <a:rPr lang="en-US" sz="3000" baseline="30000" smtClean="0"/>
              <a:t>2</a:t>
            </a:r>
            <a:r>
              <a:rPr lang="en-US" sz="3000" smtClean="0"/>
              <a:t> = 0.16 (that is, </a:t>
            </a:r>
            <a:r>
              <a:rPr lang="el-GR" sz="3000" smtClean="0"/>
              <a:t>σ</a:t>
            </a:r>
            <a:r>
              <a:rPr lang="en-US" sz="3000" smtClean="0"/>
              <a:t> = 0.4) </a:t>
            </a:r>
          </a:p>
        </p:txBody>
      </p:sp>
      <p:sp>
        <p:nvSpPr>
          <p:cNvPr id="39940" name="Rectangle 5"/>
          <p:cNvSpPr>
            <a:spLocks noChangeArrowheads="1"/>
          </p:cNvSpPr>
          <p:nvPr/>
        </p:nvSpPr>
        <p:spPr bwMode="auto">
          <a:xfrm>
            <a:off x="838200" y="1371600"/>
            <a:ext cx="7543800" cy="1077913"/>
          </a:xfrm>
          <a:prstGeom prst="rect">
            <a:avLst/>
          </a:prstGeom>
          <a:noFill/>
          <a:ln w="9525">
            <a:noFill/>
            <a:miter lim="800000"/>
            <a:headEnd/>
            <a:tailEnd/>
          </a:ln>
        </p:spPr>
        <p:txBody>
          <a:bodyPr>
            <a:spAutoFit/>
          </a:bodyPr>
          <a:lstStyle/>
          <a:p>
            <a:r>
              <a:rPr lang="en-US" sz="3200"/>
              <a:t>What is the value of the following call option according to the OPM?</a:t>
            </a:r>
          </a:p>
        </p:txBody>
      </p:sp>
      <p:sp>
        <p:nvSpPr>
          <p:cNvPr id="39941" name="Footer Placeholder 8"/>
          <p:cNvSpPr>
            <a:spLocks noGrp="1"/>
          </p:cNvSpPr>
          <p:nvPr>
            <p:ph type="ftr" sz="quarter" idx="10"/>
          </p:nvPr>
        </p:nvSpPr>
        <p:spPr bwMode="auto">
          <a:noFill/>
          <a:ln>
            <a:miter lim="800000"/>
            <a:headEnd/>
            <a:tailEnd/>
          </a:ln>
        </p:spPr>
        <p:txBody>
          <a:bodyPr/>
          <a:lstStyle/>
          <a:p>
            <a:r>
              <a:rPr lang="en-US"/>
              <a:t>Copyright © 2014 by Nelson Education Ltd. </a:t>
            </a:r>
          </a:p>
        </p:txBody>
      </p:sp>
      <p:sp>
        <p:nvSpPr>
          <p:cNvPr id="39942" name="Slide Number Placeholder 6"/>
          <p:cNvSpPr>
            <a:spLocks noGrp="1"/>
          </p:cNvSpPr>
          <p:nvPr>
            <p:ph type="sldNum" sz="quarter" idx="11"/>
          </p:nvPr>
        </p:nvSpPr>
        <p:spPr bwMode="auto">
          <a:noFill/>
          <a:ln>
            <a:miter lim="800000"/>
            <a:headEnd/>
            <a:tailEnd/>
          </a:ln>
        </p:spPr>
        <p:txBody>
          <a:bodyPr/>
          <a:lstStyle/>
          <a:p>
            <a:r>
              <a:rPr lang="en-US"/>
              <a:t>19-</a:t>
            </a:r>
            <a:fld id="{E941CCB7-35D2-43BA-A6E9-41ABF47BAAE7}" type="slidenum">
              <a:rPr lang="en-US"/>
              <a:pPr/>
              <a:t>22</a:t>
            </a:fld>
            <a:endParaRPr lang="en-US"/>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5"/>
          <p:cNvSpPr>
            <a:spLocks noGrp="1" noChangeArrowheads="1"/>
          </p:cNvSpPr>
          <p:nvPr>
            <p:ph type="title"/>
          </p:nvPr>
        </p:nvSpPr>
        <p:spPr bwMode="auto">
          <a:xfrm>
            <a:off x="467544" y="188640"/>
            <a:ext cx="8229600" cy="1143000"/>
          </a:xfrm>
        </p:spPr>
        <p:txBody>
          <a:bodyPr/>
          <a:lstStyle/>
          <a:p>
            <a:pPr eaLnBrk="1" hangingPunct="1"/>
            <a:r>
              <a:rPr lang="en-US" cap="none" dirty="0" smtClean="0"/>
              <a:t>First: Find D</a:t>
            </a:r>
            <a:r>
              <a:rPr lang="en-US" cap="none" baseline="-25000" dirty="0" smtClean="0"/>
              <a:t>1</a:t>
            </a:r>
            <a:r>
              <a:rPr lang="en-US" cap="none" dirty="0" smtClean="0"/>
              <a:t> </a:t>
            </a:r>
            <a:r>
              <a:rPr lang="en-US" dirty="0" smtClean="0"/>
              <a:t>a</a:t>
            </a:r>
            <a:r>
              <a:rPr lang="en-US" cap="none" dirty="0" smtClean="0"/>
              <a:t>nd D</a:t>
            </a:r>
            <a:r>
              <a:rPr lang="en-US" cap="none" baseline="-25000" dirty="0" smtClean="0"/>
              <a:t>2</a:t>
            </a:r>
          </a:p>
        </p:txBody>
      </p:sp>
      <p:sp>
        <p:nvSpPr>
          <p:cNvPr id="40963" name="Text Box 4"/>
          <p:cNvSpPr txBox="1">
            <a:spLocks noChangeArrowheads="1"/>
          </p:cNvSpPr>
          <p:nvPr/>
        </p:nvSpPr>
        <p:spPr bwMode="auto">
          <a:xfrm>
            <a:off x="952500" y="1340768"/>
            <a:ext cx="7239000" cy="4032250"/>
          </a:xfrm>
          <a:prstGeom prst="rect">
            <a:avLst/>
          </a:prstGeom>
          <a:noFill/>
          <a:ln w="12700">
            <a:noFill/>
            <a:miter lim="800000"/>
            <a:headEnd/>
            <a:tailEnd/>
          </a:ln>
        </p:spPr>
        <p:txBody>
          <a:bodyPr>
            <a:spAutoFit/>
          </a:bodyPr>
          <a:lstStyle/>
          <a:p>
            <a:pPr eaLnBrk="0" hangingPunct="0"/>
            <a:r>
              <a:rPr lang="en-US" sz="3200" dirty="0">
                <a:latin typeface="Tahoma" pitchFamily="34" charset="0"/>
              </a:rPr>
              <a:t>d</a:t>
            </a:r>
            <a:r>
              <a:rPr lang="en-US" sz="3200" baseline="-25000" dirty="0">
                <a:latin typeface="Tahoma" pitchFamily="34" charset="0"/>
              </a:rPr>
              <a:t>1</a:t>
            </a:r>
            <a:r>
              <a:rPr lang="en-US" sz="3200" dirty="0">
                <a:latin typeface="Tahoma" pitchFamily="34" charset="0"/>
              </a:rPr>
              <a:t> = {</a:t>
            </a:r>
            <a:r>
              <a:rPr lang="en-US" sz="3200" dirty="0" err="1">
                <a:latin typeface="Tahoma" pitchFamily="34" charset="0"/>
              </a:rPr>
              <a:t>ln</a:t>
            </a:r>
            <a:r>
              <a:rPr lang="en-US" sz="3200" dirty="0">
                <a:latin typeface="Tahoma" pitchFamily="34" charset="0"/>
              </a:rPr>
              <a:t>($20/$20) + [(0.064 + 0.16/2)](0.25)} </a:t>
            </a:r>
            <a:r>
              <a:rPr lang="en-US" sz="3200" dirty="0">
                <a:latin typeface="Tahoma" pitchFamily="34" charset="0"/>
                <a:cs typeface="Arial" pitchFamily="34" charset="0"/>
              </a:rPr>
              <a:t>÷ {</a:t>
            </a:r>
            <a:r>
              <a:rPr lang="en-US" sz="3200" dirty="0">
                <a:latin typeface="Tahoma" pitchFamily="34" charset="0"/>
              </a:rPr>
              <a:t>(0.4)(0.25)</a:t>
            </a:r>
            <a:r>
              <a:rPr lang="en-US" sz="3200" baseline="30000" dirty="0">
                <a:latin typeface="Tahoma" pitchFamily="34" charset="0"/>
              </a:rPr>
              <a:t>0.5</a:t>
            </a:r>
            <a:r>
              <a:rPr lang="en-US" sz="3200" dirty="0">
                <a:latin typeface="Tahoma" pitchFamily="34" charset="0"/>
              </a:rPr>
              <a:t>}</a:t>
            </a:r>
          </a:p>
          <a:p>
            <a:pPr eaLnBrk="0" hangingPunct="0"/>
            <a:endParaRPr lang="en-US" sz="3200" dirty="0">
              <a:latin typeface="Tahoma" pitchFamily="34" charset="0"/>
            </a:endParaRPr>
          </a:p>
          <a:p>
            <a:pPr eaLnBrk="0" hangingPunct="0"/>
            <a:r>
              <a:rPr lang="en-US" sz="3200" dirty="0">
                <a:latin typeface="Tahoma" pitchFamily="34" charset="0"/>
              </a:rPr>
              <a:t>d</a:t>
            </a:r>
            <a:r>
              <a:rPr lang="en-US" sz="3200" baseline="-25000" dirty="0">
                <a:latin typeface="Tahoma" pitchFamily="34" charset="0"/>
              </a:rPr>
              <a:t>1</a:t>
            </a:r>
            <a:r>
              <a:rPr lang="en-US" sz="3200" dirty="0">
                <a:latin typeface="Tahoma" pitchFamily="34" charset="0"/>
              </a:rPr>
              <a:t> = (0 + 0.036)/0.2 = 0.180</a:t>
            </a:r>
          </a:p>
          <a:p>
            <a:pPr eaLnBrk="0" hangingPunct="0"/>
            <a:endParaRPr lang="en-US" sz="3200" dirty="0">
              <a:latin typeface="Tahoma" pitchFamily="34" charset="0"/>
            </a:endParaRPr>
          </a:p>
          <a:p>
            <a:pPr eaLnBrk="0" hangingPunct="0"/>
            <a:r>
              <a:rPr lang="en-US" sz="3200" dirty="0">
                <a:latin typeface="Tahoma" pitchFamily="34" charset="0"/>
              </a:rPr>
              <a:t>d</a:t>
            </a:r>
            <a:r>
              <a:rPr lang="en-US" sz="3200" baseline="-25000" dirty="0">
                <a:latin typeface="Tahoma" pitchFamily="34" charset="0"/>
              </a:rPr>
              <a:t>2</a:t>
            </a:r>
            <a:r>
              <a:rPr lang="en-US" sz="3200" dirty="0">
                <a:latin typeface="Tahoma" pitchFamily="34" charset="0"/>
              </a:rPr>
              <a:t> = d</a:t>
            </a:r>
            <a:r>
              <a:rPr lang="en-US" sz="3200" baseline="-25000" dirty="0">
                <a:latin typeface="Tahoma" pitchFamily="34" charset="0"/>
              </a:rPr>
              <a:t>1</a:t>
            </a:r>
            <a:r>
              <a:rPr lang="en-US" sz="3200" dirty="0">
                <a:latin typeface="Tahoma" pitchFamily="34" charset="0"/>
              </a:rPr>
              <a:t> – (0.4)(0.25)</a:t>
            </a:r>
            <a:r>
              <a:rPr lang="en-US" sz="3200" baseline="30000" dirty="0">
                <a:latin typeface="Tahoma" pitchFamily="34" charset="0"/>
              </a:rPr>
              <a:t>0.5</a:t>
            </a:r>
            <a:r>
              <a:rPr lang="en-US" sz="3200" dirty="0">
                <a:latin typeface="Tahoma" pitchFamily="34" charset="0"/>
              </a:rPr>
              <a:t>  </a:t>
            </a:r>
          </a:p>
          <a:p>
            <a:pPr eaLnBrk="0" hangingPunct="0"/>
            <a:endParaRPr lang="en-US" sz="3200" dirty="0">
              <a:latin typeface="Tahoma" pitchFamily="34" charset="0"/>
            </a:endParaRPr>
          </a:p>
          <a:p>
            <a:pPr eaLnBrk="0" hangingPunct="0"/>
            <a:r>
              <a:rPr lang="en-US" sz="3200" dirty="0">
                <a:latin typeface="Tahoma" pitchFamily="34" charset="0"/>
              </a:rPr>
              <a:t>d</a:t>
            </a:r>
            <a:r>
              <a:rPr lang="en-US" sz="3200" baseline="-25000" dirty="0">
                <a:latin typeface="Tahoma" pitchFamily="34" charset="0"/>
              </a:rPr>
              <a:t>2</a:t>
            </a:r>
            <a:r>
              <a:rPr lang="en-US" sz="3200" dirty="0">
                <a:latin typeface="Tahoma" pitchFamily="34" charset="0"/>
              </a:rPr>
              <a:t> = 0.180 – 0.20 =–0.020</a:t>
            </a:r>
            <a:endParaRPr lang="en-US" sz="2800" dirty="0">
              <a:latin typeface="Tahoma" pitchFamily="34" charset="0"/>
            </a:endParaRPr>
          </a:p>
        </p:txBody>
      </p:sp>
      <p:sp>
        <p:nvSpPr>
          <p:cNvPr id="40964" name="Footer Placeholder 7"/>
          <p:cNvSpPr>
            <a:spLocks noGrp="1"/>
          </p:cNvSpPr>
          <p:nvPr>
            <p:ph type="ftr" sz="quarter" idx="10"/>
          </p:nvPr>
        </p:nvSpPr>
        <p:spPr bwMode="auto">
          <a:noFill/>
          <a:ln>
            <a:miter lim="800000"/>
            <a:headEnd/>
            <a:tailEnd/>
          </a:ln>
        </p:spPr>
        <p:txBody>
          <a:bodyPr/>
          <a:lstStyle/>
          <a:p>
            <a:r>
              <a:rPr lang="en-US"/>
              <a:t>Copyright © 2014 by Nelson Education Ltd. </a:t>
            </a:r>
          </a:p>
        </p:txBody>
      </p:sp>
      <p:sp>
        <p:nvSpPr>
          <p:cNvPr id="40965" name="Slide Number Placeholder 5"/>
          <p:cNvSpPr>
            <a:spLocks noGrp="1"/>
          </p:cNvSpPr>
          <p:nvPr>
            <p:ph type="sldNum" sz="quarter" idx="11"/>
          </p:nvPr>
        </p:nvSpPr>
        <p:spPr bwMode="auto">
          <a:noFill/>
          <a:ln>
            <a:miter lim="800000"/>
            <a:headEnd/>
            <a:tailEnd/>
          </a:ln>
        </p:spPr>
        <p:txBody>
          <a:bodyPr/>
          <a:lstStyle/>
          <a:p>
            <a:r>
              <a:rPr lang="en-US"/>
              <a:t>19-</a:t>
            </a:r>
            <a:fld id="{C29FB49B-4315-448E-BF47-1802CEDFC479}" type="slidenum">
              <a:rPr lang="en-US"/>
              <a:pPr/>
              <a:t>23</a:t>
            </a:fld>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1033"/>
          <p:cNvSpPr>
            <a:spLocks noGrp="1" noChangeArrowheads="1"/>
          </p:cNvSpPr>
          <p:nvPr>
            <p:ph type="title"/>
          </p:nvPr>
        </p:nvSpPr>
        <p:spPr bwMode="auto">
          <a:xfrm>
            <a:off x="467544" y="188640"/>
            <a:ext cx="8229600" cy="1143000"/>
          </a:xfrm>
        </p:spPr>
        <p:txBody>
          <a:bodyPr/>
          <a:lstStyle/>
          <a:p>
            <a:pPr eaLnBrk="1" hangingPunct="1"/>
            <a:r>
              <a:rPr lang="en-US" cap="none" dirty="0" smtClean="0"/>
              <a:t>Second: Find N(D1) </a:t>
            </a:r>
            <a:r>
              <a:rPr lang="en-US" dirty="0" smtClean="0"/>
              <a:t>a</a:t>
            </a:r>
            <a:r>
              <a:rPr lang="en-US" cap="none" dirty="0" smtClean="0"/>
              <a:t>nd N(D2)</a:t>
            </a:r>
          </a:p>
        </p:txBody>
      </p:sp>
      <p:sp>
        <p:nvSpPr>
          <p:cNvPr id="41987" name="Rectangle 1034"/>
          <p:cNvSpPr>
            <a:spLocks noGrp="1" noChangeArrowheads="1"/>
          </p:cNvSpPr>
          <p:nvPr>
            <p:ph type="body" idx="4294967295"/>
          </p:nvPr>
        </p:nvSpPr>
        <p:spPr>
          <a:xfrm>
            <a:off x="228600" y="1484784"/>
            <a:ext cx="8915400" cy="4343400"/>
          </a:xfrm>
        </p:spPr>
        <p:txBody>
          <a:bodyPr/>
          <a:lstStyle/>
          <a:p>
            <a:pPr eaLnBrk="1" hangingPunct="1"/>
            <a:r>
              <a:rPr lang="en-US" dirty="0" smtClean="0"/>
              <a:t>N(d</a:t>
            </a:r>
            <a:r>
              <a:rPr lang="en-US" baseline="-25000" dirty="0" smtClean="0"/>
              <a:t>1</a:t>
            </a:r>
            <a:r>
              <a:rPr lang="en-US" dirty="0" smtClean="0"/>
              <a:t>) = N(0.180) = 0.5000 + 0.0714 = 0.5714</a:t>
            </a:r>
          </a:p>
          <a:p>
            <a:pPr eaLnBrk="1" hangingPunct="1"/>
            <a:r>
              <a:rPr lang="en-US" dirty="0" smtClean="0"/>
              <a:t>N(d</a:t>
            </a:r>
            <a:r>
              <a:rPr lang="en-US" baseline="-25000" dirty="0" smtClean="0"/>
              <a:t>2</a:t>
            </a:r>
            <a:r>
              <a:rPr lang="en-US" dirty="0" smtClean="0"/>
              <a:t>) = N(–0.020) = 0.5000 – 0.0080 = 0.4920</a:t>
            </a:r>
          </a:p>
          <a:p>
            <a:pPr eaLnBrk="1" hangingPunct="1"/>
            <a:r>
              <a:rPr lang="en-US" dirty="0" smtClean="0"/>
              <a:t>Note: Values obtained from Excel using NORMSDIST function. For example:</a:t>
            </a:r>
            <a:br>
              <a:rPr lang="en-US" dirty="0" smtClean="0"/>
            </a:br>
            <a:r>
              <a:rPr lang="en-US" dirty="0" smtClean="0"/>
              <a:t>N(d</a:t>
            </a:r>
            <a:r>
              <a:rPr lang="en-US" baseline="-25000" dirty="0" smtClean="0"/>
              <a:t>1</a:t>
            </a:r>
            <a:r>
              <a:rPr lang="en-US" dirty="0" smtClean="0"/>
              <a:t>) = NORMSDIST(0.180) = 0.5714</a:t>
            </a:r>
          </a:p>
        </p:txBody>
      </p:sp>
      <p:sp>
        <p:nvSpPr>
          <p:cNvPr id="41988" name="Footer Placeholder 7"/>
          <p:cNvSpPr>
            <a:spLocks noGrp="1"/>
          </p:cNvSpPr>
          <p:nvPr>
            <p:ph type="ftr" sz="quarter" idx="10"/>
          </p:nvPr>
        </p:nvSpPr>
        <p:spPr bwMode="auto">
          <a:noFill/>
          <a:ln>
            <a:miter lim="800000"/>
            <a:headEnd/>
            <a:tailEnd/>
          </a:ln>
        </p:spPr>
        <p:txBody>
          <a:bodyPr/>
          <a:lstStyle/>
          <a:p>
            <a:r>
              <a:rPr lang="en-US"/>
              <a:t>Copyright © 2014 by Nelson Education Ltd. </a:t>
            </a:r>
          </a:p>
        </p:txBody>
      </p:sp>
      <p:sp>
        <p:nvSpPr>
          <p:cNvPr id="41989" name="Slide Number Placeholder 5"/>
          <p:cNvSpPr>
            <a:spLocks noGrp="1"/>
          </p:cNvSpPr>
          <p:nvPr>
            <p:ph type="sldNum" sz="quarter" idx="11"/>
          </p:nvPr>
        </p:nvSpPr>
        <p:spPr bwMode="auto">
          <a:noFill/>
          <a:ln>
            <a:miter lim="800000"/>
            <a:headEnd/>
            <a:tailEnd/>
          </a:ln>
        </p:spPr>
        <p:txBody>
          <a:bodyPr/>
          <a:lstStyle/>
          <a:p>
            <a:r>
              <a:rPr lang="en-US"/>
              <a:t>19-</a:t>
            </a:r>
            <a:fld id="{90852B63-FFD8-428C-B019-2EEA57D467D6}" type="slidenum">
              <a:rPr lang="en-US"/>
              <a:pPr/>
              <a:t>24</a:t>
            </a:fld>
            <a:endParaRPr lang="en-US"/>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4"/>
          <p:cNvSpPr>
            <a:spLocks noGrp="1" noChangeArrowheads="1"/>
          </p:cNvSpPr>
          <p:nvPr>
            <p:ph type="title"/>
          </p:nvPr>
        </p:nvSpPr>
        <p:spPr bwMode="auto">
          <a:xfrm>
            <a:off x="467544" y="260648"/>
            <a:ext cx="8229600" cy="1143000"/>
          </a:xfrm>
        </p:spPr>
        <p:txBody>
          <a:bodyPr/>
          <a:lstStyle/>
          <a:p>
            <a:pPr eaLnBrk="1" hangingPunct="1"/>
            <a:r>
              <a:rPr lang="en-US" cap="none" dirty="0" smtClean="0"/>
              <a:t>Third: Find Value of Option</a:t>
            </a:r>
          </a:p>
        </p:txBody>
      </p:sp>
      <p:sp>
        <p:nvSpPr>
          <p:cNvPr id="44035" name="Text Box 5"/>
          <p:cNvSpPr txBox="1">
            <a:spLocks noChangeArrowheads="1"/>
          </p:cNvSpPr>
          <p:nvPr/>
        </p:nvSpPr>
        <p:spPr bwMode="auto">
          <a:xfrm>
            <a:off x="899592" y="1772816"/>
            <a:ext cx="7391400" cy="2843213"/>
          </a:xfrm>
          <a:prstGeom prst="rect">
            <a:avLst/>
          </a:prstGeom>
          <a:noFill/>
          <a:ln w="12700">
            <a:noFill/>
            <a:miter lim="800000"/>
            <a:headEnd/>
            <a:tailEnd/>
          </a:ln>
        </p:spPr>
        <p:txBody>
          <a:bodyPr>
            <a:spAutoFit/>
          </a:bodyPr>
          <a:lstStyle/>
          <a:p>
            <a:pPr eaLnBrk="0" hangingPunct="0">
              <a:lnSpc>
                <a:spcPts val="3600"/>
              </a:lnSpc>
              <a:spcBef>
                <a:spcPct val="20000"/>
              </a:spcBef>
            </a:pPr>
            <a:r>
              <a:rPr lang="en-US" sz="2800" dirty="0">
                <a:latin typeface="Tahoma" pitchFamily="34" charset="0"/>
              </a:rPr>
              <a:t>V = $20 × N(d</a:t>
            </a:r>
            <a:r>
              <a:rPr lang="en-US" sz="2800" baseline="-25000" dirty="0">
                <a:latin typeface="Tahoma" pitchFamily="34" charset="0"/>
              </a:rPr>
              <a:t>1</a:t>
            </a:r>
            <a:r>
              <a:rPr lang="en-US" sz="2800" dirty="0">
                <a:latin typeface="Tahoma" pitchFamily="34" charset="0"/>
              </a:rPr>
              <a:t>) – $20 × e</a:t>
            </a:r>
            <a:r>
              <a:rPr lang="en-US" sz="2800" baseline="30000" dirty="0">
                <a:latin typeface="Tahoma" pitchFamily="34" charset="0"/>
              </a:rPr>
              <a:t>–(0.064)(0.25) </a:t>
            </a:r>
            <a:r>
              <a:rPr lang="en-US" sz="2800" dirty="0">
                <a:latin typeface="Tahoma" pitchFamily="34" charset="0"/>
              </a:rPr>
              <a:t>× N(d</a:t>
            </a:r>
            <a:r>
              <a:rPr lang="en-US" sz="2800" baseline="-25000" dirty="0">
                <a:latin typeface="Tahoma" pitchFamily="34" charset="0"/>
              </a:rPr>
              <a:t>2</a:t>
            </a:r>
            <a:r>
              <a:rPr lang="en-US" sz="2800" dirty="0">
                <a:latin typeface="Tahoma" pitchFamily="34" charset="0"/>
              </a:rPr>
              <a:t>) </a:t>
            </a:r>
          </a:p>
          <a:p>
            <a:pPr eaLnBrk="0" hangingPunct="0">
              <a:lnSpc>
                <a:spcPts val="3600"/>
              </a:lnSpc>
              <a:spcBef>
                <a:spcPct val="20000"/>
              </a:spcBef>
            </a:pPr>
            <a:r>
              <a:rPr lang="en-US" sz="2800" dirty="0">
                <a:latin typeface="Tahoma" pitchFamily="34" charset="0"/>
              </a:rPr>
              <a:t>   = $20(0.5714) – $20e</a:t>
            </a:r>
            <a:r>
              <a:rPr lang="en-US" sz="2800" baseline="30000" dirty="0">
                <a:latin typeface="Tahoma" pitchFamily="34" charset="0"/>
              </a:rPr>
              <a:t>–(0.064)(0.25)</a:t>
            </a:r>
            <a:r>
              <a:rPr lang="en-US" sz="2800" dirty="0">
                <a:latin typeface="Tahoma" pitchFamily="34" charset="0"/>
              </a:rPr>
              <a:t>(0.4920)</a:t>
            </a:r>
          </a:p>
          <a:p>
            <a:pPr eaLnBrk="0" hangingPunct="0">
              <a:lnSpc>
                <a:spcPts val="3600"/>
              </a:lnSpc>
              <a:spcBef>
                <a:spcPct val="20000"/>
              </a:spcBef>
            </a:pPr>
            <a:r>
              <a:rPr lang="en-US" sz="2800" dirty="0">
                <a:latin typeface="Tahoma" pitchFamily="34" charset="0"/>
              </a:rPr>
              <a:t>  </a:t>
            </a:r>
            <a:r>
              <a:rPr lang="en-US" sz="2800" baseline="-25000" dirty="0">
                <a:latin typeface="Tahoma" pitchFamily="34" charset="0"/>
              </a:rPr>
              <a:t>  </a:t>
            </a:r>
            <a:r>
              <a:rPr lang="en-US" sz="2800" dirty="0">
                <a:latin typeface="Tahoma" pitchFamily="34" charset="0"/>
              </a:rPr>
              <a:t>= $11.43 – $20(0.9851)(0.4920)</a:t>
            </a:r>
          </a:p>
          <a:p>
            <a:pPr eaLnBrk="0" hangingPunct="0">
              <a:lnSpc>
                <a:spcPts val="3600"/>
              </a:lnSpc>
              <a:spcBef>
                <a:spcPct val="20000"/>
              </a:spcBef>
            </a:pPr>
            <a:r>
              <a:rPr lang="en-US" sz="2800" dirty="0">
                <a:latin typeface="Tahoma" pitchFamily="34" charset="0"/>
              </a:rPr>
              <a:t>  </a:t>
            </a:r>
            <a:r>
              <a:rPr lang="en-US" sz="2800" baseline="-25000" dirty="0">
                <a:latin typeface="Tahoma" pitchFamily="34" charset="0"/>
              </a:rPr>
              <a:t>  </a:t>
            </a:r>
            <a:r>
              <a:rPr lang="en-US" sz="2800" dirty="0">
                <a:latin typeface="Tahoma" pitchFamily="34" charset="0"/>
              </a:rPr>
              <a:t>= $11.43 – $9.69 = $1.74</a:t>
            </a:r>
          </a:p>
          <a:p>
            <a:pPr eaLnBrk="0" hangingPunct="0">
              <a:spcBef>
                <a:spcPct val="50000"/>
              </a:spcBef>
            </a:pPr>
            <a:endParaRPr lang="en-US" sz="2800" dirty="0">
              <a:latin typeface="Tahoma" pitchFamily="34" charset="0"/>
            </a:endParaRPr>
          </a:p>
        </p:txBody>
      </p:sp>
      <p:sp>
        <p:nvSpPr>
          <p:cNvPr id="44036" name="Footer Placeholder 7"/>
          <p:cNvSpPr>
            <a:spLocks noGrp="1"/>
          </p:cNvSpPr>
          <p:nvPr>
            <p:ph type="ftr" sz="quarter" idx="10"/>
          </p:nvPr>
        </p:nvSpPr>
        <p:spPr bwMode="auto">
          <a:noFill/>
          <a:ln>
            <a:miter lim="800000"/>
            <a:headEnd/>
            <a:tailEnd/>
          </a:ln>
        </p:spPr>
        <p:txBody>
          <a:bodyPr/>
          <a:lstStyle/>
          <a:p>
            <a:r>
              <a:rPr lang="en-US"/>
              <a:t>Copyright © 2014 by Nelson Education Ltd. </a:t>
            </a:r>
          </a:p>
        </p:txBody>
      </p:sp>
      <p:sp>
        <p:nvSpPr>
          <p:cNvPr id="44037" name="Slide Number Placeholder 5"/>
          <p:cNvSpPr>
            <a:spLocks noGrp="1"/>
          </p:cNvSpPr>
          <p:nvPr>
            <p:ph type="sldNum" sz="quarter" idx="11"/>
          </p:nvPr>
        </p:nvSpPr>
        <p:spPr bwMode="auto">
          <a:noFill/>
          <a:ln>
            <a:miter lim="800000"/>
            <a:headEnd/>
            <a:tailEnd/>
          </a:ln>
        </p:spPr>
        <p:txBody>
          <a:bodyPr/>
          <a:lstStyle/>
          <a:p>
            <a:r>
              <a:rPr lang="en-US"/>
              <a:t>19-</a:t>
            </a:r>
            <a:fld id="{C08F609A-B7DA-4917-A1ED-0DEFB961DEF8}" type="slidenum">
              <a:rPr lang="en-US"/>
              <a:pPr/>
              <a:t>25</a:t>
            </a:fld>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1035"/>
          <p:cNvSpPr>
            <a:spLocks noGrp="1" noChangeArrowheads="1"/>
          </p:cNvSpPr>
          <p:nvPr>
            <p:ph type="title"/>
          </p:nvPr>
        </p:nvSpPr>
        <p:spPr bwMode="auto">
          <a:xfrm>
            <a:off x="0" y="260648"/>
            <a:ext cx="9144000" cy="1143000"/>
          </a:xfrm>
        </p:spPr>
        <p:txBody>
          <a:bodyPr/>
          <a:lstStyle/>
          <a:p>
            <a:pPr eaLnBrk="1" hangingPunct="1"/>
            <a:r>
              <a:rPr lang="en-US" cap="none" dirty="0" smtClean="0"/>
              <a:t>Impacts </a:t>
            </a:r>
            <a:r>
              <a:rPr lang="en-US" dirty="0" smtClean="0"/>
              <a:t>o</a:t>
            </a:r>
            <a:r>
              <a:rPr lang="en-US" cap="none" dirty="0" smtClean="0"/>
              <a:t>f OPM Parameters </a:t>
            </a:r>
          </a:p>
        </p:txBody>
      </p:sp>
      <p:sp>
        <p:nvSpPr>
          <p:cNvPr id="45059" name="Rectangle 1036"/>
          <p:cNvSpPr>
            <a:spLocks noGrp="1" noChangeArrowheads="1"/>
          </p:cNvSpPr>
          <p:nvPr>
            <p:ph idx="1"/>
          </p:nvPr>
        </p:nvSpPr>
        <p:spPr>
          <a:xfrm>
            <a:off x="533400" y="1371600"/>
            <a:ext cx="8229600" cy="4525963"/>
          </a:xfrm>
        </p:spPr>
        <p:txBody>
          <a:bodyPr/>
          <a:lstStyle/>
          <a:p>
            <a:pPr eaLnBrk="1" hangingPunct="1"/>
            <a:r>
              <a:rPr lang="en-US" smtClean="0"/>
              <a:t>How do the following factors affect a call option’s value?</a:t>
            </a:r>
          </a:p>
          <a:p>
            <a:pPr eaLnBrk="1" hangingPunct="1"/>
            <a:r>
              <a:rPr lang="en-US" smtClean="0"/>
              <a:t>Current stock price: A call option value increases as the current stock price increases.</a:t>
            </a:r>
          </a:p>
          <a:p>
            <a:pPr eaLnBrk="1" hangingPunct="1"/>
            <a:r>
              <a:rPr lang="en-US" smtClean="0"/>
              <a:t>Strike price: As the exercise price increases, a call option’s value decreases.</a:t>
            </a:r>
          </a:p>
        </p:txBody>
      </p:sp>
      <p:sp>
        <p:nvSpPr>
          <p:cNvPr id="45060" name="Footer Placeholder 8"/>
          <p:cNvSpPr>
            <a:spLocks noGrp="1"/>
          </p:cNvSpPr>
          <p:nvPr>
            <p:ph type="ftr" sz="quarter" idx="10"/>
          </p:nvPr>
        </p:nvSpPr>
        <p:spPr bwMode="auto">
          <a:noFill/>
          <a:ln>
            <a:miter lim="800000"/>
            <a:headEnd/>
            <a:tailEnd/>
          </a:ln>
        </p:spPr>
        <p:txBody>
          <a:bodyPr/>
          <a:lstStyle/>
          <a:p>
            <a:r>
              <a:rPr lang="en-US"/>
              <a:t>Copyright © 2014 by Nelson Education Ltd. </a:t>
            </a:r>
          </a:p>
        </p:txBody>
      </p:sp>
      <p:sp>
        <p:nvSpPr>
          <p:cNvPr id="45061" name="Slide Number Placeholder 5"/>
          <p:cNvSpPr>
            <a:spLocks noGrp="1"/>
          </p:cNvSpPr>
          <p:nvPr>
            <p:ph type="sldNum" sz="quarter" idx="11"/>
          </p:nvPr>
        </p:nvSpPr>
        <p:spPr bwMode="auto">
          <a:noFill/>
          <a:ln>
            <a:miter lim="800000"/>
            <a:headEnd/>
            <a:tailEnd/>
          </a:ln>
        </p:spPr>
        <p:txBody>
          <a:bodyPr/>
          <a:lstStyle/>
          <a:p>
            <a:r>
              <a:rPr lang="en-US"/>
              <a:t>19-</a:t>
            </a:r>
            <a:fld id="{FC1D4937-906E-43A6-AD46-02D7E2B27141}" type="slidenum">
              <a:rPr lang="en-US"/>
              <a:pPr/>
              <a:t>26</a:t>
            </a:fld>
            <a:endParaRPr lang="en-US"/>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5"/>
          <p:cNvSpPr>
            <a:spLocks noGrp="1" noChangeArrowheads="1"/>
          </p:cNvSpPr>
          <p:nvPr>
            <p:ph type="title"/>
          </p:nvPr>
        </p:nvSpPr>
        <p:spPr bwMode="auto">
          <a:xfrm>
            <a:off x="0" y="260648"/>
            <a:ext cx="9144000" cy="1143000"/>
          </a:xfrm>
        </p:spPr>
        <p:txBody>
          <a:bodyPr/>
          <a:lstStyle/>
          <a:p>
            <a:pPr eaLnBrk="1" hangingPunct="1"/>
            <a:r>
              <a:rPr lang="en-US" cap="none" dirty="0" smtClean="0"/>
              <a:t>Impact on Call Value </a:t>
            </a:r>
            <a:r>
              <a:rPr lang="en-US" sz="3200" i="1" cap="none" dirty="0" smtClean="0"/>
              <a:t>(cont’d)</a:t>
            </a:r>
            <a:endParaRPr lang="en-US" i="1" cap="none" dirty="0" smtClean="0"/>
          </a:p>
        </p:txBody>
      </p:sp>
      <p:sp>
        <p:nvSpPr>
          <p:cNvPr id="46083" name="Rectangle 6"/>
          <p:cNvSpPr>
            <a:spLocks noGrp="1" noChangeArrowheads="1"/>
          </p:cNvSpPr>
          <p:nvPr>
            <p:ph idx="1"/>
          </p:nvPr>
        </p:nvSpPr>
        <p:spPr>
          <a:xfrm>
            <a:off x="381000" y="1371600"/>
            <a:ext cx="8229600" cy="4525963"/>
          </a:xfrm>
        </p:spPr>
        <p:txBody>
          <a:bodyPr/>
          <a:lstStyle/>
          <a:p>
            <a:pPr eaLnBrk="1" hangingPunct="1"/>
            <a:r>
              <a:rPr lang="en-US" sz="3000" smtClean="0"/>
              <a:t>Option period: As the expiration date is lengthened, a call option’s value increases (more chance of becoming in the money.)</a:t>
            </a:r>
          </a:p>
          <a:p>
            <a:pPr eaLnBrk="1" hangingPunct="1"/>
            <a:r>
              <a:rPr lang="en-US" sz="3000" smtClean="0"/>
              <a:t>Risk-free rate: Call option’s value tends to increase as r</a:t>
            </a:r>
            <a:r>
              <a:rPr lang="en-US" sz="3000" baseline="-25000" smtClean="0"/>
              <a:t>RF</a:t>
            </a:r>
            <a:r>
              <a:rPr lang="en-US" sz="3000" smtClean="0"/>
              <a:t> increases (reduces the PV of the exercise price).</a:t>
            </a:r>
          </a:p>
          <a:p>
            <a:pPr eaLnBrk="1" hangingPunct="1"/>
            <a:r>
              <a:rPr lang="en-US" sz="3000" smtClean="0"/>
              <a:t>Stock return variance: Option value increases with variance of the underlying stock (more chance of becoming in the money).</a:t>
            </a:r>
          </a:p>
        </p:txBody>
      </p:sp>
      <p:sp>
        <p:nvSpPr>
          <p:cNvPr id="46084" name="Footer Placeholder 8"/>
          <p:cNvSpPr>
            <a:spLocks noGrp="1"/>
          </p:cNvSpPr>
          <p:nvPr>
            <p:ph type="ftr" sz="quarter" idx="10"/>
          </p:nvPr>
        </p:nvSpPr>
        <p:spPr bwMode="auto">
          <a:noFill/>
          <a:ln>
            <a:miter lim="800000"/>
            <a:headEnd/>
            <a:tailEnd/>
          </a:ln>
        </p:spPr>
        <p:txBody>
          <a:bodyPr/>
          <a:lstStyle/>
          <a:p>
            <a:r>
              <a:rPr lang="en-US"/>
              <a:t>Copyright © 2014 by Nelson Education Ltd. </a:t>
            </a:r>
          </a:p>
        </p:txBody>
      </p:sp>
      <p:sp>
        <p:nvSpPr>
          <p:cNvPr id="46085" name="Slide Number Placeholder 5"/>
          <p:cNvSpPr>
            <a:spLocks noGrp="1"/>
          </p:cNvSpPr>
          <p:nvPr>
            <p:ph type="sldNum" sz="quarter" idx="11"/>
          </p:nvPr>
        </p:nvSpPr>
        <p:spPr bwMode="auto">
          <a:noFill/>
          <a:ln>
            <a:miter lim="800000"/>
            <a:headEnd/>
            <a:tailEnd/>
          </a:ln>
        </p:spPr>
        <p:txBody>
          <a:bodyPr/>
          <a:lstStyle/>
          <a:p>
            <a:r>
              <a:rPr lang="en-US"/>
              <a:t>19-</a:t>
            </a:r>
            <a:fld id="{952D49A4-E5F1-47C4-B9E3-63506DD998AF}" type="slidenum">
              <a:rPr lang="en-US"/>
              <a:pPr/>
              <a:t>27</a:t>
            </a:fld>
            <a:endParaRPr lang="en-US"/>
          </a:p>
        </p:txBody>
      </p:sp>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3"/>
          <p:cNvSpPr>
            <a:spLocks noGrp="1"/>
          </p:cNvSpPr>
          <p:nvPr>
            <p:ph type="title"/>
          </p:nvPr>
        </p:nvSpPr>
        <p:spPr bwMode="auto">
          <a:xfrm>
            <a:off x="467544" y="332656"/>
            <a:ext cx="8229600" cy="1143000"/>
          </a:xfrm>
        </p:spPr>
        <p:txBody>
          <a:bodyPr/>
          <a:lstStyle/>
          <a:p>
            <a:pPr eaLnBrk="1" hangingPunct="1"/>
            <a:r>
              <a:rPr lang="en-US" cap="none" dirty="0" smtClean="0"/>
              <a:t>Effects of OPM Factors</a:t>
            </a:r>
          </a:p>
        </p:txBody>
      </p:sp>
      <p:graphicFrame>
        <p:nvGraphicFramePr>
          <p:cNvPr id="6" name="Content Placeholder 5"/>
          <p:cNvGraphicFramePr>
            <a:graphicFrameLocks noGrp="1"/>
          </p:cNvGraphicFramePr>
          <p:nvPr>
            <p:ph idx="4294967295"/>
          </p:nvPr>
        </p:nvGraphicFramePr>
        <p:xfrm>
          <a:off x="304800" y="1676400"/>
          <a:ext cx="8610600" cy="4111625"/>
        </p:xfrm>
        <a:graphic>
          <a:graphicData uri="http://schemas.openxmlformats.org/drawingml/2006/table">
            <a:tbl>
              <a:tblPr/>
              <a:tblGrid>
                <a:gridCol w="2108200">
                  <a:extLst>
                    <a:ext uri="{9D8B030D-6E8A-4147-A177-3AD203B41FA5}">
                      <a16:colId xmlns:a16="http://schemas.microsoft.com/office/drawing/2014/main" val="20000"/>
                    </a:ext>
                  </a:extLst>
                </a:gridCol>
                <a:gridCol w="1054100">
                  <a:extLst>
                    <a:ext uri="{9D8B030D-6E8A-4147-A177-3AD203B41FA5}">
                      <a16:colId xmlns:a16="http://schemas.microsoft.com/office/drawing/2014/main" val="20001"/>
                    </a:ext>
                  </a:extLst>
                </a:gridCol>
                <a:gridCol w="966788">
                  <a:extLst>
                    <a:ext uri="{9D8B030D-6E8A-4147-A177-3AD203B41FA5}">
                      <a16:colId xmlns:a16="http://schemas.microsoft.com/office/drawing/2014/main" val="20002"/>
                    </a:ext>
                  </a:extLst>
                </a:gridCol>
                <a:gridCol w="1054100">
                  <a:extLst>
                    <a:ext uri="{9D8B030D-6E8A-4147-A177-3AD203B41FA5}">
                      <a16:colId xmlns:a16="http://schemas.microsoft.com/office/drawing/2014/main" val="20003"/>
                    </a:ext>
                  </a:extLst>
                </a:gridCol>
                <a:gridCol w="1143000">
                  <a:extLst>
                    <a:ext uri="{9D8B030D-6E8A-4147-A177-3AD203B41FA5}">
                      <a16:colId xmlns:a16="http://schemas.microsoft.com/office/drawing/2014/main" val="20004"/>
                    </a:ext>
                  </a:extLst>
                </a:gridCol>
                <a:gridCol w="1054100">
                  <a:extLst>
                    <a:ext uri="{9D8B030D-6E8A-4147-A177-3AD203B41FA5}">
                      <a16:colId xmlns:a16="http://schemas.microsoft.com/office/drawing/2014/main" val="20005"/>
                    </a:ext>
                  </a:extLst>
                </a:gridCol>
                <a:gridCol w="1230312">
                  <a:extLst>
                    <a:ext uri="{9D8B030D-6E8A-4147-A177-3AD203B41FA5}">
                      <a16:colId xmlns:a16="http://schemas.microsoft.com/office/drawing/2014/main" val="20006"/>
                    </a:ext>
                  </a:extLst>
                </a:gridCol>
              </a:tblGrid>
              <a:tr h="5873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FFFFFF"/>
                          </a:solidFill>
                          <a:effectLst/>
                          <a:latin typeface="Calibri" pitchFamily="34" charset="0"/>
                          <a:ea typeface="ヒラギノ角ゴ Pro W3" charset="-128"/>
                        </a:rPr>
                        <a:t>Case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Calibri" pitchFamily="34" charset="0"/>
                          <a:ea typeface="ヒラギノ角ゴ Pro W3" charset="-128"/>
                        </a:rPr>
                        <a:t>P</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Calibri" pitchFamily="34" charset="0"/>
                          <a:ea typeface="ヒラギノ角ゴ Pro W3" charset="-128"/>
                        </a:rPr>
                        <a:t>X</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Calibri" pitchFamily="34" charset="0"/>
                          <a:ea typeface="ヒラギノ角ゴ Pro W3" charset="-128"/>
                        </a:rPr>
                        <a:t>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Calibri" pitchFamily="34" charset="0"/>
                          <a:ea typeface="ヒラギノ角ゴ Pro W3" charset="-128"/>
                        </a:rPr>
                        <a:t>r</a:t>
                      </a:r>
                      <a:r>
                        <a:rPr kumimoji="0" lang="en-US" sz="1800" b="1" i="0" u="none" strike="noStrike" cap="none" normalizeH="0" baseline="-25000" smtClean="0">
                          <a:ln>
                            <a:noFill/>
                          </a:ln>
                          <a:solidFill>
                            <a:srgbClr val="FFFFFF"/>
                          </a:solidFill>
                          <a:effectLst/>
                          <a:latin typeface="Calibri" pitchFamily="34" charset="0"/>
                          <a:ea typeface="ヒラギノ角ゴ Pro W3" charset="-128"/>
                        </a:rPr>
                        <a:t>RF</a:t>
                      </a:r>
                      <a:endParaRPr kumimoji="0" lang="en-US" sz="1800" b="1" i="0" u="none" strike="noStrike" cap="none" normalizeH="0" baseline="0" smtClean="0">
                        <a:ln>
                          <a:noFill/>
                        </a:ln>
                        <a:solidFill>
                          <a:srgbClr val="FFFFFF"/>
                        </a:solidFill>
                        <a:effectLst/>
                        <a:latin typeface="Calibri" pitchFamily="34" charset="0"/>
                        <a:ea typeface="ヒラギノ角ゴ Pro W3"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1" i="0" u="none" strike="noStrike" cap="none" normalizeH="0" baseline="0" smtClean="0">
                          <a:ln>
                            <a:noFill/>
                          </a:ln>
                          <a:solidFill>
                            <a:srgbClr val="FFFFFF"/>
                          </a:solidFill>
                          <a:effectLst/>
                          <a:latin typeface="Calibri" pitchFamily="34" charset="0"/>
                          <a:ea typeface="ヒラギノ角ゴ Pro W3" charset="-128"/>
                        </a:rPr>
                        <a:t>σ</a:t>
                      </a:r>
                      <a:r>
                        <a:rPr kumimoji="0" lang="en-US" sz="1800" b="1" i="0" u="none" strike="noStrike" cap="none" normalizeH="0" baseline="30000" smtClean="0">
                          <a:ln>
                            <a:noFill/>
                          </a:ln>
                          <a:solidFill>
                            <a:srgbClr val="FFFFFF"/>
                          </a:solidFill>
                          <a:effectLst/>
                          <a:latin typeface="Calibri" pitchFamily="34" charset="0"/>
                          <a:ea typeface="ヒラギノ角ゴ Pro W3" charset="-128"/>
                        </a:rPr>
                        <a:t>2</a:t>
                      </a:r>
                      <a:endParaRPr kumimoji="0" lang="en-US" sz="1800" b="1" i="0" u="none" strike="noStrike" cap="none" normalizeH="0" baseline="0" smtClean="0">
                        <a:ln>
                          <a:noFill/>
                        </a:ln>
                        <a:solidFill>
                          <a:srgbClr val="FFFFFF"/>
                        </a:solidFill>
                        <a:effectLst/>
                        <a:latin typeface="Calibri" pitchFamily="34" charset="0"/>
                        <a:ea typeface="ヒラギノ角ゴ Pro W3"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err="1" smtClean="0">
                          <a:ln>
                            <a:noFill/>
                          </a:ln>
                          <a:solidFill>
                            <a:srgbClr val="FFFFFF"/>
                          </a:solidFill>
                          <a:effectLst/>
                          <a:latin typeface="Calibri" pitchFamily="34" charset="0"/>
                          <a:ea typeface="ヒラギノ角ゴ Pro W3" charset="-128"/>
                        </a:rPr>
                        <a:t>V</a:t>
                      </a:r>
                      <a:r>
                        <a:rPr kumimoji="0" lang="en-US" sz="1800" b="1" i="0" u="none" strike="noStrike" cap="none" normalizeH="0" baseline="-25000" dirty="0" err="1" smtClean="0">
                          <a:ln>
                            <a:noFill/>
                          </a:ln>
                          <a:solidFill>
                            <a:srgbClr val="FFFFFF"/>
                          </a:solidFill>
                          <a:effectLst/>
                          <a:latin typeface="Calibri" pitchFamily="34" charset="0"/>
                          <a:ea typeface="ヒラギノ角ゴ Pro W3" charset="-128"/>
                        </a:rPr>
                        <a:t>call</a:t>
                      </a:r>
                      <a:endParaRPr kumimoji="0" lang="en-US" sz="1800" b="1" i="0" u="none" strike="noStrike" cap="none" normalizeH="0" baseline="0" dirty="0" smtClean="0">
                        <a:ln>
                          <a:noFill/>
                        </a:ln>
                        <a:solidFill>
                          <a:srgbClr val="FFFFFF"/>
                        </a:solidFill>
                        <a:effectLst/>
                        <a:latin typeface="Calibri" pitchFamily="34" charset="0"/>
                        <a:ea typeface="ヒラギノ角ゴ Pro W3"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5873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ea typeface="ヒラギノ角ゴ Pro W3" charset="-128"/>
                        </a:rPr>
                        <a:t>Base case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ea typeface="ヒラギノ角ゴ Pro W3" charset="-128"/>
                        </a:rPr>
                        <a:t>$20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ea typeface="ヒラギノ角ゴ Pro W3" charset="-128"/>
                        </a:rPr>
                        <a:t>$20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ea typeface="ヒラギノ角ゴ Pro W3" charset="-128"/>
                        </a:rPr>
                        <a:t>0.25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ea typeface="ヒラギノ角ゴ Pro W3" charset="-128"/>
                        </a:rPr>
                        <a:t>6.4%</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ea typeface="ヒラギノ角ゴ Pro W3" charset="-128"/>
                        </a:rPr>
                        <a:t>0.16</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ea typeface="ヒラギノ角ゴ Pro W3" charset="-128"/>
                        </a:rPr>
                        <a:t>$1.74</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1"/>
                  </a:ext>
                </a:extLst>
              </a:tr>
              <a:tr h="5873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ea typeface="ヒラギノ角ゴ Pro W3" charset="-128"/>
                        </a:rPr>
                        <a:t>↑P by $5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Calibri" pitchFamily="34" charset="0"/>
                          <a:ea typeface="ヒラギノ角ゴ Pro W3" charset="-128"/>
                        </a:rPr>
                        <a:t>25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ea typeface="ヒラギノ角ゴ Pro W3" charset="-128"/>
                        </a:rPr>
                        <a:t>20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ea typeface="ヒラギノ角ゴ Pro W3" charset="-128"/>
                        </a:rPr>
                        <a:t>0.25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ea typeface="ヒラギノ角ゴ Pro W3" charset="-128"/>
                        </a:rPr>
                        <a:t>6.4%</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ea typeface="ヒラギノ角ゴ Pro W3" charset="-128"/>
                        </a:rPr>
                        <a:t>0.16</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ea typeface="ヒラギノ角ゴ Pro W3" charset="-128"/>
                        </a:rPr>
                        <a:t>$5.57</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2"/>
                  </a:ext>
                </a:extLst>
              </a:tr>
              <a:tr h="5873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ea typeface="ヒラギノ角ゴ Pro W3" charset="-128"/>
                        </a:rPr>
                        <a:t>↑x by $5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ea typeface="ヒラギノ角ゴ Pro W3" charset="-128"/>
                        </a:rPr>
                        <a:t>20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Calibri" pitchFamily="34" charset="0"/>
                          <a:ea typeface="ヒラギノ角ゴ Pro W3" charset="-128"/>
                        </a:rPr>
                        <a:t>25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ea typeface="ヒラギノ角ゴ Pro W3" charset="-128"/>
                        </a:rPr>
                        <a:t>0.25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ea typeface="ヒラギノ角ゴ Pro W3" charset="-128"/>
                        </a:rPr>
                        <a:t>6.4%</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ea typeface="ヒラギノ角ゴ Pro W3" charset="-128"/>
                        </a:rPr>
                        <a:t>0.16</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ea typeface="ヒラギノ角ゴ Pro W3" charset="-128"/>
                        </a:rPr>
                        <a:t>$0.34</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3"/>
                  </a:ext>
                </a:extLst>
              </a:tr>
              <a:tr h="5873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ea typeface="ヒラギノ角ゴ Pro W3" charset="-128"/>
                        </a:rPr>
                        <a:t>↑t to 6 months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ea typeface="ヒラギノ角ゴ Pro W3" charset="-128"/>
                        </a:rPr>
                        <a:t>20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ea typeface="ヒラギノ角ゴ Pro W3" charset="-128"/>
                        </a:rPr>
                        <a:t>20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Calibri" pitchFamily="34" charset="0"/>
                          <a:ea typeface="ヒラギノ角ゴ Pro W3" charset="-128"/>
                        </a:rPr>
                        <a:t>0.5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ea typeface="ヒラギノ角ゴ Pro W3" charset="-128"/>
                        </a:rPr>
                        <a:t>6.4%</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ea typeface="ヒラギノ角ゴ Pro W3" charset="-128"/>
                        </a:rPr>
                        <a:t>0.16</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ea typeface="ヒラギノ角ゴ Pro W3" charset="-128"/>
                        </a:rPr>
                        <a:t>$2.54</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4"/>
                  </a:ext>
                </a:extLst>
              </a:tr>
              <a:tr h="5873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ea typeface="ヒラギノ角ゴ Pro W3" charset="-128"/>
                        </a:rPr>
                        <a:t>↑r</a:t>
                      </a:r>
                      <a:r>
                        <a:rPr kumimoji="0" lang="en-US" sz="1800" b="0" i="0" u="none" strike="noStrike" cap="none" normalizeH="0" baseline="-25000" smtClean="0">
                          <a:ln>
                            <a:noFill/>
                          </a:ln>
                          <a:solidFill>
                            <a:srgbClr val="000000"/>
                          </a:solidFill>
                          <a:effectLst/>
                          <a:latin typeface="Calibri" pitchFamily="34" charset="0"/>
                          <a:ea typeface="ヒラギノ角ゴ Pro W3" charset="-128"/>
                        </a:rPr>
                        <a:t>RF</a:t>
                      </a:r>
                      <a:r>
                        <a:rPr kumimoji="0" lang="en-US" sz="1800" b="0" i="0" u="none" strike="noStrike" cap="none" normalizeH="0" baseline="0" smtClean="0">
                          <a:ln>
                            <a:noFill/>
                          </a:ln>
                          <a:solidFill>
                            <a:srgbClr val="000000"/>
                          </a:solidFill>
                          <a:effectLst/>
                          <a:latin typeface="Calibri" pitchFamily="34" charset="0"/>
                          <a:ea typeface="ヒラギノ角ゴ Pro W3" charset="-128"/>
                        </a:rPr>
                        <a:t> to 9%</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ea typeface="ヒラギノ角ゴ Pro W3" charset="-128"/>
                        </a:rPr>
                        <a:t>20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ea typeface="ヒラギノ角ゴ Pro W3" charset="-128"/>
                        </a:rPr>
                        <a:t>20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ea typeface="ヒラギノ角ゴ Pro W3" charset="-128"/>
                        </a:rPr>
                        <a:t>0.25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Calibri" pitchFamily="34" charset="0"/>
                          <a:ea typeface="ヒラギノ角ゴ Pro W3" charset="-128"/>
                        </a:rPr>
                        <a:t>9.0%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ea typeface="ヒラギノ角ゴ Pro W3" charset="-128"/>
                        </a:rPr>
                        <a:t>0.16</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ea typeface="ヒラギノ角ゴ Pro W3" charset="-128"/>
                        </a:rPr>
                        <a:t>$1.81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5"/>
                  </a:ext>
                </a:extLst>
              </a:tr>
              <a:tr h="5873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ea typeface="ヒラギノ角ゴ Pro W3" charset="-128"/>
                        </a:rPr>
                        <a:t>↑</a:t>
                      </a:r>
                      <a:r>
                        <a:rPr kumimoji="0" lang="el-GR" sz="1800" b="0" i="0" u="none" strike="noStrike" cap="none" normalizeH="0" baseline="0" smtClean="0">
                          <a:ln>
                            <a:noFill/>
                          </a:ln>
                          <a:solidFill>
                            <a:srgbClr val="000000"/>
                          </a:solidFill>
                          <a:effectLst/>
                          <a:latin typeface="Calibri" pitchFamily="34" charset="0"/>
                          <a:ea typeface="ヒラギノ角ゴ Pro W3" charset="-128"/>
                        </a:rPr>
                        <a:t>σ</a:t>
                      </a:r>
                      <a:r>
                        <a:rPr kumimoji="0" lang="en-US" sz="1800" b="0" i="0" u="none" strike="noStrike" cap="none" normalizeH="0" baseline="30000" smtClean="0">
                          <a:ln>
                            <a:noFill/>
                          </a:ln>
                          <a:solidFill>
                            <a:srgbClr val="000000"/>
                          </a:solidFill>
                          <a:effectLst/>
                          <a:latin typeface="Calibri" pitchFamily="34" charset="0"/>
                          <a:ea typeface="ヒラギノ角ゴ Pro W3" charset="-128"/>
                        </a:rPr>
                        <a:t>2</a:t>
                      </a:r>
                      <a:r>
                        <a:rPr kumimoji="0" lang="en-US" sz="1800" b="0" i="0" u="none" strike="noStrike" cap="none" normalizeH="0" baseline="0" smtClean="0">
                          <a:ln>
                            <a:noFill/>
                          </a:ln>
                          <a:solidFill>
                            <a:srgbClr val="000000"/>
                          </a:solidFill>
                          <a:effectLst/>
                          <a:latin typeface="Calibri" pitchFamily="34" charset="0"/>
                          <a:ea typeface="ヒラギノ角ゴ Pro W3" charset="-128"/>
                        </a:rPr>
                        <a:t> to 0.25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ea typeface="ヒラギノ角ゴ Pro W3" charset="-128"/>
                        </a:rPr>
                        <a:t>20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ea typeface="ヒラギノ角ゴ Pro W3" charset="-128"/>
                        </a:rPr>
                        <a:t>20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ea typeface="ヒラギノ角ゴ Pro W3" charset="-128"/>
                        </a:rPr>
                        <a:t>0.25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ea typeface="ヒラギノ角ゴ Pro W3" charset="-128"/>
                        </a:rPr>
                        <a:t>6.4%</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ea typeface="ヒラギノ角ゴ Pro W3" charset="-128"/>
                        </a:rPr>
                        <a:t>0.25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ea typeface="ヒラギノ角ゴ Pro W3" charset="-128"/>
                        </a:rPr>
                        <a:t>$2.13</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6"/>
                  </a:ext>
                </a:extLst>
              </a:tr>
            </a:tbl>
          </a:graphicData>
        </a:graphic>
      </p:graphicFrame>
      <p:sp>
        <p:nvSpPr>
          <p:cNvPr id="47173" name="Footer Placeholder 8"/>
          <p:cNvSpPr>
            <a:spLocks noGrp="1"/>
          </p:cNvSpPr>
          <p:nvPr>
            <p:ph type="ftr" sz="quarter" idx="10"/>
          </p:nvPr>
        </p:nvSpPr>
        <p:spPr bwMode="auto">
          <a:noFill/>
          <a:ln>
            <a:miter lim="800000"/>
            <a:headEnd/>
            <a:tailEnd/>
          </a:ln>
        </p:spPr>
        <p:txBody>
          <a:bodyPr/>
          <a:lstStyle/>
          <a:p>
            <a:r>
              <a:rPr lang="en-US"/>
              <a:t>Copyright © 2014 by Nelson Education Ltd. </a:t>
            </a:r>
          </a:p>
        </p:txBody>
      </p:sp>
      <p:sp>
        <p:nvSpPr>
          <p:cNvPr id="47174" name="Slide Number Placeholder 6"/>
          <p:cNvSpPr>
            <a:spLocks noGrp="1"/>
          </p:cNvSpPr>
          <p:nvPr>
            <p:ph type="sldNum" sz="quarter" idx="11"/>
          </p:nvPr>
        </p:nvSpPr>
        <p:spPr bwMode="auto">
          <a:noFill/>
          <a:ln>
            <a:miter lim="800000"/>
            <a:headEnd/>
            <a:tailEnd/>
          </a:ln>
        </p:spPr>
        <p:txBody>
          <a:bodyPr/>
          <a:lstStyle/>
          <a:p>
            <a:r>
              <a:rPr lang="en-US"/>
              <a:t>19-</a:t>
            </a:r>
            <a:fld id="{B0C0FF9B-6AEC-46B8-BB06-80C738441BCA}" type="slidenum">
              <a:rPr lang="en-US"/>
              <a:pPr/>
              <a:t>28</a:t>
            </a:fld>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515" name="Rectangle 2"/>
          <p:cNvSpPr>
            <a:spLocks noGrp="1" noChangeArrowheads="1"/>
          </p:cNvSpPr>
          <p:nvPr>
            <p:ph type="title"/>
          </p:nvPr>
        </p:nvSpPr>
        <p:spPr>
          <a:xfrm>
            <a:off x="0" y="332656"/>
            <a:ext cx="9144000" cy="1143000"/>
          </a:xfrm>
        </p:spPr>
        <p:txBody>
          <a:bodyPr/>
          <a:lstStyle/>
          <a:p>
            <a:pPr eaLnBrk="1" hangingPunct="1"/>
            <a:r>
              <a:rPr lang="en-US" sz="4400" cap="none" dirty="0" smtClean="0"/>
              <a:t>The Valuation </a:t>
            </a:r>
            <a:r>
              <a:rPr lang="en-US" dirty="0" smtClean="0"/>
              <a:t>o</a:t>
            </a:r>
            <a:r>
              <a:rPr lang="en-US" sz="4400" cap="none" dirty="0" smtClean="0"/>
              <a:t>f Put Options</a:t>
            </a:r>
          </a:p>
        </p:txBody>
      </p:sp>
      <p:sp>
        <p:nvSpPr>
          <p:cNvPr id="48131" name="Rectangle 3"/>
          <p:cNvSpPr>
            <a:spLocks noGrp="1" noChangeArrowheads="1"/>
          </p:cNvSpPr>
          <p:nvPr>
            <p:ph idx="1"/>
          </p:nvPr>
        </p:nvSpPr>
        <p:spPr/>
        <p:txBody>
          <a:bodyPr/>
          <a:lstStyle/>
          <a:p>
            <a:pPr eaLnBrk="1" hangingPunct="1"/>
            <a:r>
              <a:rPr lang="en-US" smtClean="0"/>
              <a:t>A put option gives its holder the right to sell a share of stock at a specified stock on or before a particular date.</a:t>
            </a:r>
          </a:p>
        </p:txBody>
      </p:sp>
      <p:sp>
        <p:nvSpPr>
          <p:cNvPr id="48132" name="Footer Placeholder 8"/>
          <p:cNvSpPr>
            <a:spLocks noGrp="1"/>
          </p:cNvSpPr>
          <p:nvPr>
            <p:ph type="ftr" sz="quarter" idx="10"/>
          </p:nvPr>
        </p:nvSpPr>
        <p:spPr bwMode="auto">
          <a:noFill/>
          <a:ln>
            <a:miter lim="800000"/>
            <a:headEnd/>
            <a:tailEnd/>
          </a:ln>
        </p:spPr>
        <p:txBody>
          <a:bodyPr/>
          <a:lstStyle/>
          <a:p>
            <a:r>
              <a:rPr lang="en-US"/>
              <a:t>Copyright © 2014 by Nelson Education Ltd. </a:t>
            </a:r>
          </a:p>
        </p:txBody>
      </p:sp>
      <p:sp>
        <p:nvSpPr>
          <p:cNvPr id="48133" name="Slide Number Placeholder 5"/>
          <p:cNvSpPr>
            <a:spLocks noGrp="1"/>
          </p:cNvSpPr>
          <p:nvPr>
            <p:ph type="sldNum" sz="quarter" idx="11"/>
          </p:nvPr>
        </p:nvSpPr>
        <p:spPr bwMode="auto">
          <a:noFill/>
          <a:ln>
            <a:miter lim="800000"/>
            <a:headEnd/>
            <a:tailEnd/>
          </a:ln>
        </p:spPr>
        <p:txBody>
          <a:bodyPr/>
          <a:lstStyle/>
          <a:p>
            <a:r>
              <a:rPr lang="en-US"/>
              <a:t>19-</a:t>
            </a:r>
            <a:fld id="{77FE458D-CBBB-4D1B-B22E-CE18AC313FEB}" type="slidenum">
              <a:rPr lang="en-US"/>
              <a:pPr/>
              <a:t>29</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5939" name="Rectangle 11"/>
          <p:cNvSpPr>
            <a:spLocks noGrp="1" noChangeArrowheads="1"/>
          </p:cNvSpPr>
          <p:nvPr>
            <p:ph type="title"/>
          </p:nvPr>
        </p:nvSpPr>
        <p:spPr>
          <a:xfrm>
            <a:off x="467544" y="260648"/>
            <a:ext cx="8229600" cy="1143000"/>
          </a:xfrm>
        </p:spPr>
        <p:txBody>
          <a:bodyPr/>
          <a:lstStyle/>
          <a:p>
            <a:pPr eaLnBrk="1" hangingPunct="1"/>
            <a:r>
              <a:rPr lang="en-US" sz="4400" cap="none" dirty="0" smtClean="0"/>
              <a:t>Financial Options</a:t>
            </a:r>
          </a:p>
        </p:txBody>
      </p:sp>
      <p:sp>
        <p:nvSpPr>
          <p:cNvPr id="15363" name="Rectangle 12"/>
          <p:cNvSpPr>
            <a:spLocks noGrp="1" noChangeArrowheads="1"/>
          </p:cNvSpPr>
          <p:nvPr>
            <p:ph idx="1"/>
          </p:nvPr>
        </p:nvSpPr>
        <p:spPr/>
        <p:txBody>
          <a:bodyPr/>
          <a:lstStyle/>
          <a:p>
            <a:pPr eaLnBrk="1" hangingPunct="1"/>
            <a:r>
              <a:rPr lang="en-US" smtClean="0"/>
              <a:t>An option is a contract that gives its holder the right, but not the obligation, to buy (or sell) an asset at some predetermined price within a specified period of time</a:t>
            </a:r>
          </a:p>
        </p:txBody>
      </p:sp>
      <p:sp>
        <p:nvSpPr>
          <p:cNvPr id="15364" name="Footer Placeholder 8"/>
          <p:cNvSpPr>
            <a:spLocks noGrp="1"/>
          </p:cNvSpPr>
          <p:nvPr>
            <p:ph type="ftr" sz="quarter" idx="10"/>
          </p:nvPr>
        </p:nvSpPr>
        <p:spPr bwMode="auto">
          <a:noFill/>
          <a:ln>
            <a:miter lim="800000"/>
            <a:headEnd/>
            <a:tailEnd/>
          </a:ln>
        </p:spPr>
        <p:txBody>
          <a:bodyPr/>
          <a:lstStyle/>
          <a:p>
            <a:r>
              <a:rPr lang="en-US"/>
              <a:t>Copyright © 2014 by Nelson Education Ltd. </a:t>
            </a:r>
          </a:p>
        </p:txBody>
      </p:sp>
      <p:sp>
        <p:nvSpPr>
          <p:cNvPr id="15365" name="Slide Number Placeholder 5"/>
          <p:cNvSpPr>
            <a:spLocks noGrp="1"/>
          </p:cNvSpPr>
          <p:nvPr>
            <p:ph type="sldNum" sz="quarter" idx="11"/>
          </p:nvPr>
        </p:nvSpPr>
        <p:spPr bwMode="auto">
          <a:noFill/>
          <a:ln>
            <a:miter lim="800000"/>
            <a:headEnd/>
            <a:tailEnd/>
          </a:ln>
        </p:spPr>
        <p:txBody>
          <a:bodyPr/>
          <a:lstStyle/>
          <a:p>
            <a:r>
              <a:rPr lang="en-US"/>
              <a:t>19-</a:t>
            </a:r>
            <a:fld id="{612705E4-A548-48D2-B1AE-57D41C8E3EFD}" type="slidenum">
              <a:rPr lang="en-US"/>
              <a:pPr/>
              <a:t>3</a:t>
            </a:fld>
            <a:endParaRPr lang="en-US"/>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6"/>
          <p:cNvSpPr>
            <a:spLocks noGrp="1" noChangeArrowheads="1"/>
          </p:cNvSpPr>
          <p:nvPr>
            <p:ph type="title"/>
          </p:nvPr>
        </p:nvSpPr>
        <p:spPr bwMode="auto">
          <a:xfrm>
            <a:off x="467544" y="332656"/>
            <a:ext cx="8229600" cy="1143000"/>
          </a:xfrm>
        </p:spPr>
        <p:txBody>
          <a:bodyPr/>
          <a:lstStyle/>
          <a:p>
            <a:pPr eaLnBrk="1" hangingPunct="1"/>
            <a:r>
              <a:rPr lang="en-US" cap="none" dirty="0" smtClean="0"/>
              <a:t>Put-Call Parity</a:t>
            </a:r>
          </a:p>
        </p:txBody>
      </p:sp>
      <p:sp>
        <p:nvSpPr>
          <p:cNvPr id="49155" name="Rectangle 7"/>
          <p:cNvSpPr>
            <a:spLocks noGrp="1" noChangeArrowheads="1"/>
          </p:cNvSpPr>
          <p:nvPr>
            <p:ph idx="1"/>
          </p:nvPr>
        </p:nvSpPr>
        <p:spPr/>
        <p:txBody>
          <a:bodyPr/>
          <a:lstStyle/>
          <a:p>
            <a:pPr eaLnBrk="1" hangingPunct="1"/>
            <a:r>
              <a:rPr lang="en-US" smtClean="0"/>
              <a:t>Portfolio 1:</a:t>
            </a:r>
          </a:p>
          <a:p>
            <a:pPr lvl="1" eaLnBrk="1" hangingPunct="1"/>
            <a:r>
              <a:rPr lang="en-US" smtClean="0"/>
              <a:t>Put option </a:t>
            </a:r>
          </a:p>
          <a:p>
            <a:pPr lvl="1" eaLnBrk="1" hangingPunct="1"/>
            <a:r>
              <a:rPr lang="en-US" smtClean="0"/>
              <a:t>Share of stock, P</a:t>
            </a:r>
          </a:p>
          <a:p>
            <a:pPr eaLnBrk="1" hangingPunct="1"/>
            <a:r>
              <a:rPr lang="en-US" smtClean="0"/>
              <a:t>Portfolio 2:</a:t>
            </a:r>
          </a:p>
          <a:p>
            <a:pPr lvl="1" eaLnBrk="1" hangingPunct="1"/>
            <a:r>
              <a:rPr lang="en-US" smtClean="0"/>
              <a:t>Call option, V</a:t>
            </a:r>
          </a:p>
          <a:p>
            <a:pPr lvl="1" eaLnBrk="1" hangingPunct="1"/>
            <a:r>
              <a:rPr lang="en-US" smtClean="0"/>
              <a:t>PV of exercise price, X </a:t>
            </a:r>
          </a:p>
        </p:txBody>
      </p:sp>
      <p:sp>
        <p:nvSpPr>
          <p:cNvPr id="49156" name="Footer Placeholder 8"/>
          <p:cNvSpPr>
            <a:spLocks noGrp="1"/>
          </p:cNvSpPr>
          <p:nvPr>
            <p:ph type="ftr" sz="quarter" idx="10"/>
          </p:nvPr>
        </p:nvSpPr>
        <p:spPr bwMode="auto">
          <a:noFill/>
          <a:ln>
            <a:miter lim="800000"/>
            <a:headEnd/>
            <a:tailEnd/>
          </a:ln>
        </p:spPr>
        <p:txBody>
          <a:bodyPr/>
          <a:lstStyle/>
          <a:p>
            <a:r>
              <a:rPr lang="en-US"/>
              <a:t>Copyright © 2014 by Nelson Education Ltd. </a:t>
            </a:r>
          </a:p>
        </p:txBody>
      </p:sp>
      <p:sp>
        <p:nvSpPr>
          <p:cNvPr id="49157" name="Slide Number Placeholder 5"/>
          <p:cNvSpPr>
            <a:spLocks noGrp="1"/>
          </p:cNvSpPr>
          <p:nvPr>
            <p:ph type="sldNum" sz="quarter" idx="11"/>
          </p:nvPr>
        </p:nvSpPr>
        <p:spPr bwMode="auto">
          <a:noFill/>
          <a:ln>
            <a:miter lim="800000"/>
            <a:headEnd/>
            <a:tailEnd/>
          </a:ln>
        </p:spPr>
        <p:txBody>
          <a:bodyPr/>
          <a:lstStyle/>
          <a:p>
            <a:r>
              <a:rPr lang="en-US"/>
              <a:t>19-</a:t>
            </a:r>
            <a:fld id="{50414EC7-C651-49F7-852F-0E40929AFDD2}" type="slidenum">
              <a:rPr lang="en-US"/>
              <a:pPr/>
              <a:t>30</a:t>
            </a:fld>
            <a:endParaRPr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4"/>
          <p:cNvSpPr>
            <a:spLocks noGrp="1" noChangeArrowheads="1"/>
          </p:cNvSpPr>
          <p:nvPr>
            <p:ph type="title"/>
          </p:nvPr>
        </p:nvSpPr>
        <p:spPr bwMode="auto">
          <a:xfrm>
            <a:off x="0" y="188640"/>
            <a:ext cx="9144000" cy="1477963"/>
          </a:xfrm>
        </p:spPr>
        <p:txBody>
          <a:bodyPr anchor="b"/>
          <a:lstStyle/>
          <a:p>
            <a:pPr eaLnBrk="1" hangingPunct="1"/>
            <a:r>
              <a:rPr lang="en-US" cap="none" dirty="0" smtClean="0"/>
              <a:t>Portfolio Payoffs at Expiry Date T for P</a:t>
            </a:r>
            <a:r>
              <a:rPr lang="en-US" cap="none" baseline="-25000" dirty="0" smtClean="0"/>
              <a:t>T</a:t>
            </a:r>
            <a:r>
              <a:rPr lang="en-US" cap="none" dirty="0" smtClean="0"/>
              <a:t>&lt;X and P</a:t>
            </a:r>
            <a:r>
              <a:rPr lang="en-US" cap="none" baseline="-25000" dirty="0" smtClean="0"/>
              <a:t>T</a:t>
            </a:r>
            <a:r>
              <a:rPr lang="en-US" cap="none" dirty="0" smtClean="0"/>
              <a:t>≥X</a:t>
            </a:r>
          </a:p>
        </p:txBody>
      </p:sp>
      <p:graphicFrame>
        <p:nvGraphicFramePr>
          <p:cNvPr id="420176" name="Group 336"/>
          <p:cNvGraphicFramePr>
            <a:graphicFrameLocks noGrp="1"/>
          </p:cNvGraphicFramePr>
          <p:nvPr/>
        </p:nvGraphicFramePr>
        <p:xfrm>
          <a:off x="1219200" y="1676400"/>
          <a:ext cx="6769100" cy="4045585"/>
        </p:xfrm>
        <a:graphic>
          <a:graphicData uri="http://schemas.openxmlformats.org/drawingml/2006/table">
            <a:tbl>
              <a:tblPr/>
              <a:tblGrid>
                <a:gridCol w="1133475">
                  <a:extLst>
                    <a:ext uri="{9D8B030D-6E8A-4147-A177-3AD203B41FA5}">
                      <a16:colId xmlns:a16="http://schemas.microsoft.com/office/drawing/2014/main" val="20000"/>
                    </a:ext>
                  </a:extLst>
                </a:gridCol>
                <a:gridCol w="1304925">
                  <a:extLst>
                    <a:ext uri="{9D8B030D-6E8A-4147-A177-3AD203B41FA5}">
                      <a16:colId xmlns:a16="http://schemas.microsoft.com/office/drawing/2014/main" val="20001"/>
                    </a:ext>
                  </a:extLst>
                </a:gridCol>
                <a:gridCol w="1238250">
                  <a:extLst>
                    <a:ext uri="{9D8B030D-6E8A-4147-A177-3AD203B41FA5}">
                      <a16:colId xmlns:a16="http://schemas.microsoft.com/office/drawing/2014/main" val="20002"/>
                    </a:ext>
                  </a:extLst>
                </a:gridCol>
                <a:gridCol w="274638">
                  <a:extLst>
                    <a:ext uri="{9D8B030D-6E8A-4147-A177-3AD203B41FA5}">
                      <a16:colId xmlns:a16="http://schemas.microsoft.com/office/drawing/2014/main" val="20003"/>
                    </a:ext>
                  </a:extLst>
                </a:gridCol>
                <a:gridCol w="1443037">
                  <a:extLst>
                    <a:ext uri="{9D8B030D-6E8A-4147-A177-3AD203B41FA5}">
                      <a16:colId xmlns:a16="http://schemas.microsoft.com/office/drawing/2014/main" val="20004"/>
                    </a:ext>
                  </a:extLst>
                </a:gridCol>
                <a:gridCol w="1374775">
                  <a:extLst>
                    <a:ext uri="{9D8B030D-6E8A-4147-A177-3AD203B41FA5}">
                      <a16:colId xmlns:a16="http://schemas.microsoft.com/office/drawing/2014/main" val="20005"/>
                    </a:ext>
                  </a:extLst>
                </a:gridCol>
              </a:tblGrid>
              <a:tr h="5873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ea typeface="ヒラギノ角ゴ Pro W3" charset="-128"/>
                      </a:endParaRPr>
                    </a:p>
                  </a:txBody>
                  <a:tcPr horzOverflow="overflow">
                    <a:lnL>
                      <a:noFill/>
                    </a:lnL>
                    <a:lnR>
                      <a:noFill/>
                    </a:lnR>
                    <a:lnT>
                      <a:noFill/>
                    </a:lnT>
                    <a:lnB>
                      <a:noFill/>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pitchFamily="34" charset="0"/>
                          <a:ea typeface="ヒラギノ角ゴ Pro W3" charset="-128"/>
                        </a:rPr>
                        <a:t>P</a:t>
                      </a:r>
                      <a:r>
                        <a:rPr kumimoji="0" lang="en-US" sz="2800" b="0" i="0" u="none" strike="noStrike" cap="none" normalizeH="0" baseline="-25000" smtClean="0">
                          <a:ln>
                            <a:noFill/>
                          </a:ln>
                          <a:solidFill>
                            <a:schemeClr val="tx1"/>
                          </a:solidFill>
                          <a:effectLst/>
                          <a:latin typeface="Arial" pitchFamily="34" charset="0"/>
                          <a:ea typeface="ヒラギノ角ゴ Pro W3" charset="-128"/>
                        </a:rPr>
                        <a:t>T</a:t>
                      </a:r>
                      <a:r>
                        <a:rPr kumimoji="0" lang="en-US" sz="2800" b="0" i="0" u="none" strike="noStrike" cap="none" normalizeH="0" baseline="0" smtClean="0">
                          <a:ln>
                            <a:noFill/>
                          </a:ln>
                          <a:solidFill>
                            <a:schemeClr val="tx1"/>
                          </a:solidFill>
                          <a:effectLst/>
                          <a:latin typeface="Arial" pitchFamily="34" charset="0"/>
                          <a:ea typeface="ヒラギノ角ゴ Pro W3" charset="-128"/>
                        </a:rPr>
                        <a:t>&lt;X</a:t>
                      </a:r>
                    </a:p>
                  </a:txBody>
                  <a:tcP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CA"/>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ea typeface="ヒラギノ角ゴ Pro W3" charset="-128"/>
                      </a:endParaRPr>
                    </a:p>
                  </a:txBody>
                  <a:tcPr horzOverflow="overflow">
                    <a:lnL>
                      <a:noFill/>
                    </a:lnL>
                    <a:lnR>
                      <a:noFill/>
                    </a:lnR>
                    <a:lnT>
                      <a:noFill/>
                    </a:lnT>
                    <a:lnB>
                      <a:noFill/>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pitchFamily="34" charset="0"/>
                          <a:ea typeface="ヒラギノ角ゴ Pro W3" charset="-128"/>
                        </a:rPr>
                        <a:t>P</a:t>
                      </a:r>
                      <a:r>
                        <a:rPr kumimoji="0" lang="en-US" sz="2800" b="0" i="0" u="none" strike="noStrike" cap="none" normalizeH="0" baseline="-25000" smtClean="0">
                          <a:ln>
                            <a:noFill/>
                          </a:ln>
                          <a:solidFill>
                            <a:schemeClr val="tx1"/>
                          </a:solidFill>
                          <a:effectLst/>
                          <a:latin typeface="Arial" pitchFamily="34" charset="0"/>
                          <a:ea typeface="ヒラギノ角ゴ Pro W3" charset="-128"/>
                        </a:rPr>
                        <a:t>T</a:t>
                      </a:r>
                      <a:r>
                        <a:rPr kumimoji="0" lang="en-US" sz="2800" b="0" i="0" u="none" strike="noStrike" cap="none" normalizeH="0" baseline="0" smtClean="0">
                          <a:ln>
                            <a:noFill/>
                          </a:ln>
                          <a:solidFill>
                            <a:schemeClr val="tx1"/>
                          </a:solidFill>
                          <a:effectLst/>
                          <a:latin typeface="Arial" pitchFamily="34" charset="0"/>
                          <a:ea typeface="ヒラギノ角ゴ Pro W3" charset="-128"/>
                        </a:rPr>
                        <a:t>≥X</a:t>
                      </a:r>
                    </a:p>
                  </a:txBody>
                  <a:tcP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CA"/>
                    </a:p>
                  </a:txBody>
                  <a:tcPr/>
                </a:tc>
                <a:extLst>
                  <a:ext uri="{0D108BD9-81ED-4DB2-BD59-A6C34878D82A}">
                    <a16:rowId xmlns:a16="http://schemas.microsoft.com/office/drawing/2014/main" val="10000"/>
                  </a:ext>
                </a:extLst>
              </a:tr>
              <a:tr h="5889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ea typeface="ヒラギノ角ゴ Pro W3" charset="-128"/>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sng" strike="noStrike" cap="none" normalizeH="0" baseline="0" smtClean="0">
                          <a:ln>
                            <a:noFill/>
                          </a:ln>
                          <a:solidFill>
                            <a:schemeClr val="tx1"/>
                          </a:solidFill>
                          <a:effectLst/>
                          <a:latin typeface="Arial" pitchFamily="34" charset="0"/>
                          <a:ea typeface="ヒラギノ角ゴ Pro W3" charset="-128"/>
                        </a:rPr>
                        <a:t>Port. 1</a:t>
                      </a:r>
                    </a:p>
                  </a:txBody>
                  <a:tcP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sng" strike="noStrike" cap="none" normalizeH="0" baseline="0" smtClean="0">
                          <a:ln>
                            <a:noFill/>
                          </a:ln>
                          <a:solidFill>
                            <a:schemeClr val="tx1"/>
                          </a:solidFill>
                          <a:effectLst/>
                          <a:latin typeface="Arial" pitchFamily="34" charset="0"/>
                          <a:ea typeface="ヒラギノ角ゴ Pro W3" charset="-128"/>
                        </a:rPr>
                        <a:t>Port. 2</a:t>
                      </a:r>
                    </a:p>
                  </a:txBody>
                  <a:tcP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0" i="0" u="sng" strike="noStrike" cap="none" normalizeH="0" baseline="0" smtClean="0">
                        <a:ln>
                          <a:noFill/>
                        </a:ln>
                        <a:solidFill>
                          <a:schemeClr val="tx1"/>
                        </a:solidFill>
                        <a:effectLst/>
                        <a:latin typeface="Arial" pitchFamily="34" charset="0"/>
                        <a:ea typeface="ヒラギノ角ゴ Pro W3" charset="-128"/>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sng" strike="noStrike" cap="none" normalizeH="0" baseline="0" smtClean="0">
                          <a:ln>
                            <a:noFill/>
                          </a:ln>
                          <a:solidFill>
                            <a:schemeClr val="tx1"/>
                          </a:solidFill>
                          <a:effectLst/>
                          <a:latin typeface="Arial" pitchFamily="34" charset="0"/>
                          <a:ea typeface="ヒラギノ角ゴ Pro W3" charset="-128"/>
                        </a:rPr>
                        <a:t>Port. 1</a:t>
                      </a:r>
                    </a:p>
                  </a:txBody>
                  <a:tcP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sng" strike="noStrike" cap="none" normalizeH="0" baseline="0" smtClean="0">
                          <a:ln>
                            <a:noFill/>
                          </a:ln>
                          <a:solidFill>
                            <a:schemeClr val="tx1"/>
                          </a:solidFill>
                          <a:effectLst/>
                          <a:latin typeface="Arial" pitchFamily="34" charset="0"/>
                          <a:ea typeface="ヒラギノ角ゴ Pro W3" charset="-128"/>
                        </a:rPr>
                        <a:t>Port. 2</a:t>
                      </a:r>
                    </a:p>
                  </a:txBody>
                  <a:tcP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1"/>
                  </a:ext>
                </a:extLst>
              </a:tr>
              <a:tr h="5873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pitchFamily="34" charset="0"/>
                          <a:ea typeface="ヒラギノ角ゴ Pro W3" charset="-128"/>
                        </a:rPr>
                        <a:t>Stock</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pitchFamily="34" charset="0"/>
                          <a:ea typeface="ヒラギノ角ゴ Pro W3" charset="-128"/>
                        </a:rPr>
                        <a:t>P</a:t>
                      </a:r>
                      <a:r>
                        <a:rPr kumimoji="0" lang="en-US" sz="2800" b="0" i="0" u="none" strike="noStrike" cap="none" normalizeH="0" baseline="-25000" smtClean="0">
                          <a:ln>
                            <a:noFill/>
                          </a:ln>
                          <a:solidFill>
                            <a:schemeClr val="tx1"/>
                          </a:solidFill>
                          <a:effectLst/>
                          <a:latin typeface="Arial" pitchFamily="34" charset="0"/>
                          <a:ea typeface="ヒラギノ角ゴ Pro W3" charset="-128"/>
                        </a:rPr>
                        <a:t>T</a:t>
                      </a:r>
                      <a:endParaRPr kumimoji="0" lang="en-US" sz="2800" b="0" i="0" u="none" strike="noStrike" cap="none" normalizeH="0" baseline="0" smtClean="0">
                        <a:ln>
                          <a:noFill/>
                        </a:ln>
                        <a:solidFill>
                          <a:schemeClr val="tx1"/>
                        </a:solidFill>
                        <a:effectLst/>
                        <a:latin typeface="Arial" pitchFamily="34" charset="0"/>
                        <a:ea typeface="ヒラギノ角ゴ Pro W3" charset="-128"/>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ea typeface="ヒラギノ角ゴ Pro W3" charset="-128"/>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ea typeface="ヒラギノ角ゴ Pro W3" charset="-128"/>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pitchFamily="34" charset="0"/>
                          <a:ea typeface="ヒラギノ角ゴ Pro W3" charset="-128"/>
                        </a:rPr>
                        <a:t>P</a:t>
                      </a:r>
                      <a:r>
                        <a:rPr kumimoji="0" lang="en-US" sz="2800" b="0" i="0" u="none" strike="noStrike" cap="none" normalizeH="0" baseline="-25000" smtClean="0">
                          <a:ln>
                            <a:noFill/>
                          </a:ln>
                          <a:solidFill>
                            <a:schemeClr val="tx1"/>
                          </a:solidFill>
                          <a:effectLst/>
                          <a:latin typeface="Arial" pitchFamily="34" charset="0"/>
                          <a:ea typeface="ヒラギノ角ゴ Pro W3" charset="-128"/>
                        </a:rPr>
                        <a:t>T</a:t>
                      </a:r>
                      <a:endParaRPr kumimoji="0" lang="en-US" sz="2800" b="0" i="0" u="none" strike="noStrike" cap="none" normalizeH="0" baseline="0" smtClean="0">
                        <a:ln>
                          <a:noFill/>
                        </a:ln>
                        <a:solidFill>
                          <a:schemeClr val="tx1"/>
                        </a:solidFill>
                        <a:effectLst/>
                        <a:latin typeface="Arial" pitchFamily="34" charset="0"/>
                        <a:ea typeface="ヒラギノ角ゴ Pro W3" charset="-128"/>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ea typeface="ヒラギノ角ゴ Pro W3" charset="-128"/>
                      </a:endParaRPr>
                    </a:p>
                  </a:txBody>
                  <a:tcP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2"/>
                  </a:ext>
                </a:extLst>
              </a:tr>
              <a:tr h="5873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pitchFamily="34" charset="0"/>
                          <a:ea typeface="ヒラギノ角ゴ Pro W3" charset="-128"/>
                        </a:rPr>
                        <a:t>Put</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pitchFamily="34" charset="0"/>
                          <a:ea typeface="ヒラギノ角ゴ Pro W3" charset="-128"/>
                        </a:rPr>
                        <a:t>X – P</a:t>
                      </a:r>
                      <a:r>
                        <a:rPr kumimoji="0" lang="en-US" sz="2800" b="0" i="0" u="none" strike="noStrike" cap="none" normalizeH="0" baseline="-25000" smtClean="0">
                          <a:ln>
                            <a:noFill/>
                          </a:ln>
                          <a:solidFill>
                            <a:schemeClr val="tx1"/>
                          </a:solidFill>
                          <a:effectLst/>
                          <a:latin typeface="Arial" pitchFamily="34" charset="0"/>
                          <a:ea typeface="ヒラギノ角ゴ Pro W3" charset="-128"/>
                        </a:rPr>
                        <a:t>T</a:t>
                      </a:r>
                      <a:endParaRPr kumimoji="0" lang="en-US" sz="2800" b="0" i="0" u="none" strike="noStrike" cap="none" normalizeH="0" baseline="0" smtClean="0">
                        <a:ln>
                          <a:noFill/>
                        </a:ln>
                        <a:solidFill>
                          <a:schemeClr val="tx1"/>
                        </a:solidFill>
                        <a:effectLst/>
                        <a:latin typeface="Arial" pitchFamily="34" charset="0"/>
                        <a:ea typeface="ヒラギノ角ゴ Pro W3" charset="-128"/>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ea typeface="ヒラギノ角ゴ Pro W3" charset="-128"/>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ea typeface="ヒラギノ角ゴ Pro W3" charset="-128"/>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pitchFamily="34" charset="0"/>
                          <a:ea typeface="ヒラギノ角ゴ Pro W3" charset="-128"/>
                        </a:rPr>
                        <a:t>0</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ea typeface="ヒラギノ角ゴ Pro W3" charset="-128"/>
                      </a:endParaRPr>
                    </a:p>
                  </a:txBody>
                  <a:tcP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3"/>
                  </a:ext>
                </a:extLst>
              </a:tr>
              <a:tr h="5873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pitchFamily="34" charset="0"/>
                          <a:ea typeface="ヒラギノ角ゴ Pro W3" charset="-128"/>
                        </a:rPr>
                        <a:t>Call</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ea typeface="ヒラギノ角ゴ Pro W3" charset="-128"/>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pitchFamily="34" charset="0"/>
                          <a:ea typeface="ヒラギノ角ゴ Pro W3" charset="-128"/>
                        </a:rPr>
                        <a:t>0</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ea typeface="ヒラギノ角ゴ Pro W3" charset="-128"/>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ea typeface="ヒラギノ角ゴ Pro W3" charset="-128"/>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pitchFamily="34" charset="0"/>
                          <a:ea typeface="ヒラギノ角ゴ Pro W3" charset="-128"/>
                        </a:rPr>
                        <a:t>P</a:t>
                      </a:r>
                      <a:r>
                        <a:rPr kumimoji="0" lang="en-US" sz="2800" b="0" i="0" u="none" strike="noStrike" cap="none" normalizeH="0" baseline="-25000" smtClean="0">
                          <a:ln>
                            <a:noFill/>
                          </a:ln>
                          <a:solidFill>
                            <a:schemeClr val="tx1"/>
                          </a:solidFill>
                          <a:effectLst/>
                          <a:latin typeface="Arial" pitchFamily="34" charset="0"/>
                          <a:ea typeface="ヒラギノ角ゴ Pro W3" charset="-128"/>
                        </a:rPr>
                        <a:t>T </a:t>
                      </a:r>
                      <a:r>
                        <a:rPr kumimoji="0" lang="en-US" sz="2800" b="0" i="0" u="none" strike="noStrike" cap="none" normalizeH="0" baseline="0" smtClean="0">
                          <a:ln>
                            <a:noFill/>
                          </a:ln>
                          <a:solidFill>
                            <a:schemeClr val="tx1"/>
                          </a:solidFill>
                          <a:effectLst/>
                          <a:latin typeface="Arial" pitchFamily="34" charset="0"/>
                          <a:ea typeface="ヒラギノ角ゴ Pro W3" charset="-128"/>
                        </a:rPr>
                        <a:t>– X</a:t>
                      </a:r>
                    </a:p>
                  </a:txBody>
                  <a:tcP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4"/>
                  </a:ext>
                </a:extLst>
              </a:tr>
              <a:tr h="5889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pitchFamily="34" charset="0"/>
                          <a:ea typeface="ヒラギノ角ゴ Pro W3" charset="-128"/>
                        </a:rPr>
                        <a:t>Cash</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ea typeface="ヒラギノ角ゴ Pro W3" charset="-128"/>
                      </a:endParaRPr>
                    </a:p>
                  </a:txBody>
                  <a:tcP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pitchFamily="34" charset="0"/>
                          <a:ea typeface="ヒラギノ角ゴ Pro W3" charset="-128"/>
                        </a:rPr>
                        <a:t>X</a:t>
                      </a:r>
                    </a:p>
                  </a:txBody>
                  <a:tcP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ea typeface="ヒラギノ角ゴ Pro W3" charset="-128"/>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ea typeface="ヒラギノ角ゴ Pro W3" charset="-128"/>
                      </a:endParaRPr>
                    </a:p>
                  </a:txBody>
                  <a:tcP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pitchFamily="34" charset="0"/>
                          <a:ea typeface="ヒラギノ角ゴ Pro W3" charset="-128"/>
                        </a:rPr>
                        <a:t>X</a:t>
                      </a:r>
                    </a:p>
                  </a:txBody>
                  <a:tcP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381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pitchFamily="34" charset="0"/>
                          <a:ea typeface="ヒラギノ角ゴ Pro W3" charset="-128"/>
                        </a:rPr>
                        <a:t>Total</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pitchFamily="34" charset="0"/>
                          <a:ea typeface="ヒラギノ角ゴ Pro W3" charset="-128"/>
                        </a:rPr>
                        <a:t>X</a:t>
                      </a:r>
                    </a:p>
                  </a:txBody>
                  <a:tcP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pitchFamily="34" charset="0"/>
                          <a:ea typeface="ヒラギノ角ゴ Pro W3" charset="-128"/>
                        </a:rPr>
                        <a:t>X</a:t>
                      </a:r>
                    </a:p>
                  </a:txBody>
                  <a:tcP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ea typeface="ヒラギノ角ゴ Pro W3" charset="-128"/>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pitchFamily="34" charset="0"/>
                          <a:ea typeface="ヒラギノ角ゴ Pro W3" charset="-128"/>
                        </a:rPr>
                        <a:t>P</a:t>
                      </a:r>
                      <a:r>
                        <a:rPr kumimoji="0" lang="en-US" sz="2800" b="0" i="0" u="none" strike="noStrike" cap="none" normalizeH="0" baseline="-25000" smtClean="0">
                          <a:ln>
                            <a:noFill/>
                          </a:ln>
                          <a:solidFill>
                            <a:schemeClr val="tx1"/>
                          </a:solidFill>
                          <a:effectLst/>
                          <a:latin typeface="Arial" pitchFamily="34" charset="0"/>
                          <a:ea typeface="ヒラギノ角ゴ Pro W3" charset="-128"/>
                        </a:rPr>
                        <a:t>T</a:t>
                      </a:r>
                      <a:endParaRPr kumimoji="0" lang="en-US" sz="2800" b="0" i="0" u="none" strike="noStrike" cap="none" normalizeH="0" baseline="0" smtClean="0">
                        <a:ln>
                          <a:noFill/>
                        </a:ln>
                        <a:solidFill>
                          <a:schemeClr val="tx1"/>
                        </a:solidFill>
                        <a:effectLst/>
                        <a:latin typeface="Arial" pitchFamily="34" charset="0"/>
                        <a:ea typeface="ヒラギノ角ゴ Pro W3" charset="-128"/>
                      </a:endParaRPr>
                    </a:p>
                  </a:txBody>
                  <a:tcP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pitchFamily="34" charset="0"/>
                          <a:ea typeface="ヒラギノ角ゴ Pro W3" charset="-128"/>
                        </a:rPr>
                        <a:t>P</a:t>
                      </a:r>
                      <a:r>
                        <a:rPr kumimoji="0" lang="en-US" sz="2800" b="0" i="0" u="none" strike="noStrike" cap="none" normalizeH="0" baseline="-25000" smtClean="0">
                          <a:ln>
                            <a:noFill/>
                          </a:ln>
                          <a:solidFill>
                            <a:schemeClr val="tx1"/>
                          </a:solidFill>
                          <a:effectLst/>
                          <a:latin typeface="Arial" pitchFamily="34" charset="0"/>
                          <a:ea typeface="ヒラギノ角ゴ Pro W3" charset="-128"/>
                        </a:rPr>
                        <a:t>T</a:t>
                      </a:r>
                      <a:endParaRPr kumimoji="0" lang="en-US" sz="2800" b="0" i="0" u="none" strike="noStrike" cap="none" normalizeH="0" baseline="0" smtClean="0">
                        <a:ln>
                          <a:noFill/>
                        </a:ln>
                        <a:solidFill>
                          <a:schemeClr val="tx1"/>
                        </a:solidFill>
                        <a:effectLst/>
                        <a:latin typeface="Arial" pitchFamily="34" charset="0"/>
                        <a:ea typeface="ヒラギノ角ゴ Pro W3" charset="-128"/>
                      </a:endParaRPr>
                    </a:p>
                  </a:txBody>
                  <a:tcP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6"/>
                  </a:ext>
                </a:extLst>
              </a:tr>
            </a:tbl>
          </a:graphicData>
        </a:graphic>
      </p:graphicFrame>
      <p:sp>
        <p:nvSpPr>
          <p:cNvPr id="50224" name="Footer Placeholder 7"/>
          <p:cNvSpPr>
            <a:spLocks noGrp="1"/>
          </p:cNvSpPr>
          <p:nvPr>
            <p:ph type="ftr" sz="quarter" idx="10"/>
          </p:nvPr>
        </p:nvSpPr>
        <p:spPr bwMode="auto">
          <a:noFill/>
          <a:ln>
            <a:miter lim="800000"/>
            <a:headEnd/>
            <a:tailEnd/>
          </a:ln>
        </p:spPr>
        <p:txBody>
          <a:bodyPr/>
          <a:lstStyle/>
          <a:p>
            <a:r>
              <a:rPr lang="en-US"/>
              <a:t>Copyright © 2014 by Nelson Education Ltd. </a:t>
            </a:r>
          </a:p>
        </p:txBody>
      </p:sp>
      <p:sp>
        <p:nvSpPr>
          <p:cNvPr id="50225" name="Slide Number Placeholder 5"/>
          <p:cNvSpPr>
            <a:spLocks noGrp="1"/>
          </p:cNvSpPr>
          <p:nvPr>
            <p:ph type="sldNum" sz="quarter" idx="11"/>
          </p:nvPr>
        </p:nvSpPr>
        <p:spPr bwMode="auto">
          <a:noFill/>
          <a:ln>
            <a:miter lim="800000"/>
            <a:headEnd/>
            <a:tailEnd/>
          </a:ln>
        </p:spPr>
        <p:txBody>
          <a:bodyPr/>
          <a:lstStyle/>
          <a:p>
            <a:r>
              <a:rPr lang="en-US"/>
              <a:t>19-</a:t>
            </a:r>
            <a:fld id="{C3D1E991-B6F4-4D86-BDCE-E9716DD53F3C}" type="slidenum">
              <a:rPr lang="en-US"/>
              <a:pPr/>
              <a:t>31</a:t>
            </a:fld>
            <a:endParaRPr 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bwMode="auto">
          <a:xfrm>
            <a:off x="0" y="260648"/>
            <a:ext cx="9144000" cy="1143000"/>
          </a:xfrm>
        </p:spPr>
        <p:txBody>
          <a:bodyPr/>
          <a:lstStyle/>
          <a:p>
            <a:pPr eaLnBrk="1" hangingPunct="1"/>
            <a:r>
              <a:rPr lang="en-US" cap="none" dirty="0" smtClean="0"/>
              <a:t>Put-Call Parity Relationship</a:t>
            </a:r>
          </a:p>
        </p:txBody>
      </p:sp>
      <p:sp>
        <p:nvSpPr>
          <p:cNvPr id="51203" name="Rectangle 3"/>
          <p:cNvSpPr>
            <a:spLocks noGrp="1" noChangeArrowheads="1"/>
          </p:cNvSpPr>
          <p:nvPr>
            <p:ph idx="1"/>
          </p:nvPr>
        </p:nvSpPr>
        <p:spPr/>
        <p:txBody>
          <a:bodyPr/>
          <a:lstStyle/>
          <a:p>
            <a:pPr eaLnBrk="1" hangingPunct="1"/>
            <a:r>
              <a:rPr lang="en-US" smtClean="0"/>
              <a:t>Portfolio payoffs are equal, so portfolio values also must be equal.</a:t>
            </a:r>
          </a:p>
          <a:p>
            <a:pPr eaLnBrk="1" hangingPunct="1"/>
            <a:r>
              <a:rPr lang="en-US" smtClean="0"/>
              <a:t>Put + Stock = Call + PV of Exercise Price</a:t>
            </a:r>
          </a:p>
          <a:p>
            <a:pPr eaLnBrk="1" hangingPunct="1"/>
            <a:endParaRPr lang="en-US" smtClean="0"/>
          </a:p>
        </p:txBody>
      </p:sp>
      <p:grpSp>
        <p:nvGrpSpPr>
          <p:cNvPr id="51204" name="Group 4"/>
          <p:cNvGrpSpPr>
            <a:grpSpLocks/>
          </p:cNvGrpSpPr>
          <p:nvPr/>
        </p:nvGrpSpPr>
        <p:grpSpPr bwMode="auto">
          <a:xfrm>
            <a:off x="1295400" y="3733800"/>
            <a:ext cx="4800600" cy="1860550"/>
            <a:chOff x="816" y="2352"/>
            <a:chExt cx="3024" cy="1172"/>
          </a:xfrm>
        </p:grpSpPr>
        <p:sp>
          <p:nvSpPr>
            <p:cNvPr id="51207" name="Text Box 5"/>
            <p:cNvSpPr txBox="1">
              <a:spLocks noChangeArrowheads="1"/>
            </p:cNvSpPr>
            <p:nvPr/>
          </p:nvSpPr>
          <p:spPr bwMode="auto">
            <a:xfrm>
              <a:off x="816" y="2496"/>
              <a:ext cx="2448" cy="404"/>
            </a:xfrm>
            <a:prstGeom prst="rect">
              <a:avLst/>
            </a:prstGeom>
            <a:noFill/>
            <a:ln w="12700">
              <a:noFill/>
              <a:miter lim="800000"/>
              <a:headEnd/>
              <a:tailEnd/>
            </a:ln>
          </p:spPr>
          <p:txBody>
            <a:bodyPr>
              <a:spAutoFit/>
            </a:bodyPr>
            <a:lstStyle/>
            <a:p>
              <a:pPr eaLnBrk="0" hangingPunct="0">
                <a:spcBef>
                  <a:spcPct val="50000"/>
                </a:spcBef>
              </a:pPr>
              <a:r>
                <a:rPr lang="en-US" sz="3600"/>
                <a:t>Put + P = V + Xe</a:t>
              </a:r>
              <a:endParaRPr lang="en-US" sz="3600" baseline="30000"/>
            </a:p>
          </p:txBody>
        </p:sp>
        <p:sp>
          <p:nvSpPr>
            <p:cNvPr id="51208" name="Text Box 6"/>
            <p:cNvSpPr txBox="1">
              <a:spLocks noChangeArrowheads="1"/>
            </p:cNvSpPr>
            <p:nvPr/>
          </p:nvSpPr>
          <p:spPr bwMode="auto">
            <a:xfrm>
              <a:off x="2928" y="2352"/>
              <a:ext cx="912" cy="327"/>
            </a:xfrm>
            <a:prstGeom prst="rect">
              <a:avLst/>
            </a:prstGeom>
            <a:noFill/>
            <a:ln w="12700">
              <a:noFill/>
              <a:miter lim="800000"/>
              <a:headEnd/>
              <a:tailEnd/>
            </a:ln>
          </p:spPr>
          <p:txBody>
            <a:bodyPr>
              <a:spAutoFit/>
            </a:bodyPr>
            <a:lstStyle/>
            <a:p>
              <a:pPr eaLnBrk="0" hangingPunct="0">
                <a:spcBef>
                  <a:spcPct val="50000"/>
                </a:spcBef>
              </a:pPr>
              <a:r>
                <a:rPr lang="en-US" sz="2800" b="1"/>
                <a:t>-r</a:t>
              </a:r>
              <a:r>
                <a:rPr lang="en-US" sz="2800" b="1" baseline="-25000"/>
                <a:t>RF</a:t>
              </a:r>
              <a:r>
                <a:rPr lang="en-US" sz="2800" b="1"/>
                <a:t>t</a:t>
              </a:r>
            </a:p>
          </p:txBody>
        </p:sp>
        <p:sp>
          <p:nvSpPr>
            <p:cNvPr id="51209" name="Text Box 7"/>
            <p:cNvSpPr txBox="1">
              <a:spLocks noChangeArrowheads="1"/>
            </p:cNvSpPr>
            <p:nvPr/>
          </p:nvSpPr>
          <p:spPr bwMode="auto">
            <a:xfrm>
              <a:off x="816" y="3120"/>
              <a:ext cx="2352" cy="404"/>
            </a:xfrm>
            <a:prstGeom prst="rect">
              <a:avLst/>
            </a:prstGeom>
            <a:noFill/>
            <a:ln w="12700">
              <a:noFill/>
              <a:miter lim="800000"/>
              <a:headEnd/>
              <a:tailEnd/>
            </a:ln>
          </p:spPr>
          <p:txBody>
            <a:bodyPr>
              <a:spAutoFit/>
            </a:bodyPr>
            <a:lstStyle/>
            <a:p>
              <a:pPr eaLnBrk="0" hangingPunct="0">
                <a:spcBef>
                  <a:spcPct val="50000"/>
                </a:spcBef>
              </a:pPr>
              <a:r>
                <a:rPr lang="en-US" sz="3600"/>
                <a:t>Put = V – P + Xe</a:t>
              </a:r>
            </a:p>
          </p:txBody>
        </p:sp>
        <p:sp>
          <p:nvSpPr>
            <p:cNvPr id="51210" name="Text Box 8"/>
            <p:cNvSpPr txBox="1">
              <a:spLocks noChangeArrowheads="1"/>
            </p:cNvSpPr>
            <p:nvPr/>
          </p:nvSpPr>
          <p:spPr bwMode="auto">
            <a:xfrm>
              <a:off x="2928" y="2976"/>
              <a:ext cx="912" cy="327"/>
            </a:xfrm>
            <a:prstGeom prst="rect">
              <a:avLst/>
            </a:prstGeom>
            <a:noFill/>
            <a:ln w="12700">
              <a:noFill/>
              <a:miter lim="800000"/>
              <a:headEnd/>
              <a:tailEnd/>
            </a:ln>
          </p:spPr>
          <p:txBody>
            <a:bodyPr>
              <a:spAutoFit/>
            </a:bodyPr>
            <a:lstStyle/>
            <a:p>
              <a:pPr eaLnBrk="0" hangingPunct="0">
                <a:spcBef>
                  <a:spcPct val="50000"/>
                </a:spcBef>
              </a:pPr>
              <a:r>
                <a:rPr lang="en-US" sz="2800" b="1"/>
                <a:t>-r</a:t>
              </a:r>
              <a:r>
                <a:rPr lang="en-US" sz="2800" b="1" baseline="-25000"/>
                <a:t>RF</a:t>
              </a:r>
              <a:r>
                <a:rPr lang="en-US" sz="2800" b="1"/>
                <a:t>t</a:t>
              </a:r>
            </a:p>
          </p:txBody>
        </p:sp>
      </p:grpSp>
      <p:sp>
        <p:nvSpPr>
          <p:cNvPr id="51205" name="Footer Placeholder 13"/>
          <p:cNvSpPr>
            <a:spLocks noGrp="1"/>
          </p:cNvSpPr>
          <p:nvPr>
            <p:ph type="ftr" sz="quarter" idx="10"/>
          </p:nvPr>
        </p:nvSpPr>
        <p:spPr bwMode="auto">
          <a:noFill/>
          <a:ln>
            <a:miter lim="800000"/>
            <a:headEnd/>
            <a:tailEnd/>
          </a:ln>
        </p:spPr>
        <p:txBody>
          <a:bodyPr/>
          <a:lstStyle/>
          <a:p>
            <a:r>
              <a:rPr lang="en-US"/>
              <a:t>Copyright © 2014 by Nelson Education Ltd. </a:t>
            </a:r>
          </a:p>
        </p:txBody>
      </p:sp>
      <p:sp>
        <p:nvSpPr>
          <p:cNvPr id="51206" name="Slide Number Placeholder 10"/>
          <p:cNvSpPr>
            <a:spLocks noGrp="1"/>
          </p:cNvSpPr>
          <p:nvPr>
            <p:ph type="sldNum" sz="quarter" idx="11"/>
          </p:nvPr>
        </p:nvSpPr>
        <p:spPr bwMode="auto">
          <a:noFill/>
          <a:ln>
            <a:miter lim="800000"/>
            <a:headEnd/>
            <a:tailEnd/>
          </a:ln>
        </p:spPr>
        <p:txBody>
          <a:bodyPr/>
          <a:lstStyle/>
          <a:p>
            <a:r>
              <a:rPr lang="en-US"/>
              <a:t>19-</a:t>
            </a:r>
            <a:fld id="{C17956B6-6D18-4412-A690-34B2FCB28E51}" type="slidenum">
              <a:rPr lang="en-US"/>
              <a:pPr/>
              <a:t>32</a:t>
            </a:fld>
            <a:endParaRPr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3"/>
          <p:cNvSpPr>
            <a:spLocks noGrp="1"/>
          </p:cNvSpPr>
          <p:nvPr>
            <p:ph type="title"/>
          </p:nvPr>
        </p:nvSpPr>
        <p:spPr bwMode="auto">
          <a:xfrm>
            <a:off x="0" y="188640"/>
            <a:ext cx="9144000" cy="1143000"/>
          </a:xfrm>
        </p:spPr>
        <p:txBody>
          <a:bodyPr/>
          <a:lstStyle/>
          <a:p>
            <a:pPr eaLnBrk="1" hangingPunct="1"/>
            <a:r>
              <a:rPr lang="en-US" cap="none" dirty="0" smtClean="0"/>
              <a:t>Illustration: Put-Call Parity</a:t>
            </a:r>
          </a:p>
        </p:txBody>
      </p:sp>
      <p:sp>
        <p:nvSpPr>
          <p:cNvPr id="52227" name="Content Placeholder 4"/>
          <p:cNvSpPr>
            <a:spLocks noGrp="1"/>
          </p:cNvSpPr>
          <p:nvPr>
            <p:ph idx="1"/>
          </p:nvPr>
        </p:nvSpPr>
        <p:spPr>
          <a:xfrm>
            <a:off x="381000" y="1484784"/>
            <a:ext cx="8763000" cy="4267200"/>
          </a:xfrm>
        </p:spPr>
        <p:txBody>
          <a:bodyPr/>
          <a:lstStyle/>
          <a:p>
            <a:pPr eaLnBrk="1" hangingPunct="1"/>
            <a:r>
              <a:rPr lang="en-US" dirty="0" smtClean="0"/>
              <a:t>Given: </a:t>
            </a:r>
            <a:r>
              <a:rPr lang="en-US" dirty="0" err="1" smtClean="0"/>
              <a:t>V</a:t>
            </a:r>
            <a:r>
              <a:rPr lang="en-US" baseline="-25000" dirty="0" err="1" smtClean="0"/>
              <a:t>call</a:t>
            </a:r>
            <a:r>
              <a:rPr lang="en-US" dirty="0" smtClean="0"/>
              <a:t> = $1.74, P = $20, X = $20, </a:t>
            </a:r>
            <a:br>
              <a:rPr lang="en-US" dirty="0" smtClean="0"/>
            </a:br>
            <a:r>
              <a:rPr lang="en-US" dirty="0" err="1" smtClean="0"/>
              <a:t>r</a:t>
            </a:r>
            <a:r>
              <a:rPr lang="en-US" baseline="-25000" dirty="0" err="1" smtClean="0"/>
              <a:t>RF</a:t>
            </a:r>
            <a:r>
              <a:rPr lang="en-US" dirty="0" smtClean="0"/>
              <a:t> = 6.4%, t = 0.25 year</a:t>
            </a:r>
          </a:p>
          <a:p>
            <a:pPr eaLnBrk="1" hangingPunct="1"/>
            <a:r>
              <a:rPr lang="en-US" dirty="0" smtClean="0"/>
              <a:t>Apply the put-call parity relationship</a:t>
            </a:r>
          </a:p>
          <a:p>
            <a:pPr lvl="1" eaLnBrk="1" hangingPunct="1"/>
            <a:r>
              <a:rPr lang="en-US" dirty="0" err="1" smtClean="0"/>
              <a:t>V</a:t>
            </a:r>
            <a:r>
              <a:rPr lang="en-US" baseline="-25000" dirty="0" err="1" smtClean="0"/>
              <a:t>put</a:t>
            </a:r>
            <a:r>
              <a:rPr lang="en-US" dirty="0" smtClean="0"/>
              <a:t> = </a:t>
            </a:r>
            <a:r>
              <a:rPr lang="en-US" dirty="0" err="1" smtClean="0"/>
              <a:t>V</a:t>
            </a:r>
            <a:r>
              <a:rPr lang="en-US" baseline="-25000" dirty="0" err="1" smtClean="0"/>
              <a:t>call</a:t>
            </a:r>
            <a:r>
              <a:rPr lang="en-US" dirty="0" smtClean="0"/>
              <a:t> – P + </a:t>
            </a:r>
            <a:r>
              <a:rPr lang="en-US" dirty="0" err="1" smtClean="0"/>
              <a:t>Xe</a:t>
            </a:r>
            <a:r>
              <a:rPr lang="en-US" baseline="30000" dirty="0" err="1" smtClean="0"/>
              <a:t>–r</a:t>
            </a:r>
            <a:r>
              <a:rPr lang="en-US" baseline="-25000" dirty="0" err="1" smtClean="0"/>
              <a:t>RF</a:t>
            </a:r>
            <a:r>
              <a:rPr lang="en-US" baseline="30000" dirty="0" err="1" smtClean="0"/>
              <a:t>t</a:t>
            </a:r>
            <a:r>
              <a:rPr lang="en-US" dirty="0" smtClean="0"/>
              <a:t> </a:t>
            </a:r>
          </a:p>
          <a:p>
            <a:pPr lvl="1" eaLnBrk="1" hangingPunct="1">
              <a:buFont typeface="Arial" pitchFamily="34" charset="0"/>
              <a:buNone/>
            </a:pPr>
            <a:r>
              <a:rPr lang="en-US" dirty="0" smtClean="0"/>
              <a:t>          =$1.74 – $20 + $20e</a:t>
            </a:r>
            <a:r>
              <a:rPr lang="en-US" baseline="30000" dirty="0" smtClean="0"/>
              <a:t>–(0.064)(0.25)</a:t>
            </a:r>
            <a:r>
              <a:rPr lang="en-US" dirty="0" smtClean="0"/>
              <a:t> </a:t>
            </a:r>
          </a:p>
          <a:p>
            <a:pPr lvl="1" eaLnBrk="1" hangingPunct="1">
              <a:buFont typeface="Arial" pitchFamily="34" charset="0"/>
              <a:buNone/>
            </a:pPr>
            <a:r>
              <a:rPr lang="en-US" dirty="0" smtClean="0"/>
              <a:t>		      = $1.74 – $20 + $19.68 = $1.42</a:t>
            </a:r>
          </a:p>
          <a:p>
            <a:pPr eaLnBrk="1" hangingPunct="1"/>
            <a:r>
              <a:rPr lang="en-US" dirty="0" smtClean="0"/>
              <a:t>Note: This put must have the same exercise price and expiration date as the call. </a:t>
            </a:r>
          </a:p>
        </p:txBody>
      </p:sp>
      <p:sp>
        <p:nvSpPr>
          <p:cNvPr id="52228" name="Footer Placeholder 6"/>
          <p:cNvSpPr>
            <a:spLocks noGrp="1"/>
          </p:cNvSpPr>
          <p:nvPr>
            <p:ph type="ftr" sz="quarter" idx="10"/>
          </p:nvPr>
        </p:nvSpPr>
        <p:spPr bwMode="auto">
          <a:noFill/>
          <a:ln>
            <a:miter lim="800000"/>
            <a:headEnd/>
            <a:tailEnd/>
          </a:ln>
        </p:spPr>
        <p:txBody>
          <a:bodyPr/>
          <a:lstStyle/>
          <a:p>
            <a:r>
              <a:rPr lang="en-US"/>
              <a:t>Copyright © 2014 by Nelson Education Ltd. </a:t>
            </a:r>
          </a:p>
        </p:txBody>
      </p:sp>
      <p:sp>
        <p:nvSpPr>
          <p:cNvPr id="52229" name="Slide Number Placeholder 7"/>
          <p:cNvSpPr>
            <a:spLocks noGrp="1"/>
          </p:cNvSpPr>
          <p:nvPr>
            <p:ph type="sldNum" sz="quarter" idx="11"/>
          </p:nvPr>
        </p:nvSpPr>
        <p:spPr bwMode="auto">
          <a:noFill/>
          <a:ln>
            <a:miter lim="800000"/>
            <a:headEnd/>
            <a:tailEnd/>
          </a:ln>
        </p:spPr>
        <p:txBody>
          <a:bodyPr/>
          <a:lstStyle/>
          <a:p>
            <a:r>
              <a:rPr lang="en-US"/>
              <a:t>19-</a:t>
            </a:r>
            <a:fld id="{E851A7A3-0C94-4A27-B926-4B909C172789}" type="slidenum">
              <a:rPr lang="en-US"/>
              <a:pPr/>
              <a:t>33</a:t>
            </a:fld>
            <a:endParaRPr 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0" y="274638"/>
            <a:ext cx="9144000" cy="1630362"/>
          </a:xfrm>
        </p:spPr>
        <p:txBody>
          <a:bodyPr/>
          <a:lstStyle/>
          <a:p>
            <a:pPr eaLnBrk="1" hangingPunct="1"/>
            <a:r>
              <a:rPr lang="en-US" cap="none" dirty="0" smtClean="0"/>
              <a:t>Applications of Option Pricing in Corporate Finance</a:t>
            </a:r>
          </a:p>
        </p:txBody>
      </p:sp>
      <p:sp>
        <p:nvSpPr>
          <p:cNvPr id="7" name="Content Placeholder 6"/>
          <p:cNvSpPr>
            <a:spLocks noGrp="1"/>
          </p:cNvSpPr>
          <p:nvPr>
            <p:ph idx="1"/>
          </p:nvPr>
        </p:nvSpPr>
        <p:spPr>
          <a:xfrm>
            <a:off x="457200" y="2209800"/>
            <a:ext cx="8229600" cy="4525963"/>
          </a:xfrm>
        </p:spPr>
        <p:txBody>
          <a:bodyPr>
            <a:normAutofit/>
          </a:bodyPr>
          <a:lstStyle/>
          <a:p>
            <a:pPr eaLnBrk="1" hangingPunct="1">
              <a:lnSpc>
                <a:spcPct val="90000"/>
              </a:lnSpc>
            </a:pPr>
            <a:r>
              <a:rPr lang="en-US" sz="3000" dirty="0" smtClean="0"/>
              <a:t>Option pricing is used in four major areas in corporate finance:</a:t>
            </a:r>
          </a:p>
          <a:p>
            <a:pPr eaLnBrk="1" hangingPunct="1">
              <a:lnSpc>
                <a:spcPct val="90000"/>
              </a:lnSpc>
              <a:buFont typeface="Calibri" pitchFamily="34" charset="0"/>
              <a:buAutoNum type="arabicPeriod"/>
            </a:pPr>
            <a:r>
              <a:rPr lang="en-US" sz="3000" dirty="0" smtClean="0"/>
              <a:t>Real options analysis for project (real asset) evaluation and strategic decisions</a:t>
            </a:r>
          </a:p>
          <a:p>
            <a:pPr eaLnBrk="1" hangingPunct="1">
              <a:lnSpc>
                <a:spcPct val="90000"/>
              </a:lnSpc>
              <a:buFont typeface="Calibri" pitchFamily="34" charset="0"/>
              <a:buAutoNum type="arabicPeriod"/>
            </a:pPr>
            <a:r>
              <a:rPr lang="en-US" sz="3000" dirty="0" smtClean="0"/>
              <a:t>Risk management (options serve as insurance)</a:t>
            </a:r>
          </a:p>
          <a:p>
            <a:pPr eaLnBrk="1" hangingPunct="1">
              <a:lnSpc>
                <a:spcPct val="90000"/>
              </a:lnSpc>
              <a:buFont typeface="Calibri" pitchFamily="34" charset="0"/>
              <a:buAutoNum type="arabicPeriod"/>
            </a:pPr>
            <a:r>
              <a:rPr lang="en-US" sz="3000" dirty="0" smtClean="0"/>
              <a:t>Capital structure decisions (equity seen as a call and option-like securities)</a:t>
            </a:r>
          </a:p>
          <a:p>
            <a:pPr eaLnBrk="1" hangingPunct="1">
              <a:lnSpc>
                <a:spcPct val="90000"/>
              </a:lnSpc>
              <a:buFont typeface="Calibri" pitchFamily="34" charset="0"/>
              <a:buAutoNum type="arabicPeriod"/>
            </a:pPr>
            <a:r>
              <a:rPr lang="en-US" sz="3000" dirty="0" smtClean="0"/>
              <a:t>Compensation plans (stock option)</a:t>
            </a:r>
          </a:p>
        </p:txBody>
      </p:sp>
      <p:sp>
        <p:nvSpPr>
          <p:cNvPr id="53252" name="Footer Placeholder 10"/>
          <p:cNvSpPr>
            <a:spLocks noGrp="1"/>
          </p:cNvSpPr>
          <p:nvPr>
            <p:ph type="ftr" sz="quarter" idx="10"/>
          </p:nvPr>
        </p:nvSpPr>
        <p:spPr bwMode="auto">
          <a:noFill/>
          <a:ln>
            <a:miter lim="800000"/>
            <a:headEnd/>
            <a:tailEnd/>
          </a:ln>
        </p:spPr>
        <p:txBody>
          <a:bodyPr/>
          <a:lstStyle/>
          <a:p>
            <a:r>
              <a:rPr lang="en-US"/>
              <a:t>Copyright © 2014 by Nelson Education Ltd. </a:t>
            </a:r>
          </a:p>
        </p:txBody>
      </p:sp>
      <p:sp>
        <p:nvSpPr>
          <p:cNvPr id="53253" name="Slide Number Placeholder 7"/>
          <p:cNvSpPr>
            <a:spLocks noGrp="1"/>
          </p:cNvSpPr>
          <p:nvPr>
            <p:ph type="sldNum" sz="quarter" idx="11"/>
          </p:nvPr>
        </p:nvSpPr>
        <p:spPr bwMode="auto">
          <a:noFill/>
          <a:ln>
            <a:miter lim="800000"/>
            <a:headEnd/>
            <a:tailEnd/>
          </a:ln>
        </p:spPr>
        <p:txBody>
          <a:bodyPr/>
          <a:lstStyle/>
          <a:p>
            <a:r>
              <a:rPr lang="en-US"/>
              <a:t>19-</a:t>
            </a:r>
            <a:fld id="{88F5DC6B-ADB6-4D50-9C8F-14D348E816B4}" type="slidenum">
              <a:rPr lang="en-US"/>
              <a:pPr/>
              <a:t>34</a:t>
            </a:fld>
            <a:endParaRPr 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p:txBody>
          <a:bodyPr/>
          <a:lstStyle/>
          <a:p>
            <a:pPr eaLnBrk="1" hangingPunct="1"/>
            <a:r>
              <a:rPr lang="en-US" altLang="en-US" dirty="0" smtClean="0"/>
              <a:t>Investment with options</a:t>
            </a:r>
          </a:p>
        </p:txBody>
      </p:sp>
      <p:sp>
        <p:nvSpPr>
          <p:cNvPr id="92163" name="Rectangle 3"/>
          <p:cNvSpPr>
            <a:spLocks noGrp="1" noChangeArrowheads="1"/>
          </p:cNvSpPr>
          <p:nvPr>
            <p:ph type="body" idx="4294967295"/>
          </p:nvPr>
        </p:nvSpPr>
        <p:spPr>
          <a:xfrm>
            <a:off x="0" y="1600200"/>
            <a:ext cx="8305800" cy="4953000"/>
          </a:xfrm>
        </p:spPr>
        <p:txBody>
          <a:bodyPr/>
          <a:lstStyle/>
          <a:p>
            <a:pPr marL="609600" indent="-609600" eaLnBrk="1" hangingPunct="1">
              <a:lnSpc>
                <a:spcPct val="80000"/>
              </a:lnSpc>
              <a:buFontTx/>
              <a:buNone/>
            </a:pPr>
            <a:r>
              <a:rPr lang="en-US" altLang="en-US" sz="2400" dirty="0" smtClean="0"/>
              <a:t>Four investors are bullish about a stock. Each has ten thousand dollars to invest. Current stock price is 100 dollars per share. The first investor is a traditional one. She invests all her money to buy shares. The second investor buys call options with the strike price at 100. The third investor buy call options with strike price at 110. </a:t>
            </a:r>
            <a:r>
              <a:rPr lang="en-US" altLang="en-US" sz="2400" dirty="0"/>
              <a:t>B</a:t>
            </a:r>
            <a:r>
              <a:rPr lang="en-US" altLang="en-US" sz="2400" dirty="0" smtClean="0"/>
              <a:t>oth options will mature in six months. </a:t>
            </a:r>
            <a:r>
              <a:rPr lang="en-US" altLang="en-US" sz="2400" dirty="0"/>
              <a:t>The fourth investor buy call options with strike price at 110. </a:t>
            </a:r>
            <a:r>
              <a:rPr lang="en-US" altLang="en-US" sz="2400" dirty="0" smtClean="0"/>
              <a:t>The option </a:t>
            </a:r>
            <a:r>
              <a:rPr lang="en-US" altLang="en-US" sz="2400" dirty="0"/>
              <a:t>will mature in </a:t>
            </a:r>
            <a:r>
              <a:rPr lang="en-US" altLang="en-US" sz="2400" dirty="0" smtClean="0"/>
              <a:t>three </a:t>
            </a:r>
            <a:r>
              <a:rPr lang="en-US" altLang="en-US" sz="2400" dirty="0"/>
              <a:t>months. </a:t>
            </a:r>
            <a:r>
              <a:rPr lang="en-US" altLang="en-US" sz="2400" dirty="0" smtClean="0"/>
              <a:t>The interest rate is 3% per annum, compounded continuously. The implied volatility of options is 20% per annum. For simplicity we assume the dividend yield of the stock is zero.  If the stock price ends up at 100, 110 and 120 respectively </a:t>
            </a:r>
            <a:r>
              <a:rPr lang="en-US" altLang="en-US" sz="2400" dirty="0"/>
              <a:t>after </a:t>
            </a:r>
            <a:r>
              <a:rPr lang="en-US" altLang="en-US" sz="2400" dirty="0" smtClean="0"/>
              <a:t>three </a:t>
            </a:r>
            <a:r>
              <a:rPr lang="en-US" altLang="en-US" sz="2400" dirty="0"/>
              <a:t>months </a:t>
            </a:r>
            <a:r>
              <a:rPr lang="en-US" altLang="en-US" sz="2400" dirty="0" smtClean="0"/>
              <a:t>or after six months. What is the final wealth of each investor? What conclusion can you draw from the results?</a:t>
            </a:r>
          </a:p>
          <a:p>
            <a:pPr marL="609600" indent="-609600" eaLnBrk="1" hangingPunct="1">
              <a:lnSpc>
                <a:spcPct val="80000"/>
              </a:lnSpc>
              <a:buFontTx/>
              <a:buNone/>
            </a:pPr>
            <a:endParaRPr lang="en-US" altLang="en-US" sz="2400" dirty="0" smtClean="0"/>
          </a:p>
        </p:txBody>
      </p:sp>
    </p:spTree>
    <p:extLst>
      <p:ext uri="{BB962C8B-B14F-4D97-AF65-F5344CB8AC3E}">
        <p14:creationId xmlns:p14="http://schemas.microsoft.com/office/powerpoint/2010/main" val="380274195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Footer Placeholder 2"/>
          <p:cNvSpPr>
            <a:spLocks noGrp="1"/>
          </p:cNvSpPr>
          <p:nvPr>
            <p:ph type="ftr" sz="quarter" idx="10"/>
          </p:nvPr>
        </p:nvSpPr>
        <p:spPr/>
        <p:txBody>
          <a:bodyPr/>
          <a:lstStyle/>
          <a:p>
            <a:r>
              <a:rPr lang="en-US" smtClean="0"/>
              <a:t>Copyright © 2014 by Nelson Education Ltd. </a:t>
            </a:r>
            <a:endParaRPr lang="en-US" dirty="0"/>
          </a:p>
        </p:txBody>
      </p:sp>
      <p:sp>
        <p:nvSpPr>
          <p:cNvPr id="4" name="Slide Number Placeholder 3"/>
          <p:cNvSpPr>
            <a:spLocks noGrp="1"/>
          </p:cNvSpPr>
          <p:nvPr>
            <p:ph type="sldNum" sz="quarter" idx="11"/>
          </p:nvPr>
        </p:nvSpPr>
        <p:spPr/>
        <p:txBody>
          <a:bodyPr/>
          <a:lstStyle/>
          <a:p>
            <a:r>
              <a:rPr lang="en-US" smtClean="0"/>
              <a:t>19-</a:t>
            </a:r>
            <a:fld id="{764187E1-DA76-400A-A76B-D52D02FF6260}" type="slidenum">
              <a:rPr lang="en-US" smtClean="0"/>
              <a:pPr/>
              <a:t>36</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2699974206"/>
              </p:ext>
            </p:extLst>
          </p:nvPr>
        </p:nvGraphicFramePr>
        <p:xfrm>
          <a:off x="1187624" y="1916830"/>
          <a:ext cx="6813375" cy="4248475"/>
        </p:xfrm>
        <a:graphic>
          <a:graphicData uri="http://schemas.openxmlformats.org/drawingml/2006/table">
            <a:tbl>
              <a:tblPr>
                <a:tableStyleId>{5C22544A-7EE6-4342-B048-85BDC9FD1C3A}</a:tableStyleId>
              </a:tblPr>
              <a:tblGrid>
                <a:gridCol w="3464823">
                  <a:extLst>
                    <a:ext uri="{9D8B030D-6E8A-4147-A177-3AD203B41FA5}">
                      <a16:colId xmlns:a16="http://schemas.microsoft.com/office/drawing/2014/main" val="1389152922"/>
                    </a:ext>
                  </a:extLst>
                </a:gridCol>
                <a:gridCol w="1116184">
                  <a:extLst>
                    <a:ext uri="{9D8B030D-6E8A-4147-A177-3AD203B41FA5}">
                      <a16:colId xmlns:a16="http://schemas.microsoft.com/office/drawing/2014/main" val="828888560"/>
                    </a:ext>
                  </a:extLst>
                </a:gridCol>
                <a:gridCol w="1116184">
                  <a:extLst>
                    <a:ext uri="{9D8B030D-6E8A-4147-A177-3AD203B41FA5}">
                      <a16:colId xmlns:a16="http://schemas.microsoft.com/office/drawing/2014/main" val="1255453992"/>
                    </a:ext>
                  </a:extLst>
                </a:gridCol>
                <a:gridCol w="1116184">
                  <a:extLst>
                    <a:ext uri="{9D8B030D-6E8A-4147-A177-3AD203B41FA5}">
                      <a16:colId xmlns:a16="http://schemas.microsoft.com/office/drawing/2014/main" val="4146777974"/>
                    </a:ext>
                  </a:extLst>
                </a:gridCol>
              </a:tblGrid>
              <a:tr h="386225">
                <a:tc>
                  <a:txBody>
                    <a:bodyPr/>
                    <a:lstStyle/>
                    <a:p>
                      <a:pPr algn="l" fontAlgn="b"/>
                      <a:r>
                        <a:rPr lang="en-US" sz="2000" u="none" strike="noStrike" dirty="0">
                          <a:effectLst/>
                        </a:rPr>
                        <a:t>S</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000" u="none" strike="noStrike">
                          <a:effectLst/>
                        </a:rPr>
                        <a:t>100</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2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869725092"/>
                  </a:ext>
                </a:extLst>
              </a:tr>
              <a:tr h="386225">
                <a:tc>
                  <a:txBody>
                    <a:bodyPr/>
                    <a:lstStyle/>
                    <a:p>
                      <a:pPr algn="l" fontAlgn="b"/>
                      <a:r>
                        <a:rPr lang="en-US" sz="2000" u="none" strike="noStrike" dirty="0">
                          <a:effectLst/>
                        </a:rPr>
                        <a:t>K</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000" u="none" strike="noStrike">
                          <a:effectLst/>
                        </a:rPr>
                        <a:t>100</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000" u="none" strike="noStrike">
                          <a:effectLst/>
                        </a:rPr>
                        <a:t>110</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000" u="none" strike="noStrike">
                          <a:effectLst/>
                        </a:rPr>
                        <a:t>110</a:t>
                      </a:r>
                      <a:endParaRPr lang="en-US" sz="2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434618160"/>
                  </a:ext>
                </a:extLst>
              </a:tr>
              <a:tr h="386225">
                <a:tc>
                  <a:txBody>
                    <a:bodyPr/>
                    <a:lstStyle/>
                    <a:p>
                      <a:pPr algn="l" fontAlgn="b"/>
                      <a:r>
                        <a:rPr lang="en-US" sz="2000" u="none" strike="noStrike" dirty="0">
                          <a:effectLst/>
                        </a:rPr>
                        <a:t>T</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000" u="none" strike="noStrike">
                          <a:effectLst/>
                        </a:rPr>
                        <a:t>0.5</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000" u="none" strike="noStrike">
                          <a:effectLst/>
                        </a:rPr>
                        <a:t>0.5</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000" u="none" strike="noStrike">
                          <a:effectLst/>
                        </a:rPr>
                        <a:t>0.25</a:t>
                      </a:r>
                      <a:endParaRPr lang="en-US" sz="2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578390810"/>
                  </a:ext>
                </a:extLst>
              </a:tr>
              <a:tr h="386225">
                <a:tc>
                  <a:txBody>
                    <a:bodyPr/>
                    <a:lstStyle/>
                    <a:p>
                      <a:pPr algn="l" fontAlgn="b"/>
                      <a:r>
                        <a:rPr lang="en-US" sz="2000" u="none" strike="noStrike" dirty="0">
                          <a:effectLst/>
                        </a:rPr>
                        <a:t>sigma</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000" u="none" strike="noStrike">
                          <a:effectLst/>
                        </a:rPr>
                        <a:t>20%</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2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286388101"/>
                  </a:ext>
                </a:extLst>
              </a:tr>
              <a:tr h="386225">
                <a:tc>
                  <a:txBody>
                    <a:bodyPr/>
                    <a:lstStyle/>
                    <a:p>
                      <a:pPr algn="l" fontAlgn="b"/>
                      <a:r>
                        <a:rPr lang="en-US" sz="2000" u="none" strike="noStrike" dirty="0">
                          <a:effectLst/>
                        </a:rPr>
                        <a:t>R</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000" u="none" strike="noStrike">
                          <a:effectLst/>
                        </a:rPr>
                        <a:t>3%</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2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889786926"/>
                  </a:ext>
                </a:extLst>
              </a:tr>
              <a:tr h="386225">
                <a:tc>
                  <a:txBody>
                    <a:bodyPr/>
                    <a:lstStyle/>
                    <a:p>
                      <a:pPr algn="l" fontAlgn="b"/>
                      <a:r>
                        <a:rPr lang="en-US" sz="2000" u="none" strike="noStrike" dirty="0">
                          <a:effectLst/>
                        </a:rPr>
                        <a:t>d1</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000" u="none" strike="noStrike" dirty="0">
                          <a:effectLst/>
                        </a:rPr>
                        <a:t>0.18</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000" u="none" strike="noStrike">
                          <a:effectLst/>
                        </a:rPr>
                        <a:t>-0.50</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000" u="none" strike="noStrike">
                          <a:effectLst/>
                        </a:rPr>
                        <a:t>-0.83</a:t>
                      </a:r>
                      <a:endParaRPr lang="en-US" sz="2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690781556"/>
                  </a:ext>
                </a:extLst>
              </a:tr>
              <a:tr h="386225">
                <a:tc>
                  <a:txBody>
                    <a:bodyPr/>
                    <a:lstStyle/>
                    <a:p>
                      <a:pPr algn="l" fontAlgn="b"/>
                      <a:r>
                        <a:rPr lang="en-US" sz="2000" u="none" strike="noStrike">
                          <a:effectLst/>
                        </a:rPr>
                        <a:t>d2</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000" u="none" strike="noStrike" dirty="0">
                          <a:effectLst/>
                        </a:rPr>
                        <a:t>0.04</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000" u="none" strike="noStrike" dirty="0">
                          <a:effectLst/>
                        </a:rPr>
                        <a:t>-0.64</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000" u="none" strike="noStrike">
                          <a:effectLst/>
                        </a:rPr>
                        <a:t>-0.93</a:t>
                      </a:r>
                      <a:endParaRPr lang="en-US" sz="2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529418449"/>
                  </a:ext>
                </a:extLst>
              </a:tr>
              <a:tr h="386225">
                <a:tc>
                  <a:txBody>
                    <a:bodyPr/>
                    <a:lstStyle/>
                    <a:p>
                      <a:pPr algn="l" fontAlgn="b"/>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2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001201240"/>
                  </a:ext>
                </a:extLst>
              </a:tr>
              <a:tr h="386225">
                <a:tc>
                  <a:txBody>
                    <a:bodyPr/>
                    <a:lstStyle/>
                    <a:p>
                      <a:pPr algn="l" fontAlgn="b"/>
                      <a:r>
                        <a:rPr lang="en-US" sz="2000" u="none" strike="noStrike">
                          <a:effectLst/>
                        </a:rPr>
                        <a:t>C</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000" u="none" strike="noStrike">
                          <a:effectLst/>
                        </a:rPr>
                        <a:t>6.37</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000" u="none" strike="noStrike" dirty="0">
                          <a:effectLst/>
                        </a:rPr>
                        <a:t>2.61</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000" u="none" strike="noStrike" dirty="0">
                          <a:effectLst/>
                        </a:rPr>
                        <a:t>1.09</a:t>
                      </a:r>
                      <a:endParaRPr lang="en-US" sz="20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121798844"/>
                  </a:ext>
                </a:extLst>
              </a:tr>
              <a:tr h="386225">
                <a:tc>
                  <a:txBody>
                    <a:bodyPr/>
                    <a:lstStyle/>
                    <a:p>
                      <a:pPr algn="l" fontAlgn="b"/>
                      <a:r>
                        <a:rPr lang="en-US" sz="2000" u="none" strike="noStrike">
                          <a:effectLst/>
                        </a:rPr>
                        <a:t>total investment</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000" u="none" strike="noStrike">
                          <a:effectLst/>
                        </a:rPr>
                        <a:t>10000</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20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670960476"/>
                  </a:ext>
                </a:extLst>
              </a:tr>
              <a:tr h="386225">
                <a:tc>
                  <a:txBody>
                    <a:bodyPr/>
                    <a:lstStyle/>
                    <a:p>
                      <a:pPr algn="l" fontAlgn="b"/>
                      <a:r>
                        <a:rPr lang="en-US" sz="2000" u="none" strike="noStrike">
                          <a:effectLst/>
                        </a:rPr>
                        <a:t>number of options bought</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000" u="none" strike="noStrike">
                          <a:effectLst/>
                        </a:rPr>
                        <a:t>1569.61</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000" u="none" strike="noStrike">
                          <a:effectLst/>
                        </a:rPr>
                        <a:t>3828.63</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000" u="none" strike="noStrike" dirty="0">
                          <a:effectLst/>
                        </a:rPr>
                        <a:t>9163.01</a:t>
                      </a:r>
                      <a:endParaRPr lang="en-US" sz="20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967160754"/>
                  </a:ext>
                </a:extLst>
              </a:tr>
            </a:tbl>
          </a:graphicData>
        </a:graphic>
      </p:graphicFrame>
    </p:spTree>
    <p:extLst>
      <p:ext uri="{BB962C8B-B14F-4D97-AF65-F5344CB8AC3E}">
        <p14:creationId xmlns:p14="http://schemas.microsoft.com/office/powerpoint/2010/main" val="4712291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Footer Placeholder 2"/>
          <p:cNvSpPr>
            <a:spLocks noGrp="1"/>
          </p:cNvSpPr>
          <p:nvPr>
            <p:ph type="ftr" sz="quarter" idx="10"/>
          </p:nvPr>
        </p:nvSpPr>
        <p:spPr/>
        <p:txBody>
          <a:bodyPr/>
          <a:lstStyle/>
          <a:p>
            <a:r>
              <a:rPr lang="en-US" smtClean="0"/>
              <a:t>Copyright © 2014 by Nelson Education Ltd. </a:t>
            </a:r>
            <a:endParaRPr lang="en-US" dirty="0"/>
          </a:p>
        </p:txBody>
      </p:sp>
      <p:sp>
        <p:nvSpPr>
          <p:cNvPr id="4" name="Slide Number Placeholder 3"/>
          <p:cNvSpPr>
            <a:spLocks noGrp="1"/>
          </p:cNvSpPr>
          <p:nvPr>
            <p:ph type="sldNum" sz="quarter" idx="11"/>
          </p:nvPr>
        </p:nvSpPr>
        <p:spPr/>
        <p:txBody>
          <a:bodyPr/>
          <a:lstStyle/>
          <a:p>
            <a:r>
              <a:rPr lang="en-US" smtClean="0"/>
              <a:t>19-</a:t>
            </a:r>
            <a:fld id="{764187E1-DA76-400A-A76B-D52D02FF6260}" type="slidenum">
              <a:rPr lang="en-US" smtClean="0"/>
              <a:pPr/>
              <a:t>37</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2570067936"/>
              </p:ext>
            </p:extLst>
          </p:nvPr>
        </p:nvGraphicFramePr>
        <p:xfrm>
          <a:off x="1331640" y="1988840"/>
          <a:ext cx="6840761" cy="4320477"/>
        </p:xfrm>
        <a:graphic>
          <a:graphicData uri="http://schemas.openxmlformats.org/drawingml/2006/table">
            <a:tbl>
              <a:tblPr>
                <a:tableStyleId>{5C22544A-7EE6-4342-B048-85BDC9FD1C3A}</a:tableStyleId>
              </a:tblPr>
              <a:tblGrid>
                <a:gridCol w="3478748">
                  <a:extLst>
                    <a:ext uri="{9D8B030D-6E8A-4147-A177-3AD203B41FA5}">
                      <a16:colId xmlns:a16="http://schemas.microsoft.com/office/drawing/2014/main" val="1856481237"/>
                    </a:ext>
                  </a:extLst>
                </a:gridCol>
                <a:gridCol w="1120671">
                  <a:extLst>
                    <a:ext uri="{9D8B030D-6E8A-4147-A177-3AD203B41FA5}">
                      <a16:colId xmlns:a16="http://schemas.microsoft.com/office/drawing/2014/main" val="174087820"/>
                    </a:ext>
                  </a:extLst>
                </a:gridCol>
                <a:gridCol w="1120671">
                  <a:extLst>
                    <a:ext uri="{9D8B030D-6E8A-4147-A177-3AD203B41FA5}">
                      <a16:colId xmlns:a16="http://schemas.microsoft.com/office/drawing/2014/main" val="1771185842"/>
                    </a:ext>
                  </a:extLst>
                </a:gridCol>
                <a:gridCol w="1120671">
                  <a:extLst>
                    <a:ext uri="{9D8B030D-6E8A-4147-A177-3AD203B41FA5}">
                      <a16:colId xmlns:a16="http://schemas.microsoft.com/office/drawing/2014/main" val="1299196933"/>
                    </a:ext>
                  </a:extLst>
                </a:gridCol>
              </a:tblGrid>
              <a:tr h="617211">
                <a:tc>
                  <a:txBody>
                    <a:bodyPr/>
                    <a:lstStyle/>
                    <a:p>
                      <a:pPr algn="l" fontAlgn="b"/>
                      <a:r>
                        <a:rPr lang="en-US" sz="2000" u="none" strike="noStrike" dirty="0">
                          <a:effectLst/>
                        </a:rPr>
                        <a:t>final stock price at three month</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000" u="none" strike="noStrike">
                          <a:effectLst/>
                        </a:rPr>
                        <a:t>100</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000" u="none" strike="noStrike">
                          <a:effectLst/>
                        </a:rPr>
                        <a:t>110</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000" u="none" strike="noStrike">
                          <a:effectLst/>
                        </a:rPr>
                        <a:t>120</a:t>
                      </a:r>
                      <a:endParaRPr lang="en-US" sz="2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632190869"/>
                  </a:ext>
                </a:extLst>
              </a:tr>
              <a:tr h="617211">
                <a:tc>
                  <a:txBody>
                    <a:bodyPr/>
                    <a:lstStyle/>
                    <a:p>
                      <a:pPr algn="l" fontAlgn="b"/>
                      <a:r>
                        <a:rPr lang="en-US" sz="2000" u="none" strike="noStrike" dirty="0">
                          <a:effectLst/>
                        </a:rPr>
                        <a:t>investor 4</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000" u="none" strike="noStrike">
                          <a:effectLst/>
                        </a:rPr>
                        <a:t>0</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000" u="none" strike="noStrike">
                          <a:effectLst/>
                        </a:rPr>
                        <a:t>0</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000" u="none" strike="noStrike">
                          <a:effectLst/>
                        </a:rPr>
                        <a:t>91630.14</a:t>
                      </a:r>
                      <a:endParaRPr lang="en-US" sz="2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068336047"/>
                  </a:ext>
                </a:extLst>
              </a:tr>
              <a:tr h="617211">
                <a:tc>
                  <a:txBody>
                    <a:bodyPr/>
                    <a:lstStyle/>
                    <a:p>
                      <a:pPr algn="l" fontAlgn="b"/>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2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667193287"/>
                  </a:ext>
                </a:extLst>
              </a:tr>
              <a:tr h="617211">
                <a:tc>
                  <a:txBody>
                    <a:bodyPr/>
                    <a:lstStyle/>
                    <a:p>
                      <a:pPr algn="l" fontAlgn="b"/>
                      <a:r>
                        <a:rPr lang="en-US" sz="2000" u="none" strike="noStrike" dirty="0">
                          <a:effectLst/>
                        </a:rPr>
                        <a:t>final stock price at six month</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000" u="none" strike="noStrike">
                          <a:effectLst/>
                        </a:rPr>
                        <a:t>100</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000" u="none" strike="noStrike">
                          <a:effectLst/>
                        </a:rPr>
                        <a:t>110</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000" u="none" strike="noStrike">
                          <a:effectLst/>
                        </a:rPr>
                        <a:t>120</a:t>
                      </a:r>
                      <a:endParaRPr lang="en-US" sz="2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186424085"/>
                  </a:ext>
                </a:extLst>
              </a:tr>
              <a:tr h="617211">
                <a:tc>
                  <a:txBody>
                    <a:bodyPr/>
                    <a:lstStyle/>
                    <a:p>
                      <a:pPr algn="l" fontAlgn="b"/>
                      <a:r>
                        <a:rPr lang="en-US" sz="2000" u="none" strike="noStrike" dirty="0">
                          <a:effectLst/>
                        </a:rPr>
                        <a:t>investor 1</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000" u="none" strike="noStrike" dirty="0">
                          <a:effectLst/>
                        </a:rPr>
                        <a:t>10000</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000" u="none" strike="noStrike">
                          <a:effectLst/>
                        </a:rPr>
                        <a:t>11000</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000" u="none" strike="noStrike">
                          <a:effectLst/>
                        </a:rPr>
                        <a:t>12000</a:t>
                      </a:r>
                      <a:endParaRPr lang="en-US" sz="2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629069617"/>
                  </a:ext>
                </a:extLst>
              </a:tr>
              <a:tr h="617211">
                <a:tc>
                  <a:txBody>
                    <a:bodyPr/>
                    <a:lstStyle/>
                    <a:p>
                      <a:pPr algn="l" fontAlgn="b"/>
                      <a:r>
                        <a:rPr lang="en-US" sz="2000" u="none" strike="noStrike">
                          <a:effectLst/>
                        </a:rPr>
                        <a:t>investor 2</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000" u="none" strike="noStrike" dirty="0">
                          <a:effectLst/>
                        </a:rPr>
                        <a:t>0</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000" u="none" strike="noStrike" dirty="0">
                          <a:effectLst/>
                        </a:rPr>
                        <a:t>15696.05</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000" u="none" strike="noStrike">
                          <a:effectLst/>
                        </a:rPr>
                        <a:t>31392.11</a:t>
                      </a:r>
                      <a:endParaRPr lang="en-US" sz="2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652514046"/>
                  </a:ext>
                </a:extLst>
              </a:tr>
              <a:tr h="617211">
                <a:tc>
                  <a:txBody>
                    <a:bodyPr/>
                    <a:lstStyle/>
                    <a:p>
                      <a:pPr algn="l" fontAlgn="b"/>
                      <a:r>
                        <a:rPr lang="en-US" sz="2000" u="none" strike="noStrike">
                          <a:effectLst/>
                        </a:rPr>
                        <a:t>investor 3</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000" u="none" strike="noStrike">
                          <a:effectLst/>
                        </a:rPr>
                        <a:t>0</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000" u="none" strike="noStrike" dirty="0">
                          <a:effectLst/>
                        </a:rPr>
                        <a:t>0</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000" u="none" strike="noStrike" dirty="0">
                          <a:effectLst/>
                        </a:rPr>
                        <a:t>38286.27</a:t>
                      </a:r>
                      <a:endParaRPr lang="en-US" sz="20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478721666"/>
                  </a:ext>
                </a:extLst>
              </a:tr>
            </a:tbl>
          </a:graphicData>
        </a:graphic>
      </p:graphicFrame>
    </p:spTree>
    <p:extLst>
      <p:ext uri="{BB962C8B-B14F-4D97-AF65-F5344CB8AC3E}">
        <p14:creationId xmlns:p14="http://schemas.microsoft.com/office/powerpoint/2010/main" val="361925534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Comments</a:t>
            </a:r>
            <a:endParaRPr lang="en-US" dirty="0"/>
          </a:p>
        </p:txBody>
      </p:sp>
      <p:sp>
        <p:nvSpPr>
          <p:cNvPr id="5" name="Content Placeholder 4"/>
          <p:cNvSpPr>
            <a:spLocks noGrp="1"/>
          </p:cNvSpPr>
          <p:nvPr>
            <p:ph idx="1"/>
          </p:nvPr>
        </p:nvSpPr>
        <p:spPr/>
        <p:txBody>
          <a:bodyPr/>
          <a:lstStyle/>
          <a:p>
            <a:r>
              <a:rPr lang="en-US" dirty="0" smtClean="0"/>
              <a:t>If we have very precise information, the return of an investment with options can be very high. </a:t>
            </a:r>
          </a:p>
          <a:p>
            <a:r>
              <a:rPr lang="en-US" dirty="0" smtClean="0"/>
              <a:t>However, if our information is not as precise as we think, we may lose heavily.</a:t>
            </a:r>
          </a:p>
          <a:p>
            <a:r>
              <a:rPr lang="en-US" dirty="0" smtClean="0"/>
              <a:t>The choice we can make: Strike price and duration of the option contract.</a:t>
            </a:r>
          </a:p>
          <a:p>
            <a:r>
              <a:rPr lang="en-US" dirty="0" smtClean="0"/>
              <a:t>Extension to real economic activities.  </a:t>
            </a:r>
            <a:endParaRPr lang="en-US" dirty="0"/>
          </a:p>
        </p:txBody>
      </p:sp>
      <p:sp>
        <p:nvSpPr>
          <p:cNvPr id="3" name="Footer Placeholder 2"/>
          <p:cNvSpPr>
            <a:spLocks noGrp="1"/>
          </p:cNvSpPr>
          <p:nvPr>
            <p:ph type="ftr" sz="quarter" idx="10"/>
          </p:nvPr>
        </p:nvSpPr>
        <p:spPr/>
        <p:txBody>
          <a:bodyPr/>
          <a:lstStyle/>
          <a:p>
            <a:r>
              <a:rPr lang="en-US" smtClean="0"/>
              <a:t>Copyright © 2014 by Nelson Education Ltd. </a:t>
            </a:r>
            <a:endParaRPr lang="en-US" dirty="0"/>
          </a:p>
        </p:txBody>
      </p:sp>
      <p:sp>
        <p:nvSpPr>
          <p:cNvPr id="4" name="Slide Number Placeholder 3"/>
          <p:cNvSpPr>
            <a:spLocks noGrp="1"/>
          </p:cNvSpPr>
          <p:nvPr>
            <p:ph type="sldNum" sz="quarter" idx="11"/>
          </p:nvPr>
        </p:nvSpPr>
        <p:spPr/>
        <p:txBody>
          <a:bodyPr/>
          <a:lstStyle/>
          <a:p>
            <a:r>
              <a:rPr lang="en-US" smtClean="0"/>
              <a:t>19-</a:t>
            </a:r>
            <a:fld id="{764187E1-DA76-400A-A76B-D52D02FF6260}" type="slidenum">
              <a:rPr lang="en-US" smtClean="0"/>
              <a:pPr/>
              <a:t>38</a:t>
            </a:fld>
            <a:endParaRPr lang="en-US" dirty="0"/>
          </a:p>
        </p:txBody>
      </p:sp>
    </p:spTree>
    <p:extLst>
      <p:ext uri="{BB962C8B-B14F-4D97-AF65-F5344CB8AC3E}">
        <p14:creationId xmlns:p14="http://schemas.microsoft.com/office/powerpoint/2010/main" val="388128281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p:txBody>
          <a:bodyPr/>
          <a:lstStyle/>
          <a:p>
            <a:pPr eaLnBrk="1" hangingPunct="1"/>
            <a:r>
              <a:rPr lang="en-US" altLang="en-US" dirty="0" smtClean="0"/>
              <a:t>Homework</a:t>
            </a:r>
          </a:p>
        </p:txBody>
      </p:sp>
      <p:sp>
        <p:nvSpPr>
          <p:cNvPr id="92163" name="Rectangle 3"/>
          <p:cNvSpPr>
            <a:spLocks noGrp="1" noChangeArrowheads="1"/>
          </p:cNvSpPr>
          <p:nvPr>
            <p:ph type="body" idx="4294967295"/>
          </p:nvPr>
        </p:nvSpPr>
        <p:spPr>
          <a:xfrm>
            <a:off x="0" y="1600200"/>
            <a:ext cx="8305800" cy="4953000"/>
          </a:xfrm>
        </p:spPr>
        <p:txBody>
          <a:bodyPr/>
          <a:lstStyle/>
          <a:p>
            <a:pPr marL="609600" indent="-609600" eaLnBrk="1" hangingPunct="1">
              <a:lnSpc>
                <a:spcPct val="80000"/>
              </a:lnSpc>
              <a:buFontTx/>
              <a:buNone/>
            </a:pPr>
            <a:r>
              <a:rPr lang="en-US" altLang="en-US" sz="2400" dirty="0" smtClean="0"/>
              <a:t>Four investors are bullish about a stock. Each has ten thousand dollars to invest. Current stock price is 100 dollars per share. The first investor is a traditional one. She invests all her money to buy shares. The second investor buys call options with the strike price at 100. The third investor buy call options with strike price at 110. </a:t>
            </a:r>
            <a:r>
              <a:rPr lang="en-US" altLang="en-US" sz="2400" dirty="0"/>
              <a:t>B</a:t>
            </a:r>
            <a:r>
              <a:rPr lang="en-US" altLang="en-US" sz="2400" dirty="0" smtClean="0"/>
              <a:t>oth options will mature in six months. </a:t>
            </a:r>
            <a:r>
              <a:rPr lang="en-US" altLang="en-US" sz="2400" dirty="0"/>
              <a:t>The fourth investor buy call options with strike price at 110. </a:t>
            </a:r>
            <a:r>
              <a:rPr lang="en-US" altLang="en-US" sz="2400" dirty="0" smtClean="0"/>
              <a:t>The option </a:t>
            </a:r>
            <a:r>
              <a:rPr lang="en-US" altLang="en-US" sz="2400" dirty="0"/>
              <a:t>will mature in </a:t>
            </a:r>
            <a:r>
              <a:rPr lang="en-US" altLang="en-US" sz="2400" dirty="0" smtClean="0"/>
              <a:t>three </a:t>
            </a:r>
            <a:r>
              <a:rPr lang="en-US" altLang="en-US" sz="2400" dirty="0"/>
              <a:t>months. </a:t>
            </a:r>
            <a:r>
              <a:rPr lang="en-US" altLang="en-US" sz="2400" dirty="0" smtClean="0"/>
              <a:t>The interest rate is </a:t>
            </a:r>
            <a:r>
              <a:rPr lang="en-US" altLang="en-US" sz="2400" dirty="0"/>
              <a:t>2</a:t>
            </a:r>
            <a:r>
              <a:rPr lang="en-US" altLang="en-US" sz="2400" dirty="0" smtClean="0"/>
              <a:t>% per annum, compounded continuously. The implied volatility of options is 25% per annum. For simplicity we assume the dividend yield of the stock is zero.  If the stock price ends up at 100, 110 and 120 respectively </a:t>
            </a:r>
            <a:r>
              <a:rPr lang="en-US" altLang="en-US" sz="2400" dirty="0"/>
              <a:t>after </a:t>
            </a:r>
            <a:r>
              <a:rPr lang="en-US" altLang="en-US" sz="2400" dirty="0" smtClean="0"/>
              <a:t>three </a:t>
            </a:r>
            <a:r>
              <a:rPr lang="en-US" altLang="en-US" sz="2400" dirty="0"/>
              <a:t>months </a:t>
            </a:r>
            <a:r>
              <a:rPr lang="en-US" altLang="en-US" sz="2400" dirty="0" smtClean="0"/>
              <a:t>or after six months. What is the final wealth of each investor? What conclusion can you draw from the results?</a:t>
            </a:r>
          </a:p>
          <a:p>
            <a:pPr marL="609600" indent="-609600" eaLnBrk="1" hangingPunct="1">
              <a:lnSpc>
                <a:spcPct val="80000"/>
              </a:lnSpc>
              <a:buFontTx/>
              <a:buNone/>
            </a:pPr>
            <a:endParaRPr lang="en-US" altLang="en-US" sz="2400" dirty="0" smtClean="0"/>
          </a:p>
        </p:txBody>
      </p:sp>
    </p:spTree>
    <p:extLst>
      <p:ext uri="{BB962C8B-B14F-4D97-AF65-F5344CB8AC3E}">
        <p14:creationId xmlns:p14="http://schemas.microsoft.com/office/powerpoint/2010/main" val="28389900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9"/>
          <p:cNvSpPr>
            <a:spLocks noGrp="1" noChangeArrowheads="1"/>
          </p:cNvSpPr>
          <p:nvPr>
            <p:ph type="title"/>
          </p:nvPr>
        </p:nvSpPr>
        <p:spPr bwMode="auto">
          <a:xfrm>
            <a:off x="0" y="0"/>
            <a:ext cx="9144000" cy="2163763"/>
          </a:xfrm>
        </p:spPr>
        <p:txBody>
          <a:bodyPr/>
          <a:lstStyle/>
          <a:p>
            <a:pPr eaLnBrk="1" hangingPunct="1"/>
            <a:r>
              <a:rPr lang="en-US" cap="none" dirty="0" smtClean="0"/>
              <a:t>What is the Single Most Important</a:t>
            </a:r>
            <a:br>
              <a:rPr lang="en-US" cap="none" dirty="0" smtClean="0"/>
            </a:br>
            <a:r>
              <a:rPr lang="en-US" cap="none" dirty="0" smtClean="0"/>
              <a:t>Characteristic of </a:t>
            </a:r>
            <a:r>
              <a:rPr lang="en-US" dirty="0" smtClean="0"/>
              <a:t>a</a:t>
            </a:r>
            <a:r>
              <a:rPr lang="en-US" cap="none" dirty="0" smtClean="0"/>
              <a:t>n Option?</a:t>
            </a:r>
          </a:p>
        </p:txBody>
      </p:sp>
      <p:sp>
        <p:nvSpPr>
          <p:cNvPr id="16387" name="Rectangle 10"/>
          <p:cNvSpPr>
            <a:spLocks noGrp="1" noChangeArrowheads="1"/>
          </p:cNvSpPr>
          <p:nvPr>
            <p:ph idx="1"/>
          </p:nvPr>
        </p:nvSpPr>
        <p:spPr>
          <a:xfrm>
            <a:off x="457200" y="2348880"/>
            <a:ext cx="8229600" cy="2544762"/>
          </a:xfrm>
        </p:spPr>
        <p:txBody>
          <a:bodyPr/>
          <a:lstStyle/>
          <a:p>
            <a:pPr eaLnBrk="1" hangingPunct="1"/>
            <a:r>
              <a:rPr lang="en-US" dirty="0" smtClean="0"/>
              <a:t>It does not obligate its owner to take any action. It merely gives the owner the right to buy or sell an asset.</a:t>
            </a:r>
          </a:p>
        </p:txBody>
      </p:sp>
      <p:sp>
        <p:nvSpPr>
          <p:cNvPr id="16388" name="Footer Placeholder 8"/>
          <p:cNvSpPr>
            <a:spLocks noGrp="1"/>
          </p:cNvSpPr>
          <p:nvPr>
            <p:ph type="ftr" sz="quarter" idx="10"/>
          </p:nvPr>
        </p:nvSpPr>
        <p:spPr bwMode="auto">
          <a:noFill/>
          <a:ln>
            <a:miter lim="800000"/>
            <a:headEnd/>
            <a:tailEnd/>
          </a:ln>
        </p:spPr>
        <p:txBody>
          <a:bodyPr/>
          <a:lstStyle/>
          <a:p>
            <a:r>
              <a:rPr lang="en-US"/>
              <a:t>Copyright © 2014 by Nelson Education Ltd. </a:t>
            </a:r>
          </a:p>
        </p:txBody>
      </p:sp>
      <p:sp>
        <p:nvSpPr>
          <p:cNvPr id="16389" name="Slide Number Placeholder 5"/>
          <p:cNvSpPr>
            <a:spLocks noGrp="1"/>
          </p:cNvSpPr>
          <p:nvPr>
            <p:ph type="sldNum" sz="quarter" idx="11"/>
          </p:nvPr>
        </p:nvSpPr>
        <p:spPr bwMode="auto">
          <a:noFill/>
          <a:ln>
            <a:miter lim="800000"/>
            <a:headEnd/>
            <a:tailEnd/>
          </a:ln>
        </p:spPr>
        <p:txBody>
          <a:bodyPr/>
          <a:lstStyle/>
          <a:p>
            <a:r>
              <a:rPr lang="en-US"/>
              <a:t>19-</a:t>
            </a:r>
            <a:fld id="{C66BBDB3-3057-4AA7-8038-E4B815D627D5}" type="slidenum">
              <a:rPr lang="en-US"/>
              <a:pPr/>
              <a:t>4</a:t>
            </a:fld>
            <a:endParaRPr lang="en-US"/>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11"/>
          <p:cNvSpPr>
            <a:spLocks noGrp="1" noChangeArrowheads="1"/>
          </p:cNvSpPr>
          <p:nvPr>
            <p:ph type="title"/>
          </p:nvPr>
        </p:nvSpPr>
        <p:spPr bwMode="auto">
          <a:xfrm>
            <a:off x="539552" y="188640"/>
            <a:ext cx="8229600" cy="1143000"/>
          </a:xfrm>
        </p:spPr>
        <p:txBody>
          <a:bodyPr/>
          <a:lstStyle/>
          <a:p>
            <a:pPr eaLnBrk="1" hangingPunct="1"/>
            <a:r>
              <a:rPr lang="en-US" cap="none" dirty="0" smtClean="0"/>
              <a:t>Option Terminology</a:t>
            </a:r>
          </a:p>
        </p:txBody>
      </p:sp>
      <p:sp>
        <p:nvSpPr>
          <p:cNvPr id="17411" name="Rectangle 12"/>
          <p:cNvSpPr>
            <a:spLocks noGrp="1" noChangeArrowheads="1"/>
          </p:cNvSpPr>
          <p:nvPr>
            <p:ph idx="1"/>
          </p:nvPr>
        </p:nvSpPr>
        <p:spPr/>
        <p:txBody>
          <a:bodyPr/>
          <a:lstStyle/>
          <a:p>
            <a:pPr eaLnBrk="1" hangingPunct="1"/>
            <a:r>
              <a:rPr lang="en-US" smtClean="0"/>
              <a:t>Call option: An option to buy a specified number of shares of a security within some future period</a:t>
            </a:r>
          </a:p>
          <a:p>
            <a:pPr eaLnBrk="1" hangingPunct="1"/>
            <a:r>
              <a:rPr lang="en-US" smtClean="0"/>
              <a:t>Put option: An option to sell a specified number of shares of a security within  some future period</a:t>
            </a:r>
          </a:p>
        </p:txBody>
      </p:sp>
      <p:sp>
        <p:nvSpPr>
          <p:cNvPr id="17412" name="Footer Placeholder 8"/>
          <p:cNvSpPr>
            <a:spLocks noGrp="1"/>
          </p:cNvSpPr>
          <p:nvPr>
            <p:ph type="ftr" sz="quarter" idx="10"/>
          </p:nvPr>
        </p:nvSpPr>
        <p:spPr bwMode="auto">
          <a:noFill/>
          <a:ln>
            <a:miter lim="800000"/>
            <a:headEnd/>
            <a:tailEnd/>
          </a:ln>
        </p:spPr>
        <p:txBody>
          <a:bodyPr/>
          <a:lstStyle/>
          <a:p>
            <a:r>
              <a:rPr lang="en-US"/>
              <a:t>Copyright © 2014 by Nelson Education Ltd. </a:t>
            </a:r>
          </a:p>
        </p:txBody>
      </p:sp>
      <p:sp>
        <p:nvSpPr>
          <p:cNvPr id="17413" name="Slide Number Placeholder 5"/>
          <p:cNvSpPr>
            <a:spLocks noGrp="1"/>
          </p:cNvSpPr>
          <p:nvPr>
            <p:ph type="sldNum" sz="quarter" idx="11"/>
          </p:nvPr>
        </p:nvSpPr>
        <p:spPr bwMode="auto">
          <a:noFill/>
          <a:ln>
            <a:miter lim="800000"/>
            <a:headEnd/>
            <a:tailEnd/>
          </a:ln>
        </p:spPr>
        <p:txBody>
          <a:bodyPr/>
          <a:lstStyle/>
          <a:p>
            <a:r>
              <a:rPr lang="en-US"/>
              <a:t>19-</a:t>
            </a:r>
            <a:fld id="{6A6EE938-7B30-4688-8EB0-30279D3CEB21}" type="slidenum">
              <a:rPr lang="en-US"/>
              <a:pPr/>
              <a:t>5</a:t>
            </a:fld>
            <a:endParaRPr lang="en-US"/>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bwMode="auto">
          <a:xfrm>
            <a:off x="0" y="188640"/>
            <a:ext cx="9144000" cy="1143000"/>
          </a:xfrm>
        </p:spPr>
        <p:txBody>
          <a:bodyPr/>
          <a:lstStyle/>
          <a:p>
            <a:pPr eaLnBrk="1" hangingPunct="1"/>
            <a:r>
              <a:rPr lang="en-US" cap="none" dirty="0" smtClean="0"/>
              <a:t>Option Terminology </a:t>
            </a:r>
            <a:r>
              <a:rPr lang="en-US" sz="3200" i="1" cap="none" dirty="0" smtClean="0"/>
              <a:t>(cont’d)</a:t>
            </a:r>
            <a:endParaRPr lang="en-US" i="1" cap="none" dirty="0" smtClean="0"/>
          </a:p>
        </p:txBody>
      </p:sp>
      <p:sp>
        <p:nvSpPr>
          <p:cNvPr id="18435" name="Rectangle 3"/>
          <p:cNvSpPr>
            <a:spLocks noGrp="1" noChangeArrowheads="1"/>
          </p:cNvSpPr>
          <p:nvPr>
            <p:ph idx="1"/>
          </p:nvPr>
        </p:nvSpPr>
        <p:spPr/>
        <p:txBody>
          <a:bodyPr/>
          <a:lstStyle/>
          <a:p>
            <a:pPr eaLnBrk="1" hangingPunct="1"/>
            <a:r>
              <a:rPr lang="en-US" smtClean="0"/>
              <a:t>Strike (or exercise) price: The price stated in the option contract at which the security can be bought or sold</a:t>
            </a:r>
          </a:p>
          <a:p>
            <a:pPr eaLnBrk="1" hangingPunct="1"/>
            <a:r>
              <a:rPr lang="en-US" smtClean="0"/>
              <a:t>Option price: The market price of the option contract</a:t>
            </a:r>
          </a:p>
        </p:txBody>
      </p:sp>
      <p:sp>
        <p:nvSpPr>
          <p:cNvPr id="18436" name="Footer Placeholder 8"/>
          <p:cNvSpPr>
            <a:spLocks noGrp="1"/>
          </p:cNvSpPr>
          <p:nvPr>
            <p:ph type="ftr" sz="quarter" idx="10"/>
          </p:nvPr>
        </p:nvSpPr>
        <p:spPr bwMode="auto">
          <a:noFill/>
          <a:ln>
            <a:miter lim="800000"/>
            <a:headEnd/>
            <a:tailEnd/>
          </a:ln>
        </p:spPr>
        <p:txBody>
          <a:bodyPr/>
          <a:lstStyle/>
          <a:p>
            <a:r>
              <a:rPr lang="en-US"/>
              <a:t>Copyright © 2014 by Nelson Education Ltd. </a:t>
            </a:r>
          </a:p>
        </p:txBody>
      </p:sp>
      <p:sp>
        <p:nvSpPr>
          <p:cNvPr id="18437" name="Slide Number Placeholder 5"/>
          <p:cNvSpPr>
            <a:spLocks noGrp="1"/>
          </p:cNvSpPr>
          <p:nvPr>
            <p:ph type="sldNum" sz="quarter" idx="11"/>
          </p:nvPr>
        </p:nvSpPr>
        <p:spPr bwMode="auto">
          <a:noFill/>
          <a:ln>
            <a:miter lim="800000"/>
            <a:headEnd/>
            <a:tailEnd/>
          </a:ln>
        </p:spPr>
        <p:txBody>
          <a:bodyPr/>
          <a:lstStyle/>
          <a:p>
            <a:r>
              <a:rPr lang="en-US"/>
              <a:t>19-</a:t>
            </a:r>
            <a:fld id="{DD77211F-882F-46FE-A119-924A24DF9D95}" type="slidenum">
              <a:rPr lang="en-US"/>
              <a:pPr/>
              <a:t>6</a:t>
            </a:fld>
            <a:endParaRPr lang="en-US"/>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5"/>
          <p:cNvSpPr>
            <a:spLocks noGrp="1" noChangeArrowheads="1"/>
          </p:cNvSpPr>
          <p:nvPr>
            <p:ph type="title"/>
          </p:nvPr>
        </p:nvSpPr>
        <p:spPr bwMode="auto">
          <a:xfrm>
            <a:off x="0" y="188640"/>
            <a:ext cx="9144000" cy="1143000"/>
          </a:xfrm>
        </p:spPr>
        <p:txBody>
          <a:bodyPr/>
          <a:lstStyle/>
          <a:p>
            <a:pPr eaLnBrk="1" hangingPunct="1"/>
            <a:r>
              <a:rPr lang="en-US" cap="none" dirty="0" smtClean="0"/>
              <a:t>Option Terminology </a:t>
            </a:r>
            <a:r>
              <a:rPr lang="en-US" sz="3200" i="1" cap="none" dirty="0" smtClean="0"/>
              <a:t>(cont’d)</a:t>
            </a:r>
            <a:endParaRPr lang="en-US" i="1" cap="none" dirty="0" smtClean="0"/>
          </a:p>
        </p:txBody>
      </p:sp>
      <p:sp>
        <p:nvSpPr>
          <p:cNvPr id="19459" name="Rectangle 6"/>
          <p:cNvSpPr>
            <a:spLocks noGrp="1" noChangeArrowheads="1"/>
          </p:cNvSpPr>
          <p:nvPr>
            <p:ph idx="1"/>
          </p:nvPr>
        </p:nvSpPr>
        <p:spPr/>
        <p:txBody>
          <a:bodyPr/>
          <a:lstStyle/>
          <a:p>
            <a:pPr eaLnBrk="1" hangingPunct="1"/>
            <a:r>
              <a:rPr lang="en-US" dirty="0" smtClean="0"/>
              <a:t>American option: An option can be exercised any time before it expires.</a:t>
            </a:r>
          </a:p>
          <a:p>
            <a:pPr eaLnBrk="1" hangingPunct="1"/>
            <a:r>
              <a:rPr lang="en-US" dirty="0" smtClean="0"/>
              <a:t>European option: An option can only be exercised on its expiration date</a:t>
            </a:r>
          </a:p>
          <a:p>
            <a:pPr eaLnBrk="1" hangingPunct="1"/>
            <a:r>
              <a:rPr lang="en-US" dirty="0" smtClean="0"/>
              <a:t>Writer: The seller of an option</a:t>
            </a:r>
          </a:p>
        </p:txBody>
      </p:sp>
      <p:sp>
        <p:nvSpPr>
          <p:cNvPr id="19460" name="Footer Placeholder 8"/>
          <p:cNvSpPr>
            <a:spLocks noGrp="1"/>
          </p:cNvSpPr>
          <p:nvPr>
            <p:ph type="ftr" sz="quarter" idx="10"/>
          </p:nvPr>
        </p:nvSpPr>
        <p:spPr bwMode="auto">
          <a:noFill/>
          <a:ln>
            <a:miter lim="800000"/>
            <a:headEnd/>
            <a:tailEnd/>
          </a:ln>
        </p:spPr>
        <p:txBody>
          <a:bodyPr/>
          <a:lstStyle/>
          <a:p>
            <a:r>
              <a:rPr lang="en-US"/>
              <a:t>Copyright © 2014 by Nelson Education Ltd. </a:t>
            </a:r>
          </a:p>
        </p:txBody>
      </p:sp>
      <p:sp>
        <p:nvSpPr>
          <p:cNvPr id="19461" name="Slide Number Placeholder 5"/>
          <p:cNvSpPr>
            <a:spLocks noGrp="1"/>
          </p:cNvSpPr>
          <p:nvPr>
            <p:ph type="sldNum" sz="quarter" idx="11"/>
          </p:nvPr>
        </p:nvSpPr>
        <p:spPr bwMode="auto">
          <a:noFill/>
          <a:ln>
            <a:miter lim="800000"/>
            <a:headEnd/>
            <a:tailEnd/>
          </a:ln>
        </p:spPr>
        <p:txBody>
          <a:bodyPr/>
          <a:lstStyle/>
          <a:p>
            <a:r>
              <a:rPr lang="en-US"/>
              <a:t>19-</a:t>
            </a:r>
            <a:fld id="{7F271167-2CA3-4326-ACCA-38C918F45EF2}" type="slidenum">
              <a:rPr lang="en-US"/>
              <a:pPr/>
              <a:t>7</a:t>
            </a:fld>
            <a:endParaRPr lang="en-US"/>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0" y="188640"/>
            <a:ext cx="9144000" cy="1143000"/>
          </a:xfrm>
        </p:spPr>
        <p:txBody>
          <a:bodyPr/>
          <a:lstStyle/>
          <a:p>
            <a:pPr eaLnBrk="1" hangingPunct="1"/>
            <a:r>
              <a:rPr lang="en-US" cap="none" dirty="0" smtClean="0"/>
              <a:t>Option Terminology </a:t>
            </a:r>
            <a:r>
              <a:rPr lang="en-US" sz="3200" i="1" cap="none" dirty="0" smtClean="0"/>
              <a:t>(cont’d)</a:t>
            </a:r>
            <a:endParaRPr lang="en-US" i="1" cap="none" dirty="0" smtClean="0"/>
          </a:p>
        </p:txBody>
      </p:sp>
      <p:grpSp>
        <p:nvGrpSpPr>
          <p:cNvPr id="20483" name="Group 3"/>
          <p:cNvGrpSpPr>
            <a:grpSpLocks/>
          </p:cNvGrpSpPr>
          <p:nvPr/>
        </p:nvGrpSpPr>
        <p:grpSpPr bwMode="auto">
          <a:xfrm>
            <a:off x="457200" y="2514600"/>
            <a:ext cx="8458200" cy="1524000"/>
            <a:chOff x="360" y="1673"/>
            <a:chExt cx="5112" cy="771"/>
          </a:xfrm>
        </p:grpSpPr>
        <p:sp>
          <p:nvSpPr>
            <p:cNvPr id="20486" name="Text Box 4"/>
            <p:cNvSpPr txBox="1">
              <a:spLocks noChangeArrowheads="1"/>
            </p:cNvSpPr>
            <p:nvPr/>
          </p:nvSpPr>
          <p:spPr bwMode="auto">
            <a:xfrm>
              <a:off x="515" y="1673"/>
              <a:ext cx="4957" cy="679"/>
            </a:xfrm>
            <a:prstGeom prst="rect">
              <a:avLst/>
            </a:prstGeom>
            <a:noFill/>
            <a:ln w="9525">
              <a:noFill/>
              <a:miter lim="800000"/>
              <a:headEnd/>
              <a:tailEnd/>
            </a:ln>
          </p:spPr>
          <p:txBody>
            <a:bodyPr>
              <a:spAutoFit/>
            </a:bodyPr>
            <a:lstStyle/>
            <a:p>
              <a:pPr>
                <a:lnSpc>
                  <a:spcPct val="80000"/>
                </a:lnSpc>
                <a:spcBef>
                  <a:spcPct val="50000"/>
                </a:spcBef>
                <a:tabLst>
                  <a:tab pos="1947863" algn="l"/>
                  <a:tab pos="3030538" algn="ctr"/>
                  <a:tab pos="4864100" algn="l"/>
                  <a:tab pos="6508750" algn="ctr"/>
                  <a:tab pos="7937500" algn="r"/>
                </a:tabLst>
              </a:pPr>
              <a:r>
                <a:rPr lang="en-US" sz="2000" u="sng">
                  <a:ea typeface="ＭＳ Ｐゴシック" pitchFamily="34" charset="-128"/>
                </a:rPr>
                <a:t>		</a:t>
              </a:r>
              <a:r>
                <a:rPr lang="en-US" sz="2000" b="1" u="sng">
                  <a:ea typeface="ＭＳ Ｐゴシック" pitchFamily="34" charset="-128"/>
                </a:rPr>
                <a:t>Buyer		Seller	</a:t>
              </a:r>
            </a:p>
            <a:p>
              <a:pPr>
                <a:lnSpc>
                  <a:spcPct val="70000"/>
                </a:lnSpc>
                <a:spcBef>
                  <a:spcPct val="50000"/>
                </a:spcBef>
                <a:tabLst>
                  <a:tab pos="1947863" algn="l"/>
                  <a:tab pos="3030538" algn="ctr"/>
                  <a:tab pos="4864100" algn="l"/>
                  <a:tab pos="6508750" algn="ctr"/>
                  <a:tab pos="7937500" algn="r"/>
                </a:tabLst>
              </a:pPr>
              <a:r>
                <a:rPr lang="en-US" sz="2000" b="1">
                  <a:ea typeface="ＭＳ Ｐゴシック" pitchFamily="34" charset="-128"/>
                </a:rPr>
                <a:t>Call Option</a:t>
              </a:r>
              <a:r>
                <a:rPr lang="en-US" sz="2000">
                  <a:ea typeface="ＭＳ Ｐゴシック" pitchFamily="34" charset="-128"/>
                </a:rPr>
                <a:t>	Right to </a:t>
              </a:r>
              <a:r>
                <a:rPr lang="en-US" sz="2000" b="1">
                  <a:solidFill>
                    <a:srgbClr val="000099"/>
                  </a:solidFill>
                  <a:ea typeface="ＭＳ Ｐゴシック" pitchFamily="34" charset="-128"/>
                </a:rPr>
                <a:t>buy</a:t>
              </a:r>
              <a:r>
                <a:rPr lang="en-US" sz="2000">
                  <a:ea typeface="ＭＳ Ｐゴシック" pitchFamily="34" charset="-128"/>
                </a:rPr>
                <a:t> asset	Obligation to </a:t>
              </a:r>
              <a:r>
                <a:rPr lang="en-US" sz="2000" b="1">
                  <a:solidFill>
                    <a:srgbClr val="FF0000"/>
                  </a:solidFill>
                  <a:ea typeface="ＭＳ Ｐゴシック" pitchFamily="34" charset="-128"/>
                </a:rPr>
                <a:t>sell</a:t>
              </a:r>
              <a:r>
                <a:rPr lang="en-US" sz="2000">
                  <a:ea typeface="ＭＳ Ｐゴシック" pitchFamily="34" charset="-128"/>
                </a:rPr>
                <a:t> asset</a:t>
              </a:r>
            </a:p>
            <a:p>
              <a:pPr>
                <a:lnSpc>
                  <a:spcPct val="70000"/>
                </a:lnSpc>
                <a:spcBef>
                  <a:spcPct val="50000"/>
                </a:spcBef>
                <a:tabLst>
                  <a:tab pos="1947863" algn="l"/>
                  <a:tab pos="3030538" algn="ctr"/>
                  <a:tab pos="4864100" algn="l"/>
                  <a:tab pos="6508750" algn="ctr"/>
                  <a:tab pos="7937500" algn="r"/>
                </a:tabLst>
              </a:pPr>
              <a:r>
                <a:rPr lang="en-US" sz="2000" b="1">
                  <a:ea typeface="ＭＳ Ｐゴシック" pitchFamily="34" charset="-128"/>
                </a:rPr>
                <a:t>Put Option</a:t>
              </a:r>
              <a:r>
                <a:rPr lang="en-US" sz="2000">
                  <a:ea typeface="ＭＳ Ｐゴシック" pitchFamily="34" charset="-128"/>
                </a:rPr>
                <a:t>	Right to </a:t>
              </a:r>
              <a:r>
                <a:rPr lang="en-US" sz="2000" b="1">
                  <a:solidFill>
                    <a:srgbClr val="FF0000"/>
                  </a:solidFill>
                  <a:ea typeface="ＭＳ Ｐゴシック" pitchFamily="34" charset="-128"/>
                </a:rPr>
                <a:t>sell</a:t>
              </a:r>
              <a:r>
                <a:rPr lang="en-US" sz="2000">
                  <a:ea typeface="ＭＳ Ｐゴシック" pitchFamily="34" charset="-128"/>
                </a:rPr>
                <a:t> asset	Obligation to </a:t>
              </a:r>
              <a:r>
                <a:rPr lang="en-US" sz="2000" b="1">
                  <a:solidFill>
                    <a:srgbClr val="000099"/>
                  </a:solidFill>
                  <a:ea typeface="ＭＳ Ｐゴシック" pitchFamily="34" charset="-128"/>
                </a:rPr>
                <a:t>buy</a:t>
              </a:r>
              <a:r>
                <a:rPr lang="en-US" sz="2000">
                  <a:ea typeface="ＭＳ Ｐゴシック" pitchFamily="34" charset="-128"/>
                </a:rPr>
                <a:t> asset</a:t>
              </a:r>
            </a:p>
          </p:txBody>
        </p:sp>
        <p:sp>
          <p:nvSpPr>
            <p:cNvPr id="20487" name="Line 5"/>
            <p:cNvSpPr>
              <a:spLocks noChangeShapeType="1"/>
            </p:cNvSpPr>
            <p:nvPr/>
          </p:nvSpPr>
          <p:spPr bwMode="auto">
            <a:xfrm>
              <a:off x="360" y="2444"/>
              <a:ext cx="4989" cy="0"/>
            </a:xfrm>
            <a:prstGeom prst="line">
              <a:avLst/>
            </a:prstGeom>
            <a:noFill/>
            <a:ln w="28575">
              <a:solidFill>
                <a:schemeClr val="tx1"/>
              </a:solidFill>
              <a:round/>
              <a:headEnd/>
              <a:tailEnd/>
            </a:ln>
          </p:spPr>
          <p:txBody>
            <a:bodyPr/>
            <a:lstStyle/>
            <a:p>
              <a:endParaRPr lang="en-CA"/>
            </a:p>
          </p:txBody>
        </p:sp>
        <p:sp>
          <p:nvSpPr>
            <p:cNvPr id="20488" name="Line 6"/>
            <p:cNvSpPr>
              <a:spLocks noChangeShapeType="1"/>
            </p:cNvSpPr>
            <p:nvPr/>
          </p:nvSpPr>
          <p:spPr bwMode="auto">
            <a:xfrm>
              <a:off x="360" y="1673"/>
              <a:ext cx="4989" cy="0"/>
            </a:xfrm>
            <a:prstGeom prst="line">
              <a:avLst/>
            </a:prstGeom>
            <a:noFill/>
            <a:ln w="28575">
              <a:solidFill>
                <a:schemeClr val="tx1"/>
              </a:solidFill>
              <a:round/>
              <a:headEnd/>
              <a:tailEnd/>
            </a:ln>
          </p:spPr>
          <p:txBody>
            <a:bodyPr/>
            <a:lstStyle/>
            <a:p>
              <a:endParaRPr lang="en-CA"/>
            </a:p>
          </p:txBody>
        </p:sp>
      </p:grpSp>
      <p:sp>
        <p:nvSpPr>
          <p:cNvPr id="20484" name="Footer Placeholder 10"/>
          <p:cNvSpPr>
            <a:spLocks noGrp="1"/>
          </p:cNvSpPr>
          <p:nvPr>
            <p:ph type="ftr" sz="quarter" idx="10"/>
          </p:nvPr>
        </p:nvSpPr>
        <p:spPr bwMode="auto">
          <a:noFill/>
          <a:ln>
            <a:miter lim="800000"/>
            <a:headEnd/>
            <a:tailEnd/>
          </a:ln>
        </p:spPr>
        <p:txBody>
          <a:bodyPr/>
          <a:lstStyle/>
          <a:p>
            <a:r>
              <a:rPr lang="en-US"/>
              <a:t>Copyright © 2014 by Nelson Education Ltd. </a:t>
            </a:r>
          </a:p>
        </p:txBody>
      </p:sp>
      <p:sp>
        <p:nvSpPr>
          <p:cNvPr id="20485" name="Slide Number Placeholder 8"/>
          <p:cNvSpPr>
            <a:spLocks noGrp="1"/>
          </p:cNvSpPr>
          <p:nvPr>
            <p:ph type="sldNum" sz="quarter" idx="11"/>
          </p:nvPr>
        </p:nvSpPr>
        <p:spPr bwMode="auto">
          <a:noFill/>
          <a:ln>
            <a:miter lim="800000"/>
            <a:headEnd/>
            <a:tailEnd/>
          </a:ln>
        </p:spPr>
        <p:txBody>
          <a:bodyPr/>
          <a:lstStyle/>
          <a:p>
            <a:r>
              <a:rPr lang="en-US"/>
              <a:t>19-</a:t>
            </a:r>
            <a:fld id="{F84FF76B-81C3-40B5-8B5E-CEF2EEB3EED8}" type="slidenum">
              <a:rPr lang="en-US"/>
              <a:pPr/>
              <a:t>8</a:t>
            </a:fld>
            <a:endParaRPr lang="en-US"/>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title"/>
          </p:nvPr>
        </p:nvSpPr>
        <p:spPr bwMode="auto">
          <a:xfrm>
            <a:off x="0" y="188640"/>
            <a:ext cx="9144000" cy="1143000"/>
          </a:xfrm>
        </p:spPr>
        <p:txBody>
          <a:bodyPr/>
          <a:lstStyle/>
          <a:p>
            <a:pPr eaLnBrk="1" hangingPunct="1"/>
            <a:r>
              <a:rPr lang="en-US" cap="none" dirty="0" smtClean="0"/>
              <a:t>Option Terminology </a:t>
            </a:r>
            <a:r>
              <a:rPr lang="en-US" sz="3200" i="1" cap="none" dirty="0" smtClean="0"/>
              <a:t>(cont’d)</a:t>
            </a:r>
            <a:endParaRPr lang="en-US" i="1" cap="none" dirty="0" smtClean="0"/>
          </a:p>
        </p:txBody>
      </p:sp>
      <p:sp>
        <p:nvSpPr>
          <p:cNvPr id="21507" name="Rectangle 8"/>
          <p:cNvSpPr>
            <a:spLocks noGrp="1" noChangeArrowheads="1"/>
          </p:cNvSpPr>
          <p:nvPr>
            <p:ph idx="1"/>
          </p:nvPr>
        </p:nvSpPr>
        <p:spPr/>
        <p:txBody>
          <a:bodyPr/>
          <a:lstStyle/>
          <a:p>
            <a:pPr eaLnBrk="1" hangingPunct="1">
              <a:lnSpc>
                <a:spcPct val="90000"/>
              </a:lnSpc>
            </a:pPr>
            <a:r>
              <a:rPr lang="en-US" sz="3000" smtClean="0"/>
              <a:t>Expiration date: The last day that the option contract can be exercised</a:t>
            </a:r>
          </a:p>
          <a:p>
            <a:pPr eaLnBrk="1" hangingPunct="1">
              <a:lnSpc>
                <a:spcPct val="90000"/>
              </a:lnSpc>
            </a:pPr>
            <a:r>
              <a:rPr lang="en-US" sz="3000" smtClean="0"/>
              <a:t>Exercise value: The value of an option if it were exercised today (for a call = current stock price – strike price; for a put = strike price – current stock price)</a:t>
            </a:r>
          </a:p>
          <a:p>
            <a:pPr eaLnBrk="1" hangingPunct="1">
              <a:lnSpc>
                <a:spcPct val="90000"/>
              </a:lnSpc>
            </a:pPr>
            <a:r>
              <a:rPr lang="en-US" sz="3000" smtClean="0"/>
              <a:t>Note: The exercise value is zero if the stock price is less than the strike price for a call.  Exercise value = max [current price of stock – strike price, 0] for a call. </a:t>
            </a:r>
          </a:p>
        </p:txBody>
      </p:sp>
      <p:sp>
        <p:nvSpPr>
          <p:cNvPr id="21508" name="Footer Placeholder 8"/>
          <p:cNvSpPr>
            <a:spLocks noGrp="1"/>
          </p:cNvSpPr>
          <p:nvPr>
            <p:ph type="ftr" sz="quarter" idx="10"/>
          </p:nvPr>
        </p:nvSpPr>
        <p:spPr bwMode="auto">
          <a:noFill/>
          <a:ln>
            <a:miter lim="800000"/>
            <a:headEnd/>
            <a:tailEnd/>
          </a:ln>
        </p:spPr>
        <p:txBody>
          <a:bodyPr/>
          <a:lstStyle/>
          <a:p>
            <a:r>
              <a:rPr lang="en-US"/>
              <a:t>Copyright © 2014 by Nelson Education Ltd. </a:t>
            </a:r>
          </a:p>
        </p:txBody>
      </p:sp>
      <p:sp>
        <p:nvSpPr>
          <p:cNvPr id="21509" name="Slide Number Placeholder 5"/>
          <p:cNvSpPr>
            <a:spLocks noGrp="1"/>
          </p:cNvSpPr>
          <p:nvPr>
            <p:ph type="sldNum" sz="quarter" idx="11"/>
          </p:nvPr>
        </p:nvSpPr>
        <p:spPr bwMode="auto">
          <a:noFill/>
          <a:ln>
            <a:miter lim="800000"/>
            <a:headEnd/>
            <a:tailEnd/>
          </a:ln>
        </p:spPr>
        <p:txBody>
          <a:bodyPr/>
          <a:lstStyle/>
          <a:p>
            <a:r>
              <a:rPr lang="en-US"/>
              <a:t>19-</a:t>
            </a:r>
            <a:fld id="{C5A4DD59-F294-4F96-B1B4-D49D1D6003C6}" type="slidenum">
              <a:rPr lang="en-US"/>
              <a:pPr/>
              <a:t>9</a:t>
            </a:fld>
            <a:endParaRPr lang="en-US"/>
          </a:p>
        </p:txBody>
      </p:sp>
    </p:spTree>
  </p:cSld>
  <p:clrMapOvr>
    <a:masterClrMapping/>
  </p:clrMapOvr>
  <p:transition/>
</p:sld>
</file>

<file path=ppt/theme/theme1.xml><?xml version="1.0" encoding="utf-8"?>
<a:theme xmlns:a="http://schemas.openxmlformats.org/drawingml/2006/main" name="3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956</TotalTime>
  <Words>2324</Words>
  <Application>Microsoft Office PowerPoint</Application>
  <PresentationFormat>On-screen Show (4:3)</PresentationFormat>
  <Paragraphs>480</Paragraphs>
  <Slides>39</Slides>
  <Notes>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39</vt:i4>
      </vt:variant>
    </vt:vector>
  </HeadingPairs>
  <TitlesOfParts>
    <vt:vector size="49" baseType="lpstr">
      <vt:lpstr>ＭＳ Ｐゴシック</vt:lpstr>
      <vt:lpstr>ヒラギノ角ゴ Pro W3</vt:lpstr>
      <vt:lpstr>Arial</vt:lpstr>
      <vt:lpstr>Calibri</vt:lpstr>
      <vt:lpstr>Gill Sans MT</vt:lpstr>
      <vt:lpstr>Symbol</vt:lpstr>
      <vt:lpstr>Tahoma</vt:lpstr>
      <vt:lpstr>Times New Roman</vt:lpstr>
      <vt:lpstr>Wingdings</vt:lpstr>
      <vt:lpstr>3_Custom Design</vt:lpstr>
      <vt:lpstr>CHAPTER 19</vt:lpstr>
      <vt:lpstr>CHAPTER 19 OUTLINE</vt:lpstr>
      <vt:lpstr>Financial Options</vt:lpstr>
      <vt:lpstr>What is the Single Most Important Characteristic of an Option?</vt:lpstr>
      <vt:lpstr>Option Terminology</vt:lpstr>
      <vt:lpstr>Option Terminology (cont’d)</vt:lpstr>
      <vt:lpstr>Option Terminology (cont’d)</vt:lpstr>
      <vt:lpstr>Option Terminology (cont’d)</vt:lpstr>
      <vt:lpstr>Option Terminology (cont’d)</vt:lpstr>
      <vt:lpstr>Option Terminology (cont’d)</vt:lpstr>
      <vt:lpstr>Option Terminology (cont’d)</vt:lpstr>
      <vt:lpstr>Consider the Following Data:</vt:lpstr>
      <vt:lpstr>Exercise Value of Option</vt:lpstr>
      <vt:lpstr>Market Price of Option</vt:lpstr>
      <vt:lpstr>Time Value of Option</vt:lpstr>
      <vt:lpstr>Call Time Value Diagram</vt:lpstr>
      <vt:lpstr>Option Time Value vs. Exercise Value</vt:lpstr>
      <vt:lpstr>Determinants of the Price of an Option</vt:lpstr>
      <vt:lpstr>The Black-Scholes  Option Pricing Model (OPM)</vt:lpstr>
      <vt:lpstr>Assumptions (cont’d)</vt:lpstr>
      <vt:lpstr>OPM Equations</vt:lpstr>
      <vt:lpstr>OPM Illustration</vt:lpstr>
      <vt:lpstr>First: Find D1 and D2</vt:lpstr>
      <vt:lpstr>Second: Find N(D1) and N(D2)</vt:lpstr>
      <vt:lpstr>Third: Find Value of Option</vt:lpstr>
      <vt:lpstr>Impacts of OPM Parameters </vt:lpstr>
      <vt:lpstr>Impact on Call Value (cont’d)</vt:lpstr>
      <vt:lpstr>Effects of OPM Factors</vt:lpstr>
      <vt:lpstr>The Valuation of Put Options</vt:lpstr>
      <vt:lpstr>Put-Call Parity</vt:lpstr>
      <vt:lpstr>Portfolio Payoffs at Expiry Date T for PT&lt;X and PT≥X</vt:lpstr>
      <vt:lpstr>Put-Call Parity Relationship</vt:lpstr>
      <vt:lpstr>Illustration: Put-Call Parity</vt:lpstr>
      <vt:lpstr>Applications of Option Pricing in Corporate Finance</vt:lpstr>
      <vt:lpstr>Investment with options</vt:lpstr>
      <vt:lpstr>PowerPoint Presentation</vt:lpstr>
      <vt:lpstr>PowerPoint Presentation</vt:lpstr>
      <vt:lpstr>Comments</vt:lpstr>
      <vt:lpstr>Homework</vt:lpstr>
    </vt:vector>
  </TitlesOfParts>
  <Company>KRB Editorial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Organization from Start-up to a Major Corporation</dc:title>
  <dc:creator>KRB Editorial</dc:creator>
  <cp:lastModifiedBy>setup</cp:lastModifiedBy>
  <cp:revision>87</cp:revision>
  <cp:lastPrinted>2017-11-17T16:46:06Z</cp:lastPrinted>
  <dcterms:created xsi:type="dcterms:W3CDTF">2013-04-26T11:42:12Z</dcterms:created>
  <dcterms:modified xsi:type="dcterms:W3CDTF">2017-11-17T16:52:04Z</dcterms:modified>
</cp:coreProperties>
</file>