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49"/>
  </p:notesMasterIdLst>
  <p:handoutMasterIdLst>
    <p:handoutMasterId r:id="rId50"/>
  </p:handoutMasterIdLst>
  <p:sldIdLst>
    <p:sldId id="308" r:id="rId2"/>
    <p:sldId id="297" r:id="rId3"/>
    <p:sldId id="260" r:id="rId4"/>
    <p:sldId id="298" r:id="rId5"/>
    <p:sldId id="261" r:id="rId6"/>
    <p:sldId id="299" r:id="rId7"/>
    <p:sldId id="300" r:id="rId8"/>
    <p:sldId id="301" r:id="rId9"/>
    <p:sldId id="263" r:id="rId10"/>
    <p:sldId id="264" r:id="rId11"/>
    <p:sldId id="265" r:id="rId12"/>
    <p:sldId id="266" r:id="rId13"/>
    <p:sldId id="290" r:id="rId14"/>
    <p:sldId id="267" r:id="rId15"/>
    <p:sldId id="268" r:id="rId16"/>
    <p:sldId id="269" r:id="rId17"/>
    <p:sldId id="270" r:id="rId18"/>
    <p:sldId id="292" r:id="rId19"/>
    <p:sldId id="302" r:id="rId20"/>
    <p:sldId id="271" r:id="rId21"/>
    <p:sldId id="272" r:id="rId22"/>
    <p:sldId id="273" r:id="rId23"/>
    <p:sldId id="274" r:id="rId24"/>
    <p:sldId id="303" r:id="rId25"/>
    <p:sldId id="276" r:id="rId26"/>
    <p:sldId id="277" r:id="rId27"/>
    <p:sldId id="304" r:id="rId28"/>
    <p:sldId id="278" r:id="rId29"/>
    <p:sldId id="305" r:id="rId30"/>
    <p:sldId id="279" r:id="rId31"/>
    <p:sldId id="291" r:id="rId32"/>
    <p:sldId id="293" r:id="rId33"/>
    <p:sldId id="280" r:id="rId34"/>
    <p:sldId id="281" r:id="rId35"/>
    <p:sldId id="306" r:id="rId36"/>
    <p:sldId id="294" r:id="rId37"/>
    <p:sldId id="307" r:id="rId38"/>
    <p:sldId id="282" r:id="rId39"/>
    <p:sldId id="283" r:id="rId40"/>
    <p:sldId id="296" r:id="rId41"/>
    <p:sldId id="295" r:id="rId42"/>
    <p:sldId id="284" r:id="rId43"/>
    <p:sldId id="285" r:id="rId44"/>
    <p:sldId id="286" r:id="rId45"/>
    <p:sldId id="287" r:id="rId46"/>
    <p:sldId id="288" r:id="rId47"/>
    <p:sldId id="28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E0C"/>
    <a:srgbClr val="FCF1C0"/>
    <a:srgbClr val="B95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412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20693-1A71-4524-AA14-000DE5D3E47E}" type="datetime1">
              <a:rPr lang="en-US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Copyright © 2014 by Nelson Education Ltd.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E27D1-64E4-47DB-98EB-896F6E89C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459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Copyright © 2014 by Nelson Education Ltd.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3205AD-6CBE-4646-9C44-5BA19160A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63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7A5A1-708C-42B2-B2FF-3C0DA94BDD0A}" type="slidenum">
              <a:rPr lang="en-US"/>
              <a:pPr/>
              <a:t>1</a:t>
            </a:fld>
            <a:endParaRPr lang="en-US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88BDB-CB62-4B18-A504-2A0651AD0D5F}" type="slidenum">
              <a:rPr lang="en-US"/>
              <a:pPr/>
              <a:t>17</a:t>
            </a:fld>
            <a:endParaRPr lang="en-US"/>
          </a:p>
        </p:txBody>
      </p:sp>
      <p:sp>
        <p:nvSpPr>
          <p:cNvPr id="3891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3404AE48-0085-4571-88B6-743D4499058C}" type="slidenum">
              <a:rPr lang="en-US" sz="1000" i="1">
                <a:latin typeface="Times New Roman" pitchFamily="18" charset="0"/>
              </a:rPr>
              <a:pPr algn="r" defTabSz="938213" eaLnBrk="0" hangingPunct="0"/>
              <a:t>17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2532E-13CC-41F4-979D-F784184C723B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A20B22C3-71EA-43E1-8928-05B1F6A01D32}" type="slidenum">
              <a:rPr lang="en-US" sz="1000" i="1">
                <a:latin typeface="Times New Roman" pitchFamily="18" charset="0"/>
              </a:rPr>
              <a:pPr algn="r" defTabSz="938213" eaLnBrk="0" hangingPunct="0"/>
              <a:t>20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3C2F3-B9B4-462D-B72B-834F737DCDAA}" type="slidenum">
              <a:rPr lang="en-US"/>
              <a:pPr/>
              <a:t>22</a:t>
            </a:fld>
            <a:endParaRPr lang="en-US"/>
          </a:p>
        </p:txBody>
      </p:sp>
      <p:sp>
        <p:nvSpPr>
          <p:cNvPr id="4608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FC756BD6-FDA5-452F-98DD-A6442AF223EA}" type="slidenum">
              <a:rPr lang="en-US" sz="1000" i="1">
                <a:latin typeface="Times New Roman" pitchFamily="18" charset="0"/>
              </a:rPr>
              <a:pPr algn="r" defTabSz="938213" eaLnBrk="0" hangingPunct="0"/>
              <a:t>22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AD523-323C-4ED3-BB26-E248922F3ED8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6C5E9DF2-7BC5-4EAE-A365-FE88AD8229D8}" type="slidenum">
              <a:rPr lang="en-US" sz="1000" i="1">
                <a:latin typeface="Times New Roman" pitchFamily="18" charset="0"/>
              </a:rPr>
              <a:pPr algn="r" defTabSz="938213" eaLnBrk="0" hangingPunct="0"/>
              <a:t>23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5CF72-6CAA-4B14-8741-DAACB5020A2D}" type="slidenum">
              <a:rPr lang="en-US"/>
              <a:pPr/>
              <a:t>25</a:t>
            </a:fld>
            <a:endParaRPr lang="en-US"/>
          </a:p>
        </p:txBody>
      </p:sp>
      <p:sp>
        <p:nvSpPr>
          <p:cNvPr id="5120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202F32FF-AFD4-474A-908E-3516474341FA}" type="slidenum">
              <a:rPr lang="en-US" sz="1000" i="1">
                <a:latin typeface="Times New Roman" pitchFamily="18" charset="0"/>
              </a:rPr>
              <a:pPr algn="r" defTabSz="938213" eaLnBrk="0" hangingPunct="0"/>
              <a:t>25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8C3C7-56C4-4BDE-9DD4-A36E555A2580}" type="slidenum">
              <a:rPr lang="en-US"/>
              <a:pPr/>
              <a:t>26</a:t>
            </a:fld>
            <a:endParaRPr lang="en-US"/>
          </a:p>
        </p:txBody>
      </p:sp>
      <p:sp>
        <p:nvSpPr>
          <p:cNvPr id="5325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811B592E-6C1C-4097-BE3C-6C48347D59F6}" type="slidenum">
              <a:rPr lang="en-US" sz="1000" i="1">
                <a:latin typeface="Times New Roman" pitchFamily="18" charset="0"/>
              </a:rPr>
              <a:pPr algn="r" defTabSz="938213" eaLnBrk="0" hangingPunct="0"/>
              <a:t>26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08DC9-2672-46C0-9509-B9ECA74B5741}" type="slidenum">
              <a:rPr lang="en-US"/>
              <a:pPr/>
              <a:t>30</a:t>
            </a:fld>
            <a:endParaRPr lang="en-US"/>
          </a:p>
        </p:txBody>
      </p:sp>
      <p:sp>
        <p:nvSpPr>
          <p:cNvPr id="5837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7E64D994-C758-437D-9A97-B84AA9AEC22E}" type="slidenum">
              <a:rPr lang="en-US" sz="1000" i="1">
                <a:latin typeface="Times New Roman" pitchFamily="18" charset="0"/>
              </a:rPr>
              <a:pPr algn="r" defTabSz="938213" eaLnBrk="0" hangingPunct="0"/>
              <a:t>30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35F7F-4AD1-4AD1-98C0-9EDF6C6165EC}" type="slidenum">
              <a:rPr lang="en-US"/>
              <a:pPr/>
              <a:t>33</a:t>
            </a:fld>
            <a:endParaRPr lang="en-US"/>
          </a:p>
        </p:txBody>
      </p:sp>
      <p:sp>
        <p:nvSpPr>
          <p:cNvPr id="6246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179F6D83-14DC-4E86-B020-A520F8B08D3C}" type="slidenum">
              <a:rPr lang="en-US" sz="1000" i="1">
                <a:latin typeface="Times New Roman" pitchFamily="18" charset="0"/>
              </a:rPr>
              <a:pPr algn="r" defTabSz="938213" eaLnBrk="0" hangingPunct="0"/>
              <a:t>33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5E3F8-C82D-445E-BC89-891BF85FD533}" type="slidenum">
              <a:rPr lang="en-US"/>
              <a:pPr/>
              <a:t>34</a:t>
            </a:fld>
            <a:endParaRPr lang="en-US"/>
          </a:p>
        </p:txBody>
      </p:sp>
      <p:sp>
        <p:nvSpPr>
          <p:cNvPr id="6451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87E549EB-D101-4D1D-87AE-F880C3E693C4}" type="slidenum">
              <a:rPr lang="en-US" sz="1000" i="1">
                <a:latin typeface="Times New Roman" pitchFamily="18" charset="0"/>
              </a:rPr>
              <a:pPr algn="r" defTabSz="938213" eaLnBrk="0" hangingPunct="0"/>
              <a:t>34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A300E-940F-460F-8962-59DBC396B132}" type="slidenum">
              <a:rPr lang="en-US"/>
              <a:pPr/>
              <a:t>35</a:t>
            </a:fld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A4E78-89A6-4F43-8E30-8B9343EDB0E4}" type="slidenum">
              <a:rPr lang="en-US"/>
              <a:pPr/>
              <a:t>3</a:t>
            </a:fld>
            <a:endParaRPr lang="en-US"/>
          </a:p>
        </p:txBody>
      </p:sp>
      <p:sp>
        <p:nvSpPr>
          <p:cNvPr id="1536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7CE617F7-5EDD-41A3-95D1-5306A2FFE669}" type="slidenum">
              <a:rPr lang="en-US" sz="1000" i="1">
                <a:latin typeface="Times New Roman" pitchFamily="18" charset="0"/>
              </a:rPr>
              <a:pPr algn="r" defTabSz="938213" eaLnBrk="0" hangingPunct="0"/>
              <a:t>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467E3-BDF3-4F9D-B2BD-B5E0DCAC64A0}" type="slidenum">
              <a:rPr lang="en-US"/>
              <a:pPr/>
              <a:t>38</a:t>
            </a:fld>
            <a:endParaRPr lang="en-US"/>
          </a:p>
        </p:txBody>
      </p:sp>
      <p:sp>
        <p:nvSpPr>
          <p:cNvPr id="7065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7C6A5AE3-41C8-46C1-AA3D-814D34853735}" type="slidenum">
              <a:rPr lang="en-US" sz="1000" i="1">
                <a:latin typeface="Times New Roman" pitchFamily="18" charset="0"/>
              </a:rPr>
              <a:pPr algn="r" defTabSz="938213" eaLnBrk="0" hangingPunct="0"/>
              <a:t>38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A112B-1F03-4EC9-A136-61607EDE66EA}" type="slidenum">
              <a:rPr lang="en-US"/>
              <a:pPr/>
              <a:t>39</a:t>
            </a:fld>
            <a:endParaRPr lang="en-US"/>
          </a:p>
        </p:txBody>
      </p:sp>
      <p:sp>
        <p:nvSpPr>
          <p:cNvPr id="7270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D040421A-0694-42ED-983A-AC2C34DFCCE8}" type="slidenum">
              <a:rPr lang="en-US" sz="1000" i="1">
                <a:latin typeface="Times New Roman" pitchFamily="18" charset="0"/>
              </a:rPr>
              <a:pPr algn="r" defTabSz="938213" eaLnBrk="0" hangingPunct="0"/>
              <a:t>39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27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B4C70-A148-49FC-BEB4-9359CABF8CDC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040AC-FFBB-423D-A918-81B95A996E14}" type="slidenum">
              <a:rPr lang="en-US"/>
              <a:pPr/>
              <a:t>42</a:t>
            </a:fld>
            <a:endParaRPr lang="en-US"/>
          </a:p>
        </p:txBody>
      </p:sp>
      <p:sp>
        <p:nvSpPr>
          <p:cNvPr id="7782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0F0A5D4D-6BEE-4E3D-86A4-AC3F635FB702}" type="slidenum">
              <a:rPr lang="en-US" sz="1000" i="1">
                <a:latin typeface="Times New Roman" pitchFamily="18" charset="0"/>
              </a:rPr>
              <a:pPr algn="r" defTabSz="938213" eaLnBrk="0" hangingPunct="0"/>
              <a:t>42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78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8CBD6-A423-4F9A-99BB-52AD36A87A3B}" type="slidenum">
              <a:rPr lang="en-US"/>
              <a:pPr/>
              <a:t>43</a:t>
            </a:fld>
            <a:endParaRPr lang="en-US"/>
          </a:p>
        </p:txBody>
      </p:sp>
      <p:sp>
        <p:nvSpPr>
          <p:cNvPr id="7987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A9632BED-64A3-4B0B-8586-472085B8E4E1}" type="slidenum">
              <a:rPr lang="en-US" sz="1000" i="1">
                <a:latin typeface="Times New Roman" pitchFamily="18" charset="0"/>
              </a:rPr>
              <a:pPr algn="r" defTabSz="938213" eaLnBrk="0" hangingPunct="0"/>
              <a:t>43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98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1C49D-068F-454A-9990-F18FD11FC50D}" type="slidenum">
              <a:rPr lang="en-US"/>
              <a:pPr/>
              <a:t>44</a:t>
            </a:fld>
            <a:endParaRPr lang="en-US"/>
          </a:p>
        </p:txBody>
      </p:sp>
      <p:sp>
        <p:nvSpPr>
          <p:cNvPr id="8192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8F30FC0E-B861-4C4A-9613-221955FA1F4F}" type="slidenum">
              <a:rPr lang="en-US" sz="1000" i="1">
                <a:latin typeface="Times New Roman" pitchFamily="18" charset="0"/>
              </a:rPr>
              <a:pPr algn="r" defTabSz="938213" eaLnBrk="0" hangingPunct="0"/>
              <a:t>44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19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AADF7-6D44-45E0-8A3F-B36939637EE6}" type="slidenum">
              <a:rPr lang="en-US"/>
              <a:pPr/>
              <a:t>45</a:t>
            </a:fld>
            <a:endParaRPr lang="en-US"/>
          </a:p>
        </p:txBody>
      </p:sp>
      <p:sp>
        <p:nvSpPr>
          <p:cNvPr id="83971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451FFC94-9776-4975-AA4E-4BC37064D635}" type="slidenum">
              <a:rPr lang="en-US" sz="1000" i="1">
                <a:latin typeface="Times New Roman" pitchFamily="18" charset="0"/>
              </a:rPr>
              <a:pPr algn="r" defTabSz="938213" eaLnBrk="0" hangingPunct="0"/>
              <a:t>45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39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7C2EB-ABB3-4EAD-ADC2-22FB7EED69AC}" type="slidenum">
              <a:rPr lang="en-US"/>
              <a:pPr/>
              <a:t>46</a:t>
            </a:fld>
            <a:endParaRPr lang="en-US"/>
          </a:p>
        </p:txBody>
      </p:sp>
      <p:sp>
        <p:nvSpPr>
          <p:cNvPr id="8601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C587E0AB-FA64-437F-A2E7-A7CCF01B26FC}" type="slidenum">
              <a:rPr lang="en-US" sz="1000" i="1">
                <a:latin typeface="Times New Roman" pitchFamily="18" charset="0"/>
              </a:rPr>
              <a:pPr algn="r" defTabSz="938213" eaLnBrk="0" hangingPunct="0"/>
              <a:t>46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60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34D84-7823-4E8E-BB8F-F7B02F9155AD}" type="slidenum">
              <a:rPr lang="en-US"/>
              <a:pPr/>
              <a:t>47</a:t>
            </a:fld>
            <a:endParaRPr lang="en-US"/>
          </a:p>
        </p:txBody>
      </p:sp>
      <p:sp>
        <p:nvSpPr>
          <p:cNvPr id="8806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CF8A39CC-0985-49DB-888F-89AAD1181BE3}" type="slidenum">
              <a:rPr lang="en-US" sz="1000" i="1">
                <a:latin typeface="Times New Roman" pitchFamily="18" charset="0"/>
              </a:rPr>
              <a:pPr algn="r" defTabSz="938213" eaLnBrk="0" hangingPunct="0"/>
              <a:t>47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80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F4718-C08F-4F20-B87D-DC2DCE9CD5BB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1B18F5F3-7768-4C42-BCDC-BB4B61A89570}" type="slidenum">
              <a:rPr lang="en-US" sz="1000" i="1">
                <a:latin typeface="Times New Roman" pitchFamily="18" charset="0"/>
              </a:rPr>
              <a:pPr algn="r" defTabSz="938213" eaLnBrk="0" hangingPunct="0"/>
              <a:t>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F3A29-25D0-4579-98F7-EA5DB850608F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73730F8E-9B4C-49C3-B3CF-B33EED38DCEB}" type="slidenum">
              <a:rPr lang="en-US" sz="1000" i="1">
                <a:latin typeface="Times New Roman" pitchFamily="18" charset="0"/>
              </a:rPr>
              <a:pPr algn="r" defTabSz="938213" eaLnBrk="0" hangingPunct="0"/>
              <a:t>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507EF-6CC5-4A7B-A008-82D4738A1B6F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A6F668DC-8ACF-452F-8773-C529DDFF37E8}" type="slidenum">
              <a:rPr lang="en-US" sz="1000" i="1">
                <a:latin typeface="Times New Roman" pitchFamily="18" charset="0"/>
              </a:rPr>
              <a:pPr algn="r" defTabSz="938213" eaLnBrk="0" hangingPunct="0"/>
              <a:t>10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D7645-B084-4550-B254-C6318249475D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62F9EAB5-2F1E-4B83-8B4E-3C8618EEA983}" type="slidenum">
              <a:rPr lang="en-US" sz="1000" i="1">
                <a:latin typeface="Times New Roman" pitchFamily="18" charset="0"/>
              </a:rPr>
              <a:pPr algn="r" defTabSz="938213" eaLnBrk="0" hangingPunct="0"/>
              <a:t>11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A3F5C-1E80-48D3-82BC-8094A8CE3E64}" type="slidenum">
              <a:rPr lang="en-US"/>
              <a:pPr/>
              <a:t>12</a:t>
            </a:fld>
            <a:endParaRPr lang="en-US"/>
          </a:p>
        </p:txBody>
      </p:sp>
      <p:sp>
        <p:nvSpPr>
          <p:cNvPr id="30723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51E8EF5D-7AAE-4144-BEE1-B5D17B4345AB}" type="slidenum">
              <a:rPr lang="en-US" sz="1000" i="1">
                <a:latin typeface="Times New Roman" pitchFamily="18" charset="0"/>
              </a:rPr>
              <a:pPr algn="r" defTabSz="938213" eaLnBrk="0" hangingPunct="0"/>
              <a:t>12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B8BEB-DB2A-47A0-8BB7-34AEA9872B78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721B3228-D9D8-47F6-82C3-3C771F1DC723}" type="slidenum">
              <a:rPr lang="en-US" sz="1000" i="1">
                <a:latin typeface="Times New Roman" pitchFamily="18" charset="0"/>
              </a:rPr>
              <a:pPr algn="r" defTabSz="938213" eaLnBrk="0" hangingPunct="0"/>
              <a:t>15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E2B82-B50B-44F3-A0DC-E1C58CD98139}" type="slidenum">
              <a:rPr lang="en-US"/>
              <a:pPr/>
              <a:t>16</a:t>
            </a:fld>
            <a:endParaRPr lang="en-US"/>
          </a:p>
        </p:txBody>
      </p:sp>
      <p:sp>
        <p:nvSpPr>
          <p:cNvPr id="36867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4" tIns="0" rIns="18694" bIns="0" anchor="b"/>
          <a:lstStyle/>
          <a:p>
            <a:pPr algn="r" defTabSz="938213" eaLnBrk="0" hangingPunct="0"/>
            <a:fld id="{7EFC43BD-E2F8-428E-9A74-B086AC370F33}" type="slidenum">
              <a:rPr lang="en-US" sz="1000" i="1">
                <a:latin typeface="Times New Roman" pitchFamily="18" charset="0"/>
              </a:rPr>
              <a:pPr algn="r" defTabSz="938213" eaLnBrk="0" hangingPunct="0"/>
              <a:t>16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911" tIns="46734" rIns="91911" bIns="46734"/>
          <a:lstStyle/>
          <a:p>
            <a:pPr defTabSz="955675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-1101725" y="2590800"/>
            <a:ext cx="2203450" cy="2282825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-228600" y="-168275"/>
            <a:ext cx="2819400" cy="275907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-685800" y="-152400"/>
            <a:ext cx="1905000" cy="19431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-820738" y="1828800"/>
            <a:ext cx="2678113" cy="26670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-854075" y="5124450"/>
            <a:ext cx="2514600" cy="2590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81000"/>
            <a:ext cx="9144000" cy="1905000"/>
          </a:xfrm>
          <a:prstGeom prst="rect">
            <a:avLst/>
          </a:prstGeom>
          <a:solidFill>
            <a:srgbClr val="158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1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-838200" y="3863975"/>
            <a:ext cx="2590800" cy="261302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05800" cy="1470025"/>
          </a:xfrm>
        </p:spPr>
        <p:txBody>
          <a:bodyPr/>
          <a:lstStyle>
            <a:lvl1pPr algn="l">
              <a:defRPr sz="60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2819400"/>
            <a:ext cx="7696200" cy="2590800"/>
          </a:xfrm>
        </p:spPr>
        <p:txBody>
          <a:bodyPr>
            <a:noAutofit/>
          </a:bodyPr>
          <a:lstStyle>
            <a:lvl1pPr marL="0" indent="0" algn="l">
              <a:buNone/>
              <a:defRPr sz="46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Copyright © 2014 by Nelson Education Ltd. </a:t>
            </a:r>
          </a:p>
        </p:txBody>
      </p:sp>
      <p:sp>
        <p:nvSpPr>
          <p:cNvPr id="12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13-</a:t>
            </a:r>
            <a:fld id="{0A19D14B-D26D-462F-8AD4-FB44FE7EF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0919" y="130175"/>
            <a:ext cx="8322161" cy="1470025"/>
          </a:xfrm>
        </p:spPr>
        <p:txBody>
          <a:bodyPr/>
          <a:lstStyle>
            <a:lvl1pPr algn="ctr">
              <a:defRPr sz="4400" b="0" cap="none" baseline="0">
                <a:solidFill>
                  <a:srgbClr val="0070C0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828800"/>
            <a:ext cx="8077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2014 by Nelson Education Ltd.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13-</a:t>
            </a:r>
            <a:fld id="{E602B6D2-4419-497F-BA11-B63EC0D76B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Hea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none" baseline="0"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2014 by Nelson Education Ltd. 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13-</a:t>
            </a:r>
            <a:fld id="{692EE584-2726-4D14-A417-19DBF305E1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2014 by Nelson Education Ltd.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13-</a:t>
            </a:r>
            <a:fld id="{B7FB0626-BE98-44DF-B57B-B68BDB647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2014 by Nelson Education Ltd. 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13-</a:t>
            </a:r>
            <a:fld id="{9996B9B1-11D6-4855-89B5-18721DA6C0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Copyright © 2014 by Nelson Education Ltd.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13-</a:t>
            </a:r>
            <a:fld id="{6EC4C078-7896-4609-85D6-886E2D1E3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4763" y="4367213"/>
            <a:ext cx="9144001" cy="1576387"/>
          </a:xfrm>
          <a:prstGeom prst="rect">
            <a:avLst/>
          </a:prstGeom>
          <a:solidFill>
            <a:srgbClr val="158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4763" y="228600"/>
            <a:ext cx="9144001" cy="1066800"/>
          </a:xfrm>
          <a:prstGeom prst="rect">
            <a:avLst/>
          </a:prstGeom>
          <a:solidFill>
            <a:srgbClr val="158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4038600"/>
            <a:ext cx="4594225" cy="3381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ADAPTED FOR THE SECOND CANADIAN EDITION BY: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50" y="1479550"/>
            <a:ext cx="396875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152400" y="1322388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600">
                <a:solidFill>
                  <a:srgbClr val="77933C"/>
                </a:solidFill>
                <a:latin typeface="Gill Sans MT" pitchFamily="34" charset="0"/>
              </a:rPr>
              <a:t>THEORY &amp; PRACTICE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1963" y="4343400"/>
            <a:ext cx="4414837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JIMMY WANG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LAURENTIAN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300038"/>
            <a:ext cx="8763000" cy="90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53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FINANCIAL MANAGEMENT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057400" y="6492875"/>
            <a:ext cx="4953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Copyright © 2014 by Nelson Education Ltd.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001000" y="6484938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13-</a:t>
            </a:r>
            <a:fld id="{69100C06-21ED-4B1F-A031-DE9699B1A3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kern="1200" cap="none">
          <a:solidFill>
            <a:srgbClr val="0070C0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cap="none" dirty="0" smtClean="0"/>
              <a:t>Dividend Irrelevance Theory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Investors are indifferent between dividends and retention-generated capital gains. If they wish, they can sell stock to “create” dividends (homemade) or use dividends to buy stock.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Dividend policy has no effect on a firm’s value or its cost of capital.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Merton Miller and Franco Modigliani (MM) support irrelevance.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Theory is based on unrealistic assumptions (no taxes or brokerage costs), hence may not be true. Need empirical test.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CDA842F6-2DE4-4409-AD95-8FD9F1F30D5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cap="none" dirty="0" smtClean="0"/>
              <a:t>Bird-In-the-Hand Theory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Investors think dividends are less risky than potential future capital gains, hence they like dividends.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Myron Gordon and John Lintner argued that r</a:t>
            </a:r>
            <a:r>
              <a:rPr lang="en-US" baseline="-25000" smtClean="0"/>
              <a:t>s</a:t>
            </a:r>
            <a:r>
              <a:rPr lang="en-US" smtClean="0"/>
              <a:t> decreases as dividend payout increases.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so, investors would value high payout firms more highly; that is, a high payout would result in a high stock price.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223B5A8C-6464-45C7-BEC2-D29869180E8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Tax Preference Theory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payouts mean higher capital gains. Capital gains taxes are deferred.</a:t>
            </a:r>
          </a:p>
          <a:p>
            <a:pPr eaLnBrk="1" hangingPunct="1"/>
            <a:r>
              <a:rPr lang="en-US" smtClean="0"/>
              <a:t>This could cause investors to prefer firms with low payouts; that is, a high payout results in a low stock price.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64659C63-8400-4B6D-B435-76D63B7BB1F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pic>
        <p:nvPicPr>
          <p:cNvPr id="31747" name="Picture 7" descr="C13_F02_pg3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791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6EDA293D-B2A7-409B-BCF2-19D6F75D3D8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9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Implications of Three Theories for Managers</a:t>
            </a:r>
          </a:p>
        </p:txBody>
      </p:sp>
      <p:graphicFrame>
        <p:nvGraphicFramePr>
          <p:cNvPr id="144425" name="Group 41"/>
          <p:cNvGraphicFramePr>
            <a:graphicFrameLocks noGrp="1"/>
          </p:cNvGraphicFramePr>
          <p:nvPr/>
        </p:nvGraphicFramePr>
        <p:xfrm>
          <a:off x="1295400" y="1981200"/>
          <a:ext cx="7010400" cy="41148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Theory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Implication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Irrelevance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Any payout OK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Bird-in-the-hand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Set high payout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Tax preference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Set low payout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8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3278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EF403CB3-8D6F-41B7-996F-4EDD2AA1232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 anchor="b"/>
          <a:lstStyle/>
          <a:p>
            <a:pPr eaLnBrk="1" hangingPunct="1"/>
            <a:r>
              <a:rPr lang="en-US" cap="none" dirty="0" smtClean="0"/>
              <a:t>Empirical Results of </a:t>
            </a:r>
            <a:r>
              <a:rPr lang="en-US" dirty="0" smtClean="0"/>
              <a:t>t</a:t>
            </a:r>
            <a:r>
              <a:rPr lang="en-US" cap="none" dirty="0" smtClean="0"/>
              <a:t>he Dividend Theories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Empirical testing has not been able to determine which theory, if any, is correct. Thus, managers use judgment when setting policy.</a:t>
            </a:r>
          </a:p>
          <a:p>
            <a:pPr eaLnBrk="1" hangingPunct="1"/>
            <a:r>
              <a:rPr lang="en-US" sz="2600" dirty="0" smtClean="0"/>
              <a:t>The portion of dividend-paying companies has declined (from 66.5% to 20.8%).  </a:t>
            </a:r>
          </a:p>
          <a:p>
            <a:pPr eaLnBrk="1" hangingPunct="1"/>
            <a:r>
              <a:rPr lang="en-US" sz="2600" dirty="0" smtClean="0"/>
              <a:t>Payout ratio fell from 22.3% to 13.8%.</a:t>
            </a:r>
          </a:p>
          <a:p>
            <a:pPr eaLnBrk="1" hangingPunct="1"/>
            <a:r>
              <a:rPr lang="en-US" sz="2600" dirty="0" smtClean="0"/>
              <a:t>The average repurchase payout ratio rose from 3.7% to 13.6%. Thus, the distribution ratio remains fairly stable at 26% to 28%.</a:t>
            </a:r>
          </a:p>
          <a:p>
            <a:pPr eaLnBrk="1" hangingPunct="1"/>
            <a:r>
              <a:rPr lang="en-US" sz="2600" dirty="0" smtClean="0"/>
              <a:t>Older firms tend to pay cash dividends.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985C63C3-DF67-4BAA-930C-1279CA1DE24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Clientele Effect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Different groups of investors, or clienteles, prefer different dividend policies.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Firm’s past dividend policy determines its current clientele of investors.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Clientele effect impedes changing dividend policy. Taxes and brokerage costs hurt investors, who have to switch companies due to a change in payout policy.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54D7C436-E69E-4DC2-BE00-E61A04DC2CC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957734"/>
          </a:xfrm>
        </p:spPr>
        <p:txBody>
          <a:bodyPr anchor="b"/>
          <a:lstStyle/>
          <a:p>
            <a:pPr eaLnBrk="1" hangingPunct="1"/>
            <a:r>
              <a:rPr lang="en-US" sz="3600" cap="none" dirty="0" smtClean="0"/>
              <a:t>Information Content, or </a:t>
            </a:r>
            <a:r>
              <a:rPr lang="en-US" sz="3600" cap="none" dirty="0" err="1" smtClean="0"/>
              <a:t>Signalling</a:t>
            </a:r>
            <a:r>
              <a:rPr lang="en-US" sz="3600" cap="none" dirty="0" smtClean="0"/>
              <a:t>, Hypothesis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eaLnBrk="1" hangingPunct="1"/>
            <a:r>
              <a:rPr lang="en-US" sz="3000" dirty="0" smtClean="0"/>
              <a:t>Investors view dividend changes as signals of management’s view of the future. Managers hate to cut dividends, so they won’t raise dividends unless they think the raise is sustainable.</a:t>
            </a:r>
          </a:p>
          <a:p>
            <a:pPr eaLnBrk="1" hangingPunct="1"/>
            <a:r>
              <a:rPr lang="en-US" sz="3000" dirty="0" smtClean="0"/>
              <a:t>Therefore, a stock price increase at the time of a dividend increase could reflect higher expectations for future EPS, not a desire for dividends.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37893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7CE744A8-3B98-4DE5-9655-EF6520F6631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Implications </a:t>
            </a:r>
            <a:r>
              <a:rPr lang="en-US" dirty="0" smtClean="0"/>
              <a:t>f</a:t>
            </a:r>
            <a:r>
              <a:rPr lang="en-US" sz="4400" cap="none" dirty="0" smtClean="0"/>
              <a:t>or Dividend Stability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Clientele effect and information content hypotheses imply that investors prefer stable dividends.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stable policy means the regular cash dividends should grow at a steady, predictable rate.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Reducing dividends to make funds available for capital investment could send incorrect signals to investors.</a:t>
            </a:r>
          </a:p>
        </p:txBody>
      </p:sp>
      <p:sp>
        <p:nvSpPr>
          <p:cNvPr id="3994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39941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C04647F6-306C-46DC-8171-AD5F228FEFB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92363"/>
          </a:xfrm>
        </p:spPr>
        <p:txBody>
          <a:bodyPr/>
          <a:lstStyle/>
          <a:p>
            <a:pPr eaLnBrk="1" hangingPunct="1"/>
            <a:r>
              <a:rPr lang="en-CA" sz="4300" cap="none" dirty="0" smtClean="0"/>
              <a:t>Setting The Target Distribution Level: The Residual Distribution Model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267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CA" sz="3000" b="1" smtClean="0"/>
              <a:t>Industry Influence</a:t>
            </a:r>
          </a:p>
          <a:p>
            <a:pPr eaLnBrk="1" hangingPunct="1"/>
            <a:r>
              <a:rPr lang="en-CA" sz="3000" smtClean="0"/>
              <a:t>Firms in profitable but mature industries such as utilities, financial services, and tobacco typically distribute a large percentage of cash to shareholders.</a:t>
            </a:r>
          </a:p>
          <a:p>
            <a:pPr eaLnBrk="1" hangingPunct="1"/>
            <a:r>
              <a:rPr lang="en-CA" sz="3000" smtClean="0"/>
              <a:t>Firms in rapidly growing industries such as high-tech industries tend to pay lower dividends.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A4522BC0-2385-4356-982F-95349C55B34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43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DISTRIBUTIONS TO SHAREHOLDERS: DIVIDENDS AND REPURCHASES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The Residual Distribution Model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the reinvested earnings needed for the capital budget.</a:t>
            </a:r>
          </a:p>
          <a:p>
            <a:pPr eaLnBrk="1" hangingPunct="1"/>
            <a:r>
              <a:rPr lang="en-US" smtClean="0"/>
              <a:t>Pay out any leftover earnings (the residual) as either dividends or stock repurchases.</a:t>
            </a:r>
          </a:p>
          <a:p>
            <a:pPr eaLnBrk="1" hangingPunct="1"/>
            <a:r>
              <a:rPr lang="en-US" smtClean="0"/>
              <a:t>This policy minimizes flotation and equity signalling costs, hence minimizing the WACC.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4198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94FACEC2-D7ED-4D27-B417-A12473BC987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554163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Using the Residual Model to Calculate Distributions Paid</a:t>
            </a: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381000" y="1905000"/>
            <a:ext cx="7620000" cy="2092325"/>
            <a:chOff x="230" y="1527"/>
            <a:chExt cx="5098" cy="1556"/>
          </a:xfrm>
        </p:grpSpPr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230" y="2107"/>
              <a:ext cx="2492" cy="4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000" b="1"/>
                <a:t>    Distr. =              –                                      </a:t>
              </a:r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1352" y="1980"/>
              <a:ext cx="1141" cy="6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b="1"/>
                <a:t>Net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b="1"/>
                <a:t>income</a:t>
              </a:r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2784" y="1863"/>
              <a:ext cx="1200" cy="8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b="1"/>
                <a:t>Target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b="1"/>
                <a:t>equity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b="1"/>
                <a:t>ratio</a:t>
              </a:r>
            </a:p>
          </p:txBody>
        </p:sp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3936" y="1862"/>
              <a:ext cx="1200" cy="8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b="1"/>
                <a:t>Total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b="1"/>
                <a:t>capital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b="1"/>
                <a:t>budget</a:t>
              </a:r>
            </a:p>
          </p:txBody>
        </p:sp>
        <p:sp>
          <p:nvSpPr>
            <p:cNvPr id="44043" name="Text Box 9"/>
            <p:cNvSpPr txBox="1">
              <a:spLocks noChangeArrowheads="1"/>
            </p:cNvSpPr>
            <p:nvPr/>
          </p:nvSpPr>
          <p:spPr bwMode="auto">
            <a:xfrm>
              <a:off x="2623" y="1527"/>
              <a:ext cx="462" cy="15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3000">
                  <a:latin typeface="Arial Narrow" pitchFamily="34" charset="0"/>
                </a:rPr>
                <a:t>[</a:t>
              </a:r>
              <a:endParaRPr lang="en-US" sz="13000"/>
            </a:p>
          </p:txBody>
        </p:sp>
        <p:sp>
          <p:nvSpPr>
            <p:cNvPr id="44044" name="Text Box 10"/>
            <p:cNvSpPr txBox="1">
              <a:spLocks noChangeArrowheads="1"/>
            </p:cNvSpPr>
            <p:nvPr/>
          </p:nvSpPr>
          <p:spPr bwMode="auto">
            <a:xfrm>
              <a:off x="4975" y="1527"/>
              <a:ext cx="353" cy="13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0">
                  <a:latin typeface="Arial Narrow" pitchFamily="34" charset="0"/>
                </a:rPr>
                <a:t>]</a:t>
              </a:r>
              <a:endParaRPr lang="en-US" sz="13000"/>
            </a:p>
          </p:txBody>
        </p:sp>
        <p:sp>
          <p:nvSpPr>
            <p:cNvPr id="44045" name="Text Box 11"/>
            <p:cNvSpPr txBox="1">
              <a:spLocks noChangeArrowheads="1"/>
            </p:cNvSpPr>
            <p:nvPr/>
          </p:nvSpPr>
          <p:spPr bwMode="auto">
            <a:xfrm>
              <a:off x="4800" y="1536"/>
              <a:ext cx="400" cy="13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0">
                  <a:latin typeface="Arial Narrow" pitchFamily="34" charset="0"/>
                </a:rPr>
                <a:t>)</a:t>
              </a:r>
              <a:endParaRPr lang="en-US" sz="13000"/>
            </a:p>
          </p:txBody>
        </p:sp>
        <p:sp>
          <p:nvSpPr>
            <p:cNvPr id="44046" name="Rectangle 12"/>
            <p:cNvSpPr>
              <a:spLocks noChangeArrowheads="1"/>
            </p:cNvSpPr>
            <p:nvPr/>
          </p:nvSpPr>
          <p:spPr bwMode="auto">
            <a:xfrm>
              <a:off x="3632" y="1527"/>
              <a:ext cx="400" cy="13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0">
                  <a:latin typeface="Arial Narrow" pitchFamily="34" charset="0"/>
                </a:rPr>
                <a:t>)</a:t>
              </a:r>
            </a:p>
          </p:txBody>
        </p:sp>
        <p:sp>
          <p:nvSpPr>
            <p:cNvPr id="44047" name="Rectangle 13"/>
            <p:cNvSpPr>
              <a:spLocks noChangeArrowheads="1"/>
            </p:cNvSpPr>
            <p:nvPr/>
          </p:nvSpPr>
          <p:spPr bwMode="auto">
            <a:xfrm>
              <a:off x="3872" y="1527"/>
              <a:ext cx="400" cy="13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0">
                  <a:latin typeface="Arial Narrow" pitchFamily="34" charset="0"/>
                </a:rPr>
                <a:t>(</a:t>
              </a:r>
            </a:p>
          </p:txBody>
        </p:sp>
        <p:sp>
          <p:nvSpPr>
            <p:cNvPr id="44048" name="Rectangle 14"/>
            <p:cNvSpPr>
              <a:spLocks noChangeArrowheads="1"/>
            </p:cNvSpPr>
            <p:nvPr/>
          </p:nvSpPr>
          <p:spPr bwMode="auto">
            <a:xfrm>
              <a:off x="2736" y="1527"/>
              <a:ext cx="682" cy="15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0">
                  <a:latin typeface="Arial Narrow" pitchFamily="34" charset="0"/>
                </a:rPr>
                <a:t>( </a:t>
              </a:r>
            </a:p>
          </p:txBody>
        </p:sp>
      </p:grp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066800" y="4191000"/>
            <a:ext cx="7620000" cy="1477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000" b="1"/>
              <a:t>This long-run target distribution ratio</a:t>
            </a:r>
          </a:p>
          <a:p>
            <a:pPr eaLnBrk="0" hangingPunct="0"/>
            <a:r>
              <a:rPr lang="en-US" sz="3000" b="1"/>
              <a:t>allows firms to meet equity requirements</a:t>
            </a:r>
          </a:p>
          <a:p>
            <a:pPr eaLnBrk="0" hangingPunct="0"/>
            <a:r>
              <a:rPr lang="en-US" sz="3000" b="1"/>
              <a:t>with retained earnings.</a:t>
            </a:r>
          </a:p>
        </p:txBody>
      </p:sp>
      <p:sp>
        <p:nvSpPr>
          <p:cNvPr id="44037" name="Footer Placeholder 1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44038" name="Slide Number Placeholder 1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3CBDEE16-3648-429B-91E0-8EDFB6A1C6B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cap="none" dirty="0" smtClean="0"/>
              <a:t>Residual Distribution Model: </a:t>
            </a:r>
            <a:br>
              <a:rPr lang="en-US" sz="4000" cap="none" dirty="0" smtClean="0"/>
            </a:br>
            <a:r>
              <a:rPr lang="en-US" sz="4000" cap="none" dirty="0" smtClean="0"/>
              <a:t>An Illustration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Forecasted capital budget levels: </a:t>
            </a:r>
            <a:br>
              <a:rPr lang="en-US" dirty="0" smtClean="0"/>
            </a:br>
            <a:r>
              <a:rPr lang="en-US" dirty="0" smtClean="0"/>
              <a:t>$40 million, $70 million, $150 million.</a:t>
            </a:r>
          </a:p>
          <a:p>
            <a:pPr eaLnBrk="1" hangingPunct="1"/>
            <a:r>
              <a:rPr lang="en-US" dirty="0" smtClean="0"/>
              <a:t>Target capital structure: 40% debt, </a:t>
            </a:r>
            <a:br>
              <a:rPr lang="en-US" dirty="0" smtClean="0"/>
            </a:br>
            <a:r>
              <a:rPr lang="en-US" dirty="0" smtClean="0"/>
              <a:t>60% equity. Need to be maintained.</a:t>
            </a:r>
          </a:p>
          <a:p>
            <a:pPr eaLnBrk="1" hangingPunct="1"/>
            <a:r>
              <a:rPr lang="en-US" smtClean="0"/>
              <a:t>Forecasted net income:  $60,000,000</a:t>
            </a:r>
          </a:p>
          <a:p>
            <a:pPr eaLnBrk="1" hangingPunct="1"/>
            <a:r>
              <a:rPr lang="en-US" dirty="0" smtClean="0"/>
              <a:t>If all distributions are in the form of dividends, how much of the $60 million should we pay out as dividends?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4506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D07385AB-B73E-402C-AB07-1A6E9EAF578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cap="none" dirty="0" smtClean="0"/>
              <a:t>Residual Distribution Model: </a:t>
            </a:r>
            <a:br>
              <a:rPr lang="en-US" sz="3600" cap="none" dirty="0" smtClean="0"/>
            </a:br>
            <a:r>
              <a:rPr lang="en-US" sz="3600" cap="none" dirty="0" smtClean="0"/>
              <a:t>An Illustration </a:t>
            </a:r>
            <a:r>
              <a:rPr lang="en-US" sz="2000" i="1" cap="none" dirty="0" smtClean="0"/>
              <a:t>(cont’d)</a:t>
            </a:r>
            <a:endParaRPr lang="en-US" sz="3200" i="1" cap="none" dirty="0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smtClean="0"/>
              <a:t>Of the $40 million capital budget, </a:t>
            </a:r>
            <a:br>
              <a:rPr lang="en-US" sz="3000" smtClean="0"/>
            </a:br>
            <a:r>
              <a:rPr lang="en-US" sz="3000" smtClean="0"/>
              <a:t>0.6($40 million) = $24 million must be equity to keep at target capital structure. So </a:t>
            </a:r>
            <a:br>
              <a:rPr lang="en-US" sz="3000" smtClean="0"/>
            </a:br>
            <a:r>
              <a:rPr lang="en-US" sz="3000" smtClean="0"/>
              <a:t>0.4($40 million) = $16 million will be debt.</a:t>
            </a:r>
          </a:p>
          <a:p>
            <a:pPr eaLnBrk="1" hangingPunct="1"/>
            <a:r>
              <a:rPr lang="en-US" sz="3000" smtClean="0"/>
              <a:t>With $60 million of net income, the residual is $60 million – $24 million = $36 million = dividends paid.</a:t>
            </a:r>
          </a:p>
          <a:p>
            <a:pPr eaLnBrk="1" hangingPunct="1"/>
            <a:r>
              <a:rPr lang="en-US" sz="3000" smtClean="0"/>
              <a:t>Payout ratio   = $36 million / $60 million</a:t>
            </a:r>
            <a:br>
              <a:rPr lang="en-US" sz="3000" smtClean="0"/>
            </a:br>
            <a:r>
              <a:rPr lang="en-US" sz="3000" smtClean="0"/>
              <a:t>                      = 0.60 = 60%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71057D66-DB28-4976-8B53-9942ABE8F01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pic>
        <p:nvPicPr>
          <p:cNvPr id="49155" name="Picture 9" descr="C13_T02_pg4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45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3ECE776B-5BF8-466B-8D9A-42F21777999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22413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 cap="none" dirty="0" smtClean="0"/>
              <a:t>Distributions in </a:t>
            </a:r>
            <a:r>
              <a:rPr lang="en-US" sz="4000" dirty="0" smtClean="0"/>
              <a:t>t</a:t>
            </a:r>
            <a:r>
              <a:rPr lang="en-US" sz="4000" cap="none" dirty="0" smtClean="0"/>
              <a:t>he Form of Dividends: </a:t>
            </a:r>
            <a:r>
              <a:rPr lang="en-US" sz="40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cap="none" dirty="0" smtClean="0"/>
              <a:t>Investment Opportunities and Residual Dividends</a:t>
            </a:r>
            <a:endParaRPr lang="en-US" sz="4000" cap="none" dirty="0" smtClean="0"/>
          </a:p>
        </p:txBody>
      </p:sp>
      <p:sp>
        <p:nvSpPr>
          <p:cNvPr id="50179" name="Rectangle 10"/>
          <p:cNvSpPr>
            <a:spLocks noGrp="1" noChangeArrowheads="1"/>
          </p:cNvSpPr>
          <p:nvPr>
            <p:ph idx="1"/>
          </p:nvPr>
        </p:nvSpPr>
        <p:spPr>
          <a:xfrm>
            <a:off x="228600" y="2060848"/>
            <a:ext cx="8686800" cy="3645843"/>
          </a:xfrm>
        </p:spPr>
        <p:txBody>
          <a:bodyPr/>
          <a:lstStyle/>
          <a:p>
            <a:pPr eaLnBrk="1" hangingPunct="1"/>
            <a:r>
              <a:rPr lang="en-US" sz="3000" dirty="0" smtClean="0"/>
              <a:t>Fewer good investments would lead to smaller capital budget, hence to a higher dividend payout.</a:t>
            </a:r>
          </a:p>
          <a:p>
            <a:pPr eaLnBrk="1" hangingPunct="1"/>
            <a:r>
              <a:rPr lang="en-US" sz="3000" dirty="0" smtClean="0"/>
              <a:t>More good investments would lead to a lower dividend payout.</a:t>
            </a:r>
          </a:p>
          <a:p>
            <a:pPr eaLnBrk="1" hangingPunct="1"/>
            <a:r>
              <a:rPr lang="en-US" sz="3000" dirty="0" smtClean="0"/>
              <a:t>Earnings should be retained only if the company can invest them in positive NPV projects.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5018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D27DB4E7-0FBA-40B4-9950-947FE4CD962A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Pros and Cons of </a:t>
            </a:r>
            <a:r>
              <a:rPr lang="en-US" dirty="0" smtClean="0"/>
              <a:t>t</a:t>
            </a:r>
            <a:r>
              <a:rPr lang="en-US" cap="none" dirty="0" smtClean="0"/>
              <a:t>he </a:t>
            </a:r>
            <a:br>
              <a:rPr lang="en-US" cap="none" dirty="0" smtClean="0"/>
            </a:br>
            <a:r>
              <a:rPr lang="en-US" cap="none" dirty="0" smtClean="0"/>
              <a:t>Residual Dividend Policy</a:t>
            </a:r>
          </a:p>
        </p:txBody>
      </p:sp>
      <p:sp>
        <p:nvSpPr>
          <p:cNvPr id="23557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29600" cy="40324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Advantages: Minimizes new stock issues and flotation costs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Disadvantages: Results in unstable dividends, sends conflicting signals, increases risk, and doesn’t appeal to any specific clientele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Conclusion: Consider residual policy when setting target payout but don’t follow it rigidly.</a:t>
            </a: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5222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502A7A89-7947-4BBB-BD25-AF874D14F5C1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CA" cap="none" dirty="0" smtClean="0"/>
              <a:t>Regular-Dividend-Plus-Extra Policy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Some companies set a very low “regular” dividend and then supplement it with an “extra” dividend when times are good.</a:t>
            </a:r>
          </a:p>
          <a:p>
            <a:pPr eaLnBrk="1" hangingPunct="1"/>
            <a:r>
              <a:rPr lang="en-CA" smtClean="0"/>
              <a:t>No signalling effect associated with the “extra” dividend as investors recognize that the extra might not be maintained in the future.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5427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71277791-7445-46EA-A51B-83E395DABA8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Dividend Payment Procedures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Dividends are normally paid quarterly. These are the following important dates: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Declaration date, Nov/8/08: Board declares a quarterly dividend of $0.50 per share payable to holders of record on Dec/13/08 payable on </a:t>
            </a:r>
            <a:br>
              <a:rPr lang="en-US" sz="2600" dirty="0" smtClean="0"/>
            </a:br>
            <a:r>
              <a:rPr lang="en-US" sz="2600" dirty="0" smtClean="0"/>
              <a:t>Jan/2/13.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Dividend goes with stock, Dec/10/12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Ex-dividend date, Dec/11/12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Holder of record date, Dec/13/12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To get the dividend, transactions must be completed on or before Dec/10/12 </a:t>
            </a: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5530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B2F5FA43-028E-44C7-B05E-43BFA048196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Dividend Payment Procedures: Illustration</a:t>
            </a:r>
            <a:endParaRPr lang="en-CA" cap="none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3048000"/>
            <a:ext cx="647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4000" y="2819400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57600" y="2819400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91200" y="2819400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01000" y="2732088"/>
            <a:ext cx="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8" name="TextBox 15"/>
          <p:cNvSpPr txBox="1">
            <a:spLocks noChangeArrowheads="1"/>
          </p:cNvSpPr>
          <p:nvPr/>
        </p:nvSpPr>
        <p:spPr bwMode="auto">
          <a:xfrm>
            <a:off x="1046163" y="2351088"/>
            <a:ext cx="955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12/10</a:t>
            </a:r>
          </a:p>
        </p:txBody>
      </p:sp>
      <p:sp>
        <p:nvSpPr>
          <p:cNvPr id="56329" name="TextBox 16"/>
          <p:cNvSpPr txBox="1">
            <a:spLocks noChangeArrowheads="1"/>
          </p:cNvSpPr>
          <p:nvPr/>
        </p:nvSpPr>
        <p:spPr bwMode="auto">
          <a:xfrm>
            <a:off x="3179763" y="2400300"/>
            <a:ext cx="933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12/11</a:t>
            </a:r>
          </a:p>
        </p:txBody>
      </p:sp>
      <p:sp>
        <p:nvSpPr>
          <p:cNvPr id="56330" name="TextBox 17"/>
          <p:cNvSpPr txBox="1">
            <a:spLocks noChangeArrowheads="1"/>
          </p:cNvSpPr>
          <p:nvPr/>
        </p:nvSpPr>
        <p:spPr bwMode="auto">
          <a:xfrm>
            <a:off x="5313363" y="240030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12/12</a:t>
            </a:r>
          </a:p>
        </p:txBody>
      </p:sp>
      <p:sp>
        <p:nvSpPr>
          <p:cNvPr id="56331" name="TextBox 18"/>
          <p:cNvSpPr txBox="1">
            <a:spLocks noChangeArrowheads="1"/>
          </p:cNvSpPr>
          <p:nvPr/>
        </p:nvSpPr>
        <p:spPr bwMode="auto">
          <a:xfrm>
            <a:off x="7523163" y="2400300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12/13</a:t>
            </a:r>
          </a:p>
        </p:txBody>
      </p:sp>
      <p:sp>
        <p:nvSpPr>
          <p:cNvPr id="56332" name="TextBox 19"/>
          <p:cNvSpPr txBox="1">
            <a:spLocks noChangeArrowheads="1"/>
          </p:cNvSpPr>
          <p:nvPr/>
        </p:nvSpPr>
        <p:spPr bwMode="auto">
          <a:xfrm>
            <a:off x="7058025" y="3576638"/>
            <a:ext cx="1841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/>
              <a:t>Holder-</a:t>
            </a:r>
          </a:p>
          <a:p>
            <a:r>
              <a:rPr lang="en-CA" sz="2800"/>
              <a:t>Of-Record</a:t>
            </a:r>
          </a:p>
          <a:p>
            <a:r>
              <a:rPr lang="en-CA" sz="2800"/>
              <a:t>Date</a:t>
            </a:r>
          </a:p>
        </p:txBody>
      </p:sp>
      <p:sp>
        <p:nvSpPr>
          <p:cNvPr id="56333" name="TextBox 20"/>
          <p:cNvSpPr txBox="1">
            <a:spLocks noChangeArrowheads="1"/>
          </p:cNvSpPr>
          <p:nvPr/>
        </p:nvSpPr>
        <p:spPr bwMode="auto">
          <a:xfrm>
            <a:off x="2794000" y="3729038"/>
            <a:ext cx="2124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/>
              <a:t>Ex-Dividend</a:t>
            </a:r>
          </a:p>
          <a:p>
            <a:r>
              <a:rPr lang="en-CA" sz="2800"/>
              <a:t>Date</a:t>
            </a:r>
          </a:p>
        </p:txBody>
      </p:sp>
      <p:sp>
        <p:nvSpPr>
          <p:cNvPr id="56334" name="TextBox 21"/>
          <p:cNvSpPr txBox="1">
            <a:spLocks noChangeArrowheads="1"/>
          </p:cNvSpPr>
          <p:nvPr/>
        </p:nvSpPr>
        <p:spPr bwMode="auto">
          <a:xfrm>
            <a:off x="914400" y="3606800"/>
            <a:ext cx="15859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/>
              <a:t>Dividend</a:t>
            </a:r>
          </a:p>
          <a:p>
            <a:r>
              <a:rPr lang="en-CA" sz="2800"/>
              <a:t>Goes </a:t>
            </a:r>
          </a:p>
          <a:p>
            <a:r>
              <a:rPr lang="en-CA" sz="2800"/>
              <a:t>With </a:t>
            </a:r>
          </a:p>
          <a:p>
            <a:r>
              <a:rPr lang="en-CA" sz="2800"/>
              <a:t>Stock</a:t>
            </a:r>
          </a:p>
        </p:txBody>
      </p:sp>
      <p:sp>
        <p:nvSpPr>
          <p:cNvPr id="56335" name="TextBox 2"/>
          <p:cNvSpPr txBox="1">
            <a:spLocks noChangeArrowheads="1"/>
          </p:cNvSpPr>
          <p:nvPr/>
        </p:nvSpPr>
        <p:spPr bwMode="auto">
          <a:xfrm>
            <a:off x="7480300" y="1901825"/>
            <a:ext cx="104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Friday</a:t>
            </a:r>
          </a:p>
        </p:txBody>
      </p:sp>
      <p:sp>
        <p:nvSpPr>
          <p:cNvPr id="56336" name="TextBox 22"/>
          <p:cNvSpPr txBox="1">
            <a:spLocks noChangeArrowheads="1"/>
          </p:cNvSpPr>
          <p:nvPr/>
        </p:nvSpPr>
        <p:spPr bwMode="auto">
          <a:xfrm>
            <a:off x="5048250" y="1957388"/>
            <a:ext cx="1468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Thursday</a:t>
            </a:r>
          </a:p>
        </p:txBody>
      </p:sp>
      <p:sp>
        <p:nvSpPr>
          <p:cNvPr id="56337" name="TextBox 23"/>
          <p:cNvSpPr txBox="1">
            <a:spLocks noChangeArrowheads="1"/>
          </p:cNvSpPr>
          <p:nvPr/>
        </p:nvSpPr>
        <p:spPr bwMode="auto">
          <a:xfrm>
            <a:off x="2743200" y="1949450"/>
            <a:ext cx="180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Wednesday</a:t>
            </a:r>
          </a:p>
        </p:txBody>
      </p:sp>
      <p:sp>
        <p:nvSpPr>
          <p:cNvPr id="56338" name="TextBox 24"/>
          <p:cNvSpPr txBox="1">
            <a:spLocks noChangeArrowheads="1"/>
          </p:cNvSpPr>
          <p:nvPr/>
        </p:nvSpPr>
        <p:spPr bwMode="auto">
          <a:xfrm>
            <a:off x="846138" y="1938338"/>
            <a:ext cx="1355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Tuesday</a:t>
            </a:r>
          </a:p>
        </p:txBody>
      </p:sp>
      <p:sp>
        <p:nvSpPr>
          <p:cNvPr id="56339" name="Footer Placeholder 2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56340" name="Slide Number Placeholder 2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D7AACF6C-214E-4288-AA16-8B2668E5F30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11163" y="130175"/>
            <a:ext cx="8321675" cy="1470025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CHAPTER 13 OUTLINE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sz="quarter" idx="10"/>
          </p:nvPr>
        </p:nvSpPr>
        <p:spPr>
          <a:xfrm>
            <a:off x="539552" y="1412776"/>
            <a:ext cx="8077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Cash Distributions and Firm Value</a:t>
            </a:r>
          </a:p>
          <a:p>
            <a:pPr eaLnBrk="1" hangingPunct="1"/>
            <a:r>
              <a:rPr lang="en-US" dirty="0" smtClean="0"/>
              <a:t>Clientele Effect</a:t>
            </a:r>
          </a:p>
          <a:p>
            <a:pPr eaLnBrk="1" hangingPunct="1"/>
            <a:r>
              <a:rPr lang="en-US" dirty="0" smtClean="0"/>
              <a:t>Information Content, or </a:t>
            </a:r>
            <a:r>
              <a:rPr lang="en-US" dirty="0" err="1" smtClean="0"/>
              <a:t>Signalling</a:t>
            </a:r>
            <a:r>
              <a:rPr lang="en-US" dirty="0" smtClean="0"/>
              <a:t>, Hypothesis</a:t>
            </a:r>
          </a:p>
          <a:p>
            <a:pPr eaLnBrk="1" hangingPunct="1"/>
            <a:r>
              <a:rPr lang="en-US" dirty="0" smtClean="0"/>
              <a:t>Implications for Dividend Stability</a:t>
            </a:r>
          </a:p>
          <a:p>
            <a:pPr eaLnBrk="1" hangingPunct="1"/>
            <a:r>
              <a:rPr lang="en-US" dirty="0" smtClean="0"/>
              <a:t>Setting the Target Distribution Level: The Residual Distribution Model</a:t>
            </a:r>
          </a:p>
          <a:p>
            <a:pPr eaLnBrk="1" hangingPunct="1"/>
            <a:r>
              <a:rPr lang="en-US" dirty="0" smtClean="0"/>
              <a:t>Distributions in the Form of Dividends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9CBF9769-4A80-41E8-90BB-69924F9802A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Distributions Through Share Repurchases</a:t>
            </a:r>
          </a:p>
        </p:txBody>
      </p:sp>
      <p:sp>
        <p:nvSpPr>
          <p:cNvPr id="25605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Repurchases: Buying own stock back from stockholders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Reasons for repurchases: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mtClean="0"/>
              <a:t>As an alternative to distributing cash as dividends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mtClean="0"/>
              <a:t>To dispose of one-time cash from an asset sale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mtClean="0"/>
              <a:t>To make a large capital structure change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mtClean="0"/>
              <a:t>To use buyback as a way of signalling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5734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85442192-5933-43AD-BE5F-28C89628773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pic>
        <p:nvPicPr>
          <p:cNvPr id="59395" name="Picture 8" descr="C13_F04_pg4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10418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7C34D84E-73EF-43EA-B8C3-A0EA4BD2E239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5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Dividends vs. Stock Repurchases</a:t>
            </a:r>
          </a:p>
        </p:txBody>
      </p:sp>
      <p:sp>
        <p:nvSpPr>
          <p:cNvPr id="604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Ignoring possible tax effects and signals, the total market value of equity is the same whether a firm pays dividends or repurchases stock.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purchase itself does not change the stock price, although it does reduce the number of outstanding shares.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total return to the shareholders is the same.</a:t>
            </a: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60421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5AC2437A-2003-4581-A2C1-FF4A60BA4F38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The Pros and Cons of Dividends and Repurchases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700" dirty="0" smtClean="0"/>
              <a:t>Advantages: </a:t>
            </a:r>
          </a:p>
          <a:p>
            <a:pPr eaLnBrk="1" hangingPunct="1"/>
            <a:r>
              <a:rPr lang="en-US" sz="2700" dirty="0" smtClean="0"/>
              <a:t>Stockholders can tender or not.</a:t>
            </a:r>
          </a:p>
          <a:p>
            <a:pPr eaLnBrk="1" hangingPunct="1"/>
            <a:r>
              <a:rPr lang="en-US" sz="2700" dirty="0" smtClean="0"/>
              <a:t>Helps avoid setting a high dividend that cannot be maintained</a:t>
            </a:r>
          </a:p>
          <a:p>
            <a:pPr eaLnBrk="1" hangingPunct="1"/>
            <a:r>
              <a:rPr lang="en-US" sz="2700" dirty="0" smtClean="0"/>
              <a:t>Repurchased stock can be used in takeovers or resold to raise cash as needed.</a:t>
            </a:r>
          </a:p>
          <a:p>
            <a:pPr eaLnBrk="1" hangingPunct="1"/>
            <a:r>
              <a:rPr lang="en-US" sz="2700" dirty="0" smtClean="0"/>
              <a:t>Income received is capital gains rather than higher-taxed dividends.</a:t>
            </a:r>
          </a:p>
          <a:p>
            <a:pPr eaLnBrk="1" hangingPunct="1"/>
            <a:r>
              <a:rPr lang="en-US" sz="2700" dirty="0" smtClean="0"/>
              <a:t>Stockholders may take it as a positive signal </a:t>
            </a:r>
            <a:r>
              <a:rPr lang="en-US" sz="2800" dirty="0" smtClean="0"/>
              <a:t>—</a:t>
            </a:r>
            <a:r>
              <a:rPr lang="en-US" sz="2700" dirty="0" smtClean="0"/>
              <a:t>management thinks stock is undervalued.</a:t>
            </a: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6144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B499D983-DA22-48FE-98CD-9284EEE91C0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630363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The Pros and Cons of Dividends </a:t>
            </a:r>
            <a:r>
              <a:rPr lang="en-US" dirty="0" smtClean="0"/>
              <a:t>a</a:t>
            </a:r>
            <a:r>
              <a:rPr lang="en-US" sz="4400" cap="none" dirty="0" smtClean="0"/>
              <a:t>nd Repurchases </a:t>
            </a:r>
            <a:r>
              <a:rPr lang="en-US" sz="3200" i="1" cap="none" dirty="0" smtClean="0"/>
              <a:t>(cont’d)</a:t>
            </a:r>
            <a:endParaRPr lang="en-US" sz="4400" i="1" cap="none" dirty="0" smtClean="0"/>
          </a:p>
        </p:txBody>
      </p:sp>
      <p:sp>
        <p:nvSpPr>
          <p:cNvPr id="63491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4582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700" dirty="0" smtClean="0"/>
              <a:t>Disadvantages:</a:t>
            </a:r>
          </a:p>
          <a:p>
            <a:pPr eaLnBrk="1" hangingPunct="1"/>
            <a:r>
              <a:rPr lang="en-US" sz="2700" dirty="0" smtClean="0"/>
              <a:t>May be viewed as a negative signal (firm has poor investment opportunities)</a:t>
            </a:r>
          </a:p>
          <a:p>
            <a:pPr eaLnBrk="1" hangingPunct="1"/>
            <a:r>
              <a:rPr lang="en-US" sz="2700" smtClean="0"/>
              <a:t>Firm </a:t>
            </a:r>
            <a:r>
              <a:rPr lang="en-US" sz="2700" dirty="0" smtClean="0"/>
              <a:t>may have to bid up price to complete purchase, thus paying too much for its own stock.</a:t>
            </a: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63493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EF1BAD52-CED6-4405-A4B8-280F3737FCD5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CA" sz="4400" cap="none" dirty="0" smtClean="0"/>
              <a:t>Other Factors Influencing Distributions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CA" smtClean="0"/>
              <a:t>Constraints on dividend payments</a:t>
            </a:r>
          </a:p>
          <a:p>
            <a:pPr eaLnBrk="1" hangingPunct="1"/>
            <a:r>
              <a:rPr lang="en-CA" smtClean="0"/>
              <a:t>Availability and cost of alternative sources of capital</a:t>
            </a: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6554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5F3A534A-E88A-4D39-9EA6-929ECA905E69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Constraints on Dividend Payments</a:t>
            </a:r>
          </a:p>
        </p:txBody>
      </p:sp>
      <p:sp>
        <p:nvSpPr>
          <p:cNvPr id="675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Bond indentures</a:t>
            </a:r>
          </a:p>
          <a:p>
            <a:pPr eaLnBrk="1" hangingPunct="1"/>
            <a:r>
              <a:rPr lang="en-US" dirty="0" smtClean="0"/>
              <a:t>Preferred stock restrictions</a:t>
            </a:r>
          </a:p>
          <a:p>
            <a:pPr eaLnBrk="1" hangingPunct="1"/>
            <a:r>
              <a:rPr lang="en-US" dirty="0" smtClean="0"/>
              <a:t>Legal constraints</a:t>
            </a:r>
          </a:p>
          <a:p>
            <a:pPr lvl="1" eaLnBrk="1" hangingPunct="1"/>
            <a:r>
              <a:rPr lang="en-US" dirty="0" smtClean="0"/>
              <a:t>Capital impairment restriction</a:t>
            </a:r>
          </a:p>
          <a:p>
            <a:pPr lvl="1" eaLnBrk="1" hangingPunct="1"/>
            <a:r>
              <a:rPr lang="en-US" dirty="0" smtClean="0"/>
              <a:t>Net earning restriction</a:t>
            </a:r>
          </a:p>
          <a:p>
            <a:pPr lvl="1" eaLnBrk="1" hangingPunct="1"/>
            <a:r>
              <a:rPr lang="en-US" dirty="0" smtClean="0"/>
              <a:t>Insolvency restriction</a:t>
            </a:r>
          </a:p>
          <a:p>
            <a:pPr eaLnBrk="1" hangingPunct="1"/>
            <a:r>
              <a:rPr lang="en-US" dirty="0" smtClean="0"/>
              <a:t>Availability of cash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758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67589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BD9A8F8A-C464-43A0-9E0B-5DCAC09D56F3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CA" cap="none" dirty="0" smtClean="0"/>
              <a:t>Alternative Sources of Capital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Cost of selling new stock</a:t>
            </a:r>
          </a:p>
          <a:p>
            <a:pPr eaLnBrk="1" hangingPunct="1"/>
            <a:r>
              <a:rPr lang="en-CA" smtClean="0"/>
              <a:t>Ability to substitute debt for equity</a:t>
            </a:r>
          </a:p>
          <a:p>
            <a:pPr eaLnBrk="1" hangingPunct="1"/>
            <a:r>
              <a:rPr lang="en-CA" smtClean="0"/>
              <a:t>Control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68613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08F5E61C-3C58-4CA4-94B2-DB9830C6420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Summarizing the Distribution Policy Decision</a:t>
            </a:r>
          </a:p>
        </p:txBody>
      </p:sp>
      <p:sp>
        <p:nvSpPr>
          <p:cNvPr id="29701" name="Rectangle 6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The distribution decision is made jointly with capital structure and capital budgeting decisions.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Forecast capital needs over a planning horizon, often 5 years.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Set a target capital structure.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Estimate annual equity needs.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Set target payout based on the residual model.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Generally, some dividend growth rate emerges.  Maintain target growth rate if possible, varying capital structure somewhat if necessary.</a:t>
            </a: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6963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E36367F7-2C8E-4F42-8100-CF8D5BE8A5B6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Stock Splits </a:t>
            </a:r>
            <a:r>
              <a:rPr lang="en-US" dirty="0" smtClean="0"/>
              <a:t>a</a:t>
            </a:r>
            <a:r>
              <a:rPr lang="en-US" sz="4400" cap="none" dirty="0" smtClean="0"/>
              <a:t>nd Stock Dividends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Stock dividend: Firm issues new shares in lieu of paying a cash dividend. If 10%, get 10 shares for each 100 shares owned.</a:t>
            </a:r>
          </a:p>
          <a:p>
            <a:pPr eaLnBrk="1" hangingPunct="1"/>
            <a:r>
              <a:rPr lang="en-US" dirty="0" smtClean="0"/>
              <a:t>Stock split: Firm increases the number of shares outstanding, say 2:1. Sends shareholders more shares.</a:t>
            </a:r>
          </a:p>
          <a:p>
            <a:pPr eaLnBrk="1" hangingPunct="1"/>
            <a:r>
              <a:rPr lang="en-US" dirty="0" smtClean="0"/>
              <a:t>They are conceptually the same, and neither create any real economic value.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7168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93AD8515-C062-4027-8D8D-DD2F3664E2B2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163" y="130175"/>
            <a:ext cx="8321675" cy="1470025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CHAPTER 13 OUTLINE </a:t>
            </a:r>
            <a:r>
              <a:rPr lang="en-US" sz="3200" i="1" cap="none" dirty="0" smtClean="0"/>
              <a:t>(cont’d)</a:t>
            </a:r>
            <a:endParaRPr lang="en-CA" sz="4400" i="1" cap="none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CA" smtClean="0"/>
              <a:t>Distributions through Share Repurchases</a:t>
            </a:r>
          </a:p>
          <a:p>
            <a:pPr eaLnBrk="1" hangingPunct="1"/>
            <a:r>
              <a:rPr lang="en-CA" smtClean="0"/>
              <a:t>The Pros and Cons of Dividends and Repurchases</a:t>
            </a:r>
          </a:p>
          <a:p>
            <a:pPr eaLnBrk="1" hangingPunct="1"/>
            <a:r>
              <a:rPr lang="en-CA" smtClean="0"/>
              <a:t>Other Factors Influencing Distributions</a:t>
            </a:r>
          </a:p>
          <a:p>
            <a:pPr eaLnBrk="1" hangingPunct="1"/>
            <a:r>
              <a:rPr lang="en-CA" smtClean="0"/>
              <a:t>Summarizing the Distribution Policy Decision</a:t>
            </a:r>
          </a:p>
          <a:p>
            <a:pPr eaLnBrk="1" hangingPunct="1"/>
            <a:r>
              <a:rPr lang="en-CA" smtClean="0"/>
              <a:t>Stock Splits and Stock Dividends</a:t>
            </a:r>
          </a:p>
          <a:p>
            <a:pPr eaLnBrk="1" hangingPunct="1"/>
            <a:r>
              <a:rPr lang="en-CA" smtClean="0"/>
              <a:t>Dividend Reinvestment Plans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1638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741DCB2B-D1E1-44FC-88C6-0B5E0FFA713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A 10% Stock Dividend</a:t>
            </a:r>
          </a:p>
        </p:txBody>
      </p:sp>
      <p:sp>
        <p:nvSpPr>
          <p:cNvPr id="737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shareholder with 100 shares will receive 10 additional shares.</a:t>
            </a:r>
          </a:p>
          <a:p>
            <a:pPr eaLnBrk="1" hangingPunct="1"/>
            <a:r>
              <a:rPr lang="en-US" smtClean="0"/>
              <a:t>With a 100% stock dividend, a shareholder with 100 shares will receive 100 additional shares.</a:t>
            </a:r>
          </a:p>
          <a:p>
            <a:pPr eaLnBrk="1" hangingPunct="1"/>
            <a:r>
              <a:rPr lang="en-US" smtClean="0"/>
              <a:t>A stock dividend is in reality just a small stock split.</a:t>
            </a:r>
          </a:p>
          <a:p>
            <a:pPr eaLnBrk="1" hangingPunct="1"/>
            <a:r>
              <a:rPr lang="en-US" smtClean="0"/>
              <a:t>Accounting treatments differ greatly. </a:t>
            </a:r>
          </a:p>
        </p:txBody>
      </p:sp>
      <p:sp>
        <p:nvSpPr>
          <p:cNvPr id="7373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73733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690B53B6-3213-49DA-ACFA-D859633B460D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A 2-for-1 Stock Split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smtClean="0"/>
              <a:t>Existing shareholders receive an additional share for each share they already own.</a:t>
            </a:r>
          </a:p>
          <a:p>
            <a:pPr eaLnBrk="1" hangingPunct="1"/>
            <a:r>
              <a:rPr lang="en-US" sz="3000" smtClean="0"/>
              <a:t>There will then be twice as many shares outstanding, with each share worth half of the previous market value.</a:t>
            </a:r>
          </a:p>
          <a:p>
            <a:pPr eaLnBrk="1" hangingPunct="1"/>
            <a:r>
              <a:rPr lang="en-US" sz="3000" smtClean="0"/>
              <a:t>Each shareholder retains his proportionate share of ownership of the company.</a:t>
            </a:r>
          </a:p>
          <a:p>
            <a:pPr eaLnBrk="1" hangingPunct="1"/>
            <a:r>
              <a:rPr lang="en-US" sz="3000" smtClean="0"/>
              <a:t>Initially at least, the EPS and DPS will also be half of their former levels.</a:t>
            </a:r>
          </a:p>
          <a:p>
            <a:pPr eaLnBrk="1" hangingPunct="1"/>
            <a:endParaRPr lang="en-US" sz="3000" smtClean="0"/>
          </a:p>
        </p:txBody>
      </p:sp>
      <p:sp>
        <p:nvSpPr>
          <p:cNvPr id="75780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75781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AC41D69B-37EA-47A5-B603-B2AE4B272C34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Stock Dividends vs. Stock Splits 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Both stock dividends and stock splits increase the number of shares outstanding, so “the pie is divided into smaller pieces.”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Unless the stock dividend or split conveys information, or is accompanied by another event like higher dividends, the stock price falls so as to keep each investor’s wealth unchanged.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But splits/stock dividends may get us to an “optimal price range.”</a:t>
            </a:r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</p:txBody>
      </p:sp>
      <p:sp>
        <p:nvSpPr>
          <p:cNvPr id="7680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7680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9ABB85A5-96ED-4A90-BD03-2F0E1EA0FBF1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When Should a Firm Consider </a:t>
            </a:r>
            <a:br>
              <a:rPr lang="en-US" cap="none" dirty="0" smtClean="0"/>
            </a:br>
            <a:r>
              <a:rPr lang="en-US" cap="none" dirty="0" smtClean="0"/>
              <a:t>Splitting its Stock?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There’s a widespread belief that the optimal price range for stocks is $10 to $50.</a:t>
            </a:r>
          </a:p>
          <a:p>
            <a:pPr eaLnBrk="1" hangingPunct="1"/>
            <a:r>
              <a:rPr lang="en-US" dirty="0" smtClean="0"/>
              <a:t>Stock splits can be used to keep the price </a:t>
            </a:r>
            <a:br>
              <a:rPr lang="en-US" dirty="0" smtClean="0"/>
            </a:br>
            <a:r>
              <a:rPr lang="en-US" dirty="0" smtClean="0"/>
              <a:t>in the optimal range.</a:t>
            </a:r>
          </a:p>
          <a:p>
            <a:pPr eaLnBrk="1" hangingPunct="1"/>
            <a:r>
              <a:rPr lang="en-US" dirty="0" smtClean="0"/>
              <a:t>Stock splits generally occur when management is confident, so are interpreted as positive signals.</a:t>
            </a:r>
          </a:p>
        </p:txBody>
      </p:sp>
      <p:sp>
        <p:nvSpPr>
          <p:cNvPr id="7885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78853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CB5CFF3B-F979-4BAD-899A-FC079BB620EF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400" cap="none" dirty="0" smtClean="0"/>
              <a:t>Dividend Reinvestment Plans</a:t>
            </a:r>
          </a:p>
        </p:txBody>
      </p:sp>
      <p:sp>
        <p:nvSpPr>
          <p:cNvPr id="33797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Shareholders can automatically reinvest their dividends in shares of the company’s common stock.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Reinvested dividends are treated as taxable income by the CRA although no cash is actually received.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are two types of plans: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Open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New stock</a:t>
            </a:r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8090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ADF73DE2-BAB0-4A1D-BF7F-0FC2AF5A6D2F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cap="none" dirty="0" smtClean="0"/>
              <a:t>Open Market Purchase Plan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Dollars to be reinvested are turned over to  the trustee, who buys shares on the open market.</a:t>
            </a:r>
          </a:p>
          <a:p>
            <a:pPr eaLnBrk="1" hangingPunct="1"/>
            <a:r>
              <a:rPr lang="en-US" smtClean="0"/>
              <a:t>Brokerage costs are reduced by volume purchases.</a:t>
            </a:r>
          </a:p>
          <a:p>
            <a:pPr eaLnBrk="1" hangingPunct="1"/>
            <a:r>
              <a:rPr lang="en-US" smtClean="0"/>
              <a:t>Convenient, easy way to invest, thus useful for investors</a:t>
            </a:r>
          </a:p>
        </p:txBody>
      </p:sp>
      <p:sp>
        <p:nvSpPr>
          <p:cNvPr id="829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8294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AE25FBFD-94D0-46A2-8232-64C55A8AA3F8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 smtClean="0"/>
              <a:t>New Stock Plan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Firm issues new stock to DRIP enrollees, keeps money, and uses it to buy assets.</a:t>
            </a:r>
          </a:p>
          <a:p>
            <a:pPr eaLnBrk="1" hangingPunct="1"/>
            <a:r>
              <a:rPr lang="en-US" smtClean="0"/>
              <a:t>No fees are charged, plus sells stock at discount of 5% from market price, which is about equal to flotation costs of underwritten stock offering</a:t>
            </a:r>
          </a:p>
        </p:txBody>
      </p:sp>
      <p:sp>
        <p:nvSpPr>
          <p:cNvPr id="8499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8499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D006CC58-42A1-4066-B68C-C8111DAB9226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cap="none" dirty="0" smtClean="0"/>
              <a:t>New Stock Plan </a:t>
            </a:r>
            <a:r>
              <a:rPr lang="en-US" sz="3200" i="1" cap="none" dirty="0" smtClean="0"/>
              <a:t>(cont’d)</a:t>
            </a:r>
            <a:endParaRPr lang="en-US" i="1" cap="none" dirty="0" smtClean="0"/>
          </a:p>
        </p:txBody>
      </p:sp>
      <p:sp>
        <p:nvSpPr>
          <p:cNvPr id="870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Optional investments are sometimes possible, up to $150,000 or so.</a:t>
            </a:r>
          </a:p>
          <a:p>
            <a:pPr eaLnBrk="1" hangingPunct="1"/>
            <a:r>
              <a:rPr lang="en-US" smtClean="0"/>
              <a:t>Firms that need new equity capital use new stock plans.</a:t>
            </a:r>
          </a:p>
          <a:p>
            <a:pPr eaLnBrk="1" hangingPunct="1"/>
            <a:r>
              <a:rPr lang="en-US" smtClean="0"/>
              <a:t>Firms with no need for new equity capital use open market purchase plans.</a:t>
            </a:r>
          </a:p>
          <a:p>
            <a:pPr eaLnBrk="1" hangingPunct="1"/>
            <a:r>
              <a:rPr lang="en-US" smtClean="0"/>
              <a:t>Most TSX listed companies have a DRIP.  Useful for investors.</a:t>
            </a: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8704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8E42E25F-4BE1-4EDD-9EFA-547F728A772A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656928"/>
          </a:xfrm>
        </p:spPr>
        <p:txBody>
          <a:bodyPr/>
          <a:lstStyle/>
          <a:p>
            <a:pPr eaLnBrk="1" hangingPunct="1"/>
            <a:r>
              <a:rPr lang="en-US" sz="4400" cap="none" dirty="0" smtClean="0">
                <a:latin typeface="+mj-lt"/>
              </a:rPr>
              <a:t>Cash Distributions </a:t>
            </a:r>
            <a:br>
              <a:rPr lang="en-US" sz="4400" cap="none" dirty="0" smtClean="0">
                <a:latin typeface="+mj-lt"/>
              </a:rPr>
            </a:br>
            <a:r>
              <a:rPr lang="en-US" sz="4400" cap="none" dirty="0" smtClean="0">
                <a:latin typeface="+mj-lt"/>
              </a:rPr>
              <a:t>And Firm Value:</a:t>
            </a:r>
            <a:r>
              <a:rPr lang="en-US" dirty="0" smtClean="0">
                <a:latin typeface="+mj-lt"/>
              </a:rPr>
              <a:t> </a:t>
            </a:r>
            <a:r>
              <a:rPr lang="en-US" cap="none" dirty="0" smtClean="0">
                <a:latin typeface="+mj-lt"/>
              </a:rPr>
              <a:t>Distribution Policy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/>
              <a:t>The distribution policy determines the:</a:t>
            </a:r>
          </a:p>
          <a:p>
            <a:pPr lvl="1" eaLnBrk="1" hangingPunct="1"/>
            <a:r>
              <a:rPr lang="en-US" smtClean="0"/>
              <a:t>level of cash distributions to shareholders</a:t>
            </a:r>
          </a:p>
          <a:p>
            <a:pPr lvl="1" eaLnBrk="1" hangingPunct="1"/>
            <a:r>
              <a:rPr lang="en-US" smtClean="0"/>
              <a:t>form of the distribution (dividend vs. stock repurchase)</a:t>
            </a:r>
          </a:p>
          <a:p>
            <a:pPr lvl="1" eaLnBrk="1" hangingPunct="1"/>
            <a:r>
              <a:rPr lang="en-US" smtClean="0"/>
              <a:t>stability of the distribution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6FB9B42D-7418-4A88-90DE-8ED33293491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CA" cap="none" dirty="0" smtClean="0"/>
              <a:t>Distribution vs. Payout Ratio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Distribution ratio: The percentage of net income distributed to shareholders through cash dividends or stock repurchases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Payout ratio: The percentage of net income paid as a cash dividend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The payout ratio must be less than the distribution ratio.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Both ratios determine the mix of yield return versus gains return.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ACE6A4CB-1133-4D9A-8E29-65A7103D474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CA" cap="none" dirty="0" smtClean="0"/>
              <a:t>Dividend Yields vs. Capital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3000" smtClean="0"/>
              <a:t>A high distribution ratio and a high payout ratio mean:</a:t>
            </a:r>
            <a:endParaRPr lang="en-US" sz="300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large dividends and small, or zero, stock repurchases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dividend yield relatively high and expected capital gain low</a:t>
            </a:r>
            <a:endParaRPr lang="en-CA" sz="2600" smtClean="0"/>
          </a:p>
          <a:p>
            <a:pPr eaLnBrk="1" hangingPunct="1">
              <a:lnSpc>
                <a:spcPct val="90000"/>
              </a:lnSpc>
            </a:pPr>
            <a:r>
              <a:rPr lang="en-CA" sz="3000" smtClean="0"/>
              <a:t>A large distribution ratio but a small payout ratio mean:</a:t>
            </a:r>
            <a:endParaRPr lang="en-US" sz="300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low dividends but more repurchases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low dividend yield but high capital gain</a:t>
            </a:r>
          </a:p>
          <a:p>
            <a:pPr lvl="1" eaLnBrk="1" hangingPunct="1">
              <a:lnSpc>
                <a:spcPct val="90000"/>
              </a:lnSpc>
            </a:pPr>
            <a:endParaRPr lang="en-US" sz="2600" smtClean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F1487A79-713C-4E30-BC98-33371FB6A8C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1143000"/>
          </a:xfrm>
        </p:spPr>
        <p:txBody>
          <a:bodyPr/>
          <a:lstStyle/>
          <a:p>
            <a:pPr eaLnBrk="1" hangingPunct="1"/>
            <a:r>
              <a:rPr lang="en-CA" cap="none" dirty="0" smtClean="0"/>
              <a:t>Optimal Distribution Policy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A low distribution ratio (and a low payout ratio) means: 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both low dividend and no repurchase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low dividend yield and hopefully a high capital gain</a:t>
            </a: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Optimal distribution policy must strike a balance between cash dividends and capital gains so as to maximize the stock price.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22533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F7D6358D-1B5A-48EF-9B25-CA197D07D04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cap="none" dirty="0" smtClean="0"/>
              <a:t>Three Theories of Investor Preferences for Dividends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Dividends are irrelevant: Investors don’t care about payout.</a:t>
            </a:r>
          </a:p>
          <a:p>
            <a:pPr eaLnBrk="1" hangingPunct="1"/>
            <a:r>
              <a:rPr lang="en-US" smtClean="0"/>
              <a:t>Bird-in-the-hand: Investors prefer a high payout.</a:t>
            </a:r>
          </a:p>
          <a:p>
            <a:pPr eaLnBrk="1" hangingPunct="1"/>
            <a:r>
              <a:rPr lang="en-US" smtClean="0"/>
              <a:t>Tax preference: Investors prefer a low payout, hence growth.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© 2014 by Nelson Education Ltd. 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13-</a:t>
            </a:r>
            <a:fld id="{78EB4628-14DD-4034-962D-C83944BFA27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2664</Words>
  <Application>Microsoft Office PowerPoint</Application>
  <PresentationFormat>On-screen Show (4:3)</PresentationFormat>
  <Paragraphs>407</Paragraphs>
  <Slides>47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ヒラギノ角ゴ Pro W3</vt:lpstr>
      <vt:lpstr>Arial</vt:lpstr>
      <vt:lpstr>Arial Narrow</vt:lpstr>
      <vt:lpstr>Calibri</vt:lpstr>
      <vt:lpstr>Gill Sans MT</vt:lpstr>
      <vt:lpstr>Times New Roman</vt:lpstr>
      <vt:lpstr>3_Custom Design</vt:lpstr>
      <vt:lpstr>PowerPoint Presentation</vt:lpstr>
      <vt:lpstr>CHAPTER 13</vt:lpstr>
      <vt:lpstr>CHAPTER 13 OUTLINE</vt:lpstr>
      <vt:lpstr>CHAPTER 13 OUTLINE (cont’d)</vt:lpstr>
      <vt:lpstr>Cash Distributions  And Firm Value: Distribution Policy</vt:lpstr>
      <vt:lpstr>Distribution vs. Payout Ratio</vt:lpstr>
      <vt:lpstr>Dividend Yields vs. Capital Gains</vt:lpstr>
      <vt:lpstr>Optimal Distribution Policy</vt:lpstr>
      <vt:lpstr>Three Theories of Investor Preferences for Dividends</vt:lpstr>
      <vt:lpstr>Dividend Irrelevance Theory</vt:lpstr>
      <vt:lpstr>Bird-In-the-Hand Theory</vt:lpstr>
      <vt:lpstr>Tax Preference Theory</vt:lpstr>
      <vt:lpstr>PowerPoint Presentation</vt:lpstr>
      <vt:lpstr>Implications of Three Theories for Managers</vt:lpstr>
      <vt:lpstr>Empirical Results of the Dividend Theories</vt:lpstr>
      <vt:lpstr>Clientele Effect</vt:lpstr>
      <vt:lpstr>Information Content, or Signalling, Hypothesis</vt:lpstr>
      <vt:lpstr>Implications for Dividend Stability</vt:lpstr>
      <vt:lpstr>Setting The Target Distribution Level: The Residual Distribution Model</vt:lpstr>
      <vt:lpstr>The Residual Distribution Model</vt:lpstr>
      <vt:lpstr>Using the Residual Model to Calculate Distributions Paid</vt:lpstr>
      <vt:lpstr>Residual Distribution Model:  An Illustration</vt:lpstr>
      <vt:lpstr>Residual Distribution Model:  An Illustration (cont’d)</vt:lpstr>
      <vt:lpstr>PowerPoint Presentation</vt:lpstr>
      <vt:lpstr>Distributions in the Form of Dividends:  Investment Opportunities and Residual Dividends</vt:lpstr>
      <vt:lpstr>Pros and Cons of the  Residual Dividend Policy</vt:lpstr>
      <vt:lpstr>Regular-Dividend-Plus-Extra Policy</vt:lpstr>
      <vt:lpstr>Dividend Payment Procedures</vt:lpstr>
      <vt:lpstr>Dividend Payment Procedures: Illustration</vt:lpstr>
      <vt:lpstr>Distributions Through Share Repurchases</vt:lpstr>
      <vt:lpstr>PowerPoint Presentation</vt:lpstr>
      <vt:lpstr>Dividends vs. Stock Repurchases</vt:lpstr>
      <vt:lpstr>The Pros and Cons of Dividends and Repurchases</vt:lpstr>
      <vt:lpstr>The Pros and Cons of Dividends and Repurchases (cont’d)</vt:lpstr>
      <vt:lpstr>Other Factors Influencing Distributions</vt:lpstr>
      <vt:lpstr>Constraints on Dividend Payments</vt:lpstr>
      <vt:lpstr>Alternative Sources of Capital</vt:lpstr>
      <vt:lpstr>Summarizing the Distribution Policy Decision</vt:lpstr>
      <vt:lpstr>Stock Splits and Stock Dividends</vt:lpstr>
      <vt:lpstr>A 10% Stock Dividend</vt:lpstr>
      <vt:lpstr>A 2-for-1 Stock Split</vt:lpstr>
      <vt:lpstr>Stock Dividends vs. Stock Splits </vt:lpstr>
      <vt:lpstr>When Should a Firm Consider  Splitting its Stock?</vt:lpstr>
      <vt:lpstr>Dividend Reinvestment Plans</vt:lpstr>
      <vt:lpstr>Open Market Purchase Plan</vt:lpstr>
      <vt:lpstr>New Stock Plan</vt:lpstr>
      <vt:lpstr>New Stock Plan (cont’d)</vt:lpstr>
    </vt:vector>
  </TitlesOfParts>
  <Company>KRB Editorial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Organization from Start-up to a Major Corporation</dc:title>
  <dc:creator>KRB Editorial</dc:creator>
  <cp:lastModifiedBy>setup</cp:lastModifiedBy>
  <cp:revision>98</cp:revision>
  <dcterms:created xsi:type="dcterms:W3CDTF">2013-04-30T19:03:47Z</dcterms:created>
  <dcterms:modified xsi:type="dcterms:W3CDTF">2017-10-20T17:22:20Z</dcterms:modified>
</cp:coreProperties>
</file>