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236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82BC51F6-BBD0-4E3C-9DEB-CA5B068B1C7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5202A0A-D67A-4164-AF1B-D6BBFD43E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86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Investment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80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simple asset market, there are only two assets.</a:t>
            </a:r>
          </a:p>
          <a:p>
            <a:r>
              <a:rPr lang="en-US" dirty="0" smtClean="0"/>
              <a:t>One is </a:t>
            </a:r>
            <a:r>
              <a:rPr lang="en-US" dirty="0" err="1" smtClean="0"/>
              <a:t>riskfree</a:t>
            </a:r>
            <a:r>
              <a:rPr lang="en-US" dirty="0" smtClean="0"/>
              <a:t> asset offers interest rate of zero.</a:t>
            </a:r>
          </a:p>
          <a:p>
            <a:r>
              <a:rPr lang="en-US" dirty="0" smtClean="0"/>
              <a:t>The other is a risky asset with 50% probability to increase value by 100% in one year and </a:t>
            </a:r>
            <a:r>
              <a:rPr lang="en-US" dirty="0"/>
              <a:t>with 50% probability to </a:t>
            </a:r>
            <a:r>
              <a:rPr lang="en-US" dirty="0" smtClean="0"/>
              <a:t>decrease </a:t>
            </a:r>
            <a:r>
              <a:rPr lang="en-US" dirty="0"/>
              <a:t>value by 5</a:t>
            </a:r>
            <a:r>
              <a:rPr lang="en-US" dirty="0" smtClean="0"/>
              <a:t>0</a:t>
            </a:r>
            <a:r>
              <a:rPr lang="en-US" dirty="0"/>
              <a:t>% in one </a:t>
            </a:r>
            <a:r>
              <a:rPr lang="en-US" dirty="0" smtClean="0"/>
              <a:t>year.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34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should we invest?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We will start with the standard theory. </a:t>
                </a:r>
              </a:p>
              <a:p>
                <a:r>
                  <a:rPr lang="en-US" dirty="0" smtClean="0"/>
                  <a:t>We calculate the average rate of return and standard deviation.</a:t>
                </a:r>
              </a:p>
              <a:p>
                <a:r>
                  <a:rPr lang="en-US" dirty="0" smtClean="0"/>
                  <a:t>Average rate of return</a:t>
                </a:r>
              </a:p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1×0.5+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−0.5</m:t>
                        </m:r>
                      </m:e>
                    </m:d>
                    <m:r>
                      <a:rPr lang="en-US" i="1"/>
                      <m:t>×0.5=0.25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Standard deviation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/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/>
                            </m:ctrlPr>
                          </m:fPr>
                          <m:num>
                            <m:r>
                              <a:rPr lang="en-US" i="1"/>
                              <m:t>1</m:t>
                            </m:r>
                          </m:num>
                          <m:den>
                            <m:r>
                              <a:rPr lang="en-US" i="1"/>
                              <m:t>2</m:t>
                            </m:r>
                          </m:den>
                        </m:f>
                        <m:d>
                          <m:dPr>
                            <m:begChr m:val="["/>
                            <m:endChr m:val="]"/>
                            <m:ctrlPr>
                              <a:rPr lang="en-US" i="1"/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/>
                                </m:ctrlPr>
                              </m:sSupPr>
                              <m:e>
                                <m:r>
                                  <a:rPr lang="en-US" i="1"/>
                                  <m:t>(1−0.25)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  <m:r>
                              <a:rPr lang="en-US" i="1"/>
                              <m:t>+</m:t>
                            </m:r>
                            <m:sSup>
                              <m:sSupPr>
                                <m:ctrlPr>
                                  <a:rPr lang="en-US" i="1"/>
                                </m:ctrlPr>
                              </m:sSupPr>
                              <m:e>
                                <m:r>
                                  <a:rPr lang="en-US" i="1"/>
                                  <m:t>(−0.5−0.25)</m:t>
                                </m:r>
                              </m:e>
                              <m:sup>
                                <m:r>
                                  <a:rPr lang="en-US" i="1"/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rad>
                    <m:r>
                      <a:rPr lang="en-US" i="1"/>
                      <m:t>=0.75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1466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average rate of return is 25% per year, a very impressive number.</a:t>
            </a:r>
          </a:p>
          <a:p>
            <a:r>
              <a:rPr lang="en-US" dirty="0" smtClean="0"/>
              <a:t>According to CAPM, if you are well informed, risk tolerant, long term investor, you should put all you money into the risky asset.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434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your typical return after many years?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start with 100 dollars.</a:t>
            </a:r>
          </a:p>
          <a:p>
            <a:r>
              <a:rPr lang="en-US" dirty="0" smtClean="0"/>
              <a:t>A typical path is 100, 200, 100, 200, 100, 200, 100, 200. </a:t>
            </a:r>
          </a:p>
          <a:p>
            <a:r>
              <a:rPr lang="en-US" dirty="0" smtClean="0"/>
              <a:t>After long term, say 40 years, your asset level will be roughly around 100 dollars. </a:t>
            </a:r>
          </a:p>
          <a:p>
            <a:r>
              <a:rPr lang="en-US" dirty="0" smtClean="0"/>
              <a:t>Is there better investment strategy?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189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Before we ask if there is any better investment strategy, we may ask if there is better measurement for investment performance. </a:t>
                </a:r>
              </a:p>
              <a:p>
                <a:r>
                  <a:rPr lang="en-US" dirty="0" smtClean="0"/>
                  <a:t>If we measure geometric rate of return of the risky asset, we will get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(1−0.5)</m:t>
                        </m:r>
                      </m:e>
                      <m:sup>
                        <m:r>
                          <a:rPr lang="en-US" i="1"/>
                          <m:t>0.5</m:t>
                        </m:r>
                      </m:sup>
                    </m:sSup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(1+1)</m:t>
                        </m:r>
                      </m:e>
                      <m:sup>
                        <m:r>
                          <a:rPr lang="en-US" i="1"/>
                          <m:t>0.5</m:t>
                        </m:r>
                      </m:sup>
                    </m:sSup>
                    <m:r>
                      <a:rPr lang="en-US" i="1"/>
                      <m:t>−1=1−1=0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Is it a better measure of performance?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6957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rate of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invest proportion x in risky asset and 1-x in risk free asset. </a:t>
            </a:r>
          </a:p>
          <a:p>
            <a:r>
              <a:rPr lang="en-US" dirty="0" smtClean="0"/>
              <a:t>See what is the geometric rate of return.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553555"/>
              </p:ext>
            </p:extLst>
          </p:nvPr>
        </p:nvGraphicFramePr>
        <p:xfrm>
          <a:off x="1600200" y="3657600"/>
          <a:ext cx="55525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2705040" imgH="482400" progId="Equation.3">
                  <p:embed/>
                </p:oleObj>
              </mc:Choice>
              <mc:Fallback>
                <p:oleObj name="Equation" r:id="rId3" imgW="270504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3657600"/>
                        <a:ext cx="5552573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722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maximize the rate of return, we need to maximize</a:t>
            </a:r>
          </a:p>
          <a:p>
            <a:r>
              <a:rPr lang="en-US" dirty="0" smtClean="0"/>
              <a:t>(1-0.5x)(1+x) = -0.5x</a:t>
            </a:r>
            <a:r>
              <a:rPr lang="en-US" baseline="30000" dirty="0" smtClean="0"/>
              <a:t>2</a:t>
            </a:r>
            <a:r>
              <a:rPr lang="en-US" dirty="0" smtClean="0"/>
              <a:t> + 0.5x + 1</a:t>
            </a:r>
          </a:p>
          <a:p>
            <a:endParaRPr lang="en-US" baseline="30000" dirty="0"/>
          </a:p>
          <a:p>
            <a:r>
              <a:rPr lang="en-US" dirty="0" smtClean="0"/>
              <a:t> Take differentiation of the above formula, we get</a:t>
            </a:r>
          </a:p>
          <a:p>
            <a:r>
              <a:rPr lang="en-US" dirty="0" smtClean="0"/>
              <a:t>-x +0.5</a:t>
            </a:r>
          </a:p>
          <a:p>
            <a:r>
              <a:rPr lang="en-US" dirty="0" smtClean="0"/>
              <a:t>Let it equal to zero, we get x =0.5</a:t>
            </a:r>
          </a:p>
          <a:p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493006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above calculation, we should put half of our asset into the risky part and half into the risk free part. </a:t>
            </a:r>
          </a:p>
          <a:p>
            <a:r>
              <a:rPr lang="en-US" dirty="0" smtClean="0"/>
              <a:t>What is our typical </a:t>
            </a:r>
            <a:r>
              <a:rPr lang="en-US" smtClean="0"/>
              <a:t>result after many years?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850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390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Microsoft Equation 3.0</vt:lpstr>
      <vt:lpstr>Investment</vt:lpstr>
      <vt:lpstr>A Simple Example</vt:lpstr>
      <vt:lpstr>How should we invest?</vt:lpstr>
      <vt:lpstr>PowerPoint Presentation</vt:lpstr>
      <vt:lpstr>What is your typical return after many years?</vt:lpstr>
      <vt:lpstr>PowerPoint Presentation</vt:lpstr>
      <vt:lpstr>Geometric rate of return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</dc:title>
  <dc:creator>Jing Chen</dc:creator>
  <cp:lastModifiedBy>Windows User</cp:lastModifiedBy>
  <cp:revision>24</cp:revision>
  <cp:lastPrinted>2014-02-14T19:22:08Z</cp:lastPrinted>
  <dcterms:created xsi:type="dcterms:W3CDTF">2006-08-16T00:00:00Z</dcterms:created>
  <dcterms:modified xsi:type="dcterms:W3CDTF">2014-02-15T01:55:15Z</dcterms:modified>
</cp:coreProperties>
</file>