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handoutMasterIdLst>
    <p:handoutMasterId r:id="rId64"/>
  </p:handoutMasterIdLst>
  <p:sldIdLst>
    <p:sldId id="257" r:id="rId2"/>
    <p:sldId id="325" r:id="rId3"/>
    <p:sldId id="326" r:id="rId4"/>
    <p:sldId id="344" r:id="rId5"/>
    <p:sldId id="360" r:id="rId6"/>
    <p:sldId id="361" r:id="rId7"/>
    <p:sldId id="362" r:id="rId8"/>
    <p:sldId id="327" r:id="rId9"/>
    <p:sldId id="328" r:id="rId10"/>
    <p:sldId id="329" r:id="rId11"/>
    <p:sldId id="312" r:id="rId12"/>
    <p:sldId id="314" r:id="rId13"/>
    <p:sldId id="315" r:id="rId14"/>
    <p:sldId id="363" r:id="rId15"/>
    <p:sldId id="364" r:id="rId16"/>
    <p:sldId id="317" r:id="rId17"/>
    <p:sldId id="359" r:id="rId18"/>
    <p:sldId id="365" r:id="rId19"/>
    <p:sldId id="316" r:id="rId20"/>
    <p:sldId id="369" r:id="rId21"/>
    <p:sldId id="261" r:id="rId22"/>
    <p:sldId id="262" r:id="rId23"/>
    <p:sldId id="263" r:id="rId24"/>
    <p:sldId id="371" r:id="rId25"/>
    <p:sldId id="264" r:id="rId26"/>
    <p:sldId id="319" r:id="rId27"/>
    <p:sldId id="372" r:id="rId28"/>
    <p:sldId id="268" r:id="rId29"/>
    <p:sldId id="321" r:id="rId30"/>
    <p:sldId id="373" r:id="rId31"/>
    <p:sldId id="374" r:id="rId32"/>
    <p:sldId id="269" r:id="rId33"/>
    <p:sldId id="331" r:id="rId34"/>
    <p:sldId id="271" r:id="rId35"/>
    <p:sldId id="323" r:id="rId36"/>
    <p:sldId id="272" r:id="rId37"/>
    <p:sldId id="273" r:id="rId38"/>
    <p:sldId id="333" r:id="rId39"/>
    <p:sldId id="346" r:id="rId40"/>
    <p:sldId id="353" r:id="rId41"/>
    <p:sldId id="380" r:id="rId42"/>
    <p:sldId id="356" r:id="rId43"/>
    <p:sldId id="308" r:id="rId44"/>
    <p:sldId id="376" r:id="rId45"/>
    <p:sldId id="377" r:id="rId46"/>
    <p:sldId id="378" r:id="rId47"/>
    <p:sldId id="349" r:id="rId48"/>
    <p:sldId id="350" r:id="rId49"/>
    <p:sldId id="351" r:id="rId50"/>
    <p:sldId id="352" r:id="rId51"/>
    <p:sldId id="309" r:id="rId52"/>
    <p:sldId id="310" r:id="rId53"/>
    <p:sldId id="278" r:id="rId54"/>
    <p:sldId id="284" r:id="rId55"/>
    <p:sldId id="285" r:id="rId56"/>
    <p:sldId id="286" r:id="rId57"/>
    <p:sldId id="379" r:id="rId58"/>
    <p:sldId id="287" r:id="rId59"/>
    <p:sldId id="288" r:id="rId60"/>
    <p:sldId id="289" r:id="rId61"/>
    <p:sldId id="290" r:id="rId6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8" autoAdjust="0"/>
    <p:restoredTop sz="96196" autoAdjust="0"/>
  </p:normalViewPr>
  <p:slideViewPr>
    <p:cSldViewPr>
      <p:cViewPr varScale="1">
        <p:scale>
          <a:sx n="111" d="100"/>
          <a:sy n="111" d="100"/>
        </p:scale>
        <p:origin x="1236" y="96"/>
      </p:cViewPr>
      <p:guideLst>
        <p:guide orient="horz" pos="2160"/>
        <p:guide pos="2880"/>
      </p:guideLst>
    </p:cSldViewPr>
  </p:slideViewPr>
  <p:outlineViewPr>
    <p:cViewPr>
      <p:scale>
        <a:sx n="33" d="100"/>
        <a:sy n="33" d="100"/>
      </p:scale>
      <p:origin x="0" y="24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lyn Chen" userId="7ca82ec2aae87004" providerId="LiveId" clId="{A810E188-4F34-49AA-AEAE-D3D48869E284}"/>
    <pc:docChg chg="custSel addSld delSld modSld">
      <pc:chgData name="Minlyn Chen" userId="7ca82ec2aae87004" providerId="LiveId" clId="{A810E188-4F34-49AA-AEAE-D3D48869E284}" dt="2018-06-05T04:37:04.232" v="3178" actId="20577"/>
      <pc:docMkLst>
        <pc:docMk/>
      </pc:docMkLst>
      <pc:sldChg chg="modSp add del">
        <pc:chgData name="Minlyn Chen" userId="7ca82ec2aae87004" providerId="LiveId" clId="{A810E188-4F34-49AA-AEAE-D3D48869E284}" dt="2018-06-04T01:04:40.174" v="1557" actId="2696"/>
        <pc:sldMkLst>
          <pc:docMk/>
          <pc:sldMk cId="2668318984" sldId="266"/>
        </pc:sldMkLst>
        <pc:graphicFrameChg chg="mod">
          <ac:chgData name="Minlyn Chen" userId="7ca82ec2aae87004" providerId="LiveId" clId="{A810E188-4F34-49AA-AEAE-D3D48869E284}" dt="2018-06-04T01:04:11.147" v="1556" actId="1076"/>
          <ac:graphicFrameMkLst>
            <pc:docMk/>
            <pc:sldMk cId="2668318984" sldId="266"/>
            <ac:graphicFrameMk id="33795" creationId="{45224124-4330-4030-A34D-D9462877D2AD}"/>
          </ac:graphicFrameMkLst>
        </pc:graphicFrameChg>
      </pc:sldChg>
      <pc:sldChg chg="modSp">
        <pc:chgData name="Minlyn Chen" userId="7ca82ec2aae87004" providerId="LiveId" clId="{A810E188-4F34-49AA-AEAE-D3D48869E284}" dt="2018-06-05T00:50:46.420" v="2646" actId="14100"/>
        <pc:sldMkLst>
          <pc:docMk/>
          <pc:sldMk cId="0" sldId="269"/>
        </pc:sldMkLst>
        <pc:graphicFrameChg chg="mod">
          <ac:chgData name="Minlyn Chen" userId="7ca82ec2aae87004" providerId="LiveId" clId="{A810E188-4F34-49AA-AEAE-D3D48869E284}" dt="2018-06-05T00:50:46.420" v="2646" actId="14100"/>
          <ac:graphicFrameMkLst>
            <pc:docMk/>
            <pc:sldMk cId="0" sldId="269"/>
            <ac:graphicFrameMk id="21509" creationId="{00000000-0000-0000-0000-000000000000}"/>
          </ac:graphicFrameMkLst>
        </pc:graphicFrameChg>
      </pc:sldChg>
      <pc:sldChg chg="modSp">
        <pc:chgData name="Minlyn Chen" userId="7ca82ec2aae87004" providerId="LiveId" clId="{A810E188-4F34-49AA-AEAE-D3D48869E284}" dt="2018-06-05T01:37:55.848" v="3112" actId="20577"/>
        <pc:sldMkLst>
          <pc:docMk/>
          <pc:sldMk cId="0" sldId="278"/>
        </pc:sldMkLst>
        <pc:spChg chg="mod">
          <ac:chgData name="Minlyn Chen" userId="7ca82ec2aae87004" providerId="LiveId" clId="{A810E188-4F34-49AA-AEAE-D3D48869E284}" dt="2018-06-05T01:37:55.848" v="3112" actId="20577"/>
          <ac:spMkLst>
            <pc:docMk/>
            <pc:sldMk cId="0" sldId="278"/>
            <ac:spMk id="44035" creationId="{00000000-0000-0000-0000-000000000000}"/>
          </ac:spMkLst>
        </pc:spChg>
      </pc:sldChg>
      <pc:sldChg chg="modSp">
        <pc:chgData name="Minlyn Chen" userId="7ca82ec2aae87004" providerId="LiveId" clId="{A810E188-4F34-49AA-AEAE-D3D48869E284}" dt="2018-06-05T01:39:48.192" v="3169" actId="20577"/>
        <pc:sldMkLst>
          <pc:docMk/>
          <pc:sldMk cId="0" sldId="287"/>
        </pc:sldMkLst>
        <pc:spChg chg="mod">
          <ac:chgData name="Minlyn Chen" userId="7ca82ec2aae87004" providerId="LiveId" clId="{A810E188-4F34-49AA-AEAE-D3D48869E284}" dt="2018-06-05T01:39:48.192" v="3169" actId="20577"/>
          <ac:spMkLst>
            <pc:docMk/>
            <pc:sldMk cId="0" sldId="287"/>
            <ac:spMk id="48131" creationId="{00000000-0000-0000-0000-000000000000}"/>
          </ac:spMkLst>
        </pc:spChg>
      </pc:sldChg>
      <pc:sldChg chg="modSp">
        <pc:chgData name="Minlyn Chen" userId="7ca82ec2aae87004" providerId="LiveId" clId="{A810E188-4F34-49AA-AEAE-D3D48869E284}" dt="2018-06-05T00:56:47.438" v="2838" actId="20577"/>
        <pc:sldMkLst>
          <pc:docMk/>
          <pc:sldMk cId="0" sldId="308"/>
        </pc:sldMkLst>
        <pc:spChg chg="mod">
          <ac:chgData name="Minlyn Chen" userId="7ca82ec2aae87004" providerId="LiveId" clId="{A810E188-4F34-49AA-AEAE-D3D48869E284}" dt="2018-06-05T00:56:47.438" v="2838" actId="20577"/>
          <ac:spMkLst>
            <pc:docMk/>
            <pc:sldMk cId="0" sldId="308"/>
            <ac:spMk id="38914" creationId="{00000000-0000-0000-0000-000000000000}"/>
          </ac:spMkLst>
        </pc:spChg>
        <pc:spChg chg="mod">
          <ac:chgData name="Minlyn Chen" userId="7ca82ec2aae87004" providerId="LiveId" clId="{A810E188-4F34-49AA-AEAE-D3D48869E284}" dt="2018-06-05T00:56:05.494" v="2768" actId="20577"/>
          <ac:spMkLst>
            <pc:docMk/>
            <pc:sldMk cId="0" sldId="308"/>
            <ac:spMk id="38915" creationId="{00000000-0000-0000-0000-000000000000}"/>
          </ac:spMkLst>
        </pc:spChg>
      </pc:sldChg>
      <pc:sldChg chg="modSp">
        <pc:chgData name="Minlyn Chen" userId="7ca82ec2aae87004" providerId="LiveId" clId="{A810E188-4F34-49AA-AEAE-D3D48869E284}" dt="2018-06-05T01:36:42.509" v="3066" actId="20577"/>
        <pc:sldMkLst>
          <pc:docMk/>
          <pc:sldMk cId="0" sldId="310"/>
        </pc:sldMkLst>
        <pc:spChg chg="mod">
          <ac:chgData name="Minlyn Chen" userId="7ca82ec2aae87004" providerId="LiveId" clId="{A810E188-4F34-49AA-AEAE-D3D48869E284}" dt="2018-06-05T01:35:32.273" v="2910" actId="20577"/>
          <ac:spMkLst>
            <pc:docMk/>
            <pc:sldMk cId="0" sldId="310"/>
            <ac:spMk id="40962" creationId="{00000000-0000-0000-0000-000000000000}"/>
          </ac:spMkLst>
        </pc:spChg>
        <pc:spChg chg="mod">
          <ac:chgData name="Minlyn Chen" userId="7ca82ec2aae87004" providerId="LiveId" clId="{A810E188-4F34-49AA-AEAE-D3D48869E284}" dt="2018-06-05T01:36:42.509" v="3066" actId="20577"/>
          <ac:spMkLst>
            <pc:docMk/>
            <pc:sldMk cId="0" sldId="310"/>
            <ac:spMk id="40963" creationId="{00000000-0000-0000-0000-000000000000}"/>
          </ac:spMkLst>
        </pc:spChg>
      </pc:sldChg>
      <pc:sldChg chg="modSp">
        <pc:chgData name="Minlyn Chen" userId="7ca82ec2aae87004" providerId="LiveId" clId="{A810E188-4F34-49AA-AEAE-D3D48869E284}" dt="2018-06-04T00:05:56.336" v="298" actId="20577"/>
        <pc:sldMkLst>
          <pc:docMk/>
          <pc:sldMk cId="0" sldId="312"/>
        </pc:sldMkLst>
        <pc:spChg chg="mod">
          <ac:chgData name="Minlyn Chen" userId="7ca82ec2aae87004" providerId="LiveId" clId="{A810E188-4F34-49AA-AEAE-D3D48869E284}" dt="2018-06-04T00:05:56.336" v="298" actId="20577"/>
          <ac:spMkLst>
            <pc:docMk/>
            <pc:sldMk cId="0" sldId="312"/>
            <ac:spMk id="9219" creationId="{00000000-0000-0000-0000-000000000000}"/>
          </ac:spMkLst>
        </pc:spChg>
      </pc:sldChg>
      <pc:sldChg chg="modSp">
        <pc:chgData name="Minlyn Chen" userId="7ca82ec2aae87004" providerId="LiveId" clId="{A810E188-4F34-49AA-AEAE-D3D48869E284}" dt="2018-06-04T00:10:20.869" v="481" actId="20577"/>
        <pc:sldMkLst>
          <pc:docMk/>
          <pc:sldMk cId="0" sldId="315"/>
        </pc:sldMkLst>
        <pc:spChg chg="mod">
          <ac:chgData name="Minlyn Chen" userId="7ca82ec2aae87004" providerId="LiveId" clId="{A810E188-4F34-49AA-AEAE-D3D48869E284}" dt="2018-06-04T00:10:20.869" v="481" actId="20577"/>
          <ac:spMkLst>
            <pc:docMk/>
            <pc:sldMk cId="0" sldId="315"/>
            <ac:spMk id="11267" creationId="{00000000-0000-0000-0000-000000000000}"/>
          </ac:spMkLst>
        </pc:spChg>
      </pc:sldChg>
      <pc:sldChg chg="modSp add">
        <pc:chgData name="Minlyn Chen" userId="7ca82ec2aae87004" providerId="LiveId" clId="{A810E188-4F34-49AA-AEAE-D3D48869E284}" dt="2018-06-05T00:26:50.080" v="1969" actId="255"/>
        <pc:sldMkLst>
          <pc:docMk/>
          <pc:sldMk cId="631632292" sldId="317"/>
        </pc:sldMkLst>
        <pc:spChg chg="mod">
          <ac:chgData name="Minlyn Chen" userId="7ca82ec2aae87004" providerId="LiveId" clId="{A810E188-4F34-49AA-AEAE-D3D48869E284}" dt="2018-06-05T00:26:50.080" v="1969" actId="255"/>
          <ac:spMkLst>
            <pc:docMk/>
            <pc:sldMk cId="631632292" sldId="317"/>
            <ac:spMk id="13314" creationId="{00000000-0000-0000-0000-000000000000}"/>
          </ac:spMkLst>
        </pc:spChg>
      </pc:sldChg>
      <pc:sldChg chg="del">
        <pc:chgData name="Minlyn Chen" userId="7ca82ec2aae87004" providerId="LiveId" clId="{A810E188-4F34-49AA-AEAE-D3D48869E284}" dt="2018-06-05T00:25:42.082" v="1902" actId="2696"/>
        <pc:sldMkLst>
          <pc:docMk/>
          <pc:sldMk cId="631632292" sldId="317"/>
        </pc:sldMkLst>
      </pc:sldChg>
      <pc:sldChg chg="modSp">
        <pc:chgData name="Minlyn Chen" userId="7ca82ec2aae87004" providerId="LiveId" clId="{A810E188-4F34-49AA-AEAE-D3D48869E284}" dt="2018-06-04T01:21:06.752" v="1800" actId="20577"/>
        <pc:sldMkLst>
          <pc:docMk/>
          <pc:sldMk cId="0" sldId="319"/>
        </pc:sldMkLst>
        <pc:spChg chg="mod">
          <ac:chgData name="Minlyn Chen" userId="7ca82ec2aae87004" providerId="LiveId" clId="{A810E188-4F34-49AA-AEAE-D3D48869E284}" dt="2018-06-04T01:21:06.752" v="1800" actId="20577"/>
          <ac:spMkLst>
            <pc:docMk/>
            <pc:sldMk cId="0" sldId="319"/>
            <ac:spMk id="18435" creationId="{00000000-0000-0000-0000-000000000000}"/>
          </ac:spMkLst>
        </pc:spChg>
      </pc:sldChg>
      <pc:sldChg chg="modSp">
        <pc:chgData name="Minlyn Chen" userId="7ca82ec2aae87004" providerId="LiveId" clId="{A810E188-4F34-49AA-AEAE-D3D48869E284}" dt="2018-06-05T00:33:32.337" v="2182" actId="20577"/>
        <pc:sldMkLst>
          <pc:docMk/>
          <pc:sldMk cId="0" sldId="321"/>
        </pc:sldMkLst>
        <pc:spChg chg="mod">
          <ac:chgData name="Minlyn Chen" userId="7ca82ec2aae87004" providerId="LiveId" clId="{A810E188-4F34-49AA-AEAE-D3D48869E284}" dt="2018-06-05T00:33:32.337" v="2182" actId="20577"/>
          <ac:spMkLst>
            <pc:docMk/>
            <pc:sldMk cId="0" sldId="321"/>
            <ac:spMk id="20483" creationId="{00000000-0000-0000-0000-000000000000}"/>
          </ac:spMkLst>
        </pc:spChg>
      </pc:sldChg>
      <pc:sldChg chg="modSp">
        <pc:chgData name="Minlyn Chen" userId="7ca82ec2aae87004" providerId="LiveId" clId="{A810E188-4F34-49AA-AEAE-D3D48869E284}" dt="2018-06-04T00:00:13.900" v="140" actId="20577"/>
        <pc:sldMkLst>
          <pc:docMk/>
          <pc:sldMk cId="0" sldId="326"/>
        </pc:sldMkLst>
        <pc:spChg chg="mod">
          <ac:chgData name="Minlyn Chen" userId="7ca82ec2aae87004" providerId="LiveId" clId="{A810E188-4F34-49AA-AEAE-D3D48869E284}" dt="2018-06-04T00:00:13.900" v="140" actId="20577"/>
          <ac:spMkLst>
            <pc:docMk/>
            <pc:sldMk cId="0" sldId="326"/>
            <ac:spMk id="4099" creationId="{00000000-0000-0000-0000-000000000000}"/>
          </ac:spMkLst>
        </pc:spChg>
      </pc:sldChg>
      <pc:sldChg chg="modSp">
        <pc:chgData name="Minlyn Chen" userId="7ca82ec2aae87004" providerId="LiveId" clId="{A810E188-4F34-49AA-AEAE-D3D48869E284}" dt="2018-06-05T00:53:04.763" v="2674" actId="20577"/>
        <pc:sldMkLst>
          <pc:docMk/>
          <pc:sldMk cId="0" sldId="333"/>
        </pc:sldMkLst>
        <pc:spChg chg="mod">
          <ac:chgData name="Minlyn Chen" userId="7ca82ec2aae87004" providerId="LiveId" clId="{A810E188-4F34-49AA-AEAE-D3D48869E284}" dt="2018-06-05T00:53:04.763" v="2674" actId="20577"/>
          <ac:spMkLst>
            <pc:docMk/>
            <pc:sldMk cId="0" sldId="333"/>
            <ac:spMk id="27650" creationId="{00000000-0000-0000-0000-000000000000}"/>
          </ac:spMkLst>
        </pc:spChg>
      </pc:sldChg>
      <pc:sldChg chg="modSp">
        <pc:chgData name="Minlyn Chen" userId="7ca82ec2aae87004" providerId="LiveId" clId="{A810E188-4F34-49AA-AEAE-D3D48869E284}" dt="2018-06-05T01:34:11.580" v="2906" actId="20577"/>
        <pc:sldMkLst>
          <pc:docMk/>
          <pc:sldMk cId="787072844" sldId="349"/>
        </pc:sldMkLst>
        <pc:spChg chg="mod">
          <ac:chgData name="Minlyn Chen" userId="7ca82ec2aae87004" providerId="LiveId" clId="{A810E188-4F34-49AA-AEAE-D3D48869E284}" dt="2018-06-05T01:34:11.580" v="2906" actId="20577"/>
          <ac:spMkLst>
            <pc:docMk/>
            <pc:sldMk cId="787072844" sldId="349"/>
            <ac:spMk id="41986" creationId="{00000000-0000-0000-0000-000000000000}"/>
          </ac:spMkLst>
        </pc:spChg>
      </pc:sldChg>
      <pc:sldChg chg="modSp">
        <pc:chgData name="Minlyn Chen" userId="7ca82ec2aae87004" providerId="LiveId" clId="{A810E188-4F34-49AA-AEAE-D3D48869E284}" dt="2018-06-05T00:53:57.014" v="2695" actId="20577"/>
        <pc:sldMkLst>
          <pc:docMk/>
          <pc:sldMk cId="3156066795" sldId="353"/>
        </pc:sldMkLst>
        <pc:spChg chg="mod">
          <ac:chgData name="Minlyn Chen" userId="7ca82ec2aae87004" providerId="LiveId" clId="{A810E188-4F34-49AA-AEAE-D3D48869E284}" dt="2018-06-05T00:53:57.014" v="2695" actId="20577"/>
          <ac:spMkLst>
            <pc:docMk/>
            <pc:sldMk cId="3156066795" sldId="353"/>
            <ac:spMk id="2" creationId="{00000000-0000-0000-0000-000000000000}"/>
          </ac:spMkLst>
        </pc:spChg>
      </pc:sldChg>
      <pc:sldChg chg="modSp">
        <pc:chgData name="Minlyn Chen" userId="7ca82ec2aae87004" providerId="LiveId" clId="{A810E188-4F34-49AA-AEAE-D3D48869E284}" dt="2018-06-05T00:55:03.818" v="2766" actId="20577"/>
        <pc:sldMkLst>
          <pc:docMk/>
          <pc:sldMk cId="1136384700" sldId="356"/>
        </pc:sldMkLst>
        <pc:spChg chg="mod">
          <ac:chgData name="Minlyn Chen" userId="7ca82ec2aae87004" providerId="LiveId" clId="{A810E188-4F34-49AA-AEAE-D3D48869E284}" dt="2018-06-05T00:55:03.818" v="2766" actId="20577"/>
          <ac:spMkLst>
            <pc:docMk/>
            <pc:sldMk cId="1136384700" sldId="356"/>
            <ac:spMk id="3" creationId="{00000000-0000-0000-0000-000000000000}"/>
          </ac:spMkLst>
        </pc:spChg>
      </pc:sldChg>
      <pc:sldChg chg="del">
        <pc:chgData name="Minlyn Chen" userId="7ca82ec2aae87004" providerId="LiveId" clId="{A810E188-4F34-49AA-AEAE-D3D48869E284}" dt="2018-06-05T00:25:42.097" v="1903" actId="2696"/>
        <pc:sldMkLst>
          <pc:docMk/>
          <pc:sldMk cId="798600370" sldId="359"/>
        </pc:sldMkLst>
      </pc:sldChg>
      <pc:sldChg chg="modSp add">
        <pc:chgData name="Minlyn Chen" userId="7ca82ec2aae87004" providerId="LiveId" clId="{A810E188-4F34-49AA-AEAE-D3D48869E284}" dt="2018-06-05T00:27:36.804" v="2028" actId="20577"/>
        <pc:sldMkLst>
          <pc:docMk/>
          <pc:sldMk cId="1284599381" sldId="359"/>
        </pc:sldMkLst>
        <pc:spChg chg="mod">
          <ac:chgData name="Minlyn Chen" userId="7ca82ec2aae87004" providerId="LiveId" clId="{A810E188-4F34-49AA-AEAE-D3D48869E284}" dt="2018-06-05T00:27:36.804" v="2028" actId="20577"/>
          <ac:spMkLst>
            <pc:docMk/>
            <pc:sldMk cId="1284599381" sldId="359"/>
            <ac:spMk id="3" creationId="{00000000-0000-0000-0000-000000000000}"/>
          </ac:spMkLst>
        </pc:spChg>
      </pc:sldChg>
      <pc:sldChg chg="modSp add">
        <pc:chgData name="Minlyn Chen" userId="7ca82ec2aae87004" providerId="LiveId" clId="{A810E188-4F34-49AA-AEAE-D3D48869E284}" dt="2018-06-04T00:02:20.521" v="185" actId="20577"/>
        <pc:sldMkLst>
          <pc:docMk/>
          <pc:sldMk cId="3514137290" sldId="360"/>
        </pc:sldMkLst>
        <pc:spChg chg="mod">
          <ac:chgData name="Minlyn Chen" userId="7ca82ec2aae87004" providerId="LiveId" clId="{A810E188-4F34-49AA-AEAE-D3D48869E284}" dt="2018-06-04T00:02:20.521" v="185" actId="20577"/>
          <ac:spMkLst>
            <pc:docMk/>
            <pc:sldMk cId="3514137290" sldId="360"/>
            <ac:spMk id="2" creationId="{61AB88D5-2FDA-43FC-8A60-EFF50B442494}"/>
          </ac:spMkLst>
        </pc:spChg>
        <pc:spChg chg="mod">
          <ac:chgData name="Minlyn Chen" userId="7ca82ec2aae87004" providerId="LiveId" clId="{A810E188-4F34-49AA-AEAE-D3D48869E284}" dt="2018-06-03T01:51:01.973" v="3" actId="20577"/>
          <ac:spMkLst>
            <pc:docMk/>
            <pc:sldMk cId="3514137290" sldId="360"/>
            <ac:spMk id="3" creationId="{3A96C04D-BAD4-4705-A418-27E4BDA70721}"/>
          </ac:spMkLst>
        </pc:spChg>
      </pc:sldChg>
      <pc:sldChg chg="modSp add">
        <pc:chgData name="Minlyn Chen" userId="7ca82ec2aae87004" providerId="LiveId" clId="{A810E188-4F34-49AA-AEAE-D3D48869E284}" dt="2018-06-03T01:51:06.243" v="4" actId="20577"/>
        <pc:sldMkLst>
          <pc:docMk/>
          <pc:sldMk cId="1756916208" sldId="361"/>
        </pc:sldMkLst>
        <pc:spChg chg="mod">
          <ac:chgData name="Minlyn Chen" userId="7ca82ec2aae87004" providerId="LiveId" clId="{A810E188-4F34-49AA-AEAE-D3D48869E284}" dt="2018-06-03T01:51:06.243" v="4" actId="20577"/>
          <ac:spMkLst>
            <pc:docMk/>
            <pc:sldMk cId="1756916208" sldId="361"/>
            <ac:spMk id="3" creationId="{BFA59CFA-BE68-45BB-A9F4-59FEC6076F6E}"/>
          </ac:spMkLst>
        </pc:spChg>
      </pc:sldChg>
      <pc:sldChg chg="modSp add">
        <pc:chgData name="Minlyn Chen" userId="7ca82ec2aae87004" providerId="LiveId" clId="{A810E188-4F34-49AA-AEAE-D3D48869E284}" dt="2018-06-04T00:04:32.625" v="293" actId="20577"/>
        <pc:sldMkLst>
          <pc:docMk/>
          <pc:sldMk cId="926854363" sldId="362"/>
        </pc:sldMkLst>
        <pc:spChg chg="mod">
          <ac:chgData name="Minlyn Chen" userId="7ca82ec2aae87004" providerId="LiveId" clId="{A810E188-4F34-49AA-AEAE-D3D48869E284}" dt="2018-06-04T00:04:32.625" v="293" actId="20577"/>
          <ac:spMkLst>
            <pc:docMk/>
            <pc:sldMk cId="926854363" sldId="362"/>
            <ac:spMk id="3" creationId="{C01A7E6D-5C23-49ED-8420-AF13482BD6B3}"/>
          </ac:spMkLst>
        </pc:spChg>
      </pc:sldChg>
      <pc:sldChg chg="modSp add">
        <pc:chgData name="Minlyn Chen" userId="7ca82ec2aae87004" providerId="LiveId" clId="{A810E188-4F34-49AA-AEAE-D3D48869E284}" dt="2018-06-04T00:28:42.160" v="788" actId="20577"/>
        <pc:sldMkLst>
          <pc:docMk/>
          <pc:sldMk cId="2081191408" sldId="363"/>
        </pc:sldMkLst>
        <pc:spChg chg="mod">
          <ac:chgData name="Minlyn Chen" userId="7ca82ec2aae87004" providerId="LiveId" clId="{A810E188-4F34-49AA-AEAE-D3D48869E284}" dt="2018-06-04T00:28:42.160" v="788" actId="20577"/>
          <ac:spMkLst>
            <pc:docMk/>
            <pc:sldMk cId="2081191408" sldId="363"/>
            <ac:spMk id="3" creationId="{3B4256CC-EA3C-4DE2-B21E-A58FE9CF05CA}"/>
          </ac:spMkLst>
        </pc:spChg>
      </pc:sldChg>
      <pc:sldChg chg="modSp add">
        <pc:chgData name="Minlyn Chen" userId="7ca82ec2aae87004" providerId="LiveId" clId="{A810E188-4F34-49AA-AEAE-D3D48869E284}" dt="2018-06-04T00:31:55.392" v="1093" actId="20577"/>
        <pc:sldMkLst>
          <pc:docMk/>
          <pc:sldMk cId="2009692006" sldId="364"/>
        </pc:sldMkLst>
        <pc:spChg chg="mod">
          <ac:chgData name="Minlyn Chen" userId="7ca82ec2aae87004" providerId="LiveId" clId="{A810E188-4F34-49AA-AEAE-D3D48869E284}" dt="2018-06-04T00:31:55.392" v="1093" actId="20577"/>
          <ac:spMkLst>
            <pc:docMk/>
            <pc:sldMk cId="2009692006" sldId="364"/>
            <ac:spMk id="3" creationId="{098DFADA-6D8F-487A-AEFB-4DF5B085F27B}"/>
          </ac:spMkLst>
        </pc:spChg>
      </pc:sldChg>
      <pc:sldChg chg="modSp add del">
        <pc:chgData name="Minlyn Chen" userId="7ca82ec2aae87004" providerId="LiveId" clId="{A810E188-4F34-49AA-AEAE-D3D48869E284}" dt="2018-06-05T00:30:32.313" v="2029" actId="2696"/>
        <pc:sldMkLst>
          <pc:docMk/>
          <pc:sldMk cId="1459849381" sldId="365"/>
        </pc:sldMkLst>
        <pc:spChg chg="mod">
          <ac:chgData name="Minlyn Chen" userId="7ca82ec2aae87004" providerId="LiveId" clId="{A810E188-4F34-49AA-AEAE-D3D48869E284}" dt="2018-06-04T00:46:55.335" v="1163" actId="255"/>
          <ac:spMkLst>
            <pc:docMk/>
            <pc:sldMk cId="1459849381" sldId="365"/>
            <ac:spMk id="2" creationId="{6A4F89CC-C535-42BE-A8DC-299BCA442A77}"/>
          </ac:spMkLst>
        </pc:spChg>
        <pc:spChg chg="mod">
          <ac:chgData name="Minlyn Chen" userId="7ca82ec2aae87004" providerId="LiveId" clId="{A810E188-4F34-49AA-AEAE-D3D48869E284}" dt="2018-06-04T00:49:24.273" v="1427" actId="20577"/>
          <ac:spMkLst>
            <pc:docMk/>
            <pc:sldMk cId="1459849381" sldId="365"/>
            <ac:spMk id="3" creationId="{AEFDD858-18A0-4281-86BF-EE2821CF1C67}"/>
          </ac:spMkLst>
        </pc:spChg>
      </pc:sldChg>
      <pc:sldChg chg="add">
        <pc:chgData name="Minlyn Chen" userId="7ca82ec2aae87004" providerId="LiveId" clId="{A810E188-4F34-49AA-AEAE-D3D48869E284}" dt="2018-06-05T00:30:38.199" v="2030" actId="20577"/>
        <pc:sldMkLst>
          <pc:docMk/>
          <pc:sldMk cId="1710723223" sldId="365"/>
        </pc:sldMkLst>
      </pc:sldChg>
      <pc:sldChg chg="add del">
        <pc:chgData name="Minlyn Chen" userId="7ca82ec2aae87004" providerId="LiveId" clId="{A810E188-4F34-49AA-AEAE-D3D48869E284}" dt="2018-06-04T00:51:24.980" v="1445" actId="2696"/>
        <pc:sldMkLst>
          <pc:docMk/>
          <pc:sldMk cId="428886868" sldId="366"/>
        </pc:sldMkLst>
      </pc:sldChg>
      <pc:sldChg chg="modSp add del">
        <pc:chgData name="Minlyn Chen" userId="7ca82ec2aae87004" providerId="LiveId" clId="{A810E188-4F34-49AA-AEAE-D3D48869E284}" dt="2018-06-04T00:50:17.977" v="1438" actId="2696"/>
        <pc:sldMkLst>
          <pc:docMk/>
          <pc:sldMk cId="523071002" sldId="366"/>
        </pc:sldMkLst>
        <pc:spChg chg="mod">
          <ac:chgData name="Minlyn Chen" userId="7ca82ec2aae87004" providerId="LiveId" clId="{A810E188-4F34-49AA-AEAE-D3D48869E284}" dt="2018-06-04T00:49:58.870" v="1436" actId="20577"/>
          <ac:spMkLst>
            <pc:docMk/>
            <pc:sldMk cId="523071002" sldId="366"/>
            <ac:spMk id="2" creationId="{BF08D83C-F8F1-4ABF-97CF-D62C5C13F7A4}"/>
          </ac:spMkLst>
        </pc:spChg>
        <pc:spChg chg="mod">
          <ac:chgData name="Minlyn Chen" userId="7ca82ec2aae87004" providerId="LiveId" clId="{A810E188-4F34-49AA-AEAE-D3D48869E284}" dt="2018-06-04T00:50:08.017" v="1437" actId="5793"/>
          <ac:spMkLst>
            <pc:docMk/>
            <pc:sldMk cId="523071002" sldId="366"/>
            <ac:spMk id="5" creationId="{338FE651-8FE9-4A4C-B729-82AA681C571F}"/>
          </ac:spMkLst>
        </pc:spChg>
      </pc:sldChg>
      <pc:sldChg chg="add del">
        <pc:chgData name="Minlyn Chen" userId="7ca82ec2aae87004" providerId="LiveId" clId="{A810E188-4F34-49AA-AEAE-D3D48869E284}" dt="2018-06-04T00:51:23.155" v="1444" actId="2696"/>
        <pc:sldMkLst>
          <pc:docMk/>
          <pc:sldMk cId="140499596" sldId="367"/>
        </pc:sldMkLst>
      </pc:sldChg>
      <pc:sldChg chg="add del">
        <pc:chgData name="Minlyn Chen" userId="7ca82ec2aae87004" providerId="LiveId" clId="{A810E188-4F34-49AA-AEAE-D3D48869E284}" dt="2018-06-04T00:51:20.544" v="1443" actId="2696"/>
        <pc:sldMkLst>
          <pc:docMk/>
          <pc:sldMk cId="2123967717" sldId="368"/>
        </pc:sldMkLst>
      </pc:sldChg>
      <pc:sldChg chg="addSp delSp modSp add">
        <pc:chgData name="Minlyn Chen" userId="7ca82ec2aae87004" providerId="LiveId" clId="{A810E188-4F34-49AA-AEAE-D3D48869E284}" dt="2018-06-04T00:56:42.912" v="1540" actId="20577"/>
        <pc:sldMkLst>
          <pc:docMk/>
          <pc:sldMk cId="1342159264" sldId="369"/>
        </pc:sldMkLst>
        <pc:spChg chg="mod">
          <ac:chgData name="Minlyn Chen" userId="7ca82ec2aae87004" providerId="LiveId" clId="{A810E188-4F34-49AA-AEAE-D3D48869E284}" dt="2018-06-04T00:53:45.583" v="1485" actId="20577"/>
          <ac:spMkLst>
            <pc:docMk/>
            <pc:sldMk cId="1342159264" sldId="369"/>
            <ac:spMk id="2" creationId="{F51D5F37-6427-4661-97A3-C570EB2498D2}"/>
          </ac:spMkLst>
        </pc:spChg>
        <pc:spChg chg="mod">
          <ac:chgData name="Minlyn Chen" userId="7ca82ec2aae87004" providerId="LiveId" clId="{A810E188-4F34-49AA-AEAE-D3D48869E284}" dt="2018-06-04T00:56:06.199" v="1539" actId="20577"/>
          <ac:spMkLst>
            <pc:docMk/>
            <pc:sldMk cId="1342159264" sldId="369"/>
            <ac:spMk id="3" creationId="{F4504B95-662A-4EBF-9115-4E35B2FB3659}"/>
          </ac:spMkLst>
        </pc:spChg>
        <pc:graphicFrameChg chg="add del">
          <ac:chgData name="Minlyn Chen" userId="7ca82ec2aae87004" providerId="LiveId" clId="{A810E188-4F34-49AA-AEAE-D3D48869E284}" dt="2018-06-04T00:56:42.912" v="1540" actId="20577"/>
          <ac:graphicFrameMkLst>
            <pc:docMk/>
            <pc:sldMk cId="1342159264" sldId="369"/>
            <ac:graphicFrameMk id="4" creationId="{39C641B9-5DA8-4713-B524-BFAA1E4691C0}"/>
          </ac:graphicFrameMkLst>
        </pc:graphicFrameChg>
      </pc:sldChg>
      <pc:sldChg chg="modSp add del">
        <pc:chgData name="Minlyn Chen" userId="7ca82ec2aae87004" providerId="LiveId" clId="{A810E188-4F34-49AA-AEAE-D3D48869E284}" dt="2018-06-04T01:01:54.434" v="1547" actId="2696"/>
        <pc:sldMkLst>
          <pc:docMk/>
          <pc:sldMk cId="1061195334" sldId="370"/>
        </pc:sldMkLst>
        <pc:spChg chg="mod">
          <ac:chgData name="Minlyn Chen" userId="7ca82ec2aae87004" providerId="LiveId" clId="{A810E188-4F34-49AA-AEAE-D3D48869E284}" dt="2018-06-04T01:01:50.145" v="1546" actId="5793"/>
          <ac:spMkLst>
            <pc:docMk/>
            <pc:sldMk cId="1061195334" sldId="370"/>
            <ac:spMk id="4" creationId="{E405E2B3-FF90-4755-9F09-2789E80B2348}"/>
          </ac:spMkLst>
        </pc:spChg>
      </pc:sldChg>
      <pc:sldChg chg="add del">
        <pc:chgData name="Minlyn Chen" userId="7ca82ec2aae87004" providerId="LiveId" clId="{A810E188-4F34-49AA-AEAE-D3D48869E284}" dt="2018-06-04T01:02:01.958" v="1549" actId="2696"/>
        <pc:sldMkLst>
          <pc:docMk/>
          <pc:sldMk cId="1351657496" sldId="370"/>
        </pc:sldMkLst>
      </pc:sldChg>
      <pc:sldChg chg="add del">
        <pc:chgData name="Minlyn Chen" userId="7ca82ec2aae87004" providerId="LiveId" clId="{A810E188-4F34-49AA-AEAE-D3D48869E284}" dt="2018-06-04T01:02:42.645" v="1554" actId="2696"/>
        <pc:sldMkLst>
          <pc:docMk/>
          <pc:sldMk cId="3249903027" sldId="370"/>
        </pc:sldMkLst>
      </pc:sldChg>
      <pc:sldChg chg="modSp add">
        <pc:chgData name="Minlyn Chen" userId="7ca82ec2aae87004" providerId="LiveId" clId="{A810E188-4F34-49AA-AEAE-D3D48869E284}" dt="2018-06-04T01:05:57.752" v="1732" actId="20577"/>
        <pc:sldMkLst>
          <pc:docMk/>
          <pc:sldMk cId="887676534" sldId="371"/>
        </pc:sldMkLst>
        <pc:spChg chg="mod">
          <ac:chgData name="Minlyn Chen" userId="7ca82ec2aae87004" providerId="LiveId" clId="{A810E188-4F34-49AA-AEAE-D3D48869E284}" dt="2018-06-04T01:05:57.752" v="1732" actId="20577"/>
          <ac:spMkLst>
            <pc:docMk/>
            <pc:sldMk cId="887676534" sldId="371"/>
            <ac:spMk id="3" creationId="{D0A9D533-ADCD-4C75-96B4-8E74CC0650FB}"/>
          </ac:spMkLst>
        </pc:spChg>
      </pc:sldChg>
      <pc:sldChg chg="add del">
        <pc:chgData name="Minlyn Chen" userId="7ca82ec2aae87004" providerId="LiveId" clId="{A810E188-4F34-49AA-AEAE-D3D48869E284}" dt="2018-06-04T01:02:29.823" v="1552" actId="2696"/>
        <pc:sldMkLst>
          <pc:docMk/>
          <pc:sldMk cId="2956380226" sldId="371"/>
        </pc:sldMkLst>
      </pc:sldChg>
      <pc:sldChg chg="modSp add">
        <pc:chgData name="Minlyn Chen" userId="7ca82ec2aae87004" providerId="LiveId" clId="{A810E188-4F34-49AA-AEAE-D3D48869E284}" dt="2018-06-04T01:22:43.867" v="1901" actId="20577"/>
        <pc:sldMkLst>
          <pc:docMk/>
          <pc:sldMk cId="2090641481" sldId="372"/>
        </pc:sldMkLst>
        <pc:spChg chg="mod">
          <ac:chgData name="Minlyn Chen" userId="7ca82ec2aae87004" providerId="LiveId" clId="{A810E188-4F34-49AA-AEAE-D3D48869E284}" dt="2018-06-04T01:22:43.867" v="1901" actId="20577"/>
          <ac:spMkLst>
            <pc:docMk/>
            <pc:sldMk cId="2090641481" sldId="372"/>
            <ac:spMk id="2" creationId="{41C2E175-52BB-4D8A-A15B-081A04DF1845}"/>
          </ac:spMkLst>
        </pc:spChg>
        <pc:spChg chg="mod">
          <ac:chgData name="Minlyn Chen" userId="7ca82ec2aae87004" providerId="LiveId" clId="{A810E188-4F34-49AA-AEAE-D3D48869E284}" dt="2018-06-04T01:22:18.934" v="1888" actId="20577"/>
          <ac:spMkLst>
            <pc:docMk/>
            <pc:sldMk cId="2090641481" sldId="372"/>
            <ac:spMk id="3" creationId="{4C35EC7B-86EF-4712-BD6F-F9C61E7EEC4A}"/>
          </ac:spMkLst>
        </pc:spChg>
      </pc:sldChg>
      <pc:sldChg chg="modSp add">
        <pc:chgData name="Minlyn Chen" userId="7ca82ec2aae87004" providerId="LiveId" clId="{A810E188-4F34-49AA-AEAE-D3D48869E284}" dt="2018-06-05T00:37:04.524" v="2520" actId="20577"/>
        <pc:sldMkLst>
          <pc:docMk/>
          <pc:sldMk cId="4265860081" sldId="373"/>
        </pc:sldMkLst>
        <pc:spChg chg="mod">
          <ac:chgData name="Minlyn Chen" userId="7ca82ec2aae87004" providerId="LiveId" clId="{A810E188-4F34-49AA-AEAE-D3D48869E284}" dt="2018-06-05T00:33:59.641" v="2222" actId="20577"/>
          <ac:spMkLst>
            <pc:docMk/>
            <pc:sldMk cId="4265860081" sldId="373"/>
            <ac:spMk id="2" creationId="{942135DE-F02D-44C2-A228-C814EE86C93D}"/>
          </ac:spMkLst>
        </pc:spChg>
        <pc:spChg chg="mod">
          <ac:chgData name="Minlyn Chen" userId="7ca82ec2aae87004" providerId="LiveId" clId="{A810E188-4F34-49AA-AEAE-D3D48869E284}" dt="2018-06-05T00:37:04.524" v="2520" actId="20577"/>
          <ac:spMkLst>
            <pc:docMk/>
            <pc:sldMk cId="4265860081" sldId="373"/>
            <ac:spMk id="3" creationId="{1ACCE356-7281-4F5C-BECD-DA9000C3CC3D}"/>
          </ac:spMkLst>
        </pc:spChg>
      </pc:sldChg>
      <pc:sldChg chg="modSp add">
        <pc:chgData name="Minlyn Chen" userId="7ca82ec2aae87004" providerId="LiveId" clId="{A810E188-4F34-49AA-AEAE-D3D48869E284}" dt="2018-06-05T00:49:31.988" v="2644" actId="20577"/>
        <pc:sldMkLst>
          <pc:docMk/>
          <pc:sldMk cId="4294520398" sldId="374"/>
        </pc:sldMkLst>
        <pc:spChg chg="mod">
          <ac:chgData name="Minlyn Chen" userId="7ca82ec2aae87004" providerId="LiveId" clId="{A810E188-4F34-49AA-AEAE-D3D48869E284}" dt="2018-06-05T00:49:31.988" v="2644" actId="20577"/>
          <ac:spMkLst>
            <pc:docMk/>
            <pc:sldMk cId="4294520398" sldId="374"/>
            <ac:spMk id="3" creationId="{528A14E8-280F-47A4-8F1A-5D70F07F361D}"/>
          </ac:spMkLst>
        </pc:spChg>
      </pc:sldChg>
      <pc:sldChg chg="modSp add">
        <pc:chgData name="Minlyn Chen" userId="7ca82ec2aae87004" providerId="LiveId" clId="{A810E188-4F34-49AA-AEAE-D3D48869E284}" dt="2018-06-05T00:56:35.461" v="2830" actId="20577"/>
        <pc:sldMkLst>
          <pc:docMk/>
          <pc:sldMk cId="3524587061" sldId="375"/>
        </pc:sldMkLst>
        <pc:spChg chg="mod">
          <ac:chgData name="Minlyn Chen" userId="7ca82ec2aae87004" providerId="LiveId" clId="{A810E188-4F34-49AA-AEAE-D3D48869E284}" dt="2018-06-05T00:56:35.461" v="2830" actId="20577"/>
          <ac:spMkLst>
            <pc:docMk/>
            <pc:sldMk cId="3524587061" sldId="375"/>
            <ac:spMk id="3" creationId="{E5C82A71-DBCC-458C-8A0E-64A76F47885A}"/>
          </ac:spMkLst>
        </pc:spChg>
      </pc:sldChg>
      <pc:sldChg chg="modSp add">
        <pc:chgData name="Minlyn Chen" userId="7ca82ec2aae87004" providerId="LiveId" clId="{A810E188-4F34-49AA-AEAE-D3D48869E284}" dt="2018-06-05T04:37:04.232" v="3178" actId="20577"/>
        <pc:sldMkLst>
          <pc:docMk/>
          <pc:sldMk cId="3884596039" sldId="376"/>
        </pc:sldMkLst>
        <pc:spChg chg="mod">
          <ac:chgData name="Minlyn Chen" userId="7ca82ec2aae87004" providerId="LiveId" clId="{A810E188-4F34-49AA-AEAE-D3D48869E284}" dt="2018-06-05T04:37:04.232" v="3178" actId="20577"/>
          <ac:spMkLst>
            <pc:docMk/>
            <pc:sldMk cId="3884596039" sldId="376"/>
            <ac:spMk id="3" creationId="{95FFB635-71E6-4BD2-A836-FE48F3BB62A8}"/>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416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1" tIns="46656" rIns="93311" bIns="46656" numCol="1" anchor="t" anchorCtr="0" compatLnSpc="1">
            <a:prstTxWarp prst="textNoShape">
              <a:avLst/>
            </a:prstTxWarp>
          </a:bodyPr>
          <a:lstStyle>
            <a:lvl1pPr defTabSz="933450">
              <a:defRPr sz="1200"/>
            </a:lvl1pPr>
          </a:lstStyle>
          <a:p>
            <a:pPr>
              <a:defRPr/>
            </a:pPr>
            <a:endParaRPr lang="en-US" altLang="en-US"/>
          </a:p>
        </p:txBody>
      </p:sp>
      <p:sp>
        <p:nvSpPr>
          <p:cNvPr id="65539" name="Rectangle 3"/>
          <p:cNvSpPr>
            <a:spLocks noGrp="1" noChangeArrowheads="1"/>
          </p:cNvSpPr>
          <p:nvPr>
            <p:ph type="dt" sz="quarter" idx="1"/>
          </p:nvPr>
        </p:nvSpPr>
        <p:spPr bwMode="auto">
          <a:xfrm>
            <a:off x="3979863" y="0"/>
            <a:ext cx="30416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1" tIns="46656" rIns="93311" bIns="46656" numCol="1" anchor="t" anchorCtr="0" compatLnSpc="1">
            <a:prstTxWarp prst="textNoShape">
              <a:avLst/>
            </a:prstTxWarp>
          </a:bodyPr>
          <a:lstStyle>
            <a:lvl1pPr algn="r" defTabSz="933450">
              <a:defRPr sz="1200"/>
            </a:lvl1pPr>
          </a:lstStyle>
          <a:p>
            <a:pPr>
              <a:defRPr/>
            </a:pPr>
            <a:endParaRPr lang="en-US" altLang="en-US"/>
          </a:p>
        </p:txBody>
      </p:sp>
      <p:sp>
        <p:nvSpPr>
          <p:cNvPr id="65540" name="Rectangle 4"/>
          <p:cNvSpPr>
            <a:spLocks noGrp="1" noChangeArrowheads="1"/>
          </p:cNvSpPr>
          <p:nvPr>
            <p:ph type="ftr" sz="quarter" idx="2"/>
          </p:nvPr>
        </p:nvSpPr>
        <p:spPr bwMode="auto">
          <a:xfrm>
            <a:off x="0" y="8843963"/>
            <a:ext cx="30416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1" tIns="46656" rIns="93311" bIns="46656" numCol="1" anchor="b" anchorCtr="0" compatLnSpc="1">
            <a:prstTxWarp prst="textNoShape">
              <a:avLst/>
            </a:prstTxWarp>
          </a:bodyPr>
          <a:lstStyle>
            <a:lvl1pPr defTabSz="933450">
              <a:defRPr sz="1200"/>
            </a:lvl1pPr>
          </a:lstStyle>
          <a:p>
            <a:pPr>
              <a:defRPr/>
            </a:pPr>
            <a:endParaRPr lang="en-US" altLang="en-US"/>
          </a:p>
        </p:txBody>
      </p:sp>
      <p:sp>
        <p:nvSpPr>
          <p:cNvPr id="65541" name="Rectangle 5"/>
          <p:cNvSpPr>
            <a:spLocks noGrp="1" noChangeArrowheads="1"/>
          </p:cNvSpPr>
          <p:nvPr>
            <p:ph type="sldNum" sz="quarter" idx="3"/>
          </p:nvPr>
        </p:nvSpPr>
        <p:spPr bwMode="auto">
          <a:xfrm>
            <a:off x="3979863" y="8843963"/>
            <a:ext cx="30416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1" tIns="46656" rIns="93311" bIns="46656" numCol="1" anchor="b" anchorCtr="0" compatLnSpc="1">
            <a:prstTxWarp prst="textNoShape">
              <a:avLst/>
            </a:prstTxWarp>
          </a:bodyPr>
          <a:lstStyle>
            <a:lvl1pPr algn="r" defTabSz="933450">
              <a:defRPr sz="1200"/>
            </a:lvl1pPr>
          </a:lstStyle>
          <a:p>
            <a:pPr>
              <a:defRPr/>
            </a:pPr>
            <a:fld id="{505F6BFE-D117-4C41-B64A-1223FC16339C}" type="slidenum">
              <a:rPr lang="en-US" altLang="en-US"/>
              <a:pPr>
                <a:defRPr/>
              </a:pPr>
              <a:t>‹#›</a:t>
            </a:fld>
            <a:endParaRPr lang="en-US" altLang="en-US"/>
          </a:p>
        </p:txBody>
      </p:sp>
    </p:spTree>
    <p:extLst>
      <p:ext uri="{BB962C8B-B14F-4D97-AF65-F5344CB8AC3E}">
        <p14:creationId xmlns:p14="http://schemas.microsoft.com/office/powerpoint/2010/main" val="1447294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16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1" tIns="46656" rIns="93311" bIns="46656" numCol="1" anchor="t" anchorCtr="0" compatLnSpc="1">
            <a:prstTxWarp prst="textNoShape">
              <a:avLst/>
            </a:prstTxWarp>
          </a:bodyPr>
          <a:lstStyle>
            <a:lvl1pPr defTabSz="933450">
              <a:defRPr sz="1200"/>
            </a:lvl1pPr>
          </a:lstStyle>
          <a:p>
            <a:pPr>
              <a:defRPr/>
            </a:pPr>
            <a:endParaRPr lang="en-US" altLang="en-US"/>
          </a:p>
        </p:txBody>
      </p:sp>
      <p:sp>
        <p:nvSpPr>
          <p:cNvPr id="4099" name="Rectangle 3"/>
          <p:cNvSpPr>
            <a:spLocks noGrp="1" noChangeArrowheads="1"/>
          </p:cNvSpPr>
          <p:nvPr>
            <p:ph type="dt" idx="1"/>
          </p:nvPr>
        </p:nvSpPr>
        <p:spPr bwMode="auto">
          <a:xfrm>
            <a:off x="3979863" y="0"/>
            <a:ext cx="30416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1" tIns="46656" rIns="93311" bIns="46656" numCol="1" anchor="t" anchorCtr="0" compatLnSpc="1">
            <a:prstTxWarp prst="textNoShape">
              <a:avLst/>
            </a:prstTxWarp>
          </a:bodyPr>
          <a:lstStyle>
            <a:lvl1pPr algn="r" defTabSz="933450">
              <a:defRPr sz="1200"/>
            </a:lvl1pPr>
          </a:lstStyle>
          <a:p>
            <a:pPr>
              <a:defRPr/>
            </a:pPr>
            <a:endParaRPr lang="en-US" altLang="en-US"/>
          </a:p>
        </p:txBody>
      </p:sp>
      <p:sp>
        <p:nvSpPr>
          <p:cNvPr id="52228" name="Rectangle 4"/>
          <p:cNvSpPr>
            <a:spLocks noGrp="1" noRot="1" noChangeAspect="1" noChangeArrowheads="1" noTextEdit="1"/>
          </p:cNvSpPr>
          <p:nvPr>
            <p:ph type="sldImg" idx="2"/>
          </p:nvPr>
        </p:nvSpPr>
        <p:spPr bwMode="auto">
          <a:xfrm>
            <a:off x="1184275" y="700088"/>
            <a:ext cx="4654550" cy="34909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3263" y="4422775"/>
            <a:ext cx="5616575" cy="418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1" tIns="46656" rIns="93311" bIns="4665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02" name="Rectangle 6"/>
          <p:cNvSpPr>
            <a:spLocks noGrp="1" noChangeArrowheads="1"/>
          </p:cNvSpPr>
          <p:nvPr>
            <p:ph type="ftr" sz="quarter" idx="4"/>
          </p:nvPr>
        </p:nvSpPr>
        <p:spPr bwMode="auto">
          <a:xfrm>
            <a:off x="0" y="8843963"/>
            <a:ext cx="30416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1" tIns="46656" rIns="93311" bIns="46656" numCol="1" anchor="b" anchorCtr="0" compatLnSpc="1">
            <a:prstTxWarp prst="textNoShape">
              <a:avLst/>
            </a:prstTxWarp>
          </a:bodyPr>
          <a:lstStyle>
            <a:lvl1pPr defTabSz="933450">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979863" y="8843963"/>
            <a:ext cx="30416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1" tIns="46656" rIns="93311" bIns="46656" numCol="1" anchor="b" anchorCtr="0" compatLnSpc="1">
            <a:prstTxWarp prst="textNoShape">
              <a:avLst/>
            </a:prstTxWarp>
          </a:bodyPr>
          <a:lstStyle>
            <a:lvl1pPr algn="r" defTabSz="933450">
              <a:defRPr sz="1200"/>
            </a:lvl1pPr>
          </a:lstStyle>
          <a:p>
            <a:pPr>
              <a:defRPr/>
            </a:pPr>
            <a:fld id="{8D05251F-65C5-4822-BC60-21366D822C96}" type="slidenum">
              <a:rPr lang="en-US" altLang="en-US"/>
              <a:pPr>
                <a:defRPr/>
              </a:pPr>
              <a:t>‹#›</a:t>
            </a:fld>
            <a:endParaRPr lang="en-US" altLang="en-US"/>
          </a:p>
        </p:txBody>
      </p:sp>
    </p:spTree>
    <p:extLst>
      <p:ext uri="{BB962C8B-B14F-4D97-AF65-F5344CB8AC3E}">
        <p14:creationId xmlns:p14="http://schemas.microsoft.com/office/powerpoint/2010/main" val="42083000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2E97843-3928-403B-83F7-73353C4ECB4C}" type="slidenum">
              <a:rPr lang="en-US" altLang="en-US" smtClean="0"/>
              <a:pPr eaLnBrk="1" hangingPunct="1">
                <a:spcBef>
                  <a:spcPct val="0"/>
                </a:spcBef>
              </a:pPr>
              <a:t>1</a:t>
            </a:fld>
            <a:endParaRPr lang="en-US" altLang="en-US"/>
          </a:p>
        </p:txBody>
      </p:sp>
      <p:sp>
        <p:nvSpPr>
          <p:cNvPr id="53251" name="Rectangle 2"/>
          <p:cNvSpPr>
            <a:spLocks noGrp="1" noChangeArrowheads="1"/>
          </p:cNvSpPr>
          <p:nvPr>
            <p:ph type="body" idx="1"/>
          </p:nvPr>
        </p:nvSpPr>
        <p:spPr>
          <a:xfrm>
            <a:off x="935038" y="4422775"/>
            <a:ext cx="5153025" cy="4186238"/>
          </a:xfrm>
          <a:noFill/>
        </p:spPr>
        <p:txBody>
          <a:bodyPr lIns="93944" tIns="46972" rIns="93944" bIns="46972"/>
          <a:lstStyle/>
          <a:p>
            <a:pPr eaLnBrk="1" hangingPunct="1"/>
            <a:endParaRPr lang="en-US" altLang="en-US"/>
          </a:p>
        </p:txBody>
      </p:sp>
      <p:sp>
        <p:nvSpPr>
          <p:cNvPr id="53252" name="Rectangle 3"/>
          <p:cNvSpPr>
            <a:spLocks noGrp="1" noRot="1" noChangeAspect="1" noChangeArrowheads="1" noTextEdit="1"/>
          </p:cNvSpPr>
          <p:nvPr>
            <p:ph type="sldImg"/>
          </p:nvPr>
        </p:nvSpPr>
        <p:spPr>
          <a:xfrm>
            <a:off x="1187450" y="701675"/>
            <a:ext cx="4649788" cy="3487738"/>
          </a:xfrm>
          <a:ln w="12700" cap="flat">
            <a:solidFill>
              <a:schemeClr val="tx1"/>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7065C6D-FCC9-4C99-BC3C-6187BB9A69E6}" type="slidenum">
              <a:rPr lang="en-US" altLang="en-US" smtClean="0"/>
              <a:pPr eaLnBrk="1" hangingPunct="1">
                <a:spcBef>
                  <a:spcPct val="0"/>
                </a:spcBef>
              </a:pPr>
              <a:t>36</a:t>
            </a:fld>
            <a:endParaRPr lang="en-US"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144D605-ACA1-4B1C-9351-8D6A945F30EE}" type="slidenum">
              <a:rPr lang="en-US" altLang="en-US" smtClean="0"/>
              <a:pPr eaLnBrk="1" hangingPunct="1">
                <a:spcBef>
                  <a:spcPct val="0"/>
                </a:spcBef>
              </a:pPr>
              <a:t>53</a:t>
            </a:fld>
            <a:endParaRPr lang="en-US" alt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9228C57-0FB1-436B-B841-6D4DBA29DE41}" type="slidenum">
              <a:rPr lang="en-US" altLang="en-US" smtClean="0"/>
              <a:pPr eaLnBrk="1" hangingPunct="1">
                <a:spcBef>
                  <a:spcPct val="0"/>
                </a:spcBef>
              </a:pPr>
              <a:t>54</a:t>
            </a:fld>
            <a:endParaRPr lang="en-US" alt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7E2EADD-E91E-4283-B483-FD2779B746B8}" type="slidenum">
              <a:rPr lang="en-US" altLang="en-US" smtClean="0"/>
              <a:pPr eaLnBrk="1" hangingPunct="1">
                <a:spcBef>
                  <a:spcPct val="0"/>
                </a:spcBef>
              </a:pPr>
              <a:t>55</a:t>
            </a:fld>
            <a:endParaRPr lang="en-US"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C82D2D9-986F-4209-8D29-27767863A33A}" type="slidenum">
              <a:rPr lang="en-US" altLang="en-US" smtClean="0"/>
              <a:pPr eaLnBrk="1" hangingPunct="1">
                <a:spcBef>
                  <a:spcPct val="0"/>
                </a:spcBef>
              </a:pPr>
              <a:t>56</a:t>
            </a:fld>
            <a:endParaRPr lang="en-US" alt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6BC6648-0CC0-46A0-8023-B9BD6EBA75A7}" type="slidenum">
              <a:rPr lang="en-US" altLang="en-US" smtClean="0"/>
              <a:pPr eaLnBrk="1" hangingPunct="1">
                <a:spcBef>
                  <a:spcPct val="0"/>
                </a:spcBef>
              </a:pPr>
              <a:t>58</a:t>
            </a:fld>
            <a:endParaRPr lang="en-US"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9284E2B-93CA-4968-8B8B-E5B196F388E6}" type="slidenum">
              <a:rPr lang="en-US" altLang="en-US" smtClean="0"/>
              <a:pPr eaLnBrk="1" hangingPunct="1">
                <a:spcBef>
                  <a:spcPct val="0"/>
                </a:spcBef>
              </a:pPr>
              <a:t>59</a:t>
            </a:fld>
            <a:endParaRPr lang="en-US" alt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A24D9CF-FD7B-4886-8CB0-A8AB80A63A05}" type="slidenum">
              <a:rPr lang="en-US" altLang="en-US" smtClean="0"/>
              <a:pPr eaLnBrk="1" hangingPunct="1">
                <a:spcBef>
                  <a:spcPct val="0"/>
                </a:spcBef>
              </a:pPr>
              <a:t>60</a:t>
            </a:fld>
            <a:endParaRPr lang="en-US"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C8AA08B-D543-4D1C-986D-A337E2F27CA8}" type="slidenum">
              <a:rPr lang="en-US" altLang="en-US" smtClean="0"/>
              <a:pPr eaLnBrk="1" hangingPunct="1">
                <a:spcBef>
                  <a:spcPct val="0"/>
                </a:spcBef>
              </a:pPr>
              <a:t>61</a:t>
            </a:fld>
            <a:endParaRPr lang="en-US" alt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989C249-F322-4217-8B6A-2F88D888624C}" type="slidenum">
              <a:rPr lang="en-US" altLang="en-US" smtClean="0"/>
              <a:pPr eaLnBrk="1" hangingPunct="1">
                <a:spcBef>
                  <a:spcPct val="0"/>
                </a:spcBef>
              </a:pPr>
              <a:t>21</a:t>
            </a:fld>
            <a:endParaRPr lang="en-US" alt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BD76AFE-6D0C-4DB4-9D09-58B80C5C1C3D}" type="slidenum">
              <a:rPr lang="en-US" altLang="en-US" smtClean="0"/>
              <a:pPr eaLnBrk="1" hangingPunct="1">
                <a:spcBef>
                  <a:spcPct val="0"/>
                </a:spcBef>
              </a:pPr>
              <a:t>22</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AC96A82-7028-41B2-84C6-2548CC98619B}" type="slidenum">
              <a:rPr lang="en-US" altLang="en-US" smtClean="0"/>
              <a:pPr eaLnBrk="1" hangingPunct="1">
                <a:spcBef>
                  <a:spcPct val="0"/>
                </a:spcBef>
              </a:pPr>
              <a:t>23</a:t>
            </a:fld>
            <a:endParaRPr lang="en-US" alt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F4F9025-EFD4-4761-BB7F-78C75ACE6ADA}" type="slidenum">
              <a:rPr lang="en-US" altLang="en-US" smtClean="0"/>
              <a:pPr eaLnBrk="1" hangingPunct="1">
                <a:spcBef>
                  <a:spcPct val="0"/>
                </a:spcBef>
              </a:pPr>
              <a:t>25</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EBD1007-3B97-4412-9F6B-42FB7232B522}" type="slidenum">
              <a:rPr lang="en-US" altLang="en-US" smtClean="0"/>
              <a:pPr eaLnBrk="1" hangingPunct="1">
                <a:spcBef>
                  <a:spcPct val="0"/>
                </a:spcBef>
              </a:pPr>
              <a:t>28</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AF1FC4B-9BBC-4425-8E0D-BB3D2A69D959}" type="slidenum">
              <a:rPr lang="en-US" altLang="en-US" smtClean="0"/>
              <a:pPr eaLnBrk="1" hangingPunct="1">
                <a:spcBef>
                  <a:spcPct val="0"/>
                </a:spcBef>
              </a:pPr>
              <a:t>29</a:t>
            </a:fld>
            <a:endParaRPr lang="en-US" alt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FD5657D-7DD0-4798-9EEF-E53556E2F2D9}" type="slidenum">
              <a:rPr lang="en-US" altLang="en-US" smtClean="0"/>
              <a:pPr eaLnBrk="1" hangingPunct="1">
                <a:spcBef>
                  <a:spcPct val="0"/>
                </a:spcBef>
              </a:pPr>
              <a:t>34</a:t>
            </a:fld>
            <a:endParaRPr lang="en-US" alt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33450" eaLnBrk="0" hangingPunct="0">
              <a:spcBef>
                <a:spcPct val="30000"/>
              </a:spcBef>
              <a:defRPr sz="1200">
                <a:solidFill>
                  <a:schemeClr val="tx1"/>
                </a:solidFill>
                <a:latin typeface="Arial" charset="0"/>
              </a:defRPr>
            </a:lvl1pPr>
            <a:lvl2pPr marL="742950" indent="-285750" defTabSz="933450" eaLnBrk="0" hangingPunct="0">
              <a:spcBef>
                <a:spcPct val="30000"/>
              </a:spcBef>
              <a:defRPr sz="1200">
                <a:solidFill>
                  <a:schemeClr val="tx1"/>
                </a:solidFill>
                <a:latin typeface="Arial" charset="0"/>
              </a:defRPr>
            </a:lvl2pPr>
            <a:lvl3pPr marL="1143000" indent="-228600" defTabSz="933450" eaLnBrk="0" hangingPunct="0">
              <a:spcBef>
                <a:spcPct val="30000"/>
              </a:spcBef>
              <a:defRPr sz="1200">
                <a:solidFill>
                  <a:schemeClr val="tx1"/>
                </a:solidFill>
                <a:latin typeface="Arial" charset="0"/>
              </a:defRPr>
            </a:lvl3pPr>
            <a:lvl4pPr marL="1600200" indent="-228600" defTabSz="933450" eaLnBrk="0" hangingPunct="0">
              <a:spcBef>
                <a:spcPct val="30000"/>
              </a:spcBef>
              <a:defRPr sz="1200">
                <a:solidFill>
                  <a:schemeClr val="tx1"/>
                </a:solidFill>
                <a:latin typeface="Arial" charset="0"/>
              </a:defRPr>
            </a:lvl4pPr>
            <a:lvl5pPr marL="2057400" indent="-228600" defTabSz="933450" eaLnBrk="0" hangingPunct="0">
              <a:spcBef>
                <a:spcPct val="30000"/>
              </a:spcBef>
              <a:defRPr sz="1200">
                <a:solidFill>
                  <a:schemeClr val="tx1"/>
                </a:solidFill>
                <a:latin typeface="Arial" charset="0"/>
              </a:defRPr>
            </a:lvl5pPr>
            <a:lvl6pPr marL="2514600" indent="-228600" defTabSz="933450" eaLnBrk="0" fontAlgn="base" hangingPunct="0">
              <a:spcBef>
                <a:spcPct val="30000"/>
              </a:spcBef>
              <a:spcAft>
                <a:spcPct val="0"/>
              </a:spcAft>
              <a:defRPr sz="1200">
                <a:solidFill>
                  <a:schemeClr val="tx1"/>
                </a:solidFill>
                <a:latin typeface="Arial" charset="0"/>
              </a:defRPr>
            </a:lvl6pPr>
            <a:lvl7pPr marL="2971800" indent="-228600" defTabSz="933450" eaLnBrk="0" fontAlgn="base" hangingPunct="0">
              <a:spcBef>
                <a:spcPct val="30000"/>
              </a:spcBef>
              <a:spcAft>
                <a:spcPct val="0"/>
              </a:spcAft>
              <a:defRPr sz="1200">
                <a:solidFill>
                  <a:schemeClr val="tx1"/>
                </a:solidFill>
                <a:latin typeface="Arial" charset="0"/>
              </a:defRPr>
            </a:lvl7pPr>
            <a:lvl8pPr marL="3429000" indent="-228600" defTabSz="933450" eaLnBrk="0" fontAlgn="base" hangingPunct="0">
              <a:spcBef>
                <a:spcPct val="30000"/>
              </a:spcBef>
              <a:spcAft>
                <a:spcPct val="0"/>
              </a:spcAft>
              <a:defRPr sz="1200">
                <a:solidFill>
                  <a:schemeClr val="tx1"/>
                </a:solidFill>
                <a:latin typeface="Arial" charset="0"/>
              </a:defRPr>
            </a:lvl8pPr>
            <a:lvl9pPr marL="3886200" indent="-228600" defTabSz="93345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21EEBAA-12CD-4E94-99F9-B6AF2419553D}" type="slidenum">
              <a:rPr lang="en-US" altLang="en-US" smtClean="0"/>
              <a:pPr eaLnBrk="1" hangingPunct="1">
                <a:spcBef>
                  <a:spcPct val="0"/>
                </a:spcBef>
              </a:pPr>
              <a:t>35</a:t>
            </a:fld>
            <a:endParaRPr lang="en-US"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xfrm>
            <a:off x="935038" y="4422775"/>
            <a:ext cx="5153025" cy="4186238"/>
          </a:xfrm>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557DC6-7EF9-43B1-89E5-D5BAA93E886B}" type="slidenum">
              <a:rPr lang="en-US" altLang="en-US"/>
              <a:pPr>
                <a:defRPr/>
              </a:pPr>
              <a:t>‹#›</a:t>
            </a:fld>
            <a:endParaRPr lang="en-US" altLang="en-US"/>
          </a:p>
        </p:txBody>
      </p:sp>
    </p:spTree>
    <p:extLst>
      <p:ext uri="{BB962C8B-B14F-4D97-AF65-F5344CB8AC3E}">
        <p14:creationId xmlns:p14="http://schemas.microsoft.com/office/powerpoint/2010/main" val="1595960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CC3BF43-C245-49F4-A297-0D43A572E382}" type="slidenum">
              <a:rPr lang="en-US" altLang="en-US"/>
              <a:pPr>
                <a:defRPr/>
              </a:pPr>
              <a:t>‹#›</a:t>
            </a:fld>
            <a:endParaRPr lang="en-US" altLang="en-US"/>
          </a:p>
        </p:txBody>
      </p:sp>
    </p:spTree>
    <p:extLst>
      <p:ext uri="{BB962C8B-B14F-4D97-AF65-F5344CB8AC3E}">
        <p14:creationId xmlns:p14="http://schemas.microsoft.com/office/powerpoint/2010/main" val="3833728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FD3208A-03FA-4A7C-92FB-58BABC7685C9}" type="slidenum">
              <a:rPr lang="en-US" altLang="en-US"/>
              <a:pPr>
                <a:defRPr/>
              </a:pPr>
              <a:t>‹#›</a:t>
            </a:fld>
            <a:endParaRPr lang="en-US" altLang="en-US"/>
          </a:p>
        </p:txBody>
      </p:sp>
    </p:spTree>
    <p:extLst>
      <p:ext uri="{BB962C8B-B14F-4D97-AF65-F5344CB8AC3E}">
        <p14:creationId xmlns:p14="http://schemas.microsoft.com/office/powerpoint/2010/main" val="286364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CC2034A-AB7F-4E51-97F1-A531239BFB71}" type="slidenum">
              <a:rPr lang="en-US" altLang="en-US"/>
              <a:pPr>
                <a:defRPr/>
              </a:pPr>
              <a:t>‹#›</a:t>
            </a:fld>
            <a:endParaRPr lang="en-US" altLang="en-US"/>
          </a:p>
        </p:txBody>
      </p:sp>
    </p:spTree>
    <p:extLst>
      <p:ext uri="{BB962C8B-B14F-4D97-AF65-F5344CB8AC3E}">
        <p14:creationId xmlns:p14="http://schemas.microsoft.com/office/powerpoint/2010/main" val="3858704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043C9003-48CB-482B-940F-7458D04BCEFB}" type="slidenum">
              <a:rPr lang="en-US" altLang="en-US"/>
              <a:pPr>
                <a:defRPr/>
              </a:pPr>
              <a:t>‹#›</a:t>
            </a:fld>
            <a:endParaRPr lang="en-US" altLang="en-US"/>
          </a:p>
        </p:txBody>
      </p:sp>
    </p:spTree>
    <p:extLst>
      <p:ext uri="{BB962C8B-B14F-4D97-AF65-F5344CB8AC3E}">
        <p14:creationId xmlns:p14="http://schemas.microsoft.com/office/powerpoint/2010/main" val="1475239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5EABBA-5D6D-4C56-9BD5-0CE6E52CB176}" type="slidenum">
              <a:rPr lang="en-US" altLang="en-US"/>
              <a:pPr>
                <a:defRPr/>
              </a:pPr>
              <a:t>‹#›</a:t>
            </a:fld>
            <a:endParaRPr lang="en-US" altLang="en-US"/>
          </a:p>
        </p:txBody>
      </p:sp>
    </p:spTree>
    <p:extLst>
      <p:ext uri="{BB962C8B-B14F-4D97-AF65-F5344CB8AC3E}">
        <p14:creationId xmlns:p14="http://schemas.microsoft.com/office/powerpoint/2010/main" val="1735510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CE7F29F-FB04-467E-91AF-A3A981F2382A}" type="slidenum">
              <a:rPr lang="en-US" altLang="en-US"/>
              <a:pPr>
                <a:defRPr/>
              </a:pPr>
              <a:t>‹#›</a:t>
            </a:fld>
            <a:endParaRPr lang="en-US" altLang="en-US"/>
          </a:p>
        </p:txBody>
      </p:sp>
    </p:spTree>
    <p:extLst>
      <p:ext uri="{BB962C8B-B14F-4D97-AF65-F5344CB8AC3E}">
        <p14:creationId xmlns:p14="http://schemas.microsoft.com/office/powerpoint/2010/main" val="91247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FC5CFC2-4961-4BF2-9F3F-4523910EE552}" type="slidenum">
              <a:rPr lang="en-US" altLang="en-US"/>
              <a:pPr>
                <a:defRPr/>
              </a:pPr>
              <a:t>‹#›</a:t>
            </a:fld>
            <a:endParaRPr lang="en-US" altLang="en-US"/>
          </a:p>
        </p:txBody>
      </p:sp>
    </p:spTree>
    <p:extLst>
      <p:ext uri="{BB962C8B-B14F-4D97-AF65-F5344CB8AC3E}">
        <p14:creationId xmlns:p14="http://schemas.microsoft.com/office/powerpoint/2010/main" val="1409175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D78993-6BB9-4BAA-A028-71BF15BBF933}" type="slidenum">
              <a:rPr lang="en-US" altLang="en-US"/>
              <a:pPr>
                <a:defRPr/>
              </a:pPr>
              <a:t>‹#›</a:t>
            </a:fld>
            <a:endParaRPr lang="en-US" altLang="en-US"/>
          </a:p>
        </p:txBody>
      </p:sp>
    </p:spTree>
    <p:extLst>
      <p:ext uri="{BB962C8B-B14F-4D97-AF65-F5344CB8AC3E}">
        <p14:creationId xmlns:p14="http://schemas.microsoft.com/office/powerpoint/2010/main" val="280208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A907620-F480-4AAA-8A3A-41533C8505AC}" type="slidenum">
              <a:rPr lang="en-US" altLang="en-US"/>
              <a:pPr>
                <a:defRPr/>
              </a:pPr>
              <a:t>‹#›</a:t>
            </a:fld>
            <a:endParaRPr lang="en-US" altLang="en-US"/>
          </a:p>
        </p:txBody>
      </p:sp>
    </p:spTree>
    <p:extLst>
      <p:ext uri="{BB962C8B-B14F-4D97-AF65-F5344CB8AC3E}">
        <p14:creationId xmlns:p14="http://schemas.microsoft.com/office/powerpoint/2010/main" val="656962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A02B16F-6DCF-4516-87F7-2E2FCB2C81AF}" type="slidenum">
              <a:rPr lang="en-US" altLang="en-US"/>
              <a:pPr>
                <a:defRPr/>
              </a:pPr>
              <a:t>‹#›</a:t>
            </a:fld>
            <a:endParaRPr lang="en-US" altLang="en-US"/>
          </a:p>
        </p:txBody>
      </p:sp>
    </p:spTree>
    <p:extLst>
      <p:ext uri="{BB962C8B-B14F-4D97-AF65-F5344CB8AC3E}">
        <p14:creationId xmlns:p14="http://schemas.microsoft.com/office/powerpoint/2010/main" val="957468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2850F23-48CF-47F0-A595-B15DD7936B05}" type="slidenum">
              <a:rPr lang="en-US" altLang="en-US"/>
              <a:pPr>
                <a:defRPr/>
              </a:pPr>
              <a:t>‹#›</a:t>
            </a:fld>
            <a:endParaRPr lang="en-US" altLang="en-US"/>
          </a:p>
        </p:txBody>
      </p:sp>
    </p:spTree>
    <p:extLst>
      <p:ext uri="{BB962C8B-B14F-4D97-AF65-F5344CB8AC3E}">
        <p14:creationId xmlns:p14="http://schemas.microsoft.com/office/powerpoint/2010/main" val="814789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D7FB3CF-0382-4DF7-911A-FA711BF3D5E0}" type="slidenum">
              <a:rPr lang="en-US" altLang="en-US"/>
              <a:pPr>
                <a:defRPr/>
              </a:pPr>
              <a:t>‹#›</a:t>
            </a:fld>
            <a:endParaRPr lang="en-US" altLang="en-US"/>
          </a:p>
        </p:txBody>
      </p:sp>
    </p:spTree>
    <p:extLst>
      <p:ext uri="{BB962C8B-B14F-4D97-AF65-F5344CB8AC3E}">
        <p14:creationId xmlns:p14="http://schemas.microsoft.com/office/powerpoint/2010/main" val="179870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B063876-096B-4288-893F-4EED31053196}" type="slidenum">
              <a:rPr lang="en-US" altLang="en-US"/>
              <a:pPr>
                <a:defRPr/>
              </a:pPr>
              <a:t>‹#›</a:t>
            </a:fld>
            <a:endParaRPr lang="en-US" altLang="en-US"/>
          </a:p>
        </p:txBody>
      </p:sp>
    </p:spTree>
    <p:extLst>
      <p:ext uri="{BB962C8B-B14F-4D97-AF65-F5344CB8AC3E}">
        <p14:creationId xmlns:p14="http://schemas.microsoft.com/office/powerpoint/2010/main" val="1246020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88C9DC3B-9E5D-4556-89A4-A5D637B3735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9.wmf"/><Relationship Id="rId5" Type="http://schemas.openxmlformats.org/officeDocument/2006/relationships/oleObject" Target="../embeddings/oleObject8.bin"/><Relationship Id="rId4" Type="http://schemas.openxmlformats.org/officeDocument/2006/relationships/image" Target="../media/image8.wmf"/></Relationships>
</file>

<file path=ppt/slides/_rels/slide3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F90D1CC-F785-4443-86F6-5B7F2DCD1860}" type="slidenum">
              <a:rPr lang="en-US" altLang="en-US" sz="1400" smtClean="0"/>
              <a:pPr eaLnBrk="1" hangingPunct="1">
                <a:spcBef>
                  <a:spcPct val="0"/>
                </a:spcBef>
                <a:buFontTx/>
                <a:buNone/>
              </a:pPr>
              <a:t>1</a:t>
            </a:fld>
            <a:endParaRPr lang="en-US" altLang="en-US" sz="1400"/>
          </a:p>
        </p:txBody>
      </p:sp>
      <p:sp>
        <p:nvSpPr>
          <p:cNvPr id="2051" name="Rectangle 2"/>
          <p:cNvSpPr>
            <a:spLocks noGrp="1" noChangeArrowheads="1"/>
          </p:cNvSpPr>
          <p:nvPr>
            <p:ph type="title"/>
          </p:nvPr>
        </p:nvSpPr>
        <p:spPr>
          <a:xfrm>
            <a:off x="381000" y="762000"/>
            <a:ext cx="8763000" cy="5181600"/>
          </a:xfrm>
          <a:noFill/>
        </p:spPr>
        <p:txBody>
          <a:bodyPr lIns="92075" tIns="46038" rIns="92075" bIns="46038"/>
          <a:lstStyle/>
          <a:p>
            <a:pPr eaLnBrk="1" hangingPunct="1"/>
            <a:r>
              <a:rPr lang="en-US" altLang="en-US" sz="8000"/>
              <a:t>an analytical theory of investment</a:t>
            </a:r>
            <a:r>
              <a:rPr lang="en-US" altLang="en-US" sz="4000"/>
              <a:t/>
            </a:r>
            <a:br>
              <a:rPr lang="en-US" altLang="en-US" sz="4000"/>
            </a:br>
            <a:endParaRPr lang="en-US" alt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en-US" altLang="en-US"/>
          </a:p>
        </p:txBody>
      </p:sp>
      <p:sp>
        <p:nvSpPr>
          <p:cNvPr id="8195" name="Rectangle 3"/>
          <p:cNvSpPr>
            <a:spLocks noGrp="1" noChangeArrowheads="1"/>
          </p:cNvSpPr>
          <p:nvPr>
            <p:ph type="body" idx="1"/>
          </p:nvPr>
        </p:nvSpPr>
        <p:spPr/>
        <p:txBody>
          <a:bodyPr/>
          <a:lstStyle/>
          <a:p>
            <a:pPr eaLnBrk="1" hangingPunct="1"/>
            <a:r>
              <a:rPr lang="en-US" altLang="en-US"/>
              <a:t>Third, for an organism or an organization to be viable, the total cost of extracting resources has to be less than the amount of resources extracted, or the total cost of operation has to be less than the total revenue.  Costs include fixed cost and variable cost. </a:t>
            </a:r>
          </a:p>
          <a:p>
            <a:pPr eaLnBrk="1" hangingPunct="1"/>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4000"/>
              <a:t>Main factors in economic activities</a:t>
            </a:r>
          </a:p>
        </p:txBody>
      </p:sp>
      <p:sp>
        <p:nvSpPr>
          <p:cNvPr id="9219" name="Rectangle 3"/>
          <p:cNvSpPr>
            <a:spLocks noGrp="1" noChangeArrowheads="1"/>
          </p:cNvSpPr>
          <p:nvPr>
            <p:ph type="body" idx="1"/>
          </p:nvPr>
        </p:nvSpPr>
        <p:spPr/>
        <p:txBody>
          <a:bodyPr/>
          <a:lstStyle/>
          <a:p>
            <a:pPr eaLnBrk="1" hangingPunct="1"/>
            <a:r>
              <a:rPr lang="en-US" altLang="en-US" dirty="0"/>
              <a:t>Fixed cost</a:t>
            </a:r>
          </a:p>
          <a:p>
            <a:pPr eaLnBrk="1" hangingPunct="1"/>
            <a:r>
              <a:rPr lang="en-US" altLang="en-US" dirty="0"/>
              <a:t>Variable cost</a:t>
            </a:r>
          </a:p>
          <a:p>
            <a:pPr eaLnBrk="1" hangingPunct="1"/>
            <a:r>
              <a:rPr lang="en-US" altLang="en-US" dirty="0"/>
              <a:t>Duration of projects</a:t>
            </a:r>
          </a:p>
          <a:p>
            <a:pPr eaLnBrk="1" hangingPunct="1"/>
            <a:r>
              <a:rPr lang="en-US" altLang="en-US" dirty="0"/>
              <a:t>Discount rate</a:t>
            </a:r>
          </a:p>
          <a:p>
            <a:pPr eaLnBrk="1" hangingPunct="1"/>
            <a:r>
              <a:rPr lang="en-US" altLang="en-US" dirty="0"/>
              <a:t>Uncertainty</a:t>
            </a:r>
          </a:p>
          <a:p>
            <a:pPr eaLnBrk="1" hangingPunct="1"/>
            <a:r>
              <a:rPr lang="en-US" altLang="en-US" dirty="0"/>
              <a:t>Market size or output capacity</a:t>
            </a:r>
          </a:p>
          <a:p>
            <a:pPr eaLnBrk="1" hangingPunct="1"/>
            <a:endParaRPr lang="en-US" altLang="en-US" dirty="0"/>
          </a:p>
          <a:p>
            <a:pPr eaLnBrk="1" hangingPunct="1"/>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z="4000"/>
              <a:t>The analytical theory of production </a:t>
            </a:r>
          </a:p>
        </p:txBody>
      </p:sp>
      <p:sp>
        <p:nvSpPr>
          <p:cNvPr id="10243" name="Rectangle 3"/>
          <p:cNvSpPr>
            <a:spLocks noGrp="1" noChangeArrowheads="1"/>
          </p:cNvSpPr>
          <p:nvPr>
            <p:ph type="body" sz="half" idx="1"/>
          </p:nvPr>
        </p:nvSpPr>
        <p:spPr>
          <a:xfrm>
            <a:off x="457200" y="1600200"/>
            <a:ext cx="7543800" cy="3962400"/>
          </a:xfrm>
        </p:spPr>
        <p:txBody>
          <a:bodyPr/>
          <a:lstStyle/>
          <a:p>
            <a:pPr eaLnBrk="1" hangingPunct="1">
              <a:lnSpc>
                <a:spcPct val="90000"/>
              </a:lnSpc>
            </a:pPr>
            <a:r>
              <a:rPr lang="en-US" altLang="en-US" sz="2400"/>
              <a:t>Living systems need to extract low entropy from the environment to compensate for continuous dissipation. It can be represented mathematically by lognormal processes</a:t>
            </a:r>
          </a:p>
          <a:p>
            <a:pPr eaLnBrk="1" hangingPunct="1">
              <a:lnSpc>
                <a:spcPct val="90000"/>
              </a:lnSpc>
            </a:pPr>
            <a:r>
              <a:rPr lang="en-US" altLang="en-US" sz="2000"/>
              <a:t/>
            </a:r>
            <a:br>
              <a:rPr lang="en-US" altLang="en-US" sz="2000"/>
            </a:br>
            <a:endParaRPr lang="en-US" altLang="en-US" sz="2000"/>
          </a:p>
        </p:txBody>
      </p:sp>
      <p:graphicFrame>
        <p:nvGraphicFramePr>
          <p:cNvPr id="10244" name="Object 4"/>
          <p:cNvGraphicFramePr>
            <a:graphicFrameLocks noGrp="1" noChangeAspect="1"/>
          </p:cNvGraphicFramePr>
          <p:nvPr>
            <p:ph sz="half" idx="2"/>
          </p:nvPr>
        </p:nvGraphicFramePr>
        <p:xfrm>
          <a:off x="1828800" y="3962400"/>
          <a:ext cx="4360863" cy="958850"/>
        </p:xfrm>
        <a:graphic>
          <a:graphicData uri="http://schemas.openxmlformats.org/presentationml/2006/ole">
            <mc:AlternateContent xmlns:mc="http://schemas.openxmlformats.org/markup-compatibility/2006">
              <mc:Choice xmlns:v="urn:schemas-microsoft-com:vml" Requires="v">
                <p:oleObj spid="_x0000_s1066" name="Equation" r:id="rId3" imgW="1790700" imgH="393700" progId="Equation.3">
                  <p:embed/>
                </p:oleObj>
              </mc:Choice>
              <mc:Fallback>
                <p:oleObj name="Equation" r:id="rId3" imgW="1790700" imgH="393700" progId="Equation.3">
                  <p:embed/>
                  <p:pic>
                    <p:nvPicPr>
                      <p:cNvPr id="1024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962400"/>
                        <a:ext cx="4360863" cy="958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4000"/>
              <a:t>From stochastic process to deterministic equation</a:t>
            </a:r>
          </a:p>
        </p:txBody>
      </p:sp>
      <p:sp>
        <p:nvSpPr>
          <p:cNvPr id="11267" name="Rectangle 3"/>
          <p:cNvSpPr>
            <a:spLocks noGrp="1" noChangeArrowheads="1"/>
          </p:cNvSpPr>
          <p:nvPr>
            <p:ph type="body" idx="1"/>
          </p:nvPr>
        </p:nvSpPr>
        <p:spPr/>
        <p:txBody>
          <a:bodyPr/>
          <a:lstStyle/>
          <a:p>
            <a:pPr eaLnBrk="1" hangingPunct="1"/>
            <a:r>
              <a:rPr lang="en-US" altLang="en-US" dirty="0"/>
              <a:t>Most values we observe or sense are the averages of random movements</a:t>
            </a:r>
          </a:p>
          <a:p>
            <a:pPr eaLnBrk="1" hangingPunct="1"/>
            <a:r>
              <a:rPr lang="en-US" altLang="en-US" dirty="0"/>
              <a:t>Temperature is the average kinetic energy of individual molecules</a:t>
            </a:r>
          </a:p>
          <a:p>
            <a:pPr eaLnBrk="1" hangingPunct="1"/>
            <a:r>
              <a:rPr lang="en-US" altLang="en-US" dirty="0"/>
              <a:t>Air pressure is the average momentum of gas molecules</a:t>
            </a:r>
          </a:p>
          <a:p>
            <a:pPr eaLnBrk="1" hangingPunct="1"/>
            <a:r>
              <a:rPr lang="en-US" altLang="en-US" dirty="0"/>
              <a:t>Stock price is the average valuation of  investors with widespread opinions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446AC-24BA-41A5-8B18-732DF098CC6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B4256CC-EA3C-4DE2-B21E-A58FE9CF05CA}"/>
              </a:ext>
            </a:extLst>
          </p:cNvPr>
          <p:cNvSpPr>
            <a:spLocks noGrp="1"/>
          </p:cNvSpPr>
          <p:nvPr>
            <p:ph idx="1"/>
          </p:nvPr>
        </p:nvSpPr>
        <p:spPr/>
        <p:txBody>
          <a:bodyPr/>
          <a:lstStyle/>
          <a:p>
            <a:r>
              <a:rPr lang="en-CA" dirty="0"/>
              <a:t>With every stochastic process, there are many corresponding deterministic equations.</a:t>
            </a:r>
          </a:p>
          <a:p>
            <a:r>
              <a:rPr lang="en-CA" dirty="0"/>
              <a:t>Which equation we shall chose?</a:t>
            </a:r>
          </a:p>
          <a:p>
            <a:r>
              <a:rPr lang="en-CA" dirty="0"/>
              <a:t>The more popular one in economic theory is Fokker-Planck equation. </a:t>
            </a:r>
          </a:p>
          <a:p>
            <a:endParaRPr lang="en-CA" dirty="0"/>
          </a:p>
        </p:txBody>
      </p:sp>
    </p:spTree>
    <p:extLst>
      <p:ext uri="{BB962C8B-B14F-4D97-AF65-F5344CB8AC3E}">
        <p14:creationId xmlns:p14="http://schemas.microsoft.com/office/powerpoint/2010/main" val="2081191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6ACD0-ADF2-411A-B8A7-D6AB1F7E993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98DFADA-6D8F-487A-AEFB-4DF5B085F27B}"/>
              </a:ext>
            </a:extLst>
          </p:cNvPr>
          <p:cNvSpPr>
            <a:spLocks noGrp="1"/>
          </p:cNvSpPr>
          <p:nvPr>
            <p:ph idx="1"/>
          </p:nvPr>
        </p:nvSpPr>
        <p:spPr/>
        <p:txBody>
          <a:bodyPr/>
          <a:lstStyle/>
          <a:p>
            <a:r>
              <a:rPr lang="en-CA" dirty="0"/>
              <a:t>Quantum mechanics is the averaging process with different weights. So we expect theories of quantum mechanics provide good methods in economics, whose activities mostly involve averaging with weights </a:t>
            </a:r>
          </a:p>
          <a:p>
            <a:r>
              <a:rPr lang="en-CA" dirty="0"/>
              <a:t>Among different theories of quantum mechanics, Feynman’s method is the most explicit averaging process. Let’s try his method.</a:t>
            </a:r>
          </a:p>
          <a:p>
            <a:endParaRPr lang="en-CA" dirty="0"/>
          </a:p>
        </p:txBody>
      </p:sp>
    </p:spTree>
    <p:extLst>
      <p:ext uri="{BB962C8B-B14F-4D97-AF65-F5344CB8AC3E}">
        <p14:creationId xmlns:p14="http://schemas.microsoft.com/office/powerpoint/2010/main" val="2009692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4000" dirty="0"/>
              <a:t>From Feynman to Feynman-</a:t>
            </a:r>
            <a:r>
              <a:rPr lang="en-US" altLang="en-US" sz="4000" dirty="0" err="1"/>
              <a:t>Kac</a:t>
            </a:r>
            <a:endParaRPr lang="en-US" altLang="en-US" sz="4000" dirty="0"/>
          </a:p>
        </p:txBody>
      </p:sp>
      <p:sp>
        <p:nvSpPr>
          <p:cNvPr id="13315" name="Rectangle 3"/>
          <p:cNvSpPr>
            <a:spLocks noGrp="1" noChangeArrowheads="1"/>
          </p:cNvSpPr>
          <p:nvPr>
            <p:ph type="body" idx="1"/>
          </p:nvPr>
        </p:nvSpPr>
        <p:spPr/>
        <p:txBody>
          <a:bodyPr/>
          <a:lstStyle/>
          <a:p>
            <a:pPr eaLnBrk="1" hangingPunct="1"/>
            <a:r>
              <a:rPr lang="en-US" altLang="en-US" dirty="0"/>
              <a:t>Feynman developed the path integral approach in quantum mechanics. It integrated over probability distributions to obtain deterministic final results that are the observable quantities. </a:t>
            </a:r>
          </a:p>
        </p:txBody>
      </p:sp>
    </p:spTree>
    <p:extLst>
      <p:ext uri="{BB962C8B-B14F-4D97-AF65-F5344CB8AC3E}">
        <p14:creationId xmlns:p14="http://schemas.microsoft.com/office/powerpoint/2010/main" val="631632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eaLnBrk="1" hangingPunct="1"/>
            <a:r>
              <a:rPr lang="en-US" altLang="en-US" dirty="0" err="1"/>
              <a:t>Kac</a:t>
            </a:r>
            <a:r>
              <a:rPr lang="en-US" altLang="en-US" dirty="0"/>
              <a:t> attended a seminar by Feynman in Cornell</a:t>
            </a:r>
          </a:p>
          <a:p>
            <a:pPr eaLnBrk="1" hangingPunct="1"/>
            <a:r>
              <a:rPr lang="en-US" altLang="en-US" dirty="0" err="1"/>
              <a:t>Kac</a:t>
            </a:r>
            <a:r>
              <a:rPr lang="en-US" altLang="en-US" dirty="0"/>
              <a:t> realized that it was similar to a problem he was thinking about. He refined it into a precise mathematical formula</a:t>
            </a:r>
          </a:p>
          <a:p>
            <a:pPr eaLnBrk="1" hangingPunct="1"/>
            <a:r>
              <a:rPr lang="en-US" altLang="en-US" dirty="0"/>
              <a:t>Feynman-</a:t>
            </a:r>
            <a:r>
              <a:rPr lang="en-US" altLang="en-US" dirty="0" err="1"/>
              <a:t>Kac</a:t>
            </a:r>
            <a:r>
              <a:rPr lang="en-US" altLang="en-US" dirty="0"/>
              <a:t> formula is widely used in engineering problems</a:t>
            </a:r>
          </a:p>
          <a:p>
            <a:endParaRPr lang="en-US" dirty="0"/>
          </a:p>
          <a:p>
            <a:endParaRPr lang="en-US" dirty="0"/>
          </a:p>
        </p:txBody>
      </p:sp>
    </p:spTree>
    <p:extLst>
      <p:ext uri="{BB962C8B-B14F-4D97-AF65-F5344CB8AC3E}">
        <p14:creationId xmlns:p14="http://schemas.microsoft.com/office/powerpoint/2010/main" val="1284599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F89CC-C535-42BE-A8DC-299BCA442A77}"/>
              </a:ext>
            </a:extLst>
          </p:cNvPr>
          <p:cNvSpPr>
            <a:spLocks noGrp="1"/>
          </p:cNvSpPr>
          <p:nvPr>
            <p:ph type="title"/>
          </p:nvPr>
        </p:nvSpPr>
        <p:spPr/>
        <p:txBody>
          <a:bodyPr/>
          <a:lstStyle/>
          <a:p>
            <a:r>
              <a:rPr lang="en-CA" sz="3600" dirty="0"/>
              <a:t>A correspondence between quantum mechanics and economic activities</a:t>
            </a:r>
          </a:p>
        </p:txBody>
      </p:sp>
      <p:sp>
        <p:nvSpPr>
          <p:cNvPr id="3" name="Content Placeholder 2">
            <a:extLst>
              <a:ext uri="{FF2B5EF4-FFF2-40B4-BE49-F238E27FC236}">
                <a16:creationId xmlns:a16="http://schemas.microsoft.com/office/drawing/2014/main" id="{AEFDD858-18A0-4281-86BF-EE2821CF1C67}"/>
              </a:ext>
            </a:extLst>
          </p:cNvPr>
          <p:cNvSpPr>
            <a:spLocks noGrp="1"/>
          </p:cNvSpPr>
          <p:nvPr>
            <p:ph idx="1"/>
          </p:nvPr>
        </p:nvSpPr>
        <p:spPr/>
        <p:txBody>
          <a:bodyPr/>
          <a:lstStyle/>
          <a:p>
            <a:r>
              <a:rPr lang="en-CA" dirty="0"/>
              <a:t>In quantum mechanics, the averaging factor is action, which Feynman generalized from the least action principle in classical mechanics.</a:t>
            </a:r>
          </a:p>
          <a:p>
            <a:r>
              <a:rPr lang="en-CA" dirty="0"/>
              <a:t>In economic activities, the averaging is based on lognormal distribution of underlying factors, discounted over time.</a:t>
            </a:r>
          </a:p>
        </p:txBody>
      </p:sp>
    </p:spTree>
    <p:extLst>
      <p:ext uri="{BB962C8B-B14F-4D97-AF65-F5344CB8AC3E}">
        <p14:creationId xmlns:p14="http://schemas.microsoft.com/office/powerpoint/2010/main" val="1710723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a:t>The equation</a:t>
            </a:r>
          </a:p>
        </p:txBody>
      </p:sp>
      <p:sp>
        <p:nvSpPr>
          <p:cNvPr id="12291" name="Rectangle 3"/>
          <p:cNvSpPr>
            <a:spLocks noGrp="1" noChangeArrowheads="1"/>
          </p:cNvSpPr>
          <p:nvPr>
            <p:ph type="body" sz="half" idx="1"/>
          </p:nvPr>
        </p:nvSpPr>
        <p:spPr>
          <a:xfrm>
            <a:off x="457200" y="1524000"/>
            <a:ext cx="8229600" cy="4602163"/>
          </a:xfrm>
        </p:spPr>
        <p:txBody>
          <a:bodyPr/>
          <a:lstStyle/>
          <a:p>
            <a:pPr eaLnBrk="1" hangingPunct="1"/>
            <a:r>
              <a:rPr lang="en-US" altLang="en-US" sz="2800"/>
              <a:t>If the discount rate of a system is </a:t>
            </a:r>
            <a:r>
              <a:rPr lang="en-US" altLang="en-US" sz="2800" i="1"/>
              <a:t>r</a:t>
            </a:r>
            <a:r>
              <a:rPr lang="en-US" altLang="en-US" sz="2800"/>
              <a:t>, from Feynman-Kac formula, any function of </a:t>
            </a:r>
            <a:r>
              <a:rPr lang="en-US" altLang="en-US" sz="2800" i="1"/>
              <a:t>S</a:t>
            </a:r>
            <a:r>
              <a:rPr lang="en-US" altLang="en-US" sz="2800"/>
              <a:t>, including the variable cost, </a:t>
            </a:r>
            <a:r>
              <a:rPr lang="en-US" altLang="en-US" sz="2800" i="1"/>
              <a:t>C</a:t>
            </a:r>
            <a:r>
              <a:rPr lang="en-US" altLang="en-US" sz="2800"/>
              <a:t>, satisfies the following equation</a:t>
            </a:r>
          </a:p>
          <a:p>
            <a:pPr eaLnBrk="1" hangingPunct="1">
              <a:buFontTx/>
              <a:buNone/>
            </a:pPr>
            <a:endParaRPr lang="en-US" altLang="en-US" sz="2800"/>
          </a:p>
        </p:txBody>
      </p:sp>
      <p:graphicFrame>
        <p:nvGraphicFramePr>
          <p:cNvPr id="12292" name="Object 4"/>
          <p:cNvGraphicFramePr>
            <a:graphicFrameLocks noGrp="1" noChangeAspect="1"/>
          </p:cNvGraphicFramePr>
          <p:nvPr>
            <p:ph sz="quarter" idx="3"/>
          </p:nvPr>
        </p:nvGraphicFramePr>
        <p:xfrm>
          <a:off x="1905000" y="4152900"/>
          <a:ext cx="4538663" cy="973138"/>
        </p:xfrm>
        <a:graphic>
          <a:graphicData uri="http://schemas.openxmlformats.org/presentationml/2006/ole">
            <mc:AlternateContent xmlns:mc="http://schemas.openxmlformats.org/markup-compatibility/2006">
              <mc:Choice xmlns:v="urn:schemas-microsoft-com:vml" Requires="v">
                <p:oleObj spid="_x0000_s2090" name="Equation" r:id="rId3" imgW="1955800" imgH="419100" progId="Equation.3">
                  <p:embed/>
                </p:oleObj>
              </mc:Choice>
              <mc:Fallback>
                <p:oleObj name="Equation" r:id="rId3" imgW="1955800" imgH="419100" progId="Equation.3">
                  <p:embed/>
                  <p:pic>
                    <p:nvPicPr>
                      <p:cNvPr id="1229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4152900"/>
                        <a:ext cx="4538663" cy="973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a:t>Quote from Fischer Black</a:t>
            </a:r>
          </a:p>
        </p:txBody>
      </p:sp>
      <p:sp>
        <p:nvSpPr>
          <p:cNvPr id="3075" name="Rectangle 3"/>
          <p:cNvSpPr>
            <a:spLocks noGrp="1" noChangeArrowheads="1"/>
          </p:cNvSpPr>
          <p:nvPr>
            <p:ph type="body" idx="1"/>
          </p:nvPr>
        </p:nvSpPr>
        <p:spPr/>
        <p:txBody>
          <a:bodyPr/>
          <a:lstStyle/>
          <a:p>
            <a:pPr eaLnBrk="1" hangingPunct="1">
              <a:lnSpc>
                <a:spcPct val="80000"/>
              </a:lnSpc>
            </a:pPr>
            <a:r>
              <a:rPr lang="en-US" altLang="en-US" sz="2400"/>
              <a:t>I like the beauty and symmetry in Mr. Treynor’s equilibrium models so much that I started designing them myself. I worked on models in several areas: </a:t>
            </a:r>
          </a:p>
          <a:p>
            <a:pPr eaLnBrk="1" hangingPunct="1">
              <a:lnSpc>
                <a:spcPct val="80000"/>
              </a:lnSpc>
            </a:pPr>
            <a:r>
              <a:rPr lang="en-US" altLang="en-US" sz="2400"/>
              <a:t>            Monetary theory</a:t>
            </a:r>
          </a:p>
          <a:p>
            <a:pPr eaLnBrk="1" hangingPunct="1">
              <a:lnSpc>
                <a:spcPct val="80000"/>
              </a:lnSpc>
            </a:pPr>
            <a:r>
              <a:rPr lang="en-US" altLang="en-US" sz="2400"/>
              <a:t>            Business cycles</a:t>
            </a:r>
          </a:p>
          <a:p>
            <a:pPr eaLnBrk="1" hangingPunct="1">
              <a:lnSpc>
                <a:spcPct val="80000"/>
              </a:lnSpc>
            </a:pPr>
            <a:r>
              <a:rPr lang="en-US" altLang="en-US" sz="2400"/>
              <a:t>            Options and warrants</a:t>
            </a:r>
          </a:p>
          <a:p>
            <a:pPr eaLnBrk="1" hangingPunct="1">
              <a:lnSpc>
                <a:spcPct val="80000"/>
              </a:lnSpc>
            </a:pPr>
            <a:r>
              <a:rPr lang="en-US" altLang="en-US" sz="2400"/>
              <a:t>For 20 years, I have been struggling to show people the beauty in these models to pass on knowledge I received from Mr. Treynor.</a:t>
            </a:r>
          </a:p>
          <a:p>
            <a:pPr eaLnBrk="1" hangingPunct="1">
              <a:lnSpc>
                <a:spcPct val="80000"/>
              </a:lnSpc>
            </a:pPr>
            <a:r>
              <a:rPr lang="en-US" altLang="en-US" sz="2400"/>
              <a:t> </a:t>
            </a:r>
          </a:p>
          <a:p>
            <a:pPr eaLnBrk="1" hangingPunct="1">
              <a:lnSpc>
                <a:spcPct val="80000"/>
              </a:lnSpc>
            </a:pPr>
            <a:r>
              <a:rPr lang="en-US" altLang="en-US" sz="2400"/>
              <a:t>In monetary theory --- the theory of how money is related to economic activity --- I am still struggling. In business cycle theory --- the theory of fluctuation in the economy --- I am still struggling. In options and warrants, though, people see the beauty. (p. 93)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D5F37-6427-4661-97A3-C570EB2498D2}"/>
              </a:ext>
            </a:extLst>
          </p:cNvPr>
          <p:cNvSpPr>
            <a:spLocks noGrp="1"/>
          </p:cNvSpPr>
          <p:nvPr>
            <p:ph type="title"/>
          </p:nvPr>
        </p:nvSpPr>
        <p:spPr/>
        <p:txBody>
          <a:bodyPr/>
          <a:lstStyle/>
          <a:p>
            <a:r>
              <a:rPr lang="en-CA" dirty="0"/>
              <a:t>Comparison with Black-Scholes Equation</a:t>
            </a:r>
          </a:p>
        </p:txBody>
      </p:sp>
      <p:sp>
        <p:nvSpPr>
          <p:cNvPr id="3" name="Content Placeholder 2">
            <a:extLst>
              <a:ext uri="{FF2B5EF4-FFF2-40B4-BE49-F238E27FC236}">
                <a16:creationId xmlns:a16="http://schemas.microsoft.com/office/drawing/2014/main" id="{F4504B95-662A-4EBF-9115-4E35B2FB3659}"/>
              </a:ext>
            </a:extLst>
          </p:cNvPr>
          <p:cNvSpPr>
            <a:spLocks noGrp="1"/>
          </p:cNvSpPr>
          <p:nvPr>
            <p:ph idx="1"/>
          </p:nvPr>
        </p:nvSpPr>
        <p:spPr/>
        <p:txBody>
          <a:bodyPr/>
          <a:lstStyle/>
          <a:p>
            <a:r>
              <a:rPr lang="en-CA" dirty="0"/>
              <a:t>The only difference is the sign of time direction</a:t>
            </a:r>
          </a:p>
          <a:p>
            <a:endParaRPr lang="en-CA" dirty="0"/>
          </a:p>
          <a:p>
            <a:endParaRPr lang="en-CA" dirty="0"/>
          </a:p>
          <a:p>
            <a:endParaRPr lang="en-CA" dirty="0"/>
          </a:p>
        </p:txBody>
      </p:sp>
    </p:spTree>
    <p:extLst>
      <p:ext uri="{BB962C8B-B14F-4D97-AF65-F5344CB8AC3E}">
        <p14:creationId xmlns:p14="http://schemas.microsoft.com/office/powerpoint/2010/main" val="1342159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a:t>The initial condition</a:t>
            </a:r>
          </a:p>
        </p:txBody>
      </p:sp>
      <p:sp>
        <p:nvSpPr>
          <p:cNvPr id="14339" name="Rectangle 3"/>
          <p:cNvSpPr>
            <a:spLocks noGrp="1" noChangeArrowheads="1"/>
          </p:cNvSpPr>
          <p:nvPr>
            <p:ph type="body" idx="1"/>
          </p:nvPr>
        </p:nvSpPr>
        <p:spPr/>
        <p:txBody>
          <a:bodyPr/>
          <a:lstStyle/>
          <a:p>
            <a:pPr eaLnBrk="1" hangingPunct="1">
              <a:lnSpc>
                <a:spcPct val="90000"/>
              </a:lnSpc>
            </a:pPr>
            <a:r>
              <a:rPr lang="en-US" altLang="en-US" sz="2800"/>
              <a:t>When the duration of a project is infinitesimal small, it has only enough time to produce one piece of product. In this situation, if the fixed cost is lower than the value of the product, the variable cost should be the difference between the value of the product and the fixed cost to avoid arbitrage opportunity. If the fixed cost is higher than the value of the product, there should be no extra variable cost needed for this product.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a:t>The initial condition (continued)</a:t>
            </a:r>
          </a:p>
        </p:txBody>
      </p:sp>
      <p:graphicFrame>
        <p:nvGraphicFramePr>
          <p:cNvPr id="15363" name="Object 3"/>
          <p:cNvGraphicFramePr>
            <a:graphicFrameLocks noGrp="1" noChangeAspect="1"/>
          </p:cNvGraphicFramePr>
          <p:nvPr>
            <p:ph idx="1"/>
          </p:nvPr>
        </p:nvGraphicFramePr>
        <p:xfrm>
          <a:off x="941388" y="2522538"/>
          <a:ext cx="6858000" cy="974725"/>
        </p:xfrm>
        <a:graphic>
          <a:graphicData uri="http://schemas.openxmlformats.org/presentationml/2006/ole">
            <mc:AlternateContent xmlns:mc="http://schemas.openxmlformats.org/markup-compatibility/2006">
              <mc:Choice xmlns:v="urn:schemas-microsoft-com:vml" Requires="v">
                <p:oleObj spid="_x0000_s3114" name="Equation" r:id="rId4" imgW="1485900" imgH="203200" progId="Equation.3">
                  <p:embed/>
                </p:oleObj>
              </mc:Choice>
              <mc:Fallback>
                <p:oleObj name="Equation" r:id="rId4" imgW="1485900" imgH="203200" progId="Equation.3">
                  <p:embed/>
                  <p:pic>
                    <p:nvPicPr>
                      <p:cNvPr id="15363"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1388" y="2522538"/>
                        <a:ext cx="6858000" cy="974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4" name="Rectangle 4"/>
          <p:cNvSpPr>
            <a:spLocks noGrp="1" noChangeArrowheads="1"/>
          </p:cNvSpPr>
          <p:nvPr>
            <p:ph type="body" idx="4294967295"/>
          </p:nvPr>
        </p:nvSpPr>
        <p:spPr/>
        <p:txBody>
          <a:bodyPr/>
          <a:lstStyle/>
          <a:p>
            <a:pPr eaLnBrk="1" hangingPunct="1"/>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a:t>Solution</a:t>
            </a:r>
          </a:p>
        </p:txBody>
      </p:sp>
      <p:sp>
        <p:nvSpPr>
          <p:cNvPr id="16387" name="Rectangle 3"/>
          <p:cNvSpPr>
            <a:spLocks noGrp="1" noChangeArrowheads="1"/>
          </p:cNvSpPr>
          <p:nvPr>
            <p:ph type="body" sz="half" idx="1"/>
          </p:nvPr>
        </p:nvSpPr>
        <p:spPr>
          <a:xfrm>
            <a:off x="457200" y="1600200"/>
            <a:ext cx="4033838" cy="4525963"/>
          </a:xfrm>
        </p:spPr>
        <p:txBody>
          <a:bodyPr/>
          <a:lstStyle/>
          <a:p>
            <a:pPr eaLnBrk="1" hangingPunct="1"/>
            <a:endParaRPr lang="en-US" altLang="en-US" sz="2800"/>
          </a:p>
          <a:p>
            <a:pPr eaLnBrk="1" hangingPunct="1"/>
            <a:endParaRPr lang="en-US" altLang="en-US" sz="2800"/>
          </a:p>
        </p:txBody>
      </p:sp>
      <p:graphicFrame>
        <p:nvGraphicFramePr>
          <p:cNvPr id="16388" name="Object 4"/>
          <p:cNvGraphicFramePr>
            <a:graphicFrameLocks noGrp="1" noChangeAspect="1"/>
          </p:cNvGraphicFramePr>
          <p:nvPr>
            <p:ph sz="half" idx="2"/>
          </p:nvPr>
        </p:nvGraphicFramePr>
        <p:xfrm>
          <a:off x="1103313" y="3025775"/>
          <a:ext cx="6130925" cy="866775"/>
        </p:xfrm>
        <a:graphic>
          <a:graphicData uri="http://schemas.openxmlformats.org/presentationml/2006/ole">
            <mc:AlternateContent xmlns:mc="http://schemas.openxmlformats.org/markup-compatibility/2006">
              <mc:Choice xmlns:v="urn:schemas-microsoft-com:vml" Requires="v">
                <p:oleObj spid="_x0000_s4138" name="Equation" r:id="rId4" imgW="1676400" imgH="228600" progId="Equation.3">
                  <p:embed/>
                </p:oleObj>
              </mc:Choice>
              <mc:Fallback>
                <p:oleObj name="Equation" r:id="rId4" imgW="1676400" imgH="228600" progId="Equation.3">
                  <p:embed/>
                  <p:pic>
                    <p:nvPicPr>
                      <p:cNvPr id="1638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3313" y="3025775"/>
                        <a:ext cx="6130925" cy="866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3100-92C2-4191-9C3B-A52ABFE1042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0A9D533-ADCD-4C75-96B4-8E74CC0650FB}"/>
              </a:ext>
            </a:extLst>
          </p:cNvPr>
          <p:cNvSpPr>
            <a:spLocks noGrp="1"/>
          </p:cNvSpPr>
          <p:nvPr>
            <p:ph idx="1"/>
          </p:nvPr>
        </p:nvSpPr>
        <p:spPr/>
        <p:txBody>
          <a:bodyPr/>
          <a:lstStyle/>
          <a:p>
            <a:r>
              <a:rPr lang="en-CA" dirty="0"/>
              <a:t>This formula is identical to Black-Scholes formula in form. But the meanings of the parameters are different.</a:t>
            </a:r>
          </a:p>
        </p:txBody>
      </p:sp>
    </p:spTree>
    <p:extLst>
      <p:ext uri="{BB962C8B-B14F-4D97-AF65-F5344CB8AC3E}">
        <p14:creationId xmlns:p14="http://schemas.microsoft.com/office/powerpoint/2010/main" val="887676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z="3600"/>
              <a:t>Similarity and difference between option theory and capital investment</a:t>
            </a:r>
          </a:p>
        </p:txBody>
      </p:sp>
      <p:sp>
        <p:nvSpPr>
          <p:cNvPr id="17411" name="Rectangle 3"/>
          <p:cNvSpPr>
            <a:spLocks noGrp="1" noChangeArrowheads="1"/>
          </p:cNvSpPr>
          <p:nvPr>
            <p:ph type="body" idx="1"/>
          </p:nvPr>
        </p:nvSpPr>
        <p:spPr/>
        <p:txBody>
          <a:bodyPr/>
          <a:lstStyle/>
          <a:p>
            <a:pPr eaLnBrk="1" hangingPunct="1">
              <a:lnSpc>
                <a:spcPct val="80000"/>
              </a:lnSpc>
            </a:pPr>
            <a:r>
              <a:rPr lang="en-US" altLang="en-US" sz="2800"/>
              <a:t>Both the evolution of share prices and value of economic commodities are represented by lognormal processes. </a:t>
            </a:r>
          </a:p>
          <a:p>
            <a:pPr eaLnBrk="1" hangingPunct="1">
              <a:lnSpc>
                <a:spcPct val="80000"/>
              </a:lnSpc>
            </a:pPr>
            <a:r>
              <a:rPr lang="en-US" altLang="en-US" sz="2800"/>
              <a:t>For a financial option, the strike price at the end of the contract is known. The problem in option theory is to estimate the option price when the strike price, as well as several other parameters, is given. </a:t>
            </a:r>
          </a:p>
          <a:p>
            <a:pPr eaLnBrk="1" hangingPunct="1">
              <a:lnSpc>
                <a:spcPct val="80000"/>
              </a:lnSpc>
            </a:pPr>
            <a:r>
              <a:rPr lang="en-US" altLang="en-US" sz="2800"/>
              <a:t>For a business project, irreversible fixed investment is determined at the beginning of a project. The problem in project investment is to estimate variable cost when fixed cost, as well as other factors, is given. </a:t>
            </a:r>
          </a:p>
          <a:p>
            <a:pPr eaLnBrk="1" hangingPunct="1">
              <a:lnSpc>
                <a:spcPct val="80000"/>
              </a:lnSpc>
            </a:pPr>
            <a:endParaRPr lang="en-US" altLang="en-US"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a:t>Some general properties</a:t>
            </a:r>
          </a:p>
        </p:txBody>
      </p:sp>
      <p:sp>
        <p:nvSpPr>
          <p:cNvPr id="18435" name="Rectangle 3"/>
          <p:cNvSpPr>
            <a:spLocks noGrp="1" noChangeArrowheads="1"/>
          </p:cNvSpPr>
          <p:nvPr>
            <p:ph type="body" idx="1"/>
          </p:nvPr>
        </p:nvSpPr>
        <p:spPr/>
        <p:txBody>
          <a:bodyPr/>
          <a:lstStyle/>
          <a:p>
            <a:pPr eaLnBrk="1" hangingPunct="1">
              <a:lnSpc>
                <a:spcPct val="90000"/>
              </a:lnSpc>
            </a:pPr>
            <a:r>
              <a:rPr lang="en-US" altLang="en-US" sz="2800" dirty="0"/>
              <a:t>Higher fixed costs, lower variable costs</a:t>
            </a:r>
          </a:p>
          <a:p>
            <a:pPr eaLnBrk="1" hangingPunct="1">
              <a:lnSpc>
                <a:spcPct val="90000"/>
              </a:lnSpc>
            </a:pPr>
            <a:r>
              <a:rPr lang="en-US" altLang="en-US" sz="2800" dirty="0"/>
              <a:t>Longer the duration of a project, higher variable cost</a:t>
            </a:r>
          </a:p>
          <a:p>
            <a:pPr eaLnBrk="1" hangingPunct="1">
              <a:lnSpc>
                <a:spcPct val="90000"/>
              </a:lnSpc>
            </a:pPr>
            <a:r>
              <a:rPr lang="en-US" altLang="en-US" sz="2800" dirty="0"/>
              <a:t>Uncertainty increases, variable cost increases. </a:t>
            </a:r>
          </a:p>
          <a:p>
            <a:pPr eaLnBrk="1" hangingPunct="1">
              <a:lnSpc>
                <a:spcPct val="90000"/>
              </a:lnSpc>
            </a:pPr>
            <a:r>
              <a:rPr lang="en-US" altLang="en-US" sz="2800" dirty="0"/>
              <a:t>Discount rate increases, variable cost increases</a:t>
            </a:r>
          </a:p>
          <a:p>
            <a:pPr eaLnBrk="1" hangingPunct="1">
              <a:lnSpc>
                <a:spcPct val="90000"/>
              </a:lnSpc>
            </a:pPr>
            <a:r>
              <a:rPr lang="en-US" altLang="en-US" sz="2800" dirty="0"/>
              <a:t>Expected variable cost is lower than the value of product. Otherwise, people would not take on the projects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2E175-52BB-4D8A-A15B-081A04DF1845}"/>
              </a:ext>
            </a:extLst>
          </p:cNvPr>
          <p:cNvSpPr>
            <a:spLocks noGrp="1"/>
          </p:cNvSpPr>
          <p:nvPr>
            <p:ph type="title"/>
          </p:nvPr>
        </p:nvSpPr>
        <p:spPr/>
        <p:txBody>
          <a:bodyPr/>
          <a:lstStyle/>
          <a:p>
            <a:r>
              <a:rPr lang="en-US" altLang="en-US" dirty="0"/>
              <a:t>Some general properties (continued)</a:t>
            </a:r>
            <a:endParaRPr lang="en-CA" dirty="0"/>
          </a:p>
        </p:txBody>
      </p:sp>
      <p:sp>
        <p:nvSpPr>
          <p:cNvPr id="3" name="Content Placeholder 2">
            <a:extLst>
              <a:ext uri="{FF2B5EF4-FFF2-40B4-BE49-F238E27FC236}">
                <a16:creationId xmlns:a16="http://schemas.microsoft.com/office/drawing/2014/main" id="{4C35EC7B-86EF-4712-BD6F-F9C61E7EEC4A}"/>
              </a:ext>
            </a:extLst>
          </p:cNvPr>
          <p:cNvSpPr>
            <a:spLocks noGrp="1"/>
          </p:cNvSpPr>
          <p:nvPr>
            <p:ph idx="1"/>
          </p:nvPr>
        </p:nvSpPr>
        <p:spPr/>
        <p:txBody>
          <a:bodyPr/>
          <a:lstStyle/>
          <a:p>
            <a:pPr eaLnBrk="1" hangingPunct="1">
              <a:lnSpc>
                <a:spcPct val="90000"/>
              </a:lnSpc>
            </a:pPr>
            <a:r>
              <a:rPr lang="en-US" altLang="en-US" dirty="0"/>
              <a:t>As fixed cost approaches zero,  expected variable cost approaches to the value of the product. No expected positive return without first investing in fixed cost.</a:t>
            </a:r>
          </a:p>
          <a:p>
            <a:pPr eaLnBrk="1" hangingPunct="1">
              <a:lnSpc>
                <a:spcPct val="90000"/>
              </a:lnSpc>
            </a:pPr>
            <a:r>
              <a:rPr lang="en-US" altLang="en-US" dirty="0"/>
              <a:t>All these properties are consistent with our intuitive understanding of production processes. </a:t>
            </a:r>
          </a:p>
          <a:p>
            <a:endParaRPr lang="en-CA" dirty="0"/>
          </a:p>
        </p:txBody>
      </p:sp>
    </p:spTree>
    <p:extLst>
      <p:ext uri="{BB962C8B-B14F-4D97-AF65-F5344CB8AC3E}">
        <p14:creationId xmlns:p14="http://schemas.microsoft.com/office/powerpoint/2010/main" val="2090641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z="4000"/>
              <a:t>Uncertainty and variable cost (Figure)</a:t>
            </a:r>
            <a:endParaRPr lang="en-US" altLang="en-US"/>
          </a:p>
        </p:txBody>
      </p:sp>
      <p:pic>
        <p:nvPicPr>
          <p:cNvPr id="19459"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023938" y="1600200"/>
            <a:ext cx="7094537"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a:t>Uncertainty and variable cost </a:t>
            </a:r>
          </a:p>
        </p:txBody>
      </p:sp>
      <p:sp>
        <p:nvSpPr>
          <p:cNvPr id="20483" name="Rectangle 3"/>
          <p:cNvSpPr>
            <a:spLocks noGrp="1" noChangeArrowheads="1"/>
          </p:cNvSpPr>
          <p:nvPr>
            <p:ph type="body" idx="1"/>
          </p:nvPr>
        </p:nvSpPr>
        <p:spPr/>
        <p:txBody>
          <a:bodyPr/>
          <a:lstStyle/>
          <a:p>
            <a:pPr eaLnBrk="1" hangingPunct="1"/>
            <a:r>
              <a:rPr lang="en-US" altLang="en-US" dirty="0"/>
              <a:t>The variable cost of a production mode is an increasing function of uncertainty. As fixed costs are increased, variable costs decrease rapidly in a low uncertainty environment and decreases slowly in a high uncertainty environment. </a:t>
            </a:r>
          </a:p>
          <a:p>
            <a:pPr eaLnBrk="1" hangingPunct="1"/>
            <a:r>
              <a:rPr lang="en-US" altLang="en-US" dirty="0"/>
              <a:t>This suggests that large companies, with high fixed costs, are difficult to engage in innovative activities, which by nature have high uncertainty.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en-US" altLang="en-US"/>
          </a:p>
        </p:txBody>
      </p:sp>
      <p:sp>
        <p:nvSpPr>
          <p:cNvPr id="4099" name="Rectangle 3"/>
          <p:cNvSpPr>
            <a:spLocks noGrp="1" noChangeArrowheads="1"/>
          </p:cNvSpPr>
          <p:nvPr>
            <p:ph type="body" idx="1"/>
          </p:nvPr>
        </p:nvSpPr>
        <p:spPr/>
        <p:txBody>
          <a:bodyPr/>
          <a:lstStyle/>
          <a:p>
            <a:pPr eaLnBrk="1" hangingPunct="1"/>
            <a:r>
              <a:rPr lang="en-US" altLang="en-US" dirty="0"/>
              <a:t>Black had in mind a new foundation of economics. </a:t>
            </a:r>
          </a:p>
          <a:p>
            <a:pPr eaLnBrk="1" hangingPunct="1"/>
            <a:r>
              <a:rPr lang="en-US" altLang="en-US" dirty="0"/>
              <a:t>After Black-Scholes theory, many efforts were made to develop a theory of real economic activities, instead of financial activities.</a:t>
            </a:r>
          </a:p>
          <a:p>
            <a:pPr eaLnBrk="1" hangingPunct="1"/>
            <a:r>
              <a:rPr lang="en-US" altLang="en-US" dirty="0"/>
              <a:t>The results are called real option theory, to distinguish from financial option theory.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135DE-F02D-44C2-A228-C814EE86C93D}"/>
              </a:ext>
            </a:extLst>
          </p:cNvPr>
          <p:cNvSpPr>
            <a:spLocks noGrp="1"/>
          </p:cNvSpPr>
          <p:nvPr>
            <p:ph type="title"/>
          </p:nvPr>
        </p:nvSpPr>
        <p:spPr/>
        <p:txBody>
          <a:bodyPr/>
          <a:lstStyle/>
          <a:p>
            <a:r>
              <a:rPr lang="en-CA" dirty="0"/>
              <a:t>Company size and innovation</a:t>
            </a:r>
          </a:p>
        </p:txBody>
      </p:sp>
      <p:sp>
        <p:nvSpPr>
          <p:cNvPr id="3" name="Content Placeholder 2">
            <a:extLst>
              <a:ext uri="{FF2B5EF4-FFF2-40B4-BE49-F238E27FC236}">
                <a16:creationId xmlns:a16="http://schemas.microsoft.com/office/drawing/2014/main" id="{1ACCE356-7281-4F5C-BECD-DA9000C3CC3D}"/>
              </a:ext>
            </a:extLst>
          </p:cNvPr>
          <p:cNvSpPr>
            <a:spLocks noGrp="1"/>
          </p:cNvSpPr>
          <p:nvPr>
            <p:ph idx="1"/>
          </p:nvPr>
        </p:nvSpPr>
        <p:spPr/>
        <p:txBody>
          <a:bodyPr/>
          <a:lstStyle/>
          <a:p>
            <a:r>
              <a:rPr lang="en-CA" dirty="0"/>
              <a:t>Innovations predominantly occur in small companies. </a:t>
            </a:r>
          </a:p>
          <a:p>
            <a:r>
              <a:rPr lang="en-CA" dirty="0"/>
              <a:t>Innovative companies often start by one or two individuals instead of spin off from large companies. </a:t>
            </a:r>
          </a:p>
          <a:p>
            <a:r>
              <a:rPr lang="en-CA" dirty="0"/>
              <a:t>Microsoft, Apple, Yahoo, goggle, Facebook are some examples.</a:t>
            </a:r>
          </a:p>
        </p:txBody>
      </p:sp>
    </p:spTree>
    <p:extLst>
      <p:ext uri="{BB962C8B-B14F-4D97-AF65-F5344CB8AC3E}">
        <p14:creationId xmlns:p14="http://schemas.microsoft.com/office/powerpoint/2010/main" val="42658600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462CD-92B5-4AC1-A94F-FC06EEA450E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28A14E8-280F-47A4-8F1A-5D70F07F361D}"/>
              </a:ext>
            </a:extLst>
          </p:cNvPr>
          <p:cNvSpPr>
            <a:spLocks noGrp="1"/>
          </p:cNvSpPr>
          <p:nvPr>
            <p:ph idx="1"/>
          </p:nvPr>
        </p:nvSpPr>
        <p:spPr/>
        <p:txBody>
          <a:bodyPr/>
          <a:lstStyle/>
          <a:p>
            <a:r>
              <a:rPr lang="en-CA" dirty="0"/>
              <a:t>Established large companies often enter new businesses by acquisition. </a:t>
            </a:r>
          </a:p>
          <a:p>
            <a:r>
              <a:rPr lang="en-CA" dirty="0"/>
              <a:t>Google acquire Android cell phone operating system, DeepMind, which developed AlphaGo. </a:t>
            </a:r>
          </a:p>
          <a:p>
            <a:endParaRPr lang="en-CA" dirty="0"/>
          </a:p>
        </p:txBody>
      </p:sp>
    </p:spTree>
    <p:extLst>
      <p:ext uri="{BB962C8B-B14F-4D97-AF65-F5344CB8AC3E}">
        <p14:creationId xmlns:p14="http://schemas.microsoft.com/office/powerpoint/2010/main" val="4294520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Rate of return from investment</a:t>
            </a:r>
          </a:p>
        </p:txBody>
      </p:sp>
      <p:sp>
        <p:nvSpPr>
          <p:cNvPr id="21507" name="Rectangle 3"/>
          <p:cNvSpPr>
            <a:spLocks noGrp="1" noChangeArrowheads="1"/>
          </p:cNvSpPr>
          <p:nvPr>
            <p:ph type="body" sz="half" idx="1"/>
          </p:nvPr>
        </p:nvSpPr>
        <p:spPr>
          <a:xfrm>
            <a:off x="685800" y="1981200"/>
            <a:ext cx="7772400" cy="4191000"/>
          </a:xfrm>
        </p:spPr>
        <p:txBody>
          <a:bodyPr/>
          <a:lstStyle/>
          <a:p>
            <a:pPr eaLnBrk="1" hangingPunct="1"/>
            <a:r>
              <a:rPr lang="en-US" altLang="en-US" sz="2800"/>
              <a:t>Then the total value of the products and the total cost of production are			</a:t>
            </a:r>
          </a:p>
          <a:p>
            <a:pPr eaLnBrk="1" hangingPunct="1"/>
            <a:r>
              <a:rPr lang="en-US" altLang="en-US" sz="2800"/>
              <a:t/>
            </a:r>
            <a:br>
              <a:rPr lang="en-US" altLang="en-US" sz="2800"/>
            </a:br>
            <a:endParaRPr lang="en-US" altLang="en-US" sz="2800"/>
          </a:p>
          <a:p>
            <a:pPr eaLnBrk="1" hangingPunct="1"/>
            <a:r>
              <a:rPr lang="en-US" altLang="en-US" sz="2800"/>
              <a:t>respectively. The return that this producer earns is</a:t>
            </a:r>
          </a:p>
          <a:p>
            <a:pPr eaLnBrk="1" hangingPunct="1"/>
            <a:r>
              <a:rPr lang="en-US" altLang="en-US" sz="2800"/>
              <a:t/>
            </a:r>
            <a:br>
              <a:rPr lang="en-US" altLang="en-US" sz="2800"/>
            </a:br>
            <a:endParaRPr lang="en-US" altLang="en-US" sz="2800"/>
          </a:p>
          <a:p>
            <a:pPr eaLnBrk="1" hangingPunct="1">
              <a:buFontTx/>
              <a:buNone/>
            </a:pPr>
            <a:endParaRPr lang="en-US" altLang="en-US" sz="2800"/>
          </a:p>
        </p:txBody>
      </p:sp>
      <p:graphicFrame>
        <p:nvGraphicFramePr>
          <p:cNvPr id="21508" name="Object 4"/>
          <p:cNvGraphicFramePr>
            <a:graphicFrameLocks noGrp="1" noChangeAspect="1"/>
          </p:cNvGraphicFramePr>
          <p:nvPr>
            <p:ph sz="quarter" idx="2"/>
          </p:nvPr>
        </p:nvGraphicFramePr>
        <p:xfrm>
          <a:off x="2232025" y="2857500"/>
          <a:ext cx="5083175" cy="654050"/>
        </p:xfrm>
        <a:graphic>
          <a:graphicData uri="http://schemas.openxmlformats.org/presentationml/2006/ole">
            <mc:AlternateContent xmlns:mc="http://schemas.openxmlformats.org/markup-compatibility/2006">
              <mc:Choice xmlns:v="urn:schemas-microsoft-com:vml" Requires="v">
                <p:oleObj spid="_x0000_s5202" name="Equation" r:id="rId3" imgW="1637589" imgH="203112" progId="Equation.3">
                  <p:embed/>
                </p:oleObj>
              </mc:Choice>
              <mc:Fallback>
                <p:oleObj name="Equation" r:id="rId3" imgW="1637589" imgH="203112" progId="Equation.3">
                  <p:embed/>
                  <p:pic>
                    <p:nvPicPr>
                      <p:cNvPr id="2150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2025" y="2857500"/>
                        <a:ext cx="5083175" cy="65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09" name="Object 5"/>
          <p:cNvGraphicFramePr>
            <a:graphicFrameLocks noGrp="1" noChangeAspect="1"/>
          </p:cNvGraphicFramePr>
          <p:nvPr>
            <p:ph sz="quarter" idx="3"/>
            <p:extLst>
              <p:ext uri="{D42A27DB-BD31-4B8C-83A1-F6EECF244321}">
                <p14:modId xmlns:p14="http://schemas.microsoft.com/office/powerpoint/2010/main" val="1493396601"/>
              </p:ext>
            </p:extLst>
          </p:nvPr>
        </p:nvGraphicFramePr>
        <p:xfrm>
          <a:off x="3352800" y="4807876"/>
          <a:ext cx="3338730" cy="1059524"/>
        </p:xfrm>
        <a:graphic>
          <a:graphicData uri="http://schemas.openxmlformats.org/presentationml/2006/ole">
            <mc:AlternateContent xmlns:mc="http://schemas.openxmlformats.org/markup-compatibility/2006">
              <mc:Choice xmlns:v="urn:schemas-microsoft-com:vml" Requires="v">
                <p:oleObj spid="_x0000_s5203" name="Equation" r:id="rId5" imgW="1320480" imgH="419040" progId="Equation.3">
                  <p:embed/>
                </p:oleObj>
              </mc:Choice>
              <mc:Fallback>
                <p:oleObj name="Equation" r:id="rId5" imgW="1320480" imgH="419040" progId="Equation.3">
                  <p:embed/>
                  <p:pic>
                    <p:nvPicPr>
                      <p:cNvPr id="21509" name="Object 5"/>
                      <p:cNvPicPr>
                        <a:picLocks noChangeAspect="1" noChangeArrowheads="1"/>
                      </p:cNvPicPr>
                      <p:nvPr/>
                    </p:nvPicPr>
                    <p:blipFill>
                      <a:blip r:embed="rId6"/>
                      <a:srcRect/>
                      <a:stretch>
                        <a:fillRect/>
                      </a:stretch>
                    </p:blipFill>
                    <p:spPr bwMode="auto">
                      <a:xfrm>
                        <a:off x="3352800" y="4807876"/>
                        <a:ext cx="3338730" cy="1059524"/>
                      </a:xfrm>
                      <a:prstGeom prst="rect">
                        <a:avLst/>
                      </a:prstGeom>
                      <a:noFill/>
                      <a:ln>
                        <a:noFill/>
                      </a:ln>
                      <a:effectLs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a:t>NPV of projects</a:t>
            </a:r>
          </a:p>
        </p:txBody>
      </p:sp>
      <p:sp>
        <p:nvSpPr>
          <p:cNvPr id="22531" name="Rectangle 3"/>
          <p:cNvSpPr>
            <a:spLocks noGrp="1" noChangeArrowheads="1"/>
          </p:cNvSpPr>
          <p:nvPr>
            <p:ph type="body" sz="half" idx="1"/>
          </p:nvPr>
        </p:nvSpPr>
        <p:spPr>
          <a:xfrm>
            <a:off x="457200" y="1600200"/>
            <a:ext cx="7543800" cy="4495800"/>
          </a:xfrm>
        </p:spPr>
        <p:txBody>
          <a:bodyPr/>
          <a:lstStyle/>
          <a:p>
            <a:pPr eaLnBrk="1" hangingPunct="1"/>
            <a:r>
              <a:rPr lang="en-US" altLang="en-US" sz="2800"/>
              <a:t>the net present value of the project is </a:t>
            </a:r>
          </a:p>
          <a:p>
            <a:pPr eaLnBrk="1" hangingPunct="1"/>
            <a:endParaRPr lang="en-US" altLang="en-US" sz="2800"/>
          </a:p>
          <a:p>
            <a:pPr eaLnBrk="1" hangingPunct="1"/>
            <a:r>
              <a:rPr lang="en-US" altLang="en-US" sz="2800"/>
              <a:t>                            </a:t>
            </a:r>
          </a:p>
          <a:p>
            <a:pPr eaLnBrk="1" hangingPunct="1"/>
            <a:r>
              <a:rPr lang="en-US" altLang="en-US" sz="2800"/>
              <a:t>It is often convenient to represent </a:t>
            </a:r>
            <a:r>
              <a:rPr lang="en-US" altLang="en-US" sz="2800" i="1"/>
              <a:t>S</a:t>
            </a:r>
            <a:r>
              <a:rPr lang="en-US" altLang="en-US" sz="2800"/>
              <a:t> as the value of output from a project over one unit of time. If the project lasts for </a:t>
            </a:r>
            <a:r>
              <a:rPr lang="en-US" altLang="en-US" sz="2800" i="1"/>
              <a:t>T</a:t>
            </a:r>
            <a:r>
              <a:rPr lang="en-US" altLang="en-US" sz="2800"/>
              <a:t> units of time, the net present value of the project is </a:t>
            </a:r>
          </a:p>
          <a:p>
            <a:pPr eaLnBrk="1" hangingPunct="1"/>
            <a:r>
              <a:rPr lang="en-US" altLang="en-US" sz="2800"/>
              <a:t>	 </a:t>
            </a:r>
          </a:p>
        </p:txBody>
      </p:sp>
      <p:graphicFrame>
        <p:nvGraphicFramePr>
          <p:cNvPr id="22532" name="Object 4"/>
          <p:cNvGraphicFramePr>
            <a:graphicFrameLocks noGrp="1" noChangeAspect="1"/>
          </p:cNvGraphicFramePr>
          <p:nvPr>
            <p:ph sz="quarter" idx="2"/>
          </p:nvPr>
        </p:nvGraphicFramePr>
        <p:xfrm>
          <a:off x="1524000" y="2438400"/>
          <a:ext cx="3886200" cy="401638"/>
        </p:xfrm>
        <a:graphic>
          <a:graphicData uri="http://schemas.openxmlformats.org/presentationml/2006/ole">
            <mc:AlternateContent xmlns:mc="http://schemas.openxmlformats.org/markup-compatibility/2006">
              <mc:Choice xmlns:v="urn:schemas-microsoft-com:vml" Requires="v">
                <p:oleObj spid="_x0000_s6226" name="Equation" r:id="rId3" imgW="1968500" imgH="203200" progId="Equation.3">
                  <p:embed/>
                </p:oleObj>
              </mc:Choice>
              <mc:Fallback>
                <p:oleObj name="Equation" r:id="rId3" imgW="1968500" imgH="203200" progId="Equation.3">
                  <p:embed/>
                  <p:pic>
                    <p:nvPicPr>
                      <p:cNvPr id="2253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438400"/>
                        <a:ext cx="3886200"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3" name="Object 6"/>
          <p:cNvGraphicFramePr>
            <a:graphicFrameLocks noGrp="1" noChangeAspect="1"/>
          </p:cNvGraphicFramePr>
          <p:nvPr>
            <p:ph sz="quarter" idx="3"/>
          </p:nvPr>
        </p:nvGraphicFramePr>
        <p:xfrm>
          <a:off x="1905000" y="5257800"/>
          <a:ext cx="3200400" cy="342900"/>
        </p:xfrm>
        <a:graphic>
          <a:graphicData uri="http://schemas.openxmlformats.org/presentationml/2006/ole">
            <mc:AlternateContent xmlns:mc="http://schemas.openxmlformats.org/markup-compatibility/2006">
              <mc:Choice xmlns:v="urn:schemas-microsoft-com:vml" Requires="v">
                <p:oleObj spid="_x0000_s6227" name="Equation" r:id="rId5" imgW="1892300" imgH="203200" progId="Equation.3">
                  <p:embed/>
                </p:oleObj>
              </mc:Choice>
              <mc:Fallback>
                <p:oleObj name="Equation" r:id="rId5" imgW="1892300" imgH="203200" progId="Equation.3">
                  <p:embed/>
                  <p:pic>
                    <p:nvPicPr>
                      <p:cNvPr id="2253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5257800"/>
                        <a:ext cx="3200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z="4000"/>
              <a:t>Output and return with different levels of fixed costs  (Figure)</a:t>
            </a:r>
            <a:endParaRPr lang="en-US" altLang="en-US"/>
          </a:p>
        </p:txBody>
      </p:sp>
      <p:pic>
        <p:nvPicPr>
          <p:cNvPr id="23555"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028700" y="1600200"/>
            <a:ext cx="7086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z="4000"/>
              <a:t>Output and return with different levels of fixed costs </a:t>
            </a:r>
          </a:p>
        </p:txBody>
      </p:sp>
      <p:sp>
        <p:nvSpPr>
          <p:cNvPr id="24579" name="Rectangle 3"/>
          <p:cNvSpPr>
            <a:spLocks noGrp="1" noChangeArrowheads="1"/>
          </p:cNvSpPr>
          <p:nvPr>
            <p:ph type="body" idx="1"/>
          </p:nvPr>
        </p:nvSpPr>
        <p:spPr/>
        <p:txBody>
          <a:bodyPr/>
          <a:lstStyle/>
          <a:p>
            <a:pPr eaLnBrk="1" hangingPunct="1"/>
            <a:r>
              <a:rPr lang="en-US" altLang="zh-TW">
                <a:ea typeface="新細明體" pitchFamily="18" charset="-120"/>
              </a:rPr>
              <a:t>higher fixed cost investments, which have lower variable costs in production, need higher output volume to breakeven. </a:t>
            </a:r>
            <a:endParaRPr lang="en-US"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a:t>The fundamental tradeoff</a:t>
            </a:r>
          </a:p>
        </p:txBody>
      </p:sp>
      <p:sp>
        <p:nvSpPr>
          <p:cNvPr id="25603" name="Rectangle 3"/>
          <p:cNvSpPr>
            <a:spLocks noGrp="1" noChangeArrowheads="1"/>
          </p:cNvSpPr>
          <p:nvPr>
            <p:ph type="body" idx="1"/>
          </p:nvPr>
        </p:nvSpPr>
        <p:spPr/>
        <p:txBody>
          <a:bodyPr/>
          <a:lstStyle/>
          <a:p>
            <a:pPr eaLnBrk="1" hangingPunct="1"/>
            <a:r>
              <a:rPr lang="en-US" altLang="zh-TW">
                <a:ea typeface="新細明體" pitchFamily="18" charset="-120"/>
              </a:rPr>
              <a:t>higher fixed cost investments, which have lower variable costs in production, need higher output volume to breakeven. </a:t>
            </a:r>
            <a:endParaRPr lang="en-US" altLang="en-US"/>
          </a:p>
          <a:p>
            <a:pPr eaLnBrk="1" hangingPunct="1"/>
            <a:r>
              <a:rPr lang="en-US" altLang="en-US"/>
              <a:t>The efficiency of high fixed cost systems and the flexibility of low fixed cost systems</a:t>
            </a:r>
          </a:p>
          <a:p>
            <a:pPr eaLnBrk="1" hangingPunct="1"/>
            <a:r>
              <a:rPr lang="en-US" altLang="en-US"/>
              <a:t>Market size,  level of uncertainty and other factors determine the level of fixed cost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a:t>Implication on capital budgeting</a:t>
            </a:r>
          </a:p>
        </p:txBody>
      </p:sp>
      <p:sp>
        <p:nvSpPr>
          <p:cNvPr id="26627" name="Rectangle 3"/>
          <p:cNvSpPr>
            <a:spLocks noGrp="1" noChangeArrowheads="1"/>
          </p:cNvSpPr>
          <p:nvPr>
            <p:ph type="body" idx="1"/>
          </p:nvPr>
        </p:nvSpPr>
        <p:spPr/>
        <p:txBody>
          <a:bodyPr/>
          <a:lstStyle/>
          <a:p>
            <a:pPr eaLnBrk="1" hangingPunct="1"/>
            <a:r>
              <a:rPr lang="en-US" altLang="en-US" dirty="0"/>
              <a:t>Microsoft, with high existing assets, can demand high rate of return. At the same time, it is very cautious to avoid projects with high uncertainty. </a:t>
            </a:r>
            <a:endParaRPr lang="en-US" altLang="en-US" dirty="0" smtClean="0"/>
          </a:p>
          <a:p>
            <a:pPr eaLnBrk="1" hangingPunct="1"/>
            <a:r>
              <a:rPr lang="en-US" altLang="en-US" dirty="0" smtClean="0"/>
              <a:t>WordPerfect </a:t>
            </a:r>
            <a:r>
              <a:rPr lang="en-US" altLang="en-US" dirty="0" smtClean="0">
                <a:sym typeface="Wingdings" panose="05000000000000000000" pitchFamily="2" charset="2"/>
              </a:rPr>
              <a:t>  Word</a:t>
            </a:r>
          </a:p>
          <a:p>
            <a:pPr eaLnBrk="1" hangingPunct="1"/>
            <a:r>
              <a:rPr lang="en-US" altLang="en-US" dirty="0" smtClean="0">
                <a:sym typeface="Wingdings" panose="05000000000000000000" pitchFamily="2" charset="2"/>
              </a:rPr>
              <a:t>Lotus 1-2-3       Excel</a:t>
            </a:r>
          </a:p>
          <a:p>
            <a:pPr eaLnBrk="1" hangingPunct="1"/>
            <a:r>
              <a:rPr lang="en-US" altLang="en-US" smtClean="0">
                <a:sym typeface="Wingdings" panose="05000000000000000000" pitchFamily="2" charset="2"/>
              </a:rPr>
              <a:t>Netscape           </a:t>
            </a:r>
            <a:r>
              <a:rPr lang="en-US" altLang="en-US" dirty="0" smtClean="0">
                <a:sym typeface="Wingdings" panose="05000000000000000000" pitchFamily="2" charset="2"/>
              </a:rPr>
              <a:t>Internet Explorer</a:t>
            </a:r>
          </a:p>
          <a:p>
            <a:pPr eaLnBrk="1" hangingPunct="1"/>
            <a:endParaRPr lang="en-US"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dirty="0"/>
              <a:t>Exercise 1: Fixed cost and market size</a:t>
            </a:r>
          </a:p>
        </p:txBody>
      </p:sp>
      <p:sp>
        <p:nvSpPr>
          <p:cNvPr id="27651" name="Rectangle 3"/>
          <p:cNvSpPr>
            <a:spLocks noGrp="1" noChangeArrowheads="1"/>
          </p:cNvSpPr>
          <p:nvPr>
            <p:ph type="body" idx="1"/>
          </p:nvPr>
        </p:nvSpPr>
        <p:spPr/>
        <p:txBody>
          <a:bodyPr/>
          <a:lstStyle/>
          <a:p>
            <a:pPr marL="0" indent="0" eaLnBrk="1" hangingPunct="1">
              <a:lnSpc>
                <a:spcPct val="80000"/>
              </a:lnSpc>
              <a:buFontTx/>
              <a:buNone/>
            </a:pPr>
            <a:r>
              <a:rPr lang="en-US" altLang="en-US" sz="2400" dirty="0"/>
              <a:t>A product can be manufactured with two different technologies. The first technology needs two million dollars of fixed investment while the second technology needs five millions of fixed investment.  Suppose the unit price of the product is 1 million. A production facility based on either technology will last for fifteen years. The diffusion rate is 50% per annum. The discount rate is 5% per annum. What is the variable cost for each technology? What technology you will recommend to your CEO if she estimates market size to be 15 and 30 respectively? Please support your recommendation with calculated rates of return. </a:t>
            </a:r>
          </a:p>
          <a:p>
            <a:pPr marL="0" indent="0" eaLnBrk="1" hangingPunct="1">
              <a:lnSpc>
                <a:spcPct val="80000"/>
              </a:lnSpc>
            </a:pPr>
            <a:endParaRPr lang="en-US"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0988342"/>
              </p:ext>
            </p:extLst>
          </p:nvPr>
        </p:nvGraphicFramePr>
        <p:xfrm>
          <a:off x="1295401" y="1981200"/>
          <a:ext cx="6934198" cy="4114800"/>
        </p:xfrm>
        <a:graphic>
          <a:graphicData uri="http://schemas.openxmlformats.org/drawingml/2006/table">
            <a:tbl>
              <a:tblPr>
                <a:tableStyleId>{5C22544A-7EE6-4342-B048-85BDC9FD1C3A}</a:tableStyleId>
              </a:tblPr>
              <a:tblGrid>
                <a:gridCol w="1205947">
                  <a:extLst>
                    <a:ext uri="{9D8B030D-6E8A-4147-A177-3AD203B41FA5}">
                      <a16:colId xmlns:a16="http://schemas.microsoft.com/office/drawing/2014/main" val="20000"/>
                    </a:ext>
                  </a:extLst>
                </a:gridCol>
                <a:gridCol w="1205947">
                  <a:extLst>
                    <a:ext uri="{9D8B030D-6E8A-4147-A177-3AD203B41FA5}">
                      <a16:colId xmlns:a16="http://schemas.microsoft.com/office/drawing/2014/main" val="20001"/>
                    </a:ext>
                  </a:extLst>
                </a:gridCol>
                <a:gridCol w="4522304">
                  <a:extLst>
                    <a:ext uri="{9D8B030D-6E8A-4147-A177-3AD203B41FA5}">
                      <a16:colId xmlns:a16="http://schemas.microsoft.com/office/drawing/2014/main" val="20002"/>
                    </a:ext>
                  </a:extLst>
                </a:gridCol>
              </a:tblGrid>
              <a:tr h="457200">
                <a:tc>
                  <a:txBody>
                    <a:bodyPr/>
                    <a:lstStyle/>
                    <a:p>
                      <a:pPr algn="l" fontAlgn="b"/>
                      <a:r>
                        <a:rPr lang="en-US" sz="2000" u="none" strike="noStrike" dirty="0">
                          <a:effectLst/>
                        </a:rPr>
                        <a:t>S</a:t>
                      </a:r>
                      <a:endParaRPr lang="en-US" sz="2000" b="0" i="0" u="none" strike="noStrike" dirty="0">
                        <a:effectLst/>
                        <a:latin typeface="Arial"/>
                      </a:endParaRPr>
                    </a:p>
                  </a:txBody>
                  <a:tcPr marL="0" marR="0" marT="0" marB="0" anchor="b"/>
                </a:tc>
                <a:tc>
                  <a:txBody>
                    <a:bodyPr/>
                    <a:lstStyle/>
                    <a:p>
                      <a:pPr algn="r" fontAlgn="b"/>
                      <a:r>
                        <a:rPr lang="en-US" sz="2000" u="none" strike="noStrike" dirty="0">
                          <a:effectLst/>
                        </a:rPr>
                        <a:t>1</a:t>
                      </a:r>
                      <a:endParaRPr lang="en-US" sz="2000" b="0" i="0" u="none" strike="noStrike" dirty="0">
                        <a:effectLst/>
                        <a:latin typeface="Arial"/>
                      </a:endParaRPr>
                    </a:p>
                  </a:txBody>
                  <a:tcPr marL="0" marR="0" marT="0" marB="0" anchor="b"/>
                </a:tc>
                <a:tc>
                  <a:txBody>
                    <a:bodyPr/>
                    <a:lstStyle/>
                    <a:p>
                      <a:pPr algn="r" fontAlgn="b"/>
                      <a:r>
                        <a:rPr lang="en-US" sz="2000" u="none" strike="noStrike">
                          <a:effectLst/>
                        </a:rPr>
                        <a:t>1</a:t>
                      </a:r>
                      <a:endParaRPr lang="en-US" sz="2000" b="0" i="0" u="none" strike="noStrike">
                        <a:effectLst/>
                        <a:latin typeface="Arial"/>
                      </a:endParaRPr>
                    </a:p>
                  </a:txBody>
                  <a:tcPr marL="0" marR="0" marT="0" marB="0" anchor="b"/>
                </a:tc>
                <a:extLst>
                  <a:ext uri="{0D108BD9-81ED-4DB2-BD59-A6C34878D82A}">
                    <a16:rowId xmlns:a16="http://schemas.microsoft.com/office/drawing/2014/main" val="10000"/>
                  </a:ext>
                </a:extLst>
              </a:tr>
              <a:tr h="457200">
                <a:tc>
                  <a:txBody>
                    <a:bodyPr/>
                    <a:lstStyle/>
                    <a:p>
                      <a:pPr algn="l" fontAlgn="b"/>
                      <a:r>
                        <a:rPr lang="en-US" sz="2000" u="none" strike="noStrike" dirty="0">
                          <a:effectLst/>
                        </a:rPr>
                        <a:t>K</a:t>
                      </a:r>
                      <a:endParaRPr lang="en-US" sz="2000" b="0" i="0" u="none" strike="noStrike" dirty="0">
                        <a:effectLst/>
                        <a:latin typeface="Arial"/>
                      </a:endParaRPr>
                    </a:p>
                  </a:txBody>
                  <a:tcPr marL="0" marR="0" marT="0" marB="0" anchor="b"/>
                </a:tc>
                <a:tc>
                  <a:txBody>
                    <a:bodyPr/>
                    <a:lstStyle/>
                    <a:p>
                      <a:pPr algn="r" fontAlgn="b"/>
                      <a:r>
                        <a:rPr lang="en-US" sz="2000" u="none" strike="noStrike" dirty="0">
                          <a:effectLst/>
                        </a:rPr>
                        <a:t>2</a:t>
                      </a:r>
                      <a:endParaRPr lang="en-US" sz="2000" b="0" i="0" u="none" strike="noStrike" dirty="0">
                        <a:effectLst/>
                        <a:latin typeface="Arial"/>
                      </a:endParaRPr>
                    </a:p>
                  </a:txBody>
                  <a:tcPr marL="0" marR="0" marT="0" marB="0" anchor="b"/>
                </a:tc>
                <a:tc>
                  <a:txBody>
                    <a:bodyPr/>
                    <a:lstStyle/>
                    <a:p>
                      <a:pPr algn="r" fontAlgn="b"/>
                      <a:r>
                        <a:rPr lang="en-US" sz="2000" u="none" strike="noStrike" dirty="0">
                          <a:effectLst/>
                        </a:rPr>
                        <a:t>5</a:t>
                      </a:r>
                      <a:endParaRPr lang="en-US" sz="2000" b="0" i="0" u="none" strike="noStrike" dirty="0">
                        <a:effectLst/>
                        <a:latin typeface="Arial"/>
                      </a:endParaRPr>
                    </a:p>
                  </a:txBody>
                  <a:tcPr marL="0" marR="0" marT="0" marB="0" anchor="b"/>
                </a:tc>
                <a:extLst>
                  <a:ext uri="{0D108BD9-81ED-4DB2-BD59-A6C34878D82A}">
                    <a16:rowId xmlns:a16="http://schemas.microsoft.com/office/drawing/2014/main" val="10001"/>
                  </a:ext>
                </a:extLst>
              </a:tr>
              <a:tr h="457200">
                <a:tc>
                  <a:txBody>
                    <a:bodyPr/>
                    <a:lstStyle/>
                    <a:p>
                      <a:pPr algn="l" fontAlgn="b"/>
                      <a:r>
                        <a:rPr lang="en-US" sz="2000" u="none" strike="noStrike">
                          <a:effectLst/>
                        </a:rPr>
                        <a:t>R</a:t>
                      </a:r>
                      <a:endParaRPr lang="en-US" sz="2000" b="0" i="0" u="none" strike="noStrike">
                        <a:effectLst/>
                        <a:latin typeface="Arial"/>
                      </a:endParaRPr>
                    </a:p>
                  </a:txBody>
                  <a:tcPr marL="0" marR="0" marT="0" marB="0" anchor="b"/>
                </a:tc>
                <a:tc>
                  <a:txBody>
                    <a:bodyPr/>
                    <a:lstStyle/>
                    <a:p>
                      <a:pPr algn="r" fontAlgn="b"/>
                      <a:r>
                        <a:rPr lang="en-US" sz="2000" u="none" strike="noStrike" dirty="0">
                          <a:effectLst/>
                        </a:rPr>
                        <a:t>0.05</a:t>
                      </a:r>
                      <a:endParaRPr lang="en-US" sz="2000" b="0" i="0" u="none" strike="noStrike" dirty="0">
                        <a:effectLst/>
                        <a:latin typeface="Arial"/>
                      </a:endParaRPr>
                    </a:p>
                  </a:txBody>
                  <a:tcPr marL="0" marR="0" marT="0" marB="0" anchor="b"/>
                </a:tc>
                <a:tc>
                  <a:txBody>
                    <a:bodyPr/>
                    <a:lstStyle/>
                    <a:p>
                      <a:pPr algn="r" fontAlgn="b"/>
                      <a:r>
                        <a:rPr lang="en-US" sz="2000" u="none" strike="noStrike" dirty="0">
                          <a:effectLst/>
                        </a:rPr>
                        <a:t>0.05</a:t>
                      </a:r>
                      <a:endParaRPr lang="en-US" sz="2000" b="0" i="0" u="none" strike="noStrike" dirty="0">
                        <a:effectLst/>
                        <a:latin typeface="Arial"/>
                      </a:endParaRPr>
                    </a:p>
                  </a:txBody>
                  <a:tcPr marL="0" marR="0" marT="0" marB="0" anchor="b"/>
                </a:tc>
                <a:extLst>
                  <a:ext uri="{0D108BD9-81ED-4DB2-BD59-A6C34878D82A}">
                    <a16:rowId xmlns:a16="http://schemas.microsoft.com/office/drawing/2014/main" val="10002"/>
                  </a:ext>
                </a:extLst>
              </a:tr>
              <a:tr h="457200">
                <a:tc>
                  <a:txBody>
                    <a:bodyPr/>
                    <a:lstStyle/>
                    <a:p>
                      <a:pPr algn="l" fontAlgn="b"/>
                      <a:r>
                        <a:rPr lang="en-US" sz="2000" u="none" strike="noStrike">
                          <a:effectLst/>
                        </a:rPr>
                        <a:t>T</a:t>
                      </a:r>
                      <a:endParaRPr lang="en-US" sz="2000" b="0" i="0" u="none" strike="noStrike">
                        <a:effectLst/>
                        <a:latin typeface="Arial"/>
                      </a:endParaRPr>
                    </a:p>
                  </a:txBody>
                  <a:tcPr marL="0" marR="0" marT="0" marB="0" anchor="b"/>
                </a:tc>
                <a:tc>
                  <a:txBody>
                    <a:bodyPr/>
                    <a:lstStyle/>
                    <a:p>
                      <a:pPr algn="r" fontAlgn="b"/>
                      <a:r>
                        <a:rPr lang="en-US" sz="2000" u="none" strike="noStrike" dirty="0">
                          <a:effectLst/>
                        </a:rPr>
                        <a:t>15</a:t>
                      </a:r>
                      <a:endParaRPr lang="en-US" sz="2000" b="0" i="0" u="none" strike="noStrike" dirty="0">
                        <a:effectLst/>
                        <a:latin typeface="Arial"/>
                      </a:endParaRPr>
                    </a:p>
                  </a:txBody>
                  <a:tcPr marL="0" marR="0" marT="0" marB="0" anchor="b"/>
                </a:tc>
                <a:tc>
                  <a:txBody>
                    <a:bodyPr/>
                    <a:lstStyle/>
                    <a:p>
                      <a:pPr algn="r" fontAlgn="b"/>
                      <a:r>
                        <a:rPr lang="en-US" sz="2000" u="none" strike="noStrike" dirty="0">
                          <a:effectLst/>
                        </a:rPr>
                        <a:t>15</a:t>
                      </a:r>
                      <a:endParaRPr lang="en-US" sz="2000" b="0" i="0" u="none" strike="noStrike" dirty="0">
                        <a:effectLst/>
                        <a:latin typeface="Arial"/>
                      </a:endParaRPr>
                    </a:p>
                  </a:txBody>
                  <a:tcPr marL="0" marR="0" marT="0" marB="0" anchor="b"/>
                </a:tc>
                <a:extLst>
                  <a:ext uri="{0D108BD9-81ED-4DB2-BD59-A6C34878D82A}">
                    <a16:rowId xmlns:a16="http://schemas.microsoft.com/office/drawing/2014/main" val="10003"/>
                  </a:ext>
                </a:extLst>
              </a:tr>
              <a:tr h="457200">
                <a:tc>
                  <a:txBody>
                    <a:bodyPr/>
                    <a:lstStyle/>
                    <a:p>
                      <a:pPr algn="l" fontAlgn="b"/>
                      <a:r>
                        <a:rPr lang="en-US" sz="2000" u="none" strike="noStrike">
                          <a:effectLst/>
                        </a:rPr>
                        <a:t>sigma</a:t>
                      </a:r>
                      <a:endParaRPr lang="en-US" sz="2000" b="0" i="0" u="none" strike="noStrike">
                        <a:effectLst/>
                        <a:latin typeface="Arial"/>
                      </a:endParaRPr>
                    </a:p>
                  </a:txBody>
                  <a:tcPr marL="0" marR="0" marT="0" marB="0" anchor="b"/>
                </a:tc>
                <a:tc>
                  <a:txBody>
                    <a:bodyPr/>
                    <a:lstStyle/>
                    <a:p>
                      <a:pPr algn="r" fontAlgn="b"/>
                      <a:r>
                        <a:rPr lang="en-US" sz="2000" u="none" strike="noStrike">
                          <a:effectLst/>
                        </a:rPr>
                        <a:t>0.5</a:t>
                      </a:r>
                      <a:endParaRPr lang="en-US" sz="2000" b="0" i="0" u="none" strike="noStrike">
                        <a:effectLst/>
                        <a:latin typeface="Arial"/>
                      </a:endParaRPr>
                    </a:p>
                  </a:txBody>
                  <a:tcPr marL="0" marR="0" marT="0" marB="0" anchor="b"/>
                </a:tc>
                <a:tc>
                  <a:txBody>
                    <a:bodyPr/>
                    <a:lstStyle/>
                    <a:p>
                      <a:pPr algn="r" fontAlgn="b"/>
                      <a:r>
                        <a:rPr lang="en-US" sz="2000" u="none" strike="noStrike" dirty="0">
                          <a:effectLst/>
                        </a:rPr>
                        <a:t>0.5</a:t>
                      </a:r>
                      <a:endParaRPr lang="en-US" sz="2000" b="0" i="0" u="none" strike="noStrike" dirty="0">
                        <a:effectLst/>
                        <a:latin typeface="Arial"/>
                      </a:endParaRPr>
                    </a:p>
                  </a:txBody>
                  <a:tcPr marL="0" marR="0" marT="0" marB="0" anchor="b"/>
                </a:tc>
                <a:extLst>
                  <a:ext uri="{0D108BD9-81ED-4DB2-BD59-A6C34878D82A}">
                    <a16:rowId xmlns:a16="http://schemas.microsoft.com/office/drawing/2014/main" val="10004"/>
                  </a:ext>
                </a:extLst>
              </a:tr>
              <a:tr h="457200">
                <a:tc>
                  <a:txBody>
                    <a:bodyPr/>
                    <a:lstStyle/>
                    <a:p>
                      <a:pPr algn="l" fontAlgn="b"/>
                      <a:r>
                        <a:rPr lang="en-US" sz="2000" u="none" strike="noStrike">
                          <a:effectLst/>
                        </a:rPr>
                        <a:t>c</a:t>
                      </a:r>
                      <a:endParaRPr lang="en-US" sz="2000" b="0" i="0" u="none" strike="noStrike">
                        <a:effectLst/>
                        <a:latin typeface="Arial"/>
                      </a:endParaRPr>
                    </a:p>
                  </a:txBody>
                  <a:tcPr marL="0" marR="0" marT="0" marB="0" anchor="b"/>
                </a:tc>
                <a:tc>
                  <a:txBody>
                    <a:bodyPr/>
                    <a:lstStyle/>
                    <a:p>
                      <a:pPr algn="r" fontAlgn="b"/>
                      <a:r>
                        <a:rPr lang="en-US" sz="2000" u="none" strike="noStrike">
                          <a:effectLst/>
                        </a:rPr>
                        <a:t>0.676481</a:t>
                      </a:r>
                      <a:endParaRPr lang="en-US" sz="2000" b="0" i="0" u="none" strike="noStrike">
                        <a:effectLst/>
                        <a:latin typeface="Arial"/>
                      </a:endParaRPr>
                    </a:p>
                  </a:txBody>
                  <a:tcPr marL="0" marR="0" marT="0" marB="0" anchor="b"/>
                </a:tc>
                <a:tc>
                  <a:txBody>
                    <a:bodyPr/>
                    <a:lstStyle/>
                    <a:p>
                      <a:pPr algn="r" fontAlgn="b"/>
                      <a:r>
                        <a:rPr lang="en-US" sz="2000" u="none" strike="noStrike" dirty="0">
                          <a:effectLst/>
                        </a:rPr>
                        <a:t>0.513506</a:t>
                      </a:r>
                      <a:endParaRPr lang="en-US" sz="2000" b="0" i="0" u="none" strike="noStrike" dirty="0">
                        <a:effectLst/>
                        <a:latin typeface="Arial"/>
                      </a:endParaRPr>
                    </a:p>
                  </a:txBody>
                  <a:tcPr marL="0" marR="0" marT="0" marB="0" anchor="b"/>
                </a:tc>
                <a:extLst>
                  <a:ext uri="{0D108BD9-81ED-4DB2-BD59-A6C34878D82A}">
                    <a16:rowId xmlns:a16="http://schemas.microsoft.com/office/drawing/2014/main" val="10005"/>
                  </a:ext>
                </a:extLst>
              </a:tr>
              <a:tr h="457200">
                <a:tc gridSpan="2">
                  <a:txBody>
                    <a:bodyPr/>
                    <a:lstStyle/>
                    <a:p>
                      <a:pPr algn="l" fontAlgn="b"/>
                      <a:r>
                        <a:rPr lang="en-US" sz="2000" u="none" strike="noStrike">
                          <a:effectLst/>
                        </a:rPr>
                        <a:t>Market size</a:t>
                      </a:r>
                      <a:endParaRPr lang="en-US" sz="2000" b="0" i="0" u="none" strike="noStrike">
                        <a:effectLst/>
                        <a:latin typeface="Arial"/>
                      </a:endParaRPr>
                    </a:p>
                  </a:txBody>
                  <a:tcPr marL="0" marR="0" marT="0" marB="0" anchor="b"/>
                </a:tc>
                <a:tc hMerge="1">
                  <a:txBody>
                    <a:bodyPr/>
                    <a:lstStyle/>
                    <a:p>
                      <a:endParaRPr lang="en-US"/>
                    </a:p>
                  </a:txBody>
                  <a:tcPr/>
                </a:tc>
                <a:tc>
                  <a:txBody>
                    <a:bodyPr/>
                    <a:lstStyle/>
                    <a:p>
                      <a:pPr algn="l" fontAlgn="b"/>
                      <a:endParaRPr lang="en-US" sz="2000" b="0" i="0" u="none" strike="noStrike" dirty="0">
                        <a:effectLst/>
                        <a:latin typeface="Arial"/>
                      </a:endParaRPr>
                    </a:p>
                  </a:txBody>
                  <a:tcPr marL="0" marR="0" marT="0" marB="0" anchor="b"/>
                </a:tc>
                <a:extLst>
                  <a:ext uri="{0D108BD9-81ED-4DB2-BD59-A6C34878D82A}">
                    <a16:rowId xmlns:a16="http://schemas.microsoft.com/office/drawing/2014/main" val="10006"/>
                  </a:ext>
                </a:extLst>
              </a:tr>
              <a:tr h="457200">
                <a:tc>
                  <a:txBody>
                    <a:bodyPr/>
                    <a:lstStyle/>
                    <a:p>
                      <a:pPr algn="r" fontAlgn="b"/>
                      <a:r>
                        <a:rPr lang="en-US" sz="2000" u="none" strike="noStrike">
                          <a:effectLst/>
                        </a:rPr>
                        <a:t>15</a:t>
                      </a:r>
                      <a:endParaRPr lang="en-US" sz="2000" b="0" i="0" u="none" strike="noStrike">
                        <a:effectLst/>
                        <a:latin typeface="Arial"/>
                      </a:endParaRPr>
                    </a:p>
                  </a:txBody>
                  <a:tcPr marL="0" marR="0" marT="0" marB="0" anchor="b"/>
                </a:tc>
                <a:tc>
                  <a:txBody>
                    <a:bodyPr/>
                    <a:lstStyle/>
                    <a:p>
                      <a:pPr algn="r" fontAlgn="b"/>
                      <a:r>
                        <a:rPr lang="en-US" sz="2000" u="none" strike="noStrike" dirty="0">
                          <a:effectLst/>
                        </a:rPr>
                        <a:t>0.234851</a:t>
                      </a:r>
                      <a:endParaRPr lang="en-US" sz="2000" b="0" i="0" u="none" strike="noStrike" dirty="0">
                        <a:effectLst/>
                        <a:latin typeface="Arial"/>
                      </a:endParaRPr>
                    </a:p>
                  </a:txBody>
                  <a:tcPr marL="0" marR="0" marT="0" marB="0" anchor="b"/>
                </a:tc>
                <a:tc>
                  <a:txBody>
                    <a:bodyPr/>
                    <a:lstStyle/>
                    <a:p>
                      <a:pPr algn="r" fontAlgn="b"/>
                      <a:r>
                        <a:rPr lang="en-US" sz="2000" u="none" strike="noStrike" dirty="0">
                          <a:effectLst/>
                        </a:rPr>
                        <a:t>0.180862</a:t>
                      </a:r>
                      <a:endParaRPr lang="en-US" sz="2000" b="0" i="0" u="none" strike="noStrike" dirty="0">
                        <a:effectLst/>
                        <a:latin typeface="Arial"/>
                      </a:endParaRPr>
                    </a:p>
                  </a:txBody>
                  <a:tcPr marL="0" marR="0" marT="0" marB="0" anchor="b"/>
                </a:tc>
                <a:extLst>
                  <a:ext uri="{0D108BD9-81ED-4DB2-BD59-A6C34878D82A}">
                    <a16:rowId xmlns:a16="http://schemas.microsoft.com/office/drawing/2014/main" val="10007"/>
                  </a:ext>
                </a:extLst>
              </a:tr>
              <a:tr h="457200">
                <a:tc>
                  <a:txBody>
                    <a:bodyPr/>
                    <a:lstStyle/>
                    <a:p>
                      <a:pPr algn="r" fontAlgn="b"/>
                      <a:r>
                        <a:rPr lang="en-US" sz="2000" u="none" strike="noStrike">
                          <a:effectLst/>
                        </a:rPr>
                        <a:t>30</a:t>
                      </a:r>
                      <a:endParaRPr lang="en-US" sz="2000" b="0" i="0" u="none" strike="noStrike">
                        <a:effectLst/>
                        <a:latin typeface="Arial"/>
                      </a:endParaRPr>
                    </a:p>
                  </a:txBody>
                  <a:tcPr marL="0" marR="0" marT="0" marB="0" anchor="b"/>
                </a:tc>
                <a:tc>
                  <a:txBody>
                    <a:bodyPr/>
                    <a:lstStyle/>
                    <a:p>
                      <a:pPr algn="r" fontAlgn="b"/>
                      <a:r>
                        <a:rPr lang="en-US" sz="2000" u="none" strike="noStrike" dirty="0">
                          <a:effectLst/>
                        </a:rPr>
                        <a:t>0.345628</a:t>
                      </a:r>
                      <a:endParaRPr lang="en-US" sz="2000" b="0" i="0" u="none" strike="noStrike" dirty="0">
                        <a:effectLst/>
                        <a:latin typeface="Arial"/>
                      </a:endParaRPr>
                    </a:p>
                  </a:txBody>
                  <a:tcPr marL="0" marR="0" marT="0" marB="0" anchor="b"/>
                </a:tc>
                <a:tc>
                  <a:txBody>
                    <a:bodyPr/>
                    <a:lstStyle/>
                    <a:p>
                      <a:pPr algn="r" fontAlgn="b"/>
                      <a:r>
                        <a:rPr lang="en-US" sz="2000" u="none" strike="noStrike" dirty="0">
                          <a:effectLst/>
                        </a:rPr>
                        <a:t>0.470215</a:t>
                      </a:r>
                      <a:endParaRPr lang="en-US" sz="2000" b="0" i="0" u="none" strike="noStrike" dirty="0">
                        <a:effectLst/>
                        <a:latin typeface="Arial"/>
                      </a:endParaRPr>
                    </a:p>
                  </a:txBody>
                  <a:tcPr marL="0" marR="0" marT="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217395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endParaRPr lang="en-US" altLang="en-US"/>
          </a:p>
        </p:txBody>
      </p:sp>
      <p:sp>
        <p:nvSpPr>
          <p:cNvPr id="5123" name="Content Placeholder 2"/>
          <p:cNvSpPr>
            <a:spLocks noGrp="1"/>
          </p:cNvSpPr>
          <p:nvPr>
            <p:ph idx="1"/>
          </p:nvPr>
        </p:nvSpPr>
        <p:spPr/>
        <p:txBody>
          <a:bodyPr/>
          <a:lstStyle/>
          <a:p>
            <a:r>
              <a:rPr lang="en-US" altLang="en-US"/>
              <a:t>Most authoritative book, Investment under Uncertainty, by Dixit and Pindyck, 1994</a:t>
            </a:r>
          </a:p>
          <a:p>
            <a:r>
              <a:rPr lang="en-US" altLang="en-US"/>
              <a:t>no analytical results about the key factors in capital investment were obtained. As a result, the real option theory “either use stylized numerical examples or adopt a purely conceptual approach to describing how option pricing can be used in capital budgeting” (Megginson, 1997, p. 292).</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 Duration and return</a:t>
            </a:r>
          </a:p>
        </p:txBody>
      </p:sp>
      <p:sp>
        <p:nvSpPr>
          <p:cNvPr id="3" name="Content Placeholder 2"/>
          <p:cNvSpPr>
            <a:spLocks noGrp="1"/>
          </p:cNvSpPr>
          <p:nvPr>
            <p:ph idx="1"/>
          </p:nvPr>
        </p:nvSpPr>
        <p:spPr/>
        <p:txBody>
          <a:bodyPr/>
          <a:lstStyle/>
          <a:p>
            <a:pPr lvl="0"/>
            <a:r>
              <a:rPr lang="en-US" dirty="0"/>
              <a:t>A production system has fixed cost of 22, uncertainty level of 40% per annum. Assume the value of annual output is 2, the discount rate is 3% per annum. The project duration can be 50 or 70 years. Calculate the variable costs and net present values of the project for project durations of 50 and 70 years. Explain why it is unsustainable to increase lifespan indefinitely. </a:t>
            </a:r>
          </a:p>
          <a:p>
            <a:endParaRPr lang="en-US" dirty="0"/>
          </a:p>
        </p:txBody>
      </p:sp>
    </p:spTree>
    <p:extLst>
      <p:ext uri="{BB962C8B-B14F-4D97-AF65-F5344CB8AC3E}">
        <p14:creationId xmlns:p14="http://schemas.microsoft.com/office/powerpoint/2010/main" val="31560667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value with different durations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66194583"/>
              </p:ext>
            </p:extLst>
          </p:nvPr>
        </p:nvGraphicFramePr>
        <p:xfrm>
          <a:off x="914401" y="1676402"/>
          <a:ext cx="6705600" cy="4419597"/>
        </p:xfrm>
        <a:graphic>
          <a:graphicData uri="http://schemas.openxmlformats.org/drawingml/2006/table">
            <a:tbl>
              <a:tblPr>
                <a:tableStyleId>{5C22544A-7EE6-4342-B048-85BDC9FD1C3A}</a:tableStyleId>
              </a:tblPr>
              <a:tblGrid>
                <a:gridCol w="2063262">
                  <a:extLst>
                    <a:ext uri="{9D8B030D-6E8A-4147-A177-3AD203B41FA5}">
                      <a16:colId xmlns:a16="http://schemas.microsoft.com/office/drawing/2014/main" val="2006779855"/>
                    </a:ext>
                  </a:extLst>
                </a:gridCol>
                <a:gridCol w="1547446">
                  <a:extLst>
                    <a:ext uri="{9D8B030D-6E8A-4147-A177-3AD203B41FA5}">
                      <a16:colId xmlns:a16="http://schemas.microsoft.com/office/drawing/2014/main" val="3660099314"/>
                    </a:ext>
                  </a:extLst>
                </a:gridCol>
                <a:gridCol w="1547446">
                  <a:extLst>
                    <a:ext uri="{9D8B030D-6E8A-4147-A177-3AD203B41FA5}">
                      <a16:colId xmlns:a16="http://schemas.microsoft.com/office/drawing/2014/main" val="606158160"/>
                    </a:ext>
                  </a:extLst>
                </a:gridCol>
                <a:gridCol w="1547446">
                  <a:extLst>
                    <a:ext uri="{9D8B030D-6E8A-4147-A177-3AD203B41FA5}">
                      <a16:colId xmlns:a16="http://schemas.microsoft.com/office/drawing/2014/main" val="1285380011"/>
                    </a:ext>
                  </a:extLst>
                </a:gridCol>
              </a:tblGrid>
              <a:tr h="631371">
                <a:tc>
                  <a:txBody>
                    <a:bodyPr/>
                    <a:lstStyle/>
                    <a:p>
                      <a:pPr algn="l" fontAlgn="b"/>
                      <a:r>
                        <a:rPr lang="en-US" sz="2800" u="none" strike="noStrike" dirty="0">
                          <a:effectLst/>
                        </a:rPr>
                        <a:t>S</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1</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1</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1</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47498727"/>
                  </a:ext>
                </a:extLst>
              </a:tr>
              <a:tr h="631371">
                <a:tc>
                  <a:txBody>
                    <a:bodyPr/>
                    <a:lstStyle/>
                    <a:p>
                      <a:pPr algn="l" fontAlgn="b"/>
                      <a:r>
                        <a:rPr lang="en-US" sz="2800" u="none" strike="noStrike" dirty="0">
                          <a:effectLst/>
                        </a:rPr>
                        <a:t>K</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22</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22</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22</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01243905"/>
                  </a:ext>
                </a:extLst>
              </a:tr>
              <a:tr h="631371">
                <a:tc>
                  <a:txBody>
                    <a:bodyPr/>
                    <a:lstStyle/>
                    <a:p>
                      <a:pPr algn="l" fontAlgn="b"/>
                      <a:r>
                        <a:rPr lang="en-US" sz="2800" u="none" strike="noStrike" dirty="0">
                          <a:effectLst/>
                        </a:rPr>
                        <a:t>T</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50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60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70</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3323272"/>
                  </a:ext>
                </a:extLst>
              </a:tr>
              <a:tr h="631371">
                <a:tc>
                  <a:txBody>
                    <a:bodyPr/>
                    <a:lstStyle/>
                    <a:p>
                      <a:pPr algn="l" fontAlgn="b"/>
                      <a:r>
                        <a:rPr lang="en-US" sz="2800" u="none" strike="noStrike">
                          <a:effectLst/>
                        </a:rPr>
                        <a:t>r</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4%</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4%</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4%</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68100541"/>
                  </a:ext>
                </a:extLst>
              </a:tr>
              <a:tr h="631371">
                <a:tc>
                  <a:txBody>
                    <a:bodyPr/>
                    <a:lstStyle/>
                    <a:p>
                      <a:pPr algn="l" fontAlgn="b"/>
                      <a:r>
                        <a:rPr lang="en-US" sz="2800" u="none" strike="noStrike">
                          <a:effectLst/>
                        </a:rPr>
                        <a:t>sigma</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30%</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175194"/>
                  </a:ext>
                </a:extLst>
              </a:tr>
              <a:tr h="631371">
                <a:tc>
                  <a:txBody>
                    <a:bodyPr/>
                    <a:lstStyle/>
                    <a:p>
                      <a:pPr algn="l" fontAlgn="b"/>
                      <a:r>
                        <a:rPr lang="en-US" sz="2800" u="none" strike="noStrike">
                          <a:effectLst/>
                        </a:rPr>
                        <a:t>C</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0.54</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0.66</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0.76</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71043281"/>
                  </a:ext>
                </a:extLst>
              </a:tr>
              <a:tr h="631371">
                <a:tc>
                  <a:txBody>
                    <a:bodyPr/>
                    <a:lstStyle/>
                    <a:p>
                      <a:pPr algn="l" fontAlgn="b"/>
                      <a:r>
                        <a:rPr lang="en-US" sz="2800" u="none" strike="noStrike">
                          <a:effectLst/>
                        </a:rPr>
                        <a:t>NPV</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1.2</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-1.7</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-5.1</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69612034"/>
                  </a:ext>
                </a:extLst>
              </a:tr>
            </a:tbl>
          </a:graphicData>
        </a:graphic>
      </p:graphicFrame>
    </p:spTree>
    <p:extLst>
      <p:ext uri="{BB962C8B-B14F-4D97-AF65-F5344CB8AC3E}">
        <p14:creationId xmlns:p14="http://schemas.microsoft.com/office/powerpoint/2010/main" val="23845183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lstStyle/>
          <a:p>
            <a:r>
              <a:rPr lang="en-US" dirty="0" smtClean="0"/>
              <a:t>K </a:t>
            </a:r>
            <a:r>
              <a:rPr lang="en-US" dirty="0"/>
              <a:t>at 22 represents one needs about 22 years’ cost before work. Many people graduate from university at 22. Total life span would be 22 +T When T is 50, the total lifespan is 72. When T is 70, the total lifespan is 92. </a:t>
            </a:r>
          </a:p>
        </p:txBody>
      </p:sp>
    </p:spTree>
    <p:extLst>
      <p:ext uri="{BB962C8B-B14F-4D97-AF65-F5344CB8AC3E}">
        <p14:creationId xmlns:p14="http://schemas.microsoft.com/office/powerpoint/2010/main" val="1136384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endParaRPr lang="en-US" altLang="en-US" dirty="0"/>
          </a:p>
        </p:txBody>
      </p:sp>
      <p:sp>
        <p:nvSpPr>
          <p:cNvPr id="38915" name="Rectangle 3"/>
          <p:cNvSpPr>
            <a:spLocks noGrp="1" noChangeArrowheads="1"/>
          </p:cNvSpPr>
          <p:nvPr>
            <p:ph type="body" idx="1"/>
          </p:nvPr>
        </p:nvSpPr>
        <p:spPr/>
        <p:txBody>
          <a:bodyPr/>
          <a:lstStyle/>
          <a:p>
            <a:pPr eaLnBrk="1" hangingPunct="1"/>
            <a:r>
              <a:rPr lang="en-US" altLang="en-US" dirty="0"/>
              <a:t>It explains why individual life does not go on forever. Instead, it is more sustainable for animals to produce offspring. This also determines most businesses fail in the </a:t>
            </a:r>
            <a:r>
              <a:rPr lang="en-US" altLang="en-US" dirty="0" smtClean="0"/>
              <a:t>end</a:t>
            </a:r>
          </a:p>
          <a:p>
            <a:r>
              <a:rPr lang="en-US" altLang="en-US" dirty="0"/>
              <a:t>Parameters could change. With different parameter, answers can be different. </a:t>
            </a:r>
          </a:p>
          <a:p>
            <a:r>
              <a:rPr lang="en-CA" dirty="0"/>
              <a:t>We calibrate parameters to be roughly consistent with </a:t>
            </a:r>
            <a:r>
              <a:rPr lang="en-CA" dirty="0" smtClean="0"/>
              <a:t>reality</a:t>
            </a:r>
            <a:r>
              <a:rPr lang="en-US" altLang="en-US" dirty="0" smtClean="0"/>
              <a:t> </a:t>
            </a:r>
            <a:endParaRPr lang="en-US"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a:t>Ray Kurzweil from Google, "I believe we will reach a point around 2029 when medical technologies will add one additional year every year to your life expectancy</a:t>
            </a:r>
            <a:r>
              <a:rPr lang="en-US" dirty="0" smtClean="0"/>
              <a:t>.</a:t>
            </a:r>
            <a:endParaRPr lang="en-US" altLang="en-US" dirty="0" smtClean="0"/>
          </a:p>
          <a:p>
            <a:r>
              <a:rPr lang="en-US" altLang="en-US" dirty="0" smtClean="0"/>
              <a:t>The lifespan has been increasing over time. Some claim the average lifespan can reach 100, 120 or without limit. What do you think?</a:t>
            </a:r>
          </a:p>
        </p:txBody>
      </p:sp>
    </p:spTree>
    <p:extLst>
      <p:ext uri="{BB962C8B-B14F-4D97-AF65-F5344CB8AC3E}">
        <p14:creationId xmlns:p14="http://schemas.microsoft.com/office/powerpoint/2010/main" val="11296892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t>
            </a:r>
            <a:r>
              <a:rPr lang="en-US" altLang="en-US" dirty="0" smtClean="0"/>
              <a:t>Currently</a:t>
            </a:r>
            <a:r>
              <a:rPr lang="en-US" altLang="en-US" dirty="0"/>
              <a:t>, there are a lot of medical research on longevity. How these researches affect the society? </a:t>
            </a:r>
            <a:endParaRPr lang="en-US" dirty="0"/>
          </a:p>
          <a:p>
            <a:endParaRPr lang="en-US" dirty="0"/>
          </a:p>
        </p:txBody>
      </p:sp>
    </p:spTree>
    <p:extLst>
      <p:ext uri="{BB962C8B-B14F-4D97-AF65-F5344CB8AC3E}">
        <p14:creationId xmlns:p14="http://schemas.microsoft.com/office/powerpoint/2010/main" val="26029359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a:t>Regression models in statistics and analytical models derived from basic principles</a:t>
            </a:r>
          </a:p>
          <a:p>
            <a:r>
              <a:rPr lang="en-US" altLang="en-US" dirty="0"/>
              <a:t>What are their differences? </a:t>
            </a:r>
          </a:p>
          <a:p>
            <a:pPr marL="0" indent="0">
              <a:buNone/>
            </a:pPr>
            <a:endParaRPr lang="en-US" dirty="0"/>
          </a:p>
        </p:txBody>
      </p:sp>
    </p:spTree>
    <p:extLst>
      <p:ext uri="{BB962C8B-B14F-4D97-AF65-F5344CB8AC3E}">
        <p14:creationId xmlns:p14="http://schemas.microsoft.com/office/powerpoint/2010/main" val="334156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sz="4000" dirty="0"/>
              <a:t>Exercise 3: Investment decision with changing market evaluation</a:t>
            </a:r>
          </a:p>
        </p:txBody>
      </p:sp>
      <p:sp>
        <p:nvSpPr>
          <p:cNvPr id="41987" name="Rectangle 3"/>
          <p:cNvSpPr>
            <a:spLocks noGrp="1" noChangeArrowheads="1"/>
          </p:cNvSpPr>
          <p:nvPr>
            <p:ph type="body" idx="1"/>
          </p:nvPr>
        </p:nvSpPr>
        <p:spPr/>
        <p:txBody>
          <a:bodyPr/>
          <a:lstStyle/>
          <a:p>
            <a:pPr marL="609600" indent="-609600" eaLnBrk="1" hangingPunct="1">
              <a:lnSpc>
                <a:spcPct val="80000"/>
              </a:lnSpc>
            </a:pPr>
            <a:r>
              <a:rPr lang="en-US" altLang="en-US" sz="2400" dirty="0"/>
              <a:t>Suppose, for a certain product, the initial estimation of uncertainty is 50% per annum and the market size is 20. Assume product value to be 1, discount rate to be 8% per annum and the project will last for 20 years. Find the level of fixed cost so the project will earn highest rate of return. After the project has been built, however, the new estimation of market uncertainty becomes 45% per annum and the market size becomes 30. With this new estimation, what is the new level of fixed cost for a project to earn the highest rate of return? But should we abandon the existing project and build a new project with higher fixed cost, after considering the sunken fixed cost from the existing project? </a:t>
            </a:r>
          </a:p>
        </p:txBody>
      </p:sp>
    </p:spTree>
    <p:extLst>
      <p:ext uri="{BB962C8B-B14F-4D97-AF65-F5344CB8AC3E}">
        <p14:creationId xmlns:p14="http://schemas.microsoft.com/office/powerpoint/2010/main" val="787072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2288448"/>
              </p:ext>
            </p:extLst>
          </p:nvPr>
        </p:nvGraphicFramePr>
        <p:xfrm>
          <a:off x="381000" y="1600200"/>
          <a:ext cx="8458200" cy="5029200"/>
        </p:xfrm>
        <a:graphic>
          <a:graphicData uri="http://schemas.openxmlformats.org/drawingml/2006/table">
            <a:tbl>
              <a:tblPr>
                <a:tableStyleId>{5C22544A-7EE6-4342-B048-85BDC9FD1C3A}</a:tableStyleId>
              </a:tblPr>
              <a:tblGrid>
                <a:gridCol w="2024422">
                  <a:extLst>
                    <a:ext uri="{9D8B030D-6E8A-4147-A177-3AD203B41FA5}">
                      <a16:colId xmlns:a16="http://schemas.microsoft.com/office/drawing/2014/main" val="20000"/>
                    </a:ext>
                  </a:extLst>
                </a:gridCol>
                <a:gridCol w="3355548">
                  <a:extLst>
                    <a:ext uri="{9D8B030D-6E8A-4147-A177-3AD203B41FA5}">
                      <a16:colId xmlns:a16="http://schemas.microsoft.com/office/drawing/2014/main" val="20001"/>
                    </a:ext>
                  </a:extLst>
                </a:gridCol>
                <a:gridCol w="1747103">
                  <a:extLst>
                    <a:ext uri="{9D8B030D-6E8A-4147-A177-3AD203B41FA5}">
                      <a16:colId xmlns:a16="http://schemas.microsoft.com/office/drawing/2014/main" val="20002"/>
                    </a:ext>
                  </a:extLst>
                </a:gridCol>
                <a:gridCol w="1331127">
                  <a:extLst>
                    <a:ext uri="{9D8B030D-6E8A-4147-A177-3AD203B41FA5}">
                      <a16:colId xmlns:a16="http://schemas.microsoft.com/office/drawing/2014/main" val="20003"/>
                    </a:ext>
                  </a:extLst>
                </a:gridCol>
              </a:tblGrid>
              <a:tr h="457200">
                <a:tc>
                  <a:txBody>
                    <a:bodyPr/>
                    <a:lstStyle/>
                    <a:p>
                      <a:pPr algn="l" fontAlgn="b"/>
                      <a:endParaRPr lang="en-US" sz="2400" b="0" i="0" u="none" strike="noStrike" dirty="0">
                        <a:effectLst/>
                        <a:latin typeface="Arial"/>
                      </a:endParaRPr>
                    </a:p>
                  </a:txBody>
                  <a:tcPr marL="0" marR="0" marT="0" marB="0" anchor="b"/>
                </a:tc>
                <a:tc>
                  <a:txBody>
                    <a:bodyPr/>
                    <a:lstStyle/>
                    <a:p>
                      <a:pPr algn="l" fontAlgn="b"/>
                      <a:r>
                        <a:rPr lang="en-US" sz="2400" u="none" strike="noStrike">
                          <a:effectLst/>
                        </a:rPr>
                        <a:t>Original project</a:t>
                      </a:r>
                      <a:endParaRPr lang="en-US" sz="2400" b="0" i="0" u="none" strike="noStrike">
                        <a:effectLst/>
                        <a:latin typeface="Arial"/>
                      </a:endParaRPr>
                    </a:p>
                  </a:txBody>
                  <a:tcPr marL="0" marR="0" marT="0" marB="0" anchor="b"/>
                </a:tc>
                <a:tc>
                  <a:txBody>
                    <a:bodyPr/>
                    <a:lstStyle/>
                    <a:p>
                      <a:pPr algn="l" fontAlgn="b"/>
                      <a:r>
                        <a:rPr lang="en-US" sz="2400" u="none" strike="noStrike">
                          <a:effectLst/>
                        </a:rPr>
                        <a:t>New project</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0"/>
                  </a:ext>
                </a:extLst>
              </a:tr>
              <a:tr h="457200">
                <a:tc>
                  <a:txBody>
                    <a:bodyPr/>
                    <a:lstStyle/>
                    <a:p>
                      <a:pPr algn="l" fontAlgn="b"/>
                      <a:endParaRPr lang="en-US" sz="2400" b="0" i="0" u="none" strike="noStrike" dirty="0">
                        <a:effectLst/>
                        <a:latin typeface="Arial"/>
                      </a:endParaRPr>
                    </a:p>
                  </a:txBody>
                  <a:tcPr marL="0" marR="0" marT="0" marB="0" anchor="b"/>
                </a:tc>
                <a:tc>
                  <a:txBody>
                    <a:bodyPr/>
                    <a:lstStyle/>
                    <a:p>
                      <a:pPr algn="l" fontAlgn="b"/>
                      <a:r>
                        <a:rPr lang="en-US" sz="2400" u="none" strike="noStrike">
                          <a:effectLst/>
                        </a:rPr>
                        <a:t>original market condition</a:t>
                      </a:r>
                      <a:endParaRPr lang="en-US" sz="2400" b="0" i="0" u="none" strike="noStrike">
                        <a:effectLst/>
                        <a:latin typeface="Arial"/>
                      </a:endParaRPr>
                    </a:p>
                  </a:txBody>
                  <a:tcPr marL="0" marR="0" marT="0" marB="0" anchor="b"/>
                </a:tc>
                <a:tc gridSpan="2">
                  <a:txBody>
                    <a:bodyPr/>
                    <a:lstStyle/>
                    <a:p>
                      <a:pPr algn="l" fontAlgn="b"/>
                      <a:r>
                        <a:rPr lang="en-US" sz="2400" u="none" strike="noStrike">
                          <a:effectLst/>
                        </a:rPr>
                        <a:t>new market condition</a:t>
                      </a:r>
                      <a:endParaRPr lang="en-US" sz="2400" b="0" i="0" u="none" strike="noStrike">
                        <a:effectLst/>
                        <a:latin typeface="Arial"/>
                      </a:endParaRPr>
                    </a:p>
                  </a:txBody>
                  <a:tcPr marL="0" marR="0" marT="0" marB="0" anchor="b"/>
                </a:tc>
                <a:tc hMerge="1">
                  <a:txBody>
                    <a:bodyPr/>
                    <a:lstStyle/>
                    <a:p>
                      <a:endParaRPr lang="en-US"/>
                    </a:p>
                  </a:txBody>
                  <a:tcPr/>
                </a:tc>
                <a:extLst>
                  <a:ext uri="{0D108BD9-81ED-4DB2-BD59-A6C34878D82A}">
                    <a16:rowId xmlns:a16="http://schemas.microsoft.com/office/drawing/2014/main" val="10001"/>
                  </a:ext>
                </a:extLst>
              </a:tr>
              <a:tr h="457200">
                <a:tc>
                  <a:txBody>
                    <a:bodyPr/>
                    <a:lstStyle/>
                    <a:p>
                      <a:pPr algn="l" fontAlgn="b"/>
                      <a:r>
                        <a:rPr lang="en-US" sz="2400" u="none" strike="noStrike" dirty="0">
                          <a:effectLst/>
                        </a:rPr>
                        <a:t>S</a:t>
                      </a:r>
                      <a:endParaRPr lang="en-US" sz="2400" b="0" i="0" u="none" strike="noStrike" dirty="0">
                        <a:effectLst/>
                        <a:latin typeface="Arial"/>
                      </a:endParaRPr>
                    </a:p>
                  </a:txBody>
                  <a:tcPr marL="0" marR="0" marT="0" marB="0" anchor="b"/>
                </a:tc>
                <a:tc>
                  <a:txBody>
                    <a:bodyPr/>
                    <a:lstStyle/>
                    <a:p>
                      <a:pPr algn="r" fontAlgn="b"/>
                      <a:r>
                        <a:rPr lang="en-US" sz="2400" u="none" strike="noStrike" dirty="0">
                          <a:effectLst/>
                        </a:rPr>
                        <a:t>1</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1</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2"/>
                  </a:ext>
                </a:extLst>
              </a:tr>
              <a:tr h="457200">
                <a:tc>
                  <a:txBody>
                    <a:bodyPr/>
                    <a:lstStyle/>
                    <a:p>
                      <a:pPr algn="l" fontAlgn="b"/>
                      <a:r>
                        <a:rPr lang="en-US" sz="2400" u="none" strike="noStrike">
                          <a:effectLst/>
                        </a:rPr>
                        <a:t>K</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1.867818219</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4.63922371</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3"/>
                  </a:ext>
                </a:extLst>
              </a:tr>
              <a:tr h="457200">
                <a:tc>
                  <a:txBody>
                    <a:bodyPr/>
                    <a:lstStyle/>
                    <a:p>
                      <a:pPr algn="l" fontAlgn="b"/>
                      <a:r>
                        <a:rPr lang="en-US" sz="2400" u="none" strike="noStrike">
                          <a:effectLst/>
                        </a:rPr>
                        <a:t>R</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0.08</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0.08</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4"/>
                  </a:ext>
                </a:extLst>
              </a:tr>
              <a:tr h="457200">
                <a:tc>
                  <a:txBody>
                    <a:bodyPr/>
                    <a:lstStyle/>
                    <a:p>
                      <a:pPr algn="l" fontAlgn="b"/>
                      <a:r>
                        <a:rPr lang="en-US" sz="2400" u="none" strike="noStrike">
                          <a:effectLst/>
                        </a:rPr>
                        <a:t>T</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20</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20</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5"/>
                  </a:ext>
                </a:extLst>
              </a:tr>
              <a:tr h="457200">
                <a:tc>
                  <a:txBody>
                    <a:bodyPr/>
                    <a:lstStyle/>
                    <a:p>
                      <a:pPr algn="l" fontAlgn="b"/>
                      <a:r>
                        <a:rPr lang="en-US" sz="2400" u="none" strike="noStrike">
                          <a:effectLst/>
                        </a:rPr>
                        <a:t>sigma</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0.5</a:t>
                      </a:r>
                      <a:endParaRPr lang="en-US" sz="2400" b="0" i="0" u="none" strike="noStrike" dirty="0">
                        <a:effectLst/>
                        <a:latin typeface="Arial"/>
                      </a:endParaRPr>
                    </a:p>
                  </a:txBody>
                  <a:tcPr marL="0" marR="0" marT="0" marB="0" anchor="b"/>
                </a:tc>
                <a:tc>
                  <a:txBody>
                    <a:bodyPr/>
                    <a:lstStyle/>
                    <a:p>
                      <a:pPr algn="r" fontAlgn="b"/>
                      <a:r>
                        <a:rPr lang="en-US" sz="2400" u="none" strike="noStrike" dirty="0">
                          <a:effectLst/>
                        </a:rPr>
                        <a:t>45%</a:t>
                      </a:r>
                      <a:endParaRPr lang="en-US" sz="2400" b="0" i="0" u="none" strike="noStrike" dirty="0">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6"/>
                  </a:ext>
                </a:extLst>
              </a:tr>
              <a:tr h="457200">
                <a:tc>
                  <a:txBody>
                    <a:bodyPr/>
                    <a:lstStyle/>
                    <a:p>
                      <a:pPr algn="l" fontAlgn="b"/>
                      <a:r>
                        <a:rPr lang="en-US" sz="2400" u="none" strike="noStrike">
                          <a:effectLst/>
                        </a:rPr>
                        <a:t>c</a:t>
                      </a:r>
                      <a:endParaRPr lang="en-US" sz="2400" b="0" i="0" u="none" strike="noStrike">
                        <a:effectLst/>
                        <a:latin typeface="Arial"/>
                      </a:endParaRPr>
                    </a:p>
                  </a:txBody>
                  <a:tcPr marL="0" marR="0" marT="0" marB="0" anchor="b"/>
                </a:tc>
                <a:tc>
                  <a:txBody>
                    <a:bodyPr/>
                    <a:lstStyle/>
                    <a:p>
                      <a:pPr algn="r" fontAlgn="b"/>
                      <a:r>
                        <a:rPr lang="en-US" sz="2400" u="none" strike="noStrike">
                          <a:effectLst/>
                        </a:rPr>
                        <a:t>0.846537111</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0.69589973</a:t>
                      </a:r>
                      <a:endParaRPr lang="en-US" sz="2400" b="0" i="0" u="none" strike="noStrike" dirty="0">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7"/>
                  </a:ext>
                </a:extLst>
              </a:tr>
              <a:tr h="457200">
                <a:tc>
                  <a:txBody>
                    <a:bodyPr/>
                    <a:lstStyle/>
                    <a:p>
                      <a:pPr algn="l" fontAlgn="b"/>
                      <a:r>
                        <a:rPr lang="en-US" sz="2400" u="none" strike="noStrike">
                          <a:effectLst/>
                        </a:rPr>
                        <a:t>Market size</a:t>
                      </a:r>
                      <a:endParaRPr lang="en-US" sz="2400" b="0" i="0" u="none" strike="noStrike">
                        <a:effectLst/>
                        <a:latin typeface="Arial"/>
                      </a:endParaRPr>
                    </a:p>
                  </a:txBody>
                  <a:tcPr marL="0" marR="0" marT="0" marB="0" anchor="b"/>
                </a:tc>
                <a:tc>
                  <a:txBody>
                    <a:bodyPr/>
                    <a:lstStyle/>
                    <a:p>
                      <a:pPr algn="l" fontAlgn="b"/>
                      <a:r>
                        <a:rPr lang="en-US" sz="2400" u="none" strike="noStrike">
                          <a:effectLst/>
                        </a:rPr>
                        <a:t>Return</a:t>
                      </a:r>
                      <a:endParaRPr lang="en-US" sz="2400" b="0" i="0" u="none" strike="noStrike">
                        <a:effectLst/>
                        <a:latin typeface="Arial"/>
                      </a:endParaRPr>
                    </a:p>
                  </a:txBody>
                  <a:tcPr marL="0" marR="0" marT="0" marB="0" anchor="b"/>
                </a:tc>
                <a:tc>
                  <a:txBody>
                    <a:bodyPr/>
                    <a:lstStyle/>
                    <a:p>
                      <a:pPr algn="l" fontAlgn="b"/>
                      <a:r>
                        <a:rPr lang="en-US" sz="2400" u="none" strike="noStrike" dirty="0">
                          <a:effectLst/>
                        </a:rPr>
                        <a:t>Return</a:t>
                      </a:r>
                      <a:endParaRPr lang="en-US" sz="2400" b="0" i="0" u="none" strike="noStrike" dirty="0">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8"/>
                  </a:ext>
                </a:extLst>
              </a:tr>
              <a:tr h="457200">
                <a:tc>
                  <a:txBody>
                    <a:bodyPr/>
                    <a:lstStyle/>
                    <a:p>
                      <a:pPr algn="r" fontAlgn="b"/>
                      <a:r>
                        <a:rPr lang="en-US" sz="2400" u="none" strike="noStrike">
                          <a:effectLst/>
                        </a:rPr>
                        <a:t>20</a:t>
                      </a:r>
                      <a:endParaRPr lang="en-US" sz="2400" b="0" i="0" u="none" strike="noStrike">
                        <a:effectLst/>
                        <a:latin typeface="Arial"/>
                      </a:endParaRPr>
                    </a:p>
                  </a:txBody>
                  <a:tcPr marL="0" marR="0" marT="0" marB="0" anchor="b"/>
                </a:tc>
                <a:tc>
                  <a:txBody>
                    <a:bodyPr/>
                    <a:lstStyle/>
                    <a:p>
                      <a:pPr algn="r" fontAlgn="b"/>
                      <a:r>
                        <a:rPr lang="en-US" sz="2400" u="none" strike="noStrike">
                          <a:effectLst/>
                        </a:rPr>
                        <a:t>0.063911253</a:t>
                      </a:r>
                      <a:endParaRPr lang="en-US" sz="2400" b="0" i="0" u="none" strike="noStrike">
                        <a:solidFill>
                          <a:srgbClr val="0000FF"/>
                        </a:solidFill>
                        <a:effectLst/>
                        <a:latin typeface="Arial"/>
                      </a:endParaRPr>
                    </a:p>
                  </a:txBody>
                  <a:tcPr marL="0" marR="0" marT="0" marB="0" anchor="b"/>
                </a:tc>
                <a:tc>
                  <a:txBody>
                    <a:bodyPr/>
                    <a:lstStyle/>
                    <a:p>
                      <a:pPr algn="l" fontAlgn="b"/>
                      <a:endParaRPr lang="en-US" sz="2400" b="0" i="0" u="none" strike="noStrike" dirty="0">
                        <a:effectLst/>
                        <a:latin typeface="Arial"/>
                      </a:endParaRPr>
                    </a:p>
                  </a:txBody>
                  <a:tcPr marL="0" marR="0" marT="0" marB="0" anchor="b"/>
                </a:tc>
                <a:tc>
                  <a:txBody>
                    <a:bodyPr/>
                    <a:lstStyle/>
                    <a:p>
                      <a:pPr algn="l" fontAlgn="b"/>
                      <a:endParaRPr lang="en-US" sz="2400" b="0" i="0" u="none" strike="noStrike" dirty="0">
                        <a:effectLst/>
                        <a:latin typeface="Arial"/>
                      </a:endParaRPr>
                    </a:p>
                  </a:txBody>
                  <a:tcPr marL="0" marR="0" marT="0" marB="0" anchor="b"/>
                </a:tc>
                <a:extLst>
                  <a:ext uri="{0D108BD9-81ED-4DB2-BD59-A6C34878D82A}">
                    <a16:rowId xmlns:a16="http://schemas.microsoft.com/office/drawing/2014/main" val="10009"/>
                  </a:ext>
                </a:extLst>
              </a:tr>
              <a:tr h="457200">
                <a:tc>
                  <a:txBody>
                    <a:bodyPr/>
                    <a:lstStyle/>
                    <a:p>
                      <a:pPr algn="r" fontAlgn="b"/>
                      <a:r>
                        <a:rPr lang="en-US" sz="2400" u="none" strike="noStrike">
                          <a:effectLst/>
                        </a:rPr>
                        <a:t>30</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tc>
                  <a:txBody>
                    <a:bodyPr/>
                    <a:lstStyle/>
                    <a:p>
                      <a:pPr algn="r" fontAlgn="b"/>
                      <a:r>
                        <a:rPr lang="en-US" sz="2400" u="none" strike="noStrike">
                          <a:effectLst/>
                        </a:rPr>
                        <a:t>0.17572294</a:t>
                      </a:r>
                      <a:endParaRPr lang="en-US" sz="2400" b="0" i="0" u="none" strike="noStrike">
                        <a:effectLst/>
                        <a:latin typeface="Arial"/>
                      </a:endParaRPr>
                    </a:p>
                  </a:txBody>
                  <a:tcPr marL="0" marR="0" marT="0" marB="0" anchor="b"/>
                </a:tc>
                <a:tc>
                  <a:txBody>
                    <a:bodyPr/>
                    <a:lstStyle/>
                    <a:p>
                      <a:pPr algn="l" fontAlgn="b"/>
                      <a:endParaRPr lang="en-US" sz="2400" b="0" i="0" u="none" strike="noStrike" dirty="0">
                        <a:effectLst/>
                        <a:latin typeface="Arial"/>
                      </a:endParaRPr>
                    </a:p>
                  </a:txBody>
                  <a:tcPr marL="0" marR="0" marT="0" marB="0" anchor="b"/>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1060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8810539"/>
              </p:ext>
            </p:extLst>
          </p:nvPr>
        </p:nvGraphicFramePr>
        <p:xfrm>
          <a:off x="685800" y="1752600"/>
          <a:ext cx="8153400" cy="5095700"/>
        </p:xfrm>
        <a:graphic>
          <a:graphicData uri="http://schemas.openxmlformats.org/drawingml/2006/table">
            <a:tbl>
              <a:tblPr>
                <a:tableStyleId>{5C22544A-7EE6-4342-B048-85BDC9FD1C3A}</a:tableStyleId>
              </a:tblPr>
              <a:tblGrid>
                <a:gridCol w="1951470">
                  <a:extLst>
                    <a:ext uri="{9D8B030D-6E8A-4147-A177-3AD203B41FA5}">
                      <a16:colId xmlns:a16="http://schemas.microsoft.com/office/drawing/2014/main" val="20000"/>
                    </a:ext>
                  </a:extLst>
                </a:gridCol>
                <a:gridCol w="3234627">
                  <a:extLst>
                    <a:ext uri="{9D8B030D-6E8A-4147-A177-3AD203B41FA5}">
                      <a16:colId xmlns:a16="http://schemas.microsoft.com/office/drawing/2014/main" val="20001"/>
                    </a:ext>
                  </a:extLst>
                </a:gridCol>
                <a:gridCol w="1684145">
                  <a:extLst>
                    <a:ext uri="{9D8B030D-6E8A-4147-A177-3AD203B41FA5}">
                      <a16:colId xmlns:a16="http://schemas.microsoft.com/office/drawing/2014/main" val="20002"/>
                    </a:ext>
                  </a:extLst>
                </a:gridCol>
                <a:gridCol w="1283158">
                  <a:extLst>
                    <a:ext uri="{9D8B030D-6E8A-4147-A177-3AD203B41FA5}">
                      <a16:colId xmlns:a16="http://schemas.microsoft.com/office/drawing/2014/main" val="20003"/>
                    </a:ext>
                  </a:extLst>
                </a:gridCol>
              </a:tblGrid>
              <a:tr h="436418">
                <a:tc>
                  <a:txBody>
                    <a:bodyPr/>
                    <a:lstStyle/>
                    <a:p>
                      <a:pPr algn="l" fontAlgn="b"/>
                      <a:endParaRPr lang="en-US" sz="2400" b="0" i="0" u="none" strike="noStrike" dirty="0">
                        <a:effectLst/>
                        <a:latin typeface="Arial"/>
                      </a:endParaRPr>
                    </a:p>
                  </a:txBody>
                  <a:tcPr marL="0" marR="0" marT="0" marB="0" anchor="b"/>
                </a:tc>
                <a:tc>
                  <a:txBody>
                    <a:bodyPr/>
                    <a:lstStyle/>
                    <a:p>
                      <a:pPr algn="l" fontAlgn="b"/>
                      <a:r>
                        <a:rPr lang="en-US" sz="2400" u="none" strike="noStrike">
                          <a:effectLst/>
                        </a:rPr>
                        <a:t>original project</a:t>
                      </a:r>
                      <a:endParaRPr lang="en-US" sz="2400" b="0" i="0" u="none" strike="noStrike">
                        <a:effectLst/>
                        <a:latin typeface="Arial"/>
                      </a:endParaRPr>
                    </a:p>
                  </a:txBody>
                  <a:tcPr marL="0" marR="0" marT="0" marB="0" anchor="b"/>
                </a:tc>
                <a:tc>
                  <a:txBody>
                    <a:bodyPr/>
                    <a:lstStyle/>
                    <a:p>
                      <a:pPr algn="l" fontAlgn="b"/>
                      <a:r>
                        <a:rPr lang="en-US" sz="2400" u="none" strike="noStrike">
                          <a:effectLst/>
                        </a:rPr>
                        <a:t>New project</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0"/>
                  </a:ext>
                </a:extLst>
              </a:tr>
              <a:tr h="436418">
                <a:tc>
                  <a:txBody>
                    <a:bodyPr/>
                    <a:lstStyle/>
                    <a:p>
                      <a:pPr algn="l" fontAlgn="b"/>
                      <a:endParaRPr lang="en-US" sz="2400" b="0" i="0" u="none" strike="noStrike" dirty="0">
                        <a:effectLst/>
                        <a:latin typeface="Arial"/>
                      </a:endParaRPr>
                    </a:p>
                  </a:txBody>
                  <a:tcPr marL="0" marR="0" marT="0" marB="0" anchor="b"/>
                </a:tc>
                <a:tc>
                  <a:txBody>
                    <a:bodyPr/>
                    <a:lstStyle/>
                    <a:p>
                      <a:pPr algn="l" fontAlgn="b"/>
                      <a:r>
                        <a:rPr lang="en-US" sz="2400" u="none" strike="noStrike">
                          <a:effectLst/>
                        </a:rPr>
                        <a:t>new market condition</a:t>
                      </a:r>
                      <a:endParaRPr lang="en-US" sz="2400" b="0" i="0" u="none" strike="noStrike">
                        <a:effectLst/>
                        <a:latin typeface="Arial"/>
                      </a:endParaRPr>
                    </a:p>
                  </a:txBody>
                  <a:tcPr marL="0" marR="0" marT="0" marB="0" anchor="b"/>
                </a:tc>
                <a:tc gridSpan="2">
                  <a:txBody>
                    <a:bodyPr/>
                    <a:lstStyle/>
                    <a:p>
                      <a:pPr algn="l" fontAlgn="b"/>
                      <a:r>
                        <a:rPr lang="en-US" sz="2400" u="none" strike="noStrike">
                          <a:effectLst/>
                        </a:rPr>
                        <a:t>with earlier sunken cost</a:t>
                      </a:r>
                      <a:endParaRPr lang="en-US" sz="2400" b="0" i="0" u="none" strike="noStrike">
                        <a:effectLst/>
                        <a:latin typeface="Arial"/>
                      </a:endParaRPr>
                    </a:p>
                  </a:txBody>
                  <a:tcPr marL="0" marR="0" marT="0" marB="0" anchor="b"/>
                </a:tc>
                <a:tc hMerge="1">
                  <a:txBody>
                    <a:bodyPr/>
                    <a:lstStyle/>
                    <a:p>
                      <a:endParaRPr lang="en-US"/>
                    </a:p>
                  </a:txBody>
                  <a:tcPr/>
                </a:tc>
                <a:extLst>
                  <a:ext uri="{0D108BD9-81ED-4DB2-BD59-A6C34878D82A}">
                    <a16:rowId xmlns:a16="http://schemas.microsoft.com/office/drawing/2014/main" val="10001"/>
                  </a:ext>
                </a:extLst>
              </a:tr>
              <a:tr h="436418">
                <a:tc>
                  <a:txBody>
                    <a:bodyPr/>
                    <a:lstStyle/>
                    <a:p>
                      <a:pPr algn="l" fontAlgn="b"/>
                      <a:r>
                        <a:rPr lang="en-US" sz="2400" u="none" strike="noStrike" dirty="0">
                          <a:effectLst/>
                        </a:rPr>
                        <a:t>S</a:t>
                      </a:r>
                      <a:endParaRPr lang="en-US" sz="2400" b="0" i="0" u="none" strike="noStrike" dirty="0">
                        <a:effectLst/>
                        <a:latin typeface="Arial"/>
                      </a:endParaRPr>
                    </a:p>
                  </a:txBody>
                  <a:tcPr marL="0" marR="0" marT="0" marB="0" anchor="b"/>
                </a:tc>
                <a:tc>
                  <a:txBody>
                    <a:bodyPr/>
                    <a:lstStyle/>
                    <a:p>
                      <a:pPr algn="r" fontAlgn="b"/>
                      <a:r>
                        <a:rPr lang="en-US" sz="2400" u="none" strike="noStrike" dirty="0">
                          <a:effectLst/>
                        </a:rPr>
                        <a:t>1</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1</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2"/>
                  </a:ext>
                </a:extLst>
              </a:tr>
              <a:tr h="436418">
                <a:tc>
                  <a:txBody>
                    <a:bodyPr/>
                    <a:lstStyle/>
                    <a:p>
                      <a:pPr algn="l" fontAlgn="b"/>
                      <a:r>
                        <a:rPr lang="en-US" sz="2400" u="none" strike="noStrike">
                          <a:effectLst/>
                        </a:rPr>
                        <a:t>K</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1.867818219</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4.63922371</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3"/>
                  </a:ext>
                </a:extLst>
              </a:tr>
              <a:tr h="436418">
                <a:tc>
                  <a:txBody>
                    <a:bodyPr/>
                    <a:lstStyle/>
                    <a:p>
                      <a:pPr algn="l" fontAlgn="b"/>
                      <a:r>
                        <a:rPr lang="en-US" sz="2400" u="none" strike="noStrike">
                          <a:effectLst/>
                        </a:rPr>
                        <a:t>R</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0.08</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0.08</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4"/>
                  </a:ext>
                </a:extLst>
              </a:tr>
              <a:tr h="436418">
                <a:tc>
                  <a:txBody>
                    <a:bodyPr/>
                    <a:lstStyle/>
                    <a:p>
                      <a:pPr algn="l" fontAlgn="b"/>
                      <a:r>
                        <a:rPr lang="en-US" sz="2400" u="none" strike="noStrike">
                          <a:effectLst/>
                        </a:rPr>
                        <a:t>T</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20</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20</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5"/>
                  </a:ext>
                </a:extLst>
              </a:tr>
              <a:tr h="436418">
                <a:tc>
                  <a:txBody>
                    <a:bodyPr/>
                    <a:lstStyle/>
                    <a:p>
                      <a:pPr algn="l" fontAlgn="b"/>
                      <a:r>
                        <a:rPr lang="en-US" sz="2400" u="none" strike="noStrike">
                          <a:effectLst/>
                        </a:rPr>
                        <a:t>sigma</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0.45</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0.45</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6"/>
                  </a:ext>
                </a:extLst>
              </a:tr>
              <a:tr h="436418">
                <a:tc>
                  <a:txBody>
                    <a:bodyPr/>
                    <a:lstStyle/>
                    <a:p>
                      <a:pPr algn="l" fontAlgn="b"/>
                      <a:r>
                        <a:rPr lang="en-US" sz="2400" u="none" strike="noStrike">
                          <a:effectLst/>
                        </a:rPr>
                        <a:t>c</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0.818501765</a:t>
                      </a:r>
                      <a:endParaRPr lang="en-US" sz="2400" b="0" i="0" u="none" strike="noStrike" dirty="0">
                        <a:effectLst/>
                        <a:latin typeface="Arial"/>
                      </a:endParaRPr>
                    </a:p>
                  </a:txBody>
                  <a:tcPr marL="0" marR="0" marT="0" marB="0" anchor="b"/>
                </a:tc>
                <a:tc>
                  <a:txBody>
                    <a:bodyPr/>
                    <a:lstStyle/>
                    <a:p>
                      <a:pPr algn="r" fontAlgn="b"/>
                      <a:r>
                        <a:rPr lang="en-US" sz="2400" u="none" strike="noStrike" dirty="0">
                          <a:effectLst/>
                        </a:rPr>
                        <a:t>0.69589973</a:t>
                      </a:r>
                      <a:endParaRPr lang="en-US" sz="2400" b="0" i="0" u="none" strike="noStrike" dirty="0">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7"/>
                  </a:ext>
                </a:extLst>
              </a:tr>
              <a:tr h="436418">
                <a:tc>
                  <a:txBody>
                    <a:bodyPr/>
                    <a:lstStyle/>
                    <a:p>
                      <a:pPr algn="l" fontAlgn="b"/>
                      <a:r>
                        <a:rPr lang="en-US" sz="2400" u="none" strike="noStrike">
                          <a:effectLst/>
                        </a:rPr>
                        <a:t>Market size</a:t>
                      </a:r>
                      <a:endParaRPr lang="en-US" sz="2400" b="0" i="0" u="none" strike="noStrike">
                        <a:effectLst/>
                        <a:latin typeface="Arial"/>
                      </a:endParaRPr>
                    </a:p>
                  </a:txBody>
                  <a:tcPr marL="0" marR="0" marT="0" marB="0" anchor="b"/>
                </a:tc>
                <a:tc>
                  <a:txBody>
                    <a:bodyPr/>
                    <a:lstStyle/>
                    <a:p>
                      <a:pPr algn="l" fontAlgn="b"/>
                      <a:r>
                        <a:rPr lang="en-US" sz="2400" u="none" strike="noStrike">
                          <a:effectLst/>
                        </a:rPr>
                        <a:t>Return</a:t>
                      </a:r>
                      <a:endParaRPr lang="en-US" sz="2400" b="0" i="0" u="none" strike="noStrike">
                        <a:effectLst/>
                        <a:latin typeface="Arial"/>
                      </a:endParaRPr>
                    </a:p>
                  </a:txBody>
                  <a:tcPr marL="0" marR="0" marT="0" marB="0" anchor="b"/>
                </a:tc>
                <a:tc>
                  <a:txBody>
                    <a:bodyPr/>
                    <a:lstStyle/>
                    <a:p>
                      <a:pPr algn="l" fontAlgn="b"/>
                      <a:r>
                        <a:rPr lang="en-US" sz="2400" u="none" strike="noStrike" dirty="0">
                          <a:effectLst/>
                        </a:rPr>
                        <a:t>Return</a:t>
                      </a:r>
                      <a:endParaRPr lang="en-US" sz="2400" b="0" i="0" u="none" strike="noStrike" dirty="0">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extLst>
                  <a:ext uri="{0D108BD9-81ED-4DB2-BD59-A6C34878D82A}">
                    <a16:rowId xmlns:a16="http://schemas.microsoft.com/office/drawing/2014/main" val="10008"/>
                  </a:ext>
                </a:extLst>
              </a:tr>
              <a:tr h="436418">
                <a:tc>
                  <a:txBody>
                    <a:bodyPr/>
                    <a:lstStyle/>
                    <a:p>
                      <a:pPr algn="r" fontAlgn="b"/>
                      <a:r>
                        <a:rPr lang="en-US" sz="2400" u="none" strike="noStrike">
                          <a:effectLst/>
                        </a:rPr>
                        <a:t>20</a:t>
                      </a:r>
                      <a:endParaRPr lang="en-US" sz="2400" b="0" i="0" u="none" strike="noStrike">
                        <a:effectLst/>
                        <a:latin typeface="Arial"/>
                      </a:endParaRPr>
                    </a:p>
                  </a:txBody>
                  <a:tcPr marL="0" marR="0" marT="0" marB="0" anchor="b"/>
                </a:tc>
                <a:tc>
                  <a:txBody>
                    <a:bodyPr/>
                    <a:lstStyle/>
                    <a:p>
                      <a:pPr algn="l" fontAlgn="b"/>
                      <a:endParaRPr lang="en-US" sz="2400" b="0" i="0" u="none" strike="noStrike">
                        <a:effectLst/>
                        <a:latin typeface="Arial"/>
                      </a:endParaRPr>
                    </a:p>
                  </a:txBody>
                  <a:tcPr marL="0" marR="0" marT="0" marB="0" anchor="b"/>
                </a:tc>
                <a:tc>
                  <a:txBody>
                    <a:bodyPr/>
                    <a:lstStyle/>
                    <a:p>
                      <a:pPr algn="l" fontAlgn="b"/>
                      <a:endParaRPr lang="en-US" sz="2400" b="0" i="0" u="none" strike="noStrike" dirty="0">
                        <a:effectLst/>
                        <a:latin typeface="Arial"/>
                      </a:endParaRPr>
                    </a:p>
                  </a:txBody>
                  <a:tcPr marL="0" marR="0" marT="0" marB="0" anchor="b"/>
                </a:tc>
                <a:tc>
                  <a:txBody>
                    <a:bodyPr/>
                    <a:lstStyle/>
                    <a:p>
                      <a:pPr algn="l" fontAlgn="b"/>
                      <a:endParaRPr lang="en-US" sz="2400" b="0" i="0" u="none" strike="noStrike" dirty="0">
                        <a:effectLst/>
                        <a:latin typeface="Arial"/>
                      </a:endParaRPr>
                    </a:p>
                  </a:txBody>
                  <a:tcPr marL="0" marR="0" marT="0" marB="0" anchor="b"/>
                </a:tc>
                <a:extLst>
                  <a:ext uri="{0D108BD9-81ED-4DB2-BD59-A6C34878D82A}">
                    <a16:rowId xmlns:a16="http://schemas.microsoft.com/office/drawing/2014/main" val="10009"/>
                  </a:ext>
                </a:extLst>
              </a:tr>
              <a:tr h="436418">
                <a:tc>
                  <a:txBody>
                    <a:bodyPr/>
                    <a:lstStyle/>
                    <a:p>
                      <a:pPr algn="r" fontAlgn="b"/>
                      <a:r>
                        <a:rPr lang="en-US" sz="2400" u="none" strike="noStrike">
                          <a:effectLst/>
                        </a:rPr>
                        <a:t>30</a:t>
                      </a:r>
                      <a:endParaRPr lang="en-US" sz="2400" b="0" i="0" u="none" strike="noStrike">
                        <a:effectLst/>
                        <a:latin typeface="Arial"/>
                      </a:endParaRPr>
                    </a:p>
                  </a:txBody>
                  <a:tcPr marL="0" marR="0" marT="0" marB="0" anchor="b"/>
                </a:tc>
                <a:tc>
                  <a:txBody>
                    <a:bodyPr/>
                    <a:lstStyle/>
                    <a:p>
                      <a:pPr algn="r" fontAlgn="b"/>
                      <a:r>
                        <a:rPr lang="en-US" sz="2400" u="none" strike="noStrike" dirty="0">
                          <a:effectLst/>
                        </a:rPr>
                        <a:t>0.13538002</a:t>
                      </a:r>
                      <a:endParaRPr lang="en-US" sz="2400" b="0" i="0" u="none" strike="noStrike" dirty="0">
                        <a:effectLst/>
                        <a:latin typeface="Arial"/>
                      </a:endParaRPr>
                    </a:p>
                  </a:txBody>
                  <a:tcPr marL="0" marR="0" marT="0" marB="0" anchor="b"/>
                </a:tc>
                <a:tc>
                  <a:txBody>
                    <a:bodyPr/>
                    <a:lstStyle/>
                    <a:p>
                      <a:pPr algn="r" fontAlgn="b"/>
                      <a:r>
                        <a:rPr lang="en-US" sz="2400" u="none" strike="noStrike">
                          <a:effectLst/>
                        </a:rPr>
                        <a:t>0.09552889</a:t>
                      </a:r>
                      <a:endParaRPr lang="en-US" sz="2400" b="0" i="0" u="none" strike="noStrike">
                        <a:effectLst/>
                        <a:latin typeface="Arial"/>
                      </a:endParaRPr>
                    </a:p>
                  </a:txBody>
                  <a:tcPr marL="0" marR="0" marT="0" marB="0" anchor="b"/>
                </a:tc>
                <a:tc>
                  <a:txBody>
                    <a:bodyPr/>
                    <a:lstStyle/>
                    <a:p>
                      <a:pPr algn="l" fontAlgn="b"/>
                      <a:endParaRPr lang="en-US" sz="2400" b="0" i="0" u="none" strike="noStrike" dirty="0">
                        <a:effectLst/>
                        <a:latin typeface="Arial"/>
                      </a:endParaRPr>
                    </a:p>
                  </a:txBody>
                  <a:tcPr marL="0" marR="0" marT="0" marB="0" anchor="b"/>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82733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88D5-2FDA-43FC-8A60-EFF50B442494}"/>
              </a:ext>
            </a:extLst>
          </p:cNvPr>
          <p:cNvSpPr>
            <a:spLocks noGrp="1"/>
          </p:cNvSpPr>
          <p:nvPr>
            <p:ph type="title"/>
          </p:nvPr>
        </p:nvSpPr>
        <p:spPr/>
        <p:txBody>
          <a:bodyPr/>
          <a:lstStyle/>
          <a:p>
            <a:r>
              <a:rPr lang="en-US" dirty="0"/>
              <a:t>Some discussion from Dixit and </a:t>
            </a:r>
            <a:r>
              <a:rPr lang="en-US" dirty="0" err="1"/>
              <a:t>Pyndick</a:t>
            </a:r>
            <a:r>
              <a:rPr lang="en-US" dirty="0"/>
              <a:t> (1994)</a:t>
            </a:r>
            <a:endParaRPr lang="en-CA" dirty="0"/>
          </a:p>
        </p:txBody>
      </p:sp>
      <p:sp>
        <p:nvSpPr>
          <p:cNvPr id="3" name="Content Placeholder 2">
            <a:extLst>
              <a:ext uri="{FF2B5EF4-FFF2-40B4-BE49-F238E27FC236}">
                <a16:creationId xmlns:a16="http://schemas.microsoft.com/office/drawing/2014/main" id="{3A96C04D-BAD4-4705-A418-27E4BDA70721}"/>
              </a:ext>
            </a:extLst>
          </p:cNvPr>
          <p:cNvSpPr>
            <a:spLocks noGrp="1"/>
          </p:cNvSpPr>
          <p:nvPr>
            <p:ph idx="1"/>
          </p:nvPr>
        </p:nvSpPr>
        <p:spPr/>
        <p:txBody>
          <a:bodyPr/>
          <a:lstStyle/>
          <a:p>
            <a:r>
              <a:rPr lang="en-US" dirty="0"/>
              <a:t>In quantum electrodynamics the result proves to have immense practical utility. In fact, it underlies Feynman’s (1949) diagrammatic technique for summing probabilities over all possible paths of a particle. His approach, developed before dynamic programming and Ito’s Lemma had been thought of, was an amazing achievement. </a:t>
            </a:r>
            <a:endParaRPr lang="en-CA" dirty="0"/>
          </a:p>
        </p:txBody>
      </p:sp>
    </p:spTree>
    <p:extLst>
      <p:ext uri="{BB962C8B-B14F-4D97-AF65-F5344CB8AC3E}">
        <p14:creationId xmlns:p14="http://schemas.microsoft.com/office/powerpoint/2010/main" val="35141372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a:t>Comments</a:t>
            </a:r>
          </a:p>
        </p:txBody>
      </p:sp>
      <p:sp>
        <p:nvSpPr>
          <p:cNvPr id="43011" name="Rectangle 3"/>
          <p:cNvSpPr>
            <a:spLocks noGrp="1" noChangeArrowheads="1"/>
          </p:cNvSpPr>
          <p:nvPr>
            <p:ph type="body" idx="1"/>
          </p:nvPr>
        </p:nvSpPr>
        <p:spPr/>
        <p:txBody>
          <a:bodyPr/>
          <a:lstStyle/>
          <a:p>
            <a:pPr eaLnBrk="1" hangingPunct="1">
              <a:lnSpc>
                <a:spcPct val="90000"/>
              </a:lnSpc>
            </a:pPr>
            <a:r>
              <a:rPr lang="en-US" altLang="en-US" dirty="0"/>
              <a:t>A project will last for a period of time. During that period of time, market condition may change, rendering projects designed for highest return under original estimation of future market condition less profitable.</a:t>
            </a:r>
          </a:p>
          <a:p>
            <a:pPr eaLnBrk="1" hangingPunct="1">
              <a:lnSpc>
                <a:spcPct val="90000"/>
              </a:lnSpc>
            </a:pPr>
            <a:r>
              <a:rPr lang="en-US" altLang="en-US" dirty="0"/>
              <a:t>That is why optimization does not always work as expected in economics and biology. One can only hope projects generate positive returns. That is why once successful species can go extinct. </a:t>
            </a:r>
          </a:p>
        </p:txBody>
      </p:sp>
    </p:spTree>
    <p:extLst>
      <p:ext uri="{BB962C8B-B14F-4D97-AF65-F5344CB8AC3E}">
        <p14:creationId xmlns:p14="http://schemas.microsoft.com/office/powerpoint/2010/main" val="1537884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z="4000"/>
              <a:t>Fixed cost and discount rate</a:t>
            </a:r>
            <a:r>
              <a:rPr lang="en-US" altLang="en-US"/>
              <a:t> </a:t>
            </a:r>
          </a:p>
        </p:txBody>
      </p:sp>
      <p:pic>
        <p:nvPicPr>
          <p:cNvPr id="39939" name="Picture 3"/>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1270000" y="1600200"/>
            <a:ext cx="6602413"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dirty="0"/>
              <a:t>Questions</a:t>
            </a:r>
          </a:p>
        </p:txBody>
      </p:sp>
      <p:sp>
        <p:nvSpPr>
          <p:cNvPr id="40963" name="Rectangle 3"/>
          <p:cNvSpPr>
            <a:spLocks noGrp="1" noChangeArrowheads="1"/>
          </p:cNvSpPr>
          <p:nvPr>
            <p:ph type="body" idx="1"/>
          </p:nvPr>
        </p:nvSpPr>
        <p:spPr/>
        <p:txBody>
          <a:bodyPr/>
          <a:lstStyle/>
          <a:p>
            <a:pPr eaLnBrk="1" hangingPunct="1"/>
            <a:r>
              <a:rPr lang="en-US" altLang="en-US" dirty="0"/>
              <a:t>Who will benefit more from low interest rates, large or small companies?</a:t>
            </a:r>
          </a:p>
          <a:p>
            <a:pPr eaLnBrk="1" hangingPunct="1"/>
            <a:r>
              <a:rPr lang="en-US" altLang="en-US" dirty="0"/>
              <a:t>Low interest rate as a competitive advantage for large companies.</a:t>
            </a:r>
          </a:p>
          <a:p>
            <a:pPr eaLnBrk="1" hangingPunct="1"/>
            <a:r>
              <a:rPr lang="en-US" altLang="en-US" dirty="0"/>
              <a:t>Small companies often have difficulty in obtaining loans. </a:t>
            </a:r>
          </a:p>
          <a:p>
            <a:pPr eaLnBrk="1" hangingPunct="1"/>
            <a:r>
              <a:rPr lang="en-US" altLang="en-US" dirty="0"/>
              <a:t>What will happen to housing pricing in a low interest rate environment?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a:t>Applications</a:t>
            </a:r>
            <a:endParaRPr lang="en-US" altLang="en-US" sz="4000"/>
          </a:p>
        </p:txBody>
      </p:sp>
      <p:sp>
        <p:nvSpPr>
          <p:cNvPr id="44035" name="Rectangle 3"/>
          <p:cNvSpPr>
            <a:spLocks noGrp="1" noChangeArrowheads="1"/>
          </p:cNvSpPr>
          <p:nvPr>
            <p:ph type="body" idx="1"/>
          </p:nvPr>
        </p:nvSpPr>
        <p:spPr/>
        <p:txBody>
          <a:bodyPr/>
          <a:lstStyle/>
          <a:p>
            <a:pPr eaLnBrk="1" hangingPunct="1">
              <a:buFontTx/>
              <a:buNone/>
            </a:pPr>
            <a:endParaRPr lang="en-US" altLang="en-US" sz="2800" dirty="0"/>
          </a:p>
          <a:p>
            <a:pPr eaLnBrk="1" hangingPunct="1"/>
            <a:r>
              <a:rPr lang="en-US" altLang="en-US" sz="2800" dirty="0"/>
              <a:t>Projects and firms</a:t>
            </a:r>
          </a:p>
          <a:p>
            <a:pPr eaLnBrk="1" hangingPunct="1">
              <a:lnSpc>
                <a:spcPct val="80000"/>
              </a:lnSpc>
            </a:pPr>
            <a:r>
              <a:rPr lang="en-US" altLang="en-US" sz="2800" dirty="0"/>
              <a:t>Capital structure</a:t>
            </a:r>
          </a:p>
          <a:p>
            <a:pPr eaLnBrk="1" hangingPunct="1"/>
            <a:r>
              <a:rPr lang="en-US" altLang="en-US" sz="2800" dirty="0"/>
              <a:t>Software development: Standard and agile</a:t>
            </a:r>
          </a:p>
          <a:p>
            <a:pPr eaLnBrk="1" hangingPunct="1"/>
            <a:r>
              <a:rPr lang="en-US" altLang="en-US" sz="2800" dirty="0"/>
              <a:t>Product life cycle</a:t>
            </a:r>
          </a:p>
          <a:p>
            <a:pPr eaLnBrk="1" hangingPunct="1"/>
            <a:r>
              <a:rPr lang="en-US" altLang="en-US" sz="2800" dirty="0"/>
              <a:t>Biological evolution</a:t>
            </a:r>
          </a:p>
          <a:p>
            <a:pPr eaLnBrk="1" hangingPunct="1"/>
            <a:r>
              <a:rPr lang="en-US" altLang="en-US" sz="2800" dirty="0"/>
              <a:t>Resource, fertility, economy </a:t>
            </a:r>
          </a:p>
          <a:p>
            <a:pPr eaLnBrk="1" hangingPunct="1"/>
            <a:endParaRPr lang="en-US" altLang="en-US" sz="2800" dirty="0"/>
          </a:p>
          <a:p>
            <a:pPr marL="0" indent="0" eaLnBrk="1" hangingPunct="1">
              <a:buNone/>
            </a:pPr>
            <a:endParaRPr lang="en-US" altLang="en-US" sz="2800" dirty="0"/>
          </a:p>
          <a:p>
            <a:pPr eaLnBrk="1" hangingPunct="1"/>
            <a:endParaRPr lang="en-US" alt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Biological evolution</a:t>
            </a:r>
          </a:p>
        </p:txBody>
      </p:sp>
      <p:sp>
        <p:nvSpPr>
          <p:cNvPr id="45059" name="Rectangle 3"/>
          <p:cNvSpPr>
            <a:spLocks noGrp="1" noChangeArrowheads="1"/>
          </p:cNvSpPr>
          <p:nvPr>
            <p:ph type="body" idx="1"/>
          </p:nvPr>
        </p:nvSpPr>
        <p:spPr>
          <a:xfrm>
            <a:off x="762000" y="2209800"/>
            <a:ext cx="7772400" cy="4114800"/>
          </a:xfrm>
        </p:spPr>
        <p:txBody>
          <a:bodyPr/>
          <a:lstStyle/>
          <a:p>
            <a:pPr eaLnBrk="1" hangingPunct="1"/>
            <a:endParaRPr lang="en-US" altLang="en-US"/>
          </a:p>
        </p:txBody>
      </p:sp>
      <p:graphicFrame>
        <p:nvGraphicFramePr>
          <p:cNvPr id="47108" name="Group 4"/>
          <p:cNvGraphicFramePr>
            <a:graphicFrameLocks noGrp="1"/>
          </p:cNvGraphicFramePr>
          <p:nvPr/>
        </p:nvGraphicFramePr>
        <p:xfrm>
          <a:off x="1219200" y="3352800"/>
          <a:ext cx="6110288" cy="1544674"/>
        </p:xfrm>
        <a:graphic>
          <a:graphicData uri="http://schemas.openxmlformats.org/drawingml/2006/table">
            <a:tbl>
              <a:tblPr/>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688975">
                  <a:extLst>
                    <a:ext uri="{9D8B030D-6E8A-4147-A177-3AD203B41FA5}">
                      <a16:colId xmlns:a16="http://schemas.microsoft.com/office/drawing/2014/main" val="20002"/>
                    </a:ext>
                  </a:extLst>
                </a:gridCol>
                <a:gridCol w="817563">
                  <a:extLst>
                    <a:ext uri="{9D8B030D-6E8A-4147-A177-3AD203B41FA5}">
                      <a16:colId xmlns:a16="http://schemas.microsoft.com/office/drawing/2014/main" val="20003"/>
                    </a:ext>
                  </a:extLst>
                </a:gridCol>
                <a:gridCol w="801687">
                  <a:extLst>
                    <a:ext uri="{9D8B030D-6E8A-4147-A177-3AD203B41FA5}">
                      <a16:colId xmlns:a16="http://schemas.microsoft.com/office/drawing/2014/main" val="20004"/>
                    </a:ext>
                  </a:extLst>
                </a:gridCol>
                <a:gridCol w="811213">
                  <a:extLst>
                    <a:ext uri="{9D8B030D-6E8A-4147-A177-3AD203B41FA5}">
                      <a16:colId xmlns:a16="http://schemas.microsoft.com/office/drawing/2014/main" val="20005"/>
                    </a:ext>
                  </a:extLst>
                </a:gridCol>
                <a:gridCol w="809625">
                  <a:extLst>
                    <a:ext uri="{9D8B030D-6E8A-4147-A177-3AD203B41FA5}">
                      <a16:colId xmlns:a16="http://schemas.microsoft.com/office/drawing/2014/main" val="20006"/>
                    </a:ext>
                  </a:extLst>
                </a:gridCol>
                <a:gridCol w="809625">
                  <a:extLst>
                    <a:ext uri="{9D8B030D-6E8A-4147-A177-3AD203B41FA5}">
                      <a16:colId xmlns:a16="http://schemas.microsoft.com/office/drawing/2014/main" val="20007"/>
                    </a:ext>
                  </a:extLst>
                </a:gridCol>
              </a:tblGrid>
              <a:tr h="457754">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H</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He</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47124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Li</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Be</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B</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C</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N</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O</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F</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Ne</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615636">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Na</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Mg</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Al</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Si</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P</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S</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Cl</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Times New Roman" pitchFamily="18" charset="0"/>
                        </a:rPr>
                        <a:t>Ar</a:t>
                      </a:r>
                      <a:endParaRPr kumimoji="0" lang="en-US" altLang="en-US" sz="2400" b="0" i="0" u="none" strike="noStrike" cap="none" normalizeH="0" baseline="0">
                        <a:ln>
                          <a:noFill/>
                        </a:ln>
                        <a:solidFill>
                          <a:schemeClr val="tx1"/>
                        </a:solidFill>
                        <a:effectLst/>
                        <a:latin typeface="Times New Roman" pitchFamily="18" charset="0"/>
                      </a:endParaRPr>
                    </a:p>
                  </a:txBody>
                  <a:tcPr marL="92075" marR="92075" marT="46015" marB="46015"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5098" name="Rectangle 42"/>
          <p:cNvSpPr>
            <a:spLocks noChangeArrowheads="1"/>
          </p:cNvSpPr>
          <p:nvPr/>
        </p:nvSpPr>
        <p:spPr bwMode="auto">
          <a:xfrm>
            <a:off x="0" y="396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2400">
              <a:latin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a:t>Biological evolution (Continued)</a:t>
            </a:r>
          </a:p>
        </p:txBody>
      </p:sp>
      <p:sp>
        <p:nvSpPr>
          <p:cNvPr id="46083" name="Rectangle 3"/>
          <p:cNvSpPr>
            <a:spLocks noGrp="1" noChangeArrowheads="1"/>
          </p:cNvSpPr>
          <p:nvPr>
            <p:ph type="body" idx="1"/>
          </p:nvPr>
        </p:nvSpPr>
        <p:spPr/>
        <p:txBody>
          <a:bodyPr/>
          <a:lstStyle/>
          <a:p>
            <a:pPr eaLnBrk="1" hangingPunct="1"/>
            <a:r>
              <a:rPr lang="en-US" altLang="en-US" sz="2800"/>
              <a:t>Carbon is the element of organic compounds. Except the inert gas Ne, C is at the center of the period. “Carbon is a particularly mediocre element, easygoing in the liaisons it forms. … In chemistry as in life, this unpretentiousness has rewards, and in its mediocre way carbon has established itself as king of the Periodic Kingdom.”</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a:t>From carbon to silicon</a:t>
            </a:r>
          </a:p>
        </p:txBody>
      </p:sp>
      <p:sp>
        <p:nvSpPr>
          <p:cNvPr id="47107" name="Rectangle 3"/>
          <p:cNvSpPr>
            <a:spLocks noGrp="1" noChangeArrowheads="1"/>
          </p:cNvSpPr>
          <p:nvPr>
            <p:ph type="body" idx="1"/>
          </p:nvPr>
        </p:nvSpPr>
        <p:spPr/>
        <p:txBody>
          <a:bodyPr/>
          <a:lstStyle/>
          <a:p>
            <a:pPr eaLnBrk="1" hangingPunct="1">
              <a:lnSpc>
                <a:spcPct val="80000"/>
              </a:lnSpc>
            </a:pPr>
            <a:r>
              <a:rPr lang="en-US" altLang="en-US" sz="2000"/>
              <a:t>Carbon’s principle products, living organisms, have struggled over a few billion years to establish mechanisms for the accumulation and dispersal of information (an austere distillation and definition of what we mean by “life”), and silicon has lain in wait. The recent alliance of two regions, in which carbon-based organisms have developed the use of silicon-based artifacts for information technology, has resulted the enslavement of silicon. However, such is the precocity of carbon’s organisms that they are steadily developing silicon’s latent powers, and one day silicon may well overturn the suzerainty of its northern neighbor and assume the dominant role. It certainly has long term potential, for its metabolism and replication need not be as messy as carbon’s. Here we may see one of the most subtle interplays of alliances anywhere in the kingdom, for silicon will not realize its potential without the burden of development being carried out by carbon.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story of Silicon Valley </a:t>
            </a:r>
          </a:p>
        </p:txBody>
      </p:sp>
      <p:sp>
        <p:nvSpPr>
          <p:cNvPr id="3" name="Content Placeholder 2"/>
          <p:cNvSpPr>
            <a:spLocks noGrp="1"/>
          </p:cNvSpPr>
          <p:nvPr>
            <p:ph idx="1"/>
          </p:nvPr>
        </p:nvSpPr>
        <p:spPr/>
        <p:txBody>
          <a:bodyPr/>
          <a:lstStyle/>
          <a:p>
            <a:r>
              <a:rPr lang="en-US" dirty="0"/>
              <a:t>In 1950s, William Shockley, an inventor of transistor, wanted to develop silicon based semiconductor industry. At that time, high tech industry was concentrated at the East Coast. So he moved to the West Coast, to be far away from the East Coast. That was the origin of the Silicon Valley</a:t>
            </a:r>
            <a:r>
              <a:rPr lang="en-US" dirty="0" smtClean="0"/>
              <a:t>.</a:t>
            </a:r>
            <a:endParaRPr lang="en-US" dirty="0"/>
          </a:p>
          <a:p>
            <a:r>
              <a:rPr lang="en-US" dirty="0"/>
              <a:t>To develop new industry, new ideas, one has to stay away from the establishment.</a:t>
            </a:r>
          </a:p>
        </p:txBody>
      </p:sp>
    </p:spTree>
    <p:extLst>
      <p:ext uri="{BB962C8B-B14F-4D97-AF65-F5344CB8AC3E}">
        <p14:creationId xmlns:p14="http://schemas.microsoft.com/office/powerpoint/2010/main" val="37567026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a:t>From sulfur to oxygen</a:t>
            </a:r>
          </a:p>
        </p:txBody>
      </p:sp>
      <p:sp>
        <p:nvSpPr>
          <p:cNvPr id="48131" name="Rectangle 3"/>
          <p:cNvSpPr>
            <a:spLocks noGrp="1" noChangeArrowheads="1"/>
          </p:cNvSpPr>
          <p:nvPr>
            <p:ph type="body" idx="1"/>
          </p:nvPr>
        </p:nvSpPr>
        <p:spPr/>
        <p:txBody>
          <a:bodyPr/>
          <a:lstStyle/>
          <a:p>
            <a:pPr eaLnBrk="1" hangingPunct="1">
              <a:lnSpc>
                <a:spcPct val="80000"/>
              </a:lnSpc>
            </a:pPr>
            <a:r>
              <a:rPr lang="en-US" altLang="en-US" sz="2400" dirty="0"/>
              <a:t>Nature discovered that in some respects hydrogen sulfide (H2S), the analog of water (H2O), can be used by organisms in much the same way as water is used in the process of photosynthesis --- as a source of hydrogen. The great difference to note is that when hydrogen is removed from a water molecule by a green plant, the excrement is gaseous oxygen, which then mingles with the globally distributed atmosphere. However, when hydrogen is removed from hydrogen sulfide in the interior of a bacterium, the excrement is sulfur. Sulfur, being a solid, does not waft away, so the colony of organisms has to develop a mode of survival based on a gradually accumulating mound of its own sewage. </a:t>
            </a:r>
          </a:p>
          <a:p>
            <a:pPr eaLnBrk="1" hangingPunct="1">
              <a:lnSpc>
                <a:spcPct val="80000"/>
              </a:lnSpc>
            </a:pPr>
            <a:r>
              <a:rPr lang="en-US" altLang="en-US" sz="2400" dirty="0"/>
              <a:t>From sulfur to oxygen: From low fixed cost </a:t>
            </a:r>
            <a:r>
              <a:rPr lang="en-US" altLang="en-US" sz="2400"/>
              <a:t>to high.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en-US" sz="4000"/>
              <a:t>The reward and pollution in economic development</a:t>
            </a:r>
          </a:p>
        </p:txBody>
      </p:sp>
      <p:sp>
        <p:nvSpPr>
          <p:cNvPr id="49155" name="Rectangle 3"/>
          <p:cNvSpPr>
            <a:spLocks noGrp="1" noChangeArrowheads="1"/>
          </p:cNvSpPr>
          <p:nvPr>
            <p:ph type="body" idx="1"/>
          </p:nvPr>
        </p:nvSpPr>
        <p:spPr/>
        <p:txBody>
          <a:bodyPr/>
          <a:lstStyle/>
          <a:p>
            <a:pPr eaLnBrk="1" hangingPunct="1">
              <a:lnSpc>
                <a:spcPct val="80000"/>
              </a:lnSpc>
            </a:pPr>
            <a:r>
              <a:rPr lang="en-US" altLang="en-US" sz="2400"/>
              <a:t>The transition from sulfur to oxygen was a major pollution event in biological history, which destroyed most living systems at that time. This example shows the importance of dumping high entropy waste in ecological systems. Those who are able to dump the excrement of themselves effectively will prosper, often at a cost to others. This is the same to human beings in economic development. Many industrial facilities are built by rivers or near seaside so wastes can be diffused quickly. While the gains from the industrial output are more concentrated and harvested by the owners of the industrial facilities, the wastes are diffused and shared by many others.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65AFD-61CF-4169-9CFB-5E11965D7FA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FA59CFA-BE68-45BB-A9F4-59FEC6076F6E}"/>
              </a:ext>
            </a:extLst>
          </p:cNvPr>
          <p:cNvSpPr>
            <a:spLocks noGrp="1"/>
          </p:cNvSpPr>
          <p:nvPr>
            <p:ph idx="1"/>
          </p:nvPr>
        </p:nvSpPr>
        <p:spPr/>
        <p:txBody>
          <a:bodyPr/>
          <a:lstStyle/>
          <a:p>
            <a:r>
              <a:rPr lang="en-US" dirty="0"/>
              <a:t>Since the dependent variable --- the probability amplitude --- in quantum electrodynamics is complex valued, the analogy with dynamic programing and contingent claims valuation may not extend beyond the mathematical formalism. If it does, then in addition to all his achievements in physics, Feynman could be claimed as the father of financial economics. (Dixit and </a:t>
            </a:r>
            <a:r>
              <a:rPr lang="en-US" dirty="0" err="1"/>
              <a:t>Pindyck</a:t>
            </a:r>
            <a:r>
              <a:rPr lang="en-US" dirty="0"/>
              <a:t>, 1994, p. 123)</a:t>
            </a:r>
            <a:endParaRPr lang="en-CA" dirty="0"/>
          </a:p>
        </p:txBody>
      </p:sp>
    </p:spTree>
    <p:extLst>
      <p:ext uri="{BB962C8B-B14F-4D97-AF65-F5344CB8AC3E}">
        <p14:creationId xmlns:p14="http://schemas.microsoft.com/office/powerpoint/2010/main" val="17569162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a:t>K and r strategies</a:t>
            </a:r>
          </a:p>
        </p:txBody>
      </p:sp>
      <p:sp>
        <p:nvSpPr>
          <p:cNvPr id="50179" name="Rectangle 3"/>
          <p:cNvSpPr>
            <a:spLocks noGrp="1" noChangeArrowheads="1"/>
          </p:cNvSpPr>
          <p:nvPr>
            <p:ph type="body" idx="1"/>
          </p:nvPr>
        </p:nvSpPr>
        <p:spPr/>
        <p:txBody>
          <a:bodyPr/>
          <a:lstStyle/>
          <a:p>
            <a:pPr eaLnBrk="1" hangingPunct="1">
              <a:lnSpc>
                <a:spcPct val="90000"/>
              </a:lnSpc>
            </a:pPr>
            <a:r>
              <a:rPr lang="en-US" altLang="en-US" sz="2400"/>
              <a:t>The pattern of biological evolution is very similar to the pattern of the product life cycle. Biological species are sometimes classified, according to the relative level of fixed and variable costs, into two categories, the </a:t>
            </a:r>
            <a:r>
              <a:rPr lang="en-US" altLang="en-US" sz="2400" i="1"/>
              <a:t>r</a:t>
            </a:r>
            <a:r>
              <a:rPr lang="en-US" altLang="en-US" sz="2400"/>
              <a:t>-strategists and the </a:t>
            </a:r>
            <a:r>
              <a:rPr lang="en-US" altLang="en-US" sz="2400" i="1"/>
              <a:t>K</a:t>
            </a:r>
            <a:r>
              <a:rPr lang="en-US" altLang="en-US" sz="2400"/>
              <a:t>-strategists. The fixed costs are low for the </a:t>
            </a:r>
            <a:r>
              <a:rPr lang="en-US" altLang="en-US" sz="2400" i="1"/>
              <a:t>r</a:t>
            </a:r>
            <a:r>
              <a:rPr lang="en-US" altLang="en-US" sz="2400"/>
              <a:t>-strategists. They are usually of small size, produce abundant offspring and invest very little in each one. They are the species that prosper in a volatile environment for low fixed costs make them flexible. But they cannot compete well with other species in a stable environment for their marginal costs are high.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a:t>K and r strategies</a:t>
            </a:r>
          </a:p>
        </p:txBody>
      </p:sp>
      <p:sp>
        <p:nvSpPr>
          <p:cNvPr id="51203" name="Rectangle 3"/>
          <p:cNvSpPr>
            <a:spLocks noGrp="1" noChangeArrowheads="1"/>
          </p:cNvSpPr>
          <p:nvPr>
            <p:ph type="body" idx="1"/>
          </p:nvPr>
        </p:nvSpPr>
        <p:spPr/>
        <p:txBody>
          <a:bodyPr/>
          <a:lstStyle/>
          <a:p>
            <a:pPr eaLnBrk="1" hangingPunct="1">
              <a:lnSpc>
                <a:spcPct val="90000"/>
              </a:lnSpc>
            </a:pPr>
            <a:r>
              <a:rPr lang="en-US" altLang="en-US" sz="2400"/>
              <a:t>In contrast, the fixed costs are high for the </a:t>
            </a:r>
            <a:r>
              <a:rPr lang="en-US" altLang="en-US" sz="2400" i="1"/>
              <a:t>K</a:t>
            </a:r>
            <a:r>
              <a:rPr lang="en-US" altLang="en-US" sz="2400"/>
              <a:t>-strategists. They are usually large in size, produce fewer offspring but invest much more in each one. They are the conservative species that are able to out-compete the </a:t>
            </a:r>
            <a:r>
              <a:rPr lang="en-US" altLang="en-US" sz="2400" i="1"/>
              <a:t>r</a:t>
            </a:r>
            <a:r>
              <a:rPr lang="en-US" altLang="en-US" sz="2400"/>
              <a:t>-strategists in stable environments, for their marginal costs are low. But they cannot adjust quickly when the environment changes. Between the extreme </a:t>
            </a:r>
            <a:r>
              <a:rPr lang="en-US" altLang="en-US" sz="2400" i="1"/>
              <a:t>r</a:t>
            </a:r>
            <a:r>
              <a:rPr lang="en-US" altLang="en-US" sz="2400"/>
              <a:t>-strategists such as bacteria and the extreme </a:t>
            </a:r>
            <a:r>
              <a:rPr lang="en-US" altLang="en-US" sz="2400" i="1"/>
              <a:t>K</a:t>
            </a:r>
            <a:r>
              <a:rPr lang="en-US" altLang="en-US" sz="2400"/>
              <a:t>-strategists such as elephants, there lies the </a:t>
            </a:r>
            <a:r>
              <a:rPr lang="en-US" altLang="en-US" sz="2400" i="1"/>
              <a:t>r</a:t>
            </a:r>
            <a:r>
              <a:rPr lang="en-US" altLang="en-US" sz="2400"/>
              <a:t> and </a:t>
            </a:r>
            <a:r>
              <a:rPr lang="en-US" altLang="en-US" sz="2400" i="1"/>
              <a:t>K</a:t>
            </a:r>
            <a:r>
              <a:rPr lang="en-US" altLang="en-US" sz="2400"/>
              <a:t> continuum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1690C-F819-4E14-A897-140E99F5CE6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01A7E6D-5C23-49ED-8420-AF13482BD6B3}"/>
              </a:ext>
            </a:extLst>
          </p:cNvPr>
          <p:cNvSpPr>
            <a:spLocks noGrp="1"/>
          </p:cNvSpPr>
          <p:nvPr>
            <p:ph idx="1"/>
          </p:nvPr>
        </p:nvSpPr>
        <p:spPr/>
        <p:txBody>
          <a:bodyPr/>
          <a:lstStyle/>
          <a:p>
            <a:r>
              <a:rPr lang="en-CA" dirty="0"/>
              <a:t>We will show that Feynman’s method does work in economics and finance</a:t>
            </a:r>
          </a:p>
          <a:p>
            <a:r>
              <a:rPr lang="en-CA" dirty="0"/>
              <a:t>Indeed, there is really no reason why Feynman’s method should be restricted to complex valued problems</a:t>
            </a:r>
          </a:p>
        </p:txBody>
      </p:sp>
    </p:spTree>
    <p:extLst>
      <p:ext uri="{BB962C8B-B14F-4D97-AF65-F5344CB8AC3E}">
        <p14:creationId xmlns:p14="http://schemas.microsoft.com/office/powerpoint/2010/main" val="926854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z="4000"/>
              <a:t>Most fundamental properties of life</a:t>
            </a:r>
          </a:p>
        </p:txBody>
      </p:sp>
      <p:sp>
        <p:nvSpPr>
          <p:cNvPr id="6147" name="Rectangle 3"/>
          <p:cNvSpPr>
            <a:spLocks noGrp="1" noChangeArrowheads="1"/>
          </p:cNvSpPr>
          <p:nvPr>
            <p:ph type="body" idx="1"/>
          </p:nvPr>
        </p:nvSpPr>
        <p:spPr/>
        <p:txBody>
          <a:bodyPr/>
          <a:lstStyle/>
          <a:p>
            <a:pPr eaLnBrk="1" hangingPunct="1"/>
            <a:r>
              <a:rPr lang="en-US" altLang="en-US"/>
              <a:t>First, organisms and organizations, as non-equilibrium systems, need to obtain resources from the environment to compensate for the continuous diffusion of resources required to maintain various functions.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altLang="en-US"/>
          </a:p>
        </p:txBody>
      </p:sp>
      <p:sp>
        <p:nvSpPr>
          <p:cNvPr id="7171" name="Rectangle 3"/>
          <p:cNvSpPr>
            <a:spLocks noGrp="1" noChangeArrowheads="1"/>
          </p:cNvSpPr>
          <p:nvPr>
            <p:ph type="body" idx="1"/>
          </p:nvPr>
        </p:nvSpPr>
        <p:spPr/>
        <p:txBody>
          <a:bodyPr/>
          <a:lstStyle/>
          <a:p>
            <a:pPr eaLnBrk="1" hangingPunct="1">
              <a:lnSpc>
                <a:spcPct val="90000"/>
              </a:lnSpc>
            </a:pPr>
            <a:r>
              <a:rPr lang="en-US" altLang="en-US" sz="2400"/>
              <a:t>Second, fixed cost has to be spent before a system can obtain resources from external environment. From the second law of thermodynamics, the diffusion of resource is spontaneous. But the extraction, transformation and storage of resources requires specialized structures. For example, all biological systems require genetic codes and protein structures before they can extract, transform and store external resources. All human beings require substantial amount of investment from parents and the society before they can make a living themselves.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TotalTime>
  <Words>3154</Words>
  <Application>Microsoft Office PowerPoint</Application>
  <PresentationFormat>On-screen Show (4:3)</PresentationFormat>
  <Paragraphs>309</Paragraphs>
  <Slides>61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8" baseType="lpstr">
      <vt:lpstr>新細明體</vt:lpstr>
      <vt:lpstr>Arial</vt:lpstr>
      <vt:lpstr>Calibri</vt:lpstr>
      <vt:lpstr>Times New Roman</vt:lpstr>
      <vt:lpstr>Wingdings</vt:lpstr>
      <vt:lpstr>Default Design</vt:lpstr>
      <vt:lpstr>Equation</vt:lpstr>
      <vt:lpstr>an analytical theory of investment </vt:lpstr>
      <vt:lpstr>Quote from Fischer Black</vt:lpstr>
      <vt:lpstr>PowerPoint Presentation</vt:lpstr>
      <vt:lpstr>PowerPoint Presentation</vt:lpstr>
      <vt:lpstr>Some discussion from Dixit and Pyndick (1994)</vt:lpstr>
      <vt:lpstr>PowerPoint Presentation</vt:lpstr>
      <vt:lpstr>PowerPoint Presentation</vt:lpstr>
      <vt:lpstr>Most fundamental properties of life</vt:lpstr>
      <vt:lpstr>PowerPoint Presentation</vt:lpstr>
      <vt:lpstr>PowerPoint Presentation</vt:lpstr>
      <vt:lpstr>Main factors in economic activities</vt:lpstr>
      <vt:lpstr>The analytical theory of production </vt:lpstr>
      <vt:lpstr>From stochastic process to deterministic equation</vt:lpstr>
      <vt:lpstr>PowerPoint Presentation</vt:lpstr>
      <vt:lpstr>PowerPoint Presentation</vt:lpstr>
      <vt:lpstr>From Feynman to Feynman-Kac</vt:lpstr>
      <vt:lpstr>PowerPoint Presentation</vt:lpstr>
      <vt:lpstr>A correspondence between quantum mechanics and economic activities</vt:lpstr>
      <vt:lpstr>The equation</vt:lpstr>
      <vt:lpstr>Comparison with Black-Scholes Equation</vt:lpstr>
      <vt:lpstr>The initial condition</vt:lpstr>
      <vt:lpstr>The initial condition (continued)</vt:lpstr>
      <vt:lpstr>Solution</vt:lpstr>
      <vt:lpstr>PowerPoint Presentation</vt:lpstr>
      <vt:lpstr>Similarity and difference between option theory and capital investment</vt:lpstr>
      <vt:lpstr>Some general properties</vt:lpstr>
      <vt:lpstr>Some general properties (continued)</vt:lpstr>
      <vt:lpstr>Uncertainty and variable cost (Figure)</vt:lpstr>
      <vt:lpstr>Uncertainty and variable cost </vt:lpstr>
      <vt:lpstr>Company size and innovation</vt:lpstr>
      <vt:lpstr>PowerPoint Presentation</vt:lpstr>
      <vt:lpstr>Rate of return from investment</vt:lpstr>
      <vt:lpstr>NPV of projects</vt:lpstr>
      <vt:lpstr>Output and return with different levels of fixed costs  (Figure)</vt:lpstr>
      <vt:lpstr>Output and return with different levels of fixed costs </vt:lpstr>
      <vt:lpstr>The fundamental tradeoff</vt:lpstr>
      <vt:lpstr>Implication on capital budgeting</vt:lpstr>
      <vt:lpstr>Exercise 1: Fixed cost and market size</vt:lpstr>
      <vt:lpstr>Calculations</vt:lpstr>
      <vt:lpstr>Exercise 2: Duration and return</vt:lpstr>
      <vt:lpstr>Project value with different durations</vt:lpstr>
      <vt:lpstr>Comments</vt:lpstr>
      <vt:lpstr>PowerPoint Presentation</vt:lpstr>
      <vt:lpstr>Discussion</vt:lpstr>
      <vt:lpstr>PowerPoint Presentation</vt:lpstr>
      <vt:lpstr>PowerPoint Presentation</vt:lpstr>
      <vt:lpstr>Exercise 3: Investment decision with changing market evaluation</vt:lpstr>
      <vt:lpstr>PowerPoint Presentation</vt:lpstr>
      <vt:lpstr>PowerPoint Presentation</vt:lpstr>
      <vt:lpstr>Comments</vt:lpstr>
      <vt:lpstr>Fixed cost and discount rate </vt:lpstr>
      <vt:lpstr>Questions</vt:lpstr>
      <vt:lpstr>Applications</vt:lpstr>
      <vt:lpstr>Biological evolution</vt:lpstr>
      <vt:lpstr>Biological evolution (Continued)</vt:lpstr>
      <vt:lpstr>From carbon to silicon</vt:lpstr>
      <vt:lpstr>The story of Silicon Valley </vt:lpstr>
      <vt:lpstr>From sulfur to oxygen</vt:lpstr>
      <vt:lpstr>The reward and pollution in economic development</vt:lpstr>
      <vt:lpstr>K and r strategies</vt:lpstr>
      <vt:lpstr>K and r strategies</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investment</dc:title>
  <dc:creator>student</dc:creator>
  <cp:lastModifiedBy>setup</cp:lastModifiedBy>
  <cp:revision>158</cp:revision>
  <cp:lastPrinted>2018-10-29T20:55:35Z</cp:lastPrinted>
  <dcterms:created xsi:type="dcterms:W3CDTF">2005-09-22T16:59:09Z</dcterms:created>
  <dcterms:modified xsi:type="dcterms:W3CDTF">2018-11-06T16:00:18Z</dcterms:modified>
</cp:coreProperties>
</file>