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58" r:id="rId4"/>
    <p:sldId id="259" r:id="rId5"/>
    <p:sldId id="260" r:id="rId6"/>
    <p:sldId id="261" r:id="rId7"/>
    <p:sldId id="269" r:id="rId8"/>
    <p:sldId id="276" r:id="rId9"/>
    <p:sldId id="277" r:id="rId10"/>
    <p:sldId id="278" r:id="rId11"/>
    <p:sldId id="279" r:id="rId12"/>
    <p:sldId id="280" r:id="rId13"/>
    <p:sldId id="281" r:id="rId14"/>
    <p:sldId id="282" r:id="rId15"/>
    <p:sldId id="265" r:id="rId16"/>
    <p:sldId id="266" r:id="rId17"/>
    <p:sldId id="283" r:id="rId18"/>
    <p:sldId id="267" r:id="rId1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marker>
            <c:symbol val="none"/>
          </c:marker>
          <c:val>
            <c:numRef>
              <c:f>Sheet1!$B$9:$K$9</c:f>
              <c:numCache>
                <c:formatCode>0.00</c:formatCode>
                <c:ptCount val="10"/>
                <c:pt idx="0">
                  <c:v>-6.1651379757565739E-4</c:v>
                </c:pt>
                <c:pt idx="1">
                  <c:v>1.9988179498926506E-3</c:v>
                </c:pt>
                <c:pt idx="2">
                  <c:v>2.280761885747129E-2</c:v>
                </c:pt>
                <c:pt idx="3">
                  <c:v>5.4907183280271221E-2</c:v>
                </c:pt>
                <c:pt idx="4">
                  <c:v>8.7876696541973498E-2</c:v>
                </c:pt>
                <c:pt idx="5">
                  <c:v>0.10943939354529864</c:v>
                </c:pt>
                <c:pt idx="6">
                  <c:v>0.10886549425919512</c:v>
                </c:pt>
                <c:pt idx="7">
                  <c:v>8.1470533016272162E-2</c:v>
                </c:pt>
                <c:pt idx="8">
                  <c:v>3.0700016479967784E-2</c:v>
                </c:pt>
                <c:pt idx="9">
                  <c:v>-3.4381508227477764E-2</c:v>
                </c:pt>
              </c:numCache>
            </c:numRef>
          </c:val>
          <c:smooth val="0"/>
          <c:extLst>
            <c:ext xmlns:c16="http://schemas.microsoft.com/office/drawing/2014/chart" uri="{C3380CC4-5D6E-409C-BE32-E72D297353CC}">
              <c16:uniqueId val="{00000000-9FF3-4F79-995A-77C10A268388}"/>
            </c:ext>
          </c:extLst>
        </c:ser>
        <c:dLbls>
          <c:showLegendKey val="0"/>
          <c:showVal val="0"/>
          <c:showCatName val="0"/>
          <c:showSerName val="0"/>
          <c:showPercent val="0"/>
          <c:showBubbleSize val="0"/>
        </c:dLbls>
        <c:hiLowLines/>
        <c:smooth val="0"/>
        <c:axId val="66250240"/>
        <c:axId val="66252160"/>
      </c:lineChart>
      <c:catAx>
        <c:axId val="66250240"/>
        <c:scaling>
          <c:orientation val="minMax"/>
        </c:scaling>
        <c:delete val="0"/>
        <c:axPos val="b"/>
        <c:title>
          <c:tx>
            <c:rich>
              <a:bodyPr/>
              <a:lstStyle/>
              <a:p>
                <a:pPr>
                  <a:defRPr/>
                </a:pPr>
                <a:r>
                  <a:rPr lang="en-US" sz="2000"/>
                  <a:t>Fixed</a:t>
                </a:r>
                <a:r>
                  <a:rPr lang="en-US" sz="2000" baseline="0"/>
                  <a:t> cost</a:t>
                </a:r>
                <a:endParaRPr lang="en-US" sz="2000"/>
              </a:p>
            </c:rich>
          </c:tx>
          <c:overlay val="0"/>
        </c:title>
        <c:majorTickMark val="none"/>
        <c:minorTickMark val="none"/>
        <c:tickLblPos val="nextTo"/>
        <c:txPr>
          <a:bodyPr/>
          <a:lstStyle/>
          <a:p>
            <a:pPr>
              <a:defRPr sz="1600" baseline="0"/>
            </a:pPr>
            <a:endParaRPr lang="en-US"/>
          </a:p>
        </c:txPr>
        <c:crossAx val="66252160"/>
        <c:crosses val="autoZero"/>
        <c:auto val="1"/>
        <c:lblAlgn val="ctr"/>
        <c:lblOffset val="100"/>
        <c:noMultiLvlLbl val="0"/>
      </c:catAx>
      <c:valAx>
        <c:axId val="66252160"/>
        <c:scaling>
          <c:orientation val="minMax"/>
        </c:scaling>
        <c:delete val="0"/>
        <c:axPos val="l"/>
        <c:title>
          <c:tx>
            <c:rich>
              <a:bodyPr/>
              <a:lstStyle/>
              <a:p>
                <a:pPr>
                  <a:defRPr/>
                </a:pPr>
                <a:r>
                  <a:rPr lang="en-US" sz="2000"/>
                  <a:t>rate</a:t>
                </a:r>
                <a:r>
                  <a:rPr lang="en-US" sz="2000" baseline="0"/>
                  <a:t> of return</a:t>
                </a:r>
                <a:endParaRPr lang="en-US" sz="2000"/>
              </a:p>
            </c:rich>
          </c:tx>
          <c:overlay val="0"/>
        </c:title>
        <c:numFmt formatCode="0.00" sourceLinked="1"/>
        <c:majorTickMark val="out"/>
        <c:minorTickMark val="none"/>
        <c:tickLblPos val="nextTo"/>
        <c:txPr>
          <a:bodyPr/>
          <a:lstStyle/>
          <a:p>
            <a:pPr>
              <a:defRPr sz="1600" baseline="0"/>
            </a:pPr>
            <a:endParaRPr lang="en-US"/>
          </a:p>
        </c:txPr>
        <c:crossAx val="66250240"/>
        <c:crosses val="autoZero"/>
        <c:crossBetween val="between"/>
      </c:val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CC2034A-AB7F-4E51-97F1-A531239BFB71}" type="slidenum">
              <a:rPr lang="en-US" altLang="en-US"/>
              <a:pPr>
                <a:defRPr/>
              </a:pPr>
              <a:t>‹#›</a:t>
            </a:fld>
            <a:endParaRPr lang="en-US" altLang="en-US"/>
          </a:p>
        </p:txBody>
      </p:sp>
    </p:spTree>
    <p:extLst>
      <p:ext uri="{BB962C8B-B14F-4D97-AF65-F5344CB8AC3E}">
        <p14:creationId xmlns:p14="http://schemas.microsoft.com/office/powerpoint/2010/main" val="1543173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Related Parameters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04020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GB" dirty="0"/>
              <a:t>We will examine how changes in resource abundance affect the structure of and return on economic activity. For simplicity, we will set </a:t>
            </a:r>
            <a:r>
              <a:rPr lang="en-GB" i="1" dirty="0"/>
              <a:t>S</a:t>
            </a:r>
            <a:r>
              <a:rPr lang="en-GB" dirty="0"/>
              <a:t> =1, </a:t>
            </a:r>
            <a:r>
              <a:rPr lang="en-GB" i="1" dirty="0"/>
              <a:t>r</a:t>
            </a:r>
            <a:r>
              <a:rPr lang="en-GB" dirty="0"/>
              <a:t> = 0.1, </a:t>
            </a:r>
            <a:r>
              <a:rPr lang="en-GB" i="1" dirty="0"/>
              <a:t>T</a:t>
            </a:r>
            <a:r>
              <a:rPr lang="en-GB" dirty="0"/>
              <a:t> =15 and </a:t>
            </a:r>
            <a:r>
              <a:rPr lang="en-GB" i="1" dirty="0"/>
              <a:t>σ</a:t>
            </a:r>
            <a:r>
              <a:rPr lang="en-GB" i="1" baseline="-25000" dirty="0"/>
              <a:t>0</a:t>
            </a:r>
            <a:r>
              <a:rPr lang="en-GB" dirty="0"/>
              <a:t> = 0.4. We will let </a:t>
            </a:r>
            <a:r>
              <a:rPr lang="en-GB" i="1" dirty="0"/>
              <a:t>l</a:t>
            </a:r>
            <a:r>
              <a:rPr lang="en-GB" dirty="0"/>
              <a:t> take the values of 0.0025, 0.005 and 0.01 to represent different levels of resource abundance. By maximizing formula (3) with respect to the fixed cost and volume of output at different values of </a:t>
            </a:r>
            <a:r>
              <a:rPr lang="en-GB" i="1" dirty="0"/>
              <a:t>l</a:t>
            </a:r>
            <a:r>
              <a:rPr lang="en-GB" dirty="0"/>
              <a:t>, we obtain the highest possible rate of return from investment projects in different environments. When </a:t>
            </a:r>
            <a:r>
              <a:rPr lang="en-GB" i="1" dirty="0"/>
              <a:t>l</a:t>
            </a:r>
            <a:r>
              <a:rPr lang="en-GB" dirty="0"/>
              <a:t> = 0.0025, projects obtain the highest possible rate of return of 28% when the fixed cost is 9.5 and market size is 56. When </a:t>
            </a:r>
            <a:r>
              <a:rPr lang="en-GB" i="1" dirty="0"/>
              <a:t>l</a:t>
            </a:r>
            <a:r>
              <a:rPr lang="en-GB" dirty="0"/>
              <a:t> = 0.005, projects obtain the highest possible rate of return of 15% when fixed cost is 4.5 and market size is 33. When </a:t>
            </a:r>
            <a:r>
              <a:rPr lang="en-GB" i="1" dirty="0"/>
              <a:t>l</a:t>
            </a:r>
            <a:r>
              <a:rPr lang="en-GB" dirty="0"/>
              <a:t> = 0.01, projects obtain highest possible rate of return of 6% when the fixed cost is 1.7 and market size is 20. </a:t>
            </a:r>
            <a:endParaRPr lang="en-US" dirty="0"/>
          </a:p>
        </p:txBody>
      </p:sp>
    </p:spTree>
    <p:extLst>
      <p:ext uri="{BB962C8B-B14F-4D97-AF65-F5344CB8AC3E}">
        <p14:creationId xmlns:p14="http://schemas.microsoft.com/office/powerpoint/2010/main" val="2002645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4381" y="1977467"/>
            <a:ext cx="5495238" cy="3771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838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GB" dirty="0"/>
              <a:t>From the above calculation, when resources are abundant and cheap, there is an economic incentive to increase fixed cost and market size to fulfil the possibility of a high rate of return. As a result, the rate of resource consumption is high. When the low-cost resources are gradually depleted, the return from the same high fixed cost system will decline gradually. To understand the precise relation between resource abundance, economic structure and rate of return, we will calculate the rates of return for the same high fixed cost system, which provides the highest possible rate of return, at </a:t>
            </a:r>
            <a:r>
              <a:rPr lang="en-GB" i="1" dirty="0"/>
              <a:t>l</a:t>
            </a:r>
            <a:r>
              <a:rPr lang="en-GB" dirty="0"/>
              <a:t> = 0.0025,   when </a:t>
            </a:r>
            <a:r>
              <a:rPr lang="en-GB" i="1" dirty="0"/>
              <a:t>l</a:t>
            </a:r>
            <a:r>
              <a:rPr lang="en-GB" dirty="0"/>
              <a:t> = 0.005 and 0.01.</a:t>
            </a:r>
            <a:endParaRPr lang="en-US" dirty="0"/>
          </a:p>
        </p:txBody>
      </p:sp>
    </p:spTree>
    <p:extLst>
      <p:ext uri="{BB962C8B-B14F-4D97-AF65-F5344CB8AC3E}">
        <p14:creationId xmlns:p14="http://schemas.microsoft.com/office/powerpoint/2010/main" val="1589098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4381" y="1977467"/>
            <a:ext cx="5495238" cy="3771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7815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GB" dirty="0"/>
              <a:t>when the cost of resource production is moderately higher, represented by </a:t>
            </a:r>
            <a:r>
              <a:rPr lang="en-GB" i="1" dirty="0"/>
              <a:t>l</a:t>
            </a:r>
            <a:r>
              <a:rPr lang="en-GB" dirty="0"/>
              <a:t> = 0.005, the difference of return between the existing high–fixed-cost production system and the potential optimal production system is not large. Furthermore, developing new projects with different levels of fixed cost may require new skills and </a:t>
            </a:r>
            <a:r>
              <a:rPr lang="en-GB" dirty="0" err="1"/>
              <a:t>equipments</a:t>
            </a:r>
            <a:r>
              <a:rPr lang="en-GB" dirty="0"/>
              <a:t>. Therefore, the incentive to change is small. But when low-cost resources are further depleted, represented by </a:t>
            </a:r>
            <a:r>
              <a:rPr lang="en-GB" i="1" dirty="0"/>
              <a:t>l</a:t>
            </a:r>
            <a:r>
              <a:rPr lang="en-GB" dirty="0"/>
              <a:t> = 0.01, rates of returns of the high fixed cost production system turn negative at all levels of </a:t>
            </a:r>
            <a:r>
              <a:rPr lang="en-GB" dirty="0" smtClean="0"/>
              <a:t>output. </a:t>
            </a:r>
            <a:r>
              <a:rPr lang="en-GB" dirty="0"/>
              <a:t>Reduction of fixed cost and output size are then required to restore economic activities to positive returns. </a:t>
            </a:r>
            <a:endParaRPr lang="en-US" dirty="0"/>
          </a:p>
          <a:p>
            <a:endParaRPr lang="en-US" dirty="0"/>
          </a:p>
        </p:txBody>
      </p:sp>
    </p:spTree>
    <p:extLst>
      <p:ext uri="{BB962C8B-B14F-4D97-AF65-F5344CB8AC3E}">
        <p14:creationId xmlns:p14="http://schemas.microsoft.com/office/powerpoint/2010/main" val="4221720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en-US" dirty="0"/>
              <a:t>When the fixed cost of a company increases, the increased fixed cost can often help reduce uncertainty. This can be modeled with uncertainty, σ, as a decreasing function of the fixed cost. Specifically, we can assume</a:t>
            </a:r>
          </a:p>
          <a:p>
            <a:r>
              <a:rPr lang="en-US" dirty="0"/>
              <a:t>		 </a:t>
            </a:r>
          </a:p>
          <a:p>
            <a:endParaRPr lang="en-US" dirty="0" smtClean="0"/>
          </a:p>
          <a:p>
            <a:r>
              <a:rPr lang="en-US" dirty="0" smtClean="0"/>
              <a:t>where </a:t>
            </a:r>
            <a:r>
              <a:rPr lang="en-US" dirty="0"/>
              <a:t>σ</a:t>
            </a:r>
            <a:r>
              <a:rPr lang="en-US" baseline="-25000" dirty="0"/>
              <a:t>0</a:t>
            </a:r>
            <a:r>
              <a:rPr lang="en-US" dirty="0"/>
              <a:t> is the base level of uncertainty, </a:t>
            </a:r>
            <a:r>
              <a:rPr lang="en-US" i="1" dirty="0"/>
              <a:t>K</a:t>
            </a:r>
            <a:r>
              <a:rPr lang="en-US" dirty="0"/>
              <a:t> is the fixed cost and </a:t>
            </a:r>
            <a:r>
              <a:rPr lang="en-US" i="1" dirty="0"/>
              <a:t>l</a:t>
            </a:r>
            <a:r>
              <a:rPr lang="en-US" dirty="0"/>
              <a:t> &gt; 0 is a coefficient. Assume the unit product value is 1, discount rate is 5</a:t>
            </a:r>
            <a:r>
              <a:rPr lang="en-US" dirty="0" smtClean="0"/>
              <a:t>% </a:t>
            </a:r>
            <a:r>
              <a:rPr lang="en-US" dirty="0"/>
              <a:t>per annum, duration of project is 10 years. Assume σ</a:t>
            </a:r>
            <a:r>
              <a:rPr lang="en-US" baseline="-25000" dirty="0"/>
              <a:t>0 </a:t>
            </a:r>
            <a:r>
              <a:rPr lang="en-US" dirty="0"/>
              <a:t>is </a:t>
            </a:r>
            <a:r>
              <a:rPr lang="en-US" dirty="0" smtClean="0"/>
              <a:t>10</a:t>
            </a:r>
            <a:r>
              <a:rPr lang="en-US" dirty="0"/>
              <a:t>% per annum and </a:t>
            </a:r>
            <a:r>
              <a:rPr lang="en-US" i="1" dirty="0"/>
              <a:t>l </a:t>
            </a:r>
            <a:r>
              <a:rPr lang="en-US" dirty="0"/>
              <a:t>is </a:t>
            </a:r>
            <a:r>
              <a:rPr lang="en-US" dirty="0" smtClean="0"/>
              <a:t>0.15. </a:t>
            </a:r>
            <a:r>
              <a:rPr lang="en-US" dirty="0"/>
              <a:t>Calculate the return from the project when fixed cost is 4, 6 and 8. What is the pattern of return when the fixed cost is increased? </a:t>
            </a:r>
          </a:p>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599" y="2971800"/>
            <a:ext cx="1825869"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8063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Calculated results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0637249"/>
              </p:ext>
            </p:extLst>
          </p:nvPr>
        </p:nvGraphicFramePr>
        <p:xfrm>
          <a:off x="838200" y="1676397"/>
          <a:ext cx="7010400" cy="4343400"/>
        </p:xfrm>
        <a:graphic>
          <a:graphicData uri="http://schemas.openxmlformats.org/drawingml/2006/table">
            <a:tbl>
              <a:tblPr>
                <a:tableStyleId>{5C22544A-7EE6-4342-B048-85BDC9FD1C3A}</a:tableStyleId>
              </a:tblPr>
              <a:tblGrid>
                <a:gridCol w="1752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482600">
                <a:tc>
                  <a:txBody>
                    <a:bodyPr/>
                    <a:lstStyle/>
                    <a:p>
                      <a:pPr algn="l" fontAlgn="b"/>
                      <a:r>
                        <a:rPr lang="en-US" sz="2800" u="none" strike="noStrike" dirty="0">
                          <a:effectLst/>
                        </a:rPr>
                        <a:t>S</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1</a:t>
                      </a:r>
                      <a:endParaRPr lang="en-US" sz="2800" b="0" i="0" u="none" strike="noStrike" dirty="0">
                        <a:effectLst/>
                        <a:latin typeface="Arial"/>
                      </a:endParaRPr>
                    </a:p>
                  </a:txBody>
                  <a:tcPr marL="6350" marR="6350" marT="6350" marB="0" anchor="b"/>
                </a:tc>
                <a:tc>
                  <a:txBody>
                    <a:bodyPr/>
                    <a:lstStyle/>
                    <a:p>
                      <a:pPr algn="r" fontAlgn="b"/>
                      <a:r>
                        <a:rPr lang="en-US" sz="2800" u="none" strike="noStrike">
                          <a:effectLst/>
                        </a:rPr>
                        <a:t>1</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1</a:t>
                      </a:r>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0"/>
                  </a:ext>
                </a:extLst>
              </a:tr>
              <a:tr h="482600">
                <a:tc>
                  <a:txBody>
                    <a:bodyPr/>
                    <a:lstStyle/>
                    <a:p>
                      <a:pPr algn="l" fontAlgn="b"/>
                      <a:r>
                        <a:rPr lang="en-US" sz="2800" u="none" strike="noStrike">
                          <a:effectLst/>
                        </a:rPr>
                        <a:t>K</a:t>
                      </a:r>
                      <a:endParaRPr lang="en-US" sz="2800" b="0" i="0" u="none" strike="noStrike">
                        <a:effectLst/>
                        <a:latin typeface="Arial"/>
                      </a:endParaRPr>
                    </a:p>
                  </a:txBody>
                  <a:tcPr marL="6350" marR="6350" marT="6350" marB="0" anchor="b"/>
                </a:tc>
                <a:tc>
                  <a:txBody>
                    <a:bodyPr/>
                    <a:lstStyle/>
                    <a:p>
                      <a:pPr algn="r" fontAlgn="b"/>
                      <a:r>
                        <a:rPr lang="en-US" sz="2800" u="none" strike="noStrike" dirty="0">
                          <a:effectLst/>
                        </a:rPr>
                        <a:t>4</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6</a:t>
                      </a:r>
                      <a:endParaRPr lang="en-US" sz="2800" b="0" i="0" u="none" strike="noStrike" dirty="0">
                        <a:effectLst/>
                        <a:latin typeface="Arial"/>
                      </a:endParaRPr>
                    </a:p>
                  </a:txBody>
                  <a:tcPr marL="6350" marR="6350" marT="6350" marB="0" anchor="b"/>
                </a:tc>
                <a:tc>
                  <a:txBody>
                    <a:bodyPr/>
                    <a:lstStyle/>
                    <a:p>
                      <a:pPr algn="r" fontAlgn="b"/>
                      <a:r>
                        <a:rPr lang="en-US" sz="2800" u="none" strike="noStrike">
                          <a:effectLst/>
                        </a:rPr>
                        <a:t>8</a:t>
                      </a:r>
                      <a:endParaRPr lang="en-US" sz="2800" b="0" i="0" u="none" strike="noStrike">
                        <a:effectLst/>
                        <a:latin typeface="Arial"/>
                      </a:endParaRPr>
                    </a:p>
                  </a:txBody>
                  <a:tcPr marL="6350" marR="6350" marT="6350" marB="0" anchor="b"/>
                </a:tc>
                <a:extLst>
                  <a:ext uri="{0D108BD9-81ED-4DB2-BD59-A6C34878D82A}">
                    <a16:rowId xmlns:a16="http://schemas.microsoft.com/office/drawing/2014/main" val="10001"/>
                  </a:ext>
                </a:extLst>
              </a:tr>
              <a:tr h="482600">
                <a:tc>
                  <a:txBody>
                    <a:bodyPr/>
                    <a:lstStyle/>
                    <a:p>
                      <a:pPr algn="l" fontAlgn="b"/>
                      <a:r>
                        <a:rPr lang="en-US" sz="2800" u="none" strike="noStrike">
                          <a:effectLst/>
                        </a:rPr>
                        <a:t>R</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0.05</a:t>
                      </a:r>
                      <a:endParaRPr lang="en-US" sz="2800" b="0" i="0" u="none" strike="noStrike">
                        <a:effectLst/>
                        <a:latin typeface="Arial"/>
                      </a:endParaRPr>
                    </a:p>
                  </a:txBody>
                  <a:tcPr marL="6350" marR="6350" marT="6350" marB="0" anchor="b"/>
                </a:tc>
                <a:tc>
                  <a:txBody>
                    <a:bodyPr/>
                    <a:lstStyle/>
                    <a:p>
                      <a:pPr algn="r" fontAlgn="b"/>
                      <a:r>
                        <a:rPr lang="en-US" sz="2800" u="none" strike="noStrike" dirty="0">
                          <a:effectLst/>
                        </a:rPr>
                        <a:t>0.05</a:t>
                      </a:r>
                      <a:endParaRPr lang="en-US" sz="2800" b="0" i="0" u="none" strike="noStrike" dirty="0">
                        <a:effectLst/>
                        <a:latin typeface="Arial"/>
                      </a:endParaRPr>
                    </a:p>
                  </a:txBody>
                  <a:tcPr marL="6350" marR="6350" marT="6350" marB="0" anchor="b"/>
                </a:tc>
                <a:tc>
                  <a:txBody>
                    <a:bodyPr/>
                    <a:lstStyle/>
                    <a:p>
                      <a:pPr algn="r" fontAlgn="b"/>
                      <a:r>
                        <a:rPr lang="en-US" sz="2800" u="none" strike="noStrike" dirty="0">
                          <a:effectLst/>
                        </a:rPr>
                        <a:t>0.05</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2"/>
                  </a:ext>
                </a:extLst>
              </a:tr>
              <a:tr h="482600">
                <a:tc>
                  <a:txBody>
                    <a:bodyPr/>
                    <a:lstStyle/>
                    <a:p>
                      <a:pPr algn="l" fontAlgn="b"/>
                      <a:r>
                        <a:rPr lang="en-US" sz="2800" u="none" strike="noStrike">
                          <a:effectLst/>
                        </a:rPr>
                        <a:t>T</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10</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10</a:t>
                      </a:r>
                      <a:endParaRPr lang="en-US" sz="2800" b="0" i="0" u="none" strike="noStrike">
                        <a:effectLst/>
                        <a:latin typeface="Arial"/>
                      </a:endParaRPr>
                    </a:p>
                  </a:txBody>
                  <a:tcPr marL="6350" marR="6350" marT="6350" marB="0" anchor="b"/>
                </a:tc>
                <a:tc>
                  <a:txBody>
                    <a:bodyPr/>
                    <a:lstStyle/>
                    <a:p>
                      <a:pPr algn="r" fontAlgn="b"/>
                      <a:r>
                        <a:rPr lang="en-US" sz="2800" u="none" strike="noStrike" dirty="0">
                          <a:effectLst/>
                        </a:rPr>
                        <a:t>10</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3"/>
                  </a:ext>
                </a:extLst>
              </a:tr>
              <a:tr h="482600">
                <a:tc>
                  <a:txBody>
                    <a:bodyPr/>
                    <a:lstStyle/>
                    <a:p>
                      <a:pPr algn="l" fontAlgn="b"/>
                      <a:r>
                        <a:rPr lang="en-US" sz="2800" u="none" strike="noStrike">
                          <a:effectLst/>
                        </a:rPr>
                        <a:t>sigma</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0.65</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0.51</a:t>
                      </a:r>
                      <a:endParaRPr lang="en-US" sz="2800" b="0" i="0" u="none" strike="noStrike">
                        <a:effectLst/>
                        <a:latin typeface="Arial"/>
                      </a:endParaRPr>
                    </a:p>
                  </a:txBody>
                  <a:tcPr marL="6350" marR="6350" marT="6350" marB="0" anchor="b"/>
                </a:tc>
                <a:tc>
                  <a:txBody>
                    <a:bodyPr/>
                    <a:lstStyle/>
                    <a:p>
                      <a:pPr algn="r" fontAlgn="b"/>
                      <a:r>
                        <a:rPr lang="en-US" sz="2800" u="none" strike="noStrike" dirty="0">
                          <a:effectLst/>
                        </a:rPr>
                        <a:t>0.40</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4"/>
                  </a:ext>
                </a:extLst>
              </a:tr>
              <a:tr h="482600">
                <a:tc>
                  <a:txBody>
                    <a:bodyPr/>
                    <a:lstStyle/>
                    <a:p>
                      <a:pPr algn="l" fontAlgn="b"/>
                      <a:r>
                        <a:rPr lang="en-US" sz="2800" u="none" strike="noStrike">
                          <a:effectLst/>
                        </a:rPr>
                        <a:t>d1</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0.59</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-0.01</a:t>
                      </a:r>
                      <a:endParaRPr lang="en-US" sz="2800" b="0" i="0" u="none" strike="noStrike">
                        <a:effectLst/>
                        <a:latin typeface="Arial"/>
                      </a:endParaRPr>
                    </a:p>
                  </a:txBody>
                  <a:tcPr marL="6350" marR="6350" marT="6350" marB="0" anchor="b"/>
                </a:tc>
                <a:tc>
                  <a:txBody>
                    <a:bodyPr/>
                    <a:lstStyle/>
                    <a:p>
                      <a:pPr algn="r" fontAlgn="b"/>
                      <a:r>
                        <a:rPr lang="en-US" sz="2800" u="none" strike="noStrike" dirty="0">
                          <a:effectLst/>
                        </a:rPr>
                        <a:t>-0.61</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5"/>
                  </a:ext>
                </a:extLst>
              </a:tr>
              <a:tr h="482600">
                <a:tc>
                  <a:txBody>
                    <a:bodyPr/>
                    <a:lstStyle/>
                    <a:p>
                      <a:pPr algn="l" fontAlgn="b"/>
                      <a:r>
                        <a:rPr lang="en-US" sz="2800" u="none" strike="noStrike">
                          <a:effectLst/>
                        </a:rPr>
                        <a:t>d2</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-1.46</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-1.61</a:t>
                      </a:r>
                      <a:endParaRPr lang="en-US" sz="2800" b="0" i="0" u="none" strike="noStrike">
                        <a:effectLst/>
                        <a:latin typeface="Arial"/>
                      </a:endParaRPr>
                    </a:p>
                  </a:txBody>
                  <a:tcPr marL="6350" marR="6350" marT="6350" marB="0" anchor="b"/>
                </a:tc>
                <a:tc>
                  <a:txBody>
                    <a:bodyPr/>
                    <a:lstStyle/>
                    <a:p>
                      <a:pPr algn="r" fontAlgn="b"/>
                      <a:r>
                        <a:rPr lang="en-US" sz="2800" u="none" strike="noStrike" dirty="0">
                          <a:effectLst/>
                        </a:rPr>
                        <a:t>-1.88</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6"/>
                  </a:ext>
                </a:extLst>
              </a:tr>
              <a:tr h="482600">
                <a:tc>
                  <a:txBody>
                    <a:bodyPr/>
                    <a:lstStyle/>
                    <a:p>
                      <a:pPr algn="l" fontAlgn="b"/>
                      <a:r>
                        <a:rPr lang="en-US" sz="2800" u="none" strike="noStrike">
                          <a:effectLst/>
                        </a:rPr>
                        <a:t>c</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0.55</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0.30</a:t>
                      </a:r>
                      <a:endParaRPr lang="en-US" sz="2800" b="0" i="0" u="none" strike="noStrike">
                        <a:effectLst/>
                        <a:latin typeface="Arial"/>
                      </a:endParaRPr>
                    </a:p>
                  </a:txBody>
                  <a:tcPr marL="6350" marR="6350" marT="6350" marB="0" anchor="b"/>
                </a:tc>
                <a:tc>
                  <a:txBody>
                    <a:bodyPr/>
                    <a:lstStyle/>
                    <a:p>
                      <a:pPr algn="r" fontAlgn="b"/>
                      <a:r>
                        <a:rPr lang="en-US" sz="2800" u="none" strike="noStrike" dirty="0">
                          <a:effectLst/>
                        </a:rPr>
                        <a:t>0.12</a:t>
                      </a:r>
                      <a:endParaRPr lang="en-US" sz="2800" b="0" i="0" u="none" strike="noStrike" dirty="0">
                        <a:effectLst/>
                        <a:latin typeface="Arial"/>
                      </a:endParaRPr>
                    </a:p>
                  </a:txBody>
                  <a:tcPr marL="6350" marR="6350" marT="6350" marB="0" anchor="b"/>
                </a:tc>
                <a:extLst>
                  <a:ext uri="{0D108BD9-81ED-4DB2-BD59-A6C34878D82A}">
                    <a16:rowId xmlns:a16="http://schemas.microsoft.com/office/drawing/2014/main" val="10007"/>
                  </a:ext>
                </a:extLst>
              </a:tr>
              <a:tr h="482600">
                <a:tc>
                  <a:txBody>
                    <a:bodyPr/>
                    <a:lstStyle/>
                    <a:p>
                      <a:pPr algn="l" fontAlgn="b"/>
                      <a:r>
                        <a:rPr lang="en-US" sz="2800" u="none" strike="noStrike">
                          <a:effectLst/>
                        </a:rPr>
                        <a:t>return</a:t>
                      </a:r>
                      <a:endParaRPr lang="en-US" sz="2800" b="0" i="0" u="none" strike="noStrike">
                        <a:effectLst/>
                        <a:latin typeface="Arial"/>
                      </a:endParaRPr>
                    </a:p>
                  </a:txBody>
                  <a:tcPr marL="6350" marR="6350" marT="6350" marB="0" anchor="b"/>
                </a:tc>
                <a:tc>
                  <a:txBody>
                    <a:bodyPr/>
                    <a:lstStyle/>
                    <a:p>
                      <a:pPr algn="r" fontAlgn="b"/>
                      <a:r>
                        <a:rPr lang="en-US" sz="2800" u="none" strike="noStrike">
                          <a:effectLst/>
                        </a:rPr>
                        <a:t>0.05</a:t>
                      </a:r>
                      <a:endParaRPr lang="en-US" sz="2800" b="0" i="0" u="none" strike="noStrike">
                        <a:solidFill>
                          <a:srgbClr val="0000FF"/>
                        </a:solidFill>
                        <a:effectLst/>
                        <a:latin typeface="Arial"/>
                      </a:endParaRPr>
                    </a:p>
                  </a:txBody>
                  <a:tcPr marL="6350" marR="6350" marT="6350" marB="0" anchor="b"/>
                </a:tc>
                <a:tc>
                  <a:txBody>
                    <a:bodyPr/>
                    <a:lstStyle/>
                    <a:p>
                      <a:pPr algn="r" fontAlgn="b"/>
                      <a:r>
                        <a:rPr lang="en-US" sz="2800" u="none" strike="noStrike">
                          <a:effectLst/>
                        </a:rPr>
                        <a:t>0.11</a:t>
                      </a:r>
                      <a:endParaRPr lang="en-US" sz="2800" b="0" i="0" u="none" strike="noStrike">
                        <a:solidFill>
                          <a:srgbClr val="0000FF"/>
                        </a:solidFill>
                        <a:effectLst/>
                        <a:latin typeface="Arial"/>
                      </a:endParaRPr>
                    </a:p>
                  </a:txBody>
                  <a:tcPr marL="6350" marR="6350" marT="6350" marB="0" anchor="b"/>
                </a:tc>
                <a:tc>
                  <a:txBody>
                    <a:bodyPr/>
                    <a:lstStyle/>
                    <a:p>
                      <a:pPr algn="r" fontAlgn="b"/>
                      <a:r>
                        <a:rPr lang="en-US" sz="2800" u="none" strike="noStrike" dirty="0">
                          <a:effectLst/>
                        </a:rPr>
                        <a:t>0.08</a:t>
                      </a:r>
                      <a:endParaRPr lang="en-US" sz="2800" b="0" i="0" u="none" strike="noStrike" dirty="0">
                        <a:solidFill>
                          <a:srgbClr val="0000FF"/>
                        </a:solidFill>
                        <a:effectLst/>
                        <a:latin typeface="Arial"/>
                      </a:endParaRPr>
                    </a:p>
                  </a:txBody>
                  <a:tcPr marL="6350" marR="6350" marT="635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112667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3238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t>
            </a:r>
            <a:endParaRPr lang="en-US" dirty="0"/>
          </a:p>
        </p:txBody>
      </p:sp>
      <p:sp>
        <p:nvSpPr>
          <p:cNvPr id="3" name="Content Placeholder 2"/>
          <p:cNvSpPr>
            <a:spLocks noGrp="1"/>
          </p:cNvSpPr>
          <p:nvPr>
            <p:ph idx="1"/>
          </p:nvPr>
        </p:nvSpPr>
        <p:spPr/>
        <p:txBody>
          <a:bodyPr/>
          <a:lstStyle/>
          <a:p>
            <a:r>
              <a:rPr lang="en-US" dirty="0" smtClean="0"/>
              <a:t>When fixed cost increases, return increases initially. When fixed cost increases further, return starts to decline. </a:t>
            </a:r>
            <a:endParaRPr lang="en-US" dirty="0"/>
          </a:p>
        </p:txBody>
      </p:sp>
    </p:spTree>
    <p:extLst>
      <p:ext uri="{BB962C8B-B14F-4D97-AF65-F5344CB8AC3E}">
        <p14:creationId xmlns:p14="http://schemas.microsoft.com/office/powerpoint/2010/main" val="1921953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 far, we assume input parameters are independent.</a:t>
            </a:r>
          </a:p>
          <a:p>
            <a:r>
              <a:rPr lang="en-US" dirty="0" smtClean="0"/>
              <a:t>In real life, they are often related.</a:t>
            </a:r>
          </a:p>
          <a:p>
            <a:r>
              <a:rPr lang="en-US" dirty="0" smtClean="0"/>
              <a:t>We will explore </a:t>
            </a:r>
            <a:r>
              <a:rPr lang="en-US" smtClean="0"/>
              <a:t>some relations.</a:t>
            </a:r>
            <a:endParaRPr lang="en-US"/>
          </a:p>
        </p:txBody>
      </p:sp>
    </p:spTree>
    <p:extLst>
      <p:ext uri="{BB962C8B-B14F-4D97-AF65-F5344CB8AC3E}">
        <p14:creationId xmlns:p14="http://schemas.microsoft.com/office/powerpoint/2010/main" val="3861067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 Exercise </a:t>
            </a:r>
          </a:p>
        </p:txBody>
      </p:sp>
      <p:sp>
        <p:nvSpPr>
          <p:cNvPr id="29699" name="Rectangle 3"/>
          <p:cNvSpPr>
            <a:spLocks noGrp="1" noChangeArrowheads="1"/>
          </p:cNvSpPr>
          <p:nvPr>
            <p:ph type="body" idx="1"/>
          </p:nvPr>
        </p:nvSpPr>
        <p:spPr/>
        <p:txBody>
          <a:bodyPr/>
          <a:lstStyle/>
          <a:p>
            <a:pPr marL="609600" indent="-609600" eaLnBrk="1" hangingPunct="1"/>
            <a:r>
              <a:rPr lang="en-US" altLang="en-US" smtClean="0"/>
              <a:t>When the size of a company increases and the business expands, the internal coordination and external marketing becomes more complex. This can be modeled with uncertainty, σ, as an increasing function of the volume of the output.</a:t>
            </a:r>
          </a:p>
        </p:txBody>
      </p:sp>
    </p:spTree>
    <p:extLst>
      <p:ext uri="{BB962C8B-B14F-4D97-AF65-F5344CB8AC3E}">
        <p14:creationId xmlns:p14="http://schemas.microsoft.com/office/powerpoint/2010/main" val="1774077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p:cNvSpPr>
            <a:spLocks noGrp="1" noChangeArrowheads="1"/>
          </p:cNvSpPr>
          <p:nvPr>
            <p:ph type="title"/>
          </p:nvPr>
        </p:nvSpPr>
        <p:spPr/>
        <p:txBody>
          <a:bodyPr/>
          <a:lstStyle/>
          <a:p>
            <a:pPr eaLnBrk="1" hangingPunct="1"/>
            <a:endParaRPr lang="en-US" altLang="en-US" smtClean="0"/>
          </a:p>
        </p:txBody>
      </p:sp>
      <p:sp>
        <p:nvSpPr>
          <p:cNvPr id="30723" name="Rectangle 3"/>
          <p:cNvSpPr>
            <a:spLocks noGrp="1" noChangeArrowheads="1"/>
          </p:cNvSpPr>
          <p:nvPr>
            <p:ph type="body" sz="half" idx="1"/>
          </p:nvPr>
        </p:nvSpPr>
        <p:spPr>
          <a:xfrm>
            <a:off x="457200" y="1600200"/>
            <a:ext cx="7924800" cy="4800600"/>
          </a:xfrm>
        </p:spPr>
        <p:txBody>
          <a:bodyPr/>
          <a:lstStyle/>
          <a:p>
            <a:pPr eaLnBrk="1" hangingPunct="1">
              <a:buFontTx/>
              <a:buNone/>
            </a:pPr>
            <a:r>
              <a:rPr lang="en-US" altLang="en-US" sz="2800" smtClean="0"/>
              <a:t>Assume</a:t>
            </a:r>
          </a:p>
          <a:p>
            <a:pPr eaLnBrk="1" hangingPunct="1">
              <a:buFontTx/>
              <a:buNone/>
            </a:pPr>
            <a:endParaRPr lang="en-US" altLang="en-US" sz="2800" smtClean="0"/>
          </a:p>
          <a:p>
            <a:pPr eaLnBrk="1" hangingPunct="1"/>
            <a:r>
              <a:rPr lang="en-US" altLang="en-US" sz="2800" smtClean="0"/>
              <a:t>	where σ0 is the base level of uncertainty, </a:t>
            </a:r>
            <a:r>
              <a:rPr lang="en-US" altLang="en-US" sz="2800" i="1" smtClean="0"/>
              <a:t>Q</a:t>
            </a:r>
            <a:r>
              <a:rPr lang="en-US" altLang="en-US" sz="2800" smtClean="0"/>
              <a:t> is the volume of output and </a:t>
            </a:r>
            <a:r>
              <a:rPr lang="en-US" altLang="en-US" sz="2800" i="1" smtClean="0"/>
              <a:t>l</a:t>
            </a:r>
            <a:r>
              <a:rPr lang="en-US" altLang="en-US" sz="2800" smtClean="0"/>
              <a:t> &gt; 0 is a coefficient. Assume the product value is 1, fixed cost is 5, discount rate is 10% per annum, duration of project is 10 years. Assume  σ0 is 40% per annum and </a:t>
            </a:r>
            <a:r>
              <a:rPr lang="en-US" altLang="en-US" sz="2800" i="1" smtClean="0"/>
              <a:t>l </a:t>
            </a:r>
            <a:r>
              <a:rPr lang="en-US" altLang="en-US" sz="2800" smtClean="0"/>
              <a:t>is 0.005. Calculate the return from the project when market size is 10, 20, 30, 40 and 50. </a:t>
            </a:r>
          </a:p>
        </p:txBody>
      </p:sp>
      <p:graphicFrame>
        <p:nvGraphicFramePr>
          <p:cNvPr id="30724" name="Object 4"/>
          <p:cNvGraphicFramePr>
            <a:graphicFrameLocks noGrp="1" noChangeAspect="1"/>
          </p:cNvGraphicFramePr>
          <p:nvPr>
            <p:ph sz="half" idx="2"/>
          </p:nvPr>
        </p:nvGraphicFramePr>
        <p:xfrm>
          <a:off x="1447800" y="2133600"/>
          <a:ext cx="1371600" cy="404813"/>
        </p:xfrm>
        <a:graphic>
          <a:graphicData uri="http://schemas.openxmlformats.org/presentationml/2006/ole">
            <mc:AlternateContent xmlns:mc="http://schemas.openxmlformats.org/markup-compatibility/2006">
              <mc:Choice xmlns:v="urn:schemas-microsoft-com:vml" Requires="v">
                <p:oleObj spid="_x0000_s1067" name="Equation" r:id="rId3" imgW="774364" imgH="228501" progId="Equation.3">
                  <p:embed/>
                </p:oleObj>
              </mc:Choice>
              <mc:Fallback>
                <p:oleObj name="Equation" r:id="rId3" imgW="774364" imgH="22850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2133600"/>
                        <a:ext cx="13716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32730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eaLnBrk="1" hangingPunct="1"/>
            <a:r>
              <a:rPr lang="en-US" altLang="en-US" sz="4000" smtClean="0"/>
              <a:t>increasing return initially and then diminishing return. </a:t>
            </a:r>
            <a:br>
              <a:rPr lang="en-US" altLang="en-US" sz="4000" smtClean="0"/>
            </a:br>
            <a:endParaRPr lang="en-US" altLang="en-US" sz="4000" smtClean="0"/>
          </a:p>
        </p:txBody>
      </p:sp>
      <p:graphicFrame>
        <p:nvGraphicFramePr>
          <p:cNvPr id="31747" name="Object 9"/>
          <p:cNvGraphicFramePr>
            <a:graphicFrameLocks noGrp="1" noChangeAspect="1"/>
          </p:cNvGraphicFramePr>
          <p:nvPr>
            <p:ph idx="1"/>
          </p:nvPr>
        </p:nvGraphicFramePr>
        <p:xfrm>
          <a:off x="1370013" y="1600200"/>
          <a:ext cx="6402387" cy="4525963"/>
        </p:xfrm>
        <a:graphic>
          <a:graphicData uri="http://schemas.openxmlformats.org/presentationml/2006/ole">
            <mc:AlternateContent xmlns:mc="http://schemas.openxmlformats.org/markup-compatibility/2006">
              <mc:Choice xmlns:v="urn:schemas-microsoft-com:vml" Requires="v">
                <p:oleObj spid="_x0000_s2090" name="Chart" r:id="rId3" imgW="7734392" imgH="5467286" progId="Excel.Chart.8">
                  <p:embed/>
                </p:oleObj>
              </mc:Choice>
              <mc:Fallback>
                <p:oleObj name="Chart" r:id="rId3" imgW="7734392" imgH="5467286"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0013" y="1600200"/>
                        <a:ext cx="640238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932799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Comments</a:t>
            </a:r>
          </a:p>
        </p:txBody>
      </p:sp>
      <p:sp>
        <p:nvSpPr>
          <p:cNvPr id="32771" name="Rectangle 3"/>
          <p:cNvSpPr>
            <a:spLocks noGrp="1" noChangeArrowheads="1"/>
          </p:cNvSpPr>
          <p:nvPr>
            <p:ph type="body" idx="1"/>
          </p:nvPr>
        </p:nvSpPr>
        <p:spPr/>
        <p:txBody>
          <a:bodyPr/>
          <a:lstStyle/>
          <a:p>
            <a:pPr eaLnBrk="1" hangingPunct="1"/>
            <a:r>
              <a:rPr lang="en-US" altLang="en-US" smtClean="0"/>
              <a:t>Increasing return is very difficult to model in standard economic theory. </a:t>
            </a:r>
          </a:p>
          <a:p>
            <a:pPr eaLnBrk="1" hangingPunct="1"/>
            <a:r>
              <a:rPr lang="en-US" altLang="en-US" smtClean="0"/>
              <a:t>But with this production theory, increasing return and decreasing return can be modeled very easily. </a:t>
            </a:r>
          </a:p>
        </p:txBody>
      </p:sp>
    </p:spTree>
    <p:extLst>
      <p:ext uri="{BB962C8B-B14F-4D97-AF65-F5344CB8AC3E}">
        <p14:creationId xmlns:p14="http://schemas.microsoft.com/office/powerpoint/2010/main" val="4231761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Uncertainty and duration</a:t>
            </a:r>
          </a:p>
        </p:txBody>
      </p:sp>
      <p:sp>
        <p:nvSpPr>
          <p:cNvPr id="33795" name="Rectangle 3"/>
          <p:cNvSpPr>
            <a:spLocks noGrp="1" noChangeArrowheads="1"/>
          </p:cNvSpPr>
          <p:nvPr>
            <p:ph type="body" sz="half" idx="1"/>
          </p:nvPr>
        </p:nvSpPr>
        <p:spPr>
          <a:xfrm>
            <a:off x="457200" y="1600200"/>
            <a:ext cx="7848600" cy="4572000"/>
          </a:xfrm>
        </p:spPr>
        <p:txBody>
          <a:bodyPr/>
          <a:lstStyle/>
          <a:p>
            <a:pPr eaLnBrk="1" hangingPunct="1">
              <a:lnSpc>
                <a:spcPct val="90000"/>
              </a:lnSpc>
            </a:pPr>
            <a:r>
              <a:rPr lang="en-US" altLang="en-US" sz="2800" smtClean="0"/>
              <a:t>The amount of uncertainty accumulated over a project is </a:t>
            </a:r>
          </a:p>
          <a:p>
            <a:pPr eaLnBrk="1" hangingPunct="1">
              <a:lnSpc>
                <a:spcPct val="90000"/>
              </a:lnSpc>
            </a:pPr>
            <a:endParaRPr lang="en-US" altLang="en-US" sz="2800" smtClean="0"/>
          </a:p>
          <a:p>
            <a:pPr eaLnBrk="1" hangingPunct="1">
              <a:lnSpc>
                <a:spcPct val="90000"/>
              </a:lnSpc>
            </a:pPr>
            <a:endParaRPr lang="en-US" altLang="en-US" sz="2800" smtClean="0"/>
          </a:p>
          <a:p>
            <a:pPr eaLnBrk="1" hangingPunct="1">
              <a:lnSpc>
                <a:spcPct val="90000"/>
              </a:lnSpc>
            </a:pPr>
            <a:endParaRPr lang="en-US" altLang="en-US" sz="2800" smtClean="0"/>
          </a:p>
          <a:p>
            <a:pPr eaLnBrk="1" hangingPunct="1">
              <a:lnSpc>
                <a:spcPct val="90000"/>
              </a:lnSpc>
            </a:pPr>
            <a:endParaRPr lang="en-US" altLang="en-US" sz="2800" smtClean="0"/>
          </a:p>
          <a:p>
            <a:pPr eaLnBrk="1" hangingPunct="1">
              <a:lnSpc>
                <a:spcPct val="90000"/>
              </a:lnSpc>
            </a:pPr>
            <a:endParaRPr lang="en-US" altLang="en-US" sz="2800" smtClean="0"/>
          </a:p>
          <a:p>
            <a:pPr eaLnBrk="1" hangingPunct="1">
              <a:lnSpc>
                <a:spcPct val="90000"/>
              </a:lnSpc>
            </a:pPr>
            <a:endParaRPr lang="en-US" altLang="en-US" sz="2800" smtClean="0"/>
          </a:p>
          <a:p>
            <a:pPr eaLnBrk="1" hangingPunct="1">
              <a:lnSpc>
                <a:spcPct val="90000"/>
              </a:lnSpc>
            </a:pPr>
            <a:r>
              <a:rPr lang="en-US" altLang="en-US" sz="2800" smtClean="0"/>
              <a:t>Long duration projects require lower uncertainty</a:t>
            </a:r>
          </a:p>
        </p:txBody>
      </p:sp>
      <p:graphicFrame>
        <p:nvGraphicFramePr>
          <p:cNvPr id="33796" name="Object 4"/>
          <p:cNvGraphicFramePr>
            <a:graphicFrameLocks noGrp="1" noChangeAspect="1"/>
          </p:cNvGraphicFramePr>
          <p:nvPr>
            <p:ph sz="half" idx="2"/>
          </p:nvPr>
        </p:nvGraphicFramePr>
        <p:xfrm>
          <a:off x="2819400" y="2971800"/>
          <a:ext cx="2286000" cy="1339850"/>
        </p:xfrm>
        <a:graphic>
          <a:graphicData uri="http://schemas.openxmlformats.org/presentationml/2006/ole">
            <mc:AlternateContent xmlns:mc="http://schemas.openxmlformats.org/markup-compatibility/2006">
              <mc:Choice xmlns:v="urn:schemas-microsoft-com:vml" Requires="v">
                <p:oleObj spid="_x0000_s6181" name="Equation" r:id="rId3" imgW="368140" imgH="215806" progId="Equation.3">
                  <p:embed/>
                </p:oleObj>
              </mc:Choice>
              <mc:Fallback>
                <p:oleObj name="Equation" r:id="rId3" imgW="368140" imgH="21580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2971800"/>
                        <a:ext cx="2286000" cy="133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3931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Resource abundance and economic structure</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we try to </a:t>
            </a:r>
            <a:r>
              <a:rPr lang="en-GB" dirty="0"/>
              <a:t>understand how the cost of processing natural resources affects the structure and size of economic systems. We will model the increase of processing costs for natural resources through the increase of diffusion rate. </a:t>
            </a:r>
            <a:r>
              <a:rPr lang="en-GB" dirty="0" smtClean="0"/>
              <a:t>Intuitively</a:t>
            </a:r>
            <a:r>
              <a:rPr lang="en-GB" dirty="0"/>
              <a:t>, higher diffusion rates mean more effort is needed to process the same amount of resources. Specifically, the level of diffusion will be modelled as</a:t>
            </a:r>
            <a:r>
              <a:rPr lang="en-GB" dirty="0" smtClean="0"/>
              <a:t>:</a:t>
            </a:r>
          </a:p>
          <a:p>
            <a:endParaRPr lang="en-US" dirty="0"/>
          </a:p>
          <a:p>
            <a:r>
              <a:rPr lang="en-US" dirty="0"/>
              <a:t>	 </a:t>
            </a:r>
            <a:r>
              <a:rPr lang="en-US" dirty="0" smtClean="0"/>
              <a:t>   </a:t>
            </a:r>
            <a:endParaRPr lang="en-US" dirty="0"/>
          </a:p>
          <a:p>
            <a:endParaRPr lang="en-GB" dirty="0" smtClean="0"/>
          </a:p>
          <a:p>
            <a:r>
              <a:rPr lang="en-GB" dirty="0" smtClean="0"/>
              <a:t>where </a:t>
            </a:r>
            <a:r>
              <a:rPr lang="en-GB" dirty="0"/>
              <a:t>σ</a:t>
            </a:r>
            <a:r>
              <a:rPr lang="en-GB" baseline="-25000" dirty="0"/>
              <a:t>0</a:t>
            </a:r>
            <a:r>
              <a:rPr lang="en-GB" dirty="0"/>
              <a:t> is the base level of diffusion, which corresponds to the lowest cost in resource processing, </a:t>
            </a:r>
            <a:r>
              <a:rPr lang="en-GB" i="1" dirty="0"/>
              <a:t>Q</a:t>
            </a:r>
            <a:r>
              <a:rPr lang="en-GB" dirty="0"/>
              <a:t> is the total output of resources and </a:t>
            </a:r>
            <a:r>
              <a:rPr lang="en-GB" i="1" dirty="0"/>
              <a:t>l</a:t>
            </a:r>
            <a:r>
              <a:rPr lang="en-GB" dirty="0"/>
              <a:t> &gt; 0 is a coefficient. </a:t>
            </a:r>
            <a:endParaRPr lang="en-US" dirty="0"/>
          </a:p>
        </p:txBody>
      </p:sp>
      <p:graphicFrame>
        <p:nvGraphicFramePr>
          <p:cNvPr id="4" name="Object 3"/>
          <p:cNvGraphicFramePr>
            <a:graphicFrameLocks noGrp="1" noChangeAspect="1"/>
          </p:cNvGraphicFramePr>
          <p:nvPr>
            <p:extLst>
              <p:ext uri="{D42A27DB-BD31-4B8C-83A1-F6EECF244321}">
                <p14:modId xmlns:p14="http://schemas.microsoft.com/office/powerpoint/2010/main" val="645386022"/>
              </p:ext>
            </p:extLst>
          </p:nvPr>
        </p:nvGraphicFramePr>
        <p:xfrm>
          <a:off x="3352800" y="4191000"/>
          <a:ext cx="1371600" cy="404813"/>
        </p:xfrm>
        <a:graphic>
          <a:graphicData uri="http://schemas.openxmlformats.org/presentationml/2006/ole">
            <mc:AlternateContent xmlns:mc="http://schemas.openxmlformats.org/markup-compatibility/2006">
              <mc:Choice xmlns:v="urn:schemas-microsoft-com:vml" Requires="v">
                <p:oleObj spid="_x0000_s7197" name="Equation" r:id="rId3" imgW="774364" imgH="228501" progId="Equation.3">
                  <p:embed/>
                </p:oleObj>
              </mc:Choice>
              <mc:Fallback>
                <p:oleObj name="Equation" r:id="rId3" imgW="774364" imgH="228501" progId="Equation.3">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191000"/>
                        <a:ext cx="1371600"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508715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The size of </a:t>
            </a:r>
            <a:r>
              <a:rPr lang="en-GB" i="1" dirty="0"/>
              <a:t>l </a:t>
            </a:r>
            <a:r>
              <a:rPr lang="en-GB" dirty="0"/>
              <a:t>represents the abundance of low cost resources. When a low-cost resource is abundant, an increase of resource output will not increase processing costs substantially and </a:t>
            </a:r>
            <a:r>
              <a:rPr lang="en-GB" i="1" dirty="0"/>
              <a:t>l</a:t>
            </a:r>
            <a:r>
              <a:rPr lang="en-GB" dirty="0"/>
              <a:t> is small. When the low-cost resource is scarce, an increase of resource output will require the production of high-cost resources, which increases the processing cost substantially and </a:t>
            </a:r>
            <a:r>
              <a:rPr lang="en-GB" i="1" dirty="0"/>
              <a:t>l</a:t>
            </a:r>
            <a:r>
              <a:rPr lang="en-GB" dirty="0"/>
              <a:t> is large. </a:t>
            </a:r>
            <a:endParaRPr lang="en-US" dirty="0"/>
          </a:p>
          <a:p>
            <a:endParaRPr lang="en-US" dirty="0"/>
          </a:p>
        </p:txBody>
      </p:sp>
    </p:spTree>
    <p:extLst>
      <p:ext uri="{BB962C8B-B14F-4D97-AF65-F5344CB8AC3E}">
        <p14:creationId xmlns:p14="http://schemas.microsoft.com/office/powerpoint/2010/main" val="2969848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790</Words>
  <Application>Microsoft Office PowerPoint</Application>
  <PresentationFormat>On-screen Show (4:3)</PresentationFormat>
  <Paragraphs>77</Paragraphs>
  <Slides>18</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3" baseType="lpstr">
      <vt:lpstr>Arial</vt:lpstr>
      <vt:lpstr>Calibri</vt:lpstr>
      <vt:lpstr>Office Theme</vt:lpstr>
      <vt:lpstr>Equation</vt:lpstr>
      <vt:lpstr>Chart</vt:lpstr>
      <vt:lpstr>Related Parameters</vt:lpstr>
      <vt:lpstr>PowerPoint Presentation</vt:lpstr>
      <vt:lpstr> Exercise </vt:lpstr>
      <vt:lpstr>PowerPoint Presentation</vt:lpstr>
      <vt:lpstr>increasing return initially and then diminishing return.  </vt:lpstr>
      <vt:lpstr>Comments</vt:lpstr>
      <vt:lpstr>Uncertainty and duration</vt:lpstr>
      <vt:lpstr>Resource abundance and economic structure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Calculated results</vt:lpstr>
      <vt:lpstr>PowerPoint Presentation</vt:lpstr>
      <vt:lpstr>Observation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Related Parameters</dc:title>
  <dc:creator>Jing Chen</dc:creator>
  <cp:lastModifiedBy>setup</cp:lastModifiedBy>
  <cp:revision>25</cp:revision>
  <cp:lastPrinted>2015-11-01T03:34:30Z</cp:lastPrinted>
  <dcterms:created xsi:type="dcterms:W3CDTF">2006-08-16T00:00:00Z</dcterms:created>
  <dcterms:modified xsi:type="dcterms:W3CDTF">2018-11-13T16:20:21Z</dcterms:modified>
</cp:coreProperties>
</file>