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18"/>
  </p:handoutMasterIdLst>
  <p:sldIdLst>
    <p:sldId id="256" r:id="rId2"/>
    <p:sldId id="296" r:id="rId3"/>
    <p:sldId id="257" r:id="rId4"/>
    <p:sldId id="321" r:id="rId5"/>
    <p:sldId id="335" r:id="rId6"/>
    <p:sldId id="330" r:id="rId7"/>
    <p:sldId id="288" r:id="rId8"/>
    <p:sldId id="258" r:id="rId9"/>
    <p:sldId id="259" r:id="rId10"/>
    <p:sldId id="322" r:id="rId11"/>
    <p:sldId id="261" r:id="rId12"/>
    <p:sldId id="323" r:id="rId13"/>
    <p:sldId id="331" r:id="rId14"/>
    <p:sldId id="262" r:id="rId15"/>
    <p:sldId id="293" r:id="rId16"/>
    <p:sldId id="324" r:id="rId17"/>
    <p:sldId id="294" r:id="rId18"/>
    <p:sldId id="264" r:id="rId19"/>
    <p:sldId id="325" r:id="rId20"/>
    <p:sldId id="326" r:id="rId21"/>
    <p:sldId id="292" r:id="rId22"/>
    <p:sldId id="266" r:id="rId23"/>
    <p:sldId id="295" r:id="rId24"/>
    <p:sldId id="332" r:id="rId25"/>
    <p:sldId id="267" r:id="rId26"/>
    <p:sldId id="318" r:id="rId27"/>
    <p:sldId id="268" r:id="rId28"/>
    <p:sldId id="327" r:id="rId29"/>
    <p:sldId id="328" r:id="rId30"/>
    <p:sldId id="329" r:id="rId31"/>
    <p:sldId id="333" r:id="rId32"/>
    <p:sldId id="334" r:id="rId33"/>
    <p:sldId id="271" r:id="rId34"/>
    <p:sldId id="272" r:id="rId35"/>
    <p:sldId id="273" r:id="rId36"/>
    <p:sldId id="274" r:id="rId37"/>
    <p:sldId id="275" r:id="rId38"/>
    <p:sldId id="276" r:id="rId39"/>
    <p:sldId id="300" r:id="rId40"/>
    <p:sldId id="304" r:id="rId41"/>
    <p:sldId id="306" r:id="rId42"/>
    <p:sldId id="307" r:id="rId43"/>
    <p:sldId id="308" r:id="rId44"/>
    <p:sldId id="305" r:id="rId45"/>
    <p:sldId id="309" r:id="rId46"/>
    <p:sldId id="310" r:id="rId47"/>
    <p:sldId id="320" r:id="rId48"/>
    <p:sldId id="314" r:id="rId49"/>
    <p:sldId id="315" r:id="rId50"/>
    <p:sldId id="316" r:id="rId51"/>
    <p:sldId id="317" r:id="rId52"/>
    <p:sldId id="345" r:id="rId53"/>
    <p:sldId id="346" r:id="rId54"/>
    <p:sldId id="336" r:id="rId55"/>
    <p:sldId id="337" r:id="rId56"/>
    <p:sldId id="342" r:id="rId57"/>
    <p:sldId id="347" r:id="rId58"/>
    <p:sldId id="348" r:id="rId59"/>
    <p:sldId id="349" r:id="rId60"/>
    <p:sldId id="350" r:id="rId61"/>
    <p:sldId id="351" r:id="rId62"/>
    <p:sldId id="353" r:id="rId63"/>
    <p:sldId id="354" r:id="rId64"/>
    <p:sldId id="344" r:id="rId65"/>
    <p:sldId id="260" r:id="rId66"/>
    <p:sldId id="355" r:id="rId67"/>
    <p:sldId id="356" r:id="rId68"/>
    <p:sldId id="357" r:id="rId69"/>
    <p:sldId id="358" r:id="rId70"/>
    <p:sldId id="359" r:id="rId71"/>
    <p:sldId id="360" r:id="rId72"/>
    <p:sldId id="361" r:id="rId73"/>
    <p:sldId id="362" r:id="rId74"/>
    <p:sldId id="363" r:id="rId75"/>
    <p:sldId id="365" r:id="rId76"/>
    <p:sldId id="364" r:id="rId77"/>
    <p:sldId id="380" r:id="rId78"/>
    <p:sldId id="381" r:id="rId79"/>
    <p:sldId id="382" r:id="rId80"/>
    <p:sldId id="383" r:id="rId81"/>
    <p:sldId id="384" r:id="rId82"/>
    <p:sldId id="385" r:id="rId83"/>
    <p:sldId id="386" r:id="rId84"/>
    <p:sldId id="387" r:id="rId85"/>
    <p:sldId id="388" r:id="rId86"/>
    <p:sldId id="389" r:id="rId87"/>
    <p:sldId id="390" r:id="rId88"/>
    <p:sldId id="391" r:id="rId89"/>
    <p:sldId id="392" r:id="rId90"/>
    <p:sldId id="393" r:id="rId91"/>
    <p:sldId id="394" r:id="rId92"/>
    <p:sldId id="395" r:id="rId93"/>
    <p:sldId id="396" r:id="rId94"/>
    <p:sldId id="338" r:id="rId95"/>
    <p:sldId id="397" r:id="rId96"/>
    <p:sldId id="398" r:id="rId97"/>
    <p:sldId id="399" r:id="rId98"/>
    <p:sldId id="400" r:id="rId99"/>
    <p:sldId id="401" r:id="rId100"/>
    <p:sldId id="402" r:id="rId101"/>
    <p:sldId id="403" r:id="rId102"/>
    <p:sldId id="404" r:id="rId103"/>
    <p:sldId id="366" r:id="rId104"/>
    <p:sldId id="367" r:id="rId105"/>
    <p:sldId id="368" r:id="rId106"/>
    <p:sldId id="369" r:id="rId107"/>
    <p:sldId id="370" r:id="rId108"/>
    <p:sldId id="371" r:id="rId109"/>
    <p:sldId id="372" r:id="rId110"/>
    <p:sldId id="373" r:id="rId111"/>
    <p:sldId id="374" r:id="rId112"/>
    <p:sldId id="375" r:id="rId113"/>
    <p:sldId id="376" r:id="rId114"/>
    <p:sldId id="377" r:id="rId115"/>
    <p:sldId id="379" r:id="rId116"/>
    <p:sldId id="378" r:id="rId117"/>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3447" autoAdjust="0"/>
  </p:normalViewPr>
  <p:slideViewPr>
    <p:cSldViewPr>
      <p:cViewPr>
        <p:scale>
          <a:sx n="59" d="100"/>
          <a:sy n="59" d="100"/>
        </p:scale>
        <p:origin x="1500" y="52"/>
      </p:cViewPr>
      <p:guideLst>
        <p:guide orient="horz" pos="2160"/>
        <p:guide pos="2880"/>
      </p:guideLst>
    </p:cSldViewPr>
  </p:slideViewPr>
  <p:outlineViewPr>
    <p:cViewPr>
      <p:scale>
        <a:sx n="33" d="100"/>
        <a:sy n="33" d="100"/>
      </p:scale>
      <p:origin x="0" y="-4380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handoutMaster" Target="handoutMasters/handout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presProps" Target="presProps.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heme" Target="theme/theme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https://d.docs.live.net/05ab22f54f43d6a3/Documents/422/labor%20participation%20rate.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d.docs.live.net/05ab22f54f43d6a3/lifespan/lifespa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v>Labor participation rate</c:v>
          </c:tx>
          <c:spPr>
            <a:ln w="28575" cap="rnd">
              <a:solidFill>
                <a:schemeClr val="accent1"/>
              </a:solidFill>
              <a:round/>
            </a:ln>
            <a:effectLst/>
          </c:spPr>
          <c:marker>
            <c:symbol val="none"/>
          </c:marker>
          <c:cat>
            <c:strRef>
              <c:f>Sheet1!$A$1:$A$864</c:f>
              <c:strCache>
                <c:ptCount val="863"/>
                <c:pt idx="0">
                  <c:v>1950</c:v>
                </c:pt>
                <c:pt idx="1">
                  <c:v>1950</c:v>
                </c:pt>
                <c:pt idx="2">
                  <c:v>1950</c:v>
                </c:pt>
                <c:pt idx="3">
                  <c:v>1950</c:v>
                </c:pt>
                <c:pt idx="4">
                  <c:v>1950</c:v>
                </c:pt>
                <c:pt idx="5">
                  <c:v>1950</c:v>
                </c:pt>
                <c:pt idx="6">
                  <c:v>1950</c:v>
                </c:pt>
                <c:pt idx="7">
                  <c:v>1950</c:v>
                </c:pt>
                <c:pt idx="8">
                  <c:v>1950</c:v>
                </c:pt>
                <c:pt idx="9">
                  <c:v>1950</c:v>
                </c:pt>
                <c:pt idx="10">
                  <c:v>1950</c:v>
                </c:pt>
                <c:pt idx="11">
                  <c:v>1950</c:v>
                </c:pt>
                <c:pt idx="12">
                  <c:v>1951</c:v>
                </c:pt>
                <c:pt idx="13">
                  <c:v>1951</c:v>
                </c:pt>
                <c:pt idx="14">
                  <c:v>1951</c:v>
                </c:pt>
                <c:pt idx="15">
                  <c:v>1951</c:v>
                </c:pt>
                <c:pt idx="16">
                  <c:v>1951</c:v>
                </c:pt>
                <c:pt idx="17">
                  <c:v>1951</c:v>
                </c:pt>
                <c:pt idx="18">
                  <c:v>1951</c:v>
                </c:pt>
                <c:pt idx="19">
                  <c:v>1951</c:v>
                </c:pt>
                <c:pt idx="20">
                  <c:v>1951</c:v>
                </c:pt>
                <c:pt idx="21">
                  <c:v>1951</c:v>
                </c:pt>
                <c:pt idx="22">
                  <c:v>1951</c:v>
                </c:pt>
                <c:pt idx="23">
                  <c:v>1951</c:v>
                </c:pt>
                <c:pt idx="24">
                  <c:v>1952</c:v>
                </c:pt>
                <c:pt idx="25">
                  <c:v>1952</c:v>
                </c:pt>
                <c:pt idx="26">
                  <c:v>1952</c:v>
                </c:pt>
                <c:pt idx="27">
                  <c:v>1952</c:v>
                </c:pt>
                <c:pt idx="28">
                  <c:v>1952</c:v>
                </c:pt>
                <c:pt idx="29">
                  <c:v>1952</c:v>
                </c:pt>
                <c:pt idx="30">
                  <c:v>1952</c:v>
                </c:pt>
                <c:pt idx="31">
                  <c:v>1952</c:v>
                </c:pt>
                <c:pt idx="32">
                  <c:v>1952</c:v>
                </c:pt>
                <c:pt idx="33">
                  <c:v>1952</c:v>
                </c:pt>
                <c:pt idx="34">
                  <c:v>1952</c:v>
                </c:pt>
                <c:pt idx="35">
                  <c:v>1952</c:v>
                </c:pt>
                <c:pt idx="36">
                  <c:v>1953</c:v>
                </c:pt>
                <c:pt idx="37">
                  <c:v>1953</c:v>
                </c:pt>
                <c:pt idx="38">
                  <c:v>1953</c:v>
                </c:pt>
                <c:pt idx="39">
                  <c:v>1953</c:v>
                </c:pt>
                <c:pt idx="40">
                  <c:v>1953</c:v>
                </c:pt>
                <c:pt idx="41">
                  <c:v>1953</c:v>
                </c:pt>
                <c:pt idx="42">
                  <c:v>1953</c:v>
                </c:pt>
                <c:pt idx="43">
                  <c:v>1953</c:v>
                </c:pt>
                <c:pt idx="44">
                  <c:v>1953</c:v>
                </c:pt>
                <c:pt idx="45">
                  <c:v>1953</c:v>
                </c:pt>
                <c:pt idx="46">
                  <c:v>1953</c:v>
                </c:pt>
                <c:pt idx="47">
                  <c:v>1953</c:v>
                </c:pt>
                <c:pt idx="48">
                  <c:v>1954</c:v>
                </c:pt>
                <c:pt idx="49">
                  <c:v>1954</c:v>
                </c:pt>
                <c:pt idx="50">
                  <c:v>1954</c:v>
                </c:pt>
                <c:pt idx="51">
                  <c:v>1954</c:v>
                </c:pt>
                <c:pt idx="52">
                  <c:v>1954</c:v>
                </c:pt>
                <c:pt idx="53">
                  <c:v>1954</c:v>
                </c:pt>
                <c:pt idx="54">
                  <c:v>1954</c:v>
                </c:pt>
                <c:pt idx="55">
                  <c:v>1954</c:v>
                </c:pt>
                <c:pt idx="56">
                  <c:v>1954</c:v>
                </c:pt>
                <c:pt idx="57">
                  <c:v>1954</c:v>
                </c:pt>
                <c:pt idx="58">
                  <c:v>1954</c:v>
                </c:pt>
                <c:pt idx="59">
                  <c:v>1954</c:v>
                </c:pt>
                <c:pt idx="60">
                  <c:v>1955</c:v>
                </c:pt>
                <c:pt idx="61">
                  <c:v>1955</c:v>
                </c:pt>
                <c:pt idx="62">
                  <c:v>1955</c:v>
                </c:pt>
                <c:pt idx="63">
                  <c:v>1955</c:v>
                </c:pt>
                <c:pt idx="64">
                  <c:v>1955</c:v>
                </c:pt>
                <c:pt idx="65">
                  <c:v>1955</c:v>
                </c:pt>
                <c:pt idx="66">
                  <c:v>1955</c:v>
                </c:pt>
                <c:pt idx="67">
                  <c:v>1955</c:v>
                </c:pt>
                <c:pt idx="68">
                  <c:v>1955</c:v>
                </c:pt>
                <c:pt idx="69">
                  <c:v>1955</c:v>
                </c:pt>
                <c:pt idx="70">
                  <c:v>1955</c:v>
                </c:pt>
                <c:pt idx="71">
                  <c:v>1955</c:v>
                </c:pt>
                <c:pt idx="72">
                  <c:v>1956</c:v>
                </c:pt>
                <c:pt idx="73">
                  <c:v>1956</c:v>
                </c:pt>
                <c:pt idx="74">
                  <c:v>1956</c:v>
                </c:pt>
                <c:pt idx="75">
                  <c:v>1956</c:v>
                </c:pt>
                <c:pt idx="76">
                  <c:v>1956</c:v>
                </c:pt>
                <c:pt idx="77">
                  <c:v>1956</c:v>
                </c:pt>
                <c:pt idx="78">
                  <c:v>1956</c:v>
                </c:pt>
                <c:pt idx="79">
                  <c:v>1956</c:v>
                </c:pt>
                <c:pt idx="80">
                  <c:v>1956</c:v>
                </c:pt>
                <c:pt idx="81">
                  <c:v>1956</c:v>
                </c:pt>
                <c:pt idx="82">
                  <c:v>1956</c:v>
                </c:pt>
                <c:pt idx="83">
                  <c:v>1956</c:v>
                </c:pt>
                <c:pt idx="84">
                  <c:v>1957</c:v>
                </c:pt>
                <c:pt idx="85">
                  <c:v>1957</c:v>
                </c:pt>
                <c:pt idx="86">
                  <c:v>1957</c:v>
                </c:pt>
                <c:pt idx="87">
                  <c:v>1957</c:v>
                </c:pt>
                <c:pt idx="88">
                  <c:v>1957</c:v>
                </c:pt>
                <c:pt idx="89">
                  <c:v>1957</c:v>
                </c:pt>
                <c:pt idx="90">
                  <c:v>1957</c:v>
                </c:pt>
                <c:pt idx="91">
                  <c:v>1957</c:v>
                </c:pt>
                <c:pt idx="92">
                  <c:v>1957</c:v>
                </c:pt>
                <c:pt idx="93">
                  <c:v>1957</c:v>
                </c:pt>
                <c:pt idx="94">
                  <c:v>1957</c:v>
                </c:pt>
                <c:pt idx="95">
                  <c:v>1957</c:v>
                </c:pt>
                <c:pt idx="96">
                  <c:v>1958</c:v>
                </c:pt>
                <c:pt idx="97">
                  <c:v>1958</c:v>
                </c:pt>
                <c:pt idx="98">
                  <c:v>1958</c:v>
                </c:pt>
                <c:pt idx="99">
                  <c:v>1958</c:v>
                </c:pt>
                <c:pt idx="100">
                  <c:v>1958</c:v>
                </c:pt>
                <c:pt idx="101">
                  <c:v>1958</c:v>
                </c:pt>
                <c:pt idx="102">
                  <c:v>1958</c:v>
                </c:pt>
                <c:pt idx="103">
                  <c:v>1958</c:v>
                </c:pt>
                <c:pt idx="104">
                  <c:v>1958</c:v>
                </c:pt>
                <c:pt idx="105">
                  <c:v>1958</c:v>
                </c:pt>
                <c:pt idx="106">
                  <c:v>1958</c:v>
                </c:pt>
                <c:pt idx="107">
                  <c:v>1958</c:v>
                </c:pt>
                <c:pt idx="108">
                  <c:v>1959</c:v>
                </c:pt>
                <c:pt idx="109">
                  <c:v>1959</c:v>
                </c:pt>
                <c:pt idx="110">
                  <c:v>1959</c:v>
                </c:pt>
                <c:pt idx="111">
                  <c:v>1959</c:v>
                </c:pt>
                <c:pt idx="112">
                  <c:v>1959</c:v>
                </c:pt>
                <c:pt idx="113">
                  <c:v>1959</c:v>
                </c:pt>
                <c:pt idx="114">
                  <c:v>1959</c:v>
                </c:pt>
                <c:pt idx="115">
                  <c:v>1959</c:v>
                </c:pt>
                <c:pt idx="116">
                  <c:v>1959</c:v>
                </c:pt>
                <c:pt idx="117">
                  <c:v>1959</c:v>
                </c:pt>
                <c:pt idx="118">
                  <c:v>1959</c:v>
                </c:pt>
                <c:pt idx="119">
                  <c:v>1959</c:v>
                </c:pt>
                <c:pt idx="120">
                  <c:v>1960</c:v>
                </c:pt>
                <c:pt idx="121">
                  <c:v>1960</c:v>
                </c:pt>
                <c:pt idx="122">
                  <c:v>1960</c:v>
                </c:pt>
                <c:pt idx="123">
                  <c:v>1960</c:v>
                </c:pt>
                <c:pt idx="124">
                  <c:v>1960</c:v>
                </c:pt>
                <c:pt idx="125">
                  <c:v>1960</c:v>
                </c:pt>
                <c:pt idx="126">
                  <c:v>1960</c:v>
                </c:pt>
                <c:pt idx="127">
                  <c:v>1960</c:v>
                </c:pt>
                <c:pt idx="128">
                  <c:v>1960</c:v>
                </c:pt>
                <c:pt idx="129">
                  <c:v>1960</c:v>
                </c:pt>
                <c:pt idx="130">
                  <c:v>1960</c:v>
                </c:pt>
                <c:pt idx="131">
                  <c:v>1960</c:v>
                </c:pt>
                <c:pt idx="132">
                  <c:v>1961</c:v>
                </c:pt>
                <c:pt idx="133">
                  <c:v>1961</c:v>
                </c:pt>
                <c:pt idx="134">
                  <c:v>1961</c:v>
                </c:pt>
                <c:pt idx="135">
                  <c:v>1961</c:v>
                </c:pt>
                <c:pt idx="136">
                  <c:v>1961</c:v>
                </c:pt>
                <c:pt idx="137">
                  <c:v>1961</c:v>
                </c:pt>
                <c:pt idx="138">
                  <c:v>1961</c:v>
                </c:pt>
                <c:pt idx="139">
                  <c:v>1961</c:v>
                </c:pt>
                <c:pt idx="140">
                  <c:v>1961</c:v>
                </c:pt>
                <c:pt idx="141">
                  <c:v>1961</c:v>
                </c:pt>
                <c:pt idx="142">
                  <c:v>1961</c:v>
                </c:pt>
                <c:pt idx="143">
                  <c:v>1961</c:v>
                </c:pt>
                <c:pt idx="144">
                  <c:v>1962</c:v>
                </c:pt>
                <c:pt idx="145">
                  <c:v>1962</c:v>
                </c:pt>
                <c:pt idx="146">
                  <c:v>1962</c:v>
                </c:pt>
                <c:pt idx="147">
                  <c:v>1962</c:v>
                </c:pt>
                <c:pt idx="148">
                  <c:v>1962</c:v>
                </c:pt>
                <c:pt idx="149">
                  <c:v>1962</c:v>
                </c:pt>
                <c:pt idx="150">
                  <c:v>1962</c:v>
                </c:pt>
                <c:pt idx="151">
                  <c:v>1962</c:v>
                </c:pt>
                <c:pt idx="152">
                  <c:v>1962</c:v>
                </c:pt>
                <c:pt idx="153">
                  <c:v>1962</c:v>
                </c:pt>
                <c:pt idx="154">
                  <c:v>1962</c:v>
                </c:pt>
                <c:pt idx="155">
                  <c:v>1962</c:v>
                </c:pt>
                <c:pt idx="156">
                  <c:v>1963</c:v>
                </c:pt>
                <c:pt idx="157">
                  <c:v>1963</c:v>
                </c:pt>
                <c:pt idx="158">
                  <c:v>1963</c:v>
                </c:pt>
                <c:pt idx="159">
                  <c:v>1963</c:v>
                </c:pt>
                <c:pt idx="160">
                  <c:v>1963</c:v>
                </c:pt>
                <c:pt idx="161">
                  <c:v>1963</c:v>
                </c:pt>
                <c:pt idx="162">
                  <c:v>1963</c:v>
                </c:pt>
                <c:pt idx="163">
                  <c:v>1963</c:v>
                </c:pt>
                <c:pt idx="164">
                  <c:v>1963</c:v>
                </c:pt>
                <c:pt idx="165">
                  <c:v>1963</c:v>
                </c:pt>
                <c:pt idx="166">
                  <c:v>1963</c:v>
                </c:pt>
                <c:pt idx="167">
                  <c:v>1963</c:v>
                </c:pt>
                <c:pt idx="168">
                  <c:v>1964</c:v>
                </c:pt>
                <c:pt idx="169">
                  <c:v>1964</c:v>
                </c:pt>
                <c:pt idx="170">
                  <c:v>1964</c:v>
                </c:pt>
                <c:pt idx="171">
                  <c:v>1964</c:v>
                </c:pt>
                <c:pt idx="172">
                  <c:v>1964</c:v>
                </c:pt>
                <c:pt idx="173">
                  <c:v>1964</c:v>
                </c:pt>
                <c:pt idx="174">
                  <c:v>1964</c:v>
                </c:pt>
                <c:pt idx="175">
                  <c:v>1964</c:v>
                </c:pt>
                <c:pt idx="176">
                  <c:v>1964</c:v>
                </c:pt>
                <c:pt idx="177">
                  <c:v>1964</c:v>
                </c:pt>
                <c:pt idx="178">
                  <c:v>1964</c:v>
                </c:pt>
                <c:pt idx="179">
                  <c:v>1964</c:v>
                </c:pt>
                <c:pt idx="180">
                  <c:v>1965</c:v>
                </c:pt>
                <c:pt idx="181">
                  <c:v>1965</c:v>
                </c:pt>
                <c:pt idx="182">
                  <c:v>1965</c:v>
                </c:pt>
                <c:pt idx="183">
                  <c:v>1965</c:v>
                </c:pt>
                <c:pt idx="184">
                  <c:v>1965</c:v>
                </c:pt>
                <c:pt idx="185">
                  <c:v>1965</c:v>
                </c:pt>
                <c:pt idx="186">
                  <c:v>1965</c:v>
                </c:pt>
                <c:pt idx="187">
                  <c:v>1965</c:v>
                </c:pt>
                <c:pt idx="188">
                  <c:v>1965</c:v>
                </c:pt>
                <c:pt idx="189">
                  <c:v>1965</c:v>
                </c:pt>
                <c:pt idx="190">
                  <c:v>1965</c:v>
                </c:pt>
                <c:pt idx="191">
                  <c:v>1965</c:v>
                </c:pt>
                <c:pt idx="192">
                  <c:v>1966</c:v>
                </c:pt>
                <c:pt idx="193">
                  <c:v>1966</c:v>
                </c:pt>
                <c:pt idx="194">
                  <c:v>1966</c:v>
                </c:pt>
                <c:pt idx="195">
                  <c:v>1966</c:v>
                </c:pt>
                <c:pt idx="196">
                  <c:v>1966</c:v>
                </c:pt>
                <c:pt idx="197">
                  <c:v>1966</c:v>
                </c:pt>
                <c:pt idx="198">
                  <c:v>1966</c:v>
                </c:pt>
                <c:pt idx="199">
                  <c:v>1966</c:v>
                </c:pt>
                <c:pt idx="200">
                  <c:v>1966</c:v>
                </c:pt>
                <c:pt idx="201">
                  <c:v>1966</c:v>
                </c:pt>
                <c:pt idx="202">
                  <c:v>1966</c:v>
                </c:pt>
                <c:pt idx="203">
                  <c:v>1966</c:v>
                </c:pt>
                <c:pt idx="204">
                  <c:v>1967</c:v>
                </c:pt>
                <c:pt idx="205">
                  <c:v>1967</c:v>
                </c:pt>
                <c:pt idx="206">
                  <c:v>1967</c:v>
                </c:pt>
                <c:pt idx="207">
                  <c:v>1967</c:v>
                </c:pt>
                <c:pt idx="208">
                  <c:v>1967</c:v>
                </c:pt>
                <c:pt idx="209">
                  <c:v>1967</c:v>
                </c:pt>
                <c:pt idx="210">
                  <c:v>1967</c:v>
                </c:pt>
                <c:pt idx="211">
                  <c:v>1967</c:v>
                </c:pt>
                <c:pt idx="212">
                  <c:v>1967</c:v>
                </c:pt>
                <c:pt idx="213">
                  <c:v>1967</c:v>
                </c:pt>
                <c:pt idx="214">
                  <c:v>1967</c:v>
                </c:pt>
                <c:pt idx="215">
                  <c:v>1967</c:v>
                </c:pt>
                <c:pt idx="216">
                  <c:v>1968</c:v>
                </c:pt>
                <c:pt idx="217">
                  <c:v>1968</c:v>
                </c:pt>
                <c:pt idx="218">
                  <c:v>1968</c:v>
                </c:pt>
                <c:pt idx="219">
                  <c:v>1968</c:v>
                </c:pt>
                <c:pt idx="220">
                  <c:v>1968</c:v>
                </c:pt>
                <c:pt idx="221">
                  <c:v>1968</c:v>
                </c:pt>
                <c:pt idx="222">
                  <c:v>1968</c:v>
                </c:pt>
                <c:pt idx="223">
                  <c:v>1968</c:v>
                </c:pt>
                <c:pt idx="224">
                  <c:v>1968</c:v>
                </c:pt>
                <c:pt idx="225">
                  <c:v>1968</c:v>
                </c:pt>
                <c:pt idx="226">
                  <c:v>1968</c:v>
                </c:pt>
                <c:pt idx="227">
                  <c:v>1968</c:v>
                </c:pt>
                <c:pt idx="228">
                  <c:v>1969</c:v>
                </c:pt>
                <c:pt idx="229">
                  <c:v>1969</c:v>
                </c:pt>
                <c:pt idx="230">
                  <c:v>1969</c:v>
                </c:pt>
                <c:pt idx="231">
                  <c:v>1969</c:v>
                </c:pt>
                <c:pt idx="232">
                  <c:v>1969</c:v>
                </c:pt>
                <c:pt idx="233">
                  <c:v>1969</c:v>
                </c:pt>
                <c:pt idx="234">
                  <c:v>1969</c:v>
                </c:pt>
                <c:pt idx="235">
                  <c:v>1969</c:v>
                </c:pt>
                <c:pt idx="236">
                  <c:v>1969</c:v>
                </c:pt>
                <c:pt idx="237">
                  <c:v>1969</c:v>
                </c:pt>
                <c:pt idx="238">
                  <c:v>1969</c:v>
                </c:pt>
                <c:pt idx="239">
                  <c:v>1969</c:v>
                </c:pt>
                <c:pt idx="240">
                  <c:v>1970</c:v>
                </c:pt>
                <c:pt idx="241">
                  <c:v>1970</c:v>
                </c:pt>
                <c:pt idx="242">
                  <c:v>1970</c:v>
                </c:pt>
                <c:pt idx="243">
                  <c:v>1970</c:v>
                </c:pt>
                <c:pt idx="244">
                  <c:v>1970</c:v>
                </c:pt>
                <c:pt idx="245">
                  <c:v>1970</c:v>
                </c:pt>
                <c:pt idx="246">
                  <c:v>1970</c:v>
                </c:pt>
                <c:pt idx="247">
                  <c:v>1970</c:v>
                </c:pt>
                <c:pt idx="248">
                  <c:v>1970</c:v>
                </c:pt>
                <c:pt idx="249">
                  <c:v>1970</c:v>
                </c:pt>
                <c:pt idx="250">
                  <c:v>1970</c:v>
                </c:pt>
                <c:pt idx="251">
                  <c:v>1970</c:v>
                </c:pt>
                <c:pt idx="252">
                  <c:v>1971</c:v>
                </c:pt>
                <c:pt idx="253">
                  <c:v>1971</c:v>
                </c:pt>
                <c:pt idx="254">
                  <c:v>1971</c:v>
                </c:pt>
                <c:pt idx="255">
                  <c:v>1971</c:v>
                </c:pt>
                <c:pt idx="256">
                  <c:v>1971</c:v>
                </c:pt>
                <c:pt idx="257">
                  <c:v>1971</c:v>
                </c:pt>
                <c:pt idx="258">
                  <c:v>1971</c:v>
                </c:pt>
                <c:pt idx="259">
                  <c:v>1971</c:v>
                </c:pt>
                <c:pt idx="260">
                  <c:v>1971</c:v>
                </c:pt>
                <c:pt idx="261">
                  <c:v>1971</c:v>
                </c:pt>
                <c:pt idx="262">
                  <c:v>1971</c:v>
                </c:pt>
                <c:pt idx="263">
                  <c:v>1971</c:v>
                </c:pt>
                <c:pt idx="264">
                  <c:v>1972</c:v>
                </c:pt>
                <c:pt idx="265">
                  <c:v>1972</c:v>
                </c:pt>
                <c:pt idx="266">
                  <c:v>1972</c:v>
                </c:pt>
                <c:pt idx="267">
                  <c:v>1972</c:v>
                </c:pt>
                <c:pt idx="268">
                  <c:v>1972</c:v>
                </c:pt>
                <c:pt idx="269">
                  <c:v>1972</c:v>
                </c:pt>
                <c:pt idx="270">
                  <c:v>1972</c:v>
                </c:pt>
                <c:pt idx="271">
                  <c:v>1972</c:v>
                </c:pt>
                <c:pt idx="272">
                  <c:v>1972</c:v>
                </c:pt>
                <c:pt idx="273">
                  <c:v>1972</c:v>
                </c:pt>
                <c:pt idx="274">
                  <c:v>1972</c:v>
                </c:pt>
                <c:pt idx="275">
                  <c:v>1972</c:v>
                </c:pt>
                <c:pt idx="276">
                  <c:v>1973</c:v>
                </c:pt>
                <c:pt idx="277">
                  <c:v>1973</c:v>
                </c:pt>
                <c:pt idx="278">
                  <c:v>1973</c:v>
                </c:pt>
                <c:pt idx="279">
                  <c:v>1973</c:v>
                </c:pt>
                <c:pt idx="280">
                  <c:v>1973</c:v>
                </c:pt>
                <c:pt idx="281">
                  <c:v>1973</c:v>
                </c:pt>
                <c:pt idx="282">
                  <c:v>1973</c:v>
                </c:pt>
                <c:pt idx="283">
                  <c:v>1973</c:v>
                </c:pt>
                <c:pt idx="284">
                  <c:v>1973</c:v>
                </c:pt>
                <c:pt idx="285">
                  <c:v>1973</c:v>
                </c:pt>
                <c:pt idx="286">
                  <c:v>1973</c:v>
                </c:pt>
                <c:pt idx="287">
                  <c:v>1973</c:v>
                </c:pt>
                <c:pt idx="288">
                  <c:v>1974</c:v>
                </c:pt>
                <c:pt idx="289">
                  <c:v>1974</c:v>
                </c:pt>
                <c:pt idx="290">
                  <c:v>1974</c:v>
                </c:pt>
                <c:pt idx="291">
                  <c:v>1974</c:v>
                </c:pt>
                <c:pt idx="292">
                  <c:v>1974</c:v>
                </c:pt>
                <c:pt idx="293">
                  <c:v>1974</c:v>
                </c:pt>
                <c:pt idx="294">
                  <c:v>1974</c:v>
                </c:pt>
                <c:pt idx="295">
                  <c:v>1974</c:v>
                </c:pt>
                <c:pt idx="296">
                  <c:v>1974</c:v>
                </c:pt>
                <c:pt idx="297">
                  <c:v>1974</c:v>
                </c:pt>
                <c:pt idx="298">
                  <c:v>1974</c:v>
                </c:pt>
                <c:pt idx="299">
                  <c:v>1974</c:v>
                </c:pt>
                <c:pt idx="300">
                  <c:v>1975</c:v>
                </c:pt>
                <c:pt idx="301">
                  <c:v>1975</c:v>
                </c:pt>
                <c:pt idx="302">
                  <c:v>1975</c:v>
                </c:pt>
                <c:pt idx="303">
                  <c:v>1975</c:v>
                </c:pt>
                <c:pt idx="304">
                  <c:v>1975</c:v>
                </c:pt>
                <c:pt idx="305">
                  <c:v>1975</c:v>
                </c:pt>
                <c:pt idx="306">
                  <c:v>1975</c:v>
                </c:pt>
                <c:pt idx="307">
                  <c:v>1975</c:v>
                </c:pt>
                <c:pt idx="308">
                  <c:v>1975</c:v>
                </c:pt>
                <c:pt idx="309">
                  <c:v>1975</c:v>
                </c:pt>
                <c:pt idx="310">
                  <c:v>1975</c:v>
                </c:pt>
                <c:pt idx="311">
                  <c:v>1975</c:v>
                </c:pt>
                <c:pt idx="312">
                  <c:v>1976</c:v>
                </c:pt>
                <c:pt idx="313">
                  <c:v>1976</c:v>
                </c:pt>
                <c:pt idx="314">
                  <c:v>1976</c:v>
                </c:pt>
                <c:pt idx="315">
                  <c:v>1976</c:v>
                </c:pt>
                <c:pt idx="316">
                  <c:v>1976</c:v>
                </c:pt>
                <c:pt idx="317">
                  <c:v>1976</c:v>
                </c:pt>
                <c:pt idx="318">
                  <c:v>1976</c:v>
                </c:pt>
                <c:pt idx="319">
                  <c:v>1976</c:v>
                </c:pt>
                <c:pt idx="320">
                  <c:v>1976</c:v>
                </c:pt>
                <c:pt idx="321">
                  <c:v>1976</c:v>
                </c:pt>
                <c:pt idx="322">
                  <c:v>1976</c:v>
                </c:pt>
                <c:pt idx="323">
                  <c:v>1976</c:v>
                </c:pt>
                <c:pt idx="324">
                  <c:v>1977</c:v>
                </c:pt>
                <c:pt idx="325">
                  <c:v>1977</c:v>
                </c:pt>
                <c:pt idx="326">
                  <c:v>1977</c:v>
                </c:pt>
                <c:pt idx="327">
                  <c:v>1977</c:v>
                </c:pt>
                <c:pt idx="328">
                  <c:v>1977</c:v>
                </c:pt>
                <c:pt idx="329">
                  <c:v>1977</c:v>
                </c:pt>
                <c:pt idx="330">
                  <c:v>1977</c:v>
                </c:pt>
                <c:pt idx="331">
                  <c:v>1977</c:v>
                </c:pt>
                <c:pt idx="332">
                  <c:v>1977</c:v>
                </c:pt>
                <c:pt idx="333">
                  <c:v>1977</c:v>
                </c:pt>
                <c:pt idx="334">
                  <c:v>1977</c:v>
                </c:pt>
                <c:pt idx="335">
                  <c:v>1977</c:v>
                </c:pt>
                <c:pt idx="336">
                  <c:v>1978</c:v>
                </c:pt>
                <c:pt idx="337">
                  <c:v>1978</c:v>
                </c:pt>
                <c:pt idx="338">
                  <c:v>1978</c:v>
                </c:pt>
                <c:pt idx="339">
                  <c:v>1978</c:v>
                </c:pt>
                <c:pt idx="340">
                  <c:v>1978</c:v>
                </c:pt>
                <c:pt idx="341">
                  <c:v>1978</c:v>
                </c:pt>
                <c:pt idx="342">
                  <c:v>1978</c:v>
                </c:pt>
                <c:pt idx="343">
                  <c:v>1978</c:v>
                </c:pt>
                <c:pt idx="344">
                  <c:v>1978</c:v>
                </c:pt>
                <c:pt idx="345">
                  <c:v>1978</c:v>
                </c:pt>
                <c:pt idx="346">
                  <c:v>1978</c:v>
                </c:pt>
                <c:pt idx="347">
                  <c:v>1978</c:v>
                </c:pt>
                <c:pt idx="348">
                  <c:v>1979</c:v>
                </c:pt>
                <c:pt idx="349">
                  <c:v>1979</c:v>
                </c:pt>
                <c:pt idx="350">
                  <c:v>1979</c:v>
                </c:pt>
                <c:pt idx="351">
                  <c:v>1979</c:v>
                </c:pt>
                <c:pt idx="352">
                  <c:v>1979</c:v>
                </c:pt>
                <c:pt idx="353">
                  <c:v>1979</c:v>
                </c:pt>
                <c:pt idx="354">
                  <c:v>1979</c:v>
                </c:pt>
                <c:pt idx="355">
                  <c:v>1979</c:v>
                </c:pt>
                <c:pt idx="356">
                  <c:v>1979</c:v>
                </c:pt>
                <c:pt idx="357">
                  <c:v>1979</c:v>
                </c:pt>
                <c:pt idx="358">
                  <c:v>1979</c:v>
                </c:pt>
                <c:pt idx="359">
                  <c:v>1979</c:v>
                </c:pt>
                <c:pt idx="360">
                  <c:v>1980</c:v>
                </c:pt>
                <c:pt idx="361">
                  <c:v>1980</c:v>
                </c:pt>
                <c:pt idx="362">
                  <c:v>1980</c:v>
                </c:pt>
                <c:pt idx="363">
                  <c:v>1980</c:v>
                </c:pt>
                <c:pt idx="364">
                  <c:v>1980</c:v>
                </c:pt>
                <c:pt idx="365">
                  <c:v>1980</c:v>
                </c:pt>
                <c:pt idx="366">
                  <c:v>1980</c:v>
                </c:pt>
                <c:pt idx="367">
                  <c:v>1980</c:v>
                </c:pt>
                <c:pt idx="368">
                  <c:v>1980</c:v>
                </c:pt>
                <c:pt idx="369">
                  <c:v>1980</c:v>
                </c:pt>
                <c:pt idx="370">
                  <c:v>1980</c:v>
                </c:pt>
                <c:pt idx="371">
                  <c:v>1980</c:v>
                </c:pt>
                <c:pt idx="372">
                  <c:v>1981</c:v>
                </c:pt>
                <c:pt idx="373">
                  <c:v>1981</c:v>
                </c:pt>
                <c:pt idx="374">
                  <c:v>1981</c:v>
                </c:pt>
                <c:pt idx="375">
                  <c:v>1981</c:v>
                </c:pt>
                <c:pt idx="376">
                  <c:v>1981</c:v>
                </c:pt>
                <c:pt idx="377">
                  <c:v>1981</c:v>
                </c:pt>
                <c:pt idx="378">
                  <c:v>1981</c:v>
                </c:pt>
                <c:pt idx="379">
                  <c:v>1981</c:v>
                </c:pt>
                <c:pt idx="380">
                  <c:v>1981</c:v>
                </c:pt>
                <c:pt idx="381">
                  <c:v>1981</c:v>
                </c:pt>
                <c:pt idx="382">
                  <c:v>1981</c:v>
                </c:pt>
                <c:pt idx="383">
                  <c:v>1981</c:v>
                </c:pt>
                <c:pt idx="384">
                  <c:v>1982</c:v>
                </c:pt>
                <c:pt idx="385">
                  <c:v>1982</c:v>
                </c:pt>
                <c:pt idx="386">
                  <c:v>1982</c:v>
                </c:pt>
                <c:pt idx="387">
                  <c:v>1982</c:v>
                </c:pt>
                <c:pt idx="388">
                  <c:v>1982</c:v>
                </c:pt>
                <c:pt idx="389">
                  <c:v>1982</c:v>
                </c:pt>
                <c:pt idx="390">
                  <c:v>1982</c:v>
                </c:pt>
                <c:pt idx="391">
                  <c:v>1982</c:v>
                </c:pt>
                <c:pt idx="392">
                  <c:v>1982</c:v>
                </c:pt>
                <c:pt idx="393">
                  <c:v>1982</c:v>
                </c:pt>
                <c:pt idx="394">
                  <c:v>1982</c:v>
                </c:pt>
                <c:pt idx="395">
                  <c:v>1982</c:v>
                </c:pt>
                <c:pt idx="396">
                  <c:v>1983</c:v>
                </c:pt>
                <c:pt idx="397">
                  <c:v>1983</c:v>
                </c:pt>
                <c:pt idx="398">
                  <c:v>1983</c:v>
                </c:pt>
                <c:pt idx="399">
                  <c:v>1983</c:v>
                </c:pt>
                <c:pt idx="400">
                  <c:v>1983</c:v>
                </c:pt>
                <c:pt idx="401">
                  <c:v>1983</c:v>
                </c:pt>
                <c:pt idx="402">
                  <c:v>1983</c:v>
                </c:pt>
                <c:pt idx="403">
                  <c:v>1983</c:v>
                </c:pt>
                <c:pt idx="404">
                  <c:v>1983</c:v>
                </c:pt>
                <c:pt idx="405">
                  <c:v>1983</c:v>
                </c:pt>
                <c:pt idx="406">
                  <c:v>1983</c:v>
                </c:pt>
                <c:pt idx="407">
                  <c:v>1983</c:v>
                </c:pt>
                <c:pt idx="408">
                  <c:v>1984</c:v>
                </c:pt>
                <c:pt idx="409">
                  <c:v>1984</c:v>
                </c:pt>
                <c:pt idx="410">
                  <c:v>1984</c:v>
                </c:pt>
                <c:pt idx="411">
                  <c:v>1984</c:v>
                </c:pt>
                <c:pt idx="412">
                  <c:v>1984</c:v>
                </c:pt>
                <c:pt idx="413">
                  <c:v>1984</c:v>
                </c:pt>
                <c:pt idx="414">
                  <c:v>1984</c:v>
                </c:pt>
                <c:pt idx="415">
                  <c:v>1984</c:v>
                </c:pt>
                <c:pt idx="416">
                  <c:v>1984</c:v>
                </c:pt>
                <c:pt idx="417">
                  <c:v>1984</c:v>
                </c:pt>
                <c:pt idx="418">
                  <c:v>1984</c:v>
                </c:pt>
                <c:pt idx="419">
                  <c:v>1984</c:v>
                </c:pt>
                <c:pt idx="420">
                  <c:v>1985</c:v>
                </c:pt>
                <c:pt idx="421">
                  <c:v>1985</c:v>
                </c:pt>
                <c:pt idx="422">
                  <c:v>1985</c:v>
                </c:pt>
                <c:pt idx="423">
                  <c:v>1985</c:v>
                </c:pt>
                <c:pt idx="424">
                  <c:v>1985</c:v>
                </c:pt>
                <c:pt idx="425">
                  <c:v>1985</c:v>
                </c:pt>
                <c:pt idx="426">
                  <c:v>1985</c:v>
                </c:pt>
                <c:pt idx="427">
                  <c:v>1985</c:v>
                </c:pt>
                <c:pt idx="428">
                  <c:v>1985</c:v>
                </c:pt>
                <c:pt idx="429">
                  <c:v>1985</c:v>
                </c:pt>
                <c:pt idx="430">
                  <c:v>1985</c:v>
                </c:pt>
                <c:pt idx="431">
                  <c:v>1985</c:v>
                </c:pt>
                <c:pt idx="432">
                  <c:v>1986</c:v>
                </c:pt>
                <c:pt idx="433">
                  <c:v>1986</c:v>
                </c:pt>
                <c:pt idx="434">
                  <c:v>1986</c:v>
                </c:pt>
                <c:pt idx="435">
                  <c:v>1986</c:v>
                </c:pt>
                <c:pt idx="436">
                  <c:v>1986</c:v>
                </c:pt>
                <c:pt idx="437">
                  <c:v>1986</c:v>
                </c:pt>
                <c:pt idx="438">
                  <c:v>1986</c:v>
                </c:pt>
                <c:pt idx="439">
                  <c:v>1986</c:v>
                </c:pt>
                <c:pt idx="440">
                  <c:v>1986</c:v>
                </c:pt>
                <c:pt idx="441">
                  <c:v>1986</c:v>
                </c:pt>
                <c:pt idx="442">
                  <c:v>1986</c:v>
                </c:pt>
                <c:pt idx="443">
                  <c:v>1986</c:v>
                </c:pt>
                <c:pt idx="444">
                  <c:v>1987</c:v>
                </c:pt>
                <c:pt idx="445">
                  <c:v>1987</c:v>
                </c:pt>
                <c:pt idx="446">
                  <c:v>1987</c:v>
                </c:pt>
                <c:pt idx="447">
                  <c:v>1987</c:v>
                </c:pt>
                <c:pt idx="448">
                  <c:v>1987</c:v>
                </c:pt>
                <c:pt idx="449">
                  <c:v>1987</c:v>
                </c:pt>
                <c:pt idx="450">
                  <c:v>1987</c:v>
                </c:pt>
                <c:pt idx="451">
                  <c:v>1987</c:v>
                </c:pt>
                <c:pt idx="452">
                  <c:v>1987</c:v>
                </c:pt>
                <c:pt idx="453">
                  <c:v>1987</c:v>
                </c:pt>
                <c:pt idx="454">
                  <c:v>1987</c:v>
                </c:pt>
                <c:pt idx="455">
                  <c:v>1987</c:v>
                </c:pt>
                <c:pt idx="456">
                  <c:v>1988</c:v>
                </c:pt>
                <c:pt idx="457">
                  <c:v>1988</c:v>
                </c:pt>
                <c:pt idx="458">
                  <c:v>1988</c:v>
                </c:pt>
                <c:pt idx="459">
                  <c:v>1988</c:v>
                </c:pt>
                <c:pt idx="460">
                  <c:v>1988</c:v>
                </c:pt>
                <c:pt idx="461">
                  <c:v>1988</c:v>
                </c:pt>
                <c:pt idx="462">
                  <c:v>1988</c:v>
                </c:pt>
                <c:pt idx="463">
                  <c:v>1988</c:v>
                </c:pt>
                <c:pt idx="464">
                  <c:v>1988</c:v>
                </c:pt>
                <c:pt idx="465">
                  <c:v>1988</c:v>
                </c:pt>
                <c:pt idx="466">
                  <c:v>1988</c:v>
                </c:pt>
                <c:pt idx="467">
                  <c:v>1988</c:v>
                </c:pt>
                <c:pt idx="468">
                  <c:v>1989</c:v>
                </c:pt>
                <c:pt idx="469">
                  <c:v>1989</c:v>
                </c:pt>
                <c:pt idx="470">
                  <c:v>1989</c:v>
                </c:pt>
                <c:pt idx="471">
                  <c:v>1989</c:v>
                </c:pt>
                <c:pt idx="472">
                  <c:v>1989</c:v>
                </c:pt>
                <c:pt idx="473">
                  <c:v>1989</c:v>
                </c:pt>
                <c:pt idx="474">
                  <c:v>1989</c:v>
                </c:pt>
                <c:pt idx="475">
                  <c:v>1989</c:v>
                </c:pt>
                <c:pt idx="476">
                  <c:v>1989</c:v>
                </c:pt>
                <c:pt idx="477">
                  <c:v>1989</c:v>
                </c:pt>
                <c:pt idx="478">
                  <c:v>1989</c:v>
                </c:pt>
                <c:pt idx="479">
                  <c:v>1989</c:v>
                </c:pt>
                <c:pt idx="480">
                  <c:v>1990</c:v>
                </c:pt>
                <c:pt idx="481">
                  <c:v>1990</c:v>
                </c:pt>
                <c:pt idx="482">
                  <c:v>1990</c:v>
                </c:pt>
                <c:pt idx="483">
                  <c:v>1990</c:v>
                </c:pt>
                <c:pt idx="484">
                  <c:v>1990</c:v>
                </c:pt>
                <c:pt idx="485">
                  <c:v>1990</c:v>
                </c:pt>
                <c:pt idx="486">
                  <c:v>1990</c:v>
                </c:pt>
                <c:pt idx="487">
                  <c:v>1990</c:v>
                </c:pt>
                <c:pt idx="488">
                  <c:v>1990</c:v>
                </c:pt>
                <c:pt idx="489">
                  <c:v>1990</c:v>
                </c:pt>
                <c:pt idx="490">
                  <c:v>1990</c:v>
                </c:pt>
                <c:pt idx="491">
                  <c:v>1990</c:v>
                </c:pt>
                <c:pt idx="492">
                  <c:v>1991</c:v>
                </c:pt>
                <c:pt idx="493">
                  <c:v>1991</c:v>
                </c:pt>
                <c:pt idx="494">
                  <c:v>1991</c:v>
                </c:pt>
                <c:pt idx="495">
                  <c:v>1991</c:v>
                </c:pt>
                <c:pt idx="496">
                  <c:v>1991</c:v>
                </c:pt>
                <c:pt idx="497">
                  <c:v>1991</c:v>
                </c:pt>
                <c:pt idx="498">
                  <c:v>1991</c:v>
                </c:pt>
                <c:pt idx="499">
                  <c:v>1991</c:v>
                </c:pt>
                <c:pt idx="500">
                  <c:v>1991</c:v>
                </c:pt>
                <c:pt idx="501">
                  <c:v>1991</c:v>
                </c:pt>
                <c:pt idx="502">
                  <c:v>1991</c:v>
                </c:pt>
                <c:pt idx="503">
                  <c:v>1991</c:v>
                </c:pt>
                <c:pt idx="504">
                  <c:v>1992</c:v>
                </c:pt>
                <c:pt idx="505">
                  <c:v>1992</c:v>
                </c:pt>
                <c:pt idx="506">
                  <c:v>1992</c:v>
                </c:pt>
                <c:pt idx="507">
                  <c:v>1992</c:v>
                </c:pt>
                <c:pt idx="508">
                  <c:v>1992</c:v>
                </c:pt>
                <c:pt idx="509">
                  <c:v>1992</c:v>
                </c:pt>
                <c:pt idx="510">
                  <c:v>1992</c:v>
                </c:pt>
                <c:pt idx="511">
                  <c:v>1992</c:v>
                </c:pt>
                <c:pt idx="512">
                  <c:v>1992</c:v>
                </c:pt>
                <c:pt idx="513">
                  <c:v>1992</c:v>
                </c:pt>
                <c:pt idx="514">
                  <c:v>1992</c:v>
                </c:pt>
                <c:pt idx="515">
                  <c:v>1992</c:v>
                </c:pt>
                <c:pt idx="516">
                  <c:v>1993</c:v>
                </c:pt>
                <c:pt idx="517">
                  <c:v>1993</c:v>
                </c:pt>
                <c:pt idx="518">
                  <c:v>1993</c:v>
                </c:pt>
                <c:pt idx="519">
                  <c:v>1993</c:v>
                </c:pt>
                <c:pt idx="520">
                  <c:v>1993</c:v>
                </c:pt>
                <c:pt idx="521">
                  <c:v>1993</c:v>
                </c:pt>
                <c:pt idx="522">
                  <c:v>1993</c:v>
                </c:pt>
                <c:pt idx="523">
                  <c:v>1993</c:v>
                </c:pt>
                <c:pt idx="524">
                  <c:v>1993</c:v>
                </c:pt>
                <c:pt idx="525">
                  <c:v>1993</c:v>
                </c:pt>
                <c:pt idx="526">
                  <c:v>1993</c:v>
                </c:pt>
                <c:pt idx="527">
                  <c:v>1993</c:v>
                </c:pt>
                <c:pt idx="528">
                  <c:v>1994</c:v>
                </c:pt>
                <c:pt idx="529">
                  <c:v>1994</c:v>
                </c:pt>
                <c:pt idx="530">
                  <c:v>1994</c:v>
                </c:pt>
                <c:pt idx="531">
                  <c:v>1994</c:v>
                </c:pt>
                <c:pt idx="532">
                  <c:v>1994</c:v>
                </c:pt>
                <c:pt idx="533">
                  <c:v>1994</c:v>
                </c:pt>
                <c:pt idx="534">
                  <c:v>1994</c:v>
                </c:pt>
                <c:pt idx="535">
                  <c:v>1994</c:v>
                </c:pt>
                <c:pt idx="536">
                  <c:v>1994</c:v>
                </c:pt>
                <c:pt idx="537">
                  <c:v>1994</c:v>
                </c:pt>
                <c:pt idx="538">
                  <c:v>1994</c:v>
                </c:pt>
                <c:pt idx="539">
                  <c:v>1994</c:v>
                </c:pt>
                <c:pt idx="540">
                  <c:v>1995</c:v>
                </c:pt>
                <c:pt idx="541">
                  <c:v>1995</c:v>
                </c:pt>
                <c:pt idx="542">
                  <c:v>1995</c:v>
                </c:pt>
                <c:pt idx="543">
                  <c:v>1995</c:v>
                </c:pt>
                <c:pt idx="544">
                  <c:v>1995</c:v>
                </c:pt>
                <c:pt idx="545">
                  <c:v>1995</c:v>
                </c:pt>
                <c:pt idx="546">
                  <c:v>1995</c:v>
                </c:pt>
                <c:pt idx="547">
                  <c:v>1995</c:v>
                </c:pt>
                <c:pt idx="548">
                  <c:v>1995</c:v>
                </c:pt>
                <c:pt idx="549">
                  <c:v>1995</c:v>
                </c:pt>
                <c:pt idx="550">
                  <c:v>1995</c:v>
                </c:pt>
                <c:pt idx="551">
                  <c:v>1995</c:v>
                </c:pt>
                <c:pt idx="552">
                  <c:v>1996</c:v>
                </c:pt>
                <c:pt idx="553">
                  <c:v>1996</c:v>
                </c:pt>
                <c:pt idx="554">
                  <c:v>1996</c:v>
                </c:pt>
                <c:pt idx="555">
                  <c:v>1996</c:v>
                </c:pt>
                <c:pt idx="556">
                  <c:v>1996</c:v>
                </c:pt>
                <c:pt idx="557">
                  <c:v>1996</c:v>
                </c:pt>
                <c:pt idx="558">
                  <c:v>1996</c:v>
                </c:pt>
                <c:pt idx="559">
                  <c:v>1996</c:v>
                </c:pt>
                <c:pt idx="560">
                  <c:v>1996</c:v>
                </c:pt>
                <c:pt idx="561">
                  <c:v>1996</c:v>
                </c:pt>
                <c:pt idx="562">
                  <c:v>1996</c:v>
                </c:pt>
                <c:pt idx="563">
                  <c:v>1996</c:v>
                </c:pt>
                <c:pt idx="564">
                  <c:v>1997</c:v>
                </c:pt>
                <c:pt idx="565">
                  <c:v>1997</c:v>
                </c:pt>
                <c:pt idx="566">
                  <c:v>1997</c:v>
                </c:pt>
                <c:pt idx="567">
                  <c:v>1997</c:v>
                </c:pt>
                <c:pt idx="568">
                  <c:v>1997</c:v>
                </c:pt>
                <c:pt idx="569">
                  <c:v>1997</c:v>
                </c:pt>
                <c:pt idx="570">
                  <c:v>1997</c:v>
                </c:pt>
                <c:pt idx="571">
                  <c:v>1997</c:v>
                </c:pt>
                <c:pt idx="572">
                  <c:v>1997</c:v>
                </c:pt>
                <c:pt idx="573">
                  <c:v>1997</c:v>
                </c:pt>
                <c:pt idx="574">
                  <c:v>1997</c:v>
                </c:pt>
                <c:pt idx="575">
                  <c:v>1997</c:v>
                </c:pt>
                <c:pt idx="576">
                  <c:v>1998</c:v>
                </c:pt>
                <c:pt idx="577">
                  <c:v>1998</c:v>
                </c:pt>
                <c:pt idx="578">
                  <c:v>1998</c:v>
                </c:pt>
                <c:pt idx="579">
                  <c:v>1998</c:v>
                </c:pt>
                <c:pt idx="580">
                  <c:v>1998</c:v>
                </c:pt>
                <c:pt idx="581">
                  <c:v>1998</c:v>
                </c:pt>
                <c:pt idx="582">
                  <c:v>1998</c:v>
                </c:pt>
                <c:pt idx="583">
                  <c:v>1998</c:v>
                </c:pt>
                <c:pt idx="584">
                  <c:v>1998</c:v>
                </c:pt>
                <c:pt idx="585">
                  <c:v>1998</c:v>
                </c:pt>
                <c:pt idx="586">
                  <c:v>1998</c:v>
                </c:pt>
                <c:pt idx="587">
                  <c:v>1998</c:v>
                </c:pt>
                <c:pt idx="588">
                  <c:v>1999</c:v>
                </c:pt>
                <c:pt idx="589">
                  <c:v>1999</c:v>
                </c:pt>
                <c:pt idx="590">
                  <c:v>1999</c:v>
                </c:pt>
                <c:pt idx="591">
                  <c:v>1999</c:v>
                </c:pt>
                <c:pt idx="592">
                  <c:v>1999</c:v>
                </c:pt>
                <c:pt idx="593">
                  <c:v>1999</c:v>
                </c:pt>
                <c:pt idx="594">
                  <c:v>1999</c:v>
                </c:pt>
                <c:pt idx="595">
                  <c:v>1999</c:v>
                </c:pt>
                <c:pt idx="596">
                  <c:v>1999</c:v>
                </c:pt>
                <c:pt idx="597">
                  <c:v>1999</c:v>
                </c:pt>
                <c:pt idx="598">
                  <c:v>1999</c:v>
                </c:pt>
                <c:pt idx="599">
                  <c:v>1999</c:v>
                </c:pt>
                <c:pt idx="600">
                  <c:v>2000</c:v>
                </c:pt>
                <c:pt idx="601">
                  <c:v>2000</c:v>
                </c:pt>
                <c:pt idx="602">
                  <c:v>2000</c:v>
                </c:pt>
                <c:pt idx="603">
                  <c:v>2000</c:v>
                </c:pt>
                <c:pt idx="604">
                  <c:v>2000</c:v>
                </c:pt>
                <c:pt idx="605">
                  <c:v>2000</c:v>
                </c:pt>
                <c:pt idx="606">
                  <c:v>2000</c:v>
                </c:pt>
                <c:pt idx="607">
                  <c:v>2000</c:v>
                </c:pt>
                <c:pt idx="608">
                  <c:v>2000</c:v>
                </c:pt>
                <c:pt idx="609">
                  <c:v>2000</c:v>
                </c:pt>
                <c:pt idx="610">
                  <c:v>2000</c:v>
                </c:pt>
                <c:pt idx="611">
                  <c:v>2000</c:v>
                </c:pt>
                <c:pt idx="612">
                  <c:v>2001</c:v>
                </c:pt>
                <c:pt idx="613">
                  <c:v>2001</c:v>
                </c:pt>
                <c:pt idx="614">
                  <c:v>2001</c:v>
                </c:pt>
                <c:pt idx="615">
                  <c:v>2001</c:v>
                </c:pt>
                <c:pt idx="616">
                  <c:v>2001</c:v>
                </c:pt>
                <c:pt idx="617">
                  <c:v>2001</c:v>
                </c:pt>
                <c:pt idx="618">
                  <c:v>2001</c:v>
                </c:pt>
                <c:pt idx="619">
                  <c:v>2001</c:v>
                </c:pt>
                <c:pt idx="620">
                  <c:v>2001</c:v>
                </c:pt>
                <c:pt idx="621">
                  <c:v>2001</c:v>
                </c:pt>
                <c:pt idx="622">
                  <c:v>2001</c:v>
                </c:pt>
                <c:pt idx="623">
                  <c:v>2001</c:v>
                </c:pt>
                <c:pt idx="624">
                  <c:v>2002</c:v>
                </c:pt>
                <c:pt idx="625">
                  <c:v>2002</c:v>
                </c:pt>
                <c:pt idx="626">
                  <c:v>2002</c:v>
                </c:pt>
                <c:pt idx="627">
                  <c:v>2002</c:v>
                </c:pt>
                <c:pt idx="628">
                  <c:v>2002</c:v>
                </c:pt>
                <c:pt idx="629">
                  <c:v>2002</c:v>
                </c:pt>
                <c:pt idx="630">
                  <c:v>2002</c:v>
                </c:pt>
                <c:pt idx="631">
                  <c:v>2002</c:v>
                </c:pt>
                <c:pt idx="632">
                  <c:v>2002</c:v>
                </c:pt>
                <c:pt idx="633">
                  <c:v>2002</c:v>
                </c:pt>
                <c:pt idx="634">
                  <c:v>2002</c:v>
                </c:pt>
                <c:pt idx="635">
                  <c:v>2002</c:v>
                </c:pt>
                <c:pt idx="636">
                  <c:v>2003</c:v>
                </c:pt>
                <c:pt idx="637">
                  <c:v>2003</c:v>
                </c:pt>
                <c:pt idx="638">
                  <c:v>2003</c:v>
                </c:pt>
                <c:pt idx="639">
                  <c:v>2003</c:v>
                </c:pt>
                <c:pt idx="640">
                  <c:v>2003</c:v>
                </c:pt>
                <c:pt idx="641">
                  <c:v>2003</c:v>
                </c:pt>
                <c:pt idx="642">
                  <c:v>2003</c:v>
                </c:pt>
                <c:pt idx="643">
                  <c:v>2003</c:v>
                </c:pt>
                <c:pt idx="644">
                  <c:v>2003</c:v>
                </c:pt>
                <c:pt idx="645">
                  <c:v>2003</c:v>
                </c:pt>
                <c:pt idx="646">
                  <c:v>2003</c:v>
                </c:pt>
                <c:pt idx="647">
                  <c:v>2003</c:v>
                </c:pt>
                <c:pt idx="648">
                  <c:v>2004</c:v>
                </c:pt>
                <c:pt idx="649">
                  <c:v>2004</c:v>
                </c:pt>
                <c:pt idx="650">
                  <c:v>2004</c:v>
                </c:pt>
                <c:pt idx="651">
                  <c:v>2004</c:v>
                </c:pt>
                <c:pt idx="652">
                  <c:v>2004</c:v>
                </c:pt>
                <c:pt idx="653">
                  <c:v>2004</c:v>
                </c:pt>
                <c:pt idx="654">
                  <c:v>2004</c:v>
                </c:pt>
                <c:pt idx="655">
                  <c:v>2004</c:v>
                </c:pt>
                <c:pt idx="656">
                  <c:v>2004</c:v>
                </c:pt>
                <c:pt idx="657">
                  <c:v>2004</c:v>
                </c:pt>
                <c:pt idx="658">
                  <c:v>2004</c:v>
                </c:pt>
                <c:pt idx="659">
                  <c:v>2004</c:v>
                </c:pt>
                <c:pt idx="660">
                  <c:v>2005</c:v>
                </c:pt>
                <c:pt idx="661">
                  <c:v>2005</c:v>
                </c:pt>
                <c:pt idx="662">
                  <c:v>2005</c:v>
                </c:pt>
                <c:pt idx="663">
                  <c:v>2005</c:v>
                </c:pt>
                <c:pt idx="664">
                  <c:v>2005</c:v>
                </c:pt>
                <c:pt idx="665">
                  <c:v>2005</c:v>
                </c:pt>
                <c:pt idx="666">
                  <c:v>2005</c:v>
                </c:pt>
                <c:pt idx="667">
                  <c:v>2005</c:v>
                </c:pt>
                <c:pt idx="668">
                  <c:v>2005</c:v>
                </c:pt>
                <c:pt idx="669">
                  <c:v>2005</c:v>
                </c:pt>
                <c:pt idx="670">
                  <c:v>2005</c:v>
                </c:pt>
                <c:pt idx="671">
                  <c:v>2005</c:v>
                </c:pt>
                <c:pt idx="672">
                  <c:v>2006</c:v>
                </c:pt>
                <c:pt idx="673">
                  <c:v>2006</c:v>
                </c:pt>
                <c:pt idx="674">
                  <c:v>2006</c:v>
                </c:pt>
                <c:pt idx="675">
                  <c:v>2006</c:v>
                </c:pt>
                <c:pt idx="676">
                  <c:v>2006</c:v>
                </c:pt>
                <c:pt idx="677">
                  <c:v>2006</c:v>
                </c:pt>
                <c:pt idx="678">
                  <c:v>2006</c:v>
                </c:pt>
                <c:pt idx="679">
                  <c:v>2006</c:v>
                </c:pt>
                <c:pt idx="680">
                  <c:v>2006</c:v>
                </c:pt>
                <c:pt idx="681">
                  <c:v>2006</c:v>
                </c:pt>
                <c:pt idx="682">
                  <c:v>2006</c:v>
                </c:pt>
                <c:pt idx="683">
                  <c:v>2006</c:v>
                </c:pt>
                <c:pt idx="684">
                  <c:v>2007</c:v>
                </c:pt>
                <c:pt idx="685">
                  <c:v>2007</c:v>
                </c:pt>
                <c:pt idx="686">
                  <c:v>2007</c:v>
                </c:pt>
                <c:pt idx="687">
                  <c:v>2007</c:v>
                </c:pt>
                <c:pt idx="688">
                  <c:v>2007</c:v>
                </c:pt>
                <c:pt idx="689">
                  <c:v>2007</c:v>
                </c:pt>
                <c:pt idx="690">
                  <c:v>2007</c:v>
                </c:pt>
                <c:pt idx="691">
                  <c:v>2007</c:v>
                </c:pt>
                <c:pt idx="692">
                  <c:v>2007</c:v>
                </c:pt>
                <c:pt idx="693">
                  <c:v>2007</c:v>
                </c:pt>
                <c:pt idx="694">
                  <c:v>2007</c:v>
                </c:pt>
                <c:pt idx="695">
                  <c:v>2007</c:v>
                </c:pt>
                <c:pt idx="696">
                  <c:v>2008</c:v>
                </c:pt>
                <c:pt idx="697">
                  <c:v>2008</c:v>
                </c:pt>
                <c:pt idx="698">
                  <c:v>2008</c:v>
                </c:pt>
                <c:pt idx="699">
                  <c:v>2008</c:v>
                </c:pt>
                <c:pt idx="700">
                  <c:v>2008</c:v>
                </c:pt>
                <c:pt idx="701">
                  <c:v>2008</c:v>
                </c:pt>
                <c:pt idx="702">
                  <c:v>2008</c:v>
                </c:pt>
                <c:pt idx="703">
                  <c:v>2008</c:v>
                </c:pt>
                <c:pt idx="704">
                  <c:v>2008</c:v>
                </c:pt>
                <c:pt idx="705">
                  <c:v>2008</c:v>
                </c:pt>
                <c:pt idx="706">
                  <c:v>2008</c:v>
                </c:pt>
                <c:pt idx="707">
                  <c:v>2008</c:v>
                </c:pt>
                <c:pt idx="708">
                  <c:v>2009</c:v>
                </c:pt>
                <c:pt idx="709">
                  <c:v>2009</c:v>
                </c:pt>
                <c:pt idx="710">
                  <c:v>2009</c:v>
                </c:pt>
                <c:pt idx="711">
                  <c:v>2009</c:v>
                </c:pt>
                <c:pt idx="712">
                  <c:v>2009</c:v>
                </c:pt>
                <c:pt idx="713">
                  <c:v>2009</c:v>
                </c:pt>
                <c:pt idx="714">
                  <c:v>2009</c:v>
                </c:pt>
                <c:pt idx="715">
                  <c:v>2009</c:v>
                </c:pt>
                <c:pt idx="716">
                  <c:v>2009</c:v>
                </c:pt>
                <c:pt idx="717">
                  <c:v>2009</c:v>
                </c:pt>
                <c:pt idx="718">
                  <c:v>2009</c:v>
                </c:pt>
                <c:pt idx="719">
                  <c:v>2009</c:v>
                </c:pt>
                <c:pt idx="720">
                  <c:v>2010</c:v>
                </c:pt>
                <c:pt idx="721">
                  <c:v>2010</c:v>
                </c:pt>
                <c:pt idx="722">
                  <c:v>2010</c:v>
                </c:pt>
                <c:pt idx="723">
                  <c:v>2010</c:v>
                </c:pt>
                <c:pt idx="724">
                  <c:v>2010</c:v>
                </c:pt>
                <c:pt idx="725">
                  <c:v>2010</c:v>
                </c:pt>
                <c:pt idx="726">
                  <c:v>2010</c:v>
                </c:pt>
                <c:pt idx="727">
                  <c:v>2010</c:v>
                </c:pt>
                <c:pt idx="728">
                  <c:v>2010</c:v>
                </c:pt>
                <c:pt idx="729">
                  <c:v>2010</c:v>
                </c:pt>
                <c:pt idx="730">
                  <c:v>2010</c:v>
                </c:pt>
                <c:pt idx="731">
                  <c:v>2010</c:v>
                </c:pt>
                <c:pt idx="732">
                  <c:v>2011</c:v>
                </c:pt>
                <c:pt idx="733">
                  <c:v>2011</c:v>
                </c:pt>
                <c:pt idx="734">
                  <c:v>2011</c:v>
                </c:pt>
                <c:pt idx="735">
                  <c:v>2011</c:v>
                </c:pt>
                <c:pt idx="736">
                  <c:v>2011</c:v>
                </c:pt>
                <c:pt idx="737">
                  <c:v>2011</c:v>
                </c:pt>
                <c:pt idx="738">
                  <c:v>2011</c:v>
                </c:pt>
                <c:pt idx="739">
                  <c:v>2011</c:v>
                </c:pt>
                <c:pt idx="740">
                  <c:v>2011</c:v>
                </c:pt>
                <c:pt idx="741">
                  <c:v>2011</c:v>
                </c:pt>
                <c:pt idx="742">
                  <c:v>2011</c:v>
                </c:pt>
                <c:pt idx="743">
                  <c:v>2011</c:v>
                </c:pt>
                <c:pt idx="744">
                  <c:v>2012</c:v>
                </c:pt>
                <c:pt idx="745">
                  <c:v>2012</c:v>
                </c:pt>
                <c:pt idx="746">
                  <c:v>2012</c:v>
                </c:pt>
                <c:pt idx="747">
                  <c:v>2012</c:v>
                </c:pt>
                <c:pt idx="748">
                  <c:v>2012</c:v>
                </c:pt>
                <c:pt idx="749">
                  <c:v>2012</c:v>
                </c:pt>
                <c:pt idx="750">
                  <c:v>2012</c:v>
                </c:pt>
                <c:pt idx="751">
                  <c:v>2012</c:v>
                </c:pt>
                <c:pt idx="752">
                  <c:v>2012</c:v>
                </c:pt>
                <c:pt idx="753">
                  <c:v>2012</c:v>
                </c:pt>
                <c:pt idx="754">
                  <c:v>2012</c:v>
                </c:pt>
                <c:pt idx="755">
                  <c:v>2012</c:v>
                </c:pt>
                <c:pt idx="756">
                  <c:v>2013</c:v>
                </c:pt>
                <c:pt idx="757">
                  <c:v>2013</c:v>
                </c:pt>
                <c:pt idx="758">
                  <c:v>2013</c:v>
                </c:pt>
                <c:pt idx="759">
                  <c:v>2013</c:v>
                </c:pt>
                <c:pt idx="760">
                  <c:v>2013</c:v>
                </c:pt>
                <c:pt idx="761">
                  <c:v>2013</c:v>
                </c:pt>
                <c:pt idx="762">
                  <c:v>2013</c:v>
                </c:pt>
                <c:pt idx="763">
                  <c:v>2013</c:v>
                </c:pt>
                <c:pt idx="764">
                  <c:v>2013</c:v>
                </c:pt>
                <c:pt idx="765">
                  <c:v>2013</c:v>
                </c:pt>
                <c:pt idx="766">
                  <c:v>2013</c:v>
                </c:pt>
                <c:pt idx="767">
                  <c:v>2013</c:v>
                </c:pt>
                <c:pt idx="768">
                  <c:v>2014</c:v>
                </c:pt>
                <c:pt idx="769">
                  <c:v>2014</c:v>
                </c:pt>
                <c:pt idx="770">
                  <c:v>2014</c:v>
                </c:pt>
                <c:pt idx="771">
                  <c:v>2014</c:v>
                </c:pt>
                <c:pt idx="772">
                  <c:v>2014</c:v>
                </c:pt>
                <c:pt idx="773">
                  <c:v>2014</c:v>
                </c:pt>
                <c:pt idx="774">
                  <c:v>2014</c:v>
                </c:pt>
                <c:pt idx="775">
                  <c:v>2014</c:v>
                </c:pt>
                <c:pt idx="776">
                  <c:v>2014</c:v>
                </c:pt>
                <c:pt idx="777">
                  <c:v>2014</c:v>
                </c:pt>
                <c:pt idx="778">
                  <c:v>2014</c:v>
                </c:pt>
                <c:pt idx="779">
                  <c:v>2014</c:v>
                </c:pt>
                <c:pt idx="780">
                  <c:v>2015</c:v>
                </c:pt>
                <c:pt idx="781">
                  <c:v>2015</c:v>
                </c:pt>
                <c:pt idx="782">
                  <c:v>2015</c:v>
                </c:pt>
                <c:pt idx="783">
                  <c:v>2015</c:v>
                </c:pt>
                <c:pt idx="784">
                  <c:v>2015</c:v>
                </c:pt>
                <c:pt idx="785">
                  <c:v>2015</c:v>
                </c:pt>
                <c:pt idx="786">
                  <c:v>2015</c:v>
                </c:pt>
                <c:pt idx="787">
                  <c:v>2015</c:v>
                </c:pt>
                <c:pt idx="788">
                  <c:v>2015</c:v>
                </c:pt>
                <c:pt idx="789">
                  <c:v>2015</c:v>
                </c:pt>
                <c:pt idx="790">
                  <c:v>2015</c:v>
                </c:pt>
                <c:pt idx="791">
                  <c:v>2015</c:v>
                </c:pt>
                <c:pt idx="792">
                  <c:v>2016</c:v>
                </c:pt>
                <c:pt idx="793">
                  <c:v>2016</c:v>
                </c:pt>
                <c:pt idx="794">
                  <c:v>2016</c:v>
                </c:pt>
                <c:pt idx="795">
                  <c:v>2016</c:v>
                </c:pt>
                <c:pt idx="796">
                  <c:v>2016</c:v>
                </c:pt>
                <c:pt idx="797">
                  <c:v>2016</c:v>
                </c:pt>
                <c:pt idx="798">
                  <c:v>2016</c:v>
                </c:pt>
                <c:pt idx="799">
                  <c:v>2016</c:v>
                </c:pt>
                <c:pt idx="800">
                  <c:v>2016</c:v>
                </c:pt>
                <c:pt idx="801">
                  <c:v>2016</c:v>
                </c:pt>
                <c:pt idx="802">
                  <c:v>2016</c:v>
                </c:pt>
                <c:pt idx="803">
                  <c:v>2016</c:v>
                </c:pt>
                <c:pt idx="804">
                  <c:v>2017</c:v>
                </c:pt>
                <c:pt idx="805">
                  <c:v>2017</c:v>
                </c:pt>
                <c:pt idx="806">
                  <c:v>2017</c:v>
                </c:pt>
                <c:pt idx="807">
                  <c:v>2017</c:v>
                </c:pt>
                <c:pt idx="808">
                  <c:v>2017</c:v>
                </c:pt>
                <c:pt idx="809">
                  <c:v>2017</c:v>
                </c:pt>
                <c:pt idx="810">
                  <c:v>2017</c:v>
                </c:pt>
                <c:pt idx="811">
                  <c:v>2017</c:v>
                </c:pt>
                <c:pt idx="812">
                  <c:v>2017</c:v>
                </c:pt>
                <c:pt idx="813">
                  <c:v>2017</c:v>
                </c:pt>
                <c:pt idx="814">
                  <c:v>2017</c:v>
                </c:pt>
                <c:pt idx="815">
                  <c:v>2017</c:v>
                </c:pt>
                <c:pt idx="816">
                  <c:v>2018</c:v>
                </c:pt>
                <c:pt idx="817">
                  <c:v>2018</c:v>
                </c:pt>
                <c:pt idx="818">
                  <c:v>2018</c:v>
                </c:pt>
                <c:pt idx="819">
                  <c:v>2018</c:v>
                </c:pt>
                <c:pt idx="820">
                  <c:v>2018</c:v>
                </c:pt>
                <c:pt idx="821">
                  <c:v>2018</c:v>
                </c:pt>
                <c:pt idx="822">
                  <c:v>2018</c:v>
                </c:pt>
                <c:pt idx="823">
                  <c:v>2018</c:v>
                </c:pt>
                <c:pt idx="824">
                  <c:v>2018</c:v>
                </c:pt>
                <c:pt idx="825">
                  <c:v>2018</c:v>
                </c:pt>
                <c:pt idx="826">
                  <c:v>2018</c:v>
                </c:pt>
                <c:pt idx="827">
                  <c:v>2018</c:v>
                </c:pt>
                <c:pt idx="828">
                  <c:v>2019</c:v>
                </c:pt>
                <c:pt idx="829">
                  <c:v>2019</c:v>
                </c:pt>
                <c:pt idx="830">
                  <c:v>2019</c:v>
                </c:pt>
                <c:pt idx="831">
                  <c:v>2019</c:v>
                </c:pt>
                <c:pt idx="832">
                  <c:v>2019</c:v>
                </c:pt>
                <c:pt idx="833">
                  <c:v>2019</c:v>
                </c:pt>
                <c:pt idx="834">
                  <c:v>2019</c:v>
                </c:pt>
                <c:pt idx="835">
                  <c:v>2019</c:v>
                </c:pt>
                <c:pt idx="836">
                  <c:v>2019</c:v>
                </c:pt>
                <c:pt idx="837">
                  <c:v>2019</c:v>
                </c:pt>
                <c:pt idx="838">
                  <c:v>2019</c:v>
                </c:pt>
                <c:pt idx="839">
                  <c:v>2019</c:v>
                </c:pt>
                <c:pt idx="840">
                  <c:v>2020</c:v>
                </c:pt>
                <c:pt idx="841">
                  <c:v>2020</c:v>
                </c:pt>
                <c:pt idx="842">
                  <c:v>2020</c:v>
                </c:pt>
                <c:pt idx="843">
                  <c:v>2020</c:v>
                </c:pt>
                <c:pt idx="844">
                  <c:v>2020</c:v>
                </c:pt>
                <c:pt idx="845">
                  <c:v>2020</c:v>
                </c:pt>
                <c:pt idx="846">
                  <c:v>2020</c:v>
                </c:pt>
                <c:pt idx="847">
                  <c:v>2020</c:v>
                </c:pt>
                <c:pt idx="848">
                  <c:v>2020</c:v>
                </c:pt>
                <c:pt idx="849">
                  <c:v>2020</c:v>
                </c:pt>
                <c:pt idx="850">
                  <c:v>2020</c:v>
                </c:pt>
                <c:pt idx="851">
                  <c:v>2020</c:v>
                </c:pt>
                <c:pt idx="852">
                  <c:v>2021</c:v>
                </c:pt>
                <c:pt idx="853">
                  <c:v>2021</c:v>
                </c:pt>
                <c:pt idx="854">
                  <c:v>2021</c:v>
                </c:pt>
                <c:pt idx="855">
                  <c:v>2021</c:v>
                </c:pt>
                <c:pt idx="856">
                  <c:v>2021</c:v>
                </c:pt>
                <c:pt idx="857">
                  <c:v>2021</c:v>
                </c:pt>
                <c:pt idx="858">
                  <c:v>2021</c:v>
                </c:pt>
                <c:pt idx="859">
                  <c:v>2021</c:v>
                </c:pt>
                <c:pt idx="860">
                  <c:v>2021</c:v>
                </c:pt>
                <c:pt idx="861">
                  <c:v>2021</c:v>
                </c:pt>
                <c:pt idx="862">
                  <c:v>2021</c:v>
                </c:pt>
              </c:strCache>
            </c:strRef>
          </c:cat>
          <c:val>
            <c:numRef>
              <c:f>Sheet1!$B$1:$B$864</c:f>
              <c:numCache>
                <c:formatCode>#0.0</c:formatCode>
                <c:ptCount val="864"/>
                <c:pt idx="0">
                  <c:v>58.9</c:v>
                </c:pt>
                <c:pt idx="1">
                  <c:v>58.9</c:v>
                </c:pt>
                <c:pt idx="2">
                  <c:v>58.8</c:v>
                </c:pt>
                <c:pt idx="3">
                  <c:v>59.2</c:v>
                </c:pt>
                <c:pt idx="4">
                  <c:v>59.1</c:v>
                </c:pt>
                <c:pt idx="5">
                  <c:v>59.4</c:v>
                </c:pt>
                <c:pt idx="6">
                  <c:v>59.1</c:v>
                </c:pt>
                <c:pt idx="7">
                  <c:v>59.5</c:v>
                </c:pt>
                <c:pt idx="8">
                  <c:v>59.2</c:v>
                </c:pt>
                <c:pt idx="9">
                  <c:v>59.4</c:v>
                </c:pt>
                <c:pt idx="10">
                  <c:v>59.3</c:v>
                </c:pt>
                <c:pt idx="11">
                  <c:v>59.2</c:v>
                </c:pt>
                <c:pt idx="12">
                  <c:v>59.1</c:v>
                </c:pt>
                <c:pt idx="13">
                  <c:v>59.1</c:v>
                </c:pt>
                <c:pt idx="14">
                  <c:v>59.8</c:v>
                </c:pt>
                <c:pt idx="15">
                  <c:v>59.1</c:v>
                </c:pt>
                <c:pt idx="16">
                  <c:v>59.4</c:v>
                </c:pt>
                <c:pt idx="17">
                  <c:v>59</c:v>
                </c:pt>
                <c:pt idx="18">
                  <c:v>59.4</c:v>
                </c:pt>
                <c:pt idx="19">
                  <c:v>59.2</c:v>
                </c:pt>
                <c:pt idx="20">
                  <c:v>59.1</c:v>
                </c:pt>
                <c:pt idx="21">
                  <c:v>59.4</c:v>
                </c:pt>
                <c:pt idx="22">
                  <c:v>59.2</c:v>
                </c:pt>
                <c:pt idx="23">
                  <c:v>59.6</c:v>
                </c:pt>
                <c:pt idx="24">
                  <c:v>59.5</c:v>
                </c:pt>
                <c:pt idx="25">
                  <c:v>59.5</c:v>
                </c:pt>
                <c:pt idx="26">
                  <c:v>58.9</c:v>
                </c:pt>
                <c:pt idx="27">
                  <c:v>58.8</c:v>
                </c:pt>
                <c:pt idx="28">
                  <c:v>59.1</c:v>
                </c:pt>
                <c:pt idx="29">
                  <c:v>59.1</c:v>
                </c:pt>
                <c:pt idx="30">
                  <c:v>58.9</c:v>
                </c:pt>
                <c:pt idx="31">
                  <c:v>58.7</c:v>
                </c:pt>
                <c:pt idx="32">
                  <c:v>59.2</c:v>
                </c:pt>
                <c:pt idx="33">
                  <c:v>58.7</c:v>
                </c:pt>
                <c:pt idx="34">
                  <c:v>59.1</c:v>
                </c:pt>
                <c:pt idx="35">
                  <c:v>59.2</c:v>
                </c:pt>
                <c:pt idx="36">
                  <c:v>59.5</c:v>
                </c:pt>
                <c:pt idx="37">
                  <c:v>59.5</c:v>
                </c:pt>
                <c:pt idx="38">
                  <c:v>59.6</c:v>
                </c:pt>
                <c:pt idx="39">
                  <c:v>59.1</c:v>
                </c:pt>
                <c:pt idx="40">
                  <c:v>58.6</c:v>
                </c:pt>
                <c:pt idx="41">
                  <c:v>58.9</c:v>
                </c:pt>
                <c:pt idx="42">
                  <c:v>58.9</c:v>
                </c:pt>
                <c:pt idx="43">
                  <c:v>58.6</c:v>
                </c:pt>
                <c:pt idx="44">
                  <c:v>58.5</c:v>
                </c:pt>
                <c:pt idx="45">
                  <c:v>58.5</c:v>
                </c:pt>
                <c:pt idx="46">
                  <c:v>58.6</c:v>
                </c:pt>
                <c:pt idx="47">
                  <c:v>58.3</c:v>
                </c:pt>
                <c:pt idx="48">
                  <c:v>58.6</c:v>
                </c:pt>
                <c:pt idx="49">
                  <c:v>59.3</c:v>
                </c:pt>
                <c:pt idx="50">
                  <c:v>59.1</c:v>
                </c:pt>
                <c:pt idx="51">
                  <c:v>59.2</c:v>
                </c:pt>
                <c:pt idx="52">
                  <c:v>58.9</c:v>
                </c:pt>
                <c:pt idx="53">
                  <c:v>58.5</c:v>
                </c:pt>
                <c:pt idx="54">
                  <c:v>58.4</c:v>
                </c:pt>
                <c:pt idx="55">
                  <c:v>58.7</c:v>
                </c:pt>
                <c:pt idx="56">
                  <c:v>59.2</c:v>
                </c:pt>
                <c:pt idx="57">
                  <c:v>58.8</c:v>
                </c:pt>
                <c:pt idx="58">
                  <c:v>58.6</c:v>
                </c:pt>
                <c:pt idx="59">
                  <c:v>58.1</c:v>
                </c:pt>
                <c:pt idx="60">
                  <c:v>58.6</c:v>
                </c:pt>
                <c:pt idx="61">
                  <c:v>58.4</c:v>
                </c:pt>
                <c:pt idx="62">
                  <c:v>58.5</c:v>
                </c:pt>
                <c:pt idx="63">
                  <c:v>59</c:v>
                </c:pt>
                <c:pt idx="64">
                  <c:v>58.8</c:v>
                </c:pt>
                <c:pt idx="65">
                  <c:v>58.8</c:v>
                </c:pt>
                <c:pt idx="66">
                  <c:v>59.3</c:v>
                </c:pt>
                <c:pt idx="67">
                  <c:v>59.7</c:v>
                </c:pt>
                <c:pt idx="68">
                  <c:v>59.7</c:v>
                </c:pt>
                <c:pt idx="69">
                  <c:v>59.8</c:v>
                </c:pt>
                <c:pt idx="70">
                  <c:v>59.9</c:v>
                </c:pt>
                <c:pt idx="71">
                  <c:v>60.2</c:v>
                </c:pt>
                <c:pt idx="72">
                  <c:v>60.2</c:v>
                </c:pt>
                <c:pt idx="73">
                  <c:v>59.9</c:v>
                </c:pt>
                <c:pt idx="74">
                  <c:v>59.8</c:v>
                </c:pt>
                <c:pt idx="75">
                  <c:v>59.9</c:v>
                </c:pt>
                <c:pt idx="76">
                  <c:v>60.2</c:v>
                </c:pt>
                <c:pt idx="77">
                  <c:v>60.1</c:v>
                </c:pt>
                <c:pt idx="78">
                  <c:v>60.1</c:v>
                </c:pt>
                <c:pt idx="79">
                  <c:v>60</c:v>
                </c:pt>
                <c:pt idx="80">
                  <c:v>60</c:v>
                </c:pt>
                <c:pt idx="81">
                  <c:v>59.8</c:v>
                </c:pt>
                <c:pt idx="82">
                  <c:v>59.8</c:v>
                </c:pt>
                <c:pt idx="83">
                  <c:v>59.8</c:v>
                </c:pt>
                <c:pt idx="84">
                  <c:v>59.5</c:v>
                </c:pt>
                <c:pt idx="85">
                  <c:v>59.9</c:v>
                </c:pt>
                <c:pt idx="86">
                  <c:v>59.8</c:v>
                </c:pt>
                <c:pt idx="87">
                  <c:v>59.5</c:v>
                </c:pt>
                <c:pt idx="88">
                  <c:v>59.5</c:v>
                </c:pt>
                <c:pt idx="89">
                  <c:v>59.8</c:v>
                </c:pt>
                <c:pt idx="90">
                  <c:v>60</c:v>
                </c:pt>
                <c:pt idx="91">
                  <c:v>59.3</c:v>
                </c:pt>
                <c:pt idx="92">
                  <c:v>59.6</c:v>
                </c:pt>
                <c:pt idx="93">
                  <c:v>59.5</c:v>
                </c:pt>
                <c:pt idx="94">
                  <c:v>59.5</c:v>
                </c:pt>
                <c:pt idx="95">
                  <c:v>59.6</c:v>
                </c:pt>
                <c:pt idx="96">
                  <c:v>59.3</c:v>
                </c:pt>
                <c:pt idx="97">
                  <c:v>59.3</c:v>
                </c:pt>
                <c:pt idx="98">
                  <c:v>59.3</c:v>
                </c:pt>
                <c:pt idx="99">
                  <c:v>59.6</c:v>
                </c:pt>
                <c:pt idx="100">
                  <c:v>59.8</c:v>
                </c:pt>
                <c:pt idx="101">
                  <c:v>59.5</c:v>
                </c:pt>
                <c:pt idx="102">
                  <c:v>59.6</c:v>
                </c:pt>
                <c:pt idx="103">
                  <c:v>59.8</c:v>
                </c:pt>
                <c:pt idx="104">
                  <c:v>59.7</c:v>
                </c:pt>
                <c:pt idx="105">
                  <c:v>59.6</c:v>
                </c:pt>
                <c:pt idx="106">
                  <c:v>59.2</c:v>
                </c:pt>
                <c:pt idx="107">
                  <c:v>59.2</c:v>
                </c:pt>
                <c:pt idx="108">
                  <c:v>59.3</c:v>
                </c:pt>
                <c:pt idx="109">
                  <c:v>59</c:v>
                </c:pt>
                <c:pt idx="110">
                  <c:v>59.3</c:v>
                </c:pt>
                <c:pt idx="111">
                  <c:v>59.4</c:v>
                </c:pt>
                <c:pt idx="112">
                  <c:v>59.2</c:v>
                </c:pt>
                <c:pt idx="113">
                  <c:v>59.2</c:v>
                </c:pt>
                <c:pt idx="114">
                  <c:v>59.4</c:v>
                </c:pt>
                <c:pt idx="115">
                  <c:v>59.2</c:v>
                </c:pt>
                <c:pt idx="116">
                  <c:v>59.3</c:v>
                </c:pt>
                <c:pt idx="117">
                  <c:v>59.4</c:v>
                </c:pt>
                <c:pt idx="118">
                  <c:v>59.1</c:v>
                </c:pt>
                <c:pt idx="119">
                  <c:v>59.5</c:v>
                </c:pt>
                <c:pt idx="120">
                  <c:v>59.1</c:v>
                </c:pt>
                <c:pt idx="121">
                  <c:v>59.1</c:v>
                </c:pt>
                <c:pt idx="122">
                  <c:v>58.5</c:v>
                </c:pt>
                <c:pt idx="123">
                  <c:v>59.5</c:v>
                </c:pt>
                <c:pt idx="124">
                  <c:v>59.5</c:v>
                </c:pt>
                <c:pt idx="125">
                  <c:v>59.7</c:v>
                </c:pt>
                <c:pt idx="126">
                  <c:v>59.5</c:v>
                </c:pt>
                <c:pt idx="127">
                  <c:v>59.5</c:v>
                </c:pt>
                <c:pt idx="128">
                  <c:v>59.7</c:v>
                </c:pt>
                <c:pt idx="129">
                  <c:v>59.4</c:v>
                </c:pt>
                <c:pt idx="130">
                  <c:v>59.8</c:v>
                </c:pt>
                <c:pt idx="131">
                  <c:v>59.7</c:v>
                </c:pt>
                <c:pt idx="132">
                  <c:v>59.6</c:v>
                </c:pt>
                <c:pt idx="133">
                  <c:v>59.6</c:v>
                </c:pt>
                <c:pt idx="134">
                  <c:v>59.7</c:v>
                </c:pt>
                <c:pt idx="135">
                  <c:v>59.3</c:v>
                </c:pt>
                <c:pt idx="136">
                  <c:v>59.4</c:v>
                </c:pt>
                <c:pt idx="137">
                  <c:v>59.7</c:v>
                </c:pt>
                <c:pt idx="138">
                  <c:v>59.3</c:v>
                </c:pt>
                <c:pt idx="139">
                  <c:v>59.3</c:v>
                </c:pt>
                <c:pt idx="140">
                  <c:v>59</c:v>
                </c:pt>
                <c:pt idx="141">
                  <c:v>59.1</c:v>
                </c:pt>
                <c:pt idx="142">
                  <c:v>59.1</c:v>
                </c:pt>
                <c:pt idx="143">
                  <c:v>58.8</c:v>
                </c:pt>
                <c:pt idx="144">
                  <c:v>58.8</c:v>
                </c:pt>
                <c:pt idx="145">
                  <c:v>59</c:v>
                </c:pt>
                <c:pt idx="146">
                  <c:v>58.9</c:v>
                </c:pt>
                <c:pt idx="147">
                  <c:v>58.7</c:v>
                </c:pt>
                <c:pt idx="148">
                  <c:v>58.9</c:v>
                </c:pt>
                <c:pt idx="149">
                  <c:v>58.8</c:v>
                </c:pt>
                <c:pt idx="150">
                  <c:v>58.5</c:v>
                </c:pt>
                <c:pt idx="151">
                  <c:v>59</c:v>
                </c:pt>
                <c:pt idx="152">
                  <c:v>59</c:v>
                </c:pt>
                <c:pt idx="153">
                  <c:v>58.7</c:v>
                </c:pt>
                <c:pt idx="154">
                  <c:v>58.5</c:v>
                </c:pt>
                <c:pt idx="155">
                  <c:v>58.4</c:v>
                </c:pt>
                <c:pt idx="156">
                  <c:v>58.6</c:v>
                </c:pt>
                <c:pt idx="157">
                  <c:v>58.6</c:v>
                </c:pt>
                <c:pt idx="158">
                  <c:v>58.6</c:v>
                </c:pt>
                <c:pt idx="159">
                  <c:v>58.8</c:v>
                </c:pt>
                <c:pt idx="160">
                  <c:v>58.8</c:v>
                </c:pt>
                <c:pt idx="161">
                  <c:v>58.5</c:v>
                </c:pt>
                <c:pt idx="162">
                  <c:v>58.7</c:v>
                </c:pt>
                <c:pt idx="163">
                  <c:v>58.5</c:v>
                </c:pt>
                <c:pt idx="164">
                  <c:v>58.7</c:v>
                </c:pt>
                <c:pt idx="165">
                  <c:v>58.8</c:v>
                </c:pt>
                <c:pt idx="166">
                  <c:v>58.8</c:v>
                </c:pt>
                <c:pt idx="167">
                  <c:v>58.5</c:v>
                </c:pt>
                <c:pt idx="168">
                  <c:v>58.6</c:v>
                </c:pt>
                <c:pt idx="169">
                  <c:v>58.8</c:v>
                </c:pt>
                <c:pt idx="170">
                  <c:v>58.7</c:v>
                </c:pt>
                <c:pt idx="171">
                  <c:v>59.1</c:v>
                </c:pt>
                <c:pt idx="172">
                  <c:v>59.1</c:v>
                </c:pt>
                <c:pt idx="173">
                  <c:v>58.7</c:v>
                </c:pt>
                <c:pt idx="174">
                  <c:v>58.6</c:v>
                </c:pt>
                <c:pt idx="175">
                  <c:v>58.6</c:v>
                </c:pt>
                <c:pt idx="176">
                  <c:v>58.7</c:v>
                </c:pt>
                <c:pt idx="177">
                  <c:v>58.6</c:v>
                </c:pt>
                <c:pt idx="178">
                  <c:v>58.5</c:v>
                </c:pt>
                <c:pt idx="179">
                  <c:v>58.6</c:v>
                </c:pt>
                <c:pt idx="180">
                  <c:v>58.6</c:v>
                </c:pt>
                <c:pt idx="181">
                  <c:v>58.7</c:v>
                </c:pt>
                <c:pt idx="182">
                  <c:v>58.7</c:v>
                </c:pt>
                <c:pt idx="183">
                  <c:v>58.8</c:v>
                </c:pt>
                <c:pt idx="184">
                  <c:v>59</c:v>
                </c:pt>
                <c:pt idx="185">
                  <c:v>58.8</c:v>
                </c:pt>
                <c:pt idx="186">
                  <c:v>59.1</c:v>
                </c:pt>
                <c:pt idx="187">
                  <c:v>58.9</c:v>
                </c:pt>
                <c:pt idx="188">
                  <c:v>58.7</c:v>
                </c:pt>
                <c:pt idx="189">
                  <c:v>58.9</c:v>
                </c:pt>
                <c:pt idx="190">
                  <c:v>58.8</c:v>
                </c:pt>
                <c:pt idx="191">
                  <c:v>59</c:v>
                </c:pt>
                <c:pt idx="192">
                  <c:v>59</c:v>
                </c:pt>
                <c:pt idx="193">
                  <c:v>58.8</c:v>
                </c:pt>
                <c:pt idx="194">
                  <c:v>58.8</c:v>
                </c:pt>
                <c:pt idx="195">
                  <c:v>59</c:v>
                </c:pt>
                <c:pt idx="196">
                  <c:v>59</c:v>
                </c:pt>
                <c:pt idx="197">
                  <c:v>59.1</c:v>
                </c:pt>
                <c:pt idx="198">
                  <c:v>59.1</c:v>
                </c:pt>
                <c:pt idx="199">
                  <c:v>59.3</c:v>
                </c:pt>
                <c:pt idx="200">
                  <c:v>59.3</c:v>
                </c:pt>
                <c:pt idx="201">
                  <c:v>59.3</c:v>
                </c:pt>
                <c:pt idx="202">
                  <c:v>59.6</c:v>
                </c:pt>
                <c:pt idx="203">
                  <c:v>59.5</c:v>
                </c:pt>
                <c:pt idx="204">
                  <c:v>59.5</c:v>
                </c:pt>
                <c:pt idx="205">
                  <c:v>59.3</c:v>
                </c:pt>
                <c:pt idx="206">
                  <c:v>59.1</c:v>
                </c:pt>
                <c:pt idx="207">
                  <c:v>59.4</c:v>
                </c:pt>
                <c:pt idx="208">
                  <c:v>59.3</c:v>
                </c:pt>
                <c:pt idx="209">
                  <c:v>59.6</c:v>
                </c:pt>
                <c:pt idx="210">
                  <c:v>59.6</c:v>
                </c:pt>
                <c:pt idx="211">
                  <c:v>59.7</c:v>
                </c:pt>
                <c:pt idx="212">
                  <c:v>59.7</c:v>
                </c:pt>
                <c:pt idx="213">
                  <c:v>59.9</c:v>
                </c:pt>
                <c:pt idx="214">
                  <c:v>59.8</c:v>
                </c:pt>
                <c:pt idx="215">
                  <c:v>59.9</c:v>
                </c:pt>
                <c:pt idx="216">
                  <c:v>59.2</c:v>
                </c:pt>
                <c:pt idx="217">
                  <c:v>59.6</c:v>
                </c:pt>
                <c:pt idx="218">
                  <c:v>59.6</c:v>
                </c:pt>
                <c:pt idx="219">
                  <c:v>59.5</c:v>
                </c:pt>
                <c:pt idx="220">
                  <c:v>59.9</c:v>
                </c:pt>
                <c:pt idx="221">
                  <c:v>60</c:v>
                </c:pt>
                <c:pt idx="222">
                  <c:v>59.8</c:v>
                </c:pt>
                <c:pt idx="223">
                  <c:v>59.6</c:v>
                </c:pt>
                <c:pt idx="224">
                  <c:v>59.5</c:v>
                </c:pt>
                <c:pt idx="225">
                  <c:v>59.5</c:v>
                </c:pt>
                <c:pt idx="226">
                  <c:v>59.6</c:v>
                </c:pt>
                <c:pt idx="227">
                  <c:v>59.7</c:v>
                </c:pt>
                <c:pt idx="228">
                  <c:v>59.6</c:v>
                </c:pt>
                <c:pt idx="229">
                  <c:v>60</c:v>
                </c:pt>
                <c:pt idx="230">
                  <c:v>59.9</c:v>
                </c:pt>
                <c:pt idx="231">
                  <c:v>60</c:v>
                </c:pt>
                <c:pt idx="232">
                  <c:v>59.8</c:v>
                </c:pt>
                <c:pt idx="233">
                  <c:v>60.1</c:v>
                </c:pt>
                <c:pt idx="234">
                  <c:v>60.1</c:v>
                </c:pt>
                <c:pt idx="235">
                  <c:v>60.3</c:v>
                </c:pt>
                <c:pt idx="236">
                  <c:v>60.3</c:v>
                </c:pt>
                <c:pt idx="237">
                  <c:v>60.4</c:v>
                </c:pt>
                <c:pt idx="238">
                  <c:v>60.2</c:v>
                </c:pt>
                <c:pt idx="239">
                  <c:v>60.2</c:v>
                </c:pt>
                <c:pt idx="240">
                  <c:v>60.4</c:v>
                </c:pt>
                <c:pt idx="241">
                  <c:v>60.4</c:v>
                </c:pt>
                <c:pt idx="242">
                  <c:v>60.6</c:v>
                </c:pt>
                <c:pt idx="243">
                  <c:v>60.6</c:v>
                </c:pt>
                <c:pt idx="244">
                  <c:v>60.3</c:v>
                </c:pt>
                <c:pt idx="245">
                  <c:v>60.2</c:v>
                </c:pt>
                <c:pt idx="246">
                  <c:v>60.4</c:v>
                </c:pt>
                <c:pt idx="247">
                  <c:v>60.3</c:v>
                </c:pt>
                <c:pt idx="248">
                  <c:v>60.2</c:v>
                </c:pt>
                <c:pt idx="249">
                  <c:v>60.4</c:v>
                </c:pt>
                <c:pt idx="250">
                  <c:v>60.4</c:v>
                </c:pt>
                <c:pt idx="251">
                  <c:v>60.4</c:v>
                </c:pt>
                <c:pt idx="252">
                  <c:v>60.4</c:v>
                </c:pt>
                <c:pt idx="253">
                  <c:v>60.1</c:v>
                </c:pt>
                <c:pt idx="254">
                  <c:v>60</c:v>
                </c:pt>
                <c:pt idx="255">
                  <c:v>60.1</c:v>
                </c:pt>
                <c:pt idx="256">
                  <c:v>60.2</c:v>
                </c:pt>
                <c:pt idx="257">
                  <c:v>59.8</c:v>
                </c:pt>
                <c:pt idx="258">
                  <c:v>60.1</c:v>
                </c:pt>
                <c:pt idx="259">
                  <c:v>60.2</c:v>
                </c:pt>
                <c:pt idx="260">
                  <c:v>60.1</c:v>
                </c:pt>
                <c:pt idx="261">
                  <c:v>60.1</c:v>
                </c:pt>
                <c:pt idx="262">
                  <c:v>60.4</c:v>
                </c:pt>
                <c:pt idx="263">
                  <c:v>60.4</c:v>
                </c:pt>
                <c:pt idx="264">
                  <c:v>60.2</c:v>
                </c:pt>
                <c:pt idx="265">
                  <c:v>60.2</c:v>
                </c:pt>
                <c:pt idx="266">
                  <c:v>60.5</c:v>
                </c:pt>
                <c:pt idx="267">
                  <c:v>60.4</c:v>
                </c:pt>
                <c:pt idx="268">
                  <c:v>60.4</c:v>
                </c:pt>
                <c:pt idx="269">
                  <c:v>60.4</c:v>
                </c:pt>
                <c:pt idx="270">
                  <c:v>60.4</c:v>
                </c:pt>
                <c:pt idx="271">
                  <c:v>60.6</c:v>
                </c:pt>
                <c:pt idx="272">
                  <c:v>60.4</c:v>
                </c:pt>
                <c:pt idx="273">
                  <c:v>60.3</c:v>
                </c:pt>
                <c:pt idx="274">
                  <c:v>60.3</c:v>
                </c:pt>
                <c:pt idx="275">
                  <c:v>60.5</c:v>
                </c:pt>
                <c:pt idx="276">
                  <c:v>60</c:v>
                </c:pt>
                <c:pt idx="277">
                  <c:v>60.5</c:v>
                </c:pt>
                <c:pt idx="278">
                  <c:v>60.8</c:v>
                </c:pt>
                <c:pt idx="279">
                  <c:v>60.8</c:v>
                </c:pt>
                <c:pt idx="280">
                  <c:v>60.6</c:v>
                </c:pt>
                <c:pt idx="281">
                  <c:v>60.9</c:v>
                </c:pt>
                <c:pt idx="282">
                  <c:v>60.9</c:v>
                </c:pt>
                <c:pt idx="283">
                  <c:v>60.7</c:v>
                </c:pt>
                <c:pt idx="284">
                  <c:v>60.8</c:v>
                </c:pt>
                <c:pt idx="285">
                  <c:v>60.9</c:v>
                </c:pt>
                <c:pt idx="286">
                  <c:v>61.2</c:v>
                </c:pt>
                <c:pt idx="287">
                  <c:v>61.2</c:v>
                </c:pt>
                <c:pt idx="288">
                  <c:v>61.3</c:v>
                </c:pt>
                <c:pt idx="289">
                  <c:v>61.4</c:v>
                </c:pt>
                <c:pt idx="290">
                  <c:v>61.3</c:v>
                </c:pt>
                <c:pt idx="291">
                  <c:v>61.1</c:v>
                </c:pt>
                <c:pt idx="292">
                  <c:v>61.2</c:v>
                </c:pt>
                <c:pt idx="293">
                  <c:v>61.2</c:v>
                </c:pt>
                <c:pt idx="294">
                  <c:v>61.4</c:v>
                </c:pt>
                <c:pt idx="295">
                  <c:v>61.2</c:v>
                </c:pt>
                <c:pt idx="296">
                  <c:v>61.4</c:v>
                </c:pt>
                <c:pt idx="297">
                  <c:v>61.3</c:v>
                </c:pt>
                <c:pt idx="298">
                  <c:v>61.3</c:v>
                </c:pt>
                <c:pt idx="299">
                  <c:v>61.2</c:v>
                </c:pt>
                <c:pt idx="300">
                  <c:v>61.4</c:v>
                </c:pt>
                <c:pt idx="301">
                  <c:v>61</c:v>
                </c:pt>
                <c:pt idx="302">
                  <c:v>61.2</c:v>
                </c:pt>
                <c:pt idx="303">
                  <c:v>61.3</c:v>
                </c:pt>
                <c:pt idx="304">
                  <c:v>61.5</c:v>
                </c:pt>
                <c:pt idx="305">
                  <c:v>61.2</c:v>
                </c:pt>
                <c:pt idx="306">
                  <c:v>61.3</c:v>
                </c:pt>
                <c:pt idx="307">
                  <c:v>61.3</c:v>
                </c:pt>
                <c:pt idx="308">
                  <c:v>61.2</c:v>
                </c:pt>
                <c:pt idx="309">
                  <c:v>61.2</c:v>
                </c:pt>
                <c:pt idx="310">
                  <c:v>61.1</c:v>
                </c:pt>
                <c:pt idx="311">
                  <c:v>61.1</c:v>
                </c:pt>
                <c:pt idx="312">
                  <c:v>61.3</c:v>
                </c:pt>
                <c:pt idx="313">
                  <c:v>61.3</c:v>
                </c:pt>
                <c:pt idx="314">
                  <c:v>61.3</c:v>
                </c:pt>
                <c:pt idx="315">
                  <c:v>61.6</c:v>
                </c:pt>
                <c:pt idx="316">
                  <c:v>61.5</c:v>
                </c:pt>
                <c:pt idx="317">
                  <c:v>61.5</c:v>
                </c:pt>
                <c:pt idx="318">
                  <c:v>61.8</c:v>
                </c:pt>
                <c:pt idx="319">
                  <c:v>61.8</c:v>
                </c:pt>
                <c:pt idx="320">
                  <c:v>61.6</c:v>
                </c:pt>
                <c:pt idx="321">
                  <c:v>61.6</c:v>
                </c:pt>
                <c:pt idx="322">
                  <c:v>61.9</c:v>
                </c:pt>
                <c:pt idx="323">
                  <c:v>61.8</c:v>
                </c:pt>
                <c:pt idx="324">
                  <c:v>61.6</c:v>
                </c:pt>
                <c:pt idx="325">
                  <c:v>61.9</c:v>
                </c:pt>
                <c:pt idx="326">
                  <c:v>62</c:v>
                </c:pt>
                <c:pt idx="327">
                  <c:v>62.1</c:v>
                </c:pt>
                <c:pt idx="328">
                  <c:v>62.2</c:v>
                </c:pt>
                <c:pt idx="329">
                  <c:v>62.4</c:v>
                </c:pt>
                <c:pt idx="330">
                  <c:v>62.1</c:v>
                </c:pt>
                <c:pt idx="331">
                  <c:v>62.3</c:v>
                </c:pt>
                <c:pt idx="332">
                  <c:v>62.3</c:v>
                </c:pt>
                <c:pt idx="333">
                  <c:v>62.4</c:v>
                </c:pt>
                <c:pt idx="334">
                  <c:v>62.8</c:v>
                </c:pt>
                <c:pt idx="335">
                  <c:v>62.7</c:v>
                </c:pt>
                <c:pt idx="336">
                  <c:v>62.8</c:v>
                </c:pt>
                <c:pt idx="337">
                  <c:v>62.7</c:v>
                </c:pt>
                <c:pt idx="338">
                  <c:v>62.8</c:v>
                </c:pt>
                <c:pt idx="339">
                  <c:v>63</c:v>
                </c:pt>
                <c:pt idx="340">
                  <c:v>63.1</c:v>
                </c:pt>
                <c:pt idx="341">
                  <c:v>63.3</c:v>
                </c:pt>
                <c:pt idx="342">
                  <c:v>63.2</c:v>
                </c:pt>
                <c:pt idx="343">
                  <c:v>63.2</c:v>
                </c:pt>
                <c:pt idx="344">
                  <c:v>63.3</c:v>
                </c:pt>
                <c:pt idx="345">
                  <c:v>63.3</c:v>
                </c:pt>
                <c:pt idx="346">
                  <c:v>63.5</c:v>
                </c:pt>
                <c:pt idx="347">
                  <c:v>63.6</c:v>
                </c:pt>
                <c:pt idx="348">
                  <c:v>63.6</c:v>
                </c:pt>
                <c:pt idx="349">
                  <c:v>63.8</c:v>
                </c:pt>
                <c:pt idx="350">
                  <c:v>63.8</c:v>
                </c:pt>
                <c:pt idx="351">
                  <c:v>63.5</c:v>
                </c:pt>
                <c:pt idx="352">
                  <c:v>63.3</c:v>
                </c:pt>
                <c:pt idx="353">
                  <c:v>63.5</c:v>
                </c:pt>
                <c:pt idx="354">
                  <c:v>63.6</c:v>
                </c:pt>
                <c:pt idx="355">
                  <c:v>63.6</c:v>
                </c:pt>
                <c:pt idx="356">
                  <c:v>63.8</c:v>
                </c:pt>
                <c:pt idx="357">
                  <c:v>63.7</c:v>
                </c:pt>
                <c:pt idx="358">
                  <c:v>63.7</c:v>
                </c:pt>
                <c:pt idx="359">
                  <c:v>63.9</c:v>
                </c:pt>
                <c:pt idx="360">
                  <c:v>64</c:v>
                </c:pt>
                <c:pt idx="361">
                  <c:v>64</c:v>
                </c:pt>
                <c:pt idx="362">
                  <c:v>63.7</c:v>
                </c:pt>
                <c:pt idx="363">
                  <c:v>63.8</c:v>
                </c:pt>
                <c:pt idx="364">
                  <c:v>63.9</c:v>
                </c:pt>
                <c:pt idx="365">
                  <c:v>63.7</c:v>
                </c:pt>
                <c:pt idx="366">
                  <c:v>63.8</c:v>
                </c:pt>
                <c:pt idx="367">
                  <c:v>63.7</c:v>
                </c:pt>
                <c:pt idx="368">
                  <c:v>63.6</c:v>
                </c:pt>
                <c:pt idx="369">
                  <c:v>63.7</c:v>
                </c:pt>
                <c:pt idx="370">
                  <c:v>63.8</c:v>
                </c:pt>
                <c:pt idx="371">
                  <c:v>63.6</c:v>
                </c:pt>
                <c:pt idx="372">
                  <c:v>63.9</c:v>
                </c:pt>
                <c:pt idx="373">
                  <c:v>63.9</c:v>
                </c:pt>
                <c:pt idx="374">
                  <c:v>64.099999999999994</c:v>
                </c:pt>
                <c:pt idx="375">
                  <c:v>64.2</c:v>
                </c:pt>
                <c:pt idx="376">
                  <c:v>64.3</c:v>
                </c:pt>
                <c:pt idx="377">
                  <c:v>63.7</c:v>
                </c:pt>
                <c:pt idx="378">
                  <c:v>63.8</c:v>
                </c:pt>
                <c:pt idx="379">
                  <c:v>63.8</c:v>
                </c:pt>
                <c:pt idx="380">
                  <c:v>63.5</c:v>
                </c:pt>
                <c:pt idx="381">
                  <c:v>63.8</c:v>
                </c:pt>
                <c:pt idx="382">
                  <c:v>63.9</c:v>
                </c:pt>
                <c:pt idx="383">
                  <c:v>63.6</c:v>
                </c:pt>
                <c:pt idx="384">
                  <c:v>63.7</c:v>
                </c:pt>
                <c:pt idx="385">
                  <c:v>63.8</c:v>
                </c:pt>
                <c:pt idx="386">
                  <c:v>63.8</c:v>
                </c:pt>
                <c:pt idx="387">
                  <c:v>63.9</c:v>
                </c:pt>
                <c:pt idx="388">
                  <c:v>64.2</c:v>
                </c:pt>
                <c:pt idx="389">
                  <c:v>63.9</c:v>
                </c:pt>
                <c:pt idx="390">
                  <c:v>64</c:v>
                </c:pt>
                <c:pt idx="391">
                  <c:v>64.099999999999994</c:v>
                </c:pt>
                <c:pt idx="392">
                  <c:v>64.099999999999994</c:v>
                </c:pt>
                <c:pt idx="393">
                  <c:v>64.099999999999994</c:v>
                </c:pt>
                <c:pt idx="394">
                  <c:v>64.2</c:v>
                </c:pt>
                <c:pt idx="395">
                  <c:v>64.099999999999994</c:v>
                </c:pt>
                <c:pt idx="396">
                  <c:v>63.9</c:v>
                </c:pt>
                <c:pt idx="397">
                  <c:v>63.8</c:v>
                </c:pt>
                <c:pt idx="398">
                  <c:v>63.7</c:v>
                </c:pt>
                <c:pt idx="399">
                  <c:v>63.8</c:v>
                </c:pt>
                <c:pt idx="400">
                  <c:v>63.7</c:v>
                </c:pt>
                <c:pt idx="401">
                  <c:v>64.3</c:v>
                </c:pt>
                <c:pt idx="402">
                  <c:v>64.099999999999994</c:v>
                </c:pt>
                <c:pt idx="403">
                  <c:v>64.3</c:v>
                </c:pt>
                <c:pt idx="404">
                  <c:v>64.3</c:v>
                </c:pt>
                <c:pt idx="405">
                  <c:v>64</c:v>
                </c:pt>
                <c:pt idx="406">
                  <c:v>64.099999999999994</c:v>
                </c:pt>
                <c:pt idx="407">
                  <c:v>64.099999999999994</c:v>
                </c:pt>
                <c:pt idx="408">
                  <c:v>63.9</c:v>
                </c:pt>
                <c:pt idx="409">
                  <c:v>64.099999999999994</c:v>
                </c:pt>
                <c:pt idx="410">
                  <c:v>64.099999999999994</c:v>
                </c:pt>
                <c:pt idx="411">
                  <c:v>64.3</c:v>
                </c:pt>
                <c:pt idx="412">
                  <c:v>64.5</c:v>
                </c:pt>
                <c:pt idx="413">
                  <c:v>64.599999999999994</c:v>
                </c:pt>
                <c:pt idx="414">
                  <c:v>64.599999999999994</c:v>
                </c:pt>
                <c:pt idx="415">
                  <c:v>64.400000000000006</c:v>
                </c:pt>
                <c:pt idx="416">
                  <c:v>64.400000000000006</c:v>
                </c:pt>
                <c:pt idx="417">
                  <c:v>64.400000000000006</c:v>
                </c:pt>
                <c:pt idx="418">
                  <c:v>64.5</c:v>
                </c:pt>
                <c:pt idx="419">
                  <c:v>64.599999999999994</c:v>
                </c:pt>
                <c:pt idx="420">
                  <c:v>64.7</c:v>
                </c:pt>
                <c:pt idx="421">
                  <c:v>64.7</c:v>
                </c:pt>
                <c:pt idx="422">
                  <c:v>64.900000000000006</c:v>
                </c:pt>
                <c:pt idx="423">
                  <c:v>64.900000000000006</c:v>
                </c:pt>
                <c:pt idx="424">
                  <c:v>64.8</c:v>
                </c:pt>
                <c:pt idx="425">
                  <c:v>64.599999999999994</c:v>
                </c:pt>
                <c:pt idx="426">
                  <c:v>64.7</c:v>
                </c:pt>
                <c:pt idx="427">
                  <c:v>64.599999999999994</c:v>
                </c:pt>
                <c:pt idx="428">
                  <c:v>64.900000000000006</c:v>
                </c:pt>
                <c:pt idx="429">
                  <c:v>65</c:v>
                </c:pt>
                <c:pt idx="430">
                  <c:v>64.900000000000006</c:v>
                </c:pt>
                <c:pt idx="431">
                  <c:v>65</c:v>
                </c:pt>
                <c:pt idx="432">
                  <c:v>64.900000000000006</c:v>
                </c:pt>
                <c:pt idx="433">
                  <c:v>65</c:v>
                </c:pt>
                <c:pt idx="434">
                  <c:v>65.099999999999994</c:v>
                </c:pt>
                <c:pt idx="435">
                  <c:v>65.099999999999994</c:v>
                </c:pt>
                <c:pt idx="436">
                  <c:v>65.2</c:v>
                </c:pt>
                <c:pt idx="437">
                  <c:v>65.400000000000006</c:v>
                </c:pt>
                <c:pt idx="438">
                  <c:v>65.400000000000006</c:v>
                </c:pt>
                <c:pt idx="439">
                  <c:v>65.3</c:v>
                </c:pt>
                <c:pt idx="440">
                  <c:v>65.400000000000006</c:v>
                </c:pt>
                <c:pt idx="441">
                  <c:v>65.400000000000006</c:v>
                </c:pt>
                <c:pt idx="442">
                  <c:v>65.400000000000006</c:v>
                </c:pt>
                <c:pt idx="443">
                  <c:v>65.3</c:v>
                </c:pt>
                <c:pt idx="444">
                  <c:v>65.400000000000006</c:v>
                </c:pt>
                <c:pt idx="445">
                  <c:v>65.5</c:v>
                </c:pt>
                <c:pt idx="446">
                  <c:v>65.5</c:v>
                </c:pt>
                <c:pt idx="447">
                  <c:v>65.400000000000006</c:v>
                </c:pt>
                <c:pt idx="448">
                  <c:v>65.7</c:v>
                </c:pt>
                <c:pt idx="449">
                  <c:v>65.5</c:v>
                </c:pt>
                <c:pt idx="450">
                  <c:v>65.599999999999994</c:v>
                </c:pt>
                <c:pt idx="451">
                  <c:v>65.7</c:v>
                </c:pt>
                <c:pt idx="452">
                  <c:v>65.5</c:v>
                </c:pt>
                <c:pt idx="453">
                  <c:v>65.7</c:v>
                </c:pt>
                <c:pt idx="454">
                  <c:v>65.7</c:v>
                </c:pt>
                <c:pt idx="455">
                  <c:v>65.7</c:v>
                </c:pt>
                <c:pt idx="456">
                  <c:v>65.8</c:v>
                </c:pt>
                <c:pt idx="457">
                  <c:v>65.900000000000006</c:v>
                </c:pt>
                <c:pt idx="458">
                  <c:v>65.7</c:v>
                </c:pt>
                <c:pt idx="459">
                  <c:v>65.8</c:v>
                </c:pt>
                <c:pt idx="460">
                  <c:v>65.7</c:v>
                </c:pt>
                <c:pt idx="461">
                  <c:v>65.8</c:v>
                </c:pt>
                <c:pt idx="462">
                  <c:v>65.900000000000006</c:v>
                </c:pt>
                <c:pt idx="463">
                  <c:v>66.099999999999994</c:v>
                </c:pt>
                <c:pt idx="464">
                  <c:v>65.900000000000006</c:v>
                </c:pt>
                <c:pt idx="465">
                  <c:v>66</c:v>
                </c:pt>
                <c:pt idx="466">
                  <c:v>66.2</c:v>
                </c:pt>
                <c:pt idx="467">
                  <c:v>66.099999999999994</c:v>
                </c:pt>
                <c:pt idx="468">
                  <c:v>66.5</c:v>
                </c:pt>
                <c:pt idx="469">
                  <c:v>66.3</c:v>
                </c:pt>
                <c:pt idx="470">
                  <c:v>66.3</c:v>
                </c:pt>
                <c:pt idx="471">
                  <c:v>66.400000000000006</c:v>
                </c:pt>
                <c:pt idx="472">
                  <c:v>66.3</c:v>
                </c:pt>
                <c:pt idx="473">
                  <c:v>66.5</c:v>
                </c:pt>
                <c:pt idx="474">
                  <c:v>66.5</c:v>
                </c:pt>
                <c:pt idx="475">
                  <c:v>66.5</c:v>
                </c:pt>
                <c:pt idx="476">
                  <c:v>66.400000000000006</c:v>
                </c:pt>
                <c:pt idx="477">
                  <c:v>66.5</c:v>
                </c:pt>
                <c:pt idx="478">
                  <c:v>66.599999999999994</c:v>
                </c:pt>
                <c:pt idx="479">
                  <c:v>66.5</c:v>
                </c:pt>
                <c:pt idx="480">
                  <c:v>66.8</c:v>
                </c:pt>
                <c:pt idx="481">
                  <c:v>66.7</c:v>
                </c:pt>
                <c:pt idx="482">
                  <c:v>66.7</c:v>
                </c:pt>
                <c:pt idx="483">
                  <c:v>66.599999999999994</c:v>
                </c:pt>
                <c:pt idx="484">
                  <c:v>66.599999999999994</c:v>
                </c:pt>
                <c:pt idx="485">
                  <c:v>66.400000000000006</c:v>
                </c:pt>
                <c:pt idx="486">
                  <c:v>66.5</c:v>
                </c:pt>
                <c:pt idx="487">
                  <c:v>66.5</c:v>
                </c:pt>
                <c:pt idx="488">
                  <c:v>66.400000000000006</c:v>
                </c:pt>
                <c:pt idx="489">
                  <c:v>66.400000000000006</c:v>
                </c:pt>
                <c:pt idx="490">
                  <c:v>66.400000000000006</c:v>
                </c:pt>
                <c:pt idx="491">
                  <c:v>66.400000000000006</c:v>
                </c:pt>
                <c:pt idx="492">
                  <c:v>66.2</c:v>
                </c:pt>
                <c:pt idx="493">
                  <c:v>66.2</c:v>
                </c:pt>
                <c:pt idx="494">
                  <c:v>66.3</c:v>
                </c:pt>
                <c:pt idx="495">
                  <c:v>66.400000000000006</c:v>
                </c:pt>
                <c:pt idx="496">
                  <c:v>66.2</c:v>
                </c:pt>
                <c:pt idx="497">
                  <c:v>66.2</c:v>
                </c:pt>
                <c:pt idx="498">
                  <c:v>66.099999999999994</c:v>
                </c:pt>
                <c:pt idx="499">
                  <c:v>66</c:v>
                </c:pt>
                <c:pt idx="500">
                  <c:v>66.2</c:v>
                </c:pt>
                <c:pt idx="501">
                  <c:v>66.099999999999994</c:v>
                </c:pt>
                <c:pt idx="502">
                  <c:v>66.099999999999994</c:v>
                </c:pt>
                <c:pt idx="503">
                  <c:v>66</c:v>
                </c:pt>
                <c:pt idx="504">
                  <c:v>66.3</c:v>
                </c:pt>
                <c:pt idx="505">
                  <c:v>66.2</c:v>
                </c:pt>
                <c:pt idx="506">
                  <c:v>66.400000000000006</c:v>
                </c:pt>
                <c:pt idx="507">
                  <c:v>66.5</c:v>
                </c:pt>
                <c:pt idx="508">
                  <c:v>66.599999999999994</c:v>
                </c:pt>
                <c:pt idx="509">
                  <c:v>66.7</c:v>
                </c:pt>
                <c:pt idx="510">
                  <c:v>66.7</c:v>
                </c:pt>
                <c:pt idx="511">
                  <c:v>66.599999999999994</c:v>
                </c:pt>
                <c:pt idx="512">
                  <c:v>66.5</c:v>
                </c:pt>
                <c:pt idx="513">
                  <c:v>66.2</c:v>
                </c:pt>
                <c:pt idx="514">
                  <c:v>66.3</c:v>
                </c:pt>
                <c:pt idx="515">
                  <c:v>66.3</c:v>
                </c:pt>
                <c:pt idx="516">
                  <c:v>66.2</c:v>
                </c:pt>
                <c:pt idx="517">
                  <c:v>66.2</c:v>
                </c:pt>
                <c:pt idx="518">
                  <c:v>66.2</c:v>
                </c:pt>
                <c:pt idx="519">
                  <c:v>66.099999999999994</c:v>
                </c:pt>
                <c:pt idx="520">
                  <c:v>66.400000000000006</c:v>
                </c:pt>
                <c:pt idx="521">
                  <c:v>66.5</c:v>
                </c:pt>
                <c:pt idx="522">
                  <c:v>66.400000000000006</c:v>
                </c:pt>
                <c:pt idx="523">
                  <c:v>66.400000000000006</c:v>
                </c:pt>
                <c:pt idx="524">
                  <c:v>66.2</c:v>
                </c:pt>
                <c:pt idx="525">
                  <c:v>66.3</c:v>
                </c:pt>
                <c:pt idx="526">
                  <c:v>66.3</c:v>
                </c:pt>
                <c:pt idx="527">
                  <c:v>66.400000000000006</c:v>
                </c:pt>
                <c:pt idx="528">
                  <c:v>66.599999999999994</c:v>
                </c:pt>
                <c:pt idx="529">
                  <c:v>66.599999999999994</c:v>
                </c:pt>
                <c:pt idx="530">
                  <c:v>66.5</c:v>
                </c:pt>
                <c:pt idx="531">
                  <c:v>66.5</c:v>
                </c:pt>
                <c:pt idx="532">
                  <c:v>66.599999999999994</c:v>
                </c:pt>
                <c:pt idx="533">
                  <c:v>66.400000000000006</c:v>
                </c:pt>
                <c:pt idx="534">
                  <c:v>66.400000000000006</c:v>
                </c:pt>
                <c:pt idx="535">
                  <c:v>66.599999999999994</c:v>
                </c:pt>
                <c:pt idx="536">
                  <c:v>66.599999999999994</c:v>
                </c:pt>
                <c:pt idx="537">
                  <c:v>66.7</c:v>
                </c:pt>
                <c:pt idx="538">
                  <c:v>66.7</c:v>
                </c:pt>
                <c:pt idx="539">
                  <c:v>66.7</c:v>
                </c:pt>
                <c:pt idx="540">
                  <c:v>66.8</c:v>
                </c:pt>
                <c:pt idx="541">
                  <c:v>66.8</c:v>
                </c:pt>
                <c:pt idx="542">
                  <c:v>66.7</c:v>
                </c:pt>
                <c:pt idx="543">
                  <c:v>66.900000000000006</c:v>
                </c:pt>
                <c:pt idx="544">
                  <c:v>66.5</c:v>
                </c:pt>
                <c:pt idx="545">
                  <c:v>66.5</c:v>
                </c:pt>
                <c:pt idx="546">
                  <c:v>66.599999999999994</c:v>
                </c:pt>
                <c:pt idx="547">
                  <c:v>66.599999999999994</c:v>
                </c:pt>
                <c:pt idx="548">
                  <c:v>66.599999999999994</c:v>
                </c:pt>
                <c:pt idx="549">
                  <c:v>66.599999999999994</c:v>
                </c:pt>
                <c:pt idx="550">
                  <c:v>66.5</c:v>
                </c:pt>
                <c:pt idx="551">
                  <c:v>66.400000000000006</c:v>
                </c:pt>
                <c:pt idx="552">
                  <c:v>66.400000000000006</c:v>
                </c:pt>
                <c:pt idx="553">
                  <c:v>66.599999999999994</c:v>
                </c:pt>
                <c:pt idx="554">
                  <c:v>66.599999999999994</c:v>
                </c:pt>
                <c:pt idx="555">
                  <c:v>66.7</c:v>
                </c:pt>
                <c:pt idx="556">
                  <c:v>66.7</c:v>
                </c:pt>
                <c:pt idx="557">
                  <c:v>66.7</c:v>
                </c:pt>
                <c:pt idx="558">
                  <c:v>66.900000000000006</c:v>
                </c:pt>
                <c:pt idx="559">
                  <c:v>66.7</c:v>
                </c:pt>
                <c:pt idx="560">
                  <c:v>66.900000000000006</c:v>
                </c:pt>
                <c:pt idx="561">
                  <c:v>67</c:v>
                </c:pt>
                <c:pt idx="562">
                  <c:v>67</c:v>
                </c:pt>
                <c:pt idx="563">
                  <c:v>67</c:v>
                </c:pt>
                <c:pt idx="564">
                  <c:v>67</c:v>
                </c:pt>
                <c:pt idx="565">
                  <c:v>66.900000000000006</c:v>
                </c:pt>
                <c:pt idx="566">
                  <c:v>67.099999999999994</c:v>
                </c:pt>
                <c:pt idx="567">
                  <c:v>67.099999999999994</c:v>
                </c:pt>
                <c:pt idx="568">
                  <c:v>67.099999999999994</c:v>
                </c:pt>
                <c:pt idx="569">
                  <c:v>67.099999999999994</c:v>
                </c:pt>
                <c:pt idx="570">
                  <c:v>67.2</c:v>
                </c:pt>
                <c:pt idx="571">
                  <c:v>67.2</c:v>
                </c:pt>
                <c:pt idx="572">
                  <c:v>67.099999999999994</c:v>
                </c:pt>
                <c:pt idx="573">
                  <c:v>67.099999999999994</c:v>
                </c:pt>
                <c:pt idx="574">
                  <c:v>67.2</c:v>
                </c:pt>
                <c:pt idx="575">
                  <c:v>67.2</c:v>
                </c:pt>
                <c:pt idx="576">
                  <c:v>67.099999999999994</c:v>
                </c:pt>
                <c:pt idx="577">
                  <c:v>67.099999999999994</c:v>
                </c:pt>
                <c:pt idx="578">
                  <c:v>67.099999999999994</c:v>
                </c:pt>
                <c:pt idx="579">
                  <c:v>67</c:v>
                </c:pt>
                <c:pt idx="580">
                  <c:v>67</c:v>
                </c:pt>
                <c:pt idx="581">
                  <c:v>67</c:v>
                </c:pt>
                <c:pt idx="582">
                  <c:v>67</c:v>
                </c:pt>
                <c:pt idx="583">
                  <c:v>67</c:v>
                </c:pt>
                <c:pt idx="584">
                  <c:v>67.2</c:v>
                </c:pt>
                <c:pt idx="585">
                  <c:v>67.2</c:v>
                </c:pt>
                <c:pt idx="586">
                  <c:v>67.099999999999994</c:v>
                </c:pt>
                <c:pt idx="587">
                  <c:v>67.2</c:v>
                </c:pt>
                <c:pt idx="588">
                  <c:v>67.2</c:v>
                </c:pt>
                <c:pt idx="589">
                  <c:v>67.2</c:v>
                </c:pt>
                <c:pt idx="590">
                  <c:v>67</c:v>
                </c:pt>
                <c:pt idx="591">
                  <c:v>67.099999999999994</c:v>
                </c:pt>
                <c:pt idx="592">
                  <c:v>67.099999999999994</c:v>
                </c:pt>
                <c:pt idx="593">
                  <c:v>67.099999999999994</c:v>
                </c:pt>
                <c:pt idx="594">
                  <c:v>67.099999999999994</c:v>
                </c:pt>
                <c:pt idx="595">
                  <c:v>67</c:v>
                </c:pt>
                <c:pt idx="596">
                  <c:v>67</c:v>
                </c:pt>
                <c:pt idx="597">
                  <c:v>67</c:v>
                </c:pt>
                <c:pt idx="598">
                  <c:v>67.099999999999994</c:v>
                </c:pt>
                <c:pt idx="599">
                  <c:v>67.099999999999994</c:v>
                </c:pt>
                <c:pt idx="600">
                  <c:v>67.3</c:v>
                </c:pt>
                <c:pt idx="601">
                  <c:v>67.3</c:v>
                </c:pt>
                <c:pt idx="602">
                  <c:v>67.3</c:v>
                </c:pt>
                <c:pt idx="603">
                  <c:v>67.3</c:v>
                </c:pt>
                <c:pt idx="604">
                  <c:v>67.099999999999994</c:v>
                </c:pt>
                <c:pt idx="605">
                  <c:v>67.099999999999994</c:v>
                </c:pt>
                <c:pt idx="606">
                  <c:v>66.900000000000006</c:v>
                </c:pt>
                <c:pt idx="607">
                  <c:v>66.900000000000006</c:v>
                </c:pt>
                <c:pt idx="608">
                  <c:v>66.900000000000006</c:v>
                </c:pt>
                <c:pt idx="609">
                  <c:v>66.8</c:v>
                </c:pt>
                <c:pt idx="610">
                  <c:v>66.900000000000006</c:v>
                </c:pt>
                <c:pt idx="611">
                  <c:v>67</c:v>
                </c:pt>
                <c:pt idx="612">
                  <c:v>67.2</c:v>
                </c:pt>
                <c:pt idx="613">
                  <c:v>67.099999999999994</c:v>
                </c:pt>
                <c:pt idx="614">
                  <c:v>67.2</c:v>
                </c:pt>
                <c:pt idx="615">
                  <c:v>66.900000000000006</c:v>
                </c:pt>
                <c:pt idx="616">
                  <c:v>66.7</c:v>
                </c:pt>
                <c:pt idx="617">
                  <c:v>66.7</c:v>
                </c:pt>
                <c:pt idx="618">
                  <c:v>66.8</c:v>
                </c:pt>
                <c:pt idx="619">
                  <c:v>66.5</c:v>
                </c:pt>
                <c:pt idx="620">
                  <c:v>66.8</c:v>
                </c:pt>
                <c:pt idx="621">
                  <c:v>66.7</c:v>
                </c:pt>
                <c:pt idx="622">
                  <c:v>66.7</c:v>
                </c:pt>
                <c:pt idx="623">
                  <c:v>66.7</c:v>
                </c:pt>
                <c:pt idx="624">
                  <c:v>66.5</c:v>
                </c:pt>
                <c:pt idx="625">
                  <c:v>66.8</c:v>
                </c:pt>
                <c:pt idx="626">
                  <c:v>66.599999999999994</c:v>
                </c:pt>
                <c:pt idx="627">
                  <c:v>66.7</c:v>
                </c:pt>
                <c:pt idx="628">
                  <c:v>66.7</c:v>
                </c:pt>
                <c:pt idx="629">
                  <c:v>66.599999999999994</c:v>
                </c:pt>
                <c:pt idx="630">
                  <c:v>66.5</c:v>
                </c:pt>
                <c:pt idx="631">
                  <c:v>66.599999999999994</c:v>
                </c:pt>
                <c:pt idx="632">
                  <c:v>66.7</c:v>
                </c:pt>
                <c:pt idx="633">
                  <c:v>66.599999999999994</c:v>
                </c:pt>
                <c:pt idx="634">
                  <c:v>66.400000000000006</c:v>
                </c:pt>
                <c:pt idx="635">
                  <c:v>66.3</c:v>
                </c:pt>
                <c:pt idx="636">
                  <c:v>66.400000000000006</c:v>
                </c:pt>
                <c:pt idx="637">
                  <c:v>66.400000000000006</c:v>
                </c:pt>
                <c:pt idx="638">
                  <c:v>66.3</c:v>
                </c:pt>
                <c:pt idx="639">
                  <c:v>66.400000000000006</c:v>
                </c:pt>
                <c:pt idx="640">
                  <c:v>66.400000000000006</c:v>
                </c:pt>
                <c:pt idx="641">
                  <c:v>66.5</c:v>
                </c:pt>
                <c:pt idx="642">
                  <c:v>66.2</c:v>
                </c:pt>
                <c:pt idx="643">
                  <c:v>66.099999999999994</c:v>
                </c:pt>
                <c:pt idx="644">
                  <c:v>66.099999999999994</c:v>
                </c:pt>
                <c:pt idx="645">
                  <c:v>66.099999999999994</c:v>
                </c:pt>
                <c:pt idx="646">
                  <c:v>66.099999999999994</c:v>
                </c:pt>
                <c:pt idx="647">
                  <c:v>65.900000000000006</c:v>
                </c:pt>
                <c:pt idx="648">
                  <c:v>66.099999999999994</c:v>
                </c:pt>
                <c:pt idx="649">
                  <c:v>66</c:v>
                </c:pt>
                <c:pt idx="650">
                  <c:v>66</c:v>
                </c:pt>
                <c:pt idx="651">
                  <c:v>65.900000000000006</c:v>
                </c:pt>
                <c:pt idx="652">
                  <c:v>66</c:v>
                </c:pt>
                <c:pt idx="653">
                  <c:v>66.099999999999994</c:v>
                </c:pt>
                <c:pt idx="654">
                  <c:v>66.099999999999994</c:v>
                </c:pt>
                <c:pt idx="655">
                  <c:v>66</c:v>
                </c:pt>
                <c:pt idx="656">
                  <c:v>65.8</c:v>
                </c:pt>
                <c:pt idx="657">
                  <c:v>65.900000000000006</c:v>
                </c:pt>
                <c:pt idx="658">
                  <c:v>66</c:v>
                </c:pt>
                <c:pt idx="659">
                  <c:v>65.900000000000006</c:v>
                </c:pt>
                <c:pt idx="660">
                  <c:v>65.8</c:v>
                </c:pt>
                <c:pt idx="661">
                  <c:v>65.900000000000006</c:v>
                </c:pt>
                <c:pt idx="662">
                  <c:v>65.900000000000006</c:v>
                </c:pt>
                <c:pt idx="663">
                  <c:v>66.099999999999994</c:v>
                </c:pt>
                <c:pt idx="664">
                  <c:v>66.099999999999994</c:v>
                </c:pt>
                <c:pt idx="665">
                  <c:v>66.099999999999994</c:v>
                </c:pt>
                <c:pt idx="666">
                  <c:v>66.099999999999994</c:v>
                </c:pt>
                <c:pt idx="667">
                  <c:v>66.2</c:v>
                </c:pt>
                <c:pt idx="668">
                  <c:v>66.099999999999994</c:v>
                </c:pt>
                <c:pt idx="669">
                  <c:v>66.099999999999994</c:v>
                </c:pt>
                <c:pt idx="670">
                  <c:v>66</c:v>
                </c:pt>
                <c:pt idx="671">
                  <c:v>66</c:v>
                </c:pt>
                <c:pt idx="672">
                  <c:v>66</c:v>
                </c:pt>
                <c:pt idx="673">
                  <c:v>66.099999999999994</c:v>
                </c:pt>
                <c:pt idx="674">
                  <c:v>66.2</c:v>
                </c:pt>
                <c:pt idx="675">
                  <c:v>66.099999999999994</c:v>
                </c:pt>
                <c:pt idx="676">
                  <c:v>66.099999999999994</c:v>
                </c:pt>
                <c:pt idx="677">
                  <c:v>66.2</c:v>
                </c:pt>
                <c:pt idx="678">
                  <c:v>66.099999999999994</c:v>
                </c:pt>
                <c:pt idx="679">
                  <c:v>66.2</c:v>
                </c:pt>
                <c:pt idx="680">
                  <c:v>66.099999999999994</c:v>
                </c:pt>
                <c:pt idx="681">
                  <c:v>66.2</c:v>
                </c:pt>
                <c:pt idx="682">
                  <c:v>66.3</c:v>
                </c:pt>
                <c:pt idx="683">
                  <c:v>66.400000000000006</c:v>
                </c:pt>
                <c:pt idx="684">
                  <c:v>66.400000000000006</c:v>
                </c:pt>
                <c:pt idx="685">
                  <c:v>66.3</c:v>
                </c:pt>
                <c:pt idx="686">
                  <c:v>66.2</c:v>
                </c:pt>
                <c:pt idx="687">
                  <c:v>65.900000000000006</c:v>
                </c:pt>
                <c:pt idx="688">
                  <c:v>66</c:v>
                </c:pt>
                <c:pt idx="689">
                  <c:v>66</c:v>
                </c:pt>
                <c:pt idx="690">
                  <c:v>66</c:v>
                </c:pt>
                <c:pt idx="691">
                  <c:v>65.8</c:v>
                </c:pt>
                <c:pt idx="692">
                  <c:v>66</c:v>
                </c:pt>
                <c:pt idx="693">
                  <c:v>65.8</c:v>
                </c:pt>
                <c:pt idx="694">
                  <c:v>66</c:v>
                </c:pt>
                <c:pt idx="695">
                  <c:v>66</c:v>
                </c:pt>
                <c:pt idx="696">
                  <c:v>66.2</c:v>
                </c:pt>
                <c:pt idx="697">
                  <c:v>66</c:v>
                </c:pt>
                <c:pt idx="698">
                  <c:v>66.099999999999994</c:v>
                </c:pt>
                <c:pt idx="699">
                  <c:v>65.900000000000006</c:v>
                </c:pt>
                <c:pt idx="700">
                  <c:v>66.099999999999994</c:v>
                </c:pt>
                <c:pt idx="701">
                  <c:v>66.099999999999994</c:v>
                </c:pt>
                <c:pt idx="702">
                  <c:v>66.099999999999994</c:v>
                </c:pt>
                <c:pt idx="703">
                  <c:v>66.099999999999994</c:v>
                </c:pt>
                <c:pt idx="704">
                  <c:v>66</c:v>
                </c:pt>
                <c:pt idx="705">
                  <c:v>66</c:v>
                </c:pt>
                <c:pt idx="706">
                  <c:v>65.900000000000006</c:v>
                </c:pt>
                <c:pt idx="707">
                  <c:v>65.8</c:v>
                </c:pt>
                <c:pt idx="708">
                  <c:v>65.7</c:v>
                </c:pt>
                <c:pt idx="709">
                  <c:v>65.8</c:v>
                </c:pt>
                <c:pt idx="710">
                  <c:v>65.599999999999994</c:v>
                </c:pt>
                <c:pt idx="711">
                  <c:v>65.7</c:v>
                </c:pt>
                <c:pt idx="712">
                  <c:v>65.7</c:v>
                </c:pt>
                <c:pt idx="713">
                  <c:v>65.7</c:v>
                </c:pt>
                <c:pt idx="714">
                  <c:v>65.5</c:v>
                </c:pt>
                <c:pt idx="715">
                  <c:v>65.400000000000006</c:v>
                </c:pt>
                <c:pt idx="716">
                  <c:v>65.099999999999994</c:v>
                </c:pt>
                <c:pt idx="717">
                  <c:v>65</c:v>
                </c:pt>
                <c:pt idx="718">
                  <c:v>65</c:v>
                </c:pt>
                <c:pt idx="719">
                  <c:v>64.599999999999994</c:v>
                </c:pt>
                <c:pt idx="720">
                  <c:v>64.8</c:v>
                </c:pt>
                <c:pt idx="721">
                  <c:v>64.900000000000006</c:v>
                </c:pt>
                <c:pt idx="722">
                  <c:v>64.900000000000006</c:v>
                </c:pt>
                <c:pt idx="723">
                  <c:v>65.2</c:v>
                </c:pt>
                <c:pt idx="724">
                  <c:v>64.900000000000006</c:v>
                </c:pt>
                <c:pt idx="725">
                  <c:v>64.599999999999994</c:v>
                </c:pt>
                <c:pt idx="726">
                  <c:v>64.599999999999994</c:v>
                </c:pt>
                <c:pt idx="727">
                  <c:v>64.7</c:v>
                </c:pt>
                <c:pt idx="728">
                  <c:v>64.599999999999994</c:v>
                </c:pt>
                <c:pt idx="729">
                  <c:v>64.400000000000006</c:v>
                </c:pt>
                <c:pt idx="730">
                  <c:v>64.599999999999994</c:v>
                </c:pt>
                <c:pt idx="731">
                  <c:v>64.3</c:v>
                </c:pt>
                <c:pt idx="732">
                  <c:v>64.2</c:v>
                </c:pt>
                <c:pt idx="733">
                  <c:v>64.099999999999994</c:v>
                </c:pt>
                <c:pt idx="734">
                  <c:v>64.2</c:v>
                </c:pt>
                <c:pt idx="735">
                  <c:v>64.2</c:v>
                </c:pt>
                <c:pt idx="736">
                  <c:v>64.099999999999994</c:v>
                </c:pt>
                <c:pt idx="737">
                  <c:v>64</c:v>
                </c:pt>
                <c:pt idx="738">
                  <c:v>64</c:v>
                </c:pt>
                <c:pt idx="739">
                  <c:v>64.099999999999994</c:v>
                </c:pt>
                <c:pt idx="740">
                  <c:v>64.2</c:v>
                </c:pt>
                <c:pt idx="741">
                  <c:v>64.099999999999994</c:v>
                </c:pt>
                <c:pt idx="742">
                  <c:v>64.099999999999994</c:v>
                </c:pt>
                <c:pt idx="743">
                  <c:v>64</c:v>
                </c:pt>
                <c:pt idx="744">
                  <c:v>63.7</c:v>
                </c:pt>
                <c:pt idx="745">
                  <c:v>63.8</c:v>
                </c:pt>
                <c:pt idx="746">
                  <c:v>63.8</c:v>
                </c:pt>
                <c:pt idx="747">
                  <c:v>63.7</c:v>
                </c:pt>
                <c:pt idx="748">
                  <c:v>63.7</c:v>
                </c:pt>
                <c:pt idx="749">
                  <c:v>63.8</c:v>
                </c:pt>
                <c:pt idx="750">
                  <c:v>63.7</c:v>
                </c:pt>
                <c:pt idx="751">
                  <c:v>63.5</c:v>
                </c:pt>
                <c:pt idx="752">
                  <c:v>63.6</c:v>
                </c:pt>
                <c:pt idx="753">
                  <c:v>63.8</c:v>
                </c:pt>
                <c:pt idx="754">
                  <c:v>63.6</c:v>
                </c:pt>
                <c:pt idx="755">
                  <c:v>63.7</c:v>
                </c:pt>
                <c:pt idx="756">
                  <c:v>63.7</c:v>
                </c:pt>
                <c:pt idx="757">
                  <c:v>63.4</c:v>
                </c:pt>
                <c:pt idx="758">
                  <c:v>63.3</c:v>
                </c:pt>
                <c:pt idx="759">
                  <c:v>63.4</c:v>
                </c:pt>
                <c:pt idx="760">
                  <c:v>63.4</c:v>
                </c:pt>
                <c:pt idx="761">
                  <c:v>63.4</c:v>
                </c:pt>
                <c:pt idx="762">
                  <c:v>63.3</c:v>
                </c:pt>
                <c:pt idx="763">
                  <c:v>63.3</c:v>
                </c:pt>
                <c:pt idx="764">
                  <c:v>63.2</c:v>
                </c:pt>
                <c:pt idx="765">
                  <c:v>62.8</c:v>
                </c:pt>
                <c:pt idx="766">
                  <c:v>63</c:v>
                </c:pt>
                <c:pt idx="767">
                  <c:v>62.9</c:v>
                </c:pt>
                <c:pt idx="768">
                  <c:v>62.9</c:v>
                </c:pt>
                <c:pt idx="769">
                  <c:v>62.9</c:v>
                </c:pt>
                <c:pt idx="770">
                  <c:v>63.1</c:v>
                </c:pt>
                <c:pt idx="771">
                  <c:v>62.8</c:v>
                </c:pt>
                <c:pt idx="772">
                  <c:v>62.9</c:v>
                </c:pt>
                <c:pt idx="773">
                  <c:v>62.8</c:v>
                </c:pt>
                <c:pt idx="774">
                  <c:v>62.9</c:v>
                </c:pt>
                <c:pt idx="775">
                  <c:v>62.9</c:v>
                </c:pt>
                <c:pt idx="776">
                  <c:v>62.8</c:v>
                </c:pt>
                <c:pt idx="777">
                  <c:v>62.9</c:v>
                </c:pt>
                <c:pt idx="778">
                  <c:v>62.9</c:v>
                </c:pt>
                <c:pt idx="779">
                  <c:v>62.8</c:v>
                </c:pt>
                <c:pt idx="780">
                  <c:v>62.9</c:v>
                </c:pt>
                <c:pt idx="781">
                  <c:v>62.7</c:v>
                </c:pt>
                <c:pt idx="782">
                  <c:v>62.6</c:v>
                </c:pt>
                <c:pt idx="783">
                  <c:v>62.8</c:v>
                </c:pt>
                <c:pt idx="784">
                  <c:v>62.9</c:v>
                </c:pt>
                <c:pt idx="785">
                  <c:v>62.7</c:v>
                </c:pt>
                <c:pt idx="786">
                  <c:v>62.6</c:v>
                </c:pt>
                <c:pt idx="787">
                  <c:v>62.6</c:v>
                </c:pt>
                <c:pt idx="788">
                  <c:v>62.4</c:v>
                </c:pt>
                <c:pt idx="789">
                  <c:v>62.5</c:v>
                </c:pt>
                <c:pt idx="790">
                  <c:v>62.5</c:v>
                </c:pt>
                <c:pt idx="791">
                  <c:v>62.7</c:v>
                </c:pt>
                <c:pt idx="792">
                  <c:v>62.7</c:v>
                </c:pt>
                <c:pt idx="793">
                  <c:v>62.8</c:v>
                </c:pt>
                <c:pt idx="794">
                  <c:v>63</c:v>
                </c:pt>
                <c:pt idx="795">
                  <c:v>62.9</c:v>
                </c:pt>
                <c:pt idx="796">
                  <c:v>62.7</c:v>
                </c:pt>
                <c:pt idx="797">
                  <c:v>62.7</c:v>
                </c:pt>
                <c:pt idx="798">
                  <c:v>62.8</c:v>
                </c:pt>
                <c:pt idx="799">
                  <c:v>62.9</c:v>
                </c:pt>
                <c:pt idx="800">
                  <c:v>62.9</c:v>
                </c:pt>
                <c:pt idx="801">
                  <c:v>62.8</c:v>
                </c:pt>
                <c:pt idx="802">
                  <c:v>62.7</c:v>
                </c:pt>
                <c:pt idx="803">
                  <c:v>62.7</c:v>
                </c:pt>
                <c:pt idx="804">
                  <c:v>62.8</c:v>
                </c:pt>
                <c:pt idx="805">
                  <c:v>62.8</c:v>
                </c:pt>
                <c:pt idx="806">
                  <c:v>63</c:v>
                </c:pt>
                <c:pt idx="807">
                  <c:v>63</c:v>
                </c:pt>
                <c:pt idx="808">
                  <c:v>62.8</c:v>
                </c:pt>
                <c:pt idx="809">
                  <c:v>62.8</c:v>
                </c:pt>
                <c:pt idx="810">
                  <c:v>62.9</c:v>
                </c:pt>
                <c:pt idx="811">
                  <c:v>62.9</c:v>
                </c:pt>
                <c:pt idx="812">
                  <c:v>63</c:v>
                </c:pt>
                <c:pt idx="813">
                  <c:v>62.7</c:v>
                </c:pt>
                <c:pt idx="814">
                  <c:v>62.7</c:v>
                </c:pt>
                <c:pt idx="815">
                  <c:v>62.7</c:v>
                </c:pt>
                <c:pt idx="816">
                  <c:v>62.7</c:v>
                </c:pt>
                <c:pt idx="817">
                  <c:v>63</c:v>
                </c:pt>
                <c:pt idx="818">
                  <c:v>62.9</c:v>
                </c:pt>
                <c:pt idx="819">
                  <c:v>62.9</c:v>
                </c:pt>
                <c:pt idx="820">
                  <c:v>62.9</c:v>
                </c:pt>
                <c:pt idx="821">
                  <c:v>63</c:v>
                </c:pt>
                <c:pt idx="822">
                  <c:v>63</c:v>
                </c:pt>
                <c:pt idx="823">
                  <c:v>62.7</c:v>
                </c:pt>
                <c:pt idx="824">
                  <c:v>62.7</c:v>
                </c:pt>
                <c:pt idx="825">
                  <c:v>62.8</c:v>
                </c:pt>
                <c:pt idx="826">
                  <c:v>62.9</c:v>
                </c:pt>
                <c:pt idx="827">
                  <c:v>63</c:v>
                </c:pt>
                <c:pt idx="828">
                  <c:v>63.1</c:v>
                </c:pt>
                <c:pt idx="829">
                  <c:v>63.1</c:v>
                </c:pt>
                <c:pt idx="830">
                  <c:v>63.1</c:v>
                </c:pt>
                <c:pt idx="831">
                  <c:v>62.9</c:v>
                </c:pt>
                <c:pt idx="832">
                  <c:v>62.9</c:v>
                </c:pt>
                <c:pt idx="833">
                  <c:v>62.9</c:v>
                </c:pt>
                <c:pt idx="834">
                  <c:v>63.1</c:v>
                </c:pt>
                <c:pt idx="835">
                  <c:v>63.2</c:v>
                </c:pt>
                <c:pt idx="836">
                  <c:v>63.1</c:v>
                </c:pt>
                <c:pt idx="837">
                  <c:v>63.2</c:v>
                </c:pt>
                <c:pt idx="838">
                  <c:v>63.2</c:v>
                </c:pt>
                <c:pt idx="839">
                  <c:v>63.3</c:v>
                </c:pt>
                <c:pt idx="840">
                  <c:v>63.4</c:v>
                </c:pt>
                <c:pt idx="841">
                  <c:v>63.3</c:v>
                </c:pt>
                <c:pt idx="842">
                  <c:v>62.6</c:v>
                </c:pt>
                <c:pt idx="843">
                  <c:v>60.2</c:v>
                </c:pt>
                <c:pt idx="844">
                  <c:v>60.8</c:v>
                </c:pt>
                <c:pt idx="845">
                  <c:v>61.4</c:v>
                </c:pt>
                <c:pt idx="846">
                  <c:v>61.5</c:v>
                </c:pt>
                <c:pt idx="847">
                  <c:v>61.7</c:v>
                </c:pt>
                <c:pt idx="848">
                  <c:v>61.4</c:v>
                </c:pt>
                <c:pt idx="849">
                  <c:v>61.6</c:v>
                </c:pt>
                <c:pt idx="850">
                  <c:v>61.5</c:v>
                </c:pt>
                <c:pt idx="851">
                  <c:v>61.5</c:v>
                </c:pt>
                <c:pt idx="852">
                  <c:v>61.4</c:v>
                </c:pt>
                <c:pt idx="853">
                  <c:v>61.4</c:v>
                </c:pt>
                <c:pt idx="854">
                  <c:v>61.5</c:v>
                </c:pt>
                <c:pt idx="855">
                  <c:v>61.7</c:v>
                </c:pt>
                <c:pt idx="856">
                  <c:v>61.6</c:v>
                </c:pt>
                <c:pt idx="857">
                  <c:v>61.6</c:v>
                </c:pt>
                <c:pt idx="858">
                  <c:v>61.7</c:v>
                </c:pt>
                <c:pt idx="859">
                  <c:v>61.7</c:v>
                </c:pt>
                <c:pt idx="860">
                  <c:v>61.6</c:v>
                </c:pt>
                <c:pt idx="861">
                  <c:v>61.6</c:v>
                </c:pt>
                <c:pt idx="862">
                  <c:v>61.8</c:v>
                </c:pt>
              </c:numCache>
            </c:numRef>
          </c:val>
          <c:smooth val="0"/>
          <c:extLst>
            <c:ext xmlns:c16="http://schemas.microsoft.com/office/drawing/2014/chart" uri="{C3380CC4-5D6E-409C-BE32-E72D297353CC}">
              <c16:uniqueId val="{00000000-50C7-4149-AA1C-792F812CAA62}"/>
            </c:ext>
          </c:extLst>
        </c:ser>
        <c:dLbls>
          <c:showLegendKey val="0"/>
          <c:showVal val="0"/>
          <c:showCatName val="0"/>
          <c:showSerName val="0"/>
          <c:showPercent val="0"/>
          <c:showBubbleSize val="0"/>
        </c:dLbls>
        <c:smooth val="0"/>
        <c:axId val="1304844975"/>
        <c:axId val="1304845391"/>
      </c:lineChart>
      <c:catAx>
        <c:axId val="13048449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304845391"/>
        <c:crosses val="autoZero"/>
        <c:auto val="1"/>
        <c:lblAlgn val="ctr"/>
        <c:lblOffset val="100"/>
        <c:noMultiLvlLbl val="0"/>
      </c:catAx>
      <c:valAx>
        <c:axId val="1304845391"/>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3048449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Lifespan  and fertility, Canada</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Sheet1!$C$1</c:f>
              <c:strCache>
                <c:ptCount val="1"/>
                <c:pt idx="0">
                  <c:v> Life Expectancy from Birth (Years)</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Sheet1!$B$2:$B$72</c:f>
              <c:numCache>
                <c:formatCode>General</c:formatCode>
                <c:ptCount val="71"/>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pt idx="61">
                  <c:v>2011</c:v>
                </c:pt>
                <c:pt idx="62">
                  <c:v>2012</c:v>
                </c:pt>
                <c:pt idx="63">
                  <c:v>2013</c:v>
                </c:pt>
                <c:pt idx="64">
                  <c:v>2014</c:v>
                </c:pt>
                <c:pt idx="65">
                  <c:v>2015</c:v>
                </c:pt>
                <c:pt idx="66">
                  <c:v>2016</c:v>
                </c:pt>
                <c:pt idx="67">
                  <c:v>2017</c:v>
                </c:pt>
                <c:pt idx="68">
                  <c:v>2018</c:v>
                </c:pt>
                <c:pt idx="69">
                  <c:v>2019</c:v>
                </c:pt>
                <c:pt idx="70">
                  <c:v>2020</c:v>
                </c:pt>
              </c:numCache>
            </c:numRef>
          </c:xVal>
          <c:yVal>
            <c:numRef>
              <c:f>Sheet1!$C$2:$C$72</c:f>
              <c:numCache>
                <c:formatCode>General</c:formatCode>
                <c:ptCount val="71"/>
                <c:pt idx="0">
                  <c:v>68.287999999999997</c:v>
                </c:pt>
                <c:pt idx="1">
                  <c:v>68.542000000000002</c:v>
                </c:pt>
                <c:pt idx="2">
                  <c:v>68.796000000000006</c:v>
                </c:pt>
                <c:pt idx="3">
                  <c:v>69.05</c:v>
                </c:pt>
                <c:pt idx="4">
                  <c:v>69.304000000000002</c:v>
                </c:pt>
                <c:pt idx="5">
                  <c:v>69.558000000000007</c:v>
                </c:pt>
                <c:pt idx="6">
                  <c:v>69.811999999999998</c:v>
                </c:pt>
                <c:pt idx="7">
                  <c:v>70.066000000000003</c:v>
                </c:pt>
                <c:pt idx="8">
                  <c:v>70.319999999999993</c:v>
                </c:pt>
                <c:pt idx="9">
                  <c:v>70.524000000000001</c:v>
                </c:pt>
                <c:pt idx="10">
                  <c:v>70.727999999999994</c:v>
                </c:pt>
                <c:pt idx="11">
                  <c:v>70.932000000000002</c:v>
                </c:pt>
                <c:pt idx="12">
                  <c:v>71.135999999999996</c:v>
                </c:pt>
                <c:pt idx="13">
                  <c:v>71.34</c:v>
                </c:pt>
                <c:pt idx="14">
                  <c:v>71.501999999999995</c:v>
                </c:pt>
                <c:pt idx="15">
                  <c:v>71.664000000000001</c:v>
                </c:pt>
                <c:pt idx="16">
                  <c:v>71.825999999999993</c:v>
                </c:pt>
                <c:pt idx="17">
                  <c:v>71.988</c:v>
                </c:pt>
                <c:pt idx="18">
                  <c:v>72.150000000000006</c:v>
                </c:pt>
                <c:pt idx="19">
                  <c:v>72.322000000000003</c:v>
                </c:pt>
                <c:pt idx="20">
                  <c:v>72.494</c:v>
                </c:pt>
                <c:pt idx="21">
                  <c:v>72.665999999999997</c:v>
                </c:pt>
                <c:pt idx="22">
                  <c:v>72.837999999999994</c:v>
                </c:pt>
                <c:pt idx="23">
                  <c:v>73.010000000000005</c:v>
                </c:pt>
                <c:pt idx="24">
                  <c:v>73.27</c:v>
                </c:pt>
                <c:pt idx="25">
                  <c:v>73.53</c:v>
                </c:pt>
                <c:pt idx="26">
                  <c:v>73.790000000000006</c:v>
                </c:pt>
                <c:pt idx="27">
                  <c:v>74.05</c:v>
                </c:pt>
                <c:pt idx="28">
                  <c:v>74.31</c:v>
                </c:pt>
                <c:pt idx="29">
                  <c:v>74.62</c:v>
                </c:pt>
                <c:pt idx="30">
                  <c:v>74.930000000000007</c:v>
                </c:pt>
                <c:pt idx="31">
                  <c:v>75.239999999999995</c:v>
                </c:pt>
                <c:pt idx="32">
                  <c:v>75.55</c:v>
                </c:pt>
                <c:pt idx="33">
                  <c:v>75.86</c:v>
                </c:pt>
                <c:pt idx="34">
                  <c:v>76.054000000000002</c:v>
                </c:pt>
                <c:pt idx="35">
                  <c:v>76.248000000000005</c:v>
                </c:pt>
                <c:pt idx="36">
                  <c:v>76.441999999999993</c:v>
                </c:pt>
                <c:pt idx="37">
                  <c:v>76.635999999999996</c:v>
                </c:pt>
                <c:pt idx="38">
                  <c:v>76.83</c:v>
                </c:pt>
                <c:pt idx="39">
                  <c:v>77.013999999999996</c:v>
                </c:pt>
                <c:pt idx="40">
                  <c:v>77.197999999999993</c:v>
                </c:pt>
                <c:pt idx="41">
                  <c:v>77.382000000000005</c:v>
                </c:pt>
                <c:pt idx="42">
                  <c:v>77.566000000000003</c:v>
                </c:pt>
                <c:pt idx="43">
                  <c:v>77.75</c:v>
                </c:pt>
                <c:pt idx="44">
                  <c:v>77.915999999999997</c:v>
                </c:pt>
                <c:pt idx="45">
                  <c:v>78.081999999999994</c:v>
                </c:pt>
                <c:pt idx="46">
                  <c:v>78.248000000000005</c:v>
                </c:pt>
                <c:pt idx="47">
                  <c:v>78.414000000000001</c:v>
                </c:pt>
                <c:pt idx="48">
                  <c:v>78.58</c:v>
                </c:pt>
                <c:pt idx="49">
                  <c:v>78.802000000000007</c:v>
                </c:pt>
                <c:pt idx="50">
                  <c:v>79.024000000000001</c:v>
                </c:pt>
                <c:pt idx="51">
                  <c:v>79.245999999999995</c:v>
                </c:pt>
                <c:pt idx="52">
                  <c:v>79.468000000000004</c:v>
                </c:pt>
                <c:pt idx="53">
                  <c:v>79.69</c:v>
                </c:pt>
                <c:pt idx="54">
                  <c:v>79.903999999999996</c:v>
                </c:pt>
                <c:pt idx="55">
                  <c:v>80.117999999999995</c:v>
                </c:pt>
                <c:pt idx="56">
                  <c:v>80.331999999999994</c:v>
                </c:pt>
                <c:pt idx="57">
                  <c:v>80.546000000000006</c:v>
                </c:pt>
                <c:pt idx="58">
                  <c:v>80.760000000000005</c:v>
                </c:pt>
                <c:pt idx="59">
                  <c:v>80.965999999999994</c:v>
                </c:pt>
                <c:pt idx="60">
                  <c:v>81.171999999999997</c:v>
                </c:pt>
                <c:pt idx="61">
                  <c:v>81.378</c:v>
                </c:pt>
                <c:pt idx="62">
                  <c:v>81.584000000000003</c:v>
                </c:pt>
                <c:pt idx="63">
                  <c:v>81.790000000000006</c:v>
                </c:pt>
                <c:pt idx="64">
                  <c:v>81.876000000000005</c:v>
                </c:pt>
                <c:pt idx="65">
                  <c:v>81.962000000000003</c:v>
                </c:pt>
                <c:pt idx="66">
                  <c:v>82.048000000000002</c:v>
                </c:pt>
                <c:pt idx="67">
                  <c:v>82.134</c:v>
                </c:pt>
                <c:pt idx="68">
                  <c:v>82.22</c:v>
                </c:pt>
                <c:pt idx="69">
                  <c:v>82.367999999999995</c:v>
                </c:pt>
                <c:pt idx="70">
                  <c:v>82.516000000000005</c:v>
                </c:pt>
              </c:numCache>
            </c:numRef>
          </c:yVal>
          <c:smooth val="0"/>
          <c:extLst>
            <c:ext xmlns:c16="http://schemas.microsoft.com/office/drawing/2014/chart" uri="{C3380CC4-5D6E-409C-BE32-E72D297353CC}">
              <c16:uniqueId val="{00000000-CA09-4425-9C70-290FDD8F307D}"/>
            </c:ext>
          </c:extLst>
        </c:ser>
        <c:dLbls>
          <c:showLegendKey val="0"/>
          <c:showVal val="0"/>
          <c:showCatName val="0"/>
          <c:showSerName val="0"/>
          <c:showPercent val="0"/>
          <c:showBubbleSize val="0"/>
        </c:dLbls>
        <c:axId val="1730367584"/>
        <c:axId val="1730359680"/>
      </c:scatterChart>
      <c:scatterChart>
        <c:scatterStyle val="lineMarker"/>
        <c:varyColors val="0"/>
        <c:ser>
          <c:idx val="1"/>
          <c:order val="1"/>
          <c:tx>
            <c:strRef>
              <c:f>Sheet1!$D$1</c:f>
              <c:strCache>
                <c:ptCount val="1"/>
                <c:pt idx="0">
                  <c:v> Births per Woman</c:v>
                </c:pt>
              </c:strCache>
            </c:strRef>
          </c:tx>
          <c:spPr>
            <a:ln w="19050" cap="rnd">
              <a:solidFill>
                <a:schemeClr val="accent2"/>
              </a:solidFill>
              <a:round/>
            </a:ln>
            <a:effectLst/>
          </c:spPr>
          <c:marker>
            <c:symbol val="circle"/>
            <c:size val="5"/>
            <c:spPr>
              <a:solidFill>
                <a:schemeClr val="accent2"/>
              </a:solidFill>
              <a:ln w="9525">
                <a:solidFill>
                  <a:schemeClr val="accent2"/>
                </a:solidFill>
              </a:ln>
              <a:effectLst/>
            </c:spPr>
          </c:marker>
          <c:xVal>
            <c:numRef>
              <c:f>Sheet1!$B$2:$B$72</c:f>
              <c:numCache>
                <c:formatCode>General</c:formatCode>
                <c:ptCount val="71"/>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pt idx="61">
                  <c:v>2011</c:v>
                </c:pt>
                <c:pt idx="62">
                  <c:v>2012</c:v>
                </c:pt>
                <c:pt idx="63">
                  <c:v>2013</c:v>
                </c:pt>
                <c:pt idx="64">
                  <c:v>2014</c:v>
                </c:pt>
                <c:pt idx="65">
                  <c:v>2015</c:v>
                </c:pt>
                <c:pt idx="66">
                  <c:v>2016</c:v>
                </c:pt>
                <c:pt idx="67">
                  <c:v>2017</c:v>
                </c:pt>
                <c:pt idx="68">
                  <c:v>2018</c:v>
                </c:pt>
                <c:pt idx="69">
                  <c:v>2019</c:v>
                </c:pt>
                <c:pt idx="70">
                  <c:v>2020</c:v>
                </c:pt>
              </c:numCache>
            </c:numRef>
          </c:xVal>
          <c:yVal>
            <c:numRef>
              <c:f>Sheet1!$D$2:$D$72</c:f>
              <c:numCache>
                <c:formatCode>General</c:formatCode>
                <c:ptCount val="71"/>
                <c:pt idx="0">
                  <c:v>3.5030000000000001</c:v>
                </c:pt>
                <c:pt idx="1">
                  <c:v>3.55</c:v>
                </c:pt>
                <c:pt idx="2">
                  <c:v>3.5979999999999999</c:v>
                </c:pt>
                <c:pt idx="3">
                  <c:v>3.645</c:v>
                </c:pt>
                <c:pt idx="4">
                  <c:v>3.6920000000000002</c:v>
                </c:pt>
                <c:pt idx="5">
                  <c:v>3.74</c:v>
                </c:pt>
                <c:pt idx="6">
                  <c:v>3.7869999999999999</c:v>
                </c:pt>
                <c:pt idx="7">
                  <c:v>3.835</c:v>
                </c:pt>
                <c:pt idx="8">
                  <c:v>3.8820000000000001</c:v>
                </c:pt>
                <c:pt idx="9">
                  <c:v>3.8410000000000002</c:v>
                </c:pt>
                <c:pt idx="10">
                  <c:v>3.7989999999999999</c:v>
                </c:pt>
                <c:pt idx="11">
                  <c:v>3.758</c:v>
                </c:pt>
                <c:pt idx="12">
                  <c:v>3.7160000000000002</c:v>
                </c:pt>
                <c:pt idx="13">
                  <c:v>3.6749999999999998</c:v>
                </c:pt>
                <c:pt idx="14">
                  <c:v>3.4620000000000002</c:v>
                </c:pt>
                <c:pt idx="15">
                  <c:v>3.2490000000000001</c:v>
                </c:pt>
                <c:pt idx="16">
                  <c:v>3.036</c:v>
                </c:pt>
                <c:pt idx="17">
                  <c:v>2.823</c:v>
                </c:pt>
                <c:pt idx="18">
                  <c:v>2.61</c:v>
                </c:pt>
                <c:pt idx="19">
                  <c:v>2.4830000000000001</c:v>
                </c:pt>
                <c:pt idx="20">
                  <c:v>2.3559999999999999</c:v>
                </c:pt>
                <c:pt idx="21">
                  <c:v>2.23</c:v>
                </c:pt>
                <c:pt idx="22">
                  <c:v>2.1030000000000002</c:v>
                </c:pt>
                <c:pt idx="23">
                  <c:v>1.976</c:v>
                </c:pt>
                <c:pt idx="24">
                  <c:v>1.9279999999999999</c:v>
                </c:pt>
                <c:pt idx="25">
                  <c:v>1.879</c:v>
                </c:pt>
                <c:pt idx="26">
                  <c:v>1.831</c:v>
                </c:pt>
                <c:pt idx="27">
                  <c:v>1.782</c:v>
                </c:pt>
                <c:pt idx="28">
                  <c:v>1.734</c:v>
                </c:pt>
                <c:pt idx="29">
                  <c:v>1.714</c:v>
                </c:pt>
                <c:pt idx="30">
                  <c:v>1.694</c:v>
                </c:pt>
                <c:pt idx="31">
                  <c:v>1.6739999999999999</c:v>
                </c:pt>
                <c:pt idx="32">
                  <c:v>1.6539999999999999</c:v>
                </c:pt>
                <c:pt idx="33">
                  <c:v>1.6339999999999999</c:v>
                </c:pt>
                <c:pt idx="34">
                  <c:v>1.63</c:v>
                </c:pt>
                <c:pt idx="35">
                  <c:v>1.627</c:v>
                </c:pt>
                <c:pt idx="36">
                  <c:v>1.623</c:v>
                </c:pt>
                <c:pt idx="37">
                  <c:v>1.62</c:v>
                </c:pt>
                <c:pt idx="38">
                  <c:v>1.6160000000000001</c:v>
                </c:pt>
                <c:pt idx="39">
                  <c:v>1.6319999999999999</c:v>
                </c:pt>
                <c:pt idx="40">
                  <c:v>1.647</c:v>
                </c:pt>
                <c:pt idx="41">
                  <c:v>1.663</c:v>
                </c:pt>
                <c:pt idx="42">
                  <c:v>1.6779999999999999</c:v>
                </c:pt>
                <c:pt idx="43">
                  <c:v>1.694</c:v>
                </c:pt>
                <c:pt idx="44">
                  <c:v>1.6679999999999999</c:v>
                </c:pt>
                <c:pt idx="45">
                  <c:v>1.641</c:v>
                </c:pt>
                <c:pt idx="46">
                  <c:v>1.615</c:v>
                </c:pt>
                <c:pt idx="47">
                  <c:v>1.5880000000000001</c:v>
                </c:pt>
                <c:pt idx="48">
                  <c:v>1.5620000000000001</c:v>
                </c:pt>
                <c:pt idx="49">
                  <c:v>1.5529999999999999</c:v>
                </c:pt>
                <c:pt idx="50">
                  <c:v>1.544</c:v>
                </c:pt>
                <c:pt idx="51">
                  <c:v>1.534</c:v>
                </c:pt>
                <c:pt idx="52">
                  <c:v>1.5249999999999999</c:v>
                </c:pt>
                <c:pt idx="53">
                  <c:v>1.516</c:v>
                </c:pt>
                <c:pt idx="54">
                  <c:v>1.54</c:v>
                </c:pt>
                <c:pt idx="55">
                  <c:v>1.5640000000000001</c:v>
                </c:pt>
                <c:pt idx="56">
                  <c:v>1.5880000000000001</c:v>
                </c:pt>
                <c:pt idx="57">
                  <c:v>1.6120000000000001</c:v>
                </c:pt>
                <c:pt idx="58">
                  <c:v>1.6359999999999999</c:v>
                </c:pt>
                <c:pt idx="59">
                  <c:v>1.629</c:v>
                </c:pt>
                <c:pt idx="60">
                  <c:v>1.6220000000000001</c:v>
                </c:pt>
                <c:pt idx="61">
                  <c:v>1.615</c:v>
                </c:pt>
                <c:pt idx="62">
                  <c:v>1.6080000000000001</c:v>
                </c:pt>
                <c:pt idx="63">
                  <c:v>1.601</c:v>
                </c:pt>
                <c:pt idx="64">
                  <c:v>1.5860000000000001</c:v>
                </c:pt>
                <c:pt idx="65">
                  <c:v>1.571</c:v>
                </c:pt>
                <c:pt idx="66">
                  <c:v>1.5549999999999999</c:v>
                </c:pt>
                <c:pt idx="67">
                  <c:v>1.54</c:v>
                </c:pt>
                <c:pt idx="68">
                  <c:v>1.5249999999999999</c:v>
                </c:pt>
                <c:pt idx="69">
                  <c:v>1.5169999999999999</c:v>
                </c:pt>
                <c:pt idx="70">
                  <c:v>1.5089999999999999</c:v>
                </c:pt>
              </c:numCache>
            </c:numRef>
          </c:yVal>
          <c:smooth val="0"/>
          <c:extLst>
            <c:ext xmlns:c16="http://schemas.microsoft.com/office/drawing/2014/chart" uri="{C3380CC4-5D6E-409C-BE32-E72D297353CC}">
              <c16:uniqueId val="{00000001-CA09-4425-9C70-290FDD8F307D}"/>
            </c:ext>
          </c:extLst>
        </c:ser>
        <c:dLbls>
          <c:showLegendKey val="0"/>
          <c:showVal val="0"/>
          <c:showCatName val="0"/>
          <c:showSerName val="0"/>
          <c:showPercent val="0"/>
          <c:showBubbleSize val="0"/>
        </c:dLbls>
        <c:axId val="1517915280"/>
        <c:axId val="1517919856"/>
      </c:scatterChart>
      <c:valAx>
        <c:axId val="1730367584"/>
        <c:scaling>
          <c:orientation val="minMax"/>
          <c:max val="2020"/>
          <c:min val="195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730359680"/>
        <c:crosses val="autoZero"/>
        <c:crossBetween val="midCat"/>
      </c:valAx>
      <c:valAx>
        <c:axId val="1730359680"/>
        <c:scaling>
          <c:orientation val="minMax"/>
          <c:min val="6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730367584"/>
        <c:crosses val="autoZero"/>
        <c:crossBetween val="midCat"/>
      </c:valAx>
      <c:valAx>
        <c:axId val="1517919856"/>
        <c:scaling>
          <c:orientation val="minMax"/>
        </c:scaling>
        <c:delete val="0"/>
        <c:axPos val="r"/>
        <c:numFmt formatCode="General" sourceLinked="1"/>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517915280"/>
        <c:crosses val="max"/>
        <c:crossBetween val="midCat"/>
      </c:valAx>
      <c:valAx>
        <c:axId val="1517915280"/>
        <c:scaling>
          <c:orientation val="minMax"/>
        </c:scaling>
        <c:delete val="1"/>
        <c:axPos val="b"/>
        <c:numFmt formatCode="General" sourceLinked="1"/>
        <c:majorTickMark val="out"/>
        <c:minorTickMark val="none"/>
        <c:tickLblPos val="nextTo"/>
        <c:crossAx val="1517919856"/>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'[death rate  and lifespan.xlsx]Japan'!$F$16</c:f>
              <c:strCache>
                <c:ptCount val="1"/>
                <c:pt idx="0">
                  <c:v>product</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'[death rate  and lifespan.xlsx]Japan'!$E$17:$E$117</c:f>
              <c:numCache>
                <c:formatCode>General</c:formatCode>
                <c:ptCount val="101"/>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pt idx="61">
                  <c:v>2011</c:v>
                </c:pt>
                <c:pt idx="62">
                  <c:v>2012</c:v>
                </c:pt>
                <c:pt idx="63">
                  <c:v>2013</c:v>
                </c:pt>
                <c:pt idx="64">
                  <c:v>2014</c:v>
                </c:pt>
                <c:pt idx="65">
                  <c:v>2015</c:v>
                </c:pt>
                <c:pt idx="66">
                  <c:v>2016</c:v>
                </c:pt>
                <c:pt idx="67">
                  <c:v>2017</c:v>
                </c:pt>
                <c:pt idx="68">
                  <c:v>2018</c:v>
                </c:pt>
                <c:pt idx="69">
                  <c:v>2019</c:v>
                </c:pt>
                <c:pt idx="70">
                  <c:v>2020</c:v>
                </c:pt>
                <c:pt idx="71">
                  <c:v>2021</c:v>
                </c:pt>
                <c:pt idx="72">
                  <c:v>2022</c:v>
                </c:pt>
                <c:pt idx="73">
                  <c:v>2023</c:v>
                </c:pt>
                <c:pt idx="74">
                  <c:v>2024</c:v>
                </c:pt>
                <c:pt idx="75">
                  <c:v>2025</c:v>
                </c:pt>
                <c:pt idx="76">
                  <c:v>2026</c:v>
                </c:pt>
                <c:pt idx="77">
                  <c:v>2027</c:v>
                </c:pt>
                <c:pt idx="78">
                  <c:v>2028</c:v>
                </c:pt>
                <c:pt idx="79">
                  <c:v>2029</c:v>
                </c:pt>
                <c:pt idx="80">
                  <c:v>2030</c:v>
                </c:pt>
                <c:pt idx="81">
                  <c:v>2031</c:v>
                </c:pt>
                <c:pt idx="82">
                  <c:v>2032</c:v>
                </c:pt>
                <c:pt idx="83">
                  <c:v>2033</c:v>
                </c:pt>
                <c:pt idx="84">
                  <c:v>2034</c:v>
                </c:pt>
                <c:pt idx="85">
                  <c:v>2035</c:v>
                </c:pt>
                <c:pt idx="86">
                  <c:v>2036</c:v>
                </c:pt>
                <c:pt idx="87">
                  <c:v>2037</c:v>
                </c:pt>
                <c:pt idx="88">
                  <c:v>2038</c:v>
                </c:pt>
                <c:pt idx="89">
                  <c:v>2039</c:v>
                </c:pt>
                <c:pt idx="90">
                  <c:v>2040</c:v>
                </c:pt>
                <c:pt idx="91">
                  <c:v>2041</c:v>
                </c:pt>
                <c:pt idx="92">
                  <c:v>2042</c:v>
                </c:pt>
                <c:pt idx="93">
                  <c:v>2043</c:v>
                </c:pt>
                <c:pt idx="94">
                  <c:v>2044</c:v>
                </c:pt>
                <c:pt idx="95">
                  <c:v>2045</c:v>
                </c:pt>
                <c:pt idx="96">
                  <c:v>2046</c:v>
                </c:pt>
                <c:pt idx="97">
                  <c:v>2047</c:v>
                </c:pt>
                <c:pt idx="98">
                  <c:v>2048</c:v>
                </c:pt>
                <c:pt idx="99">
                  <c:v>2049</c:v>
                </c:pt>
                <c:pt idx="100">
                  <c:v>2050</c:v>
                </c:pt>
              </c:numCache>
            </c:numRef>
          </c:xVal>
          <c:yVal>
            <c:numRef>
              <c:f>'[death rate  and lifespan.xlsx]Japan'!$F$17:$F$117</c:f>
              <c:numCache>
                <c:formatCode>General</c:formatCode>
                <c:ptCount val="101"/>
                <c:pt idx="0">
                  <c:v>0.59827423999999996</c:v>
                </c:pt>
                <c:pt idx="1">
                  <c:v>0.58979232000000004</c:v>
                </c:pt>
                <c:pt idx="2">
                  <c:v>0.58088255999999994</c:v>
                </c:pt>
                <c:pt idx="3">
                  <c:v>0.57160559999999994</c:v>
                </c:pt>
                <c:pt idx="4">
                  <c:v>0.56196144000000003</c:v>
                </c:pt>
                <c:pt idx="5">
                  <c:v>0.55195008000000001</c:v>
                </c:pt>
                <c:pt idx="6">
                  <c:v>0.54163647999999986</c:v>
                </c:pt>
                <c:pt idx="7">
                  <c:v>0.5308914400000001</c:v>
                </c:pt>
                <c:pt idx="8">
                  <c:v>0.51977920000000011</c:v>
                </c:pt>
                <c:pt idx="9">
                  <c:v>0.51626687199999999</c:v>
                </c:pt>
                <c:pt idx="10">
                  <c:v>0.51269288000000002</c:v>
                </c:pt>
                <c:pt idx="11">
                  <c:v>0.50892276799999991</c:v>
                </c:pt>
                <c:pt idx="12">
                  <c:v>0.50509209600000005</c:v>
                </c:pt>
                <c:pt idx="13">
                  <c:v>0.50106419999999996</c:v>
                </c:pt>
                <c:pt idx="14">
                  <c:v>0.49792032999999997</c:v>
                </c:pt>
                <c:pt idx="15">
                  <c:v>0.49476372000000002</c:v>
                </c:pt>
                <c:pt idx="16">
                  <c:v>0.49145470000000002</c:v>
                </c:pt>
                <c:pt idx="17">
                  <c:v>0.48813383999999993</c:v>
                </c:pt>
                <c:pt idx="18">
                  <c:v>0.48465966999999993</c:v>
                </c:pt>
                <c:pt idx="19">
                  <c:v>0.48246026400000003</c:v>
                </c:pt>
                <c:pt idx="20">
                  <c:v>0.48021149000000002</c:v>
                </c:pt>
                <c:pt idx="21">
                  <c:v>0.47784081599999995</c:v>
                </c:pt>
                <c:pt idx="22">
                  <c:v>0.47549293200000003</c:v>
                </c:pt>
                <c:pt idx="23">
                  <c:v>0.47309568000000002</c:v>
                </c:pt>
                <c:pt idx="24">
                  <c:v>0.47037892799999992</c:v>
                </c:pt>
                <c:pt idx="25">
                  <c:v>0.46759942399999999</c:v>
                </c:pt>
                <c:pt idx="26">
                  <c:v>0.46483172000000006</c:v>
                </c:pt>
                <c:pt idx="27">
                  <c:v>0.46192713599999996</c:v>
                </c:pt>
                <c:pt idx="28">
                  <c:v>0.45895980000000003</c:v>
                </c:pt>
                <c:pt idx="29">
                  <c:v>0.46160131199999993</c:v>
                </c:pt>
                <c:pt idx="30">
                  <c:v>0.46424862</c:v>
                </c:pt>
                <c:pt idx="31">
                  <c:v>0.46697809000000001</c:v>
                </c:pt>
                <c:pt idx="32">
                  <c:v>0.46963731200000003</c:v>
                </c:pt>
                <c:pt idx="33">
                  <c:v>0.47230233000000005</c:v>
                </c:pt>
                <c:pt idx="34">
                  <c:v>0.47725932199999993</c:v>
                </c:pt>
                <c:pt idx="35">
                  <c:v>0.48216301599999994</c:v>
                </c:pt>
                <c:pt idx="36">
                  <c:v>0.48716834399999998</c:v>
                </c:pt>
                <c:pt idx="37">
                  <c:v>0.49211976600000001</c:v>
                </c:pt>
                <c:pt idx="38">
                  <c:v>0.49717343000000003</c:v>
                </c:pt>
                <c:pt idx="39">
                  <c:v>0.50798143200000001</c:v>
                </c:pt>
                <c:pt idx="40">
                  <c:v>0.51883322199999993</c:v>
                </c:pt>
                <c:pt idx="41">
                  <c:v>0.5297288</c:v>
                </c:pt>
                <c:pt idx="42">
                  <c:v>0.54066816600000001</c:v>
                </c:pt>
                <c:pt idx="43">
                  <c:v>0.55165131999999995</c:v>
                </c:pt>
                <c:pt idx="44">
                  <c:v>0.56104971000000003</c:v>
                </c:pt>
                <c:pt idx="45">
                  <c:v>0.5704114079999999</c:v>
                </c:pt>
                <c:pt idx="46">
                  <c:v>0.57989590800000002</c:v>
                </c:pt>
                <c:pt idx="47">
                  <c:v>0.58934328000000002</c:v>
                </c:pt>
                <c:pt idx="48">
                  <c:v>0.59891389000000006</c:v>
                </c:pt>
                <c:pt idx="49">
                  <c:v>0.60826380799999991</c:v>
                </c:pt>
                <c:pt idx="50">
                  <c:v>0.61758017199999993</c:v>
                </c:pt>
                <c:pt idx="51">
                  <c:v>0.62702477600000006</c:v>
                </c:pt>
                <c:pt idx="52">
                  <c:v>0.63643530999999998</c:v>
                </c:pt>
                <c:pt idx="53">
                  <c:v>0.64597459999999995</c:v>
                </c:pt>
                <c:pt idx="54">
                  <c:v>0.66166183999999983</c:v>
                </c:pt>
                <c:pt idx="55">
                  <c:v>0.67732644000000009</c:v>
                </c:pt>
                <c:pt idx="56">
                  <c:v>0.69313250999999987</c:v>
                </c:pt>
                <c:pt idx="57">
                  <c:v>0.70891560000000009</c:v>
                </c:pt>
                <c:pt idx="58">
                  <c:v>0.7248405</c:v>
                </c:pt>
                <c:pt idx="59">
                  <c:v>0.74356588800000001</c:v>
                </c:pt>
                <c:pt idx="60">
                  <c:v>0.76226517400000005</c:v>
                </c:pt>
                <c:pt idx="61">
                  <c:v>0.78110405999999999</c:v>
                </c:pt>
                <c:pt idx="62">
                  <c:v>0.7999165760000001</c:v>
                </c:pt>
                <c:pt idx="63">
                  <c:v>0.81886895999999987</c:v>
                </c:pt>
                <c:pt idx="64">
                  <c:v>0.83107581600000002</c:v>
                </c:pt>
                <c:pt idx="65">
                  <c:v>0.84333595199999989</c:v>
                </c:pt>
                <c:pt idx="66">
                  <c:v>0.85556538199999999</c:v>
                </c:pt>
                <c:pt idx="67">
                  <c:v>0.867931856</c:v>
                </c:pt>
                <c:pt idx="68">
                  <c:v>0.88035161000000006</c:v>
                </c:pt>
                <c:pt idx="69">
                  <c:v>0.90011930000000007</c:v>
                </c:pt>
                <c:pt idx="70">
                  <c:v>0.91993955000000005</c:v>
                </c:pt>
                <c:pt idx="71">
                  <c:v>0.93989715000000007</c:v>
                </c:pt>
                <c:pt idx="72">
                  <c:v>0.95982263999999995</c:v>
                </c:pt>
                <c:pt idx="73">
                  <c:v>0.97980069000000003</c:v>
                </c:pt>
                <c:pt idx="74">
                  <c:v>0.99887118799999997</c:v>
                </c:pt>
                <c:pt idx="75">
                  <c:v>1.0179055080000001</c:v>
                </c:pt>
                <c:pt idx="76">
                  <c:v>1.0370740640000002</c:v>
                </c:pt>
                <c:pt idx="77">
                  <c:v>1.0562062059999999</c:v>
                </c:pt>
                <c:pt idx="78">
                  <c:v>1.0754728199999999</c:v>
                </c:pt>
                <c:pt idx="79">
                  <c:v>1.0930737619999999</c:v>
                </c:pt>
                <c:pt idx="80">
                  <c:v>1.110719072</c:v>
                </c:pt>
                <c:pt idx="81">
                  <c:v>1.1284947239999998</c:v>
                </c:pt>
                <c:pt idx="82">
                  <c:v>1.146228888</c:v>
                </c:pt>
                <c:pt idx="83">
                  <c:v>1.1640074199999999</c:v>
                </c:pt>
                <c:pt idx="84">
                  <c:v>1.1786952039999998</c:v>
                </c:pt>
                <c:pt idx="85">
                  <c:v>1.1934182519999998</c:v>
                </c:pt>
                <c:pt idx="86">
                  <c:v>1.2080900060000002</c:v>
                </c:pt>
                <c:pt idx="87">
                  <c:v>1.2228834660000001</c:v>
                </c:pt>
                <c:pt idx="88">
                  <c:v>1.2377121899999999</c:v>
                </c:pt>
                <c:pt idx="89">
                  <c:v>1.2464058520000001</c:v>
                </c:pt>
                <c:pt idx="90">
                  <c:v>1.2551183060000002</c:v>
                </c:pt>
                <c:pt idx="91">
                  <c:v>1.2637624140000001</c:v>
                </c:pt>
                <c:pt idx="92">
                  <c:v>1.2725123359999999</c:v>
                </c:pt>
                <c:pt idx="93">
                  <c:v>1.28128105</c:v>
                </c:pt>
                <c:pt idx="94">
                  <c:v>1.2838277</c:v>
                </c:pt>
                <c:pt idx="95">
                  <c:v>1.286289032</c:v>
                </c:pt>
                <c:pt idx="96">
                  <c:v>1.2888401280000001</c:v>
                </c:pt>
                <c:pt idx="97">
                  <c:v>1.2913056779999998</c:v>
                </c:pt>
                <c:pt idx="98">
                  <c:v>1.2938612199999999</c:v>
                </c:pt>
                <c:pt idx="99">
                  <c:v>1.2955679279999999</c:v>
                </c:pt>
                <c:pt idx="100">
                  <c:v>1.2973628080000001</c:v>
                </c:pt>
              </c:numCache>
            </c:numRef>
          </c:yVal>
          <c:smooth val="0"/>
          <c:extLst>
            <c:ext xmlns:c16="http://schemas.microsoft.com/office/drawing/2014/chart" uri="{C3380CC4-5D6E-409C-BE32-E72D297353CC}">
              <c16:uniqueId val="{00000000-0E2D-4FD8-9387-2FB99531F22B}"/>
            </c:ext>
          </c:extLst>
        </c:ser>
        <c:dLbls>
          <c:showLegendKey val="0"/>
          <c:showVal val="0"/>
          <c:showCatName val="0"/>
          <c:showSerName val="0"/>
          <c:showPercent val="0"/>
          <c:showBubbleSize val="0"/>
        </c:dLbls>
        <c:axId val="1729555472"/>
        <c:axId val="1729554640"/>
      </c:scatterChart>
      <c:valAx>
        <c:axId val="1729555472"/>
        <c:scaling>
          <c:orientation val="minMax"/>
          <c:max val="2050"/>
          <c:min val="195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729554640"/>
        <c:crosses val="autoZero"/>
        <c:crossBetween val="midCat"/>
      </c:valAx>
      <c:valAx>
        <c:axId val="17295546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729555472"/>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'[death rate  and lifespan.xlsx]UAE'!$E$17:$E$117</c:f>
              <c:numCache>
                <c:formatCode>General</c:formatCode>
                <c:ptCount val="101"/>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pt idx="61">
                  <c:v>2011</c:v>
                </c:pt>
                <c:pt idx="62">
                  <c:v>2012</c:v>
                </c:pt>
                <c:pt idx="63">
                  <c:v>2013</c:v>
                </c:pt>
                <c:pt idx="64">
                  <c:v>2014</c:v>
                </c:pt>
                <c:pt idx="65">
                  <c:v>2015</c:v>
                </c:pt>
                <c:pt idx="66">
                  <c:v>2016</c:v>
                </c:pt>
                <c:pt idx="67">
                  <c:v>2017</c:v>
                </c:pt>
                <c:pt idx="68">
                  <c:v>2018</c:v>
                </c:pt>
                <c:pt idx="69">
                  <c:v>2019</c:v>
                </c:pt>
                <c:pt idx="70">
                  <c:v>2020</c:v>
                </c:pt>
                <c:pt idx="71">
                  <c:v>2021</c:v>
                </c:pt>
                <c:pt idx="72">
                  <c:v>2022</c:v>
                </c:pt>
                <c:pt idx="73">
                  <c:v>2023</c:v>
                </c:pt>
                <c:pt idx="74">
                  <c:v>2024</c:v>
                </c:pt>
                <c:pt idx="75">
                  <c:v>2025</c:v>
                </c:pt>
                <c:pt idx="76">
                  <c:v>2026</c:v>
                </c:pt>
                <c:pt idx="77">
                  <c:v>2027</c:v>
                </c:pt>
                <c:pt idx="78">
                  <c:v>2028</c:v>
                </c:pt>
                <c:pt idx="79">
                  <c:v>2029</c:v>
                </c:pt>
                <c:pt idx="80">
                  <c:v>2030</c:v>
                </c:pt>
                <c:pt idx="81">
                  <c:v>2031</c:v>
                </c:pt>
                <c:pt idx="82">
                  <c:v>2032</c:v>
                </c:pt>
                <c:pt idx="83">
                  <c:v>2033</c:v>
                </c:pt>
                <c:pt idx="84">
                  <c:v>2034</c:v>
                </c:pt>
                <c:pt idx="85">
                  <c:v>2035</c:v>
                </c:pt>
                <c:pt idx="86">
                  <c:v>2036</c:v>
                </c:pt>
                <c:pt idx="87">
                  <c:v>2037</c:v>
                </c:pt>
                <c:pt idx="88">
                  <c:v>2038</c:v>
                </c:pt>
                <c:pt idx="89">
                  <c:v>2039</c:v>
                </c:pt>
                <c:pt idx="90">
                  <c:v>2040</c:v>
                </c:pt>
                <c:pt idx="91">
                  <c:v>2041</c:v>
                </c:pt>
                <c:pt idx="92">
                  <c:v>2042</c:v>
                </c:pt>
                <c:pt idx="93">
                  <c:v>2043</c:v>
                </c:pt>
                <c:pt idx="94">
                  <c:v>2044</c:v>
                </c:pt>
                <c:pt idx="95">
                  <c:v>2045</c:v>
                </c:pt>
                <c:pt idx="96">
                  <c:v>2046</c:v>
                </c:pt>
                <c:pt idx="97">
                  <c:v>2047</c:v>
                </c:pt>
                <c:pt idx="98">
                  <c:v>2048</c:v>
                </c:pt>
                <c:pt idx="99">
                  <c:v>2049</c:v>
                </c:pt>
                <c:pt idx="100">
                  <c:v>2050</c:v>
                </c:pt>
              </c:numCache>
            </c:numRef>
          </c:xVal>
          <c:yVal>
            <c:numRef>
              <c:f>'[death rate  and lifespan.xlsx]UAE'!$F$17:$F$117</c:f>
              <c:numCache>
                <c:formatCode>General</c:formatCode>
                <c:ptCount val="101"/>
                <c:pt idx="0">
                  <c:v>0.98785445999999988</c:v>
                </c:pt>
                <c:pt idx="1">
                  <c:v>0.98036466400000011</c:v>
                </c:pt>
                <c:pt idx="2">
                  <c:v>0.97135916800000011</c:v>
                </c:pt>
                <c:pt idx="3">
                  <c:v>0.96079715999999993</c:v>
                </c:pt>
                <c:pt idx="4">
                  <c:v>0.94867864000000002</c:v>
                </c:pt>
                <c:pt idx="5">
                  <c:v>0.93500360799999993</c:v>
                </c:pt>
                <c:pt idx="6">
                  <c:v>0.91972515599999993</c:v>
                </c:pt>
                <c:pt idx="7">
                  <c:v>0.90293608400000003</c:v>
                </c:pt>
                <c:pt idx="8">
                  <c:v>0.88459049999999995</c:v>
                </c:pt>
                <c:pt idx="9">
                  <c:v>0.85560206400000016</c:v>
                </c:pt>
                <c:pt idx="10">
                  <c:v>0.82465631600000011</c:v>
                </c:pt>
                <c:pt idx="11">
                  <c:v>0.79175325600000002</c:v>
                </c:pt>
                <c:pt idx="12">
                  <c:v>0.75689288399999999</c:v>
                </c:pt>
                <c:pt idx="13">
                  <c:v>0.72007520000000003</c:v>
                </c:pt>
                <c:pt idx="14">
                  <c:v>0.68783992799999993</c:v>
                </c:pt>
                <c:pt idx="15">
                  <c:v>0.65404255199999983</c:v>
                </c:pt>
                <c:pt idx="16">
                  <c:v>0.61874002000000006</c:v>
                </c:pt>
                <c:pt idx="17">
                  <c:v>0.58181939199999999</c:v>
                </c:pt>
                <c:pt idx="18">
                  <c:v>0.54333665999999992</c:v>
                </c:pt>
                <c:pt idx="19">
                  <c:v>0.51399576000000002</c:v>
                </c:pt>
                <c:pt idx="20">
                  <c:v>0.48352086</c:v>
                </c:pt>
                <c:pt idx="21">
                  <c:v>0.45197352000000002</c:v>
                </c:pt>
                <c:pt idx="22">
                  <c:v>0.41923151999999997</c:v>
                </c:pt>
                <c:pt idx="23">
                  <c:v>0.38535552000000001</c:v>
                </c:pt>
                <c:pt idx="24">
                  <c:v>0.36599312800000006</c:v>
                </c:pt>
                <c:pt idx="25">
                  <c:v>0.34612142400000001</c:v>
                </c:pt>
                <c:pt idx="26">
                  <c:v>0.32567497200000006</c:v>
                </c:pt>
                <c:pt idx="27">
                  <c:v>0.30478395200000002</c:v>
                </c:pt>
                <c:pt idx="28">
                  <c:v>0.28338361999999995</c:v>
                </c:pt>
                <c:pt idx="29">
                  <c:v>0.272602974</c:v>
                </c:pt>
                <c:pt idx="30">
                  <c:v>0.26162802399999996</c:v>
                </c:pt>
                <c:pt idx="31">
                  <c:v>0.25052710799999994</c:v>
                </c:pt>
                <c:pt idx="32">
                  <c:v>0.23916405599999999</c:v>
                </c:pt>
                <c:pt idx="33">
                  <c:v>0.2276067</c:v>
                </c:pt>
                <c:pt idx="34">
                  <c:v>0.22184267600000002</c:v>
                </c:pt>
                <c:pt idx="35">
                  <c:v>0.216075138</c:v>
                </c:pt>
                <c:pt idx="36">
                  <c:v>0.21016428199999998</c:v>
                </c:pt>
                <c:pt idx="37">
                  <c:v>0.20425064800000001</c:v>
                </c:pt>
                <c:pt idx="38">
                  <c:v>0.19819295999999997</c:v>
                </c:pt>
                <c:pt idx="39">
                  <c:v>0.19296360000000001</c:v>
                </c:pt>
                <c:pt idx="40">
                  <c:v>0.18775928199999997</c:v>
                </c:pt>
                <c:pt idx="41">
                  <c:v>0.18243679199999999</c:v>
                </c:pt>
                <c:pt idx="42">
                  <c:v>0.17713990000000004</c:v>
                </c:pt>
                <c:pt idx="43">
                  <c:v>0.17172428000000001</c:v>
                </c:pt>
                <c:pt idx="44">
                  <c:v>0.16703990400000002</c:v>
                </c:pt>
                <c:pt idx="45">
                  <c:v>0.162394596</c:v>
                </c:pt>
                <c:pt idx="46">
                  <c:v>0.157642488</c:v>
                </c:pt>
                <c:pt idx="47">
                  <c:v>0.15292992</c:v>
                </c:pt>
                <c:pt idx="48">
                  <c:v>0.14811008000000001</c:v>
                </c:pt>
                <c:pt idx="49">
                  <c:v>0.14470488000000001</c:v>
                </c:pt>
                <c:pt idx="50">
                  <c:v>0.14127680000000001</c:v>
                </c:pt>
                <c:pt idx="51">
                  <c:v>0.13775141999999999</c:v>
                </c:pt>
                <c:pt idx="52">
                  <c:v>0.13427735999999998</c:v>
                </c:pt>
                <c:pt idx="53">
                  <c:v>0.13078042000000001</c:v>
                </c:pt>
                <c:pt idx="54">
                  <c:v>0.1272267</c:v>
                </c:pt>
                <c:pt idx="55">
                  <c:v>0.12365218000000001</c:v>
                </c:pt>
                <c:pt idx="56">
                  <c:v>0.12013231999999999</c:v>
                </c:pt>
                <c:pt idx="57">
                  <c:v>0.11651640000000001</c:v>
                </c:pt>
                <c:pt idx="58">
                  <c:v>0.11287968</c:v>
                </c:pt>
                <c:pt idx="59">
                  <c:v>0.11140739000000002</c:v>
                </c:pt>
                <c:pt idx="60">
                  <c:v>0.10992654399999999</c:v>
                </c:pt>
                <c:pt idx="61">
                  <c:v>0.10836072400000001</c:v>
                </c:pt>
                <c:pt idx="62">
                  <c:v>0.10686258</c:v>
                </c:pt>
                <c:pt idx="63">
                  <c:v>0.10535588000000001</c:v>
                </c:pt>
                <c:pt idx="64">
                  <c:v>0.10685101599999999</c:v>
                </c:pt>
                <c:pt idx="65">
                  <c:v>0.10835229600000001</c:v>
                </c:pt>
                <c:pt idx="66">
                  <c:v>0.109937086</c:v>
                </c:pt>
                <c:pt idx="67">
                  <c:v>0.11145084600000001</c:v>
                </c:pt>
                <c:pt idx="68">
                  <c:v>0.11297075000000001</c:v>
                </c:pt>
                <c:pt idx="69">
                  <c:v>0.11831794799999999</c:v>
                </c:pt>
                <c:pt idx="70">
                  <c:v>0.12376192400000002</c:v>
                </c:pt>
                <c:pt idx="71">
                  <c:v>0.129146752</c:v>
                </c:pt>
                <c:pt idx="72">
                  <c:v>0.13462864200000002</c:v>
                </c:pt>
                <c:pt idx="73">
                  <c:v>0.14005109999999998</c:v>
                </c:pt>
                <c:pt idx="74">
                  <c:v>0.14887218799999999</c:v>
                </c:pt>
                <c:pt idx="75">
                  <c:v>0.15764548799999997</c:v>
                </c:pt>
                <c:pt idx="76">
                  <c:v>0.16652834599999999</c:v>
                </c:pt>
                <c:pt idx="77">
                  <c:v>0.175363132</c:v>
                </c:pt>
                <c:pt idx="78">
                  <c:v>0.18430776000000001</c:v>
                </c:pt>
                <c:pt idx="79">
                  <c:v>0.19660453200000003</c:v>
                </c:pt>
                <c:pt idx="80">
                  <c:v>0.20894297999999997</c:v>
                </c:pt>
                <c:pt idx="81">
                  <c:v>0.22140268800000001</c:v>
                </c:pt>
                <c:pt idx="82">
                  <c:v>0.23382462599999998</c:v>
                </c:pt>
                <c:pt idx="83">
                  <c:v>0.24628823999999999</c:v>
                </c:pt>
                <c:pt idx="84">
                  <c:v>0.26208655199999997</c:v>
                </c:pt>
                <c:pt idx="85">
                  <c:v>0.27793939200000001</c:v>
                </c:pt>
                <c:pt idx="86">
                  <c:v>0.29384676000000004</c:v>
                </c:pt>
                <c:pt idx="87">
                  <c:v>0.30980865599999996</c:v>
                </c:pt>
                <c:pt idx="88">
                  <c:v>0.32582507999999993</c:v>
                </c:pt>
                <c:pt idx="89">
                  <c:v>0.34422814999999995</c:v>
                </c:pt>
                <c:pt idx="90">
                  <c:v>0.36269309999999993</c:v>
                </c:pt>
                <c:pt idx="91">
                  <c:v>0.38130092000000004</c:v>
                </c:pt>
                <c:pt idx="92">
                  <c:v>0.39988976999999998</c:v>
                </c:pt>
                <c:pt idx="93">
                  <c:v>0.41854049999999998</c:v>
                </c:pt>
                <c:pt idx="94">
                  <c:v>0.43844194399999997</c:v>
                </c:pt>
                <c:pt idx="95">
                  <c:v>0.45832509800000004</c:v>
                </c:pt>
                <c:pt idx="96">
                  <c:v>0.47835290400000002</c:v>
                </c:pt>
                <c:pt idx="97">
                  <c:v>0.498362152</c:v>
                </c:pt>
                <c:pt idx="98">
                  <c:v>0.51851632000000003</c:v>
                </c:pt>
                <c:pt idx="99">
                  <c:v>0.53709225599999988</c:v>
                </c:pt>
                <c:pt idx="100">
                  <c:v>0.55580828799999993</c:v>
                </c:pt>
              </c:numCache>
            </c:numRef>
          </c:yVal>
          <c:smooth val="0"/>
          <c:extLst>
            <c:ext xmlns:c16="http://schemas.microsoft.com/office/drawing/2014/chart" uri="{C3380CC4-5D6E-409C-BE32-E72D297353CC}">
              <c16:uniqueId val="{00000000-8B8C-44A7-B0D4-99C42DBBB049}"/>
            </c:ext>
          </c:extLst>
        </c:ser>
        <c:dLbls>
          <c:showLegendKey val="0"/>
          <c:showVal val="0"/>
          <c:showCatName val="0"/>
          <c:showSerName val="0"/>
          <c:showPercent val="0"/>
          <c:showBubbleSize val="0"/>
        </c:dLbls>
        <c:axId val="1977373232"/>
        <c:axId val="1977375728"/>
      </c:scatterChart>
      <c:valAx>
        <c:axId val="1977373232"/>
        <c:scaling>
          <c:orientation val="minMax"/>
          <c:max val="2050"/>
          <c:min val="195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977375728"/>
        <c:crosses val="autoZero"/>
        <c:crossBetween val="midCat"/>
      </c:valAx>
      <c:valAx>
        <c:axId val="19773757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977373232"/>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'product of lifespan and death r'!$D$17:$D$167</c:f>
              <c:numCache>
                <c:formatCode>General</c:formatCode>
                <c:ptCount val="151"/>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pt idx="61">
                  <c:v>2011</c:v>
                </c:pt>
                <c:pt idx="62">
                  <c:v>2012</c:v>
                </c:pt>
                <c:pt idx="63">
                  <c:v>2013</c:v>
                </c:pt>
                <c:pt idx="64">
                  <c:v>2014</c:v>
                </c:pt>
                <c:pt idx="65">
                  <c:v>2015</c:v>
                </c:pt>
                <c:pt idx="66">
                  <c:v>2016</c:v>
                </c:pt>
                <c:pt idx="67">
                  <c:v>2017</c:v>
                </c:pt>
                <c:pt idx="68">
                  <c:v>2018</c:v>
                </c:pt>
                <c:pt idx="69">
                  <c:v>2019</c:v>
                </c:pt>
                <c:pt idx="70">
                  <c:v>2020</c:v>
                </c:pt>
                <c:pt idx="71">
                  <c:v>2021</c:v>
                </c:pt>
                <c:pt idx="72">
                  <c:v>2022</c:v>
                </c:pt>
                <c:pt idx="73">
                  <c:v>2023</c:v>
                </c:pt>
                <c:pt idx="74">
                  <c:v>2024</c:v>
                </c:pt>
                <c:pt idx="75">
                  <c:v>2025</c:v>
                </c:pt>
                <c:pt idx="76">
                  <c:v>2026</c:v>
                </c:pt>
                <c:pt idx="77">
                  <c:v>2027</c:v>
                </c:pt>
                <c:pt idx="78">
                  <c:v>2028</c:v>
                </c:pt>
                <c:pt idx="79">
                  <c:v>2029</c:v>
                </c:pt>
                <c:pt idx="80">
                  <c:v>2030</c:v>
                </c:pt>
                <c:pt idx="81">
                  <c:v>2031</c:v>
                </c:pt>
                <c:pt idx="82">
                  <c:v>2032</c:v>
                </c:pt>
                <c:pt idx="83">
                  <c:v>2033</c:v>
                </c:pt>
                <c:pt idx="84">
                  <c:v>2034</c:v>
                </c:pt>
                <c:pt idx="85">
                  <c:v>2035</c:v>
                </c:pt>
                <c:pt idx="86">
                  <c:v>2036</c:v>
                </c:pt>
                <c:pt idx="87">
                  <c:v>2037</c:v>
                </c:pt>
                <c:pt idx="88">
                  <c:v>2038</c:v>
                </c:pt>
                <c:pt idx="89">
                  <c:v>2039</c:v>
                </c:pt>
                <c:pt idx="90">
                  <c:v>2040</c:v>
                </c:pt>
                <c:pt idx="91">
                  <c:v>2041</c:v>
                </c:pt>
                <c:pt idx="92">
                  <c:v>2042</c:v>
                </c:pt>
                <c:pt idx="93">
                  <c:v>2043</c:v>
                </c:pt>
                <c:pt idx="94">
                  <c:v>2044</c:v>
                </c:pt>
                <c:pt idx="95">
                  <c:v>2045</c:v>
                </c:pt>
                <c:pt idx="96">
                  <c:v>2046</c:v>
                </c:pt>
                <c:pt idx="97">
                  <c:v>2047</c:v>
                </c:pt>
                <c:pt idx="98">
                  <c:v>2048</c:v>
                </c:pt>
                <c:pt idx="99">
                  <c:v>2049</c:v>
                </c:pt>
                <c:pt idx="100">
                  <c:v>2050</c:v>
                </c:pt>
                <c:pt idx="101">
                  <c:v>2051</c:v>
                </c:pt>
                <c:pt idx="102">
                  <c:v>2052</c:v>
                </c:pt>
                <c:pt idx="103">
                  <c:v>2053</c:v>
                </c:pt>
                <c:pt idx="104">
                  <c:v>2054</c:v>
                </c:pt>
                <c:pt idx="105">
                  <c:v>2055</c:v>
                </c:pt>
                <c:pt idx="106">
                  <c:v>2056</c:v>
                </c:pt>
                <c:pt idx="107">
                  <c:v>2057</c:v>
                </c:pt>
                <c:pt idx="108">
                  <c:v>2058</c:v>
                </c:pt>
                <c:pt idx="109">
                  <c:v>2059</c:v>
                </c:pt>
                <c:pt idx="110">
                  <c:v>2060</c:v>
                </c:pt>
                <c:pt idx="111">
                  <c:v>2061</c:v>
                </c:pt>
                <c:pt idx="112">
                  <c:v>2062</c:v>
                </c:pt>
                <c:pt idx="113">
                  <c:v>2063</c:v>
                </c:pt>
                <c:pt idx="114">
                  <c:v>2064</c:v>
                </c:pt>
                <c:pt idx="115">
                  <c:v>2065</c:v>
                </c:pt>
                <c:pt idx="116">
                  <c:v>2066</c:v>
                </c:pt>
                <c:pt idx="117">
                  <c:v>2067</c:v>
                </c:pt>
                <c:pt idx="118">
                  <c:v>2068</c:v>
                </c:pt>
                <c:pt idx="119">
                  <c:v>2069</c:v>
                </c:pt>
                <c:pt idx="120">
                  <c:v>2070</c:v>
                </c:pt>
                <c:pt idx="121">
                  <c:v>2071</c:v>
                </c:pt>
                <c:pt idx="122">
                  <c:v>2072</c:v>
                </c:pt>
                <c:pt idx="123">
                  <c:v>2073</c:v>
                </c:pt>
                <c:pt idx="124">
                  <c:v>2074</c:v>
                </c:pt>
                <c:pt idx="125">
                  <c:v>2075</c:v>
                </c:pt>
                <c:pt idx="126">
                  <c:v>2076</c:v>
                </c:pt>
                <c:pt idx="127">
                  <c:v>2077</c:v>
                </c:pt>
                <c:pt idx="128">
                  <c:v>2078</c:v>
                </c:pt>
                <c:pt idx="129">
                  <c:v>2079</c:v>
                </c:pt>
                <c:pt idx="130">
                  <c:v>2080</c:v>
                </c:pt>
                <c:pt idx="131">
                  <c:v>2081</c:v>
                </c:pt>
                <c:pt idx="132">
                  <c:v>2082</c:v>
                </c:pt>
                <c:pt idx="133">
                  <c:v>2083</c:v>
                </c:pt>
                <c:pt idx="134">
                  <c:v>2084</c:v>
                </c:pt>
                <c:pt idx="135">
                  <c:v>2085</c:v>
                </c:pt>
                <c:pt idx="136">
                  <c:v>2086</c:v>
                </c:pt>
                <c:pt idx="137">
                  <c:v>2087</c:v>
                </c:pt>
                <c:pt idx="138">
                  <c:v>2088</c:v>
                </c:pt>
                <c:pt idx="139">
                  <c:v>2089</c:v>
                </c:pt>
                <c:pt idx="140">
                  <c:v>2090</c:v>
                </c:pt>
                <c:pt idx="141">
                  <c:v>2091</c:v>
                </c:pt>
                <c:pt idx="142">
                  <c:v>2092</c:v>
                </c:pt>
                <c:pt idx="143">
                  <c:v>2093</c:v>
                </c:pt>
                <c:pt idx="144">
                  <c:v>2094</c:v>
                </c:pt>
                <c:pt idx="145">
                  <c:v>2095</c:v>
                </c:pt>
                <c:pt idx="146">
                  <c:v>2096</c:v>
                </c:pt>
                <c:pt idx="147">
                  <c:v>2097</c:v>
                </c:pt>
                <c:pt idx="148">
                  <c:v>2098</c:v>
                </c:pt>
                <c:pt idx="149">
                  <c:v>2099</c:v>
                </c:pt>
                <c:pt idx="150">
                  <c:v>2100</c:v>
                </c:pt>
              </c:numCache>
            </c:numRef>
          </c:xVal>
          <c:yVal>
            <c:numRef>
              <c:f>'product of lifespan and death r'!$E$17:$E$167</c:f>
              <c:numCache>
                <c:formatCode>General</c:formatCode>
                <c:ptCount val="151"/>
                <c:pt idx="0">
                  <c:v>0.60100268800000001</c:v>
                </c:pt>
                <c:pt idx="1">
                  <c:v>0.59679519400000003</c:v>
                </c:pt>
                <c:pt idx="2">
                  <c:v>0.59247115200000011</c:v>
                </c:pt>
                <c:pt idx="3">
                  <c:v>0.58816790000000008</c:v>
                </c:pt>
                <c:pt idx="4">
                  <c:v>0.58381689599999997</c:v>
                </c:pt>
                <c:pt idx="5">
                  <c:v>0.57934858200000006</c:v>
                </c:pt>
                <c:pt idx="6">
                  <c:v>0.5749018199999999</c:v>
                </c:pt>
                <c:pt idx="7">
                  <c:v>0.57033724000000008</c:v>
                </c:pt>
                <c:pt idx="8">
                  <c:v>0.56579471999999986</c:v>
                </c:pt>
                <c:pt idx="9">
                  <c:v>0.56228785200000009</c:v>
                </c:pt>
                <c:pt idx="10">
                  <c:v>0.55868047200000004</c:v>
                </c:pt>
                <c:pt idx="11">
                  <c:v>0.55511383199999997</c:v>
                </c:pt>
                <c:pt idx="12">
                  <c:v>0.55144627199999996</c:v>
                </c:pt>
                <c:pt idx="13">
                  <c:v>0.54781986000000005</c:v>
                </c:pt>
                <c:pt idx="14">
                  <c:v>0.54463073399999995</c:v>
                </c:pt>
                <c:pt idx="15">
                  <c:v>0.54149318400000002</c:v>
                </c:pt>
                <c:pt idx="16">
                  <c:v>0.53826404399999994</c:v>
                </c:pt>
                <c:pt idx="17">
                  <c:v>0.53508680400000008</c:v>
                </c:pt>
                <c:pt idx="18">
                  <c:v>0.53181765000000003</c:v>
                </c:pt>
                <c:pt idx="19">
                  <c:v>0.53171134400000009</c:v>
                </c:pt>
                <c:pt idx="20">
                  <c:v>0.53152600799999994</c:v>
                </c:pt>
                <c:pt idx="21">
                  <c:v>0.53140645799999997</c:v>
                </c:pt>
                <c:pt idx="22">
                  <c:v>0.53120753399999998</c:v>
                </c:pt>
                <c:pt idx="23">
                  <c:v>0.53107473999999999</c:v>
                </c:pt>
                <c:pt idx="24">
                  <c:v>0.53032826</c:v>
                </c:pt>
                <c:pt idx="25">
                  <c:v>0.52956305999999997</c:v>
                </c:pt>
                <c:pt idx="26">
                  <c:v>0.52877914000000015</c:v>
                </c:pt>
                <c:pt idx="27">
                  <c:v>0.52797649999999996</c:v>
                </c:pt>
                <c:pt idx="28">
                  <c:v>0.52715514000000008</c:v>
                </c:pt>
                <c:pt idx="29">
                  <c:v>0.52733954000000005</c:v>
                </c:pt>
                <c:pt idx="30">
                  <c:v>0.52750720000000006</c:v>
                </c:pt>
                <c:pt idx="31">
                  <c:v>0.52773335999999993</c:v>
                </c:pt>
                <c:pt idx="32">
                  <c:v>0.52786785000000003</c:v>
                </c:pt>
                <c:pt idx="33">
                  <c:v>0.52798559999999994</c:v>
                </c:pt>
                <c:pt idx="34">
                  <c:v>0.53040059600000011</c:v>
                </c:pt>
                <c:pt idx="35">
                  <c:v>0.53282102400000009</c:v>
                </c:pt>
                <c:pt idx="36">
                  <c:v>0.53524688399999987</c:v>
                </c:pt>
                <c:pt idx="37">
                  <c:v>0.53767817600000001</c:v>
                </c:pt>
                <c:pt idx="38">
                  <c:v>0.54011490000000006</c:v>
                </c:pt>
                <c:pt idx="39">
                  <c:v>0.54271765799999994</c:v>
                </c:pt>
                <c:pt idx="40">
                  <c:v>0.54524947400000001</c:v>
                </c:pt>
                <c:pt idx="41">
                  <c:v>0.54786456000000006</c:v>
                </c:pt>
                <c:pt idx="42">
                  <c:v>0.55040833600000005</c:v>
                </c:pt>
                <c:pt idx="43">
                  <c:v>0.55303575000000005</c:v>
                </c:pt>
                <c:pt idx="44">
                  <c:v>0.55670981999999991</c:v>
                </c:pt>
                <c:pt idx="45">
                  <c:v>0.56031643199999992</c:v>
                </c:pt>
                <c:pt idx="46">
                  <c:v>0.56401158400000007</c:v>
                </c:pt>
                <c:pt idx="47">
                  <c:v>0.56763894599999998</c:v>
                </c:pt>
                <c:pt idx="48">
                  <c:v>0.57135518000000007</c:v>
                </c:pt>
                <c:pt idx="49">
                  <c:v>0.57194491600000008</c:v>
                </c:pt>
                <c:pt idx="50">
                  <c:v>0.57252887999999991</c:v>
                </c:pt>
                <c:pt idx="51">
                  <c:v>0.573107072</c:v>
                </c:pt>
                <c:pt idx="52">
                  <c:v>0.57367949200000012</c:v>
                </c:pt>
                <c:pt idx="53">
                  <c:v>0.57424613999999996</c:v>
                </c:pt>
                <c:pt idx="54">
                  <c:v>0.57530880000000006</c:v>
                </c:pt>
                <c:pt idx="55">
                  <c:v>0.57636889199999997</c:v>
                </c:pt>
                <c:pt idx="56">
                  <c:v>0.5775067479999999</c:v>
                </c:pt>
                <c:pt idx="57">
                  <c:v>0.57856191800000001</c:v>
                </c:pt>
                <c:pt idx="58">
                  <c:v>0.57961452000000002</c:v>
                </c:pt>
                <c:pt idx="59">
                  <c:v>0.58311713199999993</c:v>
                </c:pt>
                <c:pt idx="60">
                  <c:v>0.58663004399999996</c:v>
                </c:pt>
                <c:pt idx="61">
                  <c:v>0.59007187800000005</c:v>
                </c:pt>
                <c:pt idx="62">
                  <c:v>0.59360518400000006</c:v>
                </c:pt>
                <c:pt idx="63">
                  <c:v>0.5971487900000001</c:v>
                </c:pt>
                <c:pt idx="64">
                  <c:v>0.60449050800000004</c:v>
                </c:pt>
                <c:pt idx="65">
                  <c:v>0.61184632999999999</c:v>
                </c:pt>
                <c:pt idx="66">
                  <c:v>0.61929830400000008</c:v>
                </c:pt>
                <c:pt idx="67">
                  <c:v>0.62668241999999996</c:v>
                </c:pt>
                <c:pt idx="68">
                  <c:v>0.63408063999999997</c:v>
                </c:pt>
                <c:pt idx="69">
                  <c:v>0.63901094400000003</c:v>
                </c:pt>
                <c:pt idx="70">
                  <c:v>0.64387234800000004</c:v>
                </c:pt>
                <c:pt idx="71">
                  <c:v>0.64882973600000005</c:v>
                </c:pt>
                <c:pt idx="72">
                  <c:v>0.65371792800000006</c:v>
                </c:pt>
                <c:pt idx="73">
                  <c:v>0.65870240000000002</c:v>
                </c:pt>
                <c:pt idx="74">
                  <c:v>0.66539467200000002</c:v>
                </c:pt>
                <c:pt idx="75">
                  <c:v>0.67219027200000003</c:v>
                </c:pt>
                <c:pt idx="76">
                  <c:v>0.67892282399999992</c:v>
                </c:pt>
                <c:pt idx="77">
                  <c:v>0.685759008</c:v>
                </c:pt>
                <c:pt idx="78">
                  <c:v>0.69253184000000001</c:v>
                </c:pt>
                <c:pt idx="79">
                  <c:v>0.70249521999999998</c:v>
                </c:pt>
                <c:pt idx="80">
                  <c:v>0.71240400000000004</c:v>
                </c:pt>
                <c:pt idx="81">
                  <c:v>0.7224260400000001</c:v>
                </c:pt>
                <c:pt idx="82">
                  <c:v>0.73239319999999997</c:v>
                </c:pt>
                <c:pt idx="83">
                  <c:v>0.74247389999999991</c:v>
                </c:pt>
                <c:pt idx="84">
                  <c:v>0.75480883200000004</c:v>
                </c:pt>
                <c:pt idx="85">
                  <c:v>0.76717674800000013</c:v>
                </c:pt>
                <c:pt idx="86">
                  <c:v>0.77949285599999996</c:v>
                </c:pt>
                <c:pt idx="87">
                  <c:v>0.79192661599999992</c:v>
                </c:pt>
                <c:pt idx="88">
                  <c:v>0.80439336000000006</c:v>
                </c:pt>
                <c:pt idx="89">
                  <c:v>0.81589879799999998</c:v>
                </c:pt>
                <c:pt idx="90">
                  <c:v>0.82743302799999996</c:v>
                </c:pt>
                <c:pt idx="91">
                  <c:v>0.83899604999999999</c:v>
                </c:pt>
                <c:pt idx="92">
                  <c:v>0.85058786399999997</c:v>
                </c:pt>
                <c:pt idx="93">
                  <c:v>0.86220847</c:v>
                </c:pt>
                <c:pt idx="94">
                  <c:v>0.87002407400000004</c:v>
                </c:pt>
                <c:pt idx="95">
                  <c:v>0.87794300400000014</c:v>
                </c:pt>
                <c:pt idx="96">
                  <c:v>0.88579366399999993</c:v>
                </c:pt>
                <c:pt idx="97">
                  <c:v>0.89374787399999989</c:v>
                </c:pt>
                <c:pt idx="98">
                  <c:v>0.90163358999999998</c:v>
                </c:pt>
                <c:pt idx="99">
                  <c:v>0.90444496000000019</c:v>
                </c:pt>
                <c:pt idx="100">
                  <c:v>0.90726058600000015</c:v>
                </c:pt>
                <c:pt idx="101">
                  <c:v>0.91008046799999998</c:v>
                </c:pt>
                <c:pt idx="102">
                  <c:v>0.91290460600000012</c:v>
                </c:pt>
                <c:pt idx="103">
                  <c:v>0.91573299999999991</c:v>
                </c:pt>
                <c:pt idx="104">
                  <c:v>0.91350662000000005</c:v>
                </c:pt>
                <c:pt idx="105">
                  <c:v>0.91127166000000004</c:v>
                </c:pt>
                <c:pt idx="106">
                  <c:v>0.90894104000000009</c:v>
                </c:pt>
                <c:pt idx="107">
                  <c:v>0.9066888099999999</c:v>
                </c:pt>
                <c:pt idx="108">
                  <c:v>0.9044279999999999</c:v>
                </c:pt>
                <c:pt idx="109">
                  <c:v>0.89986536000000006</c:v>
                </c:pt>
                <c:pt idx="110">
                  <c:v>0.89537619600000007</c:v>
                </c:pt>
                <c:pt idx="111">
                  <c:v>0.89078558399999996</c:v>
                </c:pt>
                <c:pt idx="112">
                  <c:v>0.88626866400000004</c:v>
                </c:pt>
                <c:pt idx="113">
                  <c:v>0.88165008000000011</c:v>
                </c:pt>
                <c:pt idx="114">
                  <c:v>0.88037949999999998</c:v>
                </c:pt>
                <c:pt idx="115">
                  <c:v>0.87910298000000009</c:v>
                </c:pt>
                <c:pt idx="116">
                  <c:v>0.87782051999999999</c:v>
                </c:pt>
                <c:pt idx="117">
                  <c:v>0.87653212000000003</c:v>
                </c:pt>
                <c:pt idx="118">
                  <c:v>0.87523777999999997</c:v>
                </c:pt>
                <c:pt idx="119">
                  <c:v>0.87832280000000007</c:v>
                </c:pt>
                <c:pt idx="120">
                  <c:v>0.88150129799999999</c:v>
                </c:pt>
                <c:pt idx="121">
                  <c:v>0.88459617599999985</c:v>
                </c:pt>
                <c:pt idx="122">
                  <c:v>0.88778474399999996</c:v>
                </c:pt>
                <c:pt idx="123">
                  <c:v>0.89088948000000001</c:v>
                </c:pt>
                <c:pt idx="124">
                  <c:v>0.89526556800000001</c:v>
                </c:pt>
                <c:pt idx="125">
                  <c:v>0.89964964799999991</c:v>
                </c:pt>
                <c:pt idx="126">
                  <c:v>0.90395247599999995</c:v>
                </c:pt>
                <c:pt idx="127">
                  <c:v>0.90835243200000004</c:v>
                </c:pt>
                <c:pt idx="128">
                  <c:v>0.91276037999999982</c:v>
                </c:pt>
                <c:pt idx="129">
                  <c:v>0.91574323200000007</c:v>
                </c:pt>
                <c:pt idx="130">
                  <c:v>0.91873061999999994</c:v>
                </c:pt>
                <c:pt idx="131">
                  <c:v>0.92163276000000005</c:v>
                </c:pt>
                <c:pt idx="132">
                  <c:v>0.92462911199999998</c:v>
                </c:pt>
                <c:pt idx="133">
                  <c:v>0.92762999999999995</c:v>
                </c:pt>
                <c:pt idx="134">
                  <c:v>0.92800169399999988</c:v>
                </c:pt>
                <c:pt idx="135">
                  <c:v>0.92837169200000003</c:v>
                </c:pt>
                <c:pt idx="136">
                  <c:v>0.92864967600000004</c:v>
                </c:pt>
                <c:pt idx="137">
                  <c:v>0.92901617599999997</c:v>
                </c:pt>
                <c:pt idx="138">
                  <c:v>0.92938098000000002</c:v>
                </c:pt>
                <c:pt idx="139">
                  <c:v>0.92629992000000005</c:v>
                </c:pt>
                <c:pt idx="140">
                  <c:v>0.923209108</c:v>
                </c:pt>
                <c:pt idx="141">
                  <c:v>0.92010854400000008</c:v>
                </c:pt>
                <c:pt idx="142">
                  <c:v>0.91699822800000008</c:v>
                </c:pt>
                <c:pt idx="143">
                  <c:v>0.91387815999999999</c:v>
                </c:pt>
                <c:pt idx="144">
                  <c:v>0.90967430400000004</c:v>
                </c:pt>
                <c:pt idx="145">
                  <c:v>0.90545791999999992</c:v>
                </c:pt>
                <c:pt idx="146">
                  <c:v>0.90132039199999991</c:v>
                </c:pt>
                <c:pt idx="147">
                  <c:v>0.89707906000000004</c:v>
                </c:pt>
                <c:pt idx="148">
                  <c:v>0.89282519999999987</c:v>
                </c:pt>
                <c:pt idx="149">
                  <c:v>0.88855881199999998</c:v>
                </c:pt>
                <c:pt idx="150">
                  <c:v>0.88427989600000001</c:v>
                </c:pt>
              </c:numCache>
            </c:numRef>
          </c:yVal>
          <c:smooth val="0"/>
          <c:extLst>
            <c:ext xmlns:c16="http://schemas.microsoft.com/office/drawing/2014/chart" uri="{C3380CC4-5D6E-409C-BE32-E72D297353CC}">
              <c16:uniqueId val="{00000000-C1BB-48AA-B046-F013718F1021}"/>
            </c:ext>
          </c:extLst>
        </c:ser>
        <c:dLbls>
          <c:showLegendKey val="0"/>
          <c:showVal val="0"/>
          <c:showCatName val="0"/>
          <c:showSerName val="0"/>
          <c:showPercent val="0"/>
          <c:showBubbleSize val="0"/>
        </c:dLbls>
        <c:axId val="1510497040"/>
        <c:axId val="1510497872"/>
      </c:scatterChart>
      <c:valAx>
        <c:axId val="1510497040"/>
        <c:scaling>
          <c:orientation val="minMax"/>
          <c:max val="2100"/>
          <c:min val="195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510497872"/>
        <c:crosses val="autoZero"/>
        <c:crossBetween val="midCat"/>
      </c:valAx>
      <c:valAx>
        <c:axId val="15104978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510497040"/>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5.9322530335881939E-2"/>
          <c:y val="2.8691890373654012E-2"/>
          <c:w val="0.8982985564304462"/>
          <c:h val="0.72088764946048411"/>
        </c:manualLayout>
      </c:layout>
      <c:lineChart>
        <c:grouping val="standard"/>
        <c:varyColors val="0"/>
        <c:ser>
          <c:idx val="0"/>
          <c:order val="0"/>
          <c:tx>
            <c:strRef>
              <c:f>Sheet1!$A$2:$C$2</c:f>
              <c:strCache>
                <c:ptCount val="3"/>
                <c:pt idx="0">
                  <c:v>World</c:v>
                </c:pt>
                <c:pt idx="1">
                  <c:v>WLD</c:v>
                </c:pt>
                <c:pt idx="2">
                  <c:v>Life expectancy at birth, total (years)</c:v>
                </c:pt>
              </c:strCache>
            </c:strRef>
          </c:tx>
          <c:spPr>
            <a:ln w="28575" cap="rnd">
              <a:solidFill>
                <a:schemeClr val="accent1"/>
              </a:solidFill>
              <a:round/>
            </a:ln>
            <a:effectLst/>
          </c:spPr>
          <c:marker>
            <c:symbol val="none"/>
          </c:marker>
          <c:cat>
            <c:strRef>
              <c:f>Sheet1!$D$1:$BI$1</c:f>
              <c:strCache>
                <c:ptCount val="58"/>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pt idx="51">
                  <c:v>2011</c:v>
                </c:pt>
                <c:pt idx="52">
                  <c:v>2012</c:v>
                </c:pt>
                <c:pt idx="53">
                  <c:v>2013</c:v>
                </c:pt>
                <c:pt idx="54">
                  <c:v>2014</c:v>
                </c:pt>
                <c:pt idx="55">
                  <c:v>2015</c:v>
                </c:pt>
                <c:pt idx="56">
                  <c:v>2016</c:v>
                </c:pt>
                <c:pt idx="57">
                  <c:v>2017</c:v>
                </c:pt>
              </c:strCache>
            </c:strRef>
          </c:cat>
          <c:val>
            <c:numRef>
              <c:f>Sheet1!$D$2:$BK$2</c:f>
              <c:numCache>
                <c:formatCode>General</c:formatCode>
                <c:ptCount val="60"/>
                <c:pt idx="0">
                  <c:v>52.572026320641989</c:v>
                </c:pt>
                <c:pt idx="1">
                  <c:v>53.077660000081252</c:v>
                </c:pt>
                <c:pt idx="2">
                  <c:v>53.501647325914789</c:v>
                </c:pt>
                <c:pt idx="3">
                  <c:v>54.03549034418549</c:v>
                </c:pt>
                <c:pt idx="4">
                  <c:v>54.715153792318219</c:v>
                </c:pt>
                <c:pt idx="5">
                  <c:v>55.384505409049119</c:v>
                </c:pt>
                <c:pt idx="6">
                  <c:v>56.125512826804169</c:v>
                </c:pt>
                <c:pt idx="7">
                  <c:v>56.838934390147706</c:v>
                </c:pt>
                <c:pt idx="8">
                  <c:v>57.44533452873052</c:v>
                </c:pt>
                <c:pt idx="9">
                  <c:v>58.059999447526238</c:v>
                </c:pt>
                <c:pt idx="10">
                  <c:v>58.653518696252824</c:v>
                </c:pt>
                <c:pt idx="11">
                  <c:v>59.180133889059519</c:v>
                </c:pt>
                <c:pt idx="12">
                  <c:v>59.665531633334616</c:v>
                </c:pt>
                <c:pt idx="13">
                  <c:v>60.112416070482006</c:v>
                </c:pt>
                <c:pt idx="14">
                  <c:v>60.604871271985935</c:v>
                </c:pt>
                <c:pt idx="15">
                  <c:v>61.046618266533116</c:v>
                </c:pt>
                <c:pt idx="16">
                  <c:v>61.462807295564602</c:v>
                </c:pt>
                <c:pt idx="17">
                  <c:v>61.880092444095922</c:v>
                </c:pt>
                <c:pt idx="18">
                  <c:v>62.233659130515619</c:v>
                </c:pt>
                <c:pt idx="19">
                  <c:v>62.588124209321052</c:v>
                </c:pt>
                <c:pt idx="20">
                  <c:v>62.866735425988267</c:v>
                </c:pt>
                <c:pt idx="21">
                  <c:v>63.199708840933553</c:v>
                </c:pt>
                <c:pt idx="22">
                  <c:v>63.517797855783684</c:v>
                </c:pt>
                <c:pt idx="23">
                  <c:v>63.75779291581307</c:v>
                </c:pt>
                <c:pt idx="24">
                  <c:v>64.015420474182278</c:v>
                </c:pt>
                <c:pt idx="25">
                  <c:v>64.267207040936498</c:v>
                </c:pt>
                <c:pt idx="26">
                  <c:v>64.564669098154468</c:v>
                </c:pt>
                <c:pt idx="27">
                  <c:v>64.815638597734718</c:v>
                </c:pt>
                <c:pt idx="28">
                  <c:v>65.02275756166955</c:v>
                </c:pt>
                <c:pt idx="29">
                  <c:v>65.241283718920712</c:v>
                </c:pt>
                <c:pt idx="30">
                  <c:v>65.43506239400665</c:v>
                </c:pt>
                <c:pt idx="31">
                  <c:v>65.628540925692249</c:v>
                </c:pt>
                <c:pt idx="32">
                  <c:v>65.787958529496905</c:v>
                </c:pt>
                <c:pt idx="33">
                  <c:v>65.912577188812321</c:v>
                </c:pt>
                <c:pt idx="34">
                  <c:v>66.122360064691193</c:v>
                </c:pt>
                <c:pt idx="35">
                  <c:v>66.319767733795885</c:v>
                </c:pt>
                <c:pt idx="36">
                  <c:v>66.613686223804677</c:v>
                </c:pt>
                <c:pt idx="37">
                  <c:v>66.913491912703634</c:v>
                </c:pt>
                <c:pt idx="38">
                  <c:v>67.175455394829612</c:v>
                </c:pt>
                <c:pt idx="39">
                  <c:v>67.403589389356441</c:v>
                </c:pt>
                <c:pt idx="40">
                  <c:v>67.682809149290122</c:v>
                </c:pt>
                <c:pt idx="41">
                  <c:v>67.978934006048547</c:v>
                </c:pt>
                <c:pt idx="42">
                  <c:v>68.24901590443659</c:v>
                </c:pt>
                <c:pt idx="43">
                  <c:v>68.523450867171491</c:v>
                </c:pt>
                <c:pt idx="44">
                  <c:v>68.861765553067968</c:v>
                </c:pt>
                <c:pt idx="45">
                  <c:v>69.135427012368964</c:v>
                </c:pt>
                <c:pt idx="46">
                  <c:v>69.474966823742918</c:v>
                </c:pt>
                <c:pt idx="47">
                  <c:v>69.794077039800953</c:v>
                </c:pt>
                <c:pt idx="48">
                  <c:v>70.083277858358457</c:v>
                </c:pt>
                <c:pt idx="49">
                  <c:v>70.405674677823882</c:v>
                </c:pt>
                <c:pt idx="50">
                  <c:v>70.683009512401568</c:v>
                </c:pt>
                <c:pt idx="51">
                  <c:v>70.971704301349419</c:v>
                </c:pt>
                <c:pt idx="52">
                  <c:v>71.215609882806191</c:v>
                </c:pt>
                <c:pt idx="53">
                  <c:v>71.459877819997686</c:v>
                </c:pt>
                <c:pt idx="54">
                  <c:v>71.692981962813633</c:v>
                </c:pt>
                <c:pt idx="55">
                  <c:v>71.856556300433482</c:v>
                </c:pt>
                <c:pt idx="56">
                  <c:v>72.056643069985711</c:v>
                </c:pt>
                <c:pt idx="57">
                  <c:v>72.231588889342476</c:v>
                </c:pt>
              </c:numCache>
            </c:numRef>
          </c:val>
          <c:smooth val="0"/>
          <c:extLst>
            <c:ext xmlns:c16="http://schemas.microsoft.com/office/drawing/2014/chart" uri="{C3380CC4-5D6E-409C-BE32-E72D297353CC}">
              <c16:uniqueId val="{00000000-0417-460F-8738-D37A894EDE9F}"/>
            </c:ext>
          </c:extLst>
        </c:ser>
        <c:dLbls>
          <c:showLegendKey val="0"/>
          <c:showVal val="0"/>
          <c:showCatName val="0"/>
          <c:showSerName val="0"/>
          <c:showPercent val="0"/>
          <c:showBubbleSize val="0"/>
        </c:dLbls>
        <c:smooth val="0"/>
        <c:axId val="773872207"/>
        <c:axId val="1554361727"/>
      </c:lineChart>
      <c:catAx>
        <c:axId val="7738722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554361727"/>
        <c:crosses val="autoZero"/>
        <c:auto val="1"/>
        <c:lblAlgn val="ctr"/>
        <c:lblOffset val="100"/>
        <c:noMultiLvlLbl val="0"/>
      </c:catAx>
      <c:valAx>
        <c:axId val="1554361727"/>
        <c:scaling>
          <c:orientation val="minMax"/>
          <c:min val="4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77387220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baseline="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Sheet1!$C$16</c:f>
              <c:strCache>
                <c:ptCount val="1"/>
                <c:pt idx="0">
                  <c:v> Births per Woman</c:v>
                </c:pt>
              </c:strCache>
            </c:strRef>
          </c:tx>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Sheet1!$B$17:$B$87</c:f>
              <c:numCache>
                <c:formatCode>General</c:formatCode>
                <c:ptCount val="71"/>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pt idx="52">
                  <c:v>2002</c:v>
                </c:pt>
                <c:pt idx="53">
                  <c:v>2003</c:v>
                </c:pt>
                <c:pt idx="54">
                  <c:v>2004</c:v>
                </c:pt>
                <c:pt idx="55">
                  <c:v>2005</c:v>
                </c:pt>
                <c:pt idx="56">
                  <c:v>2006</c:v>
                </c:pt>
                <c:pt idx="57">
                  <c:v>2007</c:v>
                </c:pt>
                <c:pt idx="58">
                  <c:v>2008</c:v>
                </c:pt>
                <c:pt idx="59">
                  <c:v>2009</c:v>
                </c:pt>
                <c:pt idx="60">
                  <c:v>2010</c:v>
                </c:pt>
                <c:pt idx="61">
                  <c:v>2011</c:v>
                </c:pt>
                <c:pt idx="62">
                  <c:v>2012</c:v>
                </c:pt>
                <c:pt idx="63">
                  <c:v>2013</c:v>
                </c:pt>
                <c:pt idx="64">
                  <c:v>2014</c:v>
                </c:pt>
                <c:pt idx="65">
                  <c:v>2015</c:v>
                </c:pt>
                <c:pt idx="66">
                  <c:v>2016</c:v>
                </c:pt>
                <c:pt idx="67">
                  <c:v>2017</c:v>
                </c:pt>
                <c:pt idx="68">
                  <c:v>2018</c:v>
                </c:pt>
                <c:pt idx="69">
                  <c:v>2019</c:v>
                </c:pt>
                <c:pt idx="70">
                  <c:v>2020</c:v>
                </c:pt>
              </c:numCache>
            </c:numRef>
          </c:xVal>
          <c:yVal>
            <c:numRef>
              <c:f>Sheet1!$C$17:$C$87</c:f>
              <c:numCache>
                <c:formatCode>General</c:formatCode>
                <c:ptCount val="71"/>
                <c:pt idx="0">
                  <c:v>3.1480000000000001</c:v>
                </c:pt>
                <c:pt idx="1">
                  <c:v>3.2029999999999998</c:v>
                </c:pt>
                <c:pt idx="2">
                  <c:v>3.2570000000000001</c:v>
                </c:pt>
                <c:pt idx="3">
                  <c:v>3.3109999999999999</c:v>
                </c:pt>
                <c:pt idx="4">
                  <c:v>3.3650000000000002</c:v>
                </c:pt>
                <c:pt idx="5">
                  <c:v>3.419</c:v>
                </c:pt>
                <c:pt idx="6">
                  <c:v>3.4740000000000002</c:v>
                </c:pt>
                <c:pt idx="7">
                  <c:v>3.528</c:v>
                </c:pt>
                <c:pt idx="8">
                  <c:v>3.5819999999999999</c:v>
                </c:pt>
                <c:pt idx="9">
                  <c:v>3.512</c:v>
                </c:pt>
                <c:pt idx="10">
                  <c:v>3.4430000000000001</c:v>
                </c:pt>
                <c:pt idx="11">
                  <c:v>3.3730000000000002</c:v>
                </c:pt>
                <c:pt idx="12">
                  <c:v>3.3039999999999998</c:v>
                </c:pt>
                <c:pt idx="13">
                  <c:v>3.234</c:v>
                </c:pt>
                <c:pt idx="14">
                  <c:v>3.0960000000000001</c:v>
                </c:pt>
                <c:pt idx="15">
                  <c:v>2.9580000000000002</c:v>
                </c:pt>
                <c:pt idx="16">
                  <c:v>2.819</c:v>
                </c:pt>
                <c:pt idx="17">
                  <c:v>2.681</c:v>
                </c:pt>
                <c:pt idx="18">
                  <c:v>2.5430000000000001</c:v>
                </c:pt>
                <c:pt idx="19">
                  <c:v>2.44</c:v>
                </c:pt>
                <c:pt idx="20">
                  <c:v>2.3370000000000002</c:v>
                </c:pt>
                <c:pt idx="21">
                  <c:v>2.2349999999999999</c:v>
                </c:pt>
                <c:pt idx="22">
                  <c:v>2.1320000000000001</c:v>
                </c:pt>
                <c:pt idx="23">
                  <c:v>2.0289999999999999</c:v>
                </c:pt>
                <c:pt idx="24">
                  <c:v>1.978</c:v>
                </c:pt>
                <c:pt idx="25">
                  <c:v>1.9259999999999999</c:v>
                </c:pt>
                <c:pt idx="26">
                  <c:v>1.875</c:v>
                </c:pt>
                <c:pt idx="27">
                  <c:v>1.823</c:v>
                </c:pt>
                <c:pt idx="28">
                  <c:v>1.772</c:v>
                </c:pt>
                <c:pt idx="29">
                  <c:v>1.778</c:v>
                </c:pt>
                <c:pt idx="30">
                  <c:v>1.7849999999999999</c:v>
                </c:pt>
                <c:pt idx="31">
                  <c:v>1.7909999999999999</c:v>
                </c:pt>
                <c:pt idx="32">
                  <c:v>1.798</c:v>
                </c:pt>
                <c:pt idx="33">
                  <c:v>1.804</c:v>
                </c:pt>
                <c:pt idx="34">
                  <c:v>1.8260000000000001</c:v>
                </c:pt>
                <c:pt idx="35">
                  <c:v>1.8480000000000001</c:v>
                </c:pt>
                <c:pt idx="36">
                  <c:v>1.871</c:v>
                </c:pt>
                <c:pt idx="37">
                  <c:v>1.893</c:v>
                </c:pt>
                <c:pt idx="38">
                  <c:v>1.915</c:v>
                </c:pt>
                <c:pt idx="39">
                  <c:v>1.9379999999999999</c:v>
                </c:pt>
                <c:pt idx="40">
                  <c:v>1.9610000000000001</c:v>
                </c:pt>
                <c:pt idx="41">
                  <c:v>1.984</c:v>
                </c:pt>
                <c:pt idx="42">
                  <c:v>2.0070000000000001</c:v>
                </c:pt>
                <c:pt idx="43">
                  <c:v>2.0299999999999998</c:v>
                </c:pt>
                <c:pt idx="44">
                  <c:v>2.0230000000000001</c:v>
                </c:pt>
                <c:pt idx="45">
                  <c:v>2.016</c:v>
                </c:pt>
                <c:pt idx="46">
                  <c:v>2.0099999999999998</c:v>
                </c:pt>
                <c:pt idx="47">
                  <c:v>2.0030000000000001</c:v>
                </c:pt>
                <c:pt idx="48">
                  <c:v>1.996</c:v>
                </c:pt>
                <c:pt idx="49">
                  <c:v>2.0049999999999999</c:v>
                </c:pt>
                <c:pt idx="50">
                  <c:v>2.0139999999999998</c:v>
                </c:pt>
                <c:pt idx="51">
                  <c:v>2.024</c:v>
                </c:pt>
                <c:pt idx="52">
                  <c:v>2.0329999999999999</c:v>
                </c:pt>
                <c:pt idx="53">
                  <c:v>2.0419999999999998</c:v>
                </c:pt>
                <c:pt idx="54">
                  <c:v>2.0449999999999999</c:v>
                </c:pt>
                <c:pt idx="55">
                  <c:v>2.0470000000000002</c:v>
                </c:pt>
                <c:pt idx="56">
                  <c:v>2.0499999999999998</c:v>
                </c:pt>
                <c:pt idx="57">
                  <c:v>2.052</c:v>
                </c:pt>
                <c:pt idx="58">
                  <c:v>2.0550000000000002</c:v>
                </c:pt>
                <c:pt idx="59">
                  <c:v>2.0190000000000001</c:v>
                </c:pt>
                <c:pt idx="60">
                  <c:v>1.9830000000000001</c:v>
                </c:pt>
                <c:pt idx="61">
                  <c:v>1.9470000000000001</c:v>
                </c:pt>
                <c:pt idx="62">
                  <c:v>1.911</c:v>
                </c:pt>
                <c:pt idx="63">
                  <c:v>1.875</c:v>
                </c:pt>
                <c:pt idx="64">
                  <c:v>1.855</c:v>
                </c:pt>
                <c:pt idx="65">
                  <c:v>1.835</c:v>
                </c:pt>
                <c:pt idx="66">
                  <c:v>1.8160000000000001</c:v>
                </c:pt>
                <c:pt idx="67">
                  <c:v>1.796</c:v>
                </c:pt>
                <c:pt idx="68">
                  <c:v>1.776</c:v>
                </c:pt>
                <c:pt idx="69">
                  <c:v>1.778</c:v>
                </c:pt>
                <c:pt idx="70">
                  <c:v>1.7789999999999999</c:v>
                </c:pt>
              </c:numCache>
            </c:numRef>
          </c:yVal>
          <c:smooth val="0"/>
          <c:extLst>
            <c:ext xmlns:c16="http://schemas.microsoft.com/office/drawing/2014/chart" uri="{C3380CC4-5D6E-409C-BE32-E72D297353CC}">
              <c16:uniqueId val="{00000000-0CA5-403E-9390-0CDA59DA15EF}"/>
            </c:ext>
          </c:extLst>
        </c:ser>
        <c:dLbls>
          <c:showLegendKey val="0"/>
          <c:showVal val="0"/>
          <c:showCatName val="0"/>
          <c:showSerName val="0"/>
          <c:showPercent val="0"/>
          <c:showBubbleSize val="0"/>
        </c:dLbls>
        <c:axId val="1537583872"/>
        <c:axId val="1537587616"/>
      </c:scatterChart>
      <c:valAx>
        <c:axId val="1537583872"/>
        <c:scaling>
          <c:orientation val="minMax"/>
          <c:max val="2020"/>
          <c:min val="195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537587616"/>
        <c:crosses val="autoZero"/>
        <c:crossBetween val="midCat"/>
      </c:valAx>
      <c:valAx>
        <c:axId val="15375876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537583872"/>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defTabSz="933450" eaLnBrk="1" hangingPunct="1">
              <a:defRPr sz="1200"/>
            </a:lvl1pPr>
          </a:lstStyle>
          <a:p>
            <a:endParaRPr lang="en-US"/>
          </a:p>
        </p:txBody>
      </p:sp>
      <p:sp>
        <p:nvSpPr>
          <p:cNvPr id="34819" name="Rectangle 3"/>
          <p:cNvSpPr>
            <a:spLocks noGrp="1" noChangeArrowheads="1"/>
          </p:cNvSpPr>
          <p:nvPr>
            <p:ph type="dt" sz="quarter" idx="1"/>
          </p:nvPr>
        </p:nvSpPr>
        <p:spPr bwMode="auto">
          <a:xfrm>
            <a:off x="3978275" y="0"/>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t" anchorCtr="0" compatLnSpc="1">
            <a:prstTxWarp prst="textNoShape">
              <a:avLst/>
            </a:prstTxWarp>
          </a:bodyPr>
          <a:lstStyle>
            <a:lvl1pPr algn="r" defTabSz="933450" eaLnBrk="1" hangingPunct="1">
              <a:defRPr sz="1200"/>
            </a:lvl1pPr>
          </a:lstStyle>
          <a:p>
            <a:endParaRPr lang="en-US"/>
          </a:p>
        </p:txBody>
      </p:sp>
      <p:sp>
        <p:nvSpPr>
          <p:cNvPr id="34820" name="Rectangle 4"/>
          <p:cNvSpPr>
            <a:spLocks noGrp="1" noChangeArrowheads="1"/>
          </p:cNvSpPr>
          <p:nvPr>
            <p:ph type="ftr" sz="quarter" idx="2"/>
          </p:nvPr>
        </p:nvSpPr>
        <p:spPr bwMode="auto">
          <a:xfrm>
            <a:off x="0" y="8842375"/>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defTabSz="933450" eaLnBrk="1" hangingPunct="1">
              <a:defRPr sz="1200"/>
            </a:lvl1pPr>
          </a:lstStyle>
          <a:p>
            <a:endParaRPr lang="en-US"/>
          </a:p>
        </p:txBody>
      </p:sp>
      <p:sp>
        <p:nvSpPr>
          <p:cNvPr id="34821" name="Rectangle 5"/>
          <p:cNvSpPr>
            <a:spLocks noGrp="1" noChangeArrowheads="1"/>
          </p:cNvSpPr>
          <p:nvPr>
            <p:ph type="sldNum" sz="quarter" idx="3"/>
          </p:nvPr>
        </p:nvSpPr>
        <p:spPr bwMode="auto">
          <a:xfrm>
            <a:off x="3978275" y="8842375"/>
            <a:ext cx="304323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324" tIns="46662" rIns="93324" bIns="46662" numCol="1" anchor="b" anchorCtr="0" compatLnSpc="1">
            <a:prstTxWarp prst="textNoShape">
              <a:avLst/>
            </a:prstTxWarp>
          </a:bodyPr>
          <a:lstStyle>
            <a:lvl1pPr algn="r" defTabSz="933450" eaLnBrk="1" hangingPunct="1">
              <a:defRPr sz="1200"/>
            </a:lvl1pPr>
          </a:lstStyle>
          <a:p>
            <a:fld id="{6F82E94E-94E7-46BC-A51F-C401A0D7B357}" type="slidenum">
              <a:rPr lang="en-US"/>
              <a:pPr/>
              <a:t>‹#›</a:t>
            </a:fld>
            <a:endParaRPr lang="en-US"/>
          </a:p>
        </p:txBody>
      </p:sp>
    </p:spTree>
    <p:extLst>
      <p:ext uri="{BB962C8B-B14F-4D97-AF65-F5344CB8AC3E}">
        <p14:creationId xmlns:p14="http://schemas.microsoft.com/office/powerpoint/2010/main" val="53719488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53C0DA3-F0DA-4967-A772-9F792C5D21D3}" type="slidenum">
              <a:rPr lang="en-US"/>
              <a:pPr/>
              <a:t>‹#›</a:t>
            </a:fld>
            <a:endParaRPr lang="en-US"/>
          </a:p>
        </p:txBody>
      </p:sp>
    </p:spTree>
    <p:extLst>
      <p:ext uri="{BB962C8B-B14F-4D97-AF65-F5344CB8AC3E}">
        <p14:creationId xmlns:p14="http://schemas.microsoft.com/office/powerpoint/2010/main" val="2158296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0C7178-5D80-4EA0-AE00-6387846F7DBA}" type="slidenum">
              <a:rPr lang="en-US"/>
              <a:pPr/>
              <a:t>‹#›</a:t>
            </a:fld>
            <a:endParaRPr lang="en-US"/>
          </a:p>
        </p:txBody>
      </p:sp>
    </p:spTree>
    <p:extLst>
      <p:ext uri="{BB962C8B-B14F-4D97-AF65-F5344CB8AC3E}">
        <p14:creationId xmlns:p14="http://schemas.microsoft.com/office/powerpoint/2010/main" val="3062093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42D36DC-B37D-45E5-A2F6-DBDE21FD01BE}" type="slidenum">
              <a:rPr lang="en-US"/>
              <a:pPr/>
              <a:t>‹#›</a:t>
            </a:fld>
            <a:endParaRPr lang="en-US"/>
          </a:p>
        </p:txBody>
      </p:sp>
    </p:spTree>
    <p:extLst>
      <p:ext uri="{BB962C8B-B14F-4D97-AF65-F5344CB8AC3E}">
        <p14:creationId xmlns:p14="http://schemas.microsoft.com/office/powerpoint/2010/main" val="4148950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41B6C59-C066-4104-BE94-081B1D4C3C4C}" type="slidenum">
              <a:rPr lang="en-US"/>
              <a:pPr/>
              <a:t>‹#›</a:t>
            </a:fld>
            <a:endParaRPr lang="en-US"/>
          </a:p>
        </p:txBody>
      </p:sp>
    </p:spTree>
    <p:extLst>
      <p:ext uri="{BB962C8B-B14F-4D97-AF65-F5344CB8AC3E}">
        <p14:creationId xmlns:p14="http://schemas.microsoft.com/office/powerpoint/2010/main" val="1565535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B7C4596-5DD4-400A-A668-7B2B21B41553}" type="slidenum">
              <a:rPr lang="en-US"/>
              <a:pPr/>
              <a:t>‹#›</a:t>
            </a:fld>
            <a:endParaRPr lang="en-US"/>
          </a:p>
        </p:txBody>
      </p:sp>
    </p:spTree>
    <p:extLst>
      <p:ext uri="{BB962C8B-B14F-4D97-AF65-F5344CB8AC3E}">
        <p14:creationId xmlns:p14="http://schemas.microsoft.com/office/powerpoint/2010/main" val="779435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6C760A3-D2AF-4154-98AE-9C8EF1E40857}" type="slidenum">
              <a:rPr lang="en-US"/>
              <a:pPr/>
              <a:t>‹#›</a:t>
            </a:fld>
            <a:endParaRPr lang="en-US"/>
          </a:p>
        </p:txBody>
      </p:sp>
    </p:spTree>
    <p:extLst>
      <p:ext uri="{BB962C8B-B14F-4D97-AF65-F5344CB8AC3E}">
        <p14:creationId xmlns:p14="http://schemas.microsoft.com/office/powerpoint/2010/main" val="2694464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1145498-78CE-4791-A049-0FAE9FA67464}" type="slidenum">
              <a:rPr lang="en-US"/>
              <a:pPr/>
              <a:t>‹#›</a:t>
            </a:fld>
            <a:endParaRPr lang="en-US"/>
          </a:p>
        </p:txBody>
      </p:sp>
    </p:spTree>
    <p:extLst>
      <p:ext uri="{BB962C8B-B14F-4D97-AF65-F5344CB8AC3E}">
        <p14:creationId xmlns:p14="http://schemas.microsoft.com/office/powerpoint/2010/main" val="3229308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0534317-1536-4E21-A92D-1FD451B4B2FF}" type="slidenum">
              <a:rPr lang="en-US"/>
              <a:pPr/>
              <a:t>‹#›</a:t>
            </a:fld>
            <a:endParaRPr lang="en-US"/>
          </a:p>
        </p:txBody>
      </p:sp>
    </p:spTree>
    <p:extLst>
      <p:ext uri="{BB962C8B-B14F-4D97-AF65-F5344CB8AC3E}">
        <p14:creationId xmlns:p14="http://schemas.microsoft.com/office/powerpoint/2010/main" val="3877493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5CB8939-F273-411E-AF7B-12CCE317C654}" type="slidenum">
              <a:rPr lang="en-US"/>
              <a:pPr/>
              <a:t>‹#›</a:t>
            </a:fld>
            <a:endParaRPr lang="en-US"/>
          </a:p>
        </p:txBody>
      </p:sp>
    </p:spTree>
    <p:extLst>
      <p:ext uri="{BB962C8B-B14F-4D97-AF65-F5344CB8AC3E}">
        <p14:creationId xmlns:p14="http://schemas.microsoft.com/office/powerpoint/2010/main" val="2642320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07E1A4F-FFE9-4421-8356-6391D41DDE1D}" type="slidenum">
              <a:rPr lang="en-US"/>
              <a:pPr/>
              <a:t>‹#›</a:t>
            </a:fld>
            <a:endParaRPr lang="en-US"/>
          </a:p>
        </p:txBody>
      </p:sp>
    </p:spTree>
    <p:extLst>
      <p:ext uri="{BB962C8B-B14F-4D97-AF65-F5344CB8AC3E}">
        <p14:creationId xmlns:p14="http://schemas.microsoft.com/office/powerpoint/2010/main" val="2885485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002542-7FC6-428F-A979-886BEA3EC687}" type="slidenum">
              <a:rPr lang="en-US"/>
              <a:pPr/>
              <a:t>‹#›</a:t>
            </a:fld>
            <a:endParaRPr lang="en-US"/>
          </a:p>
        </p:txBody>
      </p:sp>
    </p:spTree>
    <p:extLst>
      <p:ext uri="{BB962C8B-B14F-4D97-AF65-F5344CB8AC3E}">
        <p14:creationId xmlns:p14="http://schemas.microsoft.com/office/powerpoint/2010/main" val="2876682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F77E188F-C938-4503-8C30-E5554708164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lang="en-US" dirty="0"/>
              <a:t>Sustainability</a:t>
            </a:r>
          </a:p>
        </p:txBody>
      </p:sp>
      <p:sp>
        <p:nvSpPr>
          <p:cNvPr id="4099" name="Rectangle 3"/>
          <p:cNvSpPr>
            <a:spLocks noGrp="1" noChangeArrowheads="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70B20-4F1B-49EC-A217-0E99A9176DD1}"/>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E56FE2AB-71FB-4D50-A118-66BA6AA6CE8A}"/>
              </a:ext>
            </a:extLst>
          </p:cNvPr>
          <p:cNvSpPr>
            <a:spLocks noGrp="1"/>
          </p:cNvSpPr>
          <p:nvPr>
            <p:ph idx="1"/>
          </p:nvPr>
        </p:nvSpPr>
        <p:spPr/>
        <p:txBody>
          <a:bodyPr/>
          <a:lstStyle/>
          <a:p>
            <a:r>
              <a:rPr lang="en-US" dirty="0"/>
              <a:t>Future work forces</a:t>
            </a:r>
          </a:p>
          <a:p>
            <a:r>
              <a:rPr lang="en-US" dirty="0"/>
              <a:t>Health care costs</a:t>
            </a:r>
          </a:p>
          <a:p>
            <a:r>
              <a:rPr lang="en-CA" dirty="0"/>
              <a:t>Resilience to pandemics</a:t>
            </a:r>
          </a:p>
          <a:p>
            <a:r>
              <a:rPr lang="en-CA" dirty="0"/>
              <a:t>With an aging population, pool of workers will decline, health care costs will rise, the society becomes more vulnerable to pandemics.</a:t>
            </a:r>
          </a:p>
          <a:p>
            <a:endParaRPr lang="en-CA" dirty="0"/>
          </a:p>
          <a:p>
            <a:endParaRPr lang="en-CA" dirty="0"/>
          </a:p>
        </p:txBody>
      </p:sp>
    </p:spTree>
    <p:extLst>
      <p:ext uri="{BB962C8B-B14F-4D97-AF65-F5344CB8AC3E}">
        <p14:creationId xmlns:p14="http://schemas.microsoft.com/office/powerpoint/2010/main" val="154193129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EDF2B-71B4-42F3-CB73-697BD0014FA3}"/>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65BC5FBE-A220-8F7E-4BCB-3F33E01A6B4B}"/>
              </a:ext>
            </a:extLst>
          </p:cNvPr>
          <p:cNvSpPr>
            <a:spLocks noGrp="1"/>
          </p:cNvSpPr>
          <p:nvPr>
            <p:ph idx="1"/>
          </p:nvPr>
        </p:nvSpPr>
        <p:spPr/>
        <p:txBody>
          <a:bodyPr/>
          <a:lstStyle/>
          <a:p>
            <a:r>
              <a:rPr lang="en-US" b="0" i="0" dirty="0">
                <a:solidFill>
                  <a:srgbClr val="222222"/>
                </a:solidFill>
                <a:effectLst/>
                <a:latin typeface="Arial" panose="020B0604020202020204" pitchFamily="34" charset="0"/>
              </a:rPr>
              <a:t>Fertility rate is an extremely important measurement of long term social well-being. </a:t>
            </a:r>
          </a:p>
          <a:p>
            <a:r>
              <a:rPr lang="en-US" b="0" i="0" dirty="0">
                <a:solidFill>
                  <a:srgbClr val="222222"/>
                </a:solidFill>
                <a:effectLst/>
                <a:latin typeface="Arial" panose="020B0604020202020204" pitchFamily="34" charset="0"/>
              </a:rPr>
              <a:t>Yet the measured total fertility rates often exhibit serious time lagging. </a:t>
            </a:r>
          </a:p>
          <a:p>
            <a:r>
              <a:rPr lang="en-US" b="0" i="0" dirty="0">
                <a:solidFill>
                  <a:srgbClr val="222222"/>
                </a:solidFill>
                <a:effectLst/>
                <a:latin typeface="Arial" panose="020B0604020202020204" pitchFamily="34" charset="0"/>
              </a:rPr>
              <a:t>Occasionally, they give false signals on the effectiveness of government policies. </a:t>
            </a:r>
          </a:p>
          <a:p>
            <a:r>
              <a:rPr lang="en-US" b="0" i="0" dirty="0">
                <a:solidFill>
                  <a:srgbClr val="222222"/>
                </a:solidFill>
                <a:effectLst/>
                <a:latin typeface="Arial" panose="020B0604020202020204" pitchFamily="34" charset="0"/>
              </a:rPr>
              <a:t>Are there any methods to reduce to relieve or reduce these problems?</a:t>
            </a:r>
            <a:br>
              <a:rPr lang="en-US" dirty="0"/>
            </a:br>
            <a:endParaRPr lang="en-CA" dirty="0"/>
          </a:p>
        </p:txBody>
      </p:sp>
    </p:spTree>
    <p:extLst>
      <p:ext uri="{BB962C8B-B14F-4D97-AF65-F5344CB8AC3E}">
        <p14:creationId xmlns:p14="http://schemas.microsoft.com/office/powerpoint/2010/main" val="209005317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B088E-D2AB-2B2F-1A49-C2544ED00F04}"/>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DFD8A2D-98EA-423E-565E-51CE2771B35C}"/>
              </a:ext>
            </a:extLst>
          </p:cNvPr>
          <p:cNvSpPr>
            <a:spLocks noGrp="1"/>
          </p:cNvSpPr>
          <p:nvPr>
            <p:ph idx="1"/>
          </p:nvPr>
        </p:nvSpPr>
        <p:spPr/>
        <p:txBody>
          <a:bodyPr/>
          <a:lstStyle/>
          <a:p>
            <a:r>
              <a:rPr lang="en-US" b="0" i="0" dirty="0">
                <a:solidFill>
                  <a:srgbClr val="222222"/>
                </a:solidFill>
                <a:effectLst/>
                <a:latin typeface="Arial" panose="020B0604020202020204" pitchFamily="34" charset="0"/>
              </a:rPr>
              <a:t>We can study the specific birth rates of different age cohorts and compare with historical data to understand the change of patterns. </a:t>
            </a:r>
            <a:endParaRPr lang="en-CA" dirty="0"/>
          </a:p>
        </p:txBody>
      </p:sp>
    </p:spTree>
    <p:extLst>
      <p:ext uri="{BB962C8B-B14F-4D97-AF65-F5344CB8AC3E}">
        <p14:creationId xmlns:p14="http://schemas.microsoft.com/office/powerpoint/2010/main" val="409070579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918CA-B5DD-6F45-1780-C2C0258FA2C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C14421A0-2E35-FDDF-D3C4-2BF769F72B49}"/>
              </a:ext>
            </a:extLst>
          </p:cNvPr>
          <p:cNvSpPr>
            <a:spLocks noGrp="1"/>
          </p:cNvSpPr>
          <p:nvPr>
            <p:ph idx="1"/>
          </p:nvPr>
        </p:nvSpPr>
        <p:spPr/>
        <p:txBody>
          <a:bodyPr/>
          <a:lstStyle/>
          <a:p>
            <a:r>
              <a:rPr lang="en-US" sz="2800" b="0" i="0" dirty="0">
                <a:solidFill>
                  <a:srgbClr val="222222"/>
                </a:solidFill>
                <a:effectLst/>
                <a:latin typeface="Arial" panose="020B0604020202020204" pitchFamily="34" charset="0"/>
              </a:rPr>
              <a:t>We can also study fertility as a function of other social and economic parameters. </a:t>
            </a:r>
          </a:p>
          <a:p>
            <a:r>
              <a:rPr lang="en-US" sz="2800" b="0" i="0" dirty="0">
                <a:solidFill>
                  <a:srgbClr val="222222"/>
                </a:solidFill>
                <a:effectLst/>
                <a:latin typeface="Arial" panose="020B0604020202020204" pitchFamily="34" charset="0"/>
              </a:rPr>
              <a:t>While the developed functions are not perfect, they may improve the forecasting of the change in fertility rate. </a:t>
            </a:r>
          </a:p>
          <a:p>
            <a:r>
              <a:rPr lang="en-US" sz="2800" b="0" i="0" dirty="0">
                <a:solidFill>
                  <a:srgbClr val="222222"/>
                </a:solidFill>
                <a:effectLst/>
                <a:latin typeface="Arial" panose="020B0604020202020204" pitchFamily="34" charset="0"/>
              </a:rPr>
              <a:t>By adopting a theoretical approach on the relation among different factors, we may better estimate the overall impact of the policy. </a:t>
            </a:r>
          </a:p>
          <a:p>
            <a:r>
              <a:rPr lang="en-US" sz="2800" b="0" i="0" dirty="0">
                <a:solidFill>
                  <a:srgbClr val="222222"/>
                </a:solidFill>
                <a:effectLst/>
                <a:latin typeface="Arial" panose="020B0604020202020204" pitchFamily="34" charset="0"/>
              </a:rPr>
              <a:t>This will help us better prepare for the future.</a:t>
            </a:r>
            <a:endParaRPr lang="en-CA" sz="2800" dirty="0"/>
          </a:p>
        </p:txBody>
      </p:sp>
    </p:spTree>
    <p:extLst>
      <p:ext uri="{BB962C8B-B14F-4D97-AF65-F5344CB8AC3E}">
        <p14:creationId xmlns:p14="http://schemas.microsoft.com/office/powerpoint/2010/main" val="201553568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39CF6-BF91-001F-225B-1D176D98200A}"/>
              </a:ext>
            </a:extLst>
          </p:cNvPr>
          <p:cNvSpPr>
            <a:spLocks noGrp="1"/>
          </p:cNvSpPr>
          <p:nvPr>
            <p:ph type="title"/>
          </p:nvPr>
        </p:nvSpPr>
        <p:spPr/>
        <p:txBody>
          <a:bodyPr/>
          <a:lstStyle/>
          <a:p>
            <a:r>
              <a:rPr lang="en-US" b="0" i="0" dirty="0">
                <a:solidFill>
                  <a:srgbClr val="000000"/>
                </a:solidFill>
                <a:effectLst/>
                <a:latin typeface="Arial" panose="020B0604020202020204" pitchFamily="34" charset="0"/>
              </a:rPr>
              <a:t>The long reach of the conservation law</a:t>
            </a:r>
            <a:endParaRPr lang="en-CA" dirty="0"/>
          </a:p>
        </p:txBody>
      </p:sp>
      <p:sp>
        <p:nvSpPr>
          <p:cNvPr id="3" name="Content Placeholder 2">
            <a:extLst>
              <a:ext uri="{FF2B5EF4-FFF2-40B4-BE49-F238E27FC236}">
                <a16:creationId xmlns:a16="http://schemas.microsoft.com/office/drawing/2014/main" id="{12FFE957-111F-28A6-F308-38F040396E4B}"/>
              </a:ext>
            </a:extLst>
          </p:cNvPr>
          <p:cNvSpPr>
            <a:spLocks noGrp="1"/>
          </p:cNvSpPr>
          <p:nvPr>
            <p:ph idx="1"/>
          </p:nvPr>
        </p:nvSpPr>
        <p:spPr/>
        <p:txBody>
          <a:bodyPr/>
          <a:lstStyle/>
          <a:p>
            <a:pPr algn="l"/>
            <a:r>
              <a:rPr lang="en-US" b="0" i="0" dirty="0">
                <a:solidFill>
                  <a:srgbClr val="000000"/>
                </a:solidFill>
                <a:effectLst/>
                <a:latin typeface="Arial" panose="020B0604020202020204" pitchFamily="34" charset="0"/>
                <a:ea typeface="宋体" panose="02010600030101010101" pitchFamily="2" charset="-122"/>
              </a:rPr>
              <a:t>In physics, we often use conservation law to infer the properties of physical variables that are difficult to observe. </a:t>
            </a:r>
          </a:p>
          <a:p>
            <a:pPr algn="l"/>
            <a:r>
              <a:rPr lang="en-US" b="0" i="0" dirty="0">
                <a:solidFill>
                  <a:srgbClr val="000000"/>
                </a:solidFill>
                <a:effectLst/>
                <a:latin typeface="Arial" panose="020B0604020202020204" pitchFamily="34" charset="0"/>
                <a:ea typeface="宋体" panose="02010600030101010101" pitchFamily="2" charset="-122"/>
              </a:rPr>
              <a:t>In economics, we may use conservation law to infer the properties of social variables that are difficult to observe, or unwilling to observe by the mainstream.</a:t>
            </a:r>
            <a:endParaRPr lang="en-US" b="0" i="0" dirty="0">
              <a:solidFill>
                <a:srgbClr val="000000"/>
              </a:solidFill>
              <a:effectLst/>
              <a:latin typeface="宋体" panose="02010600030101010101" pitchFamily="2" charset="-122"/>
              <a:ea typeface="宋体" panose="02010600030101010101" pitchFamily="2" charset="-122"/>
            </a:endParaRPr>
          </a:p>
          <a:p>
            <a:pPr algn="l"/>
            <a:endParaRPr lang="en-US" b="0" i="0" dirty="0">
              <a:solidFill>
                <a:srgbClr val="000000"/>
              </a:solidFill>
              <a:effectLst/>
              <a:latin typeface="宋体" panose="02010600030101010101" pitchFamily="2" charset="-122"/>
              <a:ea typeface="宋体" panose="02010600030101010101" pitchFamily="2" charset="-122"/>
            </a:endParaRPr>
          </a:p>
          <a:p>
            <a:endParaRPr lang="en-CA" dirty="0"/>
          </a:p>
        </p:txBody>
      </p:sp>
    </p:spTree>
    <p:extLst>
      <p:ext uri="{BB962C8B-B14F-4D97-AF65-F5344CB8AC3E}">
        <p14:creationId xmlns:p14="http://schemas.microsoft.com/office/powerpoint/2010/main" val="374112320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174F6-7EF4-EAF2-66D9-8152160F556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A2F69F7E-6C5D-475B-F428-ED562CA6C182}"/>
              </a:ext>
            </a:extLst>
          </p:cNvPr>
          <p:cNvSpPr>
            <a:spLocks noGrp="1"/>
          </p:cNvSpPr>
          <p:nvPr>
            <p:ph idx="1"/>
          </p:nvPr>
        </p:nvSpPr>
        <p:spPr/>
        <p:txBody>
          <a:bodyPr/>
          <a:lstStyle/>
          <a:p>
            <a:r>
              <a:rPr lang="en-US" b="0" i="0" dirty="0">
                <a:solidFill>
                  <a:srgbClr val="000000"/>
                </a:solidFill>
                <a:effectLst/>
                <a:latin typeface="Arial" panose="020B0604020202020204" pitchFamily="34" charset="0"/>
                <a:ea typeface="宋体" panose="02010600030101010101" pitchFamily="2" charset="-122"/>
              </a:rPr>
              <a:t>In economics, conservation law may not be exact. But it often provides a good approximation. It often provides a good starting point for further investigation.</a:t>
            </a:r>
            <a:endParaRPr lang="en-CA" dirty="0"/>
          </a:p>
        </p:txBody>
      </p:sp>
    </p:spTree>
    <p:extLst>
      <p:ext uri="{BB962C8B-B14F-4D97-AF65-F5344CB8AC3E}">
        <p14:creationId xmlns:p14="http://schemas.microsoft.com/office/powerpoint/2010/main" val="283700396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F30F3-D2B5-B53E-034E-FF495F89064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9D580BB4-1E34-4D19-E7E5-37284011999A}"/>
              </a:ext>
            </a:extLst>
          </p:cNvPr>
          <p:cNvSpPr>
            <a:spLocks noGrp="1"/>
          </p:cNvSpPr>
          <p:nvPr>
            <p:ph idx="1"/>
          </p:nvPr>
        </p:nvSpPr>
        <p:spPr/>
        <p:txBody>
          <a:bodyPr/>
          <a:lstStyle/>
          <a:p>
            <a:r>
              <a:rPr lang="en-US" b="0" i="0" dirty="0">
                <a:solidFill>
                  <a:srgbClr val="000000"/>
                </a:solidFill>
                <a:effectLst/>
                <a:latin typeface="Arial" panose="020B0604020202020204" pitchFamily="34" charset="0"/>
              </a:rPr>
              <a:t>Derivative </a:t>
            </a:r>
            <a:r>
              <a:rPr lang="en-US" b="0" i="0" dirty="0" err="1">
                <a:solidFill>
                  <a:srgbClr val="000000"/>
                </a:solidFill>
                <a:effectLst/>
                <a:latin typeface="Arial" panose="020B0604020202020204" pitchFamily="34" charset="0"/>
              </a:rPr>
              <a:t>tradings</a:t>
            </a:r>
            <a:r>
              <a:rPr lang="en-US" b="0" i="0" dirty="0">
                <a:solidFill>
                  <a:srgbClr val="000000"/>
                </a:solidFill>
                <a:effectLst/>
                <a:latin typeface="Arial" panose="020B0604020202020204" pitchFamily="34" charset="0"/>
              </a:rPr>
              <a:t> are zero sum games. Wherever there are winners, there are losers. </a:t>
            </a:r>
          </a:p>
          <a:p>
            <a:r>
              <a:rPr lang="en-US" b="0" i="0" dirty="0">
                <a:solidFill>
                  <a:srgbClr val="000000"/>
                </a:solidFill>
                <a:effectLst/>
                <a:latin typeface="Arial" panose="020B0604020202020204" pitchFamily="34" charset="0"/>
              </a:rPr>
              <a:t>This is the conservation law. </a:t>
            </a:r>
          </a:p>
          <a:p>
            <a:r>
              <a:rPr lang="en-US" b="0" i="0" dirty="0">
                <a:solidFill>
                  <a:srgbClr val="000000"/>
                </a:solidFill>
                <a:effectLst/>
                <a:latin typeface="Arial" panose="020B0604020202020204" pitchFamily="34" charset="0"/>
              </a:rPr>
              <a:t>There are also high costs associated with </a:t>
            </a:r>
            <a:r>
              <a:rPr lang="en-US" b="0" i="0" dirty="0" err="1">
                <a:solidFill>
                  <a:srgbClr val="000000"/>
                </a:solidFill>
                <a:effectLst/>
                <a:latin typeface="Arial" panose="020B0604020202020204" pitchFamily="34" charset="0"/>
              </a:rPr>
              <a:t>tradings</a:t>
            </a:r>
            <a:r>
              <a:rPr lang="en-US" b="0" i="0" dirty="0">
                <a:solidFill>
                  <a:srgbClr val="000000"/>
                </a:solidFill>
                <a:effectLst/>
                <a:latin typeface="Arial" panose="020B0604020202020204" pitchFamily="34" charset="0"/>
              </a:rPr>
              <a:t>, fat salaries and bonuses. </a:t>
            </a:r>
          </a:p>
          <a:p>
            <a:r>
              <a:rPr lang="en-US" b="0" i="0" dirty="0">
                <a:solidFill>
                  <a:srgbClr val="000000"/>
                </a:solidFill>
                <a:effectLst/>
                <a:latin typeface="Arial" panose="020B0604020202020204" pitchFamily="34" charset="0"/>
              </a:rPr>
              <a:t>Overall, there are net losses for the whole derivative industry. </a:t>
            </a:r>
            <a:endParaRPr lang="en-CA" dirty="0"/>
          </a:p>
        </p:txBody>
      </p:sp>
    </p:spTree>
    <p:extLst>
      <p:ext uri="{BB962C8B-B14F-4D97-AF65-F5344CB8AC3E}">
        <p14:creationId xmlns:p14="http://schemas.microsoft.com/office/powerpoint/2010/main" val="357086223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7D250-F123-001A-AB7F-3BDF1A8D8B99}"/>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F5379AB-D684-7CD6-572C-5CE7EC401497}"/>
              </a:ext>
            </a:extLst>
          </p:cNvPr>
          <p:cNvSpPr>
            <a:spLocks noGrp="1"/>
          </p:cNvSpPr>
          <p:nvPr>
            <p:ph idx="1"/>
          </p:nvPr>
        </p:nvSpPr>
        <p:spPr/>
        <p:txBody>
          <a:bodyPr/>
          <a:lstStyle/>
          <a:p>
            <a:r>
              <a:rPr lang="en-US" b="0" i="0" dirty="0">
                <a:solidFill>
                  <a:srgbClr val="000000"/>
                </a:solidFill>
                <a:effectLst/>
                <a:latin typeface="Arial" panose="020B0604020202020204" pitchFamily="34" charset="0"/>
              </a:rPr>
              <a:t>In an unregulated free market, derivative business will always be a boutique industry, incapable of causing much collateral damage to the rest of the world.</a:t>
            </a:r>
            <a:endParaRPr lang="en-CA" dirty="0"/>
          </a:p>
        </p:txBody>
      </p:sp>
    </p:spTree>
    <p:extLst>
      <p:ext uri="{BB962C8B-B14F-4D97-AF65-F5344CB8AC3E}">
        <p14:creationId xmlns:p14="http://schemas.microsoft.com/office/powerpoint/2010/main" val="428868013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378B9-83DD-BB9E-9779-A61C323D1DBE}"/>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E830418-1C35-906D-5E90-90E493196A3F}"/>
              </a:ext>
            </a:extLst>
          </p:cNvPr>
          <p:cNvSpPr>
            <a:spLocks noGrp="1"/>
          </p:cNvSpPr>
          <p:nvPr>
            <p:ph idx="1"/>
          </p:nvPr>
        </p:nvSpPr>
        <p:spPr/>
        <p:txBody>
          <a:bodyPr/>
          <a:lstStyle/>
          <a:p>
            <a:r>
              <a:rPr lang="en-US" sz="2800" b="0" i="0" dirty="0">
                <a:solidFill>
                  <a:srgbClr val="000000"/>
                </a:solidFill>
                <a:effectLst/>
                <a:latin typeface="Arial" panose="020B0604020202020204" pitchFamily="34" charset="0"/>
              </a:rPr>
              <a:t>In 1998, LTCM (Long Term Capital Management) failed. </a:t>
            </a:r>
          </a:p>
          <a:p>
            <a:r>
              <a:rPr lang="en-US" sz="2800" b="0" i="0" dirty="0">
                <a:solidFill>
                  <a:srgbClr val="000000"/>
                </a:solidFill>
                <a:effectLst/>
                <a:latin typeface="Arial" panose="020B0604020202020204" pitchFamily="34" charset="0"/>
              </a:rPr>
              <a:t>LTCM was a famous hedge fund. Robert Merton and Myron Scholes, two Nobel laureates, were partners of this hedge fund. </a:t>
            </a:r>
          </a:p>
          <a:p>
            <a:r>
              <a:rPr lang="en-US" sz="2800" b="0" i="0" dirty="0">
                <a:solidFill>
                  <a:srgbClr val="000000"/>
                </a:solidFill>
                <a:effectLst/>
                <a:latin typeface="Arial" panose="020B0604020202020204" pitchFamily="34" charset="0"/>
              </a:rPr>
              <a:t>LTCM was highly leveraged. </a:t>
            </a:r>
          </a:p>
          <a:p>
            <a:r>
              <a:rPr lang="en-US" sz="2800" b="0" i="0" dirty="0">
                <a:solidFill>
                  <a:srgbClr val="000000"/>
                </a:solidFill>
                <a:effectLst/>
                <a:latin typeface="Arial" panose="020B0604020202020204" pitchFamily="34" charset="0"/>
              </a:rPr>
              <a:t>Without the help of the Federal Reserve, the collapse of LTCM will cause serious damage to its counterparties, which include most of the high finance. </a:t>
            </a:r>
            <a:endParaRPr lang="en-CA" sz="2800" dirty="0"/>
          </a:p>
        </p:txBody>
      </p:sp>
    </p:spTree>
    <p:extLst>
      <p:ext uri="{BB962C8B-B14F-4D97-AF65-F5344CB8AC3E}">
        <p14:creationId xmlns:p14="http://schemas.microsoft.com/office/powerpoint/2010/main" val="6946031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993A2-E4B9-B0A0-3898-785E103B393B}"/>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5D48EF4-1F60-7B5E-5860-A5ED32C3F7F5}"/>
              </a:ext>
            </a:extLst>
          </p:cNvPr>
          <p:cNvSpPr>
            <a:spLocks noGrp="1"/>
          </p:cNvSpPr>
          <p:nvPr>
            <p:ph idx="1"/>
          </p:nvPr>
        </p:nvSpPr>
        <p:spPr/>
        <p:txBody>
          <a:bodyPr/>
          <a:lstStyle/>
          <a:p>
            <a:r>
              <a:rPr lang="en-US" b="0" i="0" dirty="0">
                <a:solidFill>
                  <a:srgbClr val="000000"/>
                </a:solidFill>
                <a:effectLst/>
                <a:latin typeface="Arial" panose="020B0604020202020204" pitchFamily="34" charset="0"/>
              </a:rPr>
              <a:t>A hard hit finance industry would have much less appetite for highly leveraged </a:t>
            </a:r>
            <a:r>
              <a:rPr lang="en-US" b="0" i="0" dirty="0" err="1">
                <a:solidFill>
                  <a:srgbClr val="000000"/>
                </a:solidFill>
                <a:effectLst/>
                <a:latin typeface="Arial" panose="020B0604020202020204" pitchFamily="34" charset="0"/>
              </a:rPr>
              <a:t>gamblings</a:t>
            </a:r>
            <a:r>
              <a:rPr lang="en-US" b="0" i="0" dirty="0">
                <a:solidFill>
                  <a:srgbClr val="000000"/>
                </a:solidFill>
                <a:effectLst/>
                <a:latin typeface="Arial" panose="020B0604020202020204" pitchFamily="34" charset="0"/>
              </a:rPr>
              <a:t>. </a:t>
            </a:r>
          </a:p>
          <a:p>
            <a:r>
              <a:rPr lang="en-US" b="0" i="0" dirty="0">
                <a:solidFill>
                  <a:srgbClr val="000000"/>
                </a:solidFill>
                <a:effectLst/>
                <a:latin typeface="Arial" panose="020B0604020202020204" pitchFamily="34" charset="0"/>
              </a:rPr>
              <a:t>It would not be capable to generate a global financial crisis ten years later. Instead, FED intervened. </a:t>
            </a:r>
          </a:p>
          <a:p>
            <a:r>
              <a:rPr lang="en-US" b="0" i="0" dirty="0">
                <a:solidFill>
                  <a:srgbClr val="000000"/>
                </a:solidFill>
                <a:effectLst/>
                <a:latin typeface="Arial" panose="020B0604020202020204" pitchFamily="34" charset="0"/>
              </a:rPr>
              <a:t>This encouraged the further increase of leverage of the financial industry. </a:t>
            </a:r>
          </a:p>
          <a:p>
            <a:r>
              <a:rPr lang="en-US" b="0" i="0" dirty="0">
                <a:solidFill>
                  <a:srgbClr val="000000"/>
                </a:solidFill>
                <a:effectLst/>
                <a:latin typeface="Arial" panose="020B0604020202020204" pitchFamily="34" charset="0"/>
              </a:rPr>
              <a:t>It sowed the seed of much larger financial crisis in the future.</a:t>
            </a:r>
            <a:endParaRPr lang="en-CA" dirty="0"/>
          </a:p>
        </p:txBody>
      </p:sp>
    </p:spTree>
    <p:extLst>
      <p:ext uri="{BB962C8B-B14F-4D97-AF65-F5344CB8AC3E}">
        <p14:creationId xmlns:p14="http://schemas.microsoft.com/office/powerpoint/2010/main" val="378176078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D664B-267C-7647-A7DC-E8E72734D893}"/>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383561B-A210-1B5A-B8EA-FD4FDF9CDD56}"/>
              </a:ext>
            </a:extLst>
          </p:cNvPr>
          <p:cNvSpPr>
            <a:spLocks noGrp="1"/>
          </p:cNvSpPr>
          <p:nvPr>
            <p:ph idx="1"/>
          </p:nvPr>
        </p:nvSpPr>
        <p:spPr/>
        <p:txBody>
          <a:bodyPr/>
          <a:lstStyle/>
          <a:p>
            <a:r>
              <a:rPr lang="en-US" sz="2800" b="0" i="0" dirty="0">
                <a:solidFill>
                  <a:srgbClr val="000000"/>
                </a:solidFill>
                <a:effectLst/>
                <a:latin typeface="Arial" panose="020B0604020202020204" pitchFamily="34" charset="0"/>
              </a:rPr>
              <a:t>In 2008, ten years later, Lehman Brothers, the fourth largest investment bank, collapsed. </a:t>
            </a:r>
          </a:p>
          <a:p>
            <a:r>
              <a:rPr lang="en-US" sz="2800" b="0" i="0" dirty="0">
                <a:solidFill>
                  <a:srgbClr val="000000"/>
                </a:solidFill>
                <a:effectLst/>
                <a:latin typeface="Arial" panose="020B0604020202020204" pitchFamily="34" charset="0"/>
              </a:rPr>
              <a:t>Within a week, Goldman Sachs and Morgan Stanley, the two largest investments, became commercial banks, becoming directly insured by the federal government. </a:t>
            </a:r>
          </a:p>
          <a:p>
            <a:r>
              <a:rPr lang="en-US" sz="2800" b="0" i="0" dirty="0">
                <a:solidFill>
                  <a:srgbClr val="000000"/>
                </a:solidFill>
                <a:effectLst/>
                <a:latin typeface="Arial" panose="020B0604020202020204" pitchFamily="34" charset="0"/>
              </a:rPr>
              <a:t>Merrill Lynch, the third largest investment bank, was acquired by Bank of America under the government prodding. </a:t>
            </a:r>
            <a:endParaRPr lang="en-CA" sz="2800" dirty="0"/>
          </a:p>
        </p:txBody>
      </p:sp>
    </p:spTree>
    <p:extLst>
      <p:ext uri="{BB962C8B-B14F-4D97-AF65-F5344CB8AC3E}">
        <p14:creationId xmlns:p14="http://schemas.microsoft.com/office/powerpoint/2010/main" val="4289367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dirty="0"/>
              <a:t>More detailed analysis</a:t>
            </a:r>
          </a:p>
        </p:txBody>
      </p:sp>
      <p:sp>
        <p:nvSpPr>
          <p:cNvPr id="9219" name="Rectangle 3"/>
          <p:cNvSpPr>
            <a:spLocks noGrp="1" noChangeArrowheads="1"/>
          </p:cNvSpPr>
          <p:nvPr>
            <p:ph type="body" idx="1"/>
          </p:nvPr>
        </p:nvSpPr>
        <p:spPr/>
        <p:txBody>
          <a:bodyPr/>
          <a:lstStyle/>
          <a:p>
            <a:pPr>
              <a:lnSpc>
                <a:spcPct val="90000"/>
              </a:lnSpc>
            </a:pPr>
            <a:r>
              <a:rPr lang="en-US" sz="2800" dirty="0"/>
              <a:t>Fixed cost and sustainability</a:t>
            </a:r>
          </a:p>
          <a:p>
            <a:pPr>
              <a:lnSpc>
                <a:spcPct val="90000"/>
              </a:lnSpc>
            </a:pPr>
            <a:r>
              <a:rPr lang="en-US" sz="2800" dirty="0"/>
              <a:t>Higher fixed cost system require larger market size to sustain itself.</a:t>
            </a:r>
          </a:p>
          <a:p>
            <a:pPr>
              <a:lnSpc>
                <a:spcPct val="90000"/>
              </a:lnSpc>
            </a:pPr>
            <a:r>
              <a:rPr lang="en-US" sz="2800" dirty="0"/>
              <a:t>High school have higher fixed cost than elementary school.</a:t>
            </a:r>
          </a:p>
          <a:p>
            <a:pPr>
              <a:lnSpc>
                <a:spcPct val="90000"/>
              </a:lnSpc>
            </a:pPr>
            <a:r>
              <a:rPr lang="en-US" sz="2800" dirty="0"/>
              <a:t>When mandatory education extends to high school, the minimal size of a sustainable community increases.</a:t>
            </a: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439D8-5865-6009-532B-11960BAE927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A055DBD-F41D-5053-9B80-0439D088F46D}"/>
              </a:ext>
            </a:extLst>
          </p:cNvPr>
          <p:cNvSpPr>
            <a:spLocks noGrp="1"/>
          </p:cNvSpPr>
          <p:nvPr>
            <p:ph idx="1"/>
          </p:nvPr>
        </p:nvSpPr>
        <p:spPr/>
        <p:txBody>
          <a:bodyPr/>
          <a:lstStyle/>
          <a:p>
            <a:r>
              <a:rPr lang="en-US" b="0" i="0" dirty="0">
                <a:solidFill>
                  <a:srgbClr val="000000"/>
                </a:solidFill>
                <a:effectLst/>
                <a:latin typeface="Arial" panose="020B0604020202020204" pitchFamily="34" charset="0"/>
              </a:rPr>
              <a:t>AIG, the giant insurance company, was bailed out with two hundred billion federal fund. </a:t>
            </a:r>
          </a:p>
          <a:p>
            <a:r>
              <a:rPr lang="en-US" b="0" i="0" dirty="0">
                <a:solidFill>
                  <a:srgbClr val="000000"/>
                </a:solidFill>
                <a:effectLst/>
                <a:latin typeface="Arial" panose="020B0604020202020204" pitchFamily="34" charset="0"/>
              </a:rPr>
              <a:t>Without the help of the government, the investment banking industry and the global finance system would largely decimate, greatly reducing the yoke on the general public.</a:t>
            </a:r>
            <a:endParaRPr lang="en-CA" dirty="0"/>
          </a:p>
        </p:txBody>
      </p:sp>
    </p:spTree>
    <p:extLst>
      <p:ext uri="{BB962C8B-B14F-4D97-AF65-F5344CB8AC3E}">
        <p14:creationId xmlns:p14="http://schemas.microsoft.com/office/powerpoint/2010/main" val="105261218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E7320-5145-7B39-88B3-78EC217C1F57}"/>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9BE195C2-B757-1D56-A163-1B223CF52857}"/>
              </a:ext>
            </a:extLst>
          </p:cNvPr>
          <p:cNvSpPr>
            <a:spLocks noGrp="1"/>
          </p:cNvSpPr>
          <p:nvPr>
            <p:ph idx="1"/>
          </p:nvPr>
        </p:nvSpPr>
        <p:spPr/>
        <p:txBody>
          <a:bodyPr/>
          <a:lstStyle/>
          <a:p>
            <a:r>
              <a:rPr lang="en-US" b="0" i="0" dirty="0">
                <a:solidFill>
                  <a:srgbClr val="000000"/>
                </a:solidFill>
                <a:effectLst/>
                <a:latin typeface="Arial" panose="020B0604020202020204" pitchFamily="34" charset="0"/>
              </a:rPr>
              <a:t>After 2008, the US stock market experienced the longest bull market in history. The authority claims that this justifies the government interventions during financial crisis.</a:t>
            </a:r>
            <a:endParaRPr lang="en-CA" dirty="0"/>
          </a:p>
        </p:txBody>
      </p:sp>
    </p:spTree>
    <p:extLst>
      <p:ext uri="{BB962C8B-B14F-4D97-AF65-F5344CB8AC3E}">
        <p14:creationId xmlns:p14="http://schemas.microsoft.com/office/powerpoint/2010/main" val="50808375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E9FFF-F278-8E63-B8DE-93603BCF68E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75BD426-5B26-47C2-696D-04B0389B5F64}"/>
              </a:ext>
            </a:extLst>
          </p:cNvPr>
          <p:cNvSpPr>
            <a:spLocks noGrp="1"/>
          </p:cNvSpPr>
          <p:nvPr>
            <p:ph idx="1"/>
          </p:nvPr>
        </p:nvSpPr>
        <p:spPr/>
        <p:txBody>
          <a:bodyPr/>
          <a:lstStyle/>
          <a:p>
            <a:r>
              <a:rPr lang="en-US" b="0" i="0" dirty="0">
                <a:solidFill>
                  <a:srgbClr val="000000"/>
                </a:solidFill>
                <a:effectLst/>
                <a:latin typeface="Arial" panose="020B0604020202020204" pitchFamily="34" charset="0"/>
              </a:rPr>
              <a:t>But from the iron law of conservation, without genuine economic growth, the bull market in the financial market must mean the bear market somewhere else. </a:t>
            </a:r>
          </a:p>
          <a:p>
            <a:r>
              <a:rPr lang="en-US" b="0" i="0" dirty="0">
                <a:solidFill>
                  <a:srgbClr val="000000"/>
                </a:solidFill>
                <a:effectLst/>
                <a:latin typeface="Arial" panose="020B0604020202020204" pitchFamily="34" charset="0"/>
              </a:rPr>
              <a:t>Indeed, the US fertility rate has dropped sharply to the lowest point ever recorded after 2008. </a:t>
            </a:r>
          </a:p>
          <a:p>
            <a:endParaRPr lang="en-CA" dirty="0"/>
          </a:p>
        </p:txBody>
      </p:sp>
    </p:spTree>
    <p:extLst>
      <p:ext uri="{BB962C8B-B14F-4D97-AF65-F5344CB8AC3E}">
        <p14:creationId xmlns:p14="http://schemas.microsoft.com/office/powerpoint/2010/main" val="100540141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BA7F9-FA76-FAF2-0B47-975241CB1970}"/>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8B0A6F81-DE53-6BEC-AD6A-C4411534492F}"/>
              </a:ext>
            </a:extLst>
          </p:cNvPr>
          <p:cNvSpPr>
            <a:spLocks noGrp="1"/>
          </p:cNvSpPr>
          <p:nvPr>
            <p:ph idx="1"/>
          </p:nvPr>
        </p:nvSpPr>
        <p:spPr/>
        <p:txBody>
          <a:bodyPr/>
          <a:lstStyle/>
          <a:p>
            <a:r>
              <a:rPr lang="en-US" b="0" i="0" dirty="0">
                <a:solidFill>
                  <a:srgbClr val="000000"/>
                </a:solidFill>
                <a:effectLst/>
                <a:latin typeface="Arial" panose="020B0604020202020204" pitchFamily="34" charset="0"/>
              </a:rPr>
              <a:t>Globally, the fertility rates of the highly financialized nations are capped far below the replacement rate. </a:t>
            </a:r>
          </a:p>
          <a:p>
            <a:r>
              <a:rPr lang="en-US" b="0" i="0" dirty="0">
                <a:solidFill>
                  <a:srgbClr val="000000"/>
                </a:solidFill>
                <a:effectLst/>
                <a:latin typeface="Arial" panose="020B0604020202020204" pitchFamily="34" charset="0"/>
              </a:rPr>
              <a:t>The gain of financial market is the loss of the biological market.</a:t>
            </a:r>
            <a:endParaRPr lang="en-CA" dirty="0"/>
          </a:p>
        </p:txBody>
      </p:sp>
    </p:spTree>
    <p:extLst>
      <p:ext uri="{BB962C8B-B14F-4D97-AF65-F5344CB8AC3E}">
        <p14:creationId xmlns:p14="http://schemas.microsoft.com/office/powerpoint/2010/main" val="193945578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4216D-7DAC-CA1F-800C-B916F7F6102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383226D8-C759-B2E4-5CD8-4439182DEA47}"/>
              </a:ext>
            </a:extLst>
          </p:cNvPr>
          <p:cNvSpPr>
            <a:spLocks noGrp="1"/>
          </p:cNvSpPr>
          <p:nvPr>
            <p:ph idx="1"/>
          </p:nvPr>
        </p:nvSpPr>
        <p:spPr/>
        <p:txBody>
          <a:bodyPr/>
          <a:lstStyle/>
          <a:p>
            <a:pPr algn="l"/>
            <a:r>
              <a:rPr lang="en-US" b="0" i="0" dirty="0">
                <a:solidFill>
                  <a:srgbClr val="000000"/>
                </a:solidFill>
                <a:effectLst/>
                <a:latin typeface="Arial" panose="020B0604020202020204" pitchFamily="34" charset="0"/>
                <a:ea typeface="宋体" panose="02010600030101010101" pitchFamily="2" charset="-122"/>
              </a:rPr>
              <a:t>In 2020, due to large scale lock down related to global pandemic, economic activities tumbled. </a:t>
            </a:r>
          </a:p>
          <a:p>
            <a:pPr algn="l"/>
            <a:r>
              <a:rPr lang="en-US" b="0" i="0" dirty="0">
                <a:solidFill>
                  <a:srgbClr val="000000"/>
                </a:solidFill>
                <a:effectLst/>
                <a:latin typeface="Arial" panose="020B0604020202020204" pitchFamily="34" charset="0"/>
                <a:ea typeface="宋体" panose="02010600030101010101" pitchFamily="2" charset="-122"/>
              </a:rPr>
              <a:t>So did the stock market, which is supposed to reflect the market condition. </a:t>
            </a:r>
          </a:p>
          <a:p>
            <a:pPr algn="l"/>
            <a:r>
              <a:rPr lang="en-US" b="0" i="0" dirty="0">
                <a:solidFill>
                  <a:srgbClr val="000000"/>
                </a:solidFill>
                <a:effectLst/>
                <a:latin typeface="Arial" panose="020B0604020202020204" pitchFamily="34" charset="0"/>
                <a:ea typeface="宋体" panose="02010600030101010101" pitchFamily="2" charset="-122"/>
              </a:rPr>
              <a:t>However, governments worldwide began the largest money printing in history, boosting the stock market. </a:t>
            </a:r>
            <a:endParaRPr lang="en-US" b="0" i="0" dirty="0">
              <a:solidFill>
                <a:srgbClr val="000000"/>
              </a:solidFill>
              <a:effectLst/>
              <a:latin typeface="宋体" panose="02010600030101010101" pitchFamily="2" charset="-122"/>
              <a:ea typeface="宋体" panose="02010600030101010101" pitchFamily="2" charset="-122"/>
            </a:endParaRPr>
          </a:p>
          <a:p>
            <a:pPr algn="l"/>
            <a:endParaRPr lang="en-US" b="0" i="0" dirty="0">
              <a:solidFill>
                <a:srgbClr val="000000"/>
              </a:solidFill>
              <a:effectLst/>
              <a:latin typeface="宋体" panose="02010600030101010101" pitchFamily="2" charset="-122"/>
              <a:ea typeface="宋体" panose="02010600030101010101" pitchFamily="2" charset="-122"/>
            </a:endParaRPr>
          </a:p>
          <a:p>
            <a:endParaRPr lang="en-CA" dirty="0"/>
          </a:p>
        </p:txBody>
      </p:sp>
    </p:spTree>
    <p:extLst>
      <p:ext uri="{BB962C8B-B14F-4D97-AF65-F5344CB8AC3E}">
        <p14:creationId xmlns:p14="http://schemas.microsoft.com/office/powerpoint/2010/main" val="178435331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B0C1-E455-AABC-C1D6-F9B4C908C71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A2895E6D-5E3D-FF0F-D906-039E20AA3507}"/>
              </a:ext>
            </a:extLst>
          </p:cNvPr>
          <p:cNvSpPr>
            <a:spLocks noGrp="1"/>
          </p:cNvSpPr>
          <p:nvPr>
            <p:ph idx="1"/>
          </p:nvPr>
        </p:nvSpPr>
        <p:spPr/>
        <p:txBody>
          <a:bodyPr/>
          <a:lstStyle/>
          <a:p>
            <a:r>
              <a:rPr lang="en-US" b="0" i="0" dirty="0">
                <a:solidFill>
                  <a:srgbClr val="000000"/>
                </a:solidFill>
                <a:effectLst/>
                <a:latin typeface="Arial" panose="020B0604020202020204" pitchFamily="34" charset="0"/>
                <a:ea typeface="宋体" panose="02010600030101010101" pitchFamily="2" charset="-122"/>
              </a:rPr>
              <a:t>From the conservation law, something has to give.  </a:t>
            </a:r>
          </a:p>
          <a:p>
            <a:r>
              <a:rPr lang="en-US" b="0" i="0" dirty="0">
                <a:solidFill>
                  <a:srgbClr val="000000"/>
                </a:solidFill>
                <a:effectLst/>
                <a:latin typeface="Arial" panose="020B0604020202020204" pitchFamily="34" charset="0"/>
                <a:ea typeface="宋体" panose="02010600030101010101" pitchFamily="2" charset="-122"/>
              </a:rPr>
              <a:t>Sure enough, the money printing generated a huge inflation, amid an economic downturn when many people are very vulnerable.</a:t>
            </a:r>
            <a:endParaRPr lang="en-CA" dirty="0"/>
          </a:p>
        </p:txBody>
      </p:sp>
    </p:spTree>
    <p:extLst>
      <p:ext uri="{BB962C8B-B14F-4D97-AF65-F5344CB8AC3E}">
        <p14:creationId xmlns:p14="http://schemas.microsoft.com/office/powerpoint/2010/main" val="420858923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97CAF-0167-D7C9-3BB9-D3D16A8636DF}"/>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68E33166-DFE0-F473-FE07-7EB558263E1E}"/>
              </a:ext>
            </a:extLst>
          </p:cNvPr>
          <p:cNvSpPr>
            <a:spLocks noGrp="1"/>
          </p:cNvSpPr>
          <p:nvPr>
            <p:ph idx="1"/>
          </p:nvPr>
        </p:nvSpPr>
        <p:spPr/>
        <p:txBody>
          <a:bodyPr/>
          <a:lstStyle/>
          <a:p>
            <a:r>
              <a:rPr lang="en-US" b="0" i="0" dirty="0">
                <a:solidFill>
                  <a:srgbClr val="000000"/>
                </a:solidFill>
                <a:effectLst/>
                <a:latin typeface="Arial" panose="020B0604020202020204" pitchFamily="34" charset="0"/>
                <a:ea typeface="宋体" panose="02010600030101010101" pitchFamily="2" charset="-122"/>
              </a:rPr>
              <a:t>The term, unintended consequence, is often used in the press. </a:t>
            </a:r>
          </a:p>
          <a:p>
            <a:r>
              <a:rPr lang="en-US" b="0" i="0" dirty="0">
                <a:solidFill>
                  <a:srgbClr val="000000"/>
                </a:solidFill>
                <a:effectLst/>
                <a:latin typeface="Arial" panose="020B0604020202020204" pitchFamily="34" charset="0"/>
                <a:ea typeface="宋体" panose="02010600030101010101" pitchFamily="2" charset="-122"/>
              </a:rPr>
              <a:t>From the conservation law, unintended consequences are really the inevitable result of intended consequences.</a:t>
            </a:r>
            <a:endParaRPr lang="en-CA" dirty="0"/>
          </a:p>
        </p:txBody>
      </p:sp>
    </p:spTree>
    <p:extLst>
      <p:ext uri="{BB962C8B-B14F-4D97-AF65-F5344CB8AC3E}">
        <p14:creationId xmlns:p14="http://schemas.microsoft.com/office/powerpoint/2010/main" val="11135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7710B-483C-4F00-BCEE-D7695338E7D8}"/>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7649E4E5-897D-47BB-9696-112AB640794B}"/>
              </a:ext>
            </a:extLst>
          </p:cNvPr>
          <p:cNvSpPr>
            <a:spLocks noGrp="1"/>
          </p:cNvSpPr>
          <p:nvPr>
            <p:ph idx="1"/>
          </p:nvPr>
        </p:nvSpPr>
        <p:spPr/>
        <p:txBody>
          <a:bodyPr/>
          <a:lstStyle/>
          <a:p>
            <a:pPr>
              <a:lnSpc>
                <a:spcPct val="90000"/>
              </a:lnSpc>
            </a:pPr>
            <a:r>
              <a:rPr lang="en-US" sz="3200" dirty="0"/>
              <a:t>When a community cannot support a high school, young families start to move away.</a:t>
            </a:r>
          </a:p>
          <a:p>
            <a:pPr>
              <a:lnSpc>
                <a:spcPct val="90000"/>
              </a:lnSpc>
            </a:pPr>
            <a:r>
              <a:rPr lang="en-US" dirty="0"/>
              <a:t>Later</a:t>
            </a:r>
            <a:r>
              <a:rPr lang="en-US" sz="3200" dirty="0"/>
              <a:t>, the community cannot support an elementary school. </a:t>
            </a:r>
          </a:p>
          <a:p>
            <a:pPr>
              <a:lnSpc>
                <a:spcPct val="90000"/>
              </a:lnSpc>
            </a:pPr>
            <a:r>
              <a:rPr lang="en-US" sz="3200" dirty="0"/>
              <a:t>More families move away.</a:t>
            </a:r>
          </a:p>
          <a:p>
            <a:pPr>
              <a:lnSpc>
                <a:spcPct val="90000"/>
              </a:lnSpc>
            </a:pPr>
            <a:r>
              <a:rPr lang="en-US" sz="3200" dirty="0"/>
              <a:t>The community eventually disappear.</a:t>
            </a:r>
          </a:p>
          <a:p>
            <a:pPr>
              <a:lnSpc>
                <a:spcPct val="90000"/>
              </a:lnSpc>
            </a:pPr>
            <a:r>
              <a:rPr lang="en-US" sz="3200" dirty="0"/>
              <a:t>Example, Hixon, which is between Prince George and Quesnel.  </a:t>
            </a:r>
          </a:p>
          <a:p>
            <a:endParaRPr lang="en-CA" dirty="0"/>
          </a:p>
        </p:txBody>
      </p:sp>
    </p:spTree>
    <p:extLst>
      <p:ext uri="{BB962C8B-B14F-4D97-AF65-F5344CB8AC3E}">
        <p14:creationId xmlns:p14="http://schemas.microsoft.com/office/powerpoint/2010/main" val="529638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958B2-C968-4E53-8D62-427305AFC6A3}"/>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12C78651-22B9-45A2-9F4E-FB2996B93909}"/>
              </a:ext>
            </a:extLst>
          </p:cNvPr>
          <p:cNvSpPr>
            <a:spLocks noGrp="1"/>
          </p:cNvSpPr>
          <p:nvPr>
            <p:ph idx="1"/>
          </p:nvPr>
        </p:nvSpPr>
        <p:spPr/>
        <p:txBody>
          <a:bodyPr/>
          <a:lstStyle/>
          <a:p>
            <a:r>
              <a:rPr lang="en-CA" dirty="0"/>
              <a:t>With higher fixed costs, population will move to big population centers.</a:t>
            </a:r>
          </a:p>
          <a:p>
            <a:r>
              <a:rPr lang="en-CA" dirty="0"/>
              <a:t>Cities become more populous and more popular.</a:t>
            </a:r>
          </a:p>
          <a:p>
            <a:r>
              <a:rPr lang="en-CA" dirty="0"/>
              <a:t>Small villages are vacated. </a:t>
            </a:r>
          </a:p>
        </p:txBody>
      </p:sp>
    </p:spTree>
    <p:extLst>
      <p:ext uri="{BB962C8B-B14F-4D97-AF65-F5344CB8AC3E}">
        <p14:creationId xmlns:p14="http://schemas.microsoft.com/office/powerpoint/2010/main" val="424576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z="4000" dirty="0"/>
              <a:t>Why most economists are not concerned</a:t>
            </a:r>
          </a:p>
        </p:txBody>
      </p:sp>
      <p:sp>
        <p:nvSpPr>
          <p:cNvPr id="10243" name="Rectangle 3"/>
          <p:cNvSpPr>
            <a:spLocks noGrp="1" noChangeArrowheads="1"/>
          </p:cNvSpPr>
          <p:nvPr>
            <p:ph type="body" idx="1"/>
          </p:nvPr>
        </p:nvSpPr>
        <p:spPr/>
        <p:txBody>
          <a:bodyPr/>
          <a:lstStyle/>
          <a:p>
            <a:r>
              <a:rPr lang="en-US" dirty="0"/>
              <a:t>Economists mostly use GDP as the measure of health of the society.</a:t>
            </a:r>
          </a:p>
          <a:p>
            <a:r>
              <a:rPr lang="en-US" dirty="0"/>
              <a:t>GDP is still growing in most wealthy countries</a:t>
            </a:r>
          </a:p>
          <a:p>
            <a:r>
              <a:rPr lang="en-US" dirty="0"/>
              <a:t>Economists mostly live in population centers. </a:t>
            </a:r>
          </a:p>
          <a:p>
            <a:r>
              <a:rPr lang="en-US" dirty="0"/>
              <a:t>They feel the environment becomes more crowded. </a:t>
            </a:r>
          </a:p>
          <a:p>
            <a:r>
              <a:rPr lang="en-US" dirty="0"/>
              <a:t>So do majority of people.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sz="4000" dirty="0"/>
              <a:t>The problems of Using GDP as the main measure </a:t>
            </a:r>
            <a:br>
              <a:rPr lang="en-US" sz="4000" dirty="0"/>
            </a:br>
            <a:endParaRPr lang="en-US" sz="4000" dirty="0"/>
          </a:p>
        </p:txBody>
      </p:sp>
      <p:sp>
        <p:nvSpPr>
          <p:cNvPr id="45059" name="Rectangle 3"/>
          <p:cNvSpPr>
            <a:spLocks noGrp="1" noChangeArrowheads="1"/>
          </p:cNvSpPr>
          <p:nvPr>
            <p:ph type="body" idx="1"/>
          </p:nvPr>
        </p:nvSpPr>
        <p:spPr/>
        <p:txBody>
          <a:bodyPr/>
          <a:lstStyle/>
          <a:p>
            <a:r>
              <a:rPr lang="en-US" sz="2800" dirty="0"/>
              <a:t>The decline of fertility rate free up labor forces over the short term. More women join labor market.</a:t>
            </a:r>
          </a:p>
          <a:p>
            <a:r>
              <a:rPr lang="en-US" sz="2800" dirty="0"/>
              <a:t>This generate short term economic growth.</a:t>
            </a:r>
          </a:p>
          <a:p>
            <a:r>
              <a:rPr lang="en-US" sz="2800" dirty="0"/>
              <a:t>But over long term, labor supply will decline. </a:t>
            </a:r>
          </a:p>
          <a:p>
            <a:r>
              <a:rPr lang="en-US" sz="2800" dirty="0"/>
              <a:t>Since it takes about 25 years from birth to work, it is only after 30 years the negative impacts of low fertility rates will show up in economic activities. </a:t>
            </a:r>
          </a:p>
          <a:p>
            <a:endParaRPr lang="en-US" sz="2800" dirty="0"/>
          </a:p>
          <a:p>
            <a:endParaRPr 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C0055-B30D-4FC3-88D4-A62293470F7F}"/>
              </a:ext>
            </a:extLst>
          </p:cNvPr>
          <p:cNvSpPr>
            <a:spLocks noGrp="1"/>
          </p:cNvSpPr>
          <p:nvPr>
            <p:ph type="title"/>
          </p:nvPr>
        </p:nvSpPr>
        <p:spPr/>
        <p:txBody>
          <a:bodyPr/>
          <a:lstStyle/>
          <a:p>
            <a:r>
              <a:rPr lang="en-CA" dirty="0"/>
              <a:t>Monetization of society</a:t>
            </a:r>
          </a:p>
        </p:txBody>
      </p:sp>
      <p:sp>
        <p:nvSpPr>
          <p:cNvPr id="3" name="Content Placeholder 2">
            <a:extLst>
              <a:ext uri="{FF2B5EF4-FFF2-40B4-BE49-F238E27FC236}">
                <a16:creationId xmlns:a16="http://schemas.microsoft.com/office/drawing/2014/main" id="{F007E898-8FE4-4037-83A4-D9513C297F91}"/>
              </a:ext>
            </a:extLst>
          </p:cNvPr>
          <p:cNvSpPr>
            <a:spLocks noGrp="1"/>
          </p:cNvSpPr>
          <p:nvPr>
            <p:ph idx="1"/>
          </p:nvPr>
        </p:nvSpPr>
        <p:spPr/>
        <p:txBody>
          <a:bodyPr/>
          <a:lstStyle/>
          <a:p>
            <a:r>
              <a:rPr lang="en-CA" dirty="0"/>
              <a:t>With the socialization of senior care and the decrease of family size, more and more senior care and kids care are monetized.</a:t>
            </a:r>
          </a:p>
          <a:p>
            <a:r>
              <a:rPr lang="en-CA" dirty="0"/>
              <a:t>GDP continue to grow, although the quantity and quality of social activities are declining.</a:t>
            </a:r>
          </a:p>
          <a:p>
            <a:endParaRPr lang="en-CA" dirty="0"/>
          </a:p>
        </p:txBody>
      </p:sp>
    </p:spTree>
    <p:extLst>
      <p:ext uri="{BB962C8B-B14F-4D97-AF65-F5344CB8AC3E}">
        <p14:creationId xmlns:p14="http://schemas.microsoft.com/office/powerpoint/2010/main" val="14967476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endParaRPr lang="en-US" dirty="0"/>
          </a:p>
        </p:txBody>
      </p:sp>
      <p:sp>
        <p:nvSpPr>
          <p:cNvPr id="46083" name="Rectangle 3"/>
          <p:cNvSpPr>
            <a:spLocks noGrp="1" noChangeArrowheads="1"/>
          </p:cNvSpPr>
          <p:nvPr>
            <p:ph type="body" idx="1"/>
          </p:nvPr>
        </p:nvSpPr>
        <p:spPr/>
        <p:txBody>
          <a:bodyPr/>
          <a:lstStyle/>
          <a:p>
            <a:r>
              <a:rPr lang="en-US" dirty="0"/>
              <a:t>Fertility rate, which is the return on human investment, is a much more fundamental parameter and is a leading indicator over GDP growth rate.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a:t>Examples</a:t>
            </a:r>
          </a:p>
        </p:txBody>
      </p:sp>
      <p:sp>
        <p:nvSpPr>
          <p:cNvPr id="12291" name="Rectangle 3"/>
          <p:cNvSpPr>
            <a:spLocks noGrp="1" noChangeArrowheads="1"/>
          </p:cNvSpPr>
          <p:nvPr>
            <p:ph type="body" idx="1"/>
          </p:nvPr>
        </p:nvSpPr>
        <p:spPr/>
        <p:txBody>
          <a:bodyPr/>
          <a:lstStyle/>
          <a:p>
            <a:r>
              <a:rPr lang="en-US" dirty="0"/>
              <a:t>If fertility is used as a measure of social health in Japan, you would have recognized its eventual decline in early 70s.</a:t>
            </a:r>
          </a:p>
          <a:p>
            <a:r>
              <a:rPr lang="en-US" dirty="0"/>
              <a:t>However, even today, economists are still arguing about how past policy mistakes wreck Japanese economy and how a good policy can revive Japanese economy.</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AB6BC-5AF3-4D8C-A3FE-033C659C5CF3}"/>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334D2622-CB02-4FFD-A74E-435DE02DE339}"/>
              </a:ext>
            </a:extLst>
          </p:cNvPr>
          <p:cNvSpPr>
            <a:spLocks noGrp="1"/>
          </p:cNvSpPr>
          <p:nvPr>
            <p:ph idx="1"/>
          </p:nvPr>
        </p:nvSpPr>
        <p:spPr/>
        <p:txBody>
          <a:bodyPr/>
          <a:lstStyle/>
          <a:p>
            <a:r>
              <a:rPr lang="en-CA" dirty="0"/>
              <a:t>Even on the issue of fertility rate, Japanese governments depend on increasing taxes to support child care.</a:t>
            </a:r>
          </a:p>
          <a:p>
            <a:r>
              <a:rPr lang="en-CA" dirty="0"/>
              <a:t>For example, several years ago, Japanese government raised sales tax to provide free child care as a means to increase birth rate.</a:t>
            </a:r>
          </a:p>
        </p:txBody>
      </p:sp>
    </p:spTree>
    <p:extLst>
      <p:ext uri="{BB962C8B-B14F-4D97-AF65-F5344CB8AC3E}">
        <p14:creationId xmlns:p14="http://schemas.microsoft.com/office/powerpoint/2010/main" val="4001141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In standard economic theories, economy will grow indefinitely over time. </a:t>
            </a:r>
          </a:p>
          <a:p>
            <a:r>
              <a:rPr lang="en-US" dirty="0"/>
              <a:t>There are two main branches in finance: corporate finance and investment theory.</a:t>
            </a:r>
          </a:p>
          <a:p>
            <a:r>
              <a:rPr lang="en-US" dirty="0"/>
              <a:t>In corporate finance, the standard theory is MM theory.</a:t>
            </a:r>
          </a:p>
          <a:p>
            <a:r>
              <a:rPr lang="en-US" dirty="0"/>
              <a:t>In MM theory, an investment is assumed to extend to perpetuity. </a:t>
            </a:r>
          </a:p>
          <a:p>
            <a:endParaRPr lang="en-US" dirty="0"/>
          </a:p>
        </p:txBody>
      </p:sp>
    </p:spTree>
    <p:extLst>
      <p:ext uri="{BB962C8B-B14F-4D97-AF65-F5344CB8AC3E}">
        <p14:creationId xmlns:p14="http://schemas.microsoft.com/office/powerpoint/2010/main" val="40564852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7521A-0A3A-4074-BFE4-D6DCF8E4C991}"/>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B98CA359-F46D-49C2-A709-6EC235CCBC47}"/>
              </a:ext>
            </a:extLst>
          </p:cNvPr>
          <p:cNvSpPr>
            <a:spLocks noGrp="1"/>
          </p:cNvSpPr>
          <p:nvPr>
            <p:ph idx="1"/>
          </p:nvPr>
        </p:nvSpPr>
        <p:spPr/>
        <p:txBody>
          <a:bodyPr/>
          <a:lstStyle/>
          <a:p>
            <a:r>
              <a:rPr lang="en-CA" dirty="0"/>
              <a:t>It is difficult for the government to acknowledge that big government is the problem, not the solution.</a:t>
            </a:r>
          </a:p>
          <a:p>
            <a:endParaRPr lang="en-CA" dirty="0"/>
          </a:p>
        </p:txBody>
      </p:sp>
    </p:spTree>
    <p:extLst>
      <p:ext uri="{BB962C8B-B14F-4D97-AF65-F5344CB8AC3E}">
        <p14:creationId xmlns:p14="http://schemas.microsoft.com/office/powerpoint/2010/main" val="13514673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dirty="0"/>
              <a:t>Europe</a:t>
            </a:r>
          </a:p>
        </p:txBody>
      </p:sp>
      <p:sp>
        <p:nvSpPr>
          <p:cNvPr id="44035" name="Rectangle 3"/>
          <p:cNvSpPr>
            <a:spLocks noGrp="1" noChangeArrowheads="1"/>
          </p:cNvSpPr>
          <p:nvPr>
            <p:ph type="body" idx="1"/>
          </p:nvPr>
        </p:nvSpPr>
        <p:spPr/>
        <p:txBody>
          <a:bodyPr/>
          <a:lstStyle/>
          <a:p>
            <a:pPr>
              <a:lnSpc>
                <a:spcPct val="90000"/>
              </a:lnSpc>
            </a:pPr>
            <a:r>
              <a:rPr lang="en-US" sz="2800" dirty="0"/>
              <a:t>If fertility is used as a measure of social health in Europe, you would be much less ambitious about expansive social engineering such as the creation of Euro zone. </a:t>
            </a:r>
          </a:p>
          <a:p>
            <a:pPr>
              <a:lnSpc>
                <a:spcPct val="90000"/>
              </a:lnSpc>
            </a:pPr>
            <a:r>
              <a:rPr lang="en-US" sz="2800" dirty="0"/>
              <a:t>Instead, various countries will prepare for maintaining and simplifying their social structures. </a:t>
            </a:r>
          </a:p>
          <a:p>
            <a:pPr>
              <a:lnSpc>
                <a:spcPct val="90000"/>
              </a:lnSpc>
            </a:pPr>
            <a:r>
              <a:rPr lang="en-US" sz="2800" dirty="0"/>
              <a:t>The attempts by European countries and others  to save Euro will further drag down Europe and the world indefinitely, until the final collapse of the Euro and Euro zone.</a:t>
            </a:r>
          </a:p>
          <a:p>
            <a:pPr>
              <a:lnSpc>
                <a:spcPct val="90000"/>
              </a:lnSpc>
            </a:pPr>
            <a:endParaRPr lang="en-US" sz="2800" dirty="0"/>
          </a:p>
          <a:p>
            <a:pPr>
              <a:lnSpc>
                <a:spcPct val="90000"/>
              </a:lnSpc>
            </a:pPr>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a:t>China</a:t>
            </a:r>
          </a:p>
        </p:txBody>
      </p:sp>
      <p:sp>
        <p:nvSpPr>
          <p:cNvPr id="14339" name="Rectangle 3"/>
          <p:cNvSpPr>
            <a:spLocks noGrp="1" noChangeArrowheads="1"/>
          </p:cNvSpPr>
          <p:nvPr>
            <p:ph type="body" idx="1"/>
          </p:nvPr>
        </p:nvSpPr>
        <p:spPr/>
        <p:txBody>
          <a:bodyPr/>
          <a:lstStyle/>
          <a:p>
            <a:r>
              <a:rPr lang="en-US" dirty="0"/>
              <a:t>If fertility is used as a measure of social health in China today, policy makers would attempt to slow down instead of speed up economic growth, to avoid future economic collapse. </a:t>
            </a:r>
          </a:p>
          <a:p>
            <a:r>
              <a:rPr lang="en-US" dirty="0"/>
              <a:t>Policymakers would have scraped the one child policy long ago.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endParaRPr lang="en-US" dirty="0"/>
          </a:p>
        </p:txBody>
      </p:sp>
      <p:sp>
        <p:nvSpPr>
          <p:cNvPr id="47107" name="Rectangle 3"/>
          <p:cNvSpPr>
            <a:spLocks noGrp="1" noChangeArrowheads="1"/>
          </p:cNvSpPr>
          <p:nvPr>
            <p:ph type="body" idx="1"/>
          </p:nvPr>
        </p:nvSpPr>
        <p:spPr/>
        <p:txBody>
          <a:bodyPr/>
          <a:lstStyle/>
          <a:p>
            <a:pPr>
              <a:lnSpc>
                <a:spcPct val="80000"/>
              </a:lnSpc>
            </a:pPr>
            <a:r>
              <a:rPr lang="en-US" dirty="0"/>
              <a:t>Can one child policy be stopped when the population size becomes “optimal”, whatever that term means?</a:t>
            </a:r>
          </a:p>
          <a:p>
            <a:pPr>
              <a:lnSpc>
                <a:spcPct val="80000"/>
              </a:lnSpc>
            </a:pPr>
            <a:r>
              <a:rPr lang="en-US" dirty="0"/>
              <a:t>In such a society, population structure, with mostly seniors and few young people, is hardly optimal.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92ACD-3F29-4F58-BC54-CF239442B5A7}"/>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10EA4FF1-5106-43D3-BB11-890FB884CD60}"/>
              </a:ext>
            </a:extLst>
          </p:cNvPr>
          <p:cNvSpPr>
            <a:spLocks noGrp="1"/>
          </p:cNvSpPr>
          <p:nvPr>
            <p:ph idx="1"/>
          </p:nvPr>
        </p:nvSpPr>
        <p:spPr/>
        <p:txBody>
          <a:bodyPr/>
          <a:lstStyle/>
          <a:p>
            <a:pPr>
              <a:lnSpc>
                <a:spcPct val="80000"/>
              </a:lnSpc>
            </a:pPr>
            <a:r>
              <a:rPr lang="en-US" sz="3200" dirty="0"/>
              <a:t>Furthermore, policies will be more influenced by the needs of seniors than by the needs of young families in reproductive ages.</a:t>
            </a:r>
          </a:p>
          <a:p>
            <a:pPr>
              <a:lnSpc>
                <a:spcPct val="80000"/>
              </a:lnSpc>
            </a:pPr>
            <a:r>
              <a:rPr lang="en-US" sz="3200" dirty="0"/>
              <a:t>This will continue to depress fertility over long term, as observed in countries that experience demographic transitions earlier. </a:t>
            </a:r>
          </a:p>
          <a:p>
            <a:endParaRPr lang="en-CA" dirty="0"/>
          </a:p>
        </p:txBody>
      </p:sp>
    </p:spTree>
    <p:extLst>
      <p:ext uri="{BB962C8B-B14F-4D97-AF65-F5344CB8AC3E}">
        <p14:creationId xmlns:p14="http://schemas.microsoft.com/office/powerpoint/2010/main" val="1587295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a:t>Canada and BC</a:t>
            </a:r>
          </a:p>
        </p:txBody>
      </p:sp>
      <p:sp>
        <p:nvSpPr>
          <p:cNvPr id="15363" name="Rectangle 3"/>
          <p:cNvSpPr>
            <a:spLocks noGrp="1" noChangeArrowheads="1"/>
          </p:cNvSpPr>
          <p:nvPr>
            <p:ph type="body" idx="1"/>
          </p:nvPr>
        </p:nvSpPr>
        <p:spPr/>
        <p:txBody>
          <a:bodyPr/>
          <a:lstStyle/>
          <a:p>
            <a:r>
              <a:rPr lang="en-US" dirty="0"/>
              <a:t>If fertility is used as a measure of social health in Canada today, we would need to seriously rethink about our policies and social structures.</a:t>
            </a:r>
          </a:p>
          <a:p>
            <a:r>
              <a:rPr lang="en-US" dirty="0"/>
              <a:t>We might stop burdening ourselves with things like carbon tax.</a:t>
            </a:r>
          </a:p>
          <a:p>
            <a:r>
              <a:rPr lang="en-US" dirty="0"/>
              <a:t>We might start to reduce our health care cost instead of increasing it. </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We might reduce pension deduction so young people can have more resources for more children.</a:t>
            </a:r>
          </a:p>
          <a:p>
            <a:endParaRPr lang="en-US" dirty="0"/>
          </a:p>
        </p:txBody>
      </p:sp>
    </p:spTree>
    <p:extLst>
      <p:ext uri="{BB962C8B-B14F-4D97-AF65-F5344CB8AC3E}">
        <p14:creationId xmlns:p14="http://schemas.microsoft.com/office/powerpoint/2010/main" val="24890595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endParaRPr lang="en-US" dirty="0"/>
          </a:p>
        </p:txBody>
      </p:sp>
      <p:sp>
        <p:nvSpPr>
          <p:cNvPr id="16387" name="Rectangle 3"/>
          <p:cNvSpPr>
            <a:spLocks noGrp="1" noChangeArrowheads="1"/>
          </p:cNvSpPr>
          <p:nvPr>
            <p:ph type="body" idx="1"/>
          </p:nvPr>
        </p:nvSpPr>
        <p:spPr/>
        <p:txBody>
          <a:bodyPr/>
          <a:lstStyle/>
          <a:p>
            <a:pPr>
              <a:lnSpc>
                <a:spcPct val="90000"/>
              </a:lnSpc>
            </a:pPr>
            <a:r>
              <a:rPr lang="en-US" dirty="0"/>
              <a:t>Historically, the sharp decline of fertility is always the harbinger of decline of highly developed civilizations. </a:t>
            </a:r>
          </a:p>
          <a:p>
            <a:pPr>
              <a:lnSpc>
                <a:spcPct val="90000"/>
              </a:lnSpc>
            </a:pPr>
            <a:r>
              <a:rPr lang="en-US" dirty="0"/>
              <a:t>However, there is a time lag between the decline of fertility and the decline of economic output. </a:t>
            </a:r>
          </a:p>
          <a:p>
            <a:pPr>
              <a:lnSpc>
                <a:spcPct val="90000"/>
              </a:lnSpc>
            </a:pPr>
            <a:r>
              <a:rPr lang="en-US" dirty="0"/>
              <a:t>The initial decline of fertility reduces the ratio of dependents over workers, which actually speed up economic growth. </a:t>
            </a:r>
          </a:p>
        </p:txBody>
      </p:sp>
    </p:spTree>
    <p:extLst>
      <p:ext uri="{BB962C8B-B14F-4D97-AF65-F5344CB8AC3E}">
        <p14:creationId xmlns:p14="http://schemas.microsoft.com/office/powerpoint/2010/main" val="4639594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9397B-4A4E-4191-BB01-C58E3B741C7E}"/>
              </a:ext>
            </a:extLst>
          </p:cNvPr>
          <p:cNvSpPr>
            <a:spLocks noGrp="1"/>
          </p:cNvSpPr>
          <p:nvPr>
            <p:ph type="title"/>
          </p:nvPr>
        </p:nvSpPr>
        <p:spPr/>
        <p:txBody>
          <a:bodyPr/>
          <a:lstStyle/>
          <a:p>
            <a:r>
              <a:rPr lang="en-CA" dirty="0"/>
              <a:t>Why high tax policy always fails</a:t>
            </a:r>
          </a:p>
        </p:txBody>
      </p:sp>
      <p:sp>
        <p:nvSpPr>
          <p:cNvPr id="3" name="Content Placeholder 2">
            <a:extLst>
              <a:ext uri="{FF2B5EF4-FFF2-40B4-BE49-F238E27FC236}">
                <a16:creationId xmlns:a16="http://schemas.microsoft.com/office/drawing/2014/main" id="{22E0D7DA-39C4-4E7B-B4A8-1037B536F757}"/>
              </a:ext>
            </a:extLst>
          </p:cNvPr>
          <p:cNvSpPr>
            <a:spLocks noGrp="1"/>
          </p:cNvSpPr>
          <p:nvPr>
            <p:ph idx="1"/>
          </p:nvPr>
        </p:nvSpPr>
        <p:spPr/>
        <p:txBody>
          <a:bodyPr/>
          <a:lstStyle/>
          <a:p>
            <a:r>
              <a:rPr lang="en-CA" dirty="0"/>
              <a:t>High tax policy always increases the tax burden of the working class. </a:t>
            </a:r>
          </a:p>
          <a:p>
            <a:r>
              <a:rPr lang="en-CA" dirty="0"/>
              <a:t>The government won’t tax the wealthy class, for the wealthy class controls the tax policy. </a:t>
            </a:r>
          </a:p>
          <a:p>
            <a:r>
              <a:rPr lang="en-CA" dirty="0"/>
              <a:t>Tax policies always create “loopholes” for the wealthy to evade taxes.</a:t>
            </a:r>
          </a:p>
          <a:p>
            <a:r>
              <a:rPr lang="en-CA" dirty="0"/>
              <a:t>This discourage people from participating works.</a:t>
            </a:r>
          </a:p>
          <a:p>
            <a:endParaRPr lang="en-CA" dirty="0"/>
          </a:p>
        </p:txBody>
      </p:sp>
    </p:spTree>
    <p:extLst>
      <p:ext uri="{BB962C8B-B14F-4D97-AF65-F5344CB8AC3E}">
        <p14:creationId xmlns:p14="http://schemas.microsoft.com/office/powerpoint/2010/main" val="32153019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8BB30-FC99-4887-A0C2-C6146B4B006F}"/>
              </a:ext>
            </a:extLst>
          </p:cNvPr>
          <p:cNvSpPr>
            <a:spLocks noGrp="1"/>
          </p:cNvSpPr>
          <p:nvPr>
            <p:ph type="title"/>
          </p:nvPr>
        </p:nvSpPr>
        <p:spPr/>
        <p:txBody>
          <a:bodyPr/>
          <a:lstStyle/>
          <a:p>
            <a:r>
              <a:rPr lang="en-CA" dirty="0"/>
              <a:t>US</a:t>
            </a:r>
            <a:r>
              <a:rPr lang="en-US" dirty="0"/>
              <a:t> labor participation rate</a:t>
            </a:r>
            <a:endParaRPr lang="en-CA" dirty="0"/>
          </a:p>
        </p:txBody>
      </p:sp>
      <p:graphicFrame>
        <p:nvGraphicFramePr>
          <p:cNvPr id="4" name="Content Placeholder 3">
            <a:extLst>
              <a:ext uri="{FF2B5EF4-FFF2-40B4-BE49-F238E27FC236}">
                <a16:creationId xmlns:a16="http://schemas.microsoft.com/office/drawing/2014/main" id="{A804EDEB-530B-419E-AE57-B9BF187891E0}"/>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22083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rtl="0" fontAlgn="base"/>
            <a:endParaRPr lang="en-US" dirty="0"/>
          </a:p>
        </p:txBody>
      </p:sp>
      <p:sp>
        <p:nvSpPr>
          <p:cNvPr id="5123" name="Rectangle 3"/>
          <p:cNvSpPr>
            <a:spLocks noGrp="1" noChangeArrowheads="1"/>
          </p:cNvSpPr>
          <p:nvPr>
            <p:ph type="body" idx="1"/>
          </p:nvPr>
        </p:nvSpPr>
        <p:spPr/>
        <p:txBody>
          <a:bodyPr/>
          <a:lstStyle/>
          <a:p>
            <a:r>
              <a:rPr lang="en-US" dirty="0"/>
              <a:t>In investment theory, stock market are assumed to increase indefinitely over time. </a:t>
            </a:r>
            <a:endParaRPr lang="en-US" sz="3200" dirty="0">
              <a:solidFill>
                <a:schemeClr val="tx2"/>
              </a:solidFill>
              <a:effectLst/>
              <a:latin typeface="+mj-lt"/>
              <a:ea typeface="+mj-ea"/>
              <a:cs typeface="+mj-cs"/>
            </a:endParaRPr>
          </a:p>
          <a:p>
            <a:pPr rtl="0" fontAlgn="base"/>
            <a:r>
              <a:rPr lang="en-US" sz="3200" dirty="0">
                <a:solidFill>
                  <a:schemeClr val="tx2"/>
                </a:solidFill>
                <a:effectLst/>
                <a:latin typeface="+mj-lt"/>
                <a:ea typeface="+mj-ea"/>
                <a:cs typeface="+mj-cs"/>
              </a:rPr>
              <a:t>There is no sustainability problem in standard economic and finance theories.</a:t>
            </a:r>
            <a:endParaRPr lang="en-CA" sz="3200" dirty="0">
              <a:effectLst/>
            </a:endParaRPr>
          </a:p>
          <a:p>
            <a:r>
              <a:rPr lang="en-US" sz="3200" dirty="0">
                <a:solidFill>
                  <a:schemeClr val="tx2"/>
                </a:solidFill>
                <a:effectLst/>
                <a:latin typeface="+mj-lt"/>
                <a:ea typeface="+mj-ea"/>
                <a:cs typeface="+mj-cs"/>
              </a:rPr>
              <a:t>But what is the reality?</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545FA-9BD7-493B-B0EF-4CCCD7E21A21}"/>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5BFAAE1B-1701-4BDE-B7DD-351A821BFA26}"/>
              </a:ext>
            </a:extLst>
          </p:cNvPr>
          <p:cNvSpPr>
            <a:spLocks noGrp="1"/>
          </p:cNvSpPr>
          <p:nvPr>
            <p:ph idx="1"/>
          </p:nvPr>
        </p:nvSpPr>
        <p:spPr/>
        <p:txBody>
          <a:bodyPr/>
          <a:lstStyle/>
          <a:p>
            <a:r>
              <a:rPr lang="en-US" dirty="0"/>
              <a:t>With more and more women participating labor force, labor participating rate has been increasing steadily, peaked at 67.3% in 2000.</a:t>
            </a:r>
          </a:p>
          <a:p>
            <a:r>
              <a:rPr lang="en-US" dirty="0"/>
              <a:t>Since then, labor participating rate has been slipping to around 62% in 2021.</a:t>
            </a:r>
            <a:endParaRPr lang="en-CA" dirty="0"/>
          </a:p>
        </p:txBody>
      </p:sp>
    </p:spTree>
    <p:extLst>
      <p:ext uri="{BB962C8B-B14F-4D97-AF65-F5344CB8AC3E}">
        <p14:creationId xmlns:p14="http://schemas.microsoft.com/office/powerpoint/2010/main" val="32089609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55A26-16D3-4C22-A3F3-F5950E5B9297}"/>
              </a:ext>
            </a:extLst>
          </p:cNvPr>
          <p:cNvSpPr>
            <a:spLocks noGrp="1"/>
          </p:cNvSpPr>
          <p:nvPr>
            <p:ph type="title"/>
          </p:nvPr>
        </p:nvSpPr>
        <p:spPr/>
        <p:txBody>
          <a:bodyPr/>
          <a:lstStyle/>
          <a:p>
            <a:r>
              <a:rPr lang="en-CA" dirty="0"/>
              <a:t>A crude calculation of labor participation rate</a:t>
            </a:r>
          </a:p>
        </p:txBody>
      </p:sp>
      <p:sp>
        <p:nvSpPr>
          <p:cNvPr id="3" name="Content Placeholder 2">
            <a:extLst>
              <a:ext uri="{FF2B5EF4-FFF2-40B4-BE49-F238E27FC236}">
                <a16:creationId xmlns:a16="http://schemas.microsoft.com/office/drawing/2014/main" id="{23F4EDEC-B445-4733-9B51-1D66BC754834}"/>
              </a:ext>
            </a:extLst>
          </p:cNvPr>
          <p:cNvSpPr>
            <a:spLocks noGrp="1"/>
          </p:cNvSpPr>
          <p:nvPr>
            <p:ph idx="1"/>
          </p:nvPr>
        </p:nvSpPr>
        <p:spPr/>
        <p:txBody>
          <a:bodyPr/>
          <a:lstStyle/>
          <a:p>
            <a:r>
              <a:rPr lang="en-CA" dirty="0"/>
              <a:t>Labor participation rate is calculated based on the population over 16  years old.</a:t>
            </a:r>
          </a:p>
          <a:p>
            <a:r>
              <a:rPr lang="en-CA" dirty="0"/>
              <a:t>In US, the lifespan is about 80 years old.</a:t>
            </a:r>
          </a:p>
          <a:p>
            <a:r>
              <a:rPr lang="en-CA" dirty="0"/>
              <a:t>From 16 to 80, total number of years is </a:t>
            </a:r>
          </a:p>
          <a:p>
            <a:pPr marL="457200" lvl="1" indent="0">
              <a:buNone/>
            </a:pPr>
            <a:r>
              <a:rPr lang="en-CA" dirty="0"/>
              <a:t>80 – 16  = 64 years.</a:t>
            </a:r>
          </a:p>
          <a:p>
            <a:pPr marL="514350" indent="-457200"/>
            <a:r>
              <a:rPr lang="en-CA" dirty="0"/>
              <a:t>Assume on average, people work from 22 years old to 65, for a total of 43 years.</a:t>
            </a:r>
          </a:p>
        </p:txBody>
      </p:sp>
    </p:spTree>
    <p:extLst>
      <p:ext uri="{BB962C8B-B14F-4D97-AF65-F5344CB8AC3E}">
        <p14:creationId xmlns:p14="http://schemas.microsoft.com/office/powerpoint/2010/main" val="39469478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C3470-9FC6-44C0-B2C9-C35A7BD3AED7}"/>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06E7974C-F5DE-4719-8736-089142C5320B}"/>
              </a:ext>
            </a:extLst>
          </p:cNvPr>
          <p:cNvSpPr>
            <a:spLocks noGrp="1"/>
          </p:cNvSpPr>
          <p:nvPr>
            <p:ph idx="1"/>
          </p:nvPr>
        </p:nvSpPr>
        <p:spPr/>
        <p:txBody>
          <a:bodyPr/>
          <a:lstStyle/>
          <a:p>
            <a:r>
              <a:rPr lang="en-CA" dirty="0"/>
              <a:t>If everyone works, one would expect a labor participation rate to be</a:t>
            </a:r>
          </a:p>
          <a:p>
            <a:r>
              <a:rPr lang="en-CA" dirty="0"/>
              <a:t>43/64 = 0.672 = 67.2 %</a:t>
            </a:r>
          </a:p>
          <a:p>
            <a:r>
              <a:rPr lang="en-CA" dirty="0"/>
              <a:t>This crude calculation is very close to the peak labor participation rate of 67.3% reached in 2000. </a:t>
            </a:r>
          </a:p>
          <a:p>
            <a:endParaRPr lang="en-CA" dirty="0"/>
          </a:p>
        </p:txBody>
      </p:sp>
    </p:spTree>
    <p:extLst>
      <p:ext uri="{BB962C8B-B14F-4D97-AF65-F5344CB8AC3E}">
        <p14:creationId xmlns:p14="http://schemas.microsoft.com/office/powerpoint/2010/main" val="25383947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a:t>From Darwin,</a:t>
            </a:r>
          </a:p>
        </p:txBody>
      </p:sp>
      <p:sp>
        <p:nvSpPr>
          <p:cNvPr id="19459" name="Rectangle 3"/>
          <p:cNvSpPr>
            <a:spLocks noGrp="1" noChangeArrowheads="1"/>
          </p:cNvSpPr>
          <p:nvPr>
            <p:ph type="body" idx="1"/>
          </p:nvPr>
        </p:nvSpPr>
        <p:spPr/>
        <p:txBody>
          <a:bodyPr/>
          <a:lstStyle/>
          <a:p>
            <a:pPr>
              <a:lnSpc>
                <a:spcPct val="80000"/>
              </a:lnSpc>
            </a:pPr>
            <a:r>
              <a:rPr lang="en-US" sz="2400" dirty="0"/>
              <a:t>	A most important obstacle in civilized countries to an increase in the number of men of a superior class has been strongly urged by Mr. Greg and Mr. Galton, namely, the fact that the very poor and reckless, who are often degraded by vice, almost invariably marry early, whilst the careful and frugal, who are generally otherwise virtuous, marry late in life, so that they may be able to support themselves and their children in comfort. Those who marry early produce with a given period not only a greater number of generations, but, as shewn by Dr. Duncan, they produce many more children. The children, moreover, that are born by mothers during the prime of life are heavier and larger, and therefore probably more vigorous, than those born at other periods.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endParaRPr lang="en-US" dirty="0"/>
          </a:p>
        </p:txBody>
      </p:sp>
      <p:sp>
        <p:nvSpPr>
          <p:cNvPr id="20483" name="Rectangle 3"/>
          <p:cNvSpPr>
            <a:spLocks noGrp="1" noChangeArrowheads="1"/>
          </p:cNvSpPr>
          <p:nvPr>
            <p:ph type="body" idx="1"/>
          </p:nvPr>
        </p:nvSpPr>
        <p:spPr/>
        <p:txBody>
          <a:bodyPr/>
          <a:lstStyle/>
          <a:p>
            <a:pPr>
              <a:lnSpc>
                <a:spcPct val="90000"/>
              </a:lnSpc>
            </a:pPr>
            <a:r>
              <a:rPr lang="en-US" sz="2800" dirty="0"/>
              <a:t>Thus the reckless, degraded, and often vicious members of society, tend to increase at a quicker rate than the provident and generally virtuous members. Or as Mr. Greg puts the case: “The careless, squalid, unaspiring Irishman multiplies like rabbits: the frugal, foreseeing, self-respecting, ambitious Scot, stern in his morality, spiritual in his faith, sagacious and disciplined in his intelligence, passed his best years in struggle and in celibacy, marries late, and leaves few behind him.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endParaRPr lang="en-US" dirty="0"/>
          </a:p>
        </p:txBody>
      </p:sp>
      <p:sp>
        <p:nvSpPr>
          <p:cNvPr id="21507" name="Rectangle 3"/>
          <p:cNvSpPr>
            <a:spLocks noGrp="1" noChangeArrowheads="1"/>
          </p:cNvSpPr>
          <p:nvPr>
            <p:ph type="body" idx="1"/>
          </p:nvPr>
        </p:nvSpPr>
        <p:spPr/>
        <p:txBody>
          <a:bodyPr/>
          <a:lstStyle/>
          <a:p>
            <a:r>
              <a:rPr lang="en-US" sz="2800" dirty="0"/>
              <a:t>Given a land originally peopled by a thousand Saxons and a thousand Celts --- and in a dozen generations five-sixths of the population would be Celts, but five-sixths of the property, of the power, of the intellect, would belong to the one-sixth of Saxons that remained. In the eternal ‘struggle for existence,’ it would be the inferior and less </a:t>
            </a:r>
            <a:r>
              <a:rPr lang="en-US" sz="2800" dirty="0" err="1"/>
              <a:t>favoured</a:t>
            </a:r>
            <a:r>
              <a:rPr lang="en-US" sz="2800" dirty="0"/>
              <a:t> race that had prevailed --- and prevailed by virtue not of its good qualities but of its faults.”</a:t>
            </a:r>
          </a:p>
          <a:p>
            <a:endParaRPr lang="en-US" sz="2800" dirty="0"/>
          </a:p>
          <a:p>
            <a:endParaRPr lang="en-US" sz="2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dirty="0"/>
              <a:t>Today's world</a:t>
            </a:r>
          </a:p>
        </p:txBody>
      </p:sp>
      <p:sp>
        <p:nvSpPr>
          <p:cNvPr id="22531" name="Rectangle 3"/>
          <p:cNvSpPr>
            <a:spLocks noGrp="1" noChangeArrowheads="1"/>
          </p:cNvSpPr>
          <p:nvPr>
            <p:ph type="body" idx="1"/>
          </p:nvPr>
        </p:nvSpPr>
        <p:spPr/>
        <p:txBody>
          <a:bodyPr/>
          <a:lstStyle/>
          <a:p>
            <a:r>
              <a:rPr lang="en-US" dirty="0"/>
              <a:t>Rich country. </a:t>
            </a:r>
          </a:p>
          <a:p>
            <a:pPr lvl="1"/>
            <a:r>
              <a:rPr lang="en-US" dirty="0"/>
              <a:t>Low discounting, long education, late marriage, low marriage rate, low fertility. </a:t>
            </a:r>
          </a:p>
          <a:p>
            <a:r>
              <a:rPr lang="en-US" dirty="0"/>
              <a:t>Poor country </a:t>
            </a:r>
          </a:p>
          <a:p>
            <a:pPr lvl="1"/>
            <a:r>
              <a:rPr lang="en-US" dirty="0"/>
              <a:t>High discounting, short education, early marriage, high marriage rate, high fertility.</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sz="4000" dirty="0"/>
              <a:t>Inside a rich country such as Canada</a:t>
            </a:r>
          </a:p>
        </p:txBody>
      </p:sp>
      <p:sp>
        <p:nvSpPr>
          <p:cNvPr id="23555" name="Rectangle 3"/>
          <p:cNvSpPr>
            <a:spLocks noGrp="1" noChangeArrowheads="1"/>
          </p:cNvSpPr>
          <p:nvPr>
            <p:ph type="body" idx="1"/>
          </p:nvPr>
        </p:nvSpPr>
        <p:spPr/>
        <p:txBody>
          <a:bodyPr/>
          <a:lstStyle/>
          <a:p>
            <a:r>
              <a:rPr lang="en-US" dirty="0"/>
              <a:t>More educated: Low fertility </a:t>
            </a:r>
          </a:p>
          <a:p>
            <a:r>
              <a:rPr lang="en-US" dirty="0"/>
              <a:t>Less educated: High fertility </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a:t>advantages of high discount rate </a:t>
            </a:r>
          </a:p>
        </p:txBody>
      </p:sp>
      <p:sp>
        <p:nvSpPr>
          <p:cNvPr id="24579" name="Rectangle 3"/>
          <p:cNvSpPr>
            <a:spLocks noGrp="1" noChangeArrowheads="1"/>
          </p:cNvSpPr>
          <p:nvPr>
            <p:ph type="body" idx="1"/>
          </p:nvPr>
        </p:nvSpPr>
        <p:spPr/>
        <p:txBody>
          <a:bodyPr/>
          <a:lstStyle/>
          <a:p>
            <a:r>
              <a:rPr lang="en-US" dirty="0"/>
              <a:t>We normally notice many disadvantages of high discounting, such as poverty. </a:t>
            </a:r>
          </a:p>
          <a:p>
            <a:r>
              <a:rPr lang="en-US" dirty="0"/>
              <a:t>But there are advantages: </a:t>
            </a:r>
          </a:p>
          <a:p>
            <a:pPr lvl="1"/>
            <a:r>
              <a:rPr lang="en-US" dirty="0"/>
              <a:t>Enjoy now, </a:t>
            </a:r>
          </a:p>
          <a:p>
            <a:pPr lvl="1"/>
            <a:r>
              <a:rPr lang="en-US" dirty="0"/>
              <a:t>More children</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Disadvantage of low discount rate</a:t>
            </a:r>
          </a:p>
        </p:txBody>
      </p:sp>
      <p:sp>
        <p:nvSpPr>
          <p:cNvPr id="3" name="Content Placeholder 2"/>
          <p:cNvSpPr>
            <a:spLocks noGrp="1"/>
          </p:cNvSpPr>
          <p:nvPr>
            <p:ph idx="1"/>
          </p:nvPr>
        </p:nvSpPr>
        <p:spPr/>
        <p:txBody>
          <a:bodyPr/>
          <a:lstStyle/>
          <a:p>
            <a:r>
              <a:rPr lang="en-US" dirty="0"/>
              <a:t>Low discount rate is often associated with farsightedness.</a:t>
            </a:r>
          </a:p>
          <a:p>
            <a:r>
              <a:rPr lang="en-US" dirty="0"/>
              <a:t>However, we often are not as farsighted as the low discount rate demand.</a:t>
            </a:r>
          </a:p>
          <a:p>
            <a:r>
              <a:rPr lang="en-US" dirty="0"/>
              <a:t>We get university education for the expected future payoff. However, many of us are not highly motivated to work hard. </a:t>
            </a:r>
          </a:p>
          <a:p>
            <a:r>
              <a:rPr lang="en-US" dirty="0"/>
              <a:t>We delay our marriage and having children. We have few children in the end. </a:t>
            </a:r>
          </a:p>
        </p:txBody>
      </p:sp>
    </p:spTree>
    <p:extLst>
      <p:ext uri="{BB962C8B-B14F-4D97-AF65-F5344CB8AC3E}">
        <p14:creationId xmlns:p14="http://schemas.microsoft.com/office/powerpoint/2010/main" val="1065723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F8748-7C3E-4A30-9AE2-B4D8489D3F1C}"/>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E6758879-654F-43C3-AD5D-1C1E6F17BA7E}"/>
              </a:ext>
            </a:extLst>
          </p:cNvPr>
          <p:cNvSpPr>
            <a:spLocks noGrp="1"/>
          </p:cNvSpPr>
          <p:nvPr>
            <p:ph idx="1"/>
          </p:nvPr>
        </p:nvSpPr>
        <p:spPr/>
        <p:txBody>
          <a:bodyPr/>
          <a:lstStyle/>
          <a:p>
            <a:r>
              <a:rPr lang="en-US" dirty="0"/>
              <a:t>Sustainability has become a major concern in our economic and financial decision making</a:t>
            </a:r>
          </a:p>
          <a:p>
            <a:r>
              <a:rPr lang="en-US" dirty="0"/>
              <a:t>How sustainable is our society?</a:t>
            </a:r>
          </a:p>
          <a:p>
            <a:r>
              <a:rPr lang="en-US" dirty="0"/>
              <a:t>What signs we should look at on sustainability?</a:t>
            </a:r>
          </a:p>
          <a:p>
            <a:pPr marL="0" indent="0" rtl="0" fontAlgn="base">
              <a:buNone/>
            </a:pPr>
            <a:endParaRPr lang="en-US" dirty="0"/>
          </a:p>
          <a:p>
            <a:endParaRPr lang="en-CA" dirty="0"/>
          </a:p>
        </p:txBody>
      </p:sp>
    </p:spTree>
    <p:extLst>
      <p:ext uri="{BB962C8B-B14F-4D97-AF65-F5344CB8AC3E}">
        <p14:creationId xmlns:p14="http://schemas.microsoft.com/office/powerpoint/2010/main" val="31778231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Example</a:t>
            </a:r>
          </a:p>
        </p:txBody>
      </p:sp>
      <p:sp>
        <p:nvSpPr>
          <p:cNvPr id="3" name="Content Placeholder 2"/>
          <p:cNvSpPr>
            <a:spLocks noGrp="1"/>
          </p:cNvSpPr>
          <p:nvPr>
            <p:ph idx="1"/>
          </p:nvPr>
        </p:nvSpPr>
        <p:spPr/>
        <p:txBody>
          <a:bodyPr/>
          <a:lstStyle/>
          <a:p>
            <a:pPr lvl="0"/>
            <a:r>
              <a:rPr lang="en-US" dirty="0"/>
              <a:t>Suppose our life span is 80 years old. For the first and last 20 years, we depend on others for our living. For the middle 40 years, we live on our own and possibly provide for others. Assume our current living standard consumes 8 unit of resources per year. During our working age, we obtain 15 unit of resource per year, for 40 years. </a:t>
            </a:r>
          </a:p>
        </p:txBody>
      </p:sp>
    </p:spTree>
    <p:extLst>
      <p:ext uri="{BB962C8B-B14F-4D97-AF65-F5344CB8AC3E}">
        <p14:creationId xmlns:p14="http://schemas.microsoft.com/office/powerpoint/2010/main" val="40768122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Example (Continued)</a:t>
            </a:r>
          </a:p>
        </p:txBody>
      </p:sp>
      <p:sp>
        <p:nvSpPr>
          <p:cNvPr id="3" name="Content Placeholder 2"/>
          <p:cNvSpPr>
            <a:spLocks noGrp="1"/>
          </p:cNvSpPr>
          <p:nvPr>
            <p:ph idx="1"/>
          </p:nvPr>
        </p:nvSpPr>
        <p:spPr/>
        <p:txBody>
          <a:bodyPr/>
          <a:lstStyle/>
          <a:p>
            <a:pPr lvl="0"/>
            <a:r>
              <a:rPr lang="en-US" dirty="0"/>
              <a:t>Calculate the amount of net resource, which is defined as the amount of resource we obtain during working age minus the amount of resource we consume during working age. This is the amount of resource available for next generation. Calculate the number of children we can support. Will population grow or decline in this society? </a:t>
            </a:r>
          </a:p>
          <a:p>
            <a:endParaRPr lang="en-US" dirty="0"/>
          </a:p>
          <a:p>
            <a:endParaRPr lang="en-US" dirty="0"/>
          </a:p>
        </p:txBody>
      </p:sp>
    </p:spTree>
    <p:extLst>
      <p:ext uri="{BB962C8B-B14F-4D97-AF65-F5344CB8AC3E}">
        <p14:creationId xmlns:p14="http://schemas.microsoft.com/office/powerpoint/2010/main" val="35442385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Consumption in first and last 20 years</a:t>
            </a:r>
          </a:p>
          <a:p>
            <a:r>
              <a:rPr lang="en-US" dirty="0"/>
              <a:t>8*40=320 unit of resource</a:t>
            </a:r>
          </a:p>
          <a:p>
            <a:r>
              <a:rPr lang="en-US" dirty="0"/>
              <a:t>Resource extraction in 40 years of adult life</a:t>
            </a:r>
          </a:p>
          <a:p>
            <a:r>
              <a:rPr lang="en-US" dirty="0"/>
              <a:t>15*40 = 600 unit of resource</a:t>
            </a:r>
          </a:p>
          <a:p>
            <a:r>
              <a:rPr lang="en-US" dirty="0"/>
              <a:t>Consumption in adult life</a:t>
            </a:r>
          </a:p>
          <a:p>
            <a:r>
              <a:rPr lang="en-US" dirty="0"/>
              <a:t>8*40 = 320 unit of resource</a:t>
            </a:r>
          </a:p>
        </p:txBody>
      </p:sp>
    </p:spTree>
    <p:extLst>
      <p:ext uri="{BB962C8B-B14F-4D97-AF65-F5344CB8AC3E}">
        <p14:creationId xmlns:p14="http://schemas.microsoft.com/office/powerpoint/2010/main" val="4779615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Net resource</a:t>
            </a:r>
          </a:p>
          <a:p>
            <a:r>
              <a:rPr lang="en-US" dirty="0"/>
              <a:t>600 – 320 = 280 unit of resource</a:t>
            </a:r>
          </a:p>
          <a:p>
            <a:r>
              <a:rPr lang="en-US" dirty="0"/>
              <a:t>Number of children can be supported</a:t>
            </a:r>
          </a:p>
          <a:p>
            <a:r>
              <a:rPr lang="en-US" dirty="0"/>
              <a:t>280/320 = 7/8 &lt; 1</a:t>
            </a:r>
          </a:p>
          <a:p>
            <a:r>
              <a:rPr lang="en-US" dirty="0"/>
              <a:t>Population declines. </a:t>
            </a:r>
          </a:p>
        </p:txBody>
      </p:sp>
    </p:spTree>
    <p:extLst>
      <p:ext uri="{BB962C8B-B14F-4D97-AF65-F5344CB8AC3E}">
        <p14:creationId xmlns:p14="http://schemas.microsoft.com/office/powerpoint/2010/main" val="35342845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0"/>
            <a:r>
              <a:rPr lang="en-US" dirty="0"/>
              <a:t>Continued from the last question. Assume all other conditions remain same. But the living standard is lowered to 7 unit of resource per year. Recalculate and determine how many children each person can support. Will population grow or decline in this society?</a:t>
            </a:r>
          </a:p>
          <a:p>
            <a:endParaRPr lang="en-US" dirty="0"/>
          </a:p>
        </p:txBody>
      </p:sp>
    </p:spTree>
    <p:extLst>
      <p:ext uri="{BB962C8B-B14F-4D97-AF65-F5344CB8AC3E}">
        <p14:creationId xmlns:p14="http://schemas.microsoft.com/office/powerpoint/2010/main" val="38321493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Consumption in first and last 20 years</a:t>
            </a:r>
          </a:p>
          <a:p>
            <a:r>
              <a:rPr lang="en-US" dirty="0"/>
              <a:t>7*40=280 unit of resource</a:t>
            </a:r>
          </a:p>
          <a:p>
            <a:r>
              <a:rPr lang="en-US" dirty="0"/>
              <a:t>Resource extraction in 40 years of adult life</a:t>
            </a:r>
          </a:p>
          <a:p>
            <a:r>
              <a:rPr lang="en-US" dirty="0"/>
              <a:t>15*40 = 600 unit of resource</a:t>
            </a:r>
          </a:p>
          <a:p>
            <a:r>
              <a:rPr lang="en-US" dirty="0"/>
              <a:t>Consumption in adult life</a:t>
            </a:r>
          </a:p>
          <a:p>
            <a:r>
              <a:rPr lang="en-US" dirty="0"/>
              <a:t>7*40 = 280 unit of resource</a:t>
            </a:r>
          </a:p>
        </p:txBody>
      </p:sp>
    </p:spTree>
    <p:extLst>
      <p:ext uri="{BB962C8B-B14F-4D97-AF65-F5344CB8AC3E}">
        <p14:creationId xmlns:p14="http://schemas.microsoft.com/office/powerpoint/2010/main" val="22320724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Net resource</a:t>
            </a:r>
          </a:p>
          <a:p>
            <a:r>
              <a:rPr lang="en-US" dirty="0"/>
              <a:t>600 – 280 = 320 unit of resource</a:t>
            </a:r>
          </a:p>
          <a:p>
            <a:r>
              <a:rPr lang="en-US" dirty="0"/>
              <a:t>Number of children can be supported</a:t>
            </a:r>
          </a:p>
          <a:p>
            <a:r>
              <a:rPr lang="en-US" dirty="0"/>
              <a:t>320/280 =  8/7 &gt; 1</a:t>
            </a:r>
          </a:p>
          <a:p>
            <a:r>
              <a:rPr lang="en-US" dirty="0"/>
              <a:t>Population increases. </a:t>
            </a:r>
          </a:p>
        </p:txBody>
      </p:sp>
    </p:spTree>
    <p:extLst>
      <p:ext uri="{BB962C8B-B14F-4D97-AF65-F5344CB8AC3E}">
        <p14:creationId xmlns:p14="http://schemas.microsoft.com/office/powerpoint/2010/main" val="7060717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Comments</a:t>
            </a:r>
          </a:p>
        </p:txBody>
      </p:sp>
      <p:sp>
        <p:nvSpPr>
          <p:cNvPr id="3" name="Content Placeholder 2"/>
          <p:cNvSpPr>
            <a:spLocks noGrp="1"/>
          </p:cNvSpPr>
          <p:nvPr>
            <p:ph idx="1"/>
          </p:nvPr>
        </p:nvSpPr>
        <p:spPr/>
        <p:txBody>
          <a:bodyPr/>
          <a:lstStyle/>
          <a:p>
            <a:r>
              <a:rPr lang="en-US" dirty="0"/>
              <a:t>When we try too hard to raise living standard, fertility drops below replacement rate.</a:t>
            </a:r>
          </a:p>
          <a:p>
            <a:r>
              <a:rPr lang="en-US" dirty="0"/>
              <a:t>This high living standard is unsustainable. </a:t>
            </a:r>
          </a:p>
        </p:txBody>
      </p:sp>
    </p:spTree>
    <p:extLst>
      <p:ext uri="{BB962C8B-B14F-4D97-AF65-F5344CB8AC3E}">
        <p14:creationId xmlns:p14="http://schemas.microsoft.com/office/powerpoint/2010/main" val="40108468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Choice or necessity</a:t>
            </a:r>
          </a:p>
        </p:txBody>
      </p:sp>
      <p:sp>
        <p:nvSpPr>
          <p:cNvPr id="3" name="Content Placeholder 2"/>
          <p:cNvSpPr>
            <a:spLocks noGrp="1"/>
          </p:cNvSpPr>
          <p:nvPr>
            <p:ph idx="1"/>
          </p:nvPr>
        </p:nvSpPr>
        <p:spPr/>
        <p:txBody>
          <a:bodyPr/>
          <a:lstStyle/>
          <a:p>
            <a:r>
              <a:rPr lang="en-US" dirty="0"/>
              <a:t>The decline of fertility is often interpreted as the choice of modern people. We would like to discuss how we use choices in general. </a:t>
            </a:r>
          </a:p>
          <a:p>
            <a:r>
              <a:rPr lang="en-US" dirty="0"/>
              <a:t>When we drive, we have a choice to drive on the right side or left side of the road. But of course most of us choose to drive on the right side of the road. Otherwise, we will die soon.</a:t>
            </a:r>
          </a:p>
        </p:txBody>
      </p:sp>
    </p:spTree>
    <p:extLst>
      <p:ext uri="{BB962C8B-B14F-4D97-AF65-F5344CB8AC3E}">
        <p14:creationId xmlns:p14="http://schemas.microsoft.com/office/powerpoint/2010/main" val="32299663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We have a choice to show up at the final exam or not to show up at the final exam. But if we do not show up, we will fail the course. </a:t>
            </a:r>
          </a:p>
          <a:p>
            <a:r>
              <a:rPr lang="en-US" dirty="0"/>
              <a:t>In general, we rationalize our necessity as our own choice. This makes us feel much better. </a:t>
            </a:r>
          </a:p>
        </p:txBody>
      </p:sp>
    </p:spTree>
    <p:extLst>
      <p:ext uri="{BB962C8B-B14F-4D97-AF65-F5344CB8AC3E}">
        <p14:creationId xmlns:p14="http://schemas.microsoft.com/office/powerpoint/2010/main" val="1903807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5EF51-760C-426B-BE38-D782519214D0}"/>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646B31E3-0BD5-4C56-96F3-7EA967461B3E}"/>
              </a:ext>
            </a:extLst>
          </p:cNvPr>
          <p:cNvSpPr>
            <a:spLocks noGrp="1"/>
          </p:cNvSpPr>
          <p:nvPr>
            <p:ph idx="1"/>
          </p:nvPr>
        </p:nvSpPr>
        <p:spPr/>
        <p:txBody>
          <a:bodyPr/>
          <a:lstStyle/>
          <a:p>
            <a:r>
              <a:rPr lang="en-CA" dirty="0"/>
              <a:t>Sustainability can be understood from many different angles.</a:t>
            </a:r>
          </a:p>
          <a:p>
            <a:r>
              <a:rPr lang="en-CA" dirty="0"/>
              <a:t>Ultimately, in a human society, all sustainability rest on human populations.</a:t>
            </a:r>
          </a:p>
          <a:p>
            <a:r>
              <a:rPr lang="en-CA" dirty="0"/>
              <a:t>We will focus on the sustainability of human populations and its interaction with financial policies.</a:t>
            </a:r>
          </a:p>
        </p:txBody>
      </p:sp>
    </p:spTree>
    <p:extLst>
      <p:ext uri="{BB962C8B-B14F-4D97-AF65-F5344CB8AC3E}">
        <p14:creationId xmlns:p14="http://schemas.microsoft.com/office/powerpoint/2010/main" val="288992275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2800" dirty="0"/>
              <a:t>Let’s get back to fertility.</a:t>
            </a:r>
          </a:p>
          <a:p>
            <a:r>
              <a:rPr lang="en-US" sz="2800" dirty="0"/>
              <a:t>It is very expensive to raise children in modern society. We often need to send our children to hockey, soccer, ski, piano and many activities. They are very time consuming and costly. At the same time, modern careers require long term investment. If we have children early, it reduces our time to socialize with our colleagues and makes our schedule less flexible. We are less able to travel or perform field works for extended periods. </a:t>
            </a:r>
          </a:p>
        </p:txBody>
      </p:sp>
    </p:spTree>
    <p:extLst>
      <p:ext uri="{BB962C8B-B14F-4D97-AF65-F5344CB8AC3E}">
        <p14:creationId xmlns:p14="http://schemas.microsoft.com/office/powerpoint/2010/main" val="27002490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Raising children is a long term commitment. However, modern families are not very stable. It is often difficult for women to decide to have children because they often face the prospect of raising children alone. </a:t>
            </a:r>
          </a:p>
          <a:p>
            <a:r>
              <a:rPr lang="en-US" dirty="0"/>
              <a:t>So low fertility is really a necessity of modern society, but presented as a choice to make it less tragic. </a:t>
            </a:r>
          </a:p>
        </p:txBody>
      </p:sp>
    </p:spTree>
    <p:extLst>
      <p:ext uri="{BB962C8B-B14F-4D97-AF65-F5344CB8AC3E}">
        <p14:creationId xmlns:p14="http://schemas.microsoft.com/office/powerpoint/2010/main" val="11153675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44CC3-5906-4BC1-8CFD-828E9E482234}"/>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DFFF8FCB-A0EB-478E-A671-3A05053FFD44}"/>
              </a:ext>
            </a:extLst>
          </p:cNvPr>
          <p:cNvSpPr>
            <a:spLocks noGrp="1"/>
          </p:cNvSpPr>
          <p:nvPr>
            <p:ph idx="1"/>
          </p:nvPr>
        </p:nvSpPr>
        <p:spPr/>
        <p:txBody>
          <a:bodyPr/>
          <a:lstStyle/>
          <a:p>
            <a:r>
              <a:rPr lang="en-CA" dirty="0"/>
              <a:t>In the following, we will have a detailed look at various parameters related to demography.</a:t>
            </a:r>
          </a:p>
        </p:txBody>
      </p:sp>
    </p:spTree>
    <p:extLst>
      <p:ext uri="{BB962C8B-B14F-4D97-AF65-F5344CB8AC3E}">
        <p14:creationId xmlns:p14="http://schemas.microsoft.com/office/powerpoint/2010/main" val="5635327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3E32F-0DAF-1920-75C5-D5A244A7A803}"/>
              </a:ext>
            </a:extLst>
          </p:cNvPr>
          <p:cNvSpPr>
            <a:spLocks noGrp="1"/>
          </p:cNvSpPr>
          <p:nvPr>
            <p:ph type="title"/>
          </p:nvPr>
        </p:nvSpPr>
        <p:spPr/>
        <p:txBody>
          <a:bodyPr/>
          <a:lstStyle/>
          <a:p>
            <a:r>
              <a:rPr lang="en-CA" dirty="0"/>
              <a:t>Lifespan and fertility, Canada</a:t>
            </a:r>
          </a:p>
        </p:txBody>
      </p:sp>
      <p:graphicFrame>
        <p:nvGraphicFramePr>
          <p:cNvPr id="4" name="Content Placeholder 3">
            <a:extLst>
              <a:ext uri="{FF2B5EF4-FFF2-40B4-BE49-F238E27FC236}">
                <a16:creationId xmlns:a16="http://schemas.microsoft.com/office/drawing/2014/main" id="{21BFF017-852E-A1CE-4E55-8F5A94C300C9}"/>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7704234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FF317-356F-43EC-841F-4232BCDC5093}"/>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910A3AE4-68DF-4C08-B488-AF72CD458E73}"/>
              </a:ext>
            </a:extLst>
          </p:cNvPr>
          <p:cNvSpPr>
            <a:spLocks noGrp="1"/>
          </p:cNvSpPr>
          <p:nvPr>
            <p:ph idx="1"/>
          </p:nvPr>
        </p:nvSpPr>
        <p:spPr/>
        <p:txBody>
          <a:bodyPr/>
          <a:lstStyle/>
          <a:p>
            <a:r>
              <a:rPr lang="en-CA" dirty="0"/>
              <a:t>Canadian lifespan has been increasing steadily.</a:t>
            </a:r>
          </a:p>
          <a:p>
            <a:r>
              <a:rPr lang="en-CA" dirty="0"/>
              <a:t>This is what we are proud of.</a:t>
            </a:r>
          </a:p>
          <a:p>
            <a:r>
              <a:rPr lang="en-CA" dirty="0"/>
              <a:t>Then we will look at fertility.</a:t>
            </a:r>
          </a:p>
        </p:txBody>
      </p:sp>
    </p:spTree>
    <p:extLst>
      <p:ext uri="{BB962C8B-B14F-4D97-AF65-F5344CB8AC3E}">
        <p14:creationId xmlns:p14="http://schemas.microsoft.com/office/powerpoint/2010/main" val="74164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3AED7-CC90-4596-A8A3-1481D5962F13}"/>
              </a:ext>
            </a:extLst>
          </p:cNvPr>
          <p:cNvSpPr>
            <a:spLocks noGrp="1"/>
          </p:cNvSpPr>
          <p:nvPr>
            <p:ph type="title"/>
          </p:nvPr>
        </p:nvSpPr>
        <p:spPr/>
        <p:txBody>
          <a:bodyPr/>
          <a:lstStyle/>
          <a:p>
            <a:endParaRPr lang="en-CA" dirty="0"/>
          </a:p>
        </p:txBody>
      </p:sp>
      <p:sp>
        <p:nvSpPr>
          <p:cNvPr id="3" name="Content Placeholder 2">
            <a:extLst>
              <a:ext uri="{FF2B5EF4-FFF2-40B4-BE49-F238E27FC236}">
                <a16:creationId xmlns:a16="http://schemas.microsoft.com/office/drawing/2014/main" id="{576A6E28-5B26-4CD1-962A-84357B907AA1}"/>
              </a:ext>
            </a:extLst>
          </p:cNvPr>
          <p:cNvSpPr>
            <a:spLocks noGrp="1"/>
          </p:cNvSpPr>
          <p:nvPr>
            <p:ph idx="1"/>
          </p:nvPr>
        </p:nvSpPr>
        <p:spPr/>
        <p:txBody>
          <a:bodyPr/>
          <a:lstStyle/>
          <a:p>
            <a:r>
              <a:rPr lang="en-CA" dirty="0"/>
              <a:t>Fertility in Canada has been below replacement for many years.</a:t>
            </a:r>
          </a:p>
          <a:p>
            <a:r>
              <a:rPr lang="en-CA" dirty="0"/>
              <a:t>It has been declining further and further.</a:t>
            </a:r>
          </a:p>
        </p:txBody>
      </p:sp>
    </p:spTree>
    <p:extLst>
      <p:ext uri="{BB962C8B-B14F-4D97-AF65-F5344CB8AC3E}">
        <p14:creationId xmlns:p14="http://schemas.microsoft.com/office/powerpoint/2010/main" val="219683668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84C82-307F-4A70-95A3-51FC8452EB3E}"/>
              </a:ext>
            </a:extLst>
          </p:cNvPr>
          <p:cNvSpPr>
            <a:spLocks noGrp="1"/>
          </p:cNvSpPr>
          <p:nvPr>
            <p:ph type="title"/>
          </p:nvPr>
        </p:nvSpPr>
        <p:spPr/>
        <p:txBody>
          <a:bodyPr/>
          <a:lstStyle/>
          <a:p>
            <a:r>
              <a:rPr lang="en-CA" dirty="0"/>
              <a:t>Death rate and lifespan</a:t>
            </a:r>
          </a:p>
        </p:txBody>
      </p:sp>
      <p:sp>
        <p:nvSpPr>
          <p:cNvPr id="3" name="Content Placeholder 2">
            <a:extLst>
              <a:ext uri="{FF2B5EF4-FFF2-40B4-BE49-F238E27FC236}">
                <a16:creationId xmlns:a16="http://schemas.microsoft.com/office/drawing/2014/main" id="{A2478FD6-0E7F-42BF-9A4D-074A4645EF32}"/>
              </a:ext>
            </a:extLst>
          </p:cNvPr>
          <p:cNvSpPr>
            <a:spLocks noGrp="1"/>
          </p:cNvSpPr>
          <p:nvPr>
            <p:ph idx="1"/>
          </p:nvPr>
        </p:nvSpPr>
        <p:spPr/>
        <p:txBody>
          <a:bodyPr/>
          <a:lstStyle/>
          <a:p>
            <a:r>
              <a:rPr lang="en-CA" dirty="0"/>
              <a:t>In a population steady state, the product of death rate and lifespan is one. </a:t>
            </a:r>
          </a:p>
          <a:p>
            <a:r>
              <a:rPr lang="en-CA" dirty="0"/>
              <a:t>This provides a benchmark for us to understand the dynamics of population change. </a:t>
            </a:r>
          </a:p>
          <a:p>
            <a:endParaRPr lang="en-CA" dirty="0"/>
          </a:p>
        </p:txBody>
      </p:sp>
    </p:spTree>
    <p:extLst>
      <p:ext uri="{BB962C8B-B14F-4D97-AF65-F5344CB8AC3E}">
        <p14:creationId xmlns:p14="http://schemas.microsoft.com/office/powerpoint/2010/main" val="1524316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E8CB0-EE64-AE7D-1814-7126628E33F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ED2E603-6F84-D01D-A723-FDC787313644}"/>
              </a:ext>
            </a:extLst>
          </p:cNvPr>
          <p:cNvSpPr>
            <a:spLocks noGrp="1"/>
          </p:cNvSpPr>
          <p:nvPr>
            <p:ph idx="1"/>
          </p:nvPr>
        </p:nvSpPr>
        <p:spPr/>
        <p:txBody>
          <a:bodyPr/>
          <a:lstStyle/>
          <a:p>
            <a:r>
              <a:rPr lang="en-CA" dirty="0"/>
              <a:t>The world is rarely in a steady state.</a:t>
            </a:r>
          </a:p>
          <a:p>
            <a:r>
              <a:rPr lang="en-CA" dirty="0"/>
              <a:t>We will look at some extremes.</a:t>
            </a:r>
          </a:p>
          <a:p>
            <a:r>
              <a:rPr lang="en-CA" dirty="0"/>
              <a:t>Japan and UAE.</a:t>
            </a:r>
          </a:p>
          <a:p>
            <a:r>
              <a:rPr lang="en-CA" dirty="0"/>
              <a:t>One high tech. One resource abundance.</a:t>
            </a:r>
          </a:p>
          <a:p>
            <a:r>
              <a:rPr lang="en-CA" dirty="0"/>
              <a:t>How about Canada? More like Japan or UAE?</a:t>
            </a:r>
          </a:p>
        </p:txBody>
      </p:sp>
    </p:spTree>
    <p:extLst>
      <p:ext uri="{BB962C8B-B14F-4D97-AF65-F5344CB8AC3E}">
        <p14:creationId xmlns:p14="http://schemas.microsoft.com/office/powerpoint/2010/main" val="12946496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24C82-F714-D384-A90C-7FE2381D10EE}"/>
              </a:ext>
            </a:extLst>
          </p:cNvPr>
          <p:cNvSpPr>
            <a:spLocks noGrp="1"/>
          </p:cNvSpPr>
          <p:nvPr>
            <p:ph type="title"/>
          </p:nvPr>
        </p:nvSpPr>
        <p:spPr/>
        <p:txBody>
          <a:bodyPr/>
          <a:lstStyle/>
          <a:p>
            <a:r>
              <a:rPr lang="en-CA" dirty="0"/>
              <a:t>Product of lifespan and deathrate in Japan</a:t>
            </a:r>
          </a:p>
        </p:txBody>
      </p:sp>
      <p:graphicFrame>
        <p:nvGraphicFramePr>
          <p:cNvPr id="4" name="Content Placeholder 3">
            <a:extLst>
              <a:ext uri="{FF2B5EF4-FFF2-40B4-BE49-F238E27FC236}">
                <a16:creationId xmlns:a16="http://schemas.microsoft.com/office/drawing/2014/main" id="{317C4EE5-26E2-5E03-B2BF-94B26894B07E}"/>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4628232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26586-E755-6E47-5CDB-A578CA5A43E7}"/>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5C99043-B853-EA82-3062-32FB24B5D67A}"/>
              </a:ext>
            </a:extLst>
          </p:cNvPr>
          <p:cNvSpPr>
            <a:spLocks noGrp="1"/>
          </p:cNvSpPr>
          <p:nvPr>
            <p:ph idx="1"/>
          </p:nvPr>
        </p:nvSpPr>
        <p:spPr/>
        <p:txBody>
          <a:bodyPr/>
          <a:lstStyle/>
          <a:p>
            <a:r>
              <a:rPr lang="en-CA" sz="2800" dirty="0"/>
              <a:t>The numbers after 2020 are projections.</a:t>
            </a:r>
          </a:p>
          <a:p>
            <a:r>
              <a:rPr lang="en-CA" sz="2800" dirty="0"/>
              <a:t>Currently, it is still below one.</a:t>
            </a:r>
          </a:p>
          <a:p>
            <a:r>
              <a:rPr lang="en-CA" sz="2800" dirty="0"/>
              <a:t>It is projected to be above one in the near future.</a:t>
            </a:r>
          </a:p>
          <a:p>
            <a:r>
              <a:rPr lang="en-CA" sz="2800" dirty="0"/>
              <a:t>According to UN projection, at 2070, the product is over 1.47.</a:t>
            </a:r>
          </a:p>
          <a:p>
            <a:r>
              <a:rPr lang="en-CA" sz="2800" dirty="0"/>
              <a:t>Is it really possible that the product can reach that high?</a:t>
            </a:r>
          </a:p>
          <a:p>
            <a:r>
              <a:rPr lang="en-CA" sz="2800" dirty="0"/>
              <a:t>What would be the financial pressure to the society in such scenario? </a:t>
            </a:r>
          </a:p>
          <a:p>
            <a:endParaRPr lang="en-CA" sz="2800" dirty="0"/>
          </a:p>
          <a:p>
            <a:endParaRPr lang="en-CA" sz="2800" dirty="0"/>
          </a:p>
        </p:txBody>
      </p:sp>
    </p:spTree>
    <p:extLst>
      <p:ext uri="{BB962C8B-B14F-4D97-AF65-F5344CB8AC3E}">
        <p14:creationId xmlns:p14="http://schemas.microsoft.com/office/powerpoint/2010/main" val="2514893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DDC4D-B5AC-474F-9A9C-DC35AF96C1A5}"/>
              </a:ext>
            </a:extLst>
          </p:cNvPr>
          <p:cNvSpPr>
            <a:spLocks noGrp="1"/>
          </p:cNvSpPr>
          <p:nvPr>
            <p:ph type="title"/>
          </p:nvPr>
        </p:nvSpPr>
        <p:spPr/>
        <p:txBody>
          <a:bodyPr/>
          <a:lstStyle/>
          <a:p>
            <a:r>
              <a:rPr lang="en-US" sz="4400" dirty="0">
                <a:solidFill>
                  <a:schemeClr val="tx1"/>
                </a:solidFill>
                <a:effectLst/>
                <a:latin typeface="+mn-lt"/>
                <a:ea typeface="+mn-ea"/>
                <a:cs typeface="+mn-cs"/>
              </a:rPr>
              <a:t>Demography is destiny</a:t>
            </a:r>
            <a:endParaRPr lang="en-CA" dirty="0"/>
          </a:p>
        </p:txBody>
      </p:sp>
      <p:sp>
        <p:nvSpPr>
          <p:cNvPr id="3" name="Content Placeholder 2">
            <a:extLst>
              <a:ext uri="{FF2B5EF4-FFF2-40B4-BE49-F238E27FC236}">
                <a16:creationId xmlns:a16="http://schemas.microsoft.com/office/drawing/2014/main" id="{3EEFC51B-23F7-45EC-97BD-2E6E0469BADB}"/>
              </a:ext>
            </a:extLst>
          </p:cNvPr>
          <p:cNvSpPr>
            <a:spLocks noGrp="1"/>
          </p:cNvSpPr>
          <p:nvPr>
            <p:ph idx="1"/>
          </p:nvPr>
        </p:nvSpPr>
        <p:spPr/>
        <p:txBody>
          <a:bodyPr/>
          <a:lstStyle/>
          <a:p>
            <a:pPr rtl="0" fontAlgn="base"/>
            <a:r>
              <a:rPr lang="en-US" sz="3200" dirty="0">
                <a:solidFill>
                  <a:schemeClr val="tx1"/>
                </a:solidFill>
                <a:effectLst/>
                <a:latin typeface="+mn-lt"/>
                <a:ea typeface="+mn-ea"/>
                <a:cs typeface="+mn-cs"/>
              </a:rPr>
              <a:t>Demography is destiny</a:t>
            </a:r>
            <a:endParaRPr lang="en-CA" sz="3200" dirty="0">
              <a:effectLst/>
            </a:endParaRPr>
          </a:p>
          <a:p>
            <a:pPr lvl="1"/>
            <a:r>
              <a:rPr lang="en-US" dirty="0">
                <a:solidFill>
                  <a:schemeClr val="tx1"/>
                </a:solidFill>
                <a:effectLst/>
                <a:latin typeface="+mn-lt"/>
                <a:ea typeface="+mn-ea"/>
                <a:cs typeface="+mn-cs"/>
              </a:rPr>
              <a:t>Auguste Comte (1789-1857)</a:t>
            </a:r>
          </a:p>
          <a:p>
            <a:r>
              <a:rPr lang="en-CA" dirty="0"/>
              <a:t>Ultimately, all sustainability measures depend on demographic sustainability.</a:t>
            </a:r>
          </a:p>
          <a:p>
            <a:endParaRPr lang="en-CA" dirty="0"/>
          </a:p>
        </p:txBody>
      </p:sp>
    </p:spTree>
    <p:extLst>
      <p:ext uri="{BB962C8B-B14F-4D97-AF65-F5344CB8AC3E}">
        <p14:creationId xmlns:p14="http://schemas.microsoft.com/office/powerpoint/2010/main" val="3396607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8BA72-4194-6B0F-B586-D7E2DA7CF17C}"/>
              </a:ext>
            </a:extLst>
          </p:cNvPr>
          <p:cNvSpPr>
            <a:spLocks noGrp="1"/>
          </p:cNvSpPr>
          <p:nvPr>
            <p:ph type="title"/>
          </p:nvPr>
        </p:nvSpPr>
        <p:spPr/>
        <p:txBody>
          <a:bodyPr/>
          <a:lstStyle/>
          <a:p>
            <a:r>
              <a:rPr lang="en-CA" dirty="0"/>
              <a:t>Product of lifespan and deathrate in UAE</a:t>
            </a:r>
          </a:p>
        </p:txBody>
      </p:sp>
      <p:graphicFrame>
        <p:nvGraphicFramePr>
          <p:cNvPr id="4" name="Content Placeholder 3">
            <a:extLst>
              <a:ext uri="{FF2B5EF4-FFF2-40B4-BE49-F238E27FC236}">
                <a16:creationId xmlns:a16="http://schemas.microsoft.com/office/drawing/2014/main" id="{120DDCF7-E628-ED40-5A86-E3F49332FA24}"/>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515148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57515-7959-87F8-2A79-B89EC9E46DCB}"/>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9E3049A1-6FAF-921D-E6F9-76072253DE25}"/>
              </a:ext>
            </a:extLst>
          </p:cNvPr>
          <p:cNvSpPr>
            <a:spLocks noGrp="1"/>
          </p:cNvSpPr>
          <p:nvPr>
            <p:ph idx="1"/>
          </p:nvPr>
        </p:nvSpPr>
        <p:spPr/>
        <p:txBody>
          <a:bodyPr/>
          <a:lstStyle/>
          <a:p>
            <a:r>
              <a:rPr lang="en-CA" dirty="0"/>
              <a:t>The current product is less than 0.2.</a:t>
            </a:r>
          </a:p>
          <a:p>
            <a:r>
              <a:rPr lang="en-CA" dirty="0"/>
              <a:t>It is an extremely young and high fertility society.</a:t>
            </a:r>
          </a:p>
          <a:p>
            <a:endParaRPr lang="en-CA" dirty="0"/>
          </a:p>
        </p:txBody>
      </p:sp>
    </p:spTree>
    <p:extLst>
      <p:ext uri="{BB962C8B-B14F-4D97-AF65-F5344CB8AC3E}">
        <p14:creationId xmlns:p14="http://schemas.microsoft.com/office/powerpoint/2010/main" val="25177016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E87B9-0295-7F9F-B78E-902881855B8A}"/>
              </a:ext>
            </a:extLst>
          </p:cNvPr>
          <p:cNvSpPr>
            <a:spLocks noGrp="1"/>
          </p:cNvSpPr>
          <p:nvPr>
            <p:ph type="title"/>
          </p:nvPr>
        </p:nvSpPr>
        <p:spPr/>
        <p:txBody>
          <a:bodyPr/>
          <a:lstStyle/>
          <a:p>
            <a:r>
              <a:rPr lang="en-CA" dirty="0"/>
              <a:t>Product of lifespan and deathrate in Canada</a:t>
            </a:r>
          </a:p>
        </p:txBody>
      </p:sp>
      <p:graphicFrame>
        <p:nvGraphicFramePr>
          <p:cNvPr id="4" name="Content Placeholder 3">
            <a:extLst>
              <a:ext uri="{FF2B5EF4-FFF2-40B4-BE49-F238E27FC236}">
                <a16:creationId xmlns:a16="http://schemas.microsoft.com/office/drawing/2014/main" id="{A2B345D9-4509-319D-0F36-5CAEF517BFD6}"/>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792811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1E828-F54C-48F1-89C4-C249ED39D1E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C7813F6-01D9-D199-9614-3229743B7A2F}"/>
              </a:ext>
            </a:extLst>
          </p:cNvPr>
          <p:cNvSpPr>
            <a:spLocks noGrp="1"/>
          </p:cNvSpPr>
          <p:nvPr>
            <p:ph idx="1"/>
          </p:nvPr>
        </p:nvSpPr>
        <p:spPr/>
        <p:txBody>
          <a:bodyPr/>
          <a:lstStyle/>
          <a:p>
            <a:r>
              <a:rPr lang="en-CA" dirty="0"/>
              <a:t>In the projection to the distant future, the product is always less than one.</a:t>
            </a:r>
          </a:p>
          <a:p>
            <a:r>
              <a:rPr lang="en-CA" dirty="0"/>
              <a:t>Is this likely?</a:t>
            </a:r>
          </a:p>
        </p:txBody>
      </p:sp>
    </p:spTree>
    <p:extLst>
      <p:ext uri="{BB962C8B-B14F-4D97-AF65-F5344CB8AC3E}">
        <p14:creationId xmlns:p14="http://schemas.microsoft.com/office/powerpoint/2010/main" val="809647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3BE5C-435A-4DA4-867F-1F8D317544A6}"/>
              </a:ext>
            </a:extLst>
          </p:cNvPr>
          <p:cNvSpPr>
            <a:spLocks noGrp="1"/>
          </p:cNvSpPr>
          <p:nvPr>
            <p:ph type="title"/>
          </p:nvPr>
        </p:nvSpPr>
        <p:spPr/>
        <p:txBody>
          <a:bodyPr/>
          <a:lstStyle/>
          <a:p>
            <a:r>
              <a:rPr lang="en-CA" dirty="0"/>
              <a:t>Lifespan</a:t>
            </a:r>
          </a:p>
        </p:txBody>
      </p:sp>
      <p:sp>
        <p:nvSpPr>
          <p:cNvPr id="3" name="Content Placeholder 2">
            <a:extLst>
              <a:ext uri="{FF2B5EF4-FFF2-40B4-BE49-F238E27FC236}">
                <a16:creationId xmlns:a16="http://schemas.microsoft.com/office/drawing/2014/main" id="{0B0CB37E-821E-43F4-8F70-CAB2FC3DF070}"/>
              </a:ext>
            </a:extLst>
          </p:cNvPr>
          <p:cNvSpPr>
            <a:spLocks noGrp="1"/>
          </p:cNvSpPr>
          <p:nvPr>
            <p:ph idx="1"/>
          </p:nvPr>
        </p:nvSpPr>
        <p:spPr/>
        <p:txBody>
          <a:bodyPr/>
          <a:lstStyle/>
          <a:p>
            <a:r>
              <a:rPr lang="en-CA" dirty="0"/>
              <a:t>In the last hundred years, human lifespan has been extending steadily. </a:t>
            </a:r>
          </a:p>
          <a:p>
            <a:r>
              <a:rPr lang="en-CA" dirty="0"/>
              <a:t>For every decade, lifespan increases for about 2.5 years.</a:t>
            </a:r>
          </a:p>
          <a:p>
            <a:r>
              <a:rPr lang="en-CA" dirty="0"/>
              <a:t>The literature maintains that the increase will extend indefinitely.</a:t>
            </a:r>
          </a:p>
          <a:p>
            <a:r>
              <a:rPr lang="en-CA" dirty="0"/>
              <a:t>Past data seem to confirm this.</a:t>
            </a:r>
          </a:p>
          <a:p>
            <a:endParaRPr lang="en-CA" dirty="0"/>
          </a:p>
        </p:txBody>
      </p:sp>
    </p:spTree>
    <p:extLst>
      <p:ext uri="{BB962C8B-B14F-4D97-AF65-F5344CB8AC3E}">
        <p14:creationId xmlns:p14="http://schemas.microsoft.com/office/powerpoint/2010/main" val="4785282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44FC6-A18C-477F-B2ED-1A38754D7C08}"/>
              </a:ext>
            </a:extLst>
          </p:cNvPr>
          <p:cNvSpPr>
            <a:spLocks noGrp="1"/>
          </p:cNvSpPr>
          <p:nvPr>
            <p:ph type="title"/>
          </p:nvPr>
        </p:nvSpPr>
        <p:spPr/>
        <p:txBody>
          <a:bodyPr/>
          <a:lstStyle/>
          <a:p>
            <a:r>
              <a:rPr lang="en-CA" dirty="0"/>
              <a:t>World wide life expectancy at birth (1960-2017)</a:t>
            </a:r>
          </a:p>
        </p:txBody>
      </p:sp>
      <p:graphicFrame>
        <p:nvGraphicFramePr>
          <p:cNvPr id="4" name="Content Placeholder 3">
            <a:extLst>
              <a:ext uri="{FF2B5EF4-FFF2-40B4-BE49-F238E27FC236}">
                <a16:creationId xmlns:a16="http://schemas.microsoft.com/office/drawing/2014/main" id="{C351C663-6164-4B63-B2EA-FBF806233C3F}"/>
              </a:ext>
            </a:extLst>
          </p:cNvPr>
          <p:cNvGraphicFramePr>
            <a:graphicFrameLocks noGrp="1"/>
          </p:cNvGraphicFramePr>
          <p:nvPr>
            <p:ph idx="1"/>
          </p:nvPr>
        </p:nvGraphicFramePr>
        <p:xfrm>
          <a:off x="628650" y="2226468"/>
          <a:ext cx="7886700" cy="343926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1199696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58998-56F6-9111-7602-87C7B551933B}"/>
              </a:ext>
            </a:extLst>
          </p:cNvPr>
          <p:cNvSpPr>
            <a:spLocks noGrp="1"/>
          </p:cNvSpPr>
          <p:nvPr>
            <p:ph type="title"/>
          </p:nvPr>
        </p:nvSpPr>
        <p:spPr/>
        <p:txBody>
          <a:bodyPr/>
          <a:lstStyle/>
          <a:p>
            <a:r>
              <a:rPr lang="en-US" sz="3600"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On the measurement of expected lifespan</a:t>
            </a:r>
            <a:br>
              <a:rPr lang="en-CA" sz="3600" dirty="0">
                <a:effectLst/>
                <a:latin typeface="Calibri" panose="020F0502020204030204" pitchFamily="34" charset="0"/>
                <a:ea typeface="DengXian" panose="02010600030101010101" pitchFamily="2" charset="-122"/>
                <a:cs typeface="Times New Roman" panose="02020603050405020304" pitchFamily="18" charset="0"/>
              </a:rPr>
            </a:br>
            <a:endParaRPr lang="en-CA" sz="3600" dirty="0"/>
          </a:p>
        </p:txBody>
      </p:sp>
      <p:sp>
        <p:nvSpPr>
          <p:cNvPr id="3" name="Content Placeholder 2">
            <a:extLst>
              <a:ext uri="{FF2B5EF4-FFF2-40B4-BE49-F238E27FC236}">
                <a16:creationId xmlns:a16="http://schemas.microsoft.com/office/drawing/2014/main" id="{6E392089-17B4-09BE-A4AC-CDD15026A3AF}"/>
              </a:ext>
            </a:extLst>
          </p:cNvPr>
          <p:cNvSpPr>
            <a:spLocks noGrp="1"/>
          </p:cNvSpPr>
          <p:nvPr>
            <p:ph idx="1"/>
          </p:nvPr>
        </p:nvSpPr>
        <p:spPr/>
        <p:txBody>
          <a:bodyPr/>
          <a:lstStyle/>
          <a:p>
            <a:r>
              <a:rPr lang="en-US"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Does the measured expected lifespan accurately describe the actual expected lifespan? </a:t>
            </a:r>
          </a:p>
          <a:p>
            <a:r>
              <a:rPr lang="en-US"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We will discuss some extreme cases to shed light on this important issue.</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300900085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FE5A1-ED37-CEBC-EFE1-071EFC7CB57F}"/>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5A29E6DB-7E09-9A46-9608-1C9E83611F62}"/>
              </a:ext>
            </a:extLst>
          </p:cNvPr>
          <p:cNvSpPr>
            <a:spLocks noGrp="1"/>
          </p:cNvSpPr>
          <p:nvPr>
            <p:ph idx="1"/>
          </p:nvPr>
        </p:nvSpPr>
        <p:spPr/>
        <p:txBody>
          <a:bodyPr/>
          <a:lstStyle/>
          <a:p>
            <a:r>
              <a:rPr lang="en-US"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Suppose a group of young people, all aged thirty, migrate to an uninhabited island. </a:t>
            </a:r>
          </a:p>
          <a:p>
            <a:r>
              <a:rPr lang="en-US"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The first year, one or two persons died of illness or accident. </a:t>
            </a:r>
          </a:p>
          <a:p>
            <a:r>
              <a:rPr lang="en-US"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The measured expected lifespan, by definition, is thirty years old. </a:t>
            </a:r>
          </a:p>
          <a:p>
            <a:r>
              <a:rPr lang="en-US"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The second year, some more people died. The expected lifespan becomes 31 years. Then 32, 33, 34, …</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158516273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7FF72-071A-459A-B734-8B90AA3EB42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AAE6331-5668-D1EF-CE86-D3ACBE36FE52}"/>
              </a:ext>
            </a:extLst>
          </p:cNvPr>
          <p:cNvSpPr>
            <a:spLocks noGrp="1"/>
          </p:cNvSpPr>
          <p:nvPr>
            <p:ph idx="1"/>
          </p:nvPr>
        </p:nvSpPr>
        <p:spPr/>
        <p:txBody>
          <a:bodyPr/>
          <a:lstStyle/>
          <a:p>
            <a:r>
              <a:rPr lang="en-US" sz="3200"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Suppose this group of people don’t have any offspring. </a:t>
            </a:r>
          </a:p>
          <a:p>
            <a:r>
              <a:rPr lang="en-US" sz="3200"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No one else migrated to the island later. </a:t>
            </a:r>
          </a:p>
          <a:p>
            <a:r>
              <a:rPr lang="en-US" sz="3200"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When the last person from this group died at 110 years old, the expected lifespan is 110 years old.</a:t>
            </a:r>
            <a:endParaRPr lang="en-CA" dirty="0"/>
          </a:p>
        </p:txBody>
      </p:sp>
    </p:spTree>
    <p:extLst>
      <p:ext uri="{BB962C8B-B14F-4D97-AF65-F5344CB8AC3E}">
        <p14:creationId xmlns:p14="http://schemas.microsoft.com/office/powerpoint/2010/main" val="428892286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17B86-1E7E-277C-3DD9-EEA4E157851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8EC9AEEB-61FC-B9C9-D9D1-F1F2CF992AB7}"/>
              </a:ext>
            </a:extLst>
          </p:cNvPr>
          <p:cNvSpPr>
            <a:spLocks noGrp="1"/>
          </p:cNvSpPr>
          <p:nvPr>
            <p:ph idx="1"/>
          </p:nvPr>
        </p:nvSpPr>
        <p:spPr/>
        <p:txBody>
          <a:bodyPr/>
          <a:lstStyle/>
          <a:p>
            <a:r>
              <a:rPr lang="en-US"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When all people of this group die off, we can calculate the actual lifespan of this group by averaging all lifespans. </a:t>
            </a:r>
          </a:p>
          <a:p>
            <a:r>
              <a:rPr lang="en-US"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It may be 80 years. </a:t>
            </a:r>
          </a:p>
          <a:p>
            <a:r>
              <a:rPr lang="en-US"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But the expected lifespan of this group of people increases from 30 to 110, depending on the year of the measurement.</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522528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z="4000" dirty="0"/>
              <a:t>Factors determining sustainability</a:t>
            </a:r>
          </a:p>
        </p:txBody>
      </p:sp>
      <p:sp>
        <p:nvSpPr>
          <p:cNvPr id="38915" name="Rectangle 3"/>
          <p:cNvSpPr>
            <a:spLocks noGrp="1" noChangeArrowheads="1"/>
          </p:cNvSpPr>
          <p:nvPr>
            <p:ph type="body" idx="1"/>
          </p:nvPr>
        </p:nvSpPr>
        <p:spPr/>
        <p:txBody>
          <a:bodyPr/>
          <a:lstStyle/>
          <a:p>
            <a:r>
              <a:rPr lang="en-US" dirty="0"/>
              <a:t>Abundance of natural resources</a:t>
            </a:r>
          </a:p>
          <a:p>
            <a:r>
              <a:rPr lang="en-US" dirty="0"/>
              <a:t>Living standard</a:t>
            </a:r>
          </a:p>
          <a:p>
            <a:r>
              <a:rPr lang="en-US" dirty="0"/>
              <a:t>Irrelevance of natural resources in a technology society?</a:t>
            </a:r>
          </a:p>
          <a:p>
            <a:r>
              <a:rPr lang="en-US" dirty="0"/>
              <a:t>Case of Japan?</a:t>
            </a:r>
          </a:p>
          <a:p>
            <a:r>
              <a:rPr lang="en-US" dirty="0"/>
              <a:t>All societies that have strong central governments have seen their fertilities dropped below replacement rate.</a:t>
            </a:r>
          </a:p>
          <a:p>
            <a:endParaRPr lang="en-US" dirty="0"/>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BD137-A1D0-26CE-AD31-A1B20B3C4EE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939C0F8E-C9A6-678E-B350-FB2E2486CA3D}"/>
              </a:ext>
            </a:extLst>
          </p:cNvPr>
          <p:cNvSpPr>
            <a:spLocks noGrp="1"/>
          </p:cNvSpPr>
          <p:nvPr>
            <p:ph idx="1"/>
          </p:nvPr>
        </p:nvSpPr>
        <p:spPr/>
        <p:txBody>
          <a:bodyPr/>
          <a:lstStyle/>
          <a:p>
            <a:r>
              <a:rPr lang="en-US"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Next, we will discuss another case. In a remote area, the expected lifespan has been steady at 60 years for a long period of time. </a:t>
            </a:r>
          </a:p>
          <a:p>
            <a:r>
              <a:rPr lang="en-US"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In 1930, electricity was introduced into this region. The convenience greatly improved the quality of life for the people in this area.</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425022266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B36B5-CC0C-4C78-5817-B7A7C29B194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036785B7-12EE-5171-DD75-954881C9E26A}"/>
              </a:ext>
            </a:extLst>
          </p:cNvPr>
          <p:cNvSpPr>
            <a:spLocks noGrp="1"/>
          </p:cNvSpPr>
          <p:nvPr>
            <p:ph idx="1"/>
          </p:nvPr>
        </p:nvSpPr>
        <p:spPr/>
        <p:txBody>
          <a:bodyPr/>
          <a:lstStyle/>
          <a:p>
            <a:r>
              <a:rPr lang="en-US" sz="3200"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From the statistics conducted in 2020, people born after 1930 had an average lifespan of 80 years. </a:t>
            </a:r>
          </a:p>
          <a:p>
            <a:r>
              <a:rPr lang="en-US" sz="3200"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Does the expected lifespan, measured every year after 1930, become 80 years? </a:t>
            </a:r>
          </a:p>
          <a:p>
            <a:r>
              <a:rPr lang="en-US" sz="3200"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No. The measured expected lifespan will only rise slowly and steadily from 60, reaching 80 after many decades.</a:t>
            </a:r>
            <a:endParaRPr lang="en-CA" dirty="0"/>
          </a:p>
        </p:txBody>
      </p:sp>
    </p:spTree>
    <p:extLst>
      <p:ext uri="{BB962C8B-B14F-4D97-AF65-F5344CB8AC3E}">
        <p14:creationId xmlns:p14="http://schemas.microsoft.com/office/powerpoint/2010/main" val="72495918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28FD9-D38A-8D87-BBE5-9A9E3C4C480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F09963E-865D-9C13-7C9E-0BC5D567F761}"/>
              </a:ext>
            </a:extLst>
          </p:cNvPr>
          <p:cNvSpPr>
            <a:spLocks noGrp="1"/>
          </p:cNvSpPr>
          <p:nvPr>
            <p:ph idx="1"/>
          </p:nvPr>
        </p:nvSpPr>
        <p:spPr/>
        <p:txBody>
          <a:bodyPr/>
          <a:lstStyle/>
          <a:p>
            <a:r>
              <a:rPr lang="en-US"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Governments like to interpret the steady increase in the expected lifespan as the steady improvement of the society. </a:t>
            </a:r>
          </a:p>
          <a:p>
            <a:r>
              <a:rPr lang="en-US"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Researchers, most of whom are sponsored, directly or indirectly, by the government, tag along. </a:t>
            </a:r>
          </a:p>
          <a:p>
            <a:r>
              <a:rPr lang="en-US"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They often produce sophisticated looking statistical methods to intimidate anyone who might question the official interpretations.</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116031490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2FEF2-2E0D-34C5-B0FC-AAD8BEFC0DA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05836D3-2F34-D26E-42AD-0B31399B22F8}"/>
              </a:ext>
            </a:extLst>
          </p:cNvPr>
          <p:cNvSpPr>
            <a:spLocks noGrp="1"/>
          </p:cNvSpPr>
          <p:nvPr>
            <p:ph idx="1"/>
          </p:nvPr>
        </p:nvSpPr>
        <p:spPr/>
        <p:txBody>
          <a:bodyPr/>
          <a:lstStyle/>
          <a:p>
            <a:r>
              <a:rPr lang="en-US"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When the actual lifespans stabilize, or even decline, the measured expected lifespan may continue to increase for a long time.</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198307452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1D016-0A81-0586-F101-1BDF2F6BCC13}"/>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701790C-974B-919A-FDAA-1A4F258747E9}"/>
              </a:ext>
            </a:extLst>
          </p:cNvPr>
          <p:cNvSpPr>
            <a:spLocks noGrp="1"/>
          </p:cNvSpPr>
          <p:nvPr>
            <p:ph idx="1"/>
          </p:nvPr>
        </p:nvSpPr>
        <p:spPr/>
        <p:txBody>
          <a:bodyPr/>
          <a:lstStyle/>
          <a:p>
            <a:r>
              <a:rPr lang="en-US"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We create various measurements to help us understand the world. </a:t>
            </a:r>
          </a:p>
          <a:p>
            <a:r>
              <a:rPr lang="en-US"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But we often forget that each measurement has its own limitations. </a:t>
            </a:r>
          </a:p>
          <a:p>
            <a:r>
              <a:rPr lang="en-US"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Authorities, who design, modify and interpret these measurements, often guide the understanding of the public in certain ways that make the authorities look good. </a:t>
            </a:r>
          </a:p>
          <a:p>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411946840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F7E50-EE30-1A7B-D5F1-43E83BC820F3}"/>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FE012040-E439-EBF1-C67A-2CE46497044A}"/>
              </a:ext>
            </a:extLst>
          </p:cNvPr>
          <p:cNvSpPr>
            <a:spLocks noGrp="1"/>
          </p:cNvSpPr>
          <p:nvPr>
            <p:ph idx="1"/>
          </p:nvPr>
        </p:nvSpPr>
        <p:spPr/>
        <p:txBody>
          <a:bodyPr/>
          <a:lstStyle/>
          <a:p>
            <a:r>
              <a:rPr lang="en-US"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In the end, we are often misled by these measurements.</a:t>
            </a:r>
          </a:p>
          <a:p>
            <a:r>
              <a:rPr lang="en-US" dirty="0">
                <a:solidFill>
                  <a:srgbClr val="222222"/>
                </a:solidFill>
                <a:latin typeface="Calibri" panose="020F0502020204030204" pitchFamily="34" charset="0"/>
                <a:ea typeface="DengXian" panose="02010600030101010101" pitchFamily="2" charset="-122"/>
                <a:cs typeface="Calibri" panose="020F0502020204030204" pitchFamily="34" charset="0"/>
              </a:rPr>
              <a:t>We become complacent when we should take actions. </a:t>
            </a:r>
            <a:endParaRPr lang="en-CA" dirty="0"/>
          </a:p>
        </p:txBody>
      </p:sp>
    </p:spTree>
    <p:extLst>
      <p:ext uri="{BB962C8B-B14F-4D97-AF65-F5344CB8AC3E}">
        <p14:creationId xmlns:p14="http://schemas.microsoft.com/office/powerpoint/2010/main" val="368001372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D5EA0-2C00-FCDA-9C2C-8892B7C66D6F}"/>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4EDB7EE-90B0-7540-7976-BFCE6178D952}"/>
              </a:ext>
            </a:extLst>
          </p:cNvPr>
          <p:cNvSpPr>
            <a:spLocks noGrp="1"/>
          </p:cNvSpPr>
          <p:nvPr>
            <p:ph idx="1"/>
          </p:nvPr>
        </p:nvSpPr>
        <p:spPr/>
        <p:txBody>
          <a:bodyPr/>
          <a:lstStyle/>
          <a:p>
            <a:r>
              <a:rPr lang="en-US"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There is a similar issue on the measurement of total fertility rate. </a:t>
            </a:r>
          </a:p>
          <a:p>
            <a:r>
              <a:rPr lang="en-US" dirty="0">
                <a:solidFill>
                  <a:srgbClr val="222222"/>
                </a:solidFill>
                <a:effectLst/>
                <a:latin typeface="Calibri" panose="020F0502020204030204" pitchFamily="34" charset="0"/>
                <a:ea typeface="DengXian" panose="02010600030101010101" pitchFamily="2" charset="-122"/>
                <a:cs typeface="Calibri" panose="020F0502020204030204" pitchFamily="34" charset="0"/>
              </a:rPr>
              <a:t>The time lag on expected lifespan may be longer than total fertility rate.</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13554119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2EAE9-C783-7D55-FC3A-217522741276}"/>
              </a:ext>
            </a:extLst>
          </p:cNvPr>
          <p:cNvSpPr>
            <a:spLocks noGrp="1"/>
          </p:cNvSpPr>
          <p:nvPr>
            <p:ph type="title"/>
          </p:nvPr>
        </p:nvSpPr>
        <p:spPr/>
        <p:txBody>
          <a:bodyPr/>
          <a:lstStyle/>
          <a:p>
            <a:r>
              <a:rPr lang="en-US" dirty="0">
                <a:solidFill>
                  <a:srgbClr val="222222"/>
                </a:solidFill>
                <a:latin typeface="Arial" panose="020B0604020202020204" pitchFamily="34" charset="0"/>
              </a:rPr>
              <a:t>On t</a:t>
            </a:r>
            <a:r>
              <a:rPr lang="en-US" b="0" i="0" dirty="0">
                <a:solidFill>
                  <a:srgbClr val="222222"/>
                </a:solidFill>
                <a:effectLst/>
                <a:latin typeface="Arial" panose="020B0604020202020204" pitchFamily="34" charset="0"/>
              </a:rPr>
              <a:t>he measurement of total fertility rate</a:t>
            </a:r>
            <a:endParaRPr lang="en-CA" dirty="0"/>
          </a:p>
        </p:txBody>
      </p:sp>
      <p:sp>
        <p:nvSpPr>
          <p:cNvPr id="3" name="Content Placeholder 2">
            <a:extLst>
              <a:ext uri="{FF2B5EF4-FFF2-40B4-BE49-F238E27FC236}">
                <a16:creationId xmlns:a16="http://schemas.microsoft.com/office/drawing/2014/main" id="{8492F5C5-1427-09B3-4AE1-A931D885ACFA}"/>
              </a:ext>
            </a:extLst>
          </p:cNvPr>
          <p:cNvSpPr>
            <a:spLocks noGrp="1"/>
          </p:cNvSpPr>
          <p:nvPr>
            <p:ph idx="1"/>
          </p:nvPr>
        </p:nvSpPr>
        <p:spPr/>
        <p:txBody>
          <a:bodyPr/>
          <a:lstStyle/>
          <a:p>
            <a:endParaRPr lang="en-CA" dirty="0"/>
          </a:p>
        </p:txBody>
      </p:sp>
    </p:spTree>
    <p:extLst>
      <p:ext uri="{BB962C8B-B14F-4D97-AF65-F5344CB8AC3E}">
        <p14:creationId xmlns:p14="http://schemas.microsoft.com/office/powerpoint/2010/main" val="113434365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2FD02-76B8-C451-BF53-D2D89116EF8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8D39542-28C0-CB13-64DF-51F8D5963ABF}"/>
              </a:ext>
            </a:extLst>
          </p:cNvPr>
          <p:cNvSpPr>
            <a:spLocks noGrp="1"/>
          </p:cNvSpPr>
          <p:nvPr>
            <p:ph idx="1"/>
          </p:nvPr>
        </p:nvSpPr>
        <p:spPr/>
        <p:txBody>
          <a:bodyPr/>
          <a:lstStyle/>
          <a:p>
            <a:r>
              <a:rPr lang="en-US" b="0" i="0" dirty="0">
                <a:solidFill>
                  <a:srgbClr val="222222"/>
                </a:solidFill>
                <a:effectLst/>
                <a:latin typeface="Arial" panose="020B0604020202020204" pitchFamily="34" charset="0"/>
              </a:rPr>
              <a:t>Fertility rate is an important indicator about the present state and future change of a society. </a:t>
            </a:r>
          </a:p>
          <a:p>
            <a:r>
              <a:rPr lang="en-US" b="0" i="0" dirty="0">
                <a:solidFill>
                  <a:srgbClr val="222222"/>
                </a:solidFill>
                <a:effectLst/>
                <a:latin typeface="Arial" panose="020B0604020202020204" pitchFamily="34" charset="0"/>
              </a:rPr>
              <a:t>However, it is not easy to accurately measure fertility rate, especially when fertility rates change substantially.</a:t>
            </a:r>
            <a:endParaRPr lang="en-CA" dirty="0"/>
          </a:p>
        </p:txBody>
      </p:sp>
    </p:spTree>
    <p:extLst>
      <p:ext uri="{BB962C8B-B14F-4D97-AF65-F5344CB8AC3E}">
        <p14:creationId xmlns:p14="http://schemas.microsoft.com/office/powerpoint/2010/main" val="227577258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052D6-D36D-A636-F507-BDA60A8EFA2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51B5244-C7F6-0292-9AFA-8AD4A140886C}"/>
              </a:ext>
            </a:extLst>
          </p:cNvPr>
          <p:cNvSpPr>
            <a:spLocks noGrp="1"/>
          </p:cNvSpPr>
          <p:nvPr>
            <p:ph idx="1"/>
          </p:nvPr>
        </p:nvSpPr>
        <p:spPr/>
        <p:txBody>
          <a:bodyPr/>
          <a:lstStyle/>
          <a:p>
            <a:r>
              <a:rPr lang="en-US" b="0" i="0" dirty="0">
                <a:solidFill>
                  <a:srgbClr val="222222"/>
                </a:solidFill>
                <a:effectLst/>
                <a:latin typeface="Arial" panose="020B0604020202020204" pitchFamily="34" charset="0"/>
              </a:rPr>
              <a:t>When a woman is over her reproductive age, we can be certain about  her total fertility rate. </a:t>
            </a:r>
          </a:p>
          <a:p>
            <a:r>
              <a:rPr lang="en-US" b="0" i="0" dirty="0">
                <a:solidFill>
                  <a:srgbClr val="222222"/>
                </a:solidFill>
                <a:effectLst/>
                <a:latin typeface="Arial" panose="020B0604020202020204" pitchFamily="34" charset="0"/>
              </a:rPr>
              <a:t>However, the fertility rates of the general population may differ significantly from those who have already pass their reproductive age. </a:t>
            </a:r>
          </a:p>
          <a:p>
            <a:r>
              <a:rPr lang="en-US" b="0" i="0" dirty="0">
                <a:solidFill>
                  <a:srgbClr val="222222"/>
                </a:solidFill>
                <a:effectLst/>
                <a:latin typeface="Arial" panose="020B0604020202020204" pitchFamily="34" charset="0"/>
              </a:rPr>
              <a:t>Historical fertility rates are  lagging indicators of current and future fertility rates.</a:t>
            </a:r>
            <a:endParaRPr lang="en-CA" dirty="0"/>
          </a:p>
        </p:txBody>
      </p:sp>
    </p:spTree>
    <p:extLst>
      <p:ext uri="{BB962C8B-B14F-4D97-AF65-F5344CB8AC3E}">
        <p14:creationId xmlns:p14="http://schemas.microsoft.com/office/powerpoint/2010/main" val="410599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z="4000" dirty="0"/>
              <a:t>Children as the future of our society</a:t>
            </a:r>
          </a:p>
        </p:txBody>
      </p:sp>
      <p:sp>
        <p:nvSpPr>
          <p:cNvPr id="6147" name="Rectangle 3"/>
          <p:cNvSpPr>
            <a:spLocks noGrp="1" noChangeArrowheads="1"/>
          </p:cNvSpPr>
          <p:nvPr>
            <p:ph type="body" idx="1"/>
          </p:nvPr>
        </p:nvSpPr>
        <p:spPr/>
        <p:txBody>
          <a:bodyPr/>
          <a:lstStyle/>
          <a:p>
            <a:r>
              <a:rPr lang="en-US" dirty="0"/>
              <a:t>We often say children are the future of our society.</a:t>
            </a:r>
          </a:p>
          <a:p>
            <a:r>
              <a:rPr lang="en-US" dirty="0"/>
              <a:t>How about the fertility rates in Canada?</a:t>
            </a:r>
          </a:p>
          <a:p>
            <a:r>
              <a:rPr lang="en-US" dirty="0"/>
              <a:t>About 1.6. </a:t>
            </a:r>
          </a:p>
          <a:p>
            <a:r>
              <a:rPr lang="en-US" dirty="0"/>
              <a:t>This is far below the replacement rate of 2.1.</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B97-B845-40CE-0C00-5E41DC78EADB}"/>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8CEA10FB-CFB7-10A1-86E4-BAEFEAF0492F}"/>
              </a:ext>
            </a:extLst>
          </p:cNvPr>
          <p:cNvSpPr>
            <a:spLocks noGrp="1"/>
          </p:cNvSpPr>
          <p:nvPr>
            <p:ph idx="1"/>
          </p:nvPr>
        </p:nvSpPr>
        <p:spPr/>
        <p:txBody>
          <a:bodyPr/>
          <a:lstStyle/>
          <a:p>
            <a:r>
              <a:rPr lang="en-US" b="0" i="0" dirty="0">
                <a:solidFill>
                  <a:srgbClr val="222222"/>
                </a:solidFill>
                <a:effectLst/>
                <a:latin typeface="Arial" panose="020B0604020202020204" pitchFamily="34" charset="0"/>
              </a:rPr>
              <a:t>Currently, total fertility rate is the most commonly used measurement of fertility. </a:t>
            </a:r>
          </a:p>
          <a:p>
            <a:r>
              <a:rPr lang="en-US" b="0" i="0" dirty="0">
                <a:solidFill>
                  <a:srgbClr val="222222"/>
                </a:solidFill>
                <a:effectLst/>
                <a:latin typeface="Arial" panose="020B0604020202020204" pitchFamily="34" charset="0"/>
              </a:rPr>
              <a:t>To reduce the impact of time lagging, total fertility rate is defined in the following way: </a:t>
            </a:r>
          </a:p>
          <a:p>
            <a:r>
              <a:rPr lang="en-US" b="0" i="0" dirty="0">
                <a:solidFill>
                  <a:srgbClr val="222222"/>
                </a:solidFill>
                <a:effectLst/>
                <a:latin typeface="Arial" panose="020B0604020202020204" pitchFamily="34" charset="0"/>
              </a:rPr>
              <a:t>The number of children who would be born per woman if she were to pass through the childbearing years bearing children according to a current schedule of age-specific fertility rates.</a:t>
            </a:r>
            <a:endParaRPr lang="en-CA" dirty="0"/>
          </a:p>
        </p:txBody>
      </p:sp>
    </p:spTree>
    <p:extLst>
      <p:ext uri="{BB962C8B-B14F-4D97-AF65-F5344CB8AC3E}">
        <p14:creationId xmlns:p14="http://schemas.microsoft.com/office/powerpoint/2010/main" val="387914575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AC512-A204-C740-4B4D-22D4E2E078B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4E6CFB1-41B9-77A0-4159-7DBCEF0F76E2}"/>
              </a:ext>
            </a:extLst>
          </p:cNvPr>
          <p:cNvSpPr>
            <a:spLocks noGrp="1"/>
          </p:cNvSpPr>
          <p:nvPr>
            <p:ph idx="1"/>
          </p:nvPr>
        </p:nvSpPr>
        <p:spPr/>
        <p:txBody>
          <a:bodyPr/>
          <a:lstStyle/>
          <a:p>
            <a:r>
              <a:rPr lang="en-US" b="0" i="0" dirty="0">
                <a:solidFill>
                  <a:srgbClr val="222222"/>
                </a:solidFill>
                <a:effectLst/>
                <a:latin typeface="Arial" panose="020B0604020202020204" pitchFamily="34" charset="0"/>
              </a:rPr>
              <a:t>This definition used the sum of the current age-specific fertility rates as the total fertility rate of the population. </a:t>
            </a:r>
          </a:p>
          <a:p>
            <a:r>
              <a:rPr lang="en-US" b="0" i="0" dirty="0">
                <a:solidFill>
                  <a:srgbClr val="222222"/>
                </a:solidFill>
                <a:effectLst/>
                <a:latin typeface="Arial" panose="020B0604020202020204" pitchFamily="34" charset="0"/>
              </a:rPr>
              <a:t>This method reduces the impact of time lagging. </a:t>
            </a:r>
          </a:p>
          <a:p>
            <a:r>
              <a:rPr lang="en-US" b="0" i="0" dirty="0">
                <a:solidFill>
                  <a:srgbClr val="222222"/>
                </a:solidFill>
                <a:effectLst/>
                <a:latin typeface="Arial" panose="020B0604020202020204" pitchFamily="34" charset="0"/>
              </a:rPr>
              <a:t>When fertility rates are near stationary, this method provides an accurate measure of fertility rates. </a:t>
            </a:r>
            <a:endParaRPr lang="en-CA" dirty="0"/>
          </a:p>
        </p:txBody>
      </p:sp>
    </p:spTree>
    <p:extLst>
      <p:ext uri="{BB962C8B-B14F-4D97-AF65-F5344CB8AC3E}">
        <p14:creationId xmlns:p14="http://schemas.microsoft.com/office/powerpoint/2010/main" val="150193903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7D187-FA28-632C-B10C-E8827CEC06E7}"/>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AFD3E5CB-CD8C-53D8-735B-EE11F379E435}"/>
              </a:ext>
            </a:extLst>
          </p:cNvPr>
          <p:cNvSpPr>
            <a:spLocks noGrp="1"/>
          </p:cNvSpPr>
          <p:nvPr>
            <p:ph idx="1"/>
          </p:nvPr>
        </p:nvSpPr>
        <p:spPr/>
        <p:txBody>
          <a:bodyPr/>
          <a:lstStyle/>
          <a:p>
            <a:r>
              <a:rPr lang="en-US" b="0" i="0" dirty="0">
                <a:solidFill>
                  <a:srgbClr val="222222"/>
                </a:solidFill>
                <a:effectLst/>
                <a:latin typeface="Arial" panose="020B0604020202020204" pitchFamily="34" charset="0"/>
              </a:rPr>
              <a:t>However, when fertility rates change rapidly, this method does not track the change of future fertility rates timely. </a:t>
            </a:r>
          </a:p>
          <a:p>
            <a:r>
              <a:rPr lang="en-US" b="0" i="0" dirty="0">
                <a:solidFill>
                  <a:srgbClr val="222222"/>
                </a:solidFill>
                <a:effectLst/>
                <a:latin typeface="Arial" panose="020B0604020202020204" pitchFamily="34" charset="0"/>
              </a:rPr>
              <a:t>We will use an example of a hypothetical animal to discuss this problem.</a:t>
            </a:r>
            <a:endParaRPr lang="en-CA" dirty="0"/>
          </a:p>
        </p:txBody>
      </p:sp>
    </p:spTree>
    <p:extLst>
      <p:ext uri="{BB962C8B-B14F-4D97-AF65-F5344CB8AC3E}">
        <p14:creationId xmlns:p14="http://schemas.microsoft.com/office/powerpoint/2010/main" val="32421254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08A45-D018-64D1-0C9B-002199D323C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5FF3841-6C2D-73BC-35DB-6707FFD8814A}"/>
              </a:ext>
            </a:extLst>
          </p:cNvPr>
          <p:cNvSpPr>
            <a:spLocks noGrp="1"/>
          </p:cNvSpPr>
          <p:nvPr>
            <p:ph idx="1"/>
          </p:nvPr>
        </p:nvSpPr>
        <p:spPr/>
        <p:txBody>
          <a:bodyPr/>
          <a:lstStyle/>
          <a:p>
            <a:r>
              <a:rPr lang="en-US" b="0" i="0" dirty="0">
                <a:solidFill>
                  <a:srgbClr val="222222"/>
                </a:solidFill>
                <a:effectLst/>
                <a:latin typeface="Arial" panose="020B0604020202020204" pitchFamily="34" charset="0"/>
              </a:rPr>
              <a:t>Suppose the life long fertility rate per female is three. </a:t>
            </a:r>
          </a:p>
          <a:p>
            <a:r>
              <a:rPr lang="en-US" b="0" i="0" dirty="0">
                <a:solidFill>
                  <a:srgbClr val="222222"/>
                </a:solidFill>
                <a:effectLst/>
                <a:latin typeface="Arial" panose="020B0604020202020204" pitchFamily="34" charset="0"/>
              </a:rPr>
              <a:t>On average, each female will give birth one offspring per year, for three consecutive years. </a:t>
            </a:r>
          </a:p>
          <a:p>
            <a:r>
              <a:rPr lang="en-US" b="0" i="0" dirty="0">
                <a:solidFill>
                  <a:srgbClr val="222222"/>
                </a:solidFill>
                <a:effectLst/>
                <a:latin typeface="Arial" panose="020B0604020202020204" pitchFamily="34" charset="0"/>
              </a:rPr>
              <a:t>Then, a sudden social change  occurs. </a:t>
            </a:r>
          </a:p>
          <a:p>
            <a:r>
              <a:rPr lang="en-US" b="0" i="0" dirty="0">
                <a:solidFill>
                  <a:srgbClr val="222222"/>
                </a:solidFill>
                <a:effectLst/>
                <a:latin typeface="Arial" panose="020B0604020202020204" pitchFamily="34" charset="0"/>
              </a:rPr>
              <a:t>The life long fertility rate of the younger cohorts becomes one. </a:t>
            </a:r>
            <a:endParaRPr lang="en-CA" dirty="0"/>
          </a:p>
        </p:txBody>
      </p:sp>
    </p:spTree>
    <p:extLst>
      <p:ext uri="{BB962C8B-B14F-4D97-AF65-F5344CB8AC3E}">
        <p14:creationId xmlns:p14="http://schemas.microsoft.com/office/powerpoint/2010/main" val="133739613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71988-833F-A0D6-23D5-D5B6CAD7F613}"/>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F41C926-78D2-C198-F2A4-B1FEFA7F4BE0}"/>
              </a:ext>
            </a:extLst>
          </p:cNvPr>
          <p:cNvSpPr>
            <a:spLocks noGrp="1"/>
          </p:cNvSpPr>
          <p:nvPr>
            <p:ph idx="1"/>
          </p:nvPr>
        </p:nvSpPr>
        <p:spPr/>
        <p:txBody>
          <a:bodyPr/>
          <a:lstStyle/>
          <a:p>
            <a:r>
              <a:rPr lang="en-US" b="0" i="0" dirty="0">
                <a:solidFill>
                  <a:srgbClr val="222222"/>
                </a:solidFill>
                <a:effectLst/>
                <a:latin typeface="Arial" panose="020B0604020202020204" pitchFamily="34" charset="0"/>
              </a:rPr>
              <a:t>For the younger cohorts, on average, each female will give birth one fourth offspring per year, for four consecutive years. </a:t>
            </a:r>
          </a:p>
          <a:p>
            <a:r>
              <a:rPr lang="en-US" b="0" i="0" dirty="0">
                <a:solidFill>
                  <a:srgbClr val="222222"/>
                </a:solidFill>
                <a:effectLst/>
                <a:latin typeface="Arial" panose="020B0604020202020204" pitchFamily="34" charset="0"/>
              </a:rPr>
              <a:t>This change of fertility patterns models the change of fertility patterns in many human societies. </a:t>
            </a:r>
            <a:endParaRPr lang="en-CA" dirty="0"/>
          </a:p>
        </p:txBody>
      </p:sp>
    </p:spTree>
    <p:extLst>
      <p:ext uri="{BB962C8B-B14F-4D97-AF65-F5344CB8AC3E}">
        <p14:creationId xmlns:p14="http://schemas.microsoft.com/office/powerpoint/2010/main" val="192966246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C17F0-C67C-E54E-1687-A27A96C87D9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9343B12-4E66-9480-459C-5A9BDE71092E}"/>
              </a:ext>
            </a:extLst>
          </p:cNvPr>
          <p:cNvSpPr>
            <a:spLocks noGrp="1"/>
          </p:cNvSpPr>
          <p:nvPr>
            <p:ph idx="1"/>
          </p:nvPr>
        </p:nvSpPr>
        <p:spPr/>
        <p:txBody>
          <a:bodyPr/>
          <a:lstStyle/>
          <a:p>
            <a:r>
              <a:rPr lang="en-US" b="0" i="0" dirty="0">
                <a:solidFill>
                  <a:srgbClr val="222222"/>
                </a:solidFill>
                <a:effectLst/>
                <a:latin typeface="Arial" panose="020B0604020202020204" pitchFamily="34" charset="0"/>
              </a:rPr>
              <a:t>On average, women have less children. </a:t>
            </a:r>
          </a:p>
          <a:p>
            <a:r>
              <a:rPr lang="en-US" b="0" i="0" dirty="0">
                <a:solidFill>
                  <a:srgbClr val="222222"/>
                </a:solidFill>
                <a:effectLst/>
                <a:latin typeface="Arial" panose="020B0604020202020204" pitchFamily="34" charset="0"/>
              </a:rPr>
              <a:t>Their reproductive periods are extended. </a:t>
            </a:r>
          </a:p>
          <a:p>
            <a:r>
              <a:rPr lang="en-US" b="0" i="0" dirty="0">
                <a:solidFill>
                  <a:srgbClr val="222222"/>
                </a:solidFill>
                <a:effectLst/>
                <a:latin typeface="Arial" panose="020B0604020202020204" pitchFamily="34" charset="0"/>
              </a:rPr>
              <a:t>What will be the observed total fertility rates during this period of demographic transition?</a:t>
            </a:r>
            <a:endParaRPr lang="en-CA" dirty="0"/>
          </a:p>
        </p:txBody>
      </p:sp>
    </p:spTree>
    <p:extLst>
      <p:ext uri="{BB962C8B-B14F-4D97-AF65-F5344CB8AC3E}">
        <p14:creationId xmlns:p14="http://schemas.microsoft.com/office/powerpoint/2010/main" val="79781775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2C56C-BFC4-E913-6323-71E682362067}"/>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0FDEE0A1-5809-7431-0062-E81FE51E8C99}"/>
              </a:ext>
            </a:extLst>
          </p:cNvPr>
          <p:cNvSpPr>
            <a:spLocks noGrp="1"/>
          </p:cNvSpPr>
          <p:nvPr>
            <p:ph idx="1"/>
          </p:nvPr>
        </p:nvSpPr>
        <p:spPr/>
        <p:txBody>
          <a:bodyPr/>
          <a:lstStyle/>
          <a:p>
            <a:r>
              <a:rPr lang="en-US" b="0" i="0" dirty="0">
                <a:solidFill>
                  <a:srgbClr val="222222"/>
                </a:solidFill>
                <a:effectLst/>
                <a:latin typeface="Arial" panose="020B0604020202020204" pitchFamily="34" charset="0"/>
              </a:rPr>
              <a:t>For the first year when the life long fertility rate of a young cohort turns to one, the annual birth rate of that cohort is 1/4. </a:t>
            </a:r>
          </a:p>
          <a:p>
            <a:r>
              <a:rPr lang="en-US" b="0" i="0" dirty="0">
                <a:solidFill>
                  <a:srgbClr val="222222"/>
                </a:solidFill>
                <a:effectLst/>
                <a:latin typeface="Arial" panose="020B0604020202020204" pitchFamily="34" charset="0"/>
              </a:rPr>
              <a:t>The annual birth rate of two elder cohorts is 1. </a:t>
            </a:r>
          </a:p>
          <a:p>
            <a:r>
              <a:rPr lang="en-US" b="0" i="0" dirty="0">
                <a:solidFill>
                  <a:srgbClr val="222222"/>
                </a:solidFill>
                <a:effectLst/>
                <a:latin typeface="Arial" panose="020B0604020202020204" pitchFamily="34" charset="0"/>
              </a:rPr>
              <a:t>The measured total fertility rate is 1+1+1/4=2.25. </a:t>
            </a:r>
            <a:endParaRPr lang="en-CA" dirty="0"/>
          </a:p>
        </p:txBody>
      </p:sp>
    </p:spTree>
    <p:extLst>
      <p:ext uri="{BB962C8B-B14F-4D97-AF65-F5344CB8AC3E}">
        <p14:creationId xmlns:p14="http://schemas.microsoft.com/office/powerpoint/2010/main" val="196815881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BFE6F-8585-491D-46C9-ACFBEBB301F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A51790C-9673-B9C0-663D-6E91A757AAD1}"/>
              </a:ext>
            </a:extLst>
          </p:cNvPr>
          <p:cNvSpPr>
            <a:spLocks noGrp="1"/>
          </p:cNvSpPr>
          <p:nvPr>
            <p:ph idx="1"/>
          </p:nvPr>
        </p:nvSpPr>
        <p:spPr/>
        <p:txBody>
          <a:bodyPr/>
          <a:lstStyle/>
          <a:p>
            <a:r>
              <a:rPr lang="en-US" b="0" i="0" dirty="0">
                <a:solidFill>
                  <a:srgbClr val="222222"/>
                </a:solidFill>
                <a:effectLst/>
                <a:latin typeface="Arial" panose="020B0604020202020204" pitchFamily="34" charset="0"/>
              </a:rPr>
              <a:t>For the second year, the life long fertility rate of two young cohorts turns to one, the annual birth rate of that two cohort is 1/4. </a:t>
            </a:r>
          </a:p>
          <a:p>
            <a:r>
              <a:rPr lang="en-US" b="0" i="0" dirty="0">
                <a:solidFill>
                  <a:srgbClr val="222222"/>
                </a:solidFill>
                <a:effectLst/>
                <a:latin typeface="Arial" panose="020B0604020202020204" pitchFamily="34" charset="0"/>
              </a:rPr>
              <a:t>The annual birth rate of the remaining elder cohort is 1. </a:t>
            </a:r>
          </a:p>
          <a:p>
            <a:r>
              <a:rPr lang="en-US" b="0" i="0" dirty="0">
                <a:solidFill>
                  <a:srgbClr val="222222"/>
                </a:solidFill>
                <a:effectLst/>
                <a:latin typeface="Arial" panose="020B0604020202020204" pitchFamily="34" charset="0"/>
              </a:rPr>
              <a:t>The measured total fertility rate is 1+1/4+1/4=1.5. </a:t>
            </a:r>
            <a:endParaRPr lang="en-CA" dirty="0"/>
          </a:p>
        </p:txBody>
      </p:sp>
    </p:spTree>
    <p:extLst>
      <p:ext uri="{BB962C8B-B14F-4D97-AF65-F5344CB8AC3E}">
        <p14:creationId xmlns:p14="http://schemas.microsoft.com/office/powerpoint/2010/main" val="439275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175A9-0908-C662-6B42-63D021ACBB7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9C2249B-79C2-E8E1-35E4-8583014E92D2}"/>
              </a:ext>
            </a:extLst>
          </p:cNvPr>
          <p:cNvSpPr>
            <a:spLocks noGrp="1"/>
          </p:cNvSpPr>
          <p:nvPr>
            <p:ph idx="1"/>
          </p:nvPr>
        </p:nvSpPr>
        <p:spPr/>
        <p:txBody>
          <a:bodyPr/>
          <a:lstStyle/>
          <a:p>
            <a:r>
              <a:rPr lang="en-US" b="0" i="0" dirty="0">
                <a:solidFill>
                  <a:srgbClr val="222222"/>
                </a:solidFill>
                <a:effectLst/>
                <a:latin typeface="Arial" panose="020B0604020202020204" pitchFamily="34" charset="0"/>
              </a:rPr>
              <a:t>For the third year, the life long fertility rate of three young cohorts turns to one, the annual birth rate of that three cohorts is 1/4. </a:t>
            </a:r>
          </a:p>
          <a:p>
            <a:r>
              <a:rPr lang="en-US" b="0" i="0" dirty="0">
                <a:solidFill>
                  <a:srgbClr val="222222"/>
                </a:solidFill>
                <a:effectLst/>
                <a:latin typeface="Arial" panose="020B0604020202020204" pitchFamily="34" charset="0"/>
              </a:rPr>
              <a:t>The elder cohorts all pass the reproductive age. </a:t>
            </a:r>
          </a:p>
          <a:p>
            <a:r>
              <a:rPr lang="en-US" b="0" i="0" dirty="0">
                <a:solidFill>
                  <a:srgbClr val="222222"/>
                </a:solidFill>
                <a:effectLst/>
                <a:latin typeface="Arial" panose="020B0604020202020204" pitchFamily="34" charset="0"/>
              </a:rPr>
              <a:t>The measured total fertility rate is 1/4+1/4+1/4=0.75. </a:t>
            </a:r>
            <a:endParaRPr lang="en-CA" dirty="0"/>
          </a:p>
        </p:txBody>
      </p:sp>
    </p:spTree>
    <p:extLst>
      <p:ext uri="{BB962C8B-B14F-4D97-AF65-F5344CB8AC3E}">
        <p14:creationId xmlns:p14="http://schemas.microsoft.com/office/powerpoint/2010/main" val="128191715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12F3C-B40F-4C2A-AA81-152B7504F9FF}"/>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6DD24BF-E979-3524-F25A-D767BE09F839}"/>
              </a:ext>
            </a:extLst>
          </p:cNvPr>
          <p:cNvSpPr>
            <a:spLocks noGrp="1"/>
          </p:cNvSpPr>
          <p:nvPr>
            <p:ph idx="1"/>
          </p:nvPr>
        </p:nvSpPr>
        <p:spPr/>
        <p:txBody>
          <a:bodyPr/>
          <a:lstStyle/>
          <a:p>
            <a:r>
              <a:rPr lang="en-US" b="0" i="0" dirty="0">
                <a:solidFill>
                  <a:srgbClr val="222222"/>
                </a:solidFill>
                <a:effectLst/>
                <a:latin typeface="Arial" panose="020B0604020202020204" pitchFamily="34" charset="0"/>
              </a:rPr>
              <a:t>For the fourth year, the life long fertility rate of four young cohorts turns to one, the annual birth rate of that four cohorts is 1/4. </a:t>
            </a:r>
          </a:p>
          <a:p>
            <a:r>
              <a:rPr lang="en-US" b="0" i="0" dirty="0">
                <a:solidFill>
                  <a:srgbClr val="222222"/>
                </a:solidFill>
                <a:effectLst/>
                <a:latin typeface="Arial" panose="020B0604020202020204" pitchFamily="34" charset="0"/>
              </a:rPr>
              <a:t>The measured total fertility rate is 1/4+1/4+1/4+1/4=1.</a:t>
            </a:r>
            <a:endParaRPr lang="en-CA" dirty="0"/>
          </a:p>
        </p:txBody>
      </p:sp>
    </p:spTree>
    <p:extLst>
      <p:ext uri="{BB962C8B-B14F-4D97-AF65-F5344CB8AC3E}">
        <p14:creationId xmlns:p14="http://schemas.microsoft.com/office/powerpoint/2010/main" val="1454303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a:t>Detailed consequences</a:t>
            </a:r>
          </a:p>
        </p:txBody>
      </p:sp>
      <p:sp>
        <p:nvSpPr>
          <p:cNvPr id="7171" name="Rectangle 3"/>
          <p:cNvSpPr>
            <a:spLocks noGrp="1" noChangeArrowheads="1"/>
          </p:cNvSpPr>
          <p:nvPr>
            <p:ph type="body" idx="1"/>
          </p:nvPr>
        </p:nvSpPr>
        <p:spPr/>
        <p:txBody>
          <a:bodyPr/>
          <a:lstStyle/>
          <a:p>
            <a:r>
              <a:rPr lang="en-US" dirty="0"/>
              <a:t>School enrolments keep declining in most school districts.</a:t>
            </a:r>
          </a:p>
          <a:p>
            <a:r>
              <a:rPr lang="en-US" dirty="0"/>
              <a:t>In Prince George, student enrollment declined steadily in the first decade of the century. But it seems to stabilize in the past ten years.</a:t>
            </a:r>
          </a:p>
          <a:p>
            <a:r>
              <a:rPr lang="en-US" dirty="0"/>
              <a:t>UNBC enrolment has been stagnant, far below the twelve thousand target.</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DDB3D-3686-3281-479A-C3774B135990}"/>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7EBEEB2-4857-14DA-F887-DDC36D3B4F1E}"/>
              </a:ext>
            </a:extLst>
          </p:cNvPr>
          <p:cNvSpPr>
            <a:spLocks noGrp="1"/>
          </p:cNvSpPr>
          <p:nvPr>
            <p:ph idx="1"/>
          </p:nvPr>
        </p:nvSpPr>
        <p:spPr/>
        <p:txBody>
          <a:bodyPr/>
          <a:lstStyle/>
          <a:p>
            <a:r>
              <a:rPr lang="en-US" b="0" i="0" dirty="0">
                <a:solidFill>
                  <a:srgbClr val="222222"/>
                </a:solidFill>
                <a:effectLst/>
                <a:latin typeface="Arial" panose="020B0604020202020204" pitchFamily="34" charset="0"/>
              </a:rPr>
              <a:t>Overall, during the period of fertility change, the measured total fertility rates are 2.25, 1.5, 0.75 and 1 respectively.  </a:t>
            </a:r>
          </a:p>
          <a:p>
            <a:r>
              <a:rPr lang="en-US" b="0" i="0" dirty="0">
                <a:solidFill>
                  <a:srgbClr val="222222"/>
                </a:solidFill>
                <a:effectLst/>
                <a:latin typeface="Arial" panose="020B0604020202020204" pitchFamily="34" charset="0"/>
              </a:rPr>
              <a:t>For the first two years, measured total fertility rates underestimate the magnitude of change of life long fertility rate. </a:t>
            </a:r>
            <a:endParaRPr lang="en-CA" dirty="0"/>
          </a:p>
        </p:txBody>
      </p:sp>
    </p:spTree>
    <p:extLst>
      <p:ext uri="{BB962C8B-B14F-4D97-AF65-F5344CB8AC3E}">
        <p14:creationId xmlns:p14="http://schemas.microsoft.com/office/powerpoint/2010/main" val="335271839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44D2C-C4A6-A966-FB9E-4C68234CB61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46FEB40-22DC-2213-A929-A3498295AFFB}"/>
              </a:ext>
            </a:extLst>
          </p:cNvPr>
          <p:cNvSpPr>
            <a:spLocks noGrp="1"/>
          </p:cNvSpPr>
          <p:nvPr>
            <p:ph idx="1"/>
          </p:nvPr>
        </p:nvSpPr>
        <p:spPr/>
        <p:txBody>
          <a:bodyPr/>
          <a:lstStyle/>
          <a:p>
            <a:r>
              <a:rPr lang="en-US" b="0" i="0" dirty="0">
                <a:solidFill>
                  <a:srgbClr val="222222"/>
                </a:solidFill>
                <a:effectLst/>
                <a:latin typeface="Arial" panose="020B0604020202020204" pitchFamily="34" charset="0"/>
              </a:rPr>
              <a:t>For the third year, measured total fertility rate overestimates the magnitude of change of life long fertility rate. </a:t>
            </a:r>
          </a:p>
          <a:p>
            <a:r>
              <a:rPr lang="en-US" b="0" i="0" dirty="0">
                <a:solidFill>
                  <a:srgbClr val="222222"/>
                </a:solidFill>
                <a:effectLst/>
                <a:latin typeface="Arial" panose="020B0604020202020204" pitchFamily="34" charset="0"/>
              </a:rPr>
              <a:t>For the fourth year, the transformation to the new fertility pattern  completes. </a:t>
            </a:r>
          </a:p>
          <a:p>
            <a:r>
              <a:rPr lang="en-US" b="0" i="0" dirty="0">
                <a:solidFill>
                  <a:srgbClr val="222222"/>
                </a:solidFill>
                <a:effectLst/>
                <a:latin typeface="Arial" panose="020B0604020202020204" pitchFamily="34" charset="0"/>
              </a:rPr>
              <a:t>The measured total fertility is an accurate representation of new life long fertility rate.</a:t>
            </a:r>
            <a:endParaRPr lang="en-CA" dirty="0"/>
          </a:p>
        </p:txBody>
      </p:sp>
    </p:spTree>
    <p:extLst>
      <p:ext uri="{BB962C8B-B14F-4D97-AF65-F5344CB8AC3E}">
        <p14:creationId xmlns:p14="http://schemas.microsoft.com/office/powerpoint/2010/main" val="342931839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87934-16A4-95F5-5998-19C8B4F18FF4}"/>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9A93B13-FF08-D12A-B6D8-39DB74AE4C2C}"/>
              </a:ext>
            </a:extLst>
          </p:cNvPr>
          <p:cNvSpPr>
            <a:spLocks noGrp="1"/>
          </p:cNvSpPr>
          <p:nvPr>
            <p:ph idx="1"/>
          </p:nvPr>
        </p:nvSpPr>
        <p:spPr/>
        <p:txBody>
          <a:bodyPr/>
          <a:lstStyle/>
          <a:p>
            <a:r>
              <a:rPr lang="en-US" b="0" i="0" dirty="0">
                <a:solidFill>
                  <a:srgbClr val="222222"/>
                </a:solidFill>
                <a:effectLst/>
                <a:latin typeface="Arial" panose="020B0604020202020204" pitchFamily="34" charset="0"/>
              </a:rPr>
              <a:t>This pattern is very similar to the changes of measured total fertility rate over time in many countries under demographic changes. </a:t>
            </a:r>
          </a:p>
          <a:p>
            <a:r>
              <a:rPr lang="en-US" b="0" i="0" dirty="0">
                <a:solidFill>
                  <a:srgbClr val="222222"/>
                </a:solidFill>
                <a:effectLst/>
                <a:latin typeface="Arial" panose="020B0604020202020204" pitchFamily="34" charset="0"/>
              </a:rPr>
              <a:t>The total fertility rate in Japan continue to decline until the year 2005, when it reached the minimum value of 1.26. </a:t>
            </a:r>
          </a:p>
          <a:p>
            <a:r>
              <a:rPr lang="en-US" b="0" i="0" dirty="0">
                <a:solidFill>
                  <a:srgbClr val="222222"/>
                </a:solidFill>
                <a:effectLst/>
                <a:latin typeface="Arial" panose="020B0604020202020204" pitchFamily="34" charset="0"/>
              </a:rPr>
              <a:t>After that, the measured total fertility rate climbed back a little bit. </a:t>
            </a:r>
            <a:endParaRPr lang="en-CA" dirty="0"/>
          </a:p>
        </p:txBody>
      </p:sp>
    </p:spTree>
    <p:extLst>
      <p:ext uri="{BB962C8B-B14F-4D97-AF65-F5344CB8AC3E}">
        <p14:creationId xmlns:p14="http://schemas.microsoft.com/office/powerpoint/2010/main" val="111144816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3CAE0-1AE9-5529-125E-8247D77F68C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80D22D6-39A9-76DB-8565-ECDE1EAFCDF2}"/>
              </a:ext>
            </a:extLst>
          </p:cNvPr>
          <p:cNvSpPr>
            <a:spLocks noGrp="1"/>
          </p:cNvSpPr>
          <p:nvPr>
            <p:ph idx="1"/>
          </p:nvPr>
        </p:nvSpPr>
        <p:spPr/>
        <p:txBody>
          <a:bodyPr/>
          <a:lstStyle/>
          <a:p>
            <a:r>
              <a:rPr lang="en-US" b="0" i="0" dirty="0">
                <a:solidFill>
                  <a:srgbClr val="222222"/>
                </a:solidFill>
                <a:effectLst/>
                <a:latin typeface="Arial" panose="020B0604020202020204" pitchFamily="34" charset="0"/>
              </a:rPr>
              <a:t>The total fertility rates in many countries exhibit similar patterns. </a:t>
            </a:r>
          </a:p>
          <a:p>
            <a:r>
              <a:rPr lang="en-US" dirty="0">
                <a:solidFill>
                  <a:srgbClr val="222222"/>
                </a:solidFill>
                <a:latin typeface="Arial" panose="020B0604020202020204" pitchFamily="34" charset="0"/>
              </a:rPr>
              <a:t>The following graph is the total fertility rate over time in US. </a:t>
            </a:r>
            <a:endParaRPr lang="en-CA" dirty="0"/>
          </a:p>
        </p:txBody>
      </p:sp>
    </p:spTree>
    <p:extLst>
      <p:ext uri="{BB962C8B-B14F-4D97-AF65-F5344CB8AC3E}">
        <p14:creationId xmlns:p14="http://schemas.microsoft.com/office/powerpoint/2010/main" val="2011488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3C4FD-5F39-450C-926E-964FE2D12EF3}"/>
              </a:ext>
            </a:extLst>
          </p:cNvPr>
          <p:cNvSpPr>
            <a:spLocks noGrp="1"/>
          </p:cNvSpPr>
          <p:nvPr>
            <p:ph type="title"/>
          </p:nvPr>
        </p:nvSpPr>
        <p:spPr/>
        <p:txBody>
          <a:bodyPr/>
          <a:lstStyle/>
          <a:p>
            <a:r>
              <a:rPr lang="en-CA" dirty="0"/>
              <a:t>US fertility rate</a:t>
            </a:r>
          </a:p>
        </p:txBody>
      </p:sp>
      <p:graphicFrame>
        <p:nvGraphicFramePr>
          <p:cNvPr id="4" name="Content Placeholder 3">
            <a:extLst>
              <a:ext uri="{FF2B5EF4-FFF2-40B4-BE49-F238E27FC236}">
                <a16:creationId xmlns:a16="http://schemas.microsoft.com/office/drawing/2014/main" id="{3C3898EE-311D-E161-6462-021D59332803}"/>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2972883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82467-7746-1042-1624-04339416BC8B}"/>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4B7D6F8-A5BF-0EDA-28BF-4EC0012F352D}"/>
              </a:ext>
            </a:extLst>
          </p:cNvPr>
          <p:cNvSpPr>
            <a:spLocks noGrp="1"/>
          </p:cNvSpPr>
          <p:nvPr>
            <p:ph idx="1"/>
          </p:nvPr>
        </p:nvSpPr>
        <p:spPr/>
        <p:txBody>
          <a:bodyPr/>
          <a:lstStyle/>
          <a:p>
            <a:r>
              <a:rPr lang="en-US" b="0" i="0" dirty="0">
                <a:solidFill>
                  <a:srgbClr val="222222"/>
                </a:solidFill>
                <a:effectLst/>
                <a:latin typeface="Arial" panose="020B0604020202020204" pitchFamily="34" charset="0"/>
              </a:rPr>
              <a:t>Usually, the increases of fertility rates in these countries are attributed to pro birth policies implemented by the governments. </a:t>
            </a:r>
          </a:p>
          <a:p>
            <a:r>
              <a:rPr lang="en-US" b="0" i="0" dirty="0">
                <a:solidFill>
                  <a:srgbClr val="222222"/>
                </a:solidFill>
                <a:effectLst/>
                <a:latin typeface="Arial" panose="020B0604020202020204" pitchFamily="34" charset="0"/>
              </a:rPr>
              <a:t>From our discussion, this pattern can be simply attributed, at least in part, to the measurement problem during the transitional period of change of fertility patterns.</a:t>
            </a:r>
            <a:endParaRPr lang="en-CA" dirty="0"/>
          </a:p>
        </p:txBody>
      </p:sp>
    </p:spTree>
    <p:extLst>
      <p:ext uri="{BB962C8B-B14F-4D97-AF65-F5344CB8AC3E}">
        <p14:creationId xmlns:p14="http://schemas.microsoft.com/office/powerpoint/2010/main" val="266024948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061B3-4ED5-D23F-271B-E62B0FE7F737}"/>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3A390793-8343-D444-99EB-5D5A2DB91A5E}"/>
              </a:ext>
            </a:extLst>
          </p:cNvPr>
          <p:cNvSpPr>
            <a:spLocks noGrp="1"/>
          </p:cNvSpPr>
          <p:nvPr>
            <p:ph idx="1"/>
          </p:nvPr>
        </p:nvSpPr>
        <p:spPr/>
        <p:txBody>
          <a:bodyPr/>
          <a:lstStyle/>
          <a:p>
            <a:r>
              <a:rPr lang="en-US" b="0" i="0" dirty="0">
                <a:solidFill>
                  <a:srgbClr val="222222"/>
                </a:solidFill>
                <a:effectLst/>
                <a:latin typeface="Arial" panose="020B0604020202020204" pitchFamily="34" charset="0"/>
              </a:rPr>
              <a:t>We will further discuss the impacts of fertility enhancing policies. </a:t>
            </a:r>
          </a:p>
          <a:p>
            <a:r>
              <a:rPr lang="en-US" b="0" i="0" dirty="0">
                <a:solidFill>
                  <a:srgbClr val="222222"/>
                </a:solidFill>
                <a:effectLst/>
                <a:latin typeface="Arial" panose="020B0604020202020204" pitchFamily="34" charset="0"/>
              </a:rPr>
              <a:t>Usually the adoption of a new policy will satisfy a pent up demand and hence have a significant short term impact on the increase of fertility. </a:t>
            </a:r>
          </a:p>
          <a:p>
            <a:r>
              <a:rPr lang="en-US" b="0" i="0" dirty="0">
                <a:solidFill>
                  <a:srgbClr val="222222"/>
                </a:solidFill>
                <a:effectLst/>
                <a:latin typeface="Arial" panose="020B0604020202020204" pitchFamily="34" charset="0"/>
              </a:rPr>
              <a:t>However, the cost associated with the policy is long term. </a:t>
            </a:r>
          </a:p>
          <a:p>
            <a:r>
              <a:rPr lang="en-US" b="0" i="0" dirty="0">
                <a:solidFill>
                  <a:srgbClr val="222222"/>
                </a:solidFill>
                <a:effectLst/>
                <a:latin typeface="Arial" panose="020B0604020202020204" pitchFamily="34" charset="0"/>
              </a:rPr>
              <a:t>This may damp fertility over long term. </a:t>
            </a:r>
            <a:endParaRPr lang="en-CA" dirty="0"/>
          </a:p>
        </p:txBody>
      </p:sp>
    </p:spTree>
    <p:extLst>
      <p:ext uri="{BB962C8B-B14F-4D97-AF65-F5344CB8AC3E}">
        <p14:creationId xmlns:p14="http://schemas.microsoft.com/office/powerpoint/2010/main" val="253528584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DA571-80B8-C68E-8921-B734D24686F7}"/>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0DD11896-9089-C384-FBCA-9B7D278DC86A}"/>
              </a:ext>
            </a:extLst>
          </p:cNvPr>
          <p:cNvSpPr>
            <a:spLocks noGrp="1"/>
          </p:cNvSpPr>
          <p:nvPr>
            <p:ph idx="1"/>
          </p:nvPr>
        </p:nvSpPr>
        <p:spPr/>
        <p:txBody>
          <a:bodyPr/>
          <a:lstStyle/>
          <a:p>
            <a:r>
              <a:rPr lang="en-US" b="0" i="0" dirty="0">
                <a:solidFill>
                  <a:srgbClr val="222222"/>
                </a:solidFill>
                <a:effectLst/>
                <a:latin typeface="Arial" panose="020B0604020202020204" pitchFamily="34" charset="0"/>
              </a:rPr>
              <a:t>For example, in 2019, Japanese government announced free daycare. </a:t>
            </a:r>
          </a:p>
          <a:p>
            <a:r>
              <a:rPr lang="en-US" b="0" i="0" dirty="0">
                <a:solidFill>
                  <a:srgbClr val="222222"/>
                </a:solidFill>
                <a:effectLst/>
                <a:latin typeface="Arial" panose="020B0604020202020204" pitchFamily="34" charset="0"/>
              </a:rPr>
              <a:t>The cost of running daycare will be paid by the increase of sales tax from 8% to 10%. </a:t>
            </a:r>
          </a:p>
          <a:p>
            <a:r>
              <a:rPr lang="en-US" b="0" i="0" dirty="0">
                <a:solidFill>
                  <a:srgbClr val="222222"/>
                </a:solidFill>
                <a:effectLst/>
                <a:latin typeface="Arial" panose="020B0604020202020204" pitchFamily="34" charset="0"/>
              </a:rPr>
              <a:t>This pro birth policy is generally regarded to increase fertility. </a:t>
            </a:r>
            <a:endParaRPr lang="en-CA" dirty="0"/>
          </a:p>
        </p:txBody>
      </p:sp>
    </p:spTree>
    <p:extLst>
      <p:ext uri="{BB962C8B-B14F-4D97-AF65-F5344CB8AC3E}">
        <p14:creationId xmlns:p14="http://schemas.microsoft.com/office/powerpoint/2010/main" val="275173817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BBBE6-2B21-6D16-09C1-435EB916C24B}"/>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1117887-0033-1E11-6B73-9DEBC0DFB45B}"/>
              </a:ext>
            </a:extLst>
          </p:cNvPr>
          <p:cNvSpPr>
            <a:spLocks noGrp="1"/>
          </p:cNvSpPr>
          <p:nvPr>
            <p:ph idx="1"/>
          </p:nvPr>
        </p:nvSpPr>
        <p:spPr/>
        <p:txBody>
          <a:bodyPr/>
          <a:lstStyle/>
          <a:p>
            <a:r>
              <a:rPr lang="en-US" b="0" i="0" dirty="0">
                <a:solidFill>
                  <a:srgbClr val="222222"/>
                </a:solidFill>
                <a:effectLst/>
                <a:latin typeface="Arial" panose="020B0604020202020204" pitchFamily="34" charset="0"/>
              </a:rPr>
              <a:t>Indeed, the new policy will encourage many people who look forward to free daycare to have babies. </a:t>
            </a:r>
          </a:p>
          <a:p>
            <a:r>
              <a:rPr lang="en-US" b="0" i="0" dirty="0">
                <a:solidFill>
                  <a:srgbClr val="222222"/>
                </a:solidFill>
                <a:effectLst/>
                <a:latin typeface="Arial" panose="020B0604020202020204" pitchFamily="34" charset="0"/>
              </a:rPr>
              <a:t>This will indeed push up short term fertility rate. </a:t>
            </a:r>
            <a:endParaRPr lang="en-CA" dirty="0"/>
          </a:p>
        </p:txBody>
      </p:sp>
    </p:spTree>
    <p:extLst>
      <p:ext uri="{BB962C8B-B14F-4D97-AF65-F5344CB8AC3E}">
        <p14:creationId xmlns:p14="http://schemas.microsoft.com/office/powerpoint/2010/main" val="319933441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1E5CF-E230-3096-A393-1DF8F2671917}"/>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9E0C1B61-DEE2-51CA-7094-111B52CB89F5}"/>
              </a:ext>
            </a:extLst>
          </p:cNvPr>
          <p:cNvSpPr>
            <a:spLocks noGrp="1"/>
          </p:cNvSpPr>
          <p:nvPr>
            <p:ph idx="1"/>
          </p:nvPr>
        </p:nvSpPr>
        <p:spPr/>
        <p:txBody>
          <a:bodyPr/>
          <a:lstStyle/>
          <a:p>
            <a:r>
              <a:rPr lang="en-US" b="0" i="0" dirty="0">
                <a:solidFill>
                  <a:srgbClr val="222222"/>
                </a:solidFill>
                <a:effectLst/>
                <a:latin typeface="Arial" panose="020B0604020202020204" pitchFamily="34" charset="0"/>
              </a:rPr>
              <a:t>However, the increase of sales tax is permanent. </a:t>
            </a:r>
          </a:p>
          <a:p>
            <a:r>
              <a:rPr lang="en-US" b="0" i="0" dirty="0">
                <a:solidFill>
                  <a:srgbClr val="222222"/>
                </a:solidFill>
                <a:effectLst/>
                <a:latin typeface="Arial" panose="020B0604020202020204" pitchFamily="34" charset="0"/>
              </a:rPr>
              <a:t>This will reduce the purchasing capacity of the general population, including the young people in their reproductive age. </a:t>
            </a:r>
          </a:p>
          <a:p>
            <a:r>
              <a:rPr lang="en-US" b="0" i="0" dirty="0">
                <a:solidFill>
                  <a:srgbClr val="222222"/>
                </a:solidFill>
                <a:effectLst/>
                <a:latin typeface="Arial" panose="020B0604020202020204" pitchFamily="34" charset="0"/>
              </a:rPr>
              <a:t>As the tax and transfer system generates a lot of waste in the process, it is not certain if the overall impact of this policy on the fertility rate is positive.</a:t>
            </a:r>
            <a:endParaRPr lang="en-CA" dirty="0"/>
          </a:p>
        </p:txBody>
      </p:sp>
    </p:spTree>
    <p:extLst>
      <p:ext uri="{BB962C8B-B14F-4D97-AF65-F5344CB8AC3E}">
        <p14:creationId xmlns:p14="http://schemas.microsoft.com/office/powerpoint/2010/main" val="162813202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2045</TotalTime>
  <Words>4943</Words>
  <Application>Microsoft Office PowerPoint</Application>
  <PresentationFormat>On-screen Show (4:3)</PresentationFormat>
  <Paragraphs>339</Paragraphs>
  <Slides>116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116</vt:i4>
      </vt:variant>
    </vt:vector>
  </HeadingPairs>
  <TitlesOfParts>
    <vt:vector size="120" baseType="lpstr">
      <vt:lpstr>宋体</vt:lpstr>
      <vt:lpstr>Arial</vt:lpstr>
      <vt:lpstr>Calibri</vt:lpstr>
      <vt:lpstr>Default Design</vt:lpstr>
      <vt:lpstr>Sustainability</vt:lpstr>
      <vt:lpstr>PowerPoint Presentation</vt:lpstr>
      <vt:lpstr>PowerPoint Presentation</vt:lpstr>
      <vt:lpstr>PowerPoint Presentation</vt:lpstr>
      <vt:lpstr>PowerPoint Presentation</vt:lpstr>
      <vt:lpstr>Demography is destiny</vt:lpstr>
      <vt:lpstr>Factors determining sustainability</vt:lpstr>
      <vt:lpstr>Children as the future of our society</vt:lpstr>
      <vt:lpstr>Detailed consequences</vt:lpstr>
      <vt:lpstr>PowerPoint Presentation</vt:lpstr>
      <vt:lpstr>More detailed analysis</vt:lpstr>
      <vt:lpstr>PowerPoint Presentation</vt:lpstr>
      <vt:lpstr>PowerPoint Presentation</vt:lpstr>
      <vt:lpstr>Why most economists are not concerned</vt:lpstr>
      <vt:lpstr>The problems of Using GDP as the main measure  </vt:lpstr>
      <vt:lpstr>Monetization of society</vt:lpstr>
      <vt:lpstr>PowerPoint Presentation</vt:lpstr>
      <vt:lpstr>Examples</vt:lpstr>
      <vt:lpstr>PowerPoint Presentation</vt:lpstr>
      <vt:lpstr>PowerPoint Presentation</vt:lpstr>
      <vt:lpstr>Europe</vt:lpstr>
      <vt:lpstr>China</vt:lpstr>
      <vt:lpstr>PowerPoint Presentation</vt:lpstr>
      <vt:lpstr>PowerPoint Presentation</vt:lpstr>
      <vt:lpstr>Canada and BC</vt:lpstr>
      <vt:lpstr>PowerPoint Presentation</vt:lpstr>
      <vt:lpstr>PowerPoint Presentation</vt:lpstr>
      <vt:lpstr>Why high tax policy always fails</vt:lpstr>
      <vt:lpstr>US labor participation rate</vt:lpstr>
      <vt:lpstr>PowerPoint Presentation</vt:lpstr>
      <vt:lpstr>A crude calculation of labor participation rate</vt:lpstr>
      <vt:lpstr>PowerPoint Presentation</vt:lpstr>
      <vt:lpstr>From Darwin,</vt:lpstr>
      <vt:lpstr>PowerPoint Presentation</vt:lpstr>
      <vt:lpstr>PowerPoint Presentation</vt:lpstr>
      <vt:lpstr>Today's world</vt:lpstr>
      <vt:lpstr>Inside a rich country such as Canada</vt:lpstr>
      <vt:lpstr>advantages of high discount rate </vt:lpstr>
      <vt:lpstr>Disadvantage of low discount rate</vt:lpstr>
      <vt:lpstr>An Example</vt:lpstr>
      <vt:lpstr>An Example (Continued)</vt:lpstr>
      <vt:lpstr>PowerPoint Presentation</vt:lpstr>
      <vt:lpstr>PowerPoint Presentation</vt:lpstr>
      <vt:lpstr>PowerPoint Presentation</vt:lpstr>
      <vt:lpstr>PowerPoint Presentation</vt:lpstr>
      <vt:lpstr>PowerPoint Presentation</vt:lpstr>
      <vt:lpstr>Comments</vt:lpstr>
      <vt:lpstr>Choice or necessity</vt:lpstr>
      <vt:lpstr>PowerPoint Presentation</vt:lpstr>
      <vt:lpstr>PowerPoint Presentation</vt:lpstr>
      <vt:lpstr>PowerPoint Presentation</vt:lpstr>
      <vt:lpstr>PowerPoint Presentation</vt:lpstr>
      <vt:lpstr>Lifespan and fertility, Canada</vt:lpstr>
      <vt:lpstr>PowerPoint Presentation</vt:lpstr>
      <vt:lpstr>PowerPoint Presentation</vt:lpstr>
      <vt:lpstr>Death rate and lifespan</vt:lpstr>
      <vt:lpstr>PowerPoint Presentation</vt:lpstr>
      <vt:lpstr>Product of lifespan and deathrate in Japan</vt:lpstr>
      <vt:lpstr>PowerPoint Presentation</vt:lpstr>
      <vt:lpstr>Product of lifespan and deathrate in UAE</vt:lpstr>
      <vt:lpstr>PowerPoint Presentation</vt:lpstr>
      <vt:lpstr>Product of lifespan and deathrate in Canada</vt:lpstr>
      <vt:lpstr>PowerPoint Presentation</vt:lpstr>
      <vt:lpstr>Lifespan</vt:lpstr>
      <vt:lpstr>World wide life expectancy at birth (1960-2017)</vt:lpstr>
      <vt:lpstr>On the measurement of expected lifespan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On the measurement of total fertility rate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US fertility rate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long reach of the conservation law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Jing Chen</dc:creator>
  <cp:lastModifiedBy>Jing Chen</cp:lastModifiedBy>
  <cp:revision>114</cp:revision>
  <cp:lastPrinted>2018-03-19T01:29:21Z</cp:lastPrinted>
  <dcterms:created xsi:type="dcterms:W3CDTF">1601-01-01T00:00:00Z</dcterms:created>
  <dcterms:modified xsi:type="dcterms:W3CDTF">2022-11-27T15:03:27Z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