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66" r:id="rId3"/>
    <p:sldId id="267" r:id="rId4"/>
    <p:sldId id="260" r:id="rId5"/>
    <p:sldId id="261" r:id="rId6"/>
    <p:sldId id="262" r:id="rId7"/>
    <p:sldId id="263" r:id="rId8"/>
    <p:sldId id="264" r:id="rId9"/>
    <p:sldId id="258" r:id="rId10"/>
    <p:sldId id="259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9993F5-96E4-49E8-A482-9864E85E470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51F1B58-F0AB-49D8-B3D9-A059A973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8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1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3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1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9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827F-CED8-4C14-8E8E-B7E3E5539B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DA18-5EF5-4F9E-9648-BB345CE3E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duration </a:t>
            </a:r>
            <a:r>
              <a:rPr lang="en-US" dirty="0"/>
              <a:t>and discounting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projects. Each require 1 million dollar funding. Project one will be liquidated in one year’s time. There is a 60% probability that the liquidation value will be </a:t>
            </a:r>
            <a:r>
              <a:rPr lang="en-US" dirty="0" err="1"/>
              <a:t>exp</a:t>
            </a:r>
            <a:r>
              <a:rPr lang="en-US" dirty="0"/>
              <a:t>(S) and a 40% probability that the liquidation value will be </a:t>
            </a:r>
            <a:r>
              <a:rPr lang="en-US" dirty="0" err="1"/>
              <a:t>exp</a:t>
            </a:r>
            <a:r>
              <a:rPr lang="en-US" dirty="0"/>
              <a:t>(-S), where S =0.3. Project two will be liquidated in two year’s time. There is a 60% probability that the liquidation value will be </a:t>
            </a:r>
            <a:r>
              <a:rPr lang="en-US" dirty="0" err="1"/>
              <a:t>exp</a:t>
            </a:r>
            <a:r>
              <a:rPr lang="en-US" dirty="0"/>
              <a:t>(2*S) and a 40% probability that the liquidation value will be </a:t>
            </a:r>
            <a:r>
              <a:rPr lang="en-US" dirty="0" err="1"/>
              <a:t>exp</a:t>
            </a:r>
            <a:r>
              <a:rPr lang="en-US" dirty="0"/>
              <a:t>(-2*S), where S =0.3.</a:t>
            </a:r>
          </a:p>
        </p:txBody>
      </p:sp>
    </p:spTree>
    <p:extLst>
      <p:ext uri="{BB962C8B-B14F-4D97-AF65-F5344CB8AC3E}">
        <p14:creationId xmlns:p14="http://schemas.microsoft.com/office/powerpoint/2010/main" val="289882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cost of equity?</a:t>
            </a:r>
          </a:p>
          <a:p>
            <a:r>
              <a:rPr lang="en-US" dirty="0" smtClean="0"/>
              <a:t>What is WACC?</a:t>
            </a:r>
          </a:p>
          <a:p>
            <a:r>
              <a:rPr lang="en-US" dirty="0" smtClean="0"/>
              <a:t>What is asset value calculated from discounting by WACC?</a:t>
            </a:r>
          </a:p>
          <a:p>
            <a:r>
              <a:rPr lang="en-US" dirty="0"/>
              <a:t>What is the asset value as the sum of debt and equity? </a:t>
            </a:r>
            <a:endParaRPr lang="en-US" dirty="0" smtClean="0"/>
          </a:p>
          <a:p>
            <a:r>
              <a:rPr lang="en-US" dirty="0" smtClean="0"/>
              <a:t>Is it the same as the sum of debt and equity?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9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both projects are 20% self funded and need to take 80% loan from a bank. Assume the bank’s funding cost is 3%. The required rate on its loans is 2%. When the project could not make loan payment in full, the bank will take over the asset of the project. What are the loan rates for the two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3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first project</a:t>
            </a:r>
          </a:p>
          <a:p>
            <a:r>
              <a:rPr lang="en-US" dirty="0"/>
              <a:t>0.6*0.8*(1+x) +0.4*</a:t>
            </a:r>
            <a:r>
              <a:rPr lang="en-US" dirty="0" err="1"/>
              <a:t>exp</a:t>
            </a:r>
            <a:r>
              <a:rPr lang="en-US" dirty="0"/>
              <a:t>(-0.3) =0.8*(1+3%+2%)</a:t>
            </a:r>
          </a:p>
          <a:p>
            <a:r>
              <a:rPr lang="en-US" dirty="0"/>
              <a:t>X = 13.27%</a:t>
            </a:r>
          </a:p>
          <a:p>
            <a:r>
              <a:rPr lang="en-US" dirty="0"/>
              <a:t>For the second project,  </a:t>
            </a:r>
          </a:p>
          <a:p>
            <a:r>
              <a:rPr lang="en-US" dirty="0"/>
              <a:t>0.6*0.8*(1+y)^2 +0.4*</a:t>
            </a:r>
            <a:r>
              <a:rPr lang="en-US" dirty="0" err="1"/>
              <a:t>exp</a:t>
            </a:r>
            <a:r>
              <a:rPr lang="en-US" dirty="0"/>
              <a:t>(-2*0.3) =0.8*(1+3%+2%)^2</a:t>
            </a:r>
          </a:p>
          <a:p>
            <a:r>
              <a:rPr lang="en-US" dirty="0"/>
              <a:t>Y = 17.48%</a:t>
            </a:r>
          </a:p>
          <a:p>
            <a:r>
              <a:rPr lang="en-US" dirty="0"/>
              <a:t>Projects with longer duration are charged with higher loan rate. </a:t>
            </a:r>
          </a:p>
        </p:txBody>
      </p:sp>
    </p:spTree>
    <p:extLst>
      <p:ext uri="{BB962C8B-B14F-4D97-AF65-F5344CB8AC3E}">
        <p14:creationId xmlns:p14="http://schemas.microsoft.com/office/powerpoint/2010/main" val="266142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requires initial investment of 5 million dollars. The project will last for 10 years. Suppose annual output is 2 million dollars. Variable cost in production is 60% of the output. What is the annual gross profit of the project? If the discount rate is 8% per year, what is the NPV of the project?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8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 requires 2 million external financing, either by debt or equity. Interest rate for debt is 8%. What is the annual repayment for the debt with 10 equal annual installment? With equity financing, the external investor with take 40% of the ownership. If the annual outputs from the project are 1 million, 2 million or 3 million respectively, how much dividend will the original owner receive? What conclusion you can make? </a:t>
            </a:r>
          </a:p>
        </p:txBody>
      </p:sp>
    </p:spTree>
    <p:extLst>
      <p:ext uri="{BB962C8B-B14F-4D97-AF65-F5344CB8AC3E}">
        <p14:creationId xmlns:p14="http://schemas.microsoft.com/office/powerpoint/2010/main" val="162110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3601" y="1981195"/>
          <a:ext cx="7543801" cy="8383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2737762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4940471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2473309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154520400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440060272"/>
                    </a:ext>
                  </a:extLst>
                </a:gridCol>
              </a:tblGrid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project 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261312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intial</a:t>
                      </a:r>
                      <a:r>
                        <a:rPr lang="en-US" sz="2000" u="none" strike="noStrike" dirty="0">
                          <a:effectLst/>
                        </a:rPr>
                        <a:t> investment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1396320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annal</a:t>
                      </a:r>
                      <a:r>
                        <a:rPr lang="en-US" sz="2000" u="none" strike="noStrike" dirty="0">
                          <a:effectLst/>
                        </a:rPr>
                        <a:t> output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5558040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variable cost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2874119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duration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254934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annual profit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440300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discount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4109888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NPV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0.368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0.368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340968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debt financing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7853411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equity financing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1082619"/>
                  </a:ext>
                </a:extLst>
              </a:tr>
              <a:tr h="44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discount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6211991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annual payment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0.298059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277576"/>
                  </a:ext>
                </a:extLst>
              </a:tr>
              <a:tr h="878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dividend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0.501941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9159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6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3602" y="1676399"/>
          <a:ext cx="7924799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175">
                  <a:extLst>
                    <a:ext uri="{9D8B030D-6E8A-4147-A177-3AD203B41FA5}">
                      <a16:colId xmlns:a16="http://schemas.microsoft.com/office/drawing/2014/main" val="3430493079"/>
                    </a:ext>
                  </a:extLst>
                </a:gridCol>
                <a:gridCol w="1363406">
                  <a:extLst>
                    <a:ext uri="{9D8B030D-6E8A-4147-A177-3AD203B41FA5}">
                      <a16:colId xmlns:a16="http://schemas.microsoft.com/office/drawing/2014/main" val="849539852"/>
                    </a:ext>
                  </a:extLst>
                </a:gridCol>
                <a:gridCol w="1363406">
                  <a:extLst>
                    <a:ext uri="{9D8B030D-6E8A-4147-A177-3AD203B41FA5}">
                      <a16:colId xmlns:a16="http://schemas.microsoft.com/office/drawing/2014/main" val="3466186818"/>
                    </a:ext>
                  </a:extLst>
                </a:gridCol>
                <a:gridCol w="1363406">
                  <a:extLst>
                    <a:ext uri="{9D8B030D-6E8A-4147-A177-3AD203B41FA5}">
                      <a16:colId xmlns:a16="http://schemas.microsoft.com/office/drawing/2014/main" val="218038726"/>
                    </a:ext>
                  </a:extLst>
                </a:gridCol>
                <a:gridCol w="1363406">
                  <a:extLst>
                    <a:ext uri="{9D8B030D-6E8A-4147-A177-3AD203B41FA5}">
                      <a16:colId xmlns:a16="http://schemas.microsoft.com/office/drawing/2014/main" val="987169006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initial </a:t>
                      </a:r>
                      <a:r>
                        <a:rPr lang="en-US" sz="2400" u="none" strike="noStrike" dirty="0">
                          <a:effectLst/>
                        </a:rPr>
                        <a:t>investment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397012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annual </a:t>
                      </a:r>
                      <a:r>
                        <a:rPr lang="en-US" sz="2400" u="none" strike="noStrike" dirty="0">
                          <a:effectLst/>
                        </a:rPr>
                        <a:t>output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8531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variable cost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330009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duration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years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years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5876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annual profit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82754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discount rate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405285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NPV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0.368065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0.368065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8508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debt financing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million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86066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equity financing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million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261958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discount rate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53118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annual payment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0.298059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1783848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dividend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0.501941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253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5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399" y="1676399"/>
          <a:ext cx="7162802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401">
                  <a:extLst>
                    <a:ext uri="{9D8B030D-6E8A-4147-A177-3AD203B41FA5}">
                      <a16:colId xmlns:a16="http://schemas.microsoft.com/office/drawing/2014/main" val="34190750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941490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887920796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803488313"/>
                    </a:ext>
                  </a:extLst>
                </a:gridCol>
              </a:tblGrid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annual output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7752025"/>
                  </a:ext>
                </a:extLst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dividend with debt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0.10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0.50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0.90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0553038"/>
                  </a:ext>
                </a:extLst>
              </a:tr>
              <a:tr h="149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dividend with equity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0.24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0.48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0.72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52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01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company will distribute coupon amount to 3 million dollar and dividend amount to </a:t>
            </a:r>
            <a:r>
              <a:rPr lang="en-US" dirty="0" smtClean="0"/>
              <a:t>6 </a:t>
            </a:r>
            <a:r>
              <a:rPr lang="en-US" dirty="0"/>
              <a:t>million dollars next year. The market value of bond is 100 million dollars and the market value of the equity is 3</a:t>
            </a:r>
            <a:r>
              <a:rPr lang="en-US" dirty="0" smtClean="0"/>
              <a:t>00 </a:t>
            </a:r>
            <a:r>
              <a:rPr lang="en-US" dirty="0"/>
              <a:t>million dollars as well. So the yield of the perpetual bond is 3% and the dividend ratio is </a:t>
            </a:r>
            <a:r>
              <a:rPr lang="en-US" dirty="0" smtClean="0"/>
              <a:t>2%. </a:t>
            </a:r>
            <a:r>
              <a:rPr lang="en-US" dirty="0"/>
              <a:t>Assume the growth rate of the dividend is 3</a:t>
            </a:r>
            <a:r>
              <a:rPr lang="en-US" dirty="0" smtClean="0"/>
              <a:t>% </a:t>
            </a:r>
            <a:r>
              <a:rPr lang="en-US" dirty="0"/>
              <a:t>per year. </a:t>
            </a:r>
          </a:p>
        </p:txBody>
      </p:sp>
    </p:spTree>
    <p:extLst>
      <p:ext uri="{BB962C8B-B14F-4D97-AF65-F5344CB8AC3E}">
        <p14:creationId xmlns:p14="http://schemas.microsoft.com/office/powerpoint/2010/main" val="136976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640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duration and discounting</vt:lpstr>
      <vt:lpstr>PowerPoint Presentation</vt:lpstr>
      <vt:lpstr>Solution</vt:lpstr>
      <vt:lpstr>Capital Structure</vt:lpstr>
      <vt:lpstr>PowerPoint Presentation</vt:lpstr>
      <vt:lpstr>PowerPoint Presentation</vt:lpstr>
      <vt:lpstr>PowerPoint Presentation</vt:lpstr>
      <vt:lpstr>PowerPoint Presentation</vt:lpstr>
      <vt:lpstr>WACC</vt:lpstr>
      <vt:lpstr>PowerPoint Presentation</vt:lpstr>
    </vt:vector>
  </TitlesOfParts>
  <Company>UNBC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6</cp:revision>
  <cp:lastPrinted>2017-10-09T21:14:12Z</cp:lastPrinted>
  <dcterms:created xsi:type="dcterms:W3CDTF">2017-10-09T21:10:33Z</dcterms:created>
  <dcterms:modified xsi:type="dcterms:W3CDTF">2017-10-12T02:03:48Z</dcterms:modified>
</cp:coreProperties>
</file>