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61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CE373-6C4B-4B57-80E5-1B12CEBF3B28}" type="datetimeFigureOut">
              <a:rPr lang="en-US" smtClean="0"/>
              <a:t>4/3/2018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DCE75-B35A-49B7-8CC9-1DB6B8BF2B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2402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CE373-6C4B-4B57-80E5-1B12CEBF3B28}" type="datetimeFigureOut">
              <a:rPr lang="en-US" smtClean="0"/>
              <a:t>4/3/2018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DCE75-B35A-49B7-8CC9-1DB6B8BF2B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8705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CE373-6C4B-4B57-80E5-1B12CEBF3B28}" type="datetimeFigureOut">
              <a:rPr lang="en-US" smtClean="0"/>
              <a:t>4/3/2018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DCE75-B35A-49B7-8CC9-1DB6B8BF2B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3217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CE373-6C4B-4B57-80E5-1B12CEBF3B28}" type="datetimeFigureOut">
              <a:rPr lang="en-US" smtClean="0"/>
              <a:t>4/3/2018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DCE75-B35A-49B7-8CC9-1DB6B8BF2B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0001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CE373-6C4B-4B57-80E5-1B12CEBF3B28}" type="datetimeFigureOut">
              <a:rPr lang="en-US" smtClean="0"/>
              <a:t>4/3/2018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DCE75-B35A-49B7-8CC9-1DB6B8BF2B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5225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CE373-6C4B-4B57-80E5-1B12CEBF3B28}" type="datetimeFigureOut">
              <a:rPr lang="en-US" smtClean="0"/>
              <a:t>4/3/2018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DCE75-B35A-49B7-8CC9-1DB6B8BF2B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769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CE373-6C4B-4B57-80E5-1B12CEBF3B28}" type="datetimeFigureOut">
              <a:rPr lang="en-US" smtClean="0"/>
              <a:t>4/3/2018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DCE75-B35A-49B7-8CC9-1DB6B8BF2B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6207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CE373-6C4B-4B57-80E5-1B12CEBF3B28}" type="datetimeFigureOut">
              <a:rPr lang="en-US" smtClean="0"/>
              <a:t>4/3/2018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DCE75-B35A-49B7-8CC9-1DB6B8BF2B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8658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CE373-6C4B-4B57-80E5-1B12CEBF3B28}" type="datetimeFigureOut">
              <a:rPr lang="en-US" smtClean="0"/>
              <a:t>4/3/2018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DCE75-B35A-49B7-8CC9-1DB6B8BF2B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0033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CE373-6C4B-4B57-80E5-1B12CEBF3B28}" type="datetimeFigureOut">
              <a:rPr lang="en-US" smtClean="0"/>
              <a:t>4/3/2018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DCE75-B35A-49B7-8CC9-1DB6B8BF2B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13475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CE373-6C4B-4B57-80E5-1B12CEBF3B28}" type="datetimeFigureOut">
              <a:rPr lang="en-US" smtClean="0"/>
              <a:t>4/3/2018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DCE75-B35A-49B7-8CC9-1DB6B8BF2B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3581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3CE373-6C4B-4B57-80E5-1B12CEBF3B28}" type="datetimeFigureOut">
              <a:rPr lang="en-US" smtClean="0"/>
              <a:t>4/3/2018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4DCE75-B35A-49B7-8CC9-1DB6B8BF2B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13135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9356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Toronto and New York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69541816"/>
              </p:ext>
            </p:extLst>
          </p:nvPr>
        </p:nvGraphicFramePr>
        <p:xfrm>
          <a:off x="1604357" y="2152997"/>
          <a:ext cx="9559636" cy="419792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19138">
                  <a:extLst>
                    <a:ext uri="{9D8B030D-6E8A-4147-A177-3AD203B41FA5}">
                      <a16:colId xmlns:a16="http://schemas.microsoft.com/office/drawing/2014/main" val="1095584447"/>
                    </a:ext>
                  </a:extLst>
                </a:gridCol>
                <a:gridCol w="1473547">
                  <a:extLst>
                    <a:ext uri="{9D8B030D-6E8A-4147-A177-3AD203B41FA5}">
                      <a16:colId xmlns:a16="http://schemas.microsoft.com/office/drawing/2014/main" val="3130141280"/>
                    </a:ext>
                  </a:extLst>
                </a:gridCol>
                <a:gridCol w="1203396">
                  <a:extLst>
                    <a:ext uri="{9D8B030D-6E8A-4147-A177-3AD203B41FA5}">
                      <a16:colId xmlns:a16="http://schemas.microsoft.com/office/drawing/2014/main" val="3837371908"/>
                    </a:ext>
                  </a:extLst>
                </a:gridCol>
                <a:gridCol w="792032">
                  <a:extLst>
                    <a:ext uri="{9D8B030D-6E8A-4147-A177-3AD203B41FA5}">
                      <a16:colId xmlns:a16="http://schemas.microsoft.com/office/drawing/2014/main" val="742671114"/>
                    </a:ext>
                  </a:extLst>
                </a:gridCol>
                <a:gridCol w="1178836">
                  <a:extLst>
                    <a:ext uri="{9D8B030D-6E8A-4147-A177-3AD203B41FA5}">
                      <a16:colId xmlns:a16="http://schemas.microsoft.com/office/drawing/2014/main" val="680321719"/>
                    </a:ext>
                  </a:extLst>
                </a:gridCol>
                <a:gridCol w="1252516">
                  <a:extLst>
                    <a:ext uri="{9D8B030D-6E8A-4147-A177-3AD203B41FA5}">
                      <a16:colId xmlns:a16="http://schemas.microsoft.com/office/drawing/2014/main" val="3711831533"/>
                    </a:ext>
                  </a:extLst>
                </a:gridCol>
                <a:gridCol w="1940171">
                  <a:extLst>
                    <a:ext uri="{9D8B030D-6E8A-4147-A177-3AD203B41FA5}">
                      <a16:colId xmlns:a16="http://schemas.microsoft.com/office/drawing/2014/main" val="3153393433"/>
                    </a:ext>
                  </a:extLst>
                </a:gridCol>
              </a:tblGrid>
              <a:tr h="1399309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>
                          <a:effectLst/>
                        </a:rPr>
                        <a:t>cities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size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Stadium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p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value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p with TV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value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608534733"/>
                  </a:ext>
                </a:extLst>
              </a:tr>
              <a:tr h="1399309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>
                          <a:effectLst/>
                        </a:rPr>
                        <a:t>Toronto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dirty="0">
                          <a:effectLst/>
                        </a:rPr>
                        <a:t>5000000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20,000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0.004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110429.2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0.1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1151292.546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9088742"/>
                  </a:ext>
                </a:extLst>
              </a:tr>
              <a:tr h="1399309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New York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dirty="0">
                          <a:effectLst/>
                        </a:rPr>
                        <a:t>10000000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dirty="0">
                          <a:effectLst/>
                        </a:rPr>
                        <a:t>20,000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dirty="0">
                          <a:effectLst/>
                        </a:rPr>
                        <a:t>0.002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dirty="0">
                          <a:effectLst/>
                        </a:rPr>
                        <a:t>124292.2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dirty="0">
                          <a:effectLst/>
                        </a:rPr>
                        <a:t>0.1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dirty="0">
                          <a:effectLst/>
                        </a:rPr>
                        <a:t>2302585.093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527978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21324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Basketball and hockey in New York, different p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65123114"/>
              </p:ext>
            </p:extLst>
          </p:nvPr>
        </p:nvGraphicFramePr>
        <p:xfrm>
          <a:off x="1596044" y="2128057"/>
          <a:ext cx="9243752" cy="428936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62332">
                  <a:extLst>
                    <a:ext uri="{9D8B030D-6E8A-4147-A177-3AD203B41FA5}">
                      <a16:colId xmlns:a16="http://schemas.microsoft.com/office/drawing/2014/main" val="224730614"/>
                    </a:ext>
                  </a:extLst>
                </a:gridCol>
                <a:gridCol w="1424857">
                  <a:extLst>
                    <a:ext uri="{9D8B030D-6E8A-4147-A177-3AD203B41FA5}">
                      <a16:colId xmlns:a16="http://schemas.microsoft.com/office/drawing/2014/main" val="1191040691"/>
                    </a:ext>
                  </a:extLst>
                </a:gridCol>
                <a:gridCol w="1163631">
                  <a:extLst>
                    <a:ext uri="{9D8B030D-6E8A-4147-A177-3AD203B41FA5}">
                      <a16:colId xmlns:a16="http://schemas.microsoft.com/office/drawing/2014/main" val="4229951990"/>
                    </a:ext>
                  </a:extLst>
                </a:gridCol>
                <a:gridCol w="765860">
                  <a:extLst>
                    <a:ext uri="{9D8B030D-6E8A-4147-A177-3AD203B41FA5}">
                      <a16:colId xmlns:a16="http://schemas.microsoft.com/office/drawing/2014/main" val="2065696157"/>
                    </a:ext>
                  </a:extLst>
                </a:gridCol>
                <a:gridCol w="1139883">
                  <a:extLst>
                    <a:ext uri="{9D8B030D-6E8A-4147-A177-3AD203B41FA5}">
                      <a16:colId xmlns:a16="http://schemas.microsoft.com/office/drawing/2014/main" val="4074237396"/>
                    </a:ext>
                  </a:extLst>
                </a:gridCol>
                <a:gridCol w="1211128">
                  <a:extLst>
                    <a:ext uri="{9D8B030D-6E8A-4147-A177-3AD203B41FA5}">
                      <a16:colId xmlns:a16="http://schemas.microsoft.com/office/drawing/2014/main" val="3225163933"/>
                    </a:ext>
                  </a:extLst>
                </a:gridCol>
                <a:gridCol w="1876061">
                  <a:extLst>
                    <a:ext uri="{9D8B030D-6E8A-4147-A177-3AD203B41FA5}">
                      <a16:colId xmlns:a16="http://schemas.microsoft.com/office/drawing/2014/main" val="4194143644"/>
                    </a:ext>
                  </a:extLst>
                </a:gridCol>
              </a:tblGrid>
              <a:tr h="1429789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>
                          <a:effectLst/>
                        </a:rPr>
                        <a:t>basket ball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10000000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20,000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0.002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124292.2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0.3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3611918.413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25789058"/>
                  </a:ext>
                </a:extLst>
              </a:tr>
              <a:tr h="1429789"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63806188"/>
                  </a:ext>
                </a:extLst>
              </a:tr>
              <a:tr h="1429789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hockey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10000000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dirty="0">
                          <a:effectLst/>
                        </a:rPr>
                        <a:t>20,000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dirty="0">
                          <a:effectLst/>
                        </a:rPr>
                        <a:t>0.002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dirty="0">
                          <a:effectLst/>
                        </a:rPr>
                        <a:t>124292.2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dirty="0">
                          <a:effectLst/>
                        </a:rPr>
                        <a:t>0.1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dirty="0">
                          <a:effectLst/>
                        </a:rPr>
                        <a:t>2302585.093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38625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490197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National and International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34342803"/>
              </p:ext>
            </p:extLst>
          </p:nvPr>
        </p:nvGraphicFramePr>
        <p:xfrm>
          <a:off x="1463039" y="1853738"/>
          <a:ext cx="9301944" cy="454706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72797">
                  <a:extLst>
                    <a:ext uri="{9D8B030D-6E8A-4147-A177-3AD203B41FA5}">
                      <a16:colId xmlns:a16="http://schemas.microsoft.com/office/drawing/2014/main" val="3666995848"/>
                    </a:ext>
                  </a:extLst>
                </a:gridCol>
                <a:gridCol w="1433826">
                  <a:extLst>
                    <a:ext uri="{9D8B030D-6E8A-4147-A177-3AD203B41FA5}">
                      <a16:colId xmlns:a16="http://schemas.microsoft.com/office/drawing/2014/main" val="3852710049"/>
                    </a:ext>
                  </a:extLst>
                </a:gridCol>
                <a:gridCol w="1170958">
                  <a:extLst>
                    <a:ext uri="{9D8B030D-6E8A-4147-A177-3AD203B41FA5}">
                      <a16:colId xmlns:a16="http://schemas.microsoft.com/office/drawing/2014/main" val="2707492764"/>
                    </a:ext>
                  </a:extLst>
                </a:gridCol>
                <a:gridCol w="770682">
                  <a:extLst>
                    <a:ext uri="{9D8B030D-6E8A-4147-A177-3AD203B41FA5}">
                      <a16:colId xmlns:a16="http://schemas.microsoft.com/office/drawing/2014/main" val="2844940761"/>
                    </a:ext>
                  </a:extLst>
                </a:gridCol>
                <a:gridCol w="1147060">
                  <a:extLst>
                    <a:ext uri="{9D8B030D-6E8A-4147-A177-3AD203B41FA5}">
                      <a16:colId xmlns:a16="http://schemas.microsoft.com/office/drawing/2014/main" val="1243792539"/>
                    </a:ext>
                  </a:extLst>
                </a:gridCol>
                <a:gridCol w="1218750">
                  <a:extLst>
                    <a:ext uri="{9D8B030D-6E8A-4147-A177-3AD203B41FA5}">
                      <a16:colId xmlns:a16="http://schemas.microsoft.com/office/drawing/2014/main" val="299917253"/>
                    </a:ext>
                  </a:extLst>
                </a:gridCol>
                <a:gridCol w="1887871">
                  <a:extLst>
                    <a:ext uri="{9D8B030D-6E8A-4147-A177-3AD203B41FA5}">
                      <a16:colId xmlns:a16="http://schemas.microsoft.com/office/drawing/2014/main" val="4022030808"/>
                    </a:ext>
                  </a:extLst>
                </a:gridCol>
              </a:tblGrid>
              <a:tr h="1515687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>
                          <a:effectLst/>
                        </a:rPr>
                        <a:t>basket ball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dirty="0">
                          <a:effectLst/>
                        </a:rPr>
                        <a:t>100000000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20,000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2E-04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170343.9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0.3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36119184.13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61693038"/>
                  </a:ext>
                </a:extLst>
              </a:tr>
              <a:tr h="1515687"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69238158"/>
                  </a:ext>
                </a:extLst>
              </a:tr>
              <a:tr h="1515687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hockey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50000000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20,000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4E-04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dirty="0">
                          <a:effectLst/>
                        </a:rPr>
                        <a:t>156480.9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dirty="0">
                          <a:effectLst/>
                        </a:rPr>
                        <a:t>0.1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dirty="0">
                          <a:effectLst/>
                        </a:rPr>
                        <a:t>11512925.46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981590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532034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71</Words>
  <Application>Microsoft Office PowerPoint</Application>
  <PresentationFormat>Widescreen</PresentationFormat>
  <Paragraphs>53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Review</vt:lpstr>
      <vt:lpstr>Toronto and New York</vt:lpstr>
      <vt:lpstr>Basketball and hockey in New York, different p</vt:lpstr>
      <vt:lpstr>National and International</vt:lpstr>
    </vt:vector>
  </TitlesOfParts>
  <Company>UNBC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Review</dc:title>
  <dc:creator>setup</dc:creator>
  <cp:lastModifiedBy>setup</cp:lastModifiedBy>
  <cp:revision>2</cp:revision>
  <dcterms:created xsi:type="dcterms:W3CDTF">2018-04-03T22:47:51Z</dcterms:created>
  <dcterms:modified xsi:type="dcterms:W3CDTF">2018-04-03T22:55:01Z</dcterms:modified>
</cp:coreProperties>
</file>