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0"/>
  </p:handoutMasterIdLst>
  <p:sldIdLst>
    <p:sldId id="256" r:id="rId2"/>
    <p:sldId id="288" r:id="rId3"/>
    <p:sldId id="257" r:id="rId4"/>
    <p:sldId id="258" r:id="rId5"/>
    <p:sldId id="259" r:id="rId6"/>
    <p:sldId id="260" r:id="rId7"/>
    <p:sldId id="261" r:id="rId8"/>
    <p:sldId id="262" r:id="rId9"/>
    <p:sldId id="296" r:id="rId10"/>
    <p:sldId id="263" r:id="rId11"/>
    <p:sldId id="264" r:id="rId12"/>
    <p:sldId id="265" r:id="rId13"/>
    <p:sldId id="266" r:id="rId14"/>
    <p:sldId id="267" r:id="rId15"/>
    <p:sldId id="268" r:id="rId16"/>
    <p:sldId id="307" r:id="rId17"/>
    <p:sldId id="269" r:id="rId18"/>
    <p:sldId id="297" r:id="rId19"/>
    <p:sldId id="305" r:id="rId20"/>
    <p:sldId id="309" r:id="rId21"/>
    <p:sldId id="303" r:id="rId22"/>
    <p:sldId id="306" r:id="rId23"/>
    <p:sldId id="270" r:id="rId24"/>
    <p:sldId id="271" r:id="rId25"/>
    <p:sldId id="272" r:id="rId26"/>
    <p:sldId id="274" r:id="rId27"/>
    <p:sldId id="275" r:id="rId28"/>
    <p:sldId id="276" r:id="rId29"/>
    <p:sldId id="277" r:id="rId30"/>
    <p:sldId id="278" r:id="rId31"/>
    <p:sldId id="279" r:id="rId32"/>
    <p:sldId id="280" r:id="rId33"/>
    <p:sldId id="281" r:id="rId34"/>
    <p:sldId id="291" r:id="rId35"/>
    <p:sldId id="292" r:id="rId36"/>
    <p:sldId id="293" r:id="rId37"/>
    <p:sldId id="294" r:id="rId38"/>
    <p:sldId id="289" r:id="rId39"/>
    <p:sldId id="290" r:id="rId40"/>
    <p:sldId id="285" r:id="rId41"/>
    <p:sldId id="298" r:id="rId42"/>
    <p:sldId id="295" r:id="rId43"/>
    <p:sldId id="299" r:id="rId44"/>
    <p:sldId id="300" r:id="rId45"/>
    <p:sldId id="301" r:id="rId46"/>
    <p:sldId id="302" r:id="rId47"/>
    <p:sldId id="286" r:id="rId48"/>
    <p:sldId id="304" r:id="rId4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2/6/2020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8D7F03-E48C-4334-BF64-B70D0370E195}" type="datetimeFigureOut">
              <a:rPr lang="en-US" smtClean="0"/>
              <a:t>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D7F03-E48C-4334-BF64-B70D0370E195}" type="datetimeFigureOut">
              <a:rPr lang="en-US" smtClean="0"/>
              <a:t>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D7F03-E48C-4334-BF64-B70D0370E195}" type="datetimeFigureOut">
              <a:rPr lang="en-US" smtClean="0"/>
              <a:t>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D7F03-E48C-4334-BF64-B70D0370E195}" type="datetimeFigureOut">
              <a:rPr lang="en-US" smtClean="0"/>
              <a:t>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8D7F03-E48C-4334-BF64-B70D0370E195}" type="datetimeFigureOut">
              <a:rPr lang="en-US" smtClean="0"/>
              <a:t>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8D7F03-E48C-4334-BF64-B70D0370E195}" type="datetimeFigureOut">
              <a:rPr lang="en-US" smtClean="0"/>
              <a:t>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8D7F03-E48C-4334-BF64-B70D0370E195}" type="datetimeFigureOut">
              <a:rPr lang="en-US" smtClean="0"/>
              <a:t>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Financing Options and Capital Structure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843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noAutofit/>
          </a:bodyPr>
          <a:lstStyle/>
          <a:p>
            <a:r>
              <a:rPr lang="en-US" sz="4000" dirty="0"/>
              <a:t>A</a:t>
            </a:r>
            <a:r>
              <a:rPr lang="en-US" sz="4000" dirty="0" smtClean="0"/>
              <a:t> </a:t>
            </a:r>
            <a:r>
              <a:rPr lang="en-US" sz="4000" dirty="0"/>
              <a:t>company will distribute coupon amount to 3 million dollar and dividend amount to 3 million dollars next year. The market value of bond is 100 million dollars and the market value of the equity is 100 million dollars as well. So the yield of the perpetual bond is 3% and the dividend </a:t>
            </a:r>
            <a:r>
              <a:rPr lang="en-US" sz="4000" dirty="0" smtClean="0"/>
              <a:t>yield </a:t>
            </a:r>
            <a:r>
              <a:rPr lang="en-US" sz="4000" dirty="0"/>
              <a:t>is 3%. Assume the growth rate of the dividend is 4% per year. </a:t>
            </a:r>
          </a:p>
        </p:txBody>
      </p:sp>
    </p:spTree>
    <p:extLst>
      <p:ext uri="{BB962C8B-B14F-4D97-AF65-F5344CB8AC3E}">
        <p14:creationId xmlns:p14="http://schemas.microsoft.com/office/powerpoint/2010/main" val="300695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What is the cost of equity?</a:t>
            </a:r>
          </a:p>
          <a:p>
            <a:r>
              <a:rPr lang="en-US" sz="3600" dirty="0" smtClean="0"/>
              <a:t>What is WACC?</a:t>
            </a:r>
          </a:p>
          <a:p>
            <a:r>
              <a:rPr lang="en-US" sz="3600" dirty="0" smtClean="0"/>
              <a:t>What is asset value calculated from discounting by WACC?</a:t>
            </a:r>
          </a:p>
          <a:p>
            <a:r>
              <a:rPr lang="en-US" sz="3600" dirty="0"/>
              <a:t>What is the asset value as the sum of debt and equity? </a:t>
            </a:r>
            <a:endParaRPr lang="en-US" sz="3600" dirty="0" smtClean="0"/>
          </a:p>
          <a:p>
            <a:r>
              <a:rPr lang="en-US" sz="3600" dirty="0" smtClean="0"/>
              <a:t>Is it the same as the sum of debt and equity?</a:t>
            </a:r>
          </a:p>
          <a:p>
            <a:endParaRPr lang="en-US" sz="3600" dirty="0"/>
          </a:p>
        </p:txBody>
      </p:sp>
    </p:spTree>
    <p:extLst>
      <p:ext uri="{BB962C8B-B14F-4D97-AF65-F5344CB8AC3E}">
        <p14:creationId xmlns:p14="http://schemas.microsoft.com/office/powerpoint/2010/main" val="382305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normAutofit/>
          </a:bodyPr>
          <a:lstStyle/>
          <a:p>
            <a:r>
              <a:rPr lang="en-US" sz="4000" dirty="0" smtClean="0"/>
              <a:t>The cost of equity</a:t>
            </a:r>
          </a:p>
          <a:p>
            <a:r>
              <a:rPr lang="en-US" sz="4000" dirty="0" smtClean="0"/>
              <a:t>Dividend yield + growth rate = 3%+4%=7%</a:t>
            </a:r>
          </a:p>
          <a:p>
            <a:r>
              <a:rPr lang="en-US" sz="4000" dirty="0" smtClean="0"/>
              <a:t>WACC = 0.5*3% + 0.5*7% = 5%</a:t>
            </a:r>
          </a:p>
        </p:txBody>
      </p:sp>
    </p:spTree>
    <p:extLst>
      <p:ext uri="{BB962C8B-B14F-4D97-AF65-F5344CB8AC3E}">
        <p14:creationId xmlns:p14="http://schemas.microsoft.com/office/powerpoint/2010/main" val="305298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value according to WACC</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3592020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The sum of debt and equity is</a:t>
            </a:r>
          </a:p>
          <a:p>
            <a:r>
              <a:rPr lang="en-US" sz="3600" dirty="0" smtClean="0"/>
              <a:t>100+100 = 200 </a:t>
            </a:r>
          </a:p>
          <a:p>
            <a:r>
              <a:rPr lang="en-US" sz="3600" dirty="0" smtClean="0"/>
              <a:t>So the asset value calculated from WACC is 1.8 times the value of debt plus equity.</a:t>
            </a:r>
          </a:p>
          <a:p>
            <a:r>
              <a:rPr lang="en-US" sz="3600" dirty="0" smtClean="0"/>
              <a:t>What is the problem? </a:t>
            </a:r>
          </a:p>
        </p:txBody>
      </p:sp>
    </p:spTree>
    <p:extLst>
      <p:ext uri="{BB962C8B-B14F-4D97-AF65-F5344CB8AC3E}">
        <p14:creationId xmlns:p14="http://schemas.microsoft.com/office/powerpoint/2010/main" val="1901318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a:t>In general, when g, the growth rate of the dividend, is positive, WACC method will overvalue the asset.</a:t>
            </a:r>
          </a:p>
          <a:p>
            <a:r>
              <a:rPr lang="en-US" sz="4000" dirty="0" smtClean="0"/>
              <a:t>When g is negative, </a:t>
            </a:r>
            <a:r>
              <a:rPr lang="en-US" sz="4000" dirty="0"/>
              <a:t>WACC method will </a:t>
            </a:r>
            <a:r>
              <a:rPr lang="en-US" sz="4000" dirty="0" smtClean="0"/>
              <a:t>undervalue </a:t>
            </a:r>
            <a:r>
              <a:rPr lang="en-US" sz="4000" dirty="0"/>
              <a:t>the </a:t>
            </a:r>
            <a:r>
              <a:rPr lang="en-US" sz="4000" dirty="0" smtClean="0"/>
              <a:t>asset</a:t>
            </a:r>
          </a:p>
          <a:p>
            <a:r>
              <a:rPr lang="en-US" sz="4000" dirty="0" smtClean="0"/>
              <a:t>Only when g is zero</a:t>
            </a:r>
            <a:r>
              <a:rPr lang="en-US" sz="4000" dirty="0"/>
              <a:t>, WACC method will </a:t>
            </a:r>
            <a:r>
              <a:rPr lang="en-US" sz="4000" dirty="0" smtClean="0"/>
              <a:t>provide correct value of the asset. This is the case in MM’s paper</a:t>
            </a:r>
            <a:endParaRPr lang="en-US" sz="4000" dirty="0"/>
          </a:p>
          <a:p>
            <a:endParaRPr lang="en-US" sz="4000" dirty="0"/>
          </a:p>
        </p:txBody>
      </p:sp>
    </p:spTree>
    <p:extLst>
      <p:ext uri="{BB962C8B-B14F-4D97-AF65-F5344CB8AC3E}">
        <p14:creationId xmlns:p14="http://schemas.microsoft.com/office/powerpoint/2010/main" val="1018151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In textbooks, we sometimes choose different WACC for different years to obtain correct asset values.</a:t>
            </a:r>
          </a:p>
          <a:p>
            <a:r>
              <a:rPr lang="en-US" sz="3600" dirty="0" smtClean="0"/>
              <a:t>But </a:t>
            </a:r>
            <a:r>
              <a:rPr lang="en-US" sz="3600" dirty="0"/>
              <a:t>if WACC changes every year, some commonly used concepts in corporate finance, such as the cost of capital and the expected rate of return for projects, become difficult to apply.  </a:t>
            </a:r>
            <a:endParaRPr lang="en-US" sz="3600" dirty="0" smtClean="0"/>
          </a:p>
          <a:p>
            <a:r>
              <a:rPr lang="en-US" sz="3600" dirty="0" smtClean="0"/>
              <a:t>Furthermore</a:t>
            </a:r>
            <a:r>
              <a:rPr lang="en-US" sz="3600" dirty="0"/>
              <a:t>, it will be difficult to determine the values of WACC of each year from market data. </a:t>
            </a:r>
          </a:p>
          <a:p>
            <a:endParaRPr lang="en-US" dirty="0"/>
          </a:p>
        </p:txBody>
      </p:sp>
    </p:spTree>
    <p:extLst>
      <p:ext uri="{BB962C8B-B14F-4D97-AF65-F5344CB8AC3E}">
        <p14:creationId xmlns:p14="http://schemas.microsoft.com/office/powerpoint/2010/main" val="111027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3600" dirty="0" smtClean="0"/>
                  <a:t>In practice, WACC is often chosen so cash flows discounted by this number will be equal to the asset value. </a:t>
                </a:r>
              </a:p>
              <a:p>
                <a:r>
                  <a:rPr lang="en-US" sz="3600" dirty="0" smtClean="0"/>
                  <a:t>In the example above, the correct WACC would be 6%</a:t>
                </a:r>
              </a:p>
              <a:p>
                <a14:m>
                  <m:oMath xmlns:m="http://schemas.openxmlformats.org/officeDocument/2006/math">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m:t>
                        </m:r>
                      </m:den>
                    </m:f>
                    <m:r>
                      <a:rPr lang="en-US" sz="3600" i="1">
                        <a:latin typeface="Cambria Math"/>
                      </a:rPr>
                      <m:t>+</m:t>
                    </m:r>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%−4%</m:t>
                        </m:r>
                      </m:den>
                    </m:f>
                    <m:r>
                      <a:rPr lang="en-US" sz="3600" i="1">
                        <a:latin typeface="Cambria Math"/>
                      </a:rPr>
                      <m:t>=</m:t>
                    </m:r>
                    <m:r>
                      <a:rPr lang="en-US" sz="3600" b="0" i="1" smtClean="0">
                        <a:latin typeface="Cambria Math" panose="02040503050406030204" pitchFamily="18" charset="0"/>
                      </a:rPr>
                      <m:t>50</m:t>
                    </m:r>
                    <m:r>
                      <a:rPr lang="en-US" sz="3600" i="1">
                        <a:latin typeface="Cambria Math"/>
                      </a:rPr>
                      <m:t>+</m:t>
                    </m:r>
                    <m:r>
                      <a:rPr lang="en-US" sz="3600" b="0" i="1" smtClean="0">
                        <a:latin typeface="Cambria Math" panose="02040503050406030204" pitchFamily="18" charset="0"/>
                      </a:rPr>
                      <m:t>15</m:t>
                    </m:r>
                    <m:r>
                      <a:rPr lang="en-US" sz="3600" i="1">
                        <a:latin typeface="Cambria Math"/>
                      </a:rPr>
                      <m:t>0=</m:t>
                    </m:r>
                    <m:r>
                      <a:rPr lang="en-US" sz="3600" b="0" i="1" smtClean="0">
                        <a:latin typeface="Cambria Math" panose="02040503050406030204" pitchFamily="18" charset="0"/>
                      </a:rPr>
                      <m:t>200</m:t>
                    </m:r>
                  </m:oMath>
                </a14:m>
                <a:endParaRPr lang="en-US" sz="3600" dirty="0" smtClean="0"/>
              </a:p>
              <a:p>
                <a:r>
                  <a:rPr lang="en-US" sz="3600" dirty="0" smtClean="0"/>
                  <a:t>But this rate is not obtained as a weighted average of debt and equity discount rates. </a:t>
                </a:r>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t="-3361" r="-348" b="-700"/>
                </a:stretch>
              </a:blipFill>
            </p:spPr>
            <p:txBody>
              <a:bodyPr/>
              <a:lstStyle/>
              <a:p>
                <a:r>
                  <a:rPr lang="en-US">
                    <a:noFill/>
                  </a:rPr>
                  <a:t> </a:t>
                </a:r>
              </a:p>
            </p:txBody>
          </p:sp>
        </mc:Fallback>
      </mc:AlternateContent>
    </p:spTree>
    <p:extLst>
      <p:ext uri="{BB962C8B-B14F-4D97-AF65-F5344CB8AC3E}">
        <p14:creationId xmlns:p14="http://schemas.microsoft.com/office/powerpoint/2010/main" val="575786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If WACC does not provide accurate discount rate for measuring investment value, should we still use Proposition III as the criterion to make investment decision? </a:t>
            </a:r>
          </a:p>
          <a:p>
            <a:r>
              <a:rPr lang="en-US" sz="4000" dirty="0"/>
              <a:t>Instead, investment projects can be valued by residual claims for equity owners discounted with expected returns for equities. </a:t>
            </a:r>
          </a:p>
          <a:p>
            <a:endParaRPr lang="en-US" sz="4000" dirty="0"/>
          </a:p>
        </p:txBody>
      </p:sp>
    </p:spTree>
    <p:extLst>
      <p:ext uri="{BB962C8B-B14F-4D97-AF65-F5344CB8AC3E}">
        <p14:creationId xmlns:p14="http://schemas.microsoft.com/office/powerpoint/2010/main" val="22822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endParaRPr lang="en-US" sz="3200" dirty="0" smtClean="0"/>
          </a:p>
          <a:p>
            <a:r>
              <a:rPr lang="en-US" sz="3200" dirty="0" smtClean="0"/>
              <a:t>Many </a:t>
            </a:r>
            <a:r>
              <a:rPr lang="en-US" sz="3200" dirty="0"/>
              <a:t>explanations for this pattern are provided. </a:t>
            </a:r>
            <a:endParaRPr lang="en-US" sz="3200" dirty="0" smtClean="0"/>
          </a:p>
          <a:p>
            <a:r>
              <a:rPr lang="en-US" sz="3200" dirty="0"/>
              <a:t>G</a:t>
            </a:r>
            <a:r>
              <a:rPr lang="en-US" sz="3200" dirty="0" smtClean="0"/>
              <a:t>rowth </a:t>
            </a:r>
            <a:r>
              <a:rPr lang="en-US" sz="3200" dirty="0"/>
              <a:t>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endParaRPr lang="en-US" sz="3200" dirty="0" smtClean="0"/>
          </a:p>
          <a:p>
            <a:r>
              <a:rPr lang="en-US" sz="3200" dirty="0" smtClean="0"/>
              <a:t>So </a:t>
            </a:r>
            <a:r>
              <a:rPr lang="en-US" sz="3200" dirty="0"/>
              <a:t>misevaluation due to WACC may contribute to the pattern of misevaluation of growth and value companies. </a:t>
            </a:r>
          </a:p>
          <a:p>
            <a:endParaRPr lang="en-US" dirty="0"/>
          </a:p>
        </p:txBody>
      </p:sp>
    </p:spTree>
    <p:extLst>
      <p:ext uri="{BB962C8B-B14F-4D97-AF65-F5344CB8AC3E}">
        <p14:creationId xmlns:p14="http://schemas.microsoft.com/office/powerpoint/2010/main" val="386960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In financial institutions, we often need to advise clients on financing options and capital structures.</a:t>
            </a:r>
          </a:p>
          <a:p>
            <a:r>
              <a:rPr lang="en-US" sz="3600" dirty="0" smtClean="0"/>
              <a:t>We will first examine the theoretical foundation of capital structure and then study how financing decisions influence firm values.</a:t>
            </a:r>
          </a:p>
          <a:p>
            <a:endParaRPr lang="en-US" sz="3600" dirty="0"/>
          </a:p>
        </p:txBody>
      </p:sp>
    </p:spTree>
    <p:extLst>
      <p:ext uri="{BB962C8B-B14F-4D97-AF65-F5344CB8AC3E}">
        <p14:creationId xmlns:p14="http://schemas.microsoft.com/office/powerpoint/2010/main" val="1678487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This is merely one of a number of peculiarities of this special case on which, unfortunately, many writers have based their entire analysis. The reason for the preoccupation with this special case is far from clear to us. Certainly no one would suggest that it is the only empirically relevant case. Even if the case were in fact the most common, the theorist would be under an obligation to consider alternative assumptions. We suspect that in the last analysis, the popularity of the internal financing model will be found to reflect little more than its ease of manipulation combined with the failure to push the analysis far enough to disclose how special and how treacherous it really is. (Miller and Modigliani, 1961, P. 424)  </a:t>
            </a:r>
          </a:p>
          <a:p>
            <a:endParaRPr lang="en-US" dirty="0"/>
          </a:p>
        </p:txBody>
      </p:sp>
    </p:spTree>
    <p:extLst>
      <p:ext uri="{BB962C8B-B14F-4D97-AF65-F5344CB8AC3E}">
        <p14:creationId xmlns:p14="http://schemas.microsoft.com/office/powerpoint/2010/main" val="42888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t>
            </a:r>
            <a:r>
              <a:rPr lang="en-US" dirty="0"/>
              <a:t>project topic</a:t>
            </a:r>
          </a:p>
        </p:txBody>
      </p:sp>
      <p:sp>
        <p:nvSpPr>
          <p:cNvPr id="3" name="Content Placeholder 2"/>
          <p:cNvSpPr>
            <a:spLocks noGrp="1"/>
          </p:cNvSpPr>
          <p:nvPr>
            <p:ph idx="1"/>
          </p:nvPr>
        </p:nvSpPr>
        <p:spPr/>
        <p:txBody>
          <a:bodyPr/>
          <a:lstStyle/>
          <a:p>
            <a:r>
              <a:rPr lang="en-US" dirty="0" smtClean="0"/>
              <a:t>From dividend discount model, we may extract implied growth rate.</a:t>
            </a:r>
          </a:p>
          <a:p>
            <a:r>
              <a:rPr lang="en-US" dirty="0" smtClean="0"/>
              <a:t>Calculate WACC valuation and potential level of misevaluation</a:t>
            </a:r>
          </a:p>
          <a:p>
            <a:r>
              <a:rPr lang="en-US" dirty="0" smtClean="0"/>
              <a:t>Test over or under valuation</a:t>
            </a:r>
          </a:p>
          <a:p>
            <a:r>
              <a:rPr lang="en-US" dirty="0" smtClean="0"/>
              <a:t>Some issues </a:t>
            </a:r>
            <a:r>
              <a:rPr lang="en-US" smtClean="0"/>
              <a:t>in calculation.</a:t>
            </a:r>
            <a:endParaRPr lang="en-US"/>
          </a:p>
        </p:txBody>
      </p:sp>
    </p:spTree>
    <p:extLst>
      <p:ext uri="{BB962C8B-B14F-4D97-AF65-F5344CB8AC3E}">
        <p14:creationId xmlns:p14="http://schemas.microsoft.com/office/powerpoint/2010/main" val="4144727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295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Financing and Capital Structure</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t>Debt financing or equity financing</a:t>
            </a:r>
          </a:p>
          <a:p>
            <a:r>
              <a:rPr lang="en-US" sz="4000" dirty="0" smtClean="0"/>
              <a:t>Other than tax benefits, debt financing has lower information cost or lower uncertainty</a:t>
            </a:r>
          </a:p>
          <a:p>
            <a:r>
              <a:rPr lang="en-US" sz="4000" dirty="0" smtClean="0"/>
              <a:t>Equity financing lowers the chance of financial distress. More risky projects will adopt equity financing to reduce the cost of bankruptcy and financial distress.</a:t>
            </a:r>
          </a:p>
          <a:p>
            <a:r>
              <a:rPr lang="en-US" sz="4000" dirty="0" smtClean="0"/>
              <a:t>Debt is fixed cost. Equity is variable cost</a:t>
            </a:r>
          </a:p>
        </p:txBody>
      </p:sp>
    </p:spTree>
    <p:extLst>
      <p:ext uri="{BB962C8B-B14F-4D97-AF65-F5344CB8AC3E}">
        <p14:creationId xmlns:p14="http://schemas.microsoft.com/office/powerpoint/2010/main" val="476026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wo </a:t>
            </a:r>
            <a:r>
              <a:rPr lang="en-US" dirty="0"/>
              <a:t>examples of project investment</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sz="4000" dirty="0" smtClean="0"/>
              <a:t>Both projects require initial investment of 100 millions. Both require 40 million external financing.</a:t>
            </a:r>
          </a:p>
          <a:p>
            <a:r>
              <a:rPr lang="en-US" sz="4000" dirty="0"/>
              <a:t>The payoff of the first project: 140 million with 80% probability, 30 million with 20% probability.</a:t>
            </a:r>
          </a:p>
          <a:p>
            <a:r>
              <a:rPr lang="en-US" sz="4000" dirty="0"/>
              <a:t>The payoff of the second project: 120 million with 98% probability, 30 million with 2% probability.</a:t>
            </a:r>
          </a:p>
          <a:p>
            <a:endParaRPr lang="en-US" sz="4000" dirty="0" smtClean="0"/>
          </a:p>
          <a:p>
            <a:endParaRPr lang="en-US" sz="4000" dirty="0"/>
          </a:p>
        </p:txBody>
      </p:sp>
    </p:spTree>
    <p:extLst>
      <p:ext uri="{BB962C8B-B14F-4D97-AF65-F5344CB8AC3E}">
        <p14:creationId xmlns:p14="http://schemas.microsoft.com/office/powerpoint/2010/main" val="1655363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smtClean="0"/>
              <a:t>The expected payoff of the first project is 118 million, </a:t>
            </a:r>
            <a:r>
              <a:rPr lang="en-US" sz="3600" dirty="0"/>
              <a:t>of the </a:t>
            </a:r>
            <a:r>
              <a:rPr lang="en-US" sz="3600" dirty="0" smtClean="0"/>
              <a:t>second </a:t>
            </a:r>
            <a:r>
              <a:rPr lang="en-US" sz="3600" dirty="0"/>
              <a:t>project is </a:t>
            </a:r>
            <a:r>
              <a:rPr lang="en-US" sz="3600" dirty="0" smtClean="0"/>
              <a:t>118.2 million</a:t>
            </a:r>
          </a:p>
          <a:p>
            <a:r>
              <a:rPr lang="en-US" sz="3600" dirty="0" smtClean="0"/>
              <a:t>For </a:t>
            </a:r>
            <a:r>
              <a:rPr lang="en-US" sz="3600" dirty="0"/>
              <a:t>debt financing, the cost of banks’ fund is 2%, required return on asset is 2.5%.</a:t>
            </a:r>
          </a:p>
          <a:p>
            <a:r>
              <a:rPr lang="en-US" sz="3600" dirty="0"/>
              <a:t>Salvage ratio in bankruptcy is 60</a:t>
            </a:r>
            <a:r>
              <a:rPr lang="en-US" sz="3600" dirty="0" smtClean="0"/>
              <a:t>%</a:t>
            </a:r>
          </a:p>
          <a:p>
            <a:r>
              <a:rPr lang="en-US" sz="3600" dirty="0"/>
              <a:t>For equity financing, the required rate of return is 10%. </a:t>
            </a:r>
            <a:r>
              <a:rPr lang="en-US" sz="3600" dirty="0" smtClean="0"/>
              <a:t>This is 5.5% higher than the return on debt, very high. </a:t>
            </a:r>
            <a:endParaRPr lang="en-US" sz="3600" dirty="0"/>
          </a:p>
          <a:p>
            <a:endParaRPr lang="en-US" dirty="0"/>
          </a:p>
        </p:txBody>
      </p:sp>
    </p:spTree>
    <p:extLst>
      <p:ext uri="{BB962C8B-B14F-4D97-AF65-F5344CB8AC3E}">
        <p14:creationId xmlns:p14="http://schemas.microsoft.com/office/powerpoint/2010/main" val="200795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calculation on first project</a:t>
            </a:r>
            <a:endParaRPr lang="en-US" dirty="0"/>
          </a:p>
        </p:txBody>
      </p:sp>
      <p:sp>
        <p:nvSpPr>
          <p:cNvPr id="3" name="Content Placeholder 2"/>
          <p:cNvSpPr>
            <a:spLocks noGrp="1"/>
          </p:cNvSpPr>
          <p:nvPr>
            <p:ph idx="1"/>
          </p:nvPr>
        </p:nvSpPr>
        <p:spPr/>
        <p:txBody>
          <a:bodyPr/>
          <a:lstStyle/>
          <a:p>
            <a:r>
              <a:rPr lang="en-US" sz="3600" dirty="0" smtClean="0"/>
              <a:t>Debt financing. Assume the loan rate is x.</a:t>
            </a:r>
          </a:p>
          <a:p>
            <a:r>
              <a:rPr lang="en-US" sz="3600" dirty="0" smtClean="0"/>
              <a:t>The amount of loan is 40 million.</a:t>
            </a:r>
          </a:p>
          <a:p>
            <a:r>
              <a:rPr lang="en-US" sz="3600" dirty="0" smtClean="0"/>
              <a:t>40(1+x)80% + 30*60%*20% = 40(1+2%+2.5%)</a:t>
            </a:r>
          </a:p>
          <a:p>
            <a:r>
              <a:rPr lang="en-US" sz="3600" dirty="0" smtClean="0"/>
              <a:t>X = 19.4%</a:t>
            </a:r>
          </a:p>
          <a:p>
            <a:r>
              <a:rPr lang="en-US" sz="3600" dirty="0" smtClean="0"/>
              <a:t>Expected </a:t>
            </a:r>
            <a:r>
              <a:rPr lang="en-US" sz="3600" dirty="0"/>
              <a:t>payoff for project owners after paying </a:t>
            </a:r>
            <a:r>
              <a:rPr lang="en-US" sz="3600" dirty="0" smtClean="0"/>
              <a:t>debts</a:t>
            </a:r>
          </a:p>
          <a:p>
            <a:r>
              <a:rPr lang="en-US" sz="3600" dirty="0" smtClean="0"/>
              <a:t>{140-40(1+19.4%)}80% = 73.8 million</a:t>
            </a:r>
            <a:endParaRPr lang="en-US" sz="3600" dirty="0"/>
          </a:p>
          <a:p>
            <a:endParaRPr lang="en-US" dirty="0" smtClean="0"/>
          </a:p>
          <a:p>
            <a:endParaRPr lang="en-US" dirty="0"/>
          </a:p>
        </p:txBody>
      </p:sp>
    </p:spTree>
    <p:extLst>
      <p:ext uri="{BB962C8B-B14F-4D97-AF65-F5344CB8AC3E}">
        <p14:creationId xmlns:p14="http://schemas.microsoft.com/office/powerpoint/2010/main" val="4216291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a:t>
            </a:r>
            <a:r>
              <a:rPr lang="en-US" dirty="0" smtClean="0"/>
              <a:t>financing</a:t>
            </a:r>
            <a:endParaRPr lang="en-US" dirty="0"/>
          </a:p>
        </p:txBody>
      </p:sp>
      <p:sp>
        <p:nvSpPr>
          <p:cNvPr id="3" name="Content Placeholder 2"/>
          <p:cNvSpPr>
            <a:spLocks noGrp="1"/>
          </p:cNvSpPr>
          <p:nvPr>
            <p:ph idx="1"/>
          </p:nvPr>
        </p:nvSpPr>
        <p:spPr/>
        <p:txBody>
          <a:bodyPr>
            <a:normAutofit/>
          </a:bodyPr>
          <a:lstStyle/>
          <a:p>
            <a:r>
              <a:rPr lang="en-US" sz="4000" dirty="0" smtClean="0"/>
              <a:t>10% required return</a:t>
            </a:r>
          </a:p>
          <a:p>
            <a:r>
              <a:rPr lang="en-US" sz="4000" dirty="0" smtClean="0"/>
              <a:t>40(1+10%) = 44</a:t>
            </a:r>
          </a:p>
          <a:p>
            <a:r>
              <a:rPr lang="en-US" sz="4000" dirty="0" smtClean="0"/>
              <a:t>Expected payoff for project owners after paying external equity investors</a:t>
            </a:r>
          </a:p>
          <a:p>
            <a:r>
              <a:rPr lang="en-US" sz="4000" dirty="0" smtClean="0"/>
              <a:t>118-44 = 74 million</a:t>
            </a:r>
          </a:p>
        </p:txBody>
      </p:sp>
    </p:spTree>
    <p:extLst>
      <p:ext uri="{BB962C8B-B14F-4D97-AF65-F5344CB8AC3E}">
        <p14:creationId xmlns:p14="http://schemas.microsoft.com/office/powerpoint/2010/main" val="666100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From the numbers on expected payoff, external financing with equity is slightly better. </a:t>
            </a:r>
            <a:endParaRPr lang="en-US" sz="4000" dirty="0" smtClean="0"/>
          </a:p>
          <a:p>
            <a:r>
              <a:rPr lang="en-US" sz="4000" dirty="0" smtClean="0"/>
              <a:t>Furthermore, with equity financing, volatility of return is reduced.</a:t>
            </a:r>
          </a:p>
          <a:p>
            <a:r>
              <a:rPr lang="en-US" sz="4000" dirty="0" smtClean="0"/>
              <a:t>Hence, equity financing is preferred. </a:t>
            </a:r>
            <a:endParaRPr lang="en-US" sz="4000" dirty="0"/>
          </a:p>
          <a:p>
            <a:endParaRPr lang="en-US" sz="4000" dirty="0"/>
          </a:p>
        </p:txBody>
      </p:sp>
    </p:spTree>
    <p:extLst>
      <p:ext uri="{BB962C8B-B14F-4D97-AF65-F5344CB8AC3E}">
        <p14:creationId xmlns:p14="http://schemas.microsoft.com/office/powerpoint/2010/main" val="288230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calculation on </a:t>
            </a:r>
            <a:r>
              <a:rPr lang="en-US" dirty="0"/>
              <a:t>s</a:t>
            </a:r>
            <a:r>
              <a:rPr lang="en-US" dirty="0" smtClean="0"/>
              <a:t>econd project</a:t>
            </a:r>
            <a:endParaRPr lang="en-US" dirty="0"/>
          </a:p>
        </p:txBody>
      </p:sp>
      <p:sp>
        <p:nvSpPr>
          <p:cNvPr id="3" name="Content Placeholder 2"/>
          <p:cNvSpPr>
            <a:spLocks noGrp="1"/>
          </p:cNvSpPr>
          <p:nvPr>
            <p:ph idx="1"/>
          </p:nvPr>
        </p:nvSpPr>
        <p:spPr/>
        <p:txBody>
          <a:bodyPr/>
          <a:lstStyle/>
          <a:p>
            <a:r>
              <a:rPr lang="en-US" sz="3600" dirty="0" smtClean="0"/>
              <a:t>Debt financing. Assume the loan rate is y.</a:t>
            </a:r>
          </a:p>
          <a:p>
            <a:r>
              <a:rPr lang="en-US" sz="3600" dirty="0" smtClean="0"/>
              <a:t>The amount of loan is 40 million.</a:t>
            </a:r>
          </a:p>
          <a:p>
            <a:r>
              <a:rPr lang="en-US" sz="3600" dirty="0" smtClean="0"/>
              <a:t>40(1+y)98% + 30*60%*2% = 40(1+2%+2.5%)</a:t>
            </a:r>
          </a:p>
          <a:p>
            <a:r>
              <a:rPr lang="en-US" sz="3600" dirty="0"/>
              <a:t>y</a:t>
            </a:r>
            <a:r>
              <a:rPr lang="en-US" sz="3600" dirty="0" smtClean="0"/>
              <a:t> = 5.7%</a:t>
            </a:r>
          </a:p>
          <a:p>
            <a:r>
              <a:rPr lang="en-US" sz="3600" dirty="0" smtClean="0"/>
              <a:t>Expected </a:t>
            </a:r>
            <a:r>
              <a:rPr lang="en-US" sz="3600" dirty="0"/>
              <a:t>payoff for project owners after paying </a:t>
            </a:r>
            <a:r>
              <a:rPr lang="en-US" sz="3600" dirty="0" smtClean="0"/>
              <a:t>debts</a:t>
            </a:r>
          </a:p>
          <a:p>
            <a:r>
              <a:rPr lang="en-US" sz="3600" dirty="0" smtClean="0"/>
              <a:t>{120-40(1+5.7%)}98% = 76.2 million</a:t>
            </a:r>
          </a:p>
          <a:p>
            <a:endParaRPr lang="en-US" dirty="0"/>
          </a:p>
        </p:txBody>
      </p:sp>
    </p:spTree>
    <p:extLst>
      <p:ext uri="{BB962C8B-B14F-4D97-AF65-F5344CB8AC3E}">
        <p14:creationId xmlns:p14="http://schemas.microsoft.com/office/powerpoint/2010/main" val="334392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WACC and asset valuation</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19102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a:t>
            </a:r>
            <a:r>
              <a:rPr lang="en-US" dirty="0" smtClean="0"/>
              <a:t>financing</a:t>
            </a:r>
            <a:endParaRPr lang="en-US" dirty="0"/>
          </a:p>
        </p:txBody>
      </p:sp>
      <p:sp>
        <p:nvSpPr>
          <p:cNvPr id="3" name="Content Placeholder 2"/>
          <p:cNvSpPr>
            <a:spLocks noGrp="1"/>
          </p:cNvSpPr>
          <p:nvPr>
            <p:ph idx="1"/>
          </p:nvPr>
        </p:nvSpPr>
        <p:spPr/>
        <p:txBody>
          <a:bodyPr>
            <a:normAutofit/>
          </a:bodyPr>
          <a:lstStyle/>
          <a:p>
            <a:r>
              <a:rPr lang="en-US" sz="3600" dirty="0" smtClean="0"/>
              <a:t>10% required return</a:t>
            </a:r>
          </a:p>
          <a:p>
            <a:r>
              <a:rPr lang="en-US" sz="3600" dirty="0" smtClean="0"/>
              <a:t>40(1+10%) = 44</a:t>
            </a:r>
          </a:p>
          <a:p>
            <a:r>
              <a:rPr lang="en-US" sz="3600" dirty="0" smtClean="0"/>
              <a:t>Expected payoff for project owners after paying external equity investors</a:t>
            </a:r>
          </a:p>
          <a:p>
            <a:r>
              <a:rPr lang="en-US" sz="3600" dirty="0" smtClean="0"/>
              <a:t>118.2-44 = 74.2 million</a:t>
            </a:r>
          </a:p>
        </p:txBody>
      </p:sp>
    </p:spTree>
    <p:extLst>
      <p:ext uri="{BB962C8B-B14F-4D97-AF65-F5344CB8AC3E}">
        <p14:creationId xmlns:p14="http://schemas.microsoft.com/office/powerpoint/2010/main" val="3644679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t>From the numbers on expected payoff, external financing with equity is </a:t>
            </a:r>
            <a:r>
              <a:rPr lang="en-US" sz="3600" dirty="0" smtClean="0"/>
              <a:t>two million dollars less than </a:t>
            </a:r>
            <a:r>
              <a:rPr lang="en-US" sz="3600" dirty="0"/>
              <a:t>financing with </a:t>
            </a:r>
            <a:r>
              <a:rPr lang="en-US" sz="3600" dirty="0" smtClean="0"/>
              <a:t>debt</a:t>
            </a:r>
          </a:p>
          <a:p>
            <a:r>
              <a:rPr lang="en-US" sz="3600" dirty="0" smtClean="0"/>
              <a:t>Hence, debt financing is preferred. </a:t>
            </a:r>
          </a:p>
          <a:p>
            <a:r>
              <a:rPr lang="en-US" sz="3600" dirty="0" smtClean="0"/>
              <a:t>In conclusion, low risk project favor debt financing, high </a:t>
            </a:r>
            <a:r>
              <a:rPr lang="en-US" sz="3600" dirty="0"/>
              <a:t>risk project favor </a:t>
            </a:r>
            <a:r>
              <a:rPr lang="en-US" sz="3600" dirty="0" smtClean="0"/>
              <a:t>equity financing</a:t>
            </a:r>
            <a:endParaRPr lang="en-US" sz="3600" dirty="0"/>
          </a:p>
          <a:p>
            <a:endParaRPr lang="en-US" dirty="0"/>
          </a:p>
          <a:p>
            <a:endParaRPr lang="en-US" dirty="0"/>
          </a:p>
        </p:txBody>
      </p:sp>
    </p:spTree>
    <p:extLst>
      <p:ext uri="{BB962C8B-B14F-4D97-AF65-F5344CB8AC3E}">
        <p14:creationId xmlns:p14="http://schemas.microsoft.com/office/powerpoint/2010/main" val="2628916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a:bodyPr>
          <a:lstStyle/>
          <a:p>
            <a:r>
              <a:rPr lang="en-US" sz="3600" dirty="0" smtClean="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endParaRPr lang="en-US" sz="3600" dirty="0"/>
          </a:p>
        </p:txBody>
      </p:sp>
    </p:spTree>
    <p:extLst>
      <p:ext uri="{BB962C8B-B14F-4D97-AF65-F5344CB8AC3E}">
        <p14:creationId xmlns:p14="http://schemas.microsoft.com/office/powerpoint/2010/main" val="3677925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a:t>The project requires 2 million external financing, either by debt or equity. Interest rate for debt is </a:t>
            </a:r>
            <a:r>
              <a:rPr lang="en-US" sz="3600" dirty="0" smtClean="0"/>
              <a:t>5%. </a:t>
            </a:r>
            <a:r>
              <a:rPr lang="en-US" sz="3600" dirty="0"/>
              <a:t>What is the annual repayment for the debt with 10 equal annual installment? With equity financing, the external investor will </a:t>
            </a:r>
            <a:r>
              <a:rPr lang="en-US" sz="3600" dirty="0" smtClean="0"/>
              <a:t>require 8% of expected return. What is the share of equity for the external equity investor? </a:t>
            </a:r>
          </a:p>
        </p:txBody>
      </p:sp>
    </p:spTree>
    <p:extLst>
      <p:ext uri="{BB962C8B-B14F-4D97-AF65-F5344CB8AC3E}">
        <p14:creationId xmlns:p14="http://schemas.microsoft.com/office/powerpoint/2010/main" val="2897834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If the annual outputs from the project are 1 million, 2 million or 3 million respectively, how much dividend will the original owner receive? What conclusion </a:t>
            </a:r>
            <a:r>
              <a:rPr lang="en-US" sz="3600" dirty="0" smtClean="0"/>
              <a:t>you </a:t>
            </a:r>
            <a:r>
              <a:rPr lang="en-US" sz="3600" dirty="0"/>
              <a:t>can make? </a:t>
            </a:r>
          </a:p>
          <a:p>
            <a:endParaRPr lang="en-US" sz="3600" dirty="0"/>
          </a:p>
        </p:txBody>
      </p:sp>
    </p:spTree>
    <p:extLst>
      <p:ext uri="{BB962C8B-B14F-4D97-AF65-F5344CB8AC3E}">
        <p14:creationId xmlns:p14="http://schemas.microsoft.com/office/powerpoint/2010/main" val="4057782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US" dirty="0" smtClean="0"/>
              <a:t>Annual gross profit</a:t>
            </a:r>
          </a:p>
          <a:p>
            <a:r>
              <a:rPr lang="en-US" dirty="0" smtClean="0"/>
              <a:t>2*(1-60%) = 0.8 million</a:t>
            </a:r>
          </a:p>
          <a:p>
            <a:r>
              <a:rPr lang="en-US" dirty="0" smtClean="0"/>
              <a:t>NPV of the project</a:t>
            </a:r>
          </a:p>
          <a:p>
            <a:r>
              <a:rPr lang="en-US" dirty="0" smtClean="0"/>
              <a:t>0.8/8%*(1-1/(1+8%)^10) – 5 = 0.368 million</a:t>
            </a:r>
          </a:p>
          <a:p>
            <a:r>
              <a:rPr lang="en-US" dirty="0" smtClean="0"/>
              <a:t>The expected dividend with 2 million equity financing</a:t>
            </a:r>
          </a:p>
          <a:p>
            <a:r>
              <a:rPr lang="en-US" dirty="0" smtClean="0"/>
              <a:t>2*8%/(1-1/(1+8%)^10) = 0.298 million</a:t>
            </a:r>
          </a:p>
          <a:p>
            <a:r>
              <a:rPr lang="en-US" dirty="0" smtClean="0"/>
              <a:t>Share of total dividend and hence equity by external investor</a:t>
            </a:r>
          </a:p>
          <a:p>
            <a:r>
              <a:rPr lang="en-US" dirty="0" smtClean="0"/>
              <a:t>0.298/0.8 = 0.373</a:t>
            </a:r>
          </a:p>
          <a:p>
            <a:endParaRPr lang="en-US" dirty="0"/>
          </a:p>
        </p:txBody>
      </p:sp>
    </p:spTree>
    <p:extLst>
      <p:ext uri="{BB962C8B-B14F-4D97-AF65-F5344CB8AC3E}">
        <p14:creationId xmlns:p14="http://schemas.microsoft.com/office/powerpoint/2010/main" val="19184237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Annual coupon for 2 million debt with 5% interest</a:t>
            </a:r>
          </a:p>
          <a:p>
            <a:r>
              <a:rPr lang="en-US" dirty="0" smtClean="0"/>
              <a:t>2* 5%/(1-1/(1+5%)^10) = 0.259</a:t>
            </a:r>
          </a:p>
          <a:p>
            <a:r>
              <a:rPr lang="en-US" dirty="0" smtClean="0"/>
              <a:t>Annual dividend for original owner with debt financing</a:t>
            </a:r>
          </a:p>
          <a:p>
            <a:r>
              <a:rPr lang="en-US" dirty="0" smtClean="0"/>
              <a:t>0.8-0.259 = 0.541 million</a:t>
            </a:r>
          </a:p>
          <a:p>
            <a:r>
              <a:rPr lang="en-US" dirty="0"/>
              <a:t>Annual dividend for original owner with </a:t>
            </a:r>
            <a:r>
              <a:rPr lang="en-US" dirty="0" smtClean="0"/>
              <a:t>equity </a:t>
            </a:r>
            <a:r>
              <a:rPr lang="en-US" dirty="0"/>
              <a:t>financing</a:t>
            </a:r>
          </a:p>
          <a:p>
            <a:r>
              <a:rPr lang="en-US" dirty="0" smtClean="0"/>
              <a:t>0.8-0.298 </a:t>
            </a:r>
            <a:r>
              <a:rPr lang="en-US" dirty="0"/>
              <a:t>= </a:t>
            </a:r>
            <a:r>
              <a:rPr lang="en-US" dirty="0" smtClean="0"/>
              <a:t>0.502 </a:t>
            </a:r>
            <a:r>
              <a:rPr lang="en-US" dirty="0"/>
              <a:t>million</a:t>
            </a:r>
          </a:p>
          <a:p>
            <a:endParaRPr lang="en-US" dirty="0"/>
          </a:p>
        </p:txBody>
      </p:sp>
    </p:spTree>
    <p:extLst>
      <p:ext uri="{BB962C8B-B14F-4D97-AF65-F5344CB8AC3E}">
        <p14:creationId xmlns:p14="http://schemas.microsoft.com/office/powerpoint/2010/main" val="1826272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When annual output is 1 or 3 million respectively, redo the process</a:t>
            </a:r>
            <a:endParaRPr lang="en-US" sz="3600" dirty="0"/>
          </a:p>
        </p:txBody>
      </p:sp>
    </p:spTree>
    <p:extLst>
      <p:ext uri="{BB962C8B-B14F-4D97-AF65-F5344CB8AC3E}">
        <p14:creationId xmlns:p14="http://schemas.microsoft.com/office/powerpoint/2010/main" val="4265675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4222162"/>
              </p:ext>
            </p:extLst>
          </p:nvPr>
        </p:nvGraphicFramePr>
        <p:xfrm>
          <a:off x="947651" y="1690686"/>
          <a:ext cx="9809018" cy="5084190"/>
        </p:xfrm>
        <a:graphic>
          <a:graphicData uri="http://schemas.openxmlformats.org/drawingml/2006/table">
            <a:tbl>
              <a:tblPr>
                <a:tableStyleId>{5C22544A-7EE6-4342-B048-85BDC9FD1C3A}</a:tableStyleId>
              </a:tblPr>
              <a:tblGrid>
                <a:gridCol w="6028174">
                  <a:extLst>
                    <a:ext uri="{9D8B030D-6E8A-4147-A177-3AD203B41FA5}">
                      <a16:colId xmlns:a16="http://schemas.microsoft.com/office/drawing/2014/main" val="330014044"/>
                    </a:ext>
                  </a:extLst>
                </a:gridCol>
                <a:gridCol w="920579">
                  <a:extLst>
                    <a:ext uri="{9D8B030D-6E8A-4147-A177-3AD203B41FA5}">
                      <a16:colId xmlns:a16="http://schemas.microsoft.com/office/drawing/2014/main" val="1090446043"/>
                    </a:ext>
                  </a:extLst>
                </a:gridCol>
                <a:gridCol w="1062208">
                  <a:extLst>
                    <a:ext uri="{9D8B030D-6E8A-4147-A177-3AD203B41FA5}">
                      <a16:colId xmlns:a16="http://schemas.microsoft.com/office/drawing/2014/main" val="2108771571"/>
                    </a:ext>
                  </a:extLst>
                </a:gridCol>
                <a:gridCol w="948905">
                  <a:extLst>
                    <a:ext uri="{9D8B030D-6E8A-4147-A177-3AD203B41FA5}">
                      <a16:colId xmlns:a16="http://schemas.microsoft.com/office/drawing/2014/main" val="1670981615"/>
                    </a:ext>
                  </a:extLst>
                </a:gridCol>
                <a:gridCol w="849152">
                  <a:extLst>
                    <a:ext uri="{9D8B030D-6E8A-4147-A177-3AD203B41FA5}">
                      <a16:colId xmlns:a16="http://schemas.microsoft.com/office/drawing/2014/main" val="3527285415"/>
                    </a:ext>
                  </a:extLst>
                </a:gridCol>
              </a:tblGrid>
              <a:tr h="338946">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523289842"/>
                  </a:ext>
                </a:extLst>
              </a:tr>
              <a:tr h="338946">
                <a:tc>
                  <a:txBody>
                    <a:bodyPr/>
                    <a:lstStyle/>
                    <a:p>
                      <a:pPr algn="l" rtl="0" fontAlgn="b"/>
                      <a:r>
                        <a:rPr lang="en-US" sz="2000" u="none" strike="noStrike" dirty="0">
                          <a:effectLst/>
                        </a:rPr>
                        <a:t>initial investment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079389874"/>
                  </a:ext>
                </a:extLst>
              </a:tr>
              <a:tr h="338946">
                <a:tc>
                  <a:txBody>
                    <a:bodyPr/>
                    <a:lstStyle/>
                    <a:p>
                      <a:pPr algn="l" rtl="0" fontAlgn="b"/>
                      <a:r>
                        <a:rPr lang="en-US" sz="2000" u="none" strike="noStrike" dirty="0">
                          <a:effectLst/>
                        </a:rPr>
                        <a:t>annual output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1388047570"/>
                  </a:ext>
                </a:extLst>
              </a:tr>
              <a:tr h="338946">
                <a:tc>
                  <a:txBody>
                    <a:bodyPr/>
                    <a:lstStyle/>
                    <a:p>
                      <a:pPr algn="l" rtl="0"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551465833"/>
                  </a:ext>
                </a:extLst>
              </a:tr>
              <a:tr h="338946">
                <a:tc>
                  <a:txBody>
                    <a:bodyPr/>
                    <a:lstStyle/>
                    <a:p>
                      <a:pPr algn="l" rtl="0"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678393073"/>
                  </a:ext>
                </a:extLst>
              </a:tr>
              <a:tr h="338946">
                <a:tc>
                  <a:txBody>
                    <a:bodyPr/>
                    <a:lstStyle/>
                    <a:p>
                      <a:pPr algn="l" rtl="0" fontAlgn="b"/>
                      <a:r>
                        <a:rPr lang="en-US" sz="2000" u="none" strike="noStrike" dirty="0">
                          <a:effectLst/>
                        </a:rPr>
                        <a:t>annual profit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8862328"/>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1060961215"/>
                  </a:ext>
                </a:extLst>
              </a:tr>
              <a:tr h="338946">
                <a:tc>
                  <a:txBody>
                    <a:bodyPr/>
                    <a:lstStyle/>
                    <a:p>
                      <a:pPr algn="l" rtl="0"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188724342"/>
                  </a:ext>
                </a:extLst>
              </a:tr>
              <a:tr h="338946">
                <a:tc>
                  <a:txBody>
                    <a:bodyPr/>
                    <a:lstStyle/>
                    <a:p>
                      <a:pPr algn="l" rtl="0"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185404180"/>
                  </a:ext>
                </a:extLst>
              </a:tr>
              <a:tr h="338946">
                <a:tc>
                  <a:txBody>
                    <a:bodyPr/>
                    <a:lstStyle/>
                    <a:p>
                      <a:pPr algn="l" rtl="0"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454509267"/>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611296103"/>
                  </a:ext>
                </a:extLst>
              </a:tr>
              <a:tr h="338946">
                <a:tc>
                  <a:txBody>
                    <a:bodyPr/>
                    <a:lstStyle/>
                    <a:p>
                      <a:pPr algn="l" rtl="0" fontAlgn="b"/>
                      <a:r>
                        <a:rPr lang="en-US" sz="2000" u="none" strike="noStrike">
                          <a:effectLst/>
                        </a:rPr>
                        <a:t>annual payment for 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0.259</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886710068"/>
                  </a:ext>
                </a:extLst>
              </a:tr>
              <a:tr h="338946">
                <a:tc>
                  <a:txBody>
                    <a:bodyPr/>
                    <a:lstStyle/>
                    <a:p>
                      <a:pPr algn="l" rtl="0" fontAlgn="b"/>
                      <a:r>
                        <a:rPr lang="en-US" sz="2000" u="none" strike="noStrike">
                          <a:effectLst/>
                        </a:rPr>
                        <a:t>expected dividend</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0.298</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134044386"/>
                  </a:ext>
                </a:extLst>
              </a:tr>
              <a:tr h="338946">
                <a:tc>
                  <a:txBody>
                    <a:bodyPr/>
                    <a:lstStyle/>
                    <a:p>
                      <a:pPr algn="l" rtl="0" fontAlgn="b"/>
                      <a:r>
                        <a:rPr lang="en-US" sz="2000" u="none" strike="noStrike">
                          <a:effectLst/>
                        </a:rPr>
                        <a:t>share of 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0.373</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240824075"/>
                  </a:ext>
                </a:extLst>
              </a:tr>
              <a:tr h="338946">
                <a:tc>
                  <a:txBody>
                    <a:bodyPr/>
                    <a:lstStyle/>
                    <a:p>
                      <a:pPr algn="l" rtl="0" fontAlgn="b"/>
                      <a:r>
                        <a:rPr lang="en-US" sz="2000" u="none" strike="noStrike">
                          <a:effectLst/>
                        </a:rPr>
                        <a:t>dividend for the original investor</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0.541</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0.502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7303227"/>
                  </a:ext>
                </a:extLst>
              </a:tr>
            </a:tbl>
          </a:graphicData>
        </a:graphic>
      </p:graphicFrame>
    </p:spTree>
    <p:extLst>
      <p:ext uri="{BB962C8B-B14F-4D97-AF65-F5344CB8AC3E}">
        <p14:creationId xmlns:p14="http://schemas.microsoft.com/office/powerpoint/2010/main" val="1840024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6430903"/>
              </p:ext>
            </p:extLst>
          </p:nvPr>
        </p:nvGraphicFramePr>
        <p:xfrm>
          <a:off x="1330035" y="2419003"/>
          <a:ext cx="7099070" cy="3133899"/>
        </p:xfrm>
        <a:graphic>
          <a:graphicData uri="http://schemas.openxmlformats.org/drawingml/2006/table">
            <a:tbl>
              <a:tblPr>
                <a:tableStyleId>{5C22544A-7EE6-4342-B048-85BDC9FD1C3A}</a:tableStyleId>
              </a:tblPr>
              <a:tblGrid>
                <a:gridCol w="3761736">
                  <a:extLst>
                    <a:ext uri="{9D8B030D-6E8A-4147-A177-3AD203B41FA5}">
                      <a16:colId xmlns:a16="http://schemas.microsoft.com/office/drawing/2014/main" val="3517112974"/>
                    </a:ext>
                  </a:extLst>
                </a:gridCol>
                <a:gridCol w="899465">
                  <a:extLst>
                    <a:ext uri="{9D8B030D-6E8A-4147-A177-3AD203B41FA5}">
                      <a16:colId xmlns:a16="http://schemas.microsoft.com/office/drawing/2014/main" val="4032167674"/>
                    </a:ext>
                  </a:extLst>
                </a:gridCol>
                <a:gridCol w="1228686">
                  <a:extLst>
                    <a:ext uri="{9D8B030D-6E8A-4147-A177-3AD203B41FA5}">
                      <a16:colId xmlns:a16="http://schemas.microsoft.com/office/drawing/2014/main" val="2910090273"/>
                    </a:ext>
                  </a:extLst>
                </a:gridCol>
                <a:gridCol w="1209183">
                  <a:extLst>
                    <a:ext uri="{9D8B030D-6E8A-4147-A177-3AD203B41FA5}">
                      <a16:colId xmlns:a16="http://schemas.microsoft.com/office/drawing/2014/main" val="4101522998"/>
                    </a:ext>
                  </a:extLst>
                </a:gridCol>
              </a:tblGrid>
              <a:tr h="1044633">
                <a:tc>
                  <a:txBody>
                    <a:bodyPr/>
                    <a:lstStyle/>
                    <a:p>
                      <a:pPr algn="l" rtl="0"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6824049"/>
                  </a:ext>
                </a:extLst>
              </a:tr>
              <a:tr h="1044633">
                <a:tc>
                  <a:txBody>
                    <a:bodyPr/>
                    <a:lstStyle/>
                    <a:p>
                      <a:pPr algn="l" rtl="0"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0.14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0.94</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110892"/>
                  </a:ext>
                </a:extLst>
              </a:tr>
              <a:tr h="1044633">
                <a:tc>
                  <a:txBody>
                    <a:bodyPr/>
                    <a:lstStyle/>
                    <a:p>
                      <a:pPr algn="l" rtl="0" fontAlgn="b"/>
                      <a:r>
                        <a:rPr lang="en-US" sz="3200" u="none" strike="noStrike">
                          <a:effectLst/>
                        </a:rPr>
                        <a:t>dividend with equity</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0.25</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0.75</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820291"/>
                  </a:ext>
                </a:extLst>
              </a:tr>
            </a:tbl>
          </a:graphicData>
        </a:graphic>
      </p:graphicFrame>
    </p:spTree>
    <p:extLst>
      <p:ext uri="{BB962C8B-B14F-4D97-AF65-F5344CB8AC3E}">
        <p14:creationId xmlns:p14="http://schemas.microsoft.com/office/powerpoint/2010/main" val="75601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WACC </a:t>
            </a:r>
            <a:r>
              <a:rPr lang="en-US" sz="4000" dirty="0"/>
              <a:t>is often used in corporate finance to value assets and projects. </a:t>
            </a:r>
            <a:endParaRPr lang="en-US" sz="4000" dirty="0" smtClean="0"/>
          </a:p>
          <a:p>
            <a:r>
              <a:rPr lang="en-US" sz="4000" dirty="0" smtClean="0"/>
              <a:t>It is a very important discount rate</a:t>
            </a:r>
            <a:endParaRPr lang="en-US" sz="4000" dirty="0"/>
          </a:p>
          <a:p>
            <a:r>
              <a:rPr lang="en-US" sz="4000" dirty="0"/>
              <a:t>We will </a:t>
            </a:r>
            <a:r>
              <a:rPr lang="en-US" sz="4000" dirty="0" smtClean="0"/>
              <a:t>examine its theoretical foundation</a:t>
            </a:r>
            <a:endParaRPr lang="en-US" sz="4000" dirty="0"/>
          </a:p>
          <a:p>
            <a:endParaRPr lang="en-US" sz="4000" dirty="0"/>
          </a:p>
        </p:txBody>
      </p:sp>
    </p:spTree>
    <p:extLst>
      <p:ext uri="{BB962C8B-B14F-4D97-AF65-F5344CB8AC3E}">
        <p14:creationId xmlns:p14="http://schemas.microsoft.com/office/powerpoint/2010/main" val="6230143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sz="3600" dirty="0" smtClean="0"/>
              <a:t>Assume </a:t>
            </a:r>
            <a:r>
              <a:rPr lang="en-US" sz="3600" dirty="0"/>
              <a:t>the bank’s borrowing rate is </a:t>
            </a:r>
            <a:r>
              <a:rPr lang="en-US" sz="3600" dirty="0" smtClean="0"/>
              <a:t>2% </a:t>
            </a:r>
            <a:r>
              <a:rPr lang="en-US" sz="3600" dirty="0"/>
              <a:t>per annum. A business applies for </a:t>
            </a:r>
            <a:r>
              <a:rPr lang="en-US" sz="3600" dirty="0" smtClean="0"/>
              <a:t>25 </a:t>
            </a:r>
            <a:r>
              <a:rPr lang="en-US" sz="3600" dirty="0"/>
              <a:t>million loan for a project and plans to repay the loan in one year. A loan officer estimates the payoff from the project will be </a:t>
            </a:r>
            <a:r>
              <a:rPr lang="en-US" sz="3600" dirty="0" smtClean="0"/>
              <a:t>40 </a:t>
            </a:r>
            <a:r>
              <a:rPr lang="en-US" sz="3600" dirty="0"/>
              <a:t>million with </a:t>
            </a:r>
            <a:r>
              <a:rPr lang="en-US" sz="3600" dirty="0" smtClean="0"/>
              <a:t>80% </a:t>
            </a:r>
            <a:r>
              <a:rPr lang="en-US" sz="3600" dirty="0"/>
              <a:t>probability and </a:t>
            </a:r>
            <a:r>
              <a:rPr lang="en-US" sz="3600" dirty="0" smtClean="0"/>
              <a:t>20 </a:t>
            </a:r>
            <a:r>
              <a:rPr lang="en-US" sz="3600" dirty="0"/>
              <a:t>million with </a:t>
            </a:r>
            <a:r>
              <a:rPr lang="en-US" sz="3600" dirty="0" smtClean="0"/>
              <a:t>20% </a:t>
            </a:r>
            <a:r>
              <a:rPr lang="en-US" sz="3600" dirty="0"/>
              <a:t>probability. If a loan defaults, on average, a bank can get 60% of the salvage value. If the bank requires 2% return on its loans, what would be the loan rate? </a:t>
            </a:r>
            <a:endParaRPr lang="en-US" sz="3600" dirty="0" smtClean="0"/>
          </a:p>
          <a:p>
            <a:endParaRPr lang="en-US" dirty="0"/>
          </a:p>
        </p:txBody>
      </p:sp>
    </p:spTree>
    <p:extLst>
      <p:ext uri="{BB962C8B-B14F-4D97-AF65-F5344CB8AC3E}">
        <p14:creationId xmlns:p14="http://schemas.microsoft.com/office/powerpoint/2010/main" val="3620605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381421"/>
              </p:ext>
            </p:extLst>
          </p:nvPr>
        </p:nvGraphicFramePr>
        <p:xfrm>
          <a:off x="972590" y="1820484"/>
          <a:ext cx="10274530" cy="4854636"/>
        </p:xfrm>
        <a:graphic>
          <a:graphicData uri="http://schemas.openxmlformats.org/drawingml/2006/table">
            <a:tbl>
              <a:tblPr>
                <a:tableStyleId>{5C22544A-7EE6-4342-B048-85BDC9FD1C3A}</a:tableStyleId>
              </a:tblPr>
              <a:tblGrid>
                <a:gridCol w="5137263">
                  <a:extLst>
                    <a:ext uri="{9D8B030D-6E8A-4147-A177-3AD203B41FA5}">
                      <a16:colId xmlns:a16="http://schemas.microsoft.com/office/drawing/2014/main" val="2295265638"/>
                    </a:ext>
                  </a:extLst>
                </a:gridCol>
                <a:gridCol w="2035519">
                  <a:extLst>
                    <a:ext uri="{9D8B030D-6E8A-4147-A177-3AD203B41FA5}">
                      <a16:colId xmlns:a16="http://schemas.microsoft.com/office/drawing/2014/main" val="2868377528"/>
                    </a:ext>
                  </a:extLst>
                </a:gridCol>
                <a:gridCol w="1550874">
                  <a:extLst>
                    <a:ext uri="{9D8B030D-6E8A-4147-A177-3AD203B41FA5}">
                      <a16:colId xmlns:a16="http://schemas.microsoft.com/office/drawing/2014/main" val="289611663"/>
                    </a:ext>
                  </a:extLst>
                </a:gridCol>
                <a:gridCol w="1550874">
                  <a:extLst>
                    <a:ext uri="{9D8B030D-6E8A-4147-A177-3AD203B41FA5}">
                      <a16:colId xmlns:a16="http://schemas.microsoft.com/office/drawing/2014/main" val="3010936648"/>
                    </a:ext>
                  </a:extLst>
                </a:gridCol>
              </a:tblGrid>
              <a:tr h="404553">
                <a:tc>
                  <a:txBody>
                    <a:bodyPr/>
                    <a:lstStyle/>
                    <a:p>
                      <a:pPr algn="l" fontAlgn="b"/>
                      <a:r>
                        <a:rPr lang="en-US" sz="2400" u="none" strike="noStrike" dirty="0">
                          <a:effectLst/>
                        </a:rPr>
                        <a:t>risk free rate</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61722170"/>
                  </a:ext>
                </a:extLst>
              </a:tr>
              <a:tr h="404553">
                <a:tc>
                  <a:txBody>
                    <a:bodyPr/>
                    <a:lstStyle/>
                    <a:p>
                      <a:pPr algn="l" fontAlgn="b"/>
                      <a:r>
                        <a:rPr lang="en-US" sz="2400" u="none" strike="noStrike" dirty="0">
                          <a:effectLst/>
                        </a:rPr>
                        <a:t>required rate on bank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51100427"/>
                  </a:ext>
                </a:extLst>
              </a:tr>
              <a:tr h="404553">
                <a:tc>
                  <a:txBody>
                    <a:bodyPr/>
                    <a:lstStyle/>
                    <a:p>
                      <a:pPr algn="l" fontAlgn="b"/>
                      <a:r>
                        <a:rPr lang="en-US" sz="2400" u="none" strike="noStrike" dirty="0">
                          <a:effectLst/>
                        </a:rPr>
                        <a:t>amount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2487468"/>
                  </a:ext>
                </a:extLst>
              </a:tr>
              <a:tr h="404553">
                <a:tc>
                  <a:txBody>
                    <a:bodyPr/>
                    <a:lstStyle/>
                    <a:p>
                      <a:pPr algn="l" fontAlgn="b"/>
                      <a:r>
                        <a:rPr lang="en-US" sz="2400" u="none" strike="noStrike" dirty="0">
                          <a:effectLst/>
                        </a:rPr>
                        <a:t>payoff</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79336420"/>
                  </a:ext>
                </a:extLst>
              </a:tr>
              <a:tr h="404553">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40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83003739"/>
                  </a:ext>
                </a:extLst>
              </a:tr>
              <a:tr h="404553">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28280741"/>
                  </a:ext>
                </a:extLst>
              </a:tr>
              <a:tr h="404553">
                <a:tc>
                  <a:txBody>
                    <a:bodyPr/>
                    <a:lstStyle/>
                    <a:p>
                      <a:pPr algn="l" fontAlgn="b"/>
                      <a:r>
                        <a:rPr lang="en-US" sz="2400" u="none" strike="noStrike" dirty="0">
                          <a:effectLst/>
                        </a:rPr>
                        <a:t>salvage ratio</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60%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83485037"/>
                  </a:ext>
                </a:extLst>
              </a:tr>
              <a:tr h="404553">
                <a:tc>
                  <a:txBody>
                    <a:bodyPr/>
                    <a:lstStyle/>
                    <a:p>
                      <a:pPr algn="l" fontAlgn="b"/>
                      <a:r>
                        <a:rPr lang="en-US" sz="2400" u="none" strike="noStrike" dirty="0">
                          <a:effectLst/>
                        </a:rPr>
                        <a:t>required repayment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smtClean="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3320673"/>
                  </a:ext>
                </a:extLst>
              </a:tr>
              <a:tr h="404553">
                <a:tc>
                  <a:txBody>
                    <a:bodyPr/>
                    <a:lstStyle/>
                    <a:p>
                      <a:pPr algn="l" fontAlgn="b"/>
                      <a:r>
                        <a:rPr lang="en-US" sz="2400" u="none" strike="noStrike">
                          <a:effectLst/>
                        </a:rPr>
                        <a:t>loan rate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18.63%</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41048755"/>
                  </a:ext>
                </a:extLst>
              </a:tr>
              <a:tr h="404553">
                <a:tc>
                  <a:txBody>
                    <a:bodyPr/>
                    <a:lstStyle/>
                    <a:p>
                      <a:pPr algn="l" fontAlgn="b"/>
                      <a:r>
                        <a:rPr lang="en-US" sz="2400" u="none" strike="noStrike">
                          <a:effectLst/>
                        </a:rPr>
                        <a:t>expected repayment of loan</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86704013"/>
                  </a:ext>
                </a:extLst>
              </a:tr>
              <a:tr h="404553">
                <a:tc>
                  <a:txBody>
                    <a:bodyPr/>
                    <a:lstStyle/>
                    <a:p>
                      <a:pPr algn="l" fontAlgn="b"/>
                      <a:r>
                        <a:rPr lang="en-US" sz="2400" u="none" strike="noStrike">
                          <a:effectLst/>
                        </a:rPr>
                        <a:t>expected payoff from the project</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36</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35178653"/>
                  </a:ext>
                </a:extLst>
              </a:tr>
              <a:tr h="404553">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8.275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2714325"/>
                  </a:ext>
                </a:extLst>
              </a:tr>
            </a:tbl>
          </a:graphicData>
        </a:graphic>
      </p:graphicFrame>
    </p:spTree>
    <p:extLst>
      <p:ext uri="{BB962C8B-B14F-4D97-AF65-F5344CB8AC3E}">
        <p14:creationId xmlns:p14="http://schemas.microsoft.com/office/powerpoint/2010/main" val="1762946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Next we consider mixed debt and equity financing, </a:t>
            </a:r>
            <a:r>
              <a:rPr lang="en-US" dirty="0" smtClean="0"/>
              <a:t>15 </a:t>
            </a:r>
            <a:r>
              <a:rPr lang="en-US" dirty="0"/>
              <a:t>million equity, </a:t>
            </a:r>
            <a:r>
              <a:rPr lang="en-US" dirty="0" smtClean="0"/>
              <a:t>10 </a:t>
            </a:r>
            <a:r>
              <a:rPr lang="en-US" dirty="0"/>
              <a:t>million debt. What would be the loan rate? Assume required equity return is 10%. What would be the share of ownership for external equity investors? What would be the expected amount of return for the original project investors? How is this result compared with pure debt financing? </a:t>
            </a:r>
          </a:p>
          <a:p>
            <a:endParaRPr lang="en-US" dirty="0"/>
          </a:p>
        </p:txBody>
      </p:sp>
    </p:spTree>
    <p:extLst>
      <p:ext uri="{BB962C8B-B14F-4D97-AF65-F5344CB8AC3E}">
        <p14:creationId xmlns:p14="http://schemas.microsoft.com/office/powerpoint/2010/main" val="7411569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9958664"/>
              </p:ext>
            </p:extLst>
          </p:nvPr>
        </p:nvGraphicFramePr>
        <p:xfrm>
          <a:off x="1014153" y="1936860"/>
          <a:ext cx="10257905" cy="4530438"/>
        </p:xfrm>
        <a:graphic>
          <a:graphicData uri="http://schemas.openxmlformats.org/drawingml/2006/table">
            <a:tbl>
              <a:tblPr>
                <a:tableStyleId>{5C22544A-7EE6-4342-B048-85BDC9FD1C3A}</a:tableStyleId>
              </a:tblPr>
              <a:tblGrid>
                <a:gridCol w="5128953">
                  <a:extLst>
                    <a:ext uri="{9D8B030D-6E8A-4147-A177-3AD203B41FA5}">
                      <a16:colId xmlns:a16="http://schemas.microsoft.com/office/drawing/2014/main" val="674026438"/>
                    </a:ext>
                  </a:extLst>
                </a:gridCol>
                <a:gridCol w="2032226">
                  <a:extLst>
                    <a:ext uri="{9D8B030D-6E8A-4147-A177-3AD203B41FA5}">
                      <a16:colId xmlns:a16="http://schemas.microsoft.com/office/drawing/2014/main" val="4047800275"/>
                    </a:ext>
                  </a:extLst>
                </a:gridCol>
                <a:gridCol w="1548363">
                  <a:extLst>
                    <a:ext uri="{9D8B030D-6E8A-4147-A177-3AD203B41FA5}">
                      <a16:colId xmlns:a16="http://schemas.microsoft.com/office/drawing/2014/main" val="135222490"/>
                    </a:ext>
                  </a:extLst>
                </a:gridCol>
                <a:gridCol w="1548363">
                  <a:extLst>
                    <a:ext uri="{9D8B030D-6E8A-4147-A177-3AD203B41FA5}">
                      <a16:colId xmlns:a16="http://schemas.microsoft.com/office/drawing/2014/main" val="3509606526"/>
                    </a:ext>
                  </a:extLst>
                </a:gridCol>
              </a:tblGrid>
              <a:tr h="411858">
                <a:tc>
                  <a:txBody>
                    <a:bodyPr/>
                    <a:lstStyle/>
                    <a:p>
                      <a:pPr algn="l" fontAlgn="b"/>
                      <a:r>
                        <a:rPr lang="en-US" sz="2400" b="0" i="0" u="none" strike="noStrike" dirty="0" smtClean="0">
                          <a:effectLst/>
                          <a:latin typeface="+mn-lt"/>
                        </a:rPr>
                        <a:t>Debt</a:t>
                      </a:r>
                      <a:r>
                        <a:rPr lang="en-US" sz="2400" b="0" i="0" u="none" strike="noStrike" baseline="0" dirty="0" smtClean="0">
                          <a:effectLst/>
                          <a:latin typeface="+mn-lt"/>
                        </a:rPr>
                        <a:t> f</a:t>
                      </a:r>
                      <a:r>
                        <a:rPr lang="en-US" sz="2400" b="0" i="0" u="none" strike="noStrike" dirty="0" smtClean="0">
                          <a:effectLst/>
                          <a:latin typeface="+mn-lt"/>
                        </a:rPr>
                        <a:t>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95610441"/>
                  </a:ext>
                </a:extLst>
              </a:tr>
              <a:tr h="411858">
                <a:tc>
                  <a:txBody>
                    <a:bodyPr/>
                    <a:lstStyle/>
                    <a:p>
                      <a:pPr algn="l" fontAlgn="b"/>
                      <a:r>
                        <a:rPr lang="en-US" sz="2400" u="none" strike="noStrike" dirty="0">
                          <a:effectLst/>
                        </a:rPr>
                        <a:t>equity financing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816593"/>
                  </a:ext>
                </a:extLst>
              </a:tr>
              <a:tr h="411858">
                <a:tc>
                  <a:txBody>
                    <a:bodyPr/>
                    <a:lstStyle/>
                    <a:p>
                      <a:pPr algn="l" fontAlgn="b"/>
                      <a:r>
                        <a:rPr lang="en-US" sz="2400" u="none" strike="noStrike" dirty="0">
                          <a:effectLst/>
                        </a:rPr>
                        <a:t>loan payment after one year</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10.4</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833765140"/>
                  </a:ext>
                </a:extLst>
              </a:tr>
              <a:tr h="411858">
                <a:tc>
                  <a:txBody>
                    <a:bodyPr/>
                    <a:lstStyle/>
                    <a:p>
                      <a:pPr algn="l" fontAlgn="b"/>
                      <a:r>
                        <a:rPr lang="en-US" sz="2400" u="none" strike="noStrike" dirty="0">
                          <a:effectLst/>
                        </a:rPr>
                        <a:t>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14669140"/>
                  </a:ext>
                </a:extLst>
              </a:tr>
              <a:tr h="411858">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57450246"/>
                  </a:ext>
                </a:extLst>
              </a:tr>
              <a:tr h="411858">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91297427"/>
                  </a:ext>
                </a:extLst>
              </a:tr>
              <a:tr h="411858">
                <a:tc>
                  <a:txBody>
                    <a:bodyPr/>
                    <a:lstStyle/>
                    <a:p>
                      <a:pPr algn="l" fontAlgn="b"/>
                      <a:r>
                        <a:rPr lang="en-US" sz="2400" u="none" strike="noStrike" dirty="0">
                          <a:effectLst/>
                        </a:rPr>
                        <a:t>expected 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11709552"/>
                  </a:ext>
                </a:extLst>
              </a:tr>
              <a:tr h="411858">
                <a:tc>
                  <a:txBody>
                    <a:bodyPr/>
                    <a:lstStyle/>
                    <a:p>
                      <a:pPr algn="l" fontAlgn="b"/>
                      <a:r>
                        <a:rPr lang="en-US" sz="2400" u="none" strike="noStrike">
                          <a:effectLst/>
                        </a:rPr>
                        <a:t>required return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10%</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6382603"/>
                  </a:ext>
                </a:extLst>
              </a:tr>
              <a:tr h="411858">
                <a:tc>
                  <a:txBody>
                    <a:bodyPr/>
                    <a:lstStyle/>
                    <a:p>
                      <a:pPr algn="l" fontAlgn="b"/>
                      <a:r>
                        <a:rPr lang="en-US" sz="2400" u="none" strike="noStrike">
                          <a:effectLst/>
                        </a:rPr>
                        <a:t>required payment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16.5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29048645"/>
                  </a:ext>
                </a:extLst>
              </a:tr>
              <a:tr h="411858">
                <a:tc>
                  <a:txBody>
                    <a:bodyPr/>
                    <a:lstStyle/>
                    <a:p>
                      <a:pPr algn="l" fontAlgn="b"/>
                      <a:r>
                        <a:rPr lang="en-US" sz="2400" u="none" strike="noStrike">
                          <a:effectLst/>
                        </a:rPr>
                        <a:t>share of external equity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0.64453125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15074176"/>
                  </a:ext>
                </a:extLst>
              </a:tr>
              <a:tr h="411858">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9.1</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99477418"/>
                  </a:ext>
                </a:extLst>
              </a:tr>
            </a:tbl>
          </a:graphicData>
        </a:graphic>
      </p:graphicFrame>
    </p:spTree>
    <p:extLst>
      <p:ext uri="{BB962C8B-B14F-4D97-AF65-F5344CB8AC3E}">
        <p14:creationId xmlns:p14="http://schemas.microsoft.com/office/powerpoint/2010/main" val="15539412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Since the financing has less debt, the payoff is less risky.</a:t>
            </a:r>
          </a:p>
          <a:p>
            <a:r>
              <a:rPr lang="en-US" sz="4000" dirty="0" smtClean="0"/>
              <a:t>The </a:t>
            </a:r>
            <a:r>
              <a:rPr lang="en-US" sz="4000" dirty="0"/>
              <a:t>saving comes from the absence of liquidation cost, or bankruptcy cost.</a:t>
            </a:r>
          </a:p>
          <a:p>
            <a:endParaRPr lang="en-US" sz="4000" dirty="0"/>
          </a:p>
          <a:p>
            <a:endParaRPr lang="en-US" sz="4000" dirty="0"/>
          </a:p>
        </p:txBody>
      </p:sp>
    </p:spTree>
    <p:extLst>
      <p:ext uri="{BB962C8B-B14F-4D97-AF65-F5344CB8AC3E}">
        <p14:creationId xmlns:p14="http://schemas.microsoft.com/office/powerpoint/2010/main" val="1901536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a:t>Now we consider funding with pure external equity. Assume required equity return is 9%. What would be the share of ownership for external equity investors? What would be the expected amount of return for the original project investors? How is this result compared with pure debt financing and mixed debt and equity financing? </a:t>
            </a:r>
          </a:p>
          <a:p>
            <a:endParaRPr lang="en-US" sz="4000" dirty="0"/>
          </a:p>
        </p:txBody>
      </p:sp>
    </p:spTree>
    <p:extLst>
      <p:ext uri="{BB962C8B-B14F-4D97-AF65-F5344CB8AC3E}">
        <p14:creationId xmlns:p14="http://schemas.microsoft.com/office/powerpoint/2010/main" val="2193276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9237734"/>
              </p:ext>
            </p:extLst>
          </p:nvPr>
        </p:nvGraphicFramePr>
        <p:xfrm>
          <a:off x="1097280" y="1080653"/>
          <a:ext cx="10256519" cy="5411586"/>
        </p:xfrm>
        <a:graphic>
          <a:graphicData uri="http://schemas.openxmlformats.org/drawingml/2006/table">
            <a:tbl>
              <a:tblPr>
                <a:tableStyleId>{5C22544A-7EE6-4342-B048-85BDC9FD1C3A}</a:tableStyleId>
              </a:tblPr>
              <a:tblGrid>
                <a:gridCol w="7345886">
                  <a:extLst>
                    <a:ext uri="{9D8B030D-6E8A-4147-A177-3AD203B41FA5}">
                      <a16:colId xmlns:a16="http://schemas.microsoft.com/office/drawing/2014/main" val="1761345960"/>
                    </a:ext>
                  </a:extLst>
                </a:gridCol>
                <a:gridCol w="2910633">
                  <a:extLst>
                    <a:ext uri="{9D8B030D-6E8A-4147-A177-3AD203B41FA5}">
                      <a16:colId xmlns:a16="http://schemas.microsoft.com/office/drawing/2014/main" val="2109556014"/>
                    </a:ext>
                  </a:extLst>
                </a:gridCol>
              </a:tblGrid>
              <a:tr h="901931">
                <a:tc>
                  <a:txBody>
                    <a:bodyPr/>
                    <a:lstStyle/>
                    <a:p>
                      <a:pPr algn="l" fontAlgn="b"/>
                      <a:r>
                        <a:rPr lang="en-US" sz="3200" u="none" strike="noStrike" dirty="0">
                          <a:effectLst/>
                        </a:rPr>
                        <a:t>equity financing</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19287069"/>
                  </a:ext>
                </a:extLst>
              </a:tr>
              <a:tr h="901931">
                <a:tc>
                  <a:txBody>
                    <a:bodyPr/>
                    <a:lstStyle/>
                    <a:p>
                      <a:pPr algn="l" fontAlgn="b"/>
                      <a:r>
                        <a:rPr lang="en-US" sz="3200" u="none" strike="noStrike" dirty="0">
                          <a:effectLst/>
                        </a:rPr>
                        <a:t>required return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9%</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29222110"/>
                  </a:ext>
                </a:extLst>
              </a:tr>
              <a:tr h="901931">
                <a:tc>
                  <a:txBody>
                    <a:bodyPr/>
                    <a:lstStyle/>
                    <a:p>
                      <a:pPr algn="l" fontAlgn="b"/>
                      <a:r>
                        <a:rPr lang="en-US" sz="3200" u="none" strike="noStrike" dirty="0">
                          <a:effectLst/>
                        </a:rPr>
                        <a:t>required payment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27.25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42794051"/>
                  </a:ext>
                </a:extLst>
              </a:tr>
              <a:tr h="901931">
                <a:tc>
                  <a:txBody>
                    <a:bodyPr/>
                    <a:lstStyle/>
                    <a:p>
                      <a:pPr algn="l" fontAlgn="b"/>
                      <a:r>
                        <a:rPr lang="en-US" sz="3200" u="none" strike="noStrike" dirty="0">
                          <a:effectLst/>
                        </a:rPr>
                        <a:t>expected payoff from the project</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36</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68999430"/>
                  </a:ext>
                </a:extLst>
              </a:tr>
              <a:tr h="901931">
                <a:tc>
                  <a:txBody>
                    <a:bodyPr/>
                    <a:lstStyle/>
                    <a:p>
                      <a:pPr algn="l" fontAlgn="b"/>
                      <a:r>
                        <a:rPr lang="en-US" sz="3200" u="none" strike="noStrike" dirty="0">
                          <a:effectLst/>
                        </a:rPr>
                        <a:t>share of external equity</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smtClean="0">
                          <a:effectLst/>
                        </a:rPr>
                        <a:t>0.757</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225102988"/>
                  </a:ext>
                </a:extLst>
              </a:tr>
              <a:tr h="901931">
                <a:tc>
                  <a:txBody>
                    <a:bodyPr/>
                    <a:lstStyle/>
                    <a:p>
                      <a:pPr algn="l" fontAlgn="b"/>
                      <a:r>
                        <a:rPr lang="en-US" sz="3200" u="none" strike="noStrike" dirty="0">
                          <a:effectLst/>
                        </a:rPr>
                        <a:t>expected payoff for original investor</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8.75</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85836535"/>
                  </a:ext>
                </a:extLst>
              </a:tr>
            </a:tbl>
          </a:graphicData>
        </a:graphic>
      </p:graphicFrame>
    </p:spTree>
    <p:extLst>
      <p:ext uri="{BB962C8B-B14F-4D97-AF65-F5344CB8AC3E}">
        <p14:creationId xmlns:p14="http://schemas.microsoft.com/office/powerpoint/2010/main" val="380678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3600" dirty="0" smtClean="0"/>
              <a:t>Discounted by respective discounting rates in the last two cases</a:t>
            </a:r>
          </a:p>
          <a:p>
            <a:r>
              <a:rPr lang="en-US" sz="3600" dirty="0" smtClean="0"/>
              <a:t>9.1/1.1 = 8.27,    8.75/1.09 = 8.03</a:t>
            </a:r>
          </a:p>
          <a:p>
            <a:r>
              <a:rPr lang="en-US" sz="3600" dirty="0" smtClean="0"/>
              <a:t>Mixed financing is preferred</a:t>
            </a:r>
          </a:p>
          <a:p>
            <a:r>
              <a:rPr lang="en-US" sz="3600" dirty="0" smtClean="0"/>
              <a:t>For pure debt financing, discount rate for the equity owner would be the highest</a:t>
            </a:r>
          </a:p>
          <a:p>
            <a:r>
              <a:rPr lang="en-US" sz="3600" dirty="0" smtClean="0"/>
              <a:t>Calculate </a:t>
            </a:r>
            <a:r>
              <a:rPr lang="en-US" sz="3600" dirty="0"/>
              <a:t>the optimal financing </a:t>
            </a:r>
            <a:r>
              <a:rPr lang="en-US" sz="3600" dirty="0" smtClean="0"/>
              <a:t>ratio can be tricky. When debt approaches default level, interest rate increase substantially. We usually seek good but not necessarily optimal financing ratio. </a:t>
            </a:r>
            <a:endParaRPr lang="en-US" sz="3600" dirty="0"/>
          </a:p>
          <a:p>
            <a:pPr marL="0" indent="0">
              <a:buNone/>
            </a:pPr>
            <a:endParaRPr lang="en-US" sz="3600" dirty="0"/>
          </a:p>
        </p:txBody>
      </p:sp>
    </p:spTree>
    <p:extLst>
      <p:ext uri="{BB962C8B-B14F-4D97-AF65-F5344CB8AC3E}">
        <p14:creationId xmlns:p14="http://schemas.microsoft.com/office/powerpoint/2010/main" val="138684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We use rough estimates for discounting on equity. We also use the same rate of return on debt financing, regardless of risk level.</a:t>
            </a:r>
          </a:p>
          <a:p>
            <a:r>
              <a:rPr lang="en-US" dirty="0" smtClean="0"/>
              <a:t>To fine tune discounting on debt and equity, we need </a:t>
            </a:r>
            <a:r>
              <a:rPr lang="en-US" smtClean="0"/>
              <a:t>to apply CAPM.</a:t>
            </a:r>
            <a:endParaRPr lang="en-US" dirty="0"/>
          </a:p>
        </p:txBody>
      </p:sp>
    </p:spTree>
    <p:extLst>
      <p:ext uri="{BB962C8B-B14F-4D97-AF65-F5344CB8AC3E}">
        <p14:creationId xmlns:p14="http://schemas.microsoft.com/office/powerpoint/2010/main" val="177852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 1958 paper</a:t>
            </a:r>
            <a:endParaRPr lang="en-US" dirty="0"/>
          </a:p>
        </p:txBody>
      </p:sp>
      <p:sp>
        <p:nvSpPr>
          <p:cNvPr id="3" name="Content Placeholder 2"/>
          <p:cNvSpPr>
            <a:spLocks noGrp="1"/>
          </p:cNvSpPr>
          <p:nvPr>
            <p:ph idx="1"/>
          </p:nvPr>
        </p:nvSpPr>
        <p:spPr/>
        <p:txBody>
          <a:bodyPr>
            <a:normAutofit/>
          </a:bodyPr>
          <a:lstStyle/>
          <a:p>
            <a:r>
              <a:rPr lang="en-US" sz="4000" dirty="0" smtClean="0"/>
              <a:t>The most important paper in corporate finance</a:t>
            </a:r>
          </a:p>
          <a:p>
            <a:r>
              <a:rPr lang="en-US" sz="4000" dirty="0" smtClean="0"/>
              <a:t>Three major propositions</a:t>
            </a:r>
          </a:p>
          <a:p>
            <a:endParaRPr lang="en-US" sz="4000" dirty="0"/>
          </a:p>
        </p:txBody>
      </p:sp>
    </p:spTree>
    <p:extLst>
      <p:ext uri="{BB962C8B-B14F-4D97-AF65-F5344CB8AC3E}">
        <p14:creationId xmlns:p14="http://schemas.microsoft.com/office/powerpoint/2010/main" val="1400790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14:m>
                  <m:oMath xmlns:m="http://schemas.openxmlformats.org/officeDocument/2006/math">
                    <m:r>
                      <a:rPr lang="en-US" sz="3600" i="1">
                        <a:latin typeface="Cambria Math" panose="02040503050406030204" pitchFamily="18" charset="0"/>
                      </a:rPr>
                      <m:t>𝑉</m:t>
                    </m:r>
                    <m:r>
                      <a:rPr lang="en-US" sz="3600" i="1">
                        <a:latin typeface="Cambria Math" panose="02040503050406030204" pitchFamily="18" charset="0"/>
                      </a:rPr>
                      <m:t>=</m:t>
                    </m:r>
                    <m:r>
                      <a:rPr lang="en-US" sz="3600" i="1">
                        <a:latin typeface="Cambria Math" panose="02040503050406030204" pitchFamily="18" charset="0"/>
                      </a:rPr>
                      <m:t>𝑆</m:t>
                    </m:r>
                    <m:r>
                      <a:rPr lang="en-US" sz="3600" i="1">
                        <a:latin typeface="Cambria Math" panose="02040503050406030204" pitchFamily="18" charset="0"/>
                      </a:rPr>
                      <m:t>+</m:t>
                    </m:r>
                    <m:r>
                      <a:rPr lang="en-US" sz="3600" i="1">
                        <a:latin typeface="Cambria Math" panose="02040503050406030204" pitchFamily="18" charset="0"/>
                      </a:rPr>
                      <m:t>𝐷</m:t>
                    </m:r>
                    <m:r>
                      <a:rPr lang="en-US" sz="3600" i="1">
                        <a:latin typeface="Cambria Math" panose="02040503050406030204" pitchFamily="18" charset="0"/>
                      </a:rPr>
                      <m:t>=</m:t>
                    </m:r>
                    <m:f>
                      <m:fPr>
                        <m:ctrlPr>
                          <a:rPr lang="en-US" sz="3600" i="1">
                            <a:latin typeface="Cambria Math" panose="02040503050406030204" pitchFamily="18" charset="0"/>
                          </a:rPr>
                        </m:ctrlPr>
                      </m:fPr>
                      <m:num>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num>
                      <m:den>
                        <m:r>
                          <a:rPr lang="en-US" sz="3600" i="1">
                            <a:latin typeface="Cambria Math" panose="02040503050406030204" pitchFamily="18" charset="0"/>
                          </a:rPr>
                          <m:t>𝜌</m:t>
                        </m:r>
                      </m:den>
                    </m:f>
                  </m:oMath>
                </a14:m>
                <a:endParaRPr lang="en-US" sz="3600" dirty="0"/>
              </a:p>
              <a:p>
                <a:r>
                  <a:rPr lang="en-US" sz="3600" dirty="0"/>
                  <a:t>The sum of equity and debt is equal to the value of the project, which is a constant</a:t>
                </a:r>
                <a:r>
                  <a:rPr lang="en-US" sz="3600" dirty="0" smtClean="0"/>
                  <a:t>.</a:t>
                </a:r>
              </a:p>
              <a:p>
                <a:r>
                  <a:rPr lang="en-US" sz="3600" dirty="0" smtClean="0"/>
                  <a:t>The value of the project is equal to the average return per unit time divided by the discount rate</a:t>
                </a:r>
              </a:p>
              <a:p>
                <a:r>
                  <a:rPr lang="en-US" sz="3600" dirty="0" smtClean="0"/>
                  <a:t>The average return per unit time is constant to perpetuity. </a:t>
                </a:r>
                <a:endParaRPr lang="en-US" sz="3600" dirty="0"/>
              </a:p>
              <a:p>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r="-1449" b="-2941"/>
                </a:stretch>
              </a:blipFill>
            </p:spPr>
            <p:txBody>
              <a:bodyPr/>
              <a:lstStyle/>
              <a:p>
                <a:r>
                  <a:rPr lang="en-US">
                    <a:noFill/>
                  </a:rPr>
                  <a:t> </a:t>
                </a:r>
              </a:p>
            </p:txBody>
          </p:sp>
        </mc:Fallback>
      </mc:AlternateContent>
    </p:spTree>
    <p:extLst>
      <p:ext uri="{BB962C8B-B14F-4D97-AF65-F5344CB8AC3E}">
        <p14:creationId xmlns:p14="http://schemas.microsoft.com/office/powerpoint/2010/main" val="8197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 II</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sz="3600" dirty="0" smtClean="0"/>
                  <a:t>The relation among equity discount rate of the levered firm, the debt rate and the discount rate of the unlevered firm is</a:t>
                </a:r>
              </a:p>
              <a:p>
                <a14:m>
                  <m:oMath xmlns:m="http://schemas.openxmlformats.org/officeDocument/2006/math">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𝑆</m:t>
                        </m:r>
                      </m:den>
                    </m:f>
                  </m:oMath>
                </a14:m>
                <a:endParaRPr lang="en-US" sz="3600" dirty="0" smtClean="0"/>
              </a:p>
              <a:p>
                <a:r>
                  <a:rPr lang="en-US" sz="3600" dirty="0" smtClean="0"/>
                  <a:t>Rearrange the above equation</a:t>
                </a:r>
              </a:p>
              <a:p>
                <a14:m>
                  <m:oMath xmlns:m="http://schemas.openxmlformats.org/officeDocument/2006/math">
                    <m:r>
                      <a:rPr lang="en-US" sz="3600" i="1">
                        <a:latin typeface="Cambria Math" panose="02040503050406030204" pitchFamily="18" charset="0"/>
                      </a:rPr>
                      <m:t>𝜌</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𝑆</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endParaRPr lang="en-US" sz="3600" dirty="0"/>
              </a:p>
              <a:p>
                <a:r>
                  <a:rPr lang="en-US" sz="3600" dirty="0" smtClean="0"/>
                  <a:t>This is the formula for WACC</a:t>
                </a:r>
                <a:endParaRPr lang="en-US" sz="36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t="-4342" r="-2725" b="-2101"/>
                </a:stretch>
              </a:blipFill>
            </p:spPr>
            <p:txBody>
              <a:bodyPr/>
              <a:lstStyle/>
              <a:p>
                <a:r>
                  <a:rPr lang="en-US">
                    <a:noFill/>
                  </a:rPr>
                  <a:t> </a:t>
                </a:r>
              </a:p>
            </p:txBody>
          </p:sp>
        </mc:Fallback>
      </mc:AlternateContent>
    </p:spTree>
    <p:extLst>
      <p:ext uri="{BB962C8B-B14F-4D97-AF65-F5344CB8AC3E}">
        <p14:creationId xmlns:p14="http://schemas.microsoft.com/office/powerpoint/2010/main" val="3680078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The formula is obtained when the average payoff from the project is assumed to be constant over time.</a:t>
            </a:r>
          </a:p>
          <a:p>
            <a:r>
              <a:rPr lang="en-US" sz="4000" dirty="0" smtClean="0"/>
              <a:t>If this assumption is not true, will the result stay?  </a:t>
            </a:r>
            <a:endParaRPr lang="en-US" sz="4000" dirty="0"/>
          </a:p>
        </p:txBody>
      </p:sp>
    </p:spTree>
    <p:extLst>
      <p:ext uri="{BB962C8B-B14F-4D97-AF65-F5344CB8AC3E}">
        <p14:creationId xmlns:p14="http://schemas.microsoft.com/office/powerpoint/2010/main" val="4243267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a:t>
            </a:r>
            <a:r>
              <a:rPr lang="en-US" dirty="0" smtClean="0"/>
              <a:t>III</a:t>
            </a:r>
            <a:endParaRPr lang="en-US" dirty="0"/>
          </a:p>
        </p:txBody>
      </p:sp>
      <p:sp>
        <p:nvSpPr>
          <p:cNvPr id="3" name="Content Placeholder 2"/>
          <p:cNvSpPr>
            <a:spLocks noGrp="1"/>
          </p:cNvSpPr>
          <p:nvPr>
            <p:ph idx="1"/>
          </p:nvPr>
        </p:nvSpPr>
        <p:spPr/>
        <p:txBody>
          <a:bodyPr>
            <a:normAutofit/>
          </a:bodyPr>
          <a:lstStyle/>
          <a:p>
            <a:r>
              <a:rPr lang="en-US" sz="4000" dirty="0" smtClean="0"/>
              <a:t>In investment project should be undertaken if and only if the expected rate of return of this project is as large as or larger than the cost of capital</a:t>
            </a:r>
            <a:endParaRPr lang="en-US" sz="4000" dirty="0"/>
          </a:p>
        </p:txBody>
      </p:sp>
    </p:spTree>
    <p:extLst>
      <p:ext uri="{BB962C8B-B14F-4D97-AF65-F5344CB8AC3E}">
        <p14:creationId xmlns:p14="http://schemas.microsoft.com/office/powerpoint/2010/main" val="1919052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TotalTime>
  <Words>2132</Words>
  <Application>Microsoft Office PowerPoint</Application>
  <PresentationFormat>Widescreen</PresentationFormat>
  <Paragraphs>284</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Cambria Math</vt:lpstr>
      <vt:lpstr>Office Theme</vt:lpstr>
      <vt:lpstr>Financing Options and Capital Structure</vt:lpstr>
      <vt:lpstr>PowerPoint Presentation</vt:lpstr>
      <vt:lpstr>WACC and asset valuation</vt:lpstr>
      <vt:lpstr>PowerPoint Presentation</vt:lpstr>
      <vt:lpstr>MM 1958 paper</vt:lpstr>
      <vt:lpstr>Proposition I </vt:lpstr>
      <vt:lpstr>Proposition II</vt:lpstr>
      <vt:lpstr>PowerPoint Presentation</vt:lpstr>
      <vt:lpstr>Proposition III</vt:lpstr>
      <vt:lpstr>An Example</vt:lpstr>
      <vt:lpstr>PowerPoint Presentation</vt:lpstr>
      <vt:lpstr>Solution</vt:lpstr>
      <vt:lpstr>Asset value according to WACC</vt:lpstr>
      <vt:lpstr>PowerPoint Presentation</vt:lpstr>
      <vt:lpstr>PowerPoint Presentation</vt:lpstr>
      <vt:lpstr>PowerPoint Presentation</vt:lpstr>
      <vt:lpstr>PowerPoint Presentation</vt:lpstr>
      <vt:lpstr>PowerPoint Presentation</vt:lpstr>
      <vt:lpstr>Discussion</vt:lpstr>
      <vt:lpstr>PowerPoint Presentation</vt:lpstr>
      <vt:lpstr>possible project topic</vt:lpstr>
      <vt:lpstr>PowerPoint Presentation</vt:lpstr>
      <vt:lpstr>Financing and Capital Structure</vt:lpstr>
      <vt:lpstr>Two examples of project investment </vt:lpstr>
      <vt:lpstr>PowerPoint Presentation</vt:lpstr>
      <vt:lpstr>Related calculation on first project</vt:lpstr>
      <vt:lpstr>Equity financing</vt:lpstr>
      <vt:lpstr>PowerPoint Presentation</vt:lpstr>
      <vt:lpstr>Related calculation on second project</vt:lpstr>
      <vt:lpstr>Equity financing</vt:lpstr>
      <vt:lpstr>PowerPoint Presentation</vt:lpstr>
      <vt:lpstr>Example</vt:lpstr>
      <vt:lpstr>PowerPoint Presentation</vt:lpstr>
      <vt:lpstr>PowerPoint Presentation</vt:lpstr>
      <vt:lpstr>Solution</vt:lpstr>
      <vt:lpstr>PowerPoint Presentation</vt:lpstr>
      <vt:lpstr>PowerPoint Presentation</vt:lpstr>
      <vt:lpstr>PowerPoint Presentation</vt:lpstr>
      <vt:lpstr>PowerPoint Presentation</vt:lpstr>
      <vt:lpstr>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setup</cp:lastModifiedBy>
  <cp:revision>79</cp:revision>
  <cp:lastPrinted>2018-02-01T18:29:58Z</cp:lastPrinted>
  <dcterms:created xsi:type="dcterms:W3CDTF">2018-01-19T02:38:02Z</dcterms:created>
  <dcterms:modified xsi:type="dcterms:W3CDTF">2020-02-06T20:55:36Z</dcterms:modified>
</cp:coreProperties>
</file>