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304" r:id="rId11"/>
    <p:sldId id="265" r:id="rId12"/>
    <p:sldId id="274" r:id="rId13"/>
    <p:sldId id="266" r:id="rId14"/>
    <p:sldId id="267" r:id="rId15"/>
    <p:sldId id="268" r:id="rId16"/>
    <p:sldId id="269" r:id="rId17"/>
    <p:sldId id="270" r:id="rId18"/>
    <p:sldId id="271" r:id="rId19"/>
    <p:sldId id="272" r:id="rId20"/>
    <p:sldId id="273" r:id="rId21"/>
    <p:sldId id="275" r:id="rId22"/>
    <p:sldId id="276" r:id="rId23"/>
    <p:sldId id="277" r:id="rId24"/>
    <p:sldId id="278" r:id="rId25"/>
    <p:sldId id="279" r:id="rId26"/>
    <p:sldId id="280" r:id="rId27"/>
    <p:sldId id="281" r:id="rId28"/>
    <p:sldId id="283" r:id="rId29"/>
    <p:sldId id="282"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9" r:id="rId44"/>
    <p:sldId id="298" r:id="rId45"/>
    <p:sldId id="300" r:id="rId46"/>
    <p:sldId id="301" r:id="rId47"/>
    <p:sldId id="302" r:id="rId48"/>
    <p:sldId id="305" r:id="rId49"/>
    <p:sldId id="306" r:id="rId50"/>
    <p:sldId id="307" r:id="rId51"/>
    <p:sldId id="308" r:id="rId52"/>
    <p:sldId id="309" r:id="rId53"/>
    <p:sldId id="310" r:id="rId54"/>
    <p:sldId id="311" r:id="rId55"/>
    <p:sldId id="312" r:id="rId56"/>
    <p:sldId id="313" r:id="rId57"/>
    <p:sldId id="314" r:id="rId58"/>
    <p:sldId id="316" r:id="rId59"/>
    <p:sldId id="315" r:id="rId60"/>
    <p:sldId id="303"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36B730-1A90-40BD-95A5-2FB0DE08D275}" v="47" dt="2021-10-18T03:24:26.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447" autoAdjust="0"/>
  </p:normalViewPr>
  <p:slideViewPr>
    <p:cSldViewPr snapToGrid="0">
      <p:cViewPr varScale="1">
        <p:scale>
          <a:sx n="59" d="100"/>
          <a:sy n="59" d="100"/>
        </p:scale>
        <p:origin x="964" y="52"/>
      </p:cViewPr>
      <p:guideLst/>
    </p:cSldViewPr>
  </p:slideViewPr>
  <p:outlineViewPr>
    <p:cViewPr>
      <p:scale>
        <a:sx n="33" d="100"/>
        <a:sy n="33" d="100"/>
      </p:scale>
      <p:origin x="0" y="-73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44A35-1DAE-431B-BD28-A17B7C5143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330C54B-E740-4F25-8915-43E6CC76A5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35480B9-A86B-4D55-9FDD-0949EACFAF6E}"/>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5" name="Footer Placeholder 4">
            <a:extLst>
              <a:ext uri="{FF2B5EF4-FFF2-40B4-BE49-F238E27FC236}">
                <a16:creationId xmlns:a16="http://schemas.microsoft.com/office/drawing/2014/main" id="{661DBBE5-6FCB-4011-9C5C-1D50EFB3FEE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3FDB214-5DD2-416E-8934-1896704C4302}"/>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2484379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B8D84-B101-4E3B-9D1C-4CA7DD2117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5A6D843-6C4B-4CC4-A836-C95D119E2C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EC6B21-96E4-4FC0-84DB-BBEDE95D506A}"/>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5" name="Footer Placeholder 4">
            <a:extLst>
              <a:ext uri="{FF2B5EF4-FFF2-40B4-BE49-F238E27FC236}">
                <a16:creationId xmlns:a16="http://schemas.microsoft.com/office/drawing/2014/main" id="{545ED5A7-525D-4D82-9588-4DE157D873E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83895E8-0CBB-47D0-BEC7-7F0D71CBA209}"/>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4172909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B2A37C-FE7D-4486-B85B-7E0B48F3CE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8B15951-2E0B-439B-AD64-F10EFD10F8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35FE7BA-DAC7-432B-8596-9624B18C24AC}"/>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5" name="Footer Placeholder 4">
            <a:extLst>
              <a:ext uri="{FF2B5EF4-FFF2-40B4-BE49-F238E27FC236}">
                <a16:creationId xmlns:a16="http://schemas.microsoft.com/office/drawing/2014/main" id="{C80777E0-F196-442F-9577-FD3FC35BA0B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03DBF56-4913-43CF-955D-5FBA9919887B}"/>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178355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B5A33-C69B-4F7B-8E33-AC36CC4FB4C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BA4027F-FE76-4EA7-A102-F79B71574D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E6DE0EA-F3BF-4D07-AC2E-63862A90E6BB}"/>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5" name="Footer Placeholder 4">
            <a:extLst>
              <a:ext uri="{FF2B5EF4-FFF2-40B4-BE49-F238E27FC236}">
                <a16:creationId xmlns:a16="http://schemas.microsoft.com/office/drawing/2014/main" id="{91C1E3E6-6045-48E5-B482-A91961AFE2C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3C5C0E4-2803-4588-9A16-A611333EA253}"/>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3767930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66BD1-0947-4C00-9E0C-9422CD2E79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85548A8-BA72-4DA0-A623-5EB0D608CE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6639D-C791-456A-AD1C-8DBBCFF9900C}"/>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5" name="Footer Placeholder 4">
            <a:extLst>
              <a:ext uri="{FF2B5EF4-FFF2-40B4-BE49-F238E27FC236}">
                <a16:creationId xmlns:a16="http://schemas.microsoft.com/office/drawing/2014/main" id="{443D64D9-4A0F-438C-B59C-1CC2E5CC74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FF8E76C-42A9-4392-BF40-B5CFA3DD6078}"/>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735137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FB0E5-0B09-4BCF-ACF3-901D416EF0C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875FF81-FFB7-45B4-B393-A1D8823356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56DE1F4-C64C-4D10-ACD0-D48BDBFE36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F928C93-E16E-46BA-A876-E19B75A67B11}"/>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6" name="Footer Placeholder 5">
            <a:extLst>
              <a:ext uri="{FF2B5EF4-FFF2-40B4-BE49-F238E27FC236}">
                <a16:creationId xmlns:a16="http://schemas.microsoft.com/office/drawing/2014/main" id="{0914A79B-A706-4528-A0FF-454829B5750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35FB533-B5AF-4988-B635-DA1A05D09143}"/>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2864229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65042-3810-46F4-98C2-DDFA2142D9D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7992572-9C63-42F1-8845-8C1E0E4C11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ED4CB7-7279-4E23-927B-5BBEB37BCC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B85FE42-28CE-4B43-B7E4-A85B4DF2E9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FF7E95-76EB-4D38-836A-379F24379E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7804C7B-7C52-401B-8136-D1D716FA4E6A}"/>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8" name="Footer Placeholder 7">
            <a:extLst>
              <a:ext uri="{FF2B5EF4-FFF2-40B4-BE49-F238E27FC236}">
                <a16:creationId xmlns:a16="http://schemas.microsoft.com/office/drawing/2014/main" id="{CB28FC48-8327-4BB1-8AB3-6F076074613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BB85A23-3F8B-4576-975E-E23F8F7DCAA9}"/>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2487096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A3A3-6ED5-440E-ABA3-96FFEF1BC1F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1BF29B7-2406-45A0-8772-FA6A79BB04F1}"/>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4" name="Footer Placeholder 3">
            <a:extLst>
              <a:ext uri="{FF2B5EF4-FFF2-40B4-BE49-F238E27FC236}">
                <a16:creationId xmlns:a16="http://schemas.microsoft.com/office/drawing/2014/main" id="{FBA4DFC8-D157-4245-9237-3F0553D0447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741EE8B-DDC4-4771-AB14-6E9A920A5860}"/>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287806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DCADAC-5FFF-4BA0-B869-79DCBB5F073A}"/>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3" name="Footer Placeholder 2">
            <a:extLst>
              <a:ext uri="{FF2B5EF4-FFF2-40B4-BE49-F238E27FC236}">
                <a16:creationId xmlns:a16="http://schemas.microsoft.com/office/drawing/2014/main" id="{88D1106C-EC3E-45F1-9257-544DF19165A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3B401B0-197F-4DA7-AD22-9242960E9ACB}"/>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19132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47D08-8A72-492C-AB01-D4CBBAAAE0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3B35E94-F19C-47A0-B0E9-F53CBE2838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E1E2DE6-0E21-4BAE-962B-7D67A787B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E61A49-C2F3-453A-869D-A3589C0DB00D}"/>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6" name="Footer Placeholder 5">
            <a:extLst>
              <a:ext uri="{FF2B5EF4-FFF2-40B4-BE49-F238E27FC236}">
                <a16:creationId xmlns:a16="http://schemas.microsoft.com/office/drawing/2014/main" id="{B2AA4633-47D3-4272-8F34-9CF7A901295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042A967-B0CE-423F-9414-9B89006D5167}"/>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2024635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1FF25-6002-4B81-B6AE-53362C302F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D5F125E-26CC-414B-AAEC-36C0CDCA06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1AEA511-D204-4B86-85CA-15A50F3F8B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369D7-D05D-46B8-941B-267C5E231AFF}"/>
              </a:ext>
            </a:extLst>
          </p:cNvPr>
          <p:cNvSpPr>
            <a:spLocks noGrp="1"/>
          </p:cNvSpPr>
          <p:nvPr>
            <p:ph type="dt" sz="half" idx="10"/>
          </p:nvPr>
        </p:nvSpPr>
        <p:spPr/>
        <p:txBody>
          <a:bodyPr/>
          <a:lstStyle/>
          <a:p>
            <a:fld id="{5BEB24E7-9603-4C0F-A641-D8ABE1947FB7}" type="datetimeFigureOut">
              <a:rPr lang="en-CA" smtClean="0"/>
              <a:t>2022-11-20</a:t>
            </a:fld>
            <a:endParaRPr lang="en-CA"/>
          </a:p>
        </p:txBody>
      </p:sp>
      <p:sp>
        <p:nvSpPr>
          <p:cNvPr id="6" name="Footer Placeholder 5">
            <a:extLst>
              <a:ext uri="{FF2B5EF4-FFF2-40B4-BE49-F238E27FC236}">
                <a16:creationId xmlns:a16="http://schemas.microsoft.com/office/drawing/2014/main" id="{561575BD-7D4D-429B-A78E-8E8DB1C95E3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CFB5010-E0E8-4466-9274-60ABC9D1BD03}"/>
              </a:ext>
            </a:extLst>
          </p:cNvPr>
          <p:cNvSpPr>
            <a:spLocks noGrp="1"/>
          </p:cNvSpPr>
          <p:nvPr>
            <p:ph type="sldNum" sz="quarter" idx="12"/>
          </p:nvPr>
        </p:nvSpPr>
        <p:spPr/>
        <p:txBody>
          <a:bodyPr/>
          <a:lstStyle/>
          <a:p>
            <a:fld id="{1C91C244-F2D1-40A4-8528-E6FB3ECA2C7B}" type="slidenum">
              <a:rPr lang="en-CA" smtClean="0"/>
              <a:t>‹#›</a:t>
            </a:fld>
            <a:endParaRPr lang="en-CA"/>
          </a:p>
        </p:txBody>
      </p:sp>
    </p:spTree>
    <p:extLst>
      <p:ext uri="{BB962C8B-B14F-4D97-AF65-F5344CB8AC3E}">
        <p14:creationId xmlns:p14="http://schemas.microsoft.com/office/powerpoint/2010/main" val="3154949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19CBF3-2682-4F9C-838B-79A2B42C84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363E9D5-9490-4E5A-8A47-8E9BE4690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189F1C3-F5C6-4C6C-A190-6E1D682BE1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B24E7-9603-4C0F-A641-D8ABE1947FB7}" type="datetimeFigureOut">
              <a:rPr lang="en-CA" smtClean="0"/>
              <a:t>2022-11-20</a:t>
            </a:fld>
            <a:endParaRPr lang="en-CA"/>
          </a:p>
        </p:txBody>
      </p:sp>
      <p:sp>
        <p:nvSpPr>
          <p:cNvPr id="5" name="Footer Placeholder 4">
            <a:extLst>
              <a:ext uri="{FF2B5EF4-FFF2-40B4-BE49-F238E27FC236}">
                <a16:creationId xmlns:a16="http://schemas.microsoft.com/office/drawing/2014/main" id="{C9622F1B-32E8-4877-991E-CE9C80E8FB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C892953C-6409-4444-8DD9-15CE65F6ED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91C244-F2D1-40A4-8528-E6FB3ECA2C7B}" type="slidenum">
              <a:rPr lang="en-CA" smtClean="0"/>
              <a:t>‹#›</a:t>
            </a:fld>
            <a:endParaRPr lang="en-CA"/>
          </a:p>
        </p:txBody>
      </p:sp>
    </p:spTree>
    <p:extLst>
      <p:ext uri="{BB962C8B-B14F-4D97-AF65-F5344CB8AC3E}">
        <p14:creationId xmlns:p14="http://schemas.microsoft.com/office/powerpoint/2010/main" val="1621699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F077D-0BDB-4692-A900-C881862B1FE3}"/>
              </a:ext>
            </a:extLst>
          </p:cNvPr>
          <p:cNvSpPr>
            <a:spLocks noGrp="1"/>
          </p:cNvSpPr>
          <p:nvPr>
            <p:ph type="ctrTitle"/>
          </p:nvPr>
        </p:nvSpPr>
        <p:spPr/>
        <p:txBody>
          <a:bodyPr/>
          <a:lstStyle/>
          <a:p>
            <a:r>
              <a:rPr lang="en-CA" dirty="0"/>
              <a:t>Theory of Value</a:t>
            </a:r>
          </a:p>
        </p:txBody>
      </p:sp>
      <p:sp>
        <p:nvSpPr>
          <p:cNvPr id="3" name="Subtitle 2">
            <a:extLst>
              <a:ext uri="{FF2B5EF4-FFF2-40B4-BE49-F238E27FC236}">
                <a16:creationId xmlns:a16="http://schemas.microsoft.com/office/drawing/2014/main" id="{2E8BF2E2-5E90-4FC4-9757-586DDF3F5695}"/>
              </a:ext>
            </a:extLst>
          </p:cNvPr>
          <p:cNvSpPr>
            <a:spLocks noGrp="1"/>
          </p:cNvSpPr>
          <p:nvPr>
            <p:ph type="subTitle" idx="1"/>
          </p:nvPr>
        </p:nvSpPr>
        <p:spPr/>
        <p:txBody>
          <a:bodyPr>
            <a:normAutofit/>
          </a:bodyPr>
          <a:lstStyle/>
          <a:p>
            <a:r>
              <a:rPr lang="en-CA" sz="4400" dirty="0"/>
              <a:t>Some Applications</a:t>
            </a:r>
          </a:p>
        </p:txBody>
      </p:sp>
    </p:spTree>
    <p:extLst>
      <p:ext uri="{BB962C8B-B14F-4D97-AF65-F5344CB8AC3E}">
        <p14:creationId xmlns:p14="http://schemas.microsoft.com/office/powerpoint/2010/main" val="1562259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7A2B0-8087-4A1F-6C01-052406E4FA1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F8E96F3-4A3C-B07E-0E55-233ACAB6668B}"/>
              </a:ext>
            </a:extLst>
          </p:cNvPr>
          <p:cNvSpPr>
            <a:spLocks noGrp="1"/>
          </p:cNvSpPr>
          <p:nvPr>
            <p:ph idx="1"/>
          </p:nvPr>
        </p:nvSpPr>
        <p:spPr/>
        <p:txBody>
          <a:bodyPr/>
          <a:lstStyle/>
          <a:p>
            <a:r>
              <a:rPr lang="en-CA" dirty="0"/>
              <a:t>The changes of fixed cost can be caused by many other factors, such as technology change.</a:t>
            </a:r>
          </a:p>
          <a:p>
            <a:r>
              <a:rPr lang="en-CA" dirty="0"/>
              <a:t>Color printing in newspaper increases the fixed cost of newspaper business. </a:t>
            </a:r>
          </a:p>
          <a:p>
            <a:r>
              <a:rPr lang="en-CA" dirty="0"/>
              <a:t>Many newspapers upgrade their technology and lose money. Their valuations are very low.</a:t>
            </a:r>
          </a:p>
          <a:p>
            <a:r>
              <a:rPr lang="en-CA" dirty="0"/>
              <a:t>Warren Buffett bought one newspaper in many different towns among the blood bath.</a:t>
            </a:r>
          </a:p>
          <a:p>
            <a:r>
              <a:rPr lang="en-CA" dirty="0"/>
              <a:t>He had the financial strength to wait out. </a:t>
            </a:r>
          </a:p>
        </p:txBody>
      </p:sp>
    </p:spTree>
    <p:extLst>
      <p:ext uri="{BB962C8B-B14F-4D97-AF65-F5344CB8AC3E}">
        <p14:creationId xmlns:p14="http://schemas.microsoft.com/office/powerpoint/2010/main" val="1820118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E8910-5D0E-4F88-92DE-917EA5DB947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F6239F1-988C-45BC-8C13-E4159C45DFFF}"/>
              </a:ext>
            </a:extLst>
          </p:cNvPr>
          <p:cNvSpPr>
            <a:spLocks noGrp="1"/>
          </p:cNvSpPr>
          <p:nvPr>
            <p:ph idx="1"/>
          </p:nvPr>
        </p:nvSpPr>
        <p:spPr/>
        <p:txBody>
          <a:bodyPr/>
          <a:lstStyle/>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theory also explains why biological and chemical weapons are banned by international treaties while nuclear weapons, which can cause much more destruction than chemical weapons, are not.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Biological and chemical weapons, which are sometimes called poor men’s nuclear weapons, are cheap to make.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If these weapons are not banned, many people can make them, which will reduce the value of weapons of mass destruction.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maintain the high value of such weapons, international treaties, which are generally initiated by leading political powers, banned those weapons of mass destruction that are cheap to make.</a:t>
            </a:r>
            <a:endParaRPr lang="en-CA" dirty="0"/>
          </a:p>
        </p:txBody>
      </p:sp>
    </p:spTree>
    <p:extLst>
      <p:ext uri="{BB962C8B-B14F-4D97-AF65-F5344CB8AC3E}">
        <p14:creationId xmlns:p14="http://schemas.microsoft.com/office/powerpoint/2010/main" val="3573145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E4AC8-F53A-44A4-A15F-BCA75A0815C9}"/>
              </a:ext>
            </a:extLst>
          </p:cNvPr>
          <p:cNvSpPr>
            <a:spLocks noGrp="1"/>
          </p:cNvSpPr>
          <p:nvPr>
            <p:ph type="title"/>
          </p:nvPr>
        </p:nvSpPr>
        <p:spPr/>
        <p:txBody>
          <a:bodyPr/>
          <a:lstStyle/>
          <a:p>
            <a:r>
              <a:rPr lang="en-CA" dirty="0"/>
              <a:t>Possible presentation and essay topic</a:t>
            </a:r>
          </a:p>
        </p:txBody>
      </p:sp>
      <p:sp>
        <p:nvSpPr>
          <p:cNvPr id="3" name="Content Placeholder 2">
            <a:extLst>
              <a:ext uri="{FF2B5EF4-FFF2-40B4-BE49-F238E27FC236}">
                <a16:creationId xmlns:a16="http://schemas.microsoft.com/office/drawing/2014/main" id="{B0A79ECB-D63C-4D80-A56F-D550399B7A05}"/>
              </a:ext>
            </a:extLst>
          </p:cNvPr>
          <p:cNvSpPr>
            <a:spLocks noGrp="1"/>
          </p:cNvSpPr>
          <p:nvPr>
            <p:ph idx="1"/>
          </p:nvPr>
        </p:nvSpPr>
        <p:spPr/>
        <p:txBody>
          <a:bodyPr/>
          <a:lstStyle/>
          <a:p>
            <a:r>
              <a:rPr lang="en-CA" dirty="0"/>
              <a:t>Go over an example how increasing fixed cost reduce competition and increase monopoly or oligarchy power.</a:t>
            </a:r>
          </a:p>
        </p:txBody>
      </p:sp>
    </p:spTree>
    <p:extLst>
      <p:ext uri="{BB962C8B-B14F-4D97-AF65-F5344CB8AC3E}">
        <p14:creationId xmlns:p14="http://schemas.microsoft.com/office/powerpoint/2010/main" val="1630672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8E5EA-4164-41CB-BA50-2310DD298134}"/>
              </a:ext>
            </a:extLst>
          </p:cNvPr>
          <p:cNvSpPr>
            <a:spLocks noGrp="1"/>
          </p:cNvSpPr>
          <p:nvPr>
            <p:ph type="title"/>
          </p:nvPr>
        </p:nvSpPr>
        <p:spPr/>
        <p:txBody>
          <a:bodyPr>
            <a:normAutofit/>
          </a:bodyPr>
          <a:lstStyle/>
          <a:p>
            <a:r>
              <a:rPr lang="en-US" sz="4000" b="1"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compartmentation of our society</a:t>
            </a:r>
            <a:br>
              <a:rPr lang="en-CA" sz="40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br>
            <a:endParaRPr lang="en-CA" sz="4000" dirty="0"/>
          </a:p>
        </p:txBody>
      </p:sp>
      <p:sp>
        <p:nvSpPr>
          <p:cNvPr id="3" name="Content Placeholder 2">
            <a:extLst>
              <a:ext uri="{FF2B5EF4-FFF2-40B4-BE49-F238E27FC236}">
                <a16:creationId xmlns:a16="http://schemas.microsoft.com/office/drawing/2014/main" id="{6BDE171F-D2A7-4F35-8578-440BF011BD5C}"/>
              </a:ext>
            </a:extLst>
          </p:cNvPr>
          <p:cNvSpPr>
            <a:spLocks noGrp="1"/>
          </p:cNvSpPr>
          <p:nvPr>
            <p:ph idx="1"/>
          </p:nvPr>
        </p:nvSpPr>
        <p:spPr/>
        <p:txBody>
          <a:bodyPr>
            <a:normAutofit fontScale="92500"/>
          </a:bodyPr>
          <a:lstStyle/>
          <a:p>
            <a:r>
              <a:rPr lang="en-US" kern="50" dirty="0">
                <a:solidFill>
                  <a:srgbClr val="000000"/>
                </a:solidFill>
                <a:effectLst/>
                <a:latin typeface="Times New Roman" panose="02020603050405020304" pitchFamily="18" charset="0"/>
                <a:ea typeface="SimSun" panose="02010600030101010101" pitchFamily="2" charset="-122"/>
              </a:rPr>
              <a:t>Our society has become increasingly compartmented. </a:t>
            </a:r>
          </a:p>
          <a:p>
            <a:r>
              <a:rPr lang="en-US" kern="50" dirty="0">
                <a:solidFill>
                  <a:srgbClr val="000000"/>
                </a:solidFill>
                <a:effectLst/>
                <a:latin typeface="Times New Roman" panose="02020603050405020304" pitchFamily="18" charset="0"/>
                <a:ea typeface="SimSun" panose="02010600030101010101" pitchFamily="2" charset="-122"/>
              </a:rPr>
              <a:t>Academic research is divided into increasingly narrower disciplines. </a:t>
            </a:r>
          </a:p>
          <a:p>
            <a:r>
              <a:rPr lang="en-US" kern="50" dirty="0">
                <a:solidFill>
                  <a:srgbClr val="000000"/>
                </a:solidFill>
                <a:effectLst/>
                <a:latin typeface="Times New Roman" panose="02020603050405020304" pitchFamily="18" charset="0"/>
                <a:ea typeface="SimSun" panose="02010600030101010101" pitchFamily="2" charset="-122"/>
              </a:rPr>
              <a:t>Inside each discipline, researchers can ignore the knowledge from other disciplines. </a:t>
            </a:r>
          </a:p>
          <a:p>
            <a:r>
              <a:rPr lang="en-US" kern="50" dirty="0">
                <a:solidFill>
                  <a:srgbClr val="000000"/>
                </a:solidFill>
                <a:effectLst/>
                <a:latin typeface="Times New Roman" panose="02020603050405020304" pitchFamily="18" charset="0"/>
                <a:ea typeface="SimSun" panose="02010600030101010101" pitchFamily="2" charset="-122"/>
              </a:rPr>
              <a:t>Even when certain knowledge is well known in other disciplines, researchers can discover the same “new” ideas again and again, as long as they dutifully cite the essential references in their own disciplines. </a:t>
            </a:r>
          </a:p>
          <a:p>
            <a:r>
              <a:rPr lang="en-US" kern="50" dirty="0">
                <a:solidFill>
                  <a:srgbClr val="000000"/>
                </a:solidFill>
                <a:effectLst/>
                <a:latin typeface="Times New Roman" panose="02020603050405020304" pitchFamily="18" charset="0"/>
                <a:ea typeface="SimSun" panose="02010600030101010101" pitchFamily="2" charset="-122"/>
              </a:rPr>
              <a:t>When theories in different disciplines contradict each other, few would bother to find out where the problems are. When outsiders point out mistakes made by the emperors in a field, they are resolutely ignored.</a:t>
            </a:r>
            <a:endParaRPr lang="en-CA" dirty="0"/>
          </a:p>
        </p:txBody>
      </p:sp>
    </p:spTree>
    <p:extLst>
      <p:ext uri="{BB962C8B-B14F-4D97-AF65-F5344CB8AC3E}">
        <p14:creationId xmlns:p14="http://schemas.microsoft.com/office/powerpoint/2010/main" val="2635571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55250-1018-49A7-B56F-DA322328E0D5}"/>
              </a:ext>
            </a:extLst>
          </p:cNvPr>
          <p:cNvSpPr>
            <a:spLocks noGrp="1"/>
          </p:cNvSpPr>
          <p:nvPr>
            <p:ph type="title"/>
          </p:nvPr>
        </p:nvSpPr>
        <p:spPr/>
        <p:txBody>
          <a:bodyPr>
            <a:normAutofit/>
          </a:bodyPr>
          <a:lstStyle/>
          <a:p>
            <a:r>
              <a:rPr lang="en-US" sz="3600" kern="50" dirty="0">
                <a:solidFill>
                  <a:srgbClr val="000000"/>
                </a:solidFill>
                <a:effectLst/>
                <a:latin typeface="Times New Roman" panose="02020603050405020304" pitchFamily="18" charset="0"/>
                <a:ea typeface="SimSun" panose="02010600030101010101" pitchFamily="2" charset="-122"/>
              </a:rPr>
              <a:t>The increasing compartmentation in the research of social sciences has been observed long ago.</a:t>
            </a:r>
            <a:endParaRPr lang="en-CA" sz="3600" dirty="0"/>
          </a:p>
        </p:txBody>
      </p:sp>
      <p:sp>
        <p:nvSpPr>
          <p:cNvPr id="3" name="Content Placeholder 2">
            <a:extLst>
              <a:ext uri="{FF2B5EF4-FFF2-40B4-BE49-F238E27FC236}">
                <a16:creationId xmlns:a16="http://schemas.microsoft.com/office/drawing/2014/main" id="{FA0040DC-BC83-40E5-A850-BB0DAD143003}"/>
              </a:ext>
            </a:extLst>
          </p:cNvPr>
          <p:cNvSpPr>
            <a:spLocks noGrp="1"/>
          </p:cNvSpPr>
          <p:nvPr>
            <p:ph idx="1"/>
          </p:nvPr>
        </p:nvSpPr>
        <p:spPr/>
        <p:txBody>
          <a:bodyPr>
            <a:normAutofit/>
          </a:bodyPr>
          <a:lstStyle/>
          <a:p>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environment is above all one of increasing complexity calling for more and more specialization of every kind and at every level. Following this road, social science has become more and more compartmentalized, with its practitioners turning into ever narrower specialists-superbly trained experts in their own "fields" but knowing, and indeed able to understand, less and less about the specialties of others. As for society as a whole, which in the past has been the chief preoccupation of the great social thinkers, since it transcends all the specialties, it simply disappears from the purview of social science. It is taken for granted and ignored. (</a:t>
            </a:r>
            <a:r>
              <a:rPr lang="en-US" kern="50"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Baran &amp; </a:t>
            </a:r>
            <a:r>
              <a:rPr lang="en-US" kern="50" dirty="0" err="1">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Sweezy</a:t>
            </a:r>
            <a:r>
              <a:rPr lang="en-US" kern="50" dirty="0">
                <a:solidFill>
                  <a:srgbClr val="222222"/>
                </a:solidFill>
                <a:effectLst/>
                <a:latin typeface="Times New Roman" panose="02020603050405020304" pitchFamily="18" charset="0"/>
                <a:ea typeface="SimSun" panose="02010600030101010101" pitchFamily="2" charset="-122"/>
                <a:cs typeface="Times New Roman" panose="02020603050405020304" pitchFamily="18" charset="0"/>
              </a:rPr>
              <a:t>, 1966, </a:t>
            </a:r>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 2)</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615113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9F6E4-67B4-4FC5-B8AA-EBDF091F878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D0125E1-A9C7-48B0-80F6-101A11DCC4DF}"/>
              </a:ext>
            </a:extLst>
          </p:cNvPr>
          <p:cNvSpPr>
            <a:spLocks noGrp="1"/>
          </p:cNvSpPr>
          <p:nvPr>
            <p:ph idx="1"/>
          </p:nvPr>
        </p:nvSpPr>
        <p:spPr/>
        <p:txBody>
          <a:bodyPr>
            <a:normAutofit/>
          </a:bodyPr>
          <a:lstStyle/>
          <a:p>
            <a:pPr algn="just"/>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Why our societies are so compartmentalized? </a:t>
            </a:r>
          </a:p>
          <a:p>
            <a:pPr algn="just"/>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There are many explanations. </a:t>
            </a:r>
          </a:p>
          <a:p>
            <a:pPr algn="just"/>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Let’s look at it from the value perspective.</a:t>
            </a:r>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610868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3D607-8A0B-476F-B058-962E8CEB64A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95ABE18-CDE9-4132-BAF6-42072FFC4CA4}"/>
              </a:ext>
            </a:extLst>
          </p:cNvPr>
          <p:cNvSpPr>
            <a:spLocks noGrp="1"/>
          </p:cNvSpPr>
          <p:nvPr>
            <p:ph idx="1"/>
          </p:nvPr>
        </p:nvSpPr>
        <p:spPr/>
        <p:txBody>
          <a:bodyPr>
            <a:normAutofit lnSpcReduction="10000"/>
          </a:bodyPr>
          <a:lstStyle/>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Suppose there are four service providers in one type of business.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Originally, anyone can seek service from one of the four service providers.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Later, the market is subdivided into two sections.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Each section has half the population.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Each section has two service providers.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Residents in each section can only seek service from providers in their own section.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What are the values of each service provider before and after the compartmentation of the market?</a:t>
            </a:r>
            <a:endParaRPr lang="en-CA" dirty="0"/>
          </a:p>
        </p:txBody>
      </p:sp>
    </p:spTree>
    <p:extLst>
      <p:ext uri="{BB962C8B-B14F-4D97-AF65-F5344CB8AC3E}">
        <p14:creationId xmlns:p14="http://schemas.microsoft.com/office/powerpoint/2010/main" val="2331865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4A782-3087-4F82-890A-24CA951E2D25}"/>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9660250-5D86-42BC-A913-F323E32039FC}"/>
                  </a:ext>
                </a:extLst>
              </p:cNvPr>
              <p:cNvSpPr>
                <a:spLocks noGrp="1"/>
              </p:cNvSpPr>
              <p:nvPr>
                <p:ph idx="1"/>
              </p:nvPr>
            </p:nvSpPr>
            <p:spPr/>
            <p:txBody>
              <a:bodyPr>
                <a:normAutofit lnSpcReduction="10000"/>
              </a:bodyPr>
              <a:lstStyle/>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Let the scarcity of the service to be P.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compartmentation doesn’t change the total population and the total number of the service providers.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It doesn’t change the scarcity of the service.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Before compartmentation, there are four service providers.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value of the service is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14:m>
                  <m:oMath xmlns:m="http://schemas.openxmlformats.org/officeDocument/2006/math">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m:t>
                    </m:r>
                    <m:func>
                      <m:funcPr>
                        <m:ctrlPr>
                          <a:rPr lang="en-CA"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ctrlPr>
                      </m:funcPr>
                      <m:fName>
                        <m:sSub>
                          <m:sSubPr>
                            <m:ctrlPr>
                              <a:rPr lang="en-CA"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ctrlPr>
                          </m:sSubPr>
                          <m:e>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4</m:t>
                            </m:r>
                          </m:sub>
                        </m:sSub>
                      </m:fName>
                      <m:e>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𝑃</m:t>
                        </m:r>
                      </m:e>
                    </m:func>
                  </m:oMath>
                </a14:m>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mc:Choice>
        <mc:Fallback xmlns="">
          <p:sp>
            <p:nvSpPr>
              <p:cNvPr id="3" name="Content Placeholder 2">
                <a:extLst>
                  <a:ext uri="{FF2B5EF4-FFF2-40B4-BE49-F238E27FC236}">
                    <a16:creationId xmlns:a16="http://schemas.microsoft.com/office/drawing/2014/main" id="{09660250-5D86-42BC-A913-F323E32039FC}"/>
                  </a:ext>
                </a:extLst>
              </p:cNvPr>
              <p:cNvSpPr>
                <a:spLocks noGrp="1" noRot="1" noChangeAspect="1" noMove="1" noResize="1" noEditPoints="1" noAdjustHandles="1" noChangeArrowheads="1" noChangeShapeType="1" noTextEdit="1"/>
              </p:cNvSpPr>
              <p:nvPr>
                <p:ph idx="1"/>
              </p:nvPr>
            </p:nvSpPr>
            <p:spPr>
              <a:blipFill>
                <a:blip r:embed="rId2"/>
                <a:stretch>
                  <a:fillRect l="-1043" t="-3361" r="-1159"/>
                </a:stretch>
              </a:blipFill>
            </p:spPr>
            <p:txBody>
              <a:bodyPr/>
              <a:lstStyle/>
              <a:p>
                <a:r>
                  <a:rPr lang="en-CA">
                    <a:noFill/>
                  </a:rPr>
                  <a:t> </a:t>
                </a:r>
              </a:p>
            </p:txBody>
          </p:sp>
        </mc:Fallback>
      </mc:AlternateContent>
    </p:spTree>
    <p:extLst>
      <p:ext uri="{BB962C8B-B14F-4D97-AF65-F5344CB8AC3E}">
        <p14:creationId xmlns:p14="http://schemas.microsoft.com/office/powerpoint/2010/main" val="2218784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5AED6-3519-4F19-B432-2798B271A2A7}"/>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59B16C6-9E25-4727-950D-BBFDBC124BE0}"/>
                  </a:ext>
                </a:extLst>
              </p:cNvPr>
              <p:cNvSpPr>
                <a:spLocks noGrp="1"/>
              </p:cNvSpPr>
              <p:nvPr>
                <p:ph idx="1"/>
              </p:nvPr>
            </p:nvSpPr>
            <p:spPr/>
            <p:txBody>
              <a:bodyPr>
                <a:noAutofit/>
              </a:bodyPr>
              <a:lstStyle/>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After compartmentation, there are two service providers in each section. The value of the service is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14:m>
                  <m:oMath xmlns:m="http://schemas.openxmlformats.org/officeDocument/2006/math">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m:t>
                    </m:r>
                    <m:func>
                      <m:funcPr>
                        <m:ctrlPr>
                          <a:rPr lang="en-CA"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ctrlPr>
                      </m:funcPr>
                      <m:fName>
                        <m:sSub>
                          <m:sSubPr>
                            <m:ctrlPr>
                              <a:rPr lang="en-CA"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ctrlPr>
                          </m:sSubPr>
                          <m:e>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2</m:t>
                            </m:r>
                          </m:sub>
                        </m:sSub>
                      </m:fName>
                      <m:e>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𝑃</m:t>
                        </m:r>
                      </m:e>
                    </m:func>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  =2(−</m:t>
                    </m:r>
                    <m:func>
                      <m:funcPr>
                        <m:ctrlPr>
                          <a:rPr lang="en-CA"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ctrlPr>
                      </m:funcPr>
                      <m:fName>
                        <m:sSub>
                          <m:sSubPr>
                            <m:ctrlPr>
                              <a:rPr lang="en-CA"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ctrlPr>
                          </m:sSubPr>
                          <m:e>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𝑙𝑜𝑔</m:t>
                            </m:r>
                          </m:e>
                          <m:sub>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4</m:t>
                            </m:r>
                          </m:sub>
                        </m:sSub>
                      </m:fName>
                      <m:e>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𝑃</m:t>
                        </m:r>
                      </m:e>
                    </m:func>
                    <m:r>
                      <a:rPr lang="en-US" i="1" kern="5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m:t>
                    </m:r>
                  </m:oMath>
                </a14:m>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r>
                  <a:rPr lang="en-US" kern="50" dirty="0">
                    <a:solidFill>
                      <a:srgbClr val="000000"/>
                    </a:solidFill>
                    <a:effectLst/>
                    <a:latin typeface="Times New Roman" panose="02020603050405020304" pitchFamily="18" charset="0"/>
                    <a:ea typeface="SimSun" panose="02010600030101010101" pitchFamily="2" charset="-122"/>
                  </a:rPr>
                  <a:t>The value of the service doubles after market compartmentation. </a:t>
                </a:r>
              </a:p>
              <a:p>
                <a:r>
                  <a:rPr lang="en-US" kern="50" dirty="0">
                    <a:solidFill>
                      <a:srgbClr val="000000"/>
                    </a:solidFill>
                    <a:effectLst/>
                    <a:latin typeface="Times New Roman" panose="02020603050405020304" pitchFamily="18" charset="0"/>
                    <a:ea typeface="SimSun" panose="02010600030101010101" pitchFamily="2" charset="-122"/>
                  </a:rPr>
                  <a:t>This is due to the reduction of choice for customers. </a:t>
                </a:r>
              </a:p>
              <a:p>
                <a:r>
                  <a:rPr lang="en-US" kern="50" dirty="0">
                    <a:solidFill>
                      <a:srgbClr val="000000"/>
                    </a:solidFill>
                    <a:effectLst/>
                    <a:latin typeface="Times New Roman" panose="02020603050405020304" pitchFamily="18" charset="0"/>
                    <a:ea typeface="SimSun" panose="02010600030101010101" pitchFamily="2" charset="-122"/>
                  </a:rPr>
                  <a:t>Since market compartmentation greatly increases the value of service providers, there is a strong incentive for a market to become increasingly segmented.</a:t>
                </a:r>
                <a:endParaRPr lang="en-CA" dirty="0"/>
              </a:p>
            </p:txBody>
          </p:sp>
        </mc:Choice>
        <mc:Fallback xmlns="">
          <p:sp>
            <p:nvSpPr>
              <p:cNvPr id="3" name="Content Placeholder 2">
                <a:extLst>
                  <a:ext uri="{FF2B5EF4-FFF2-40B4-BE49-F238E27FC236}">
                    <a16:creationId xmlns:a16="http://schemas.microsoft.com/office/drawing/2014/main" id="{759B16C6-9E25-4727-950D-BBFDBC124BE0}"/>
                  </a:ext>
                </a:extLst>
              </p:cNvPr>
              <p:cNvSpPr>
                <a:spLocks noGrp="1" noRot="1" noChangeAspect="1" noMove="1" noResize="1" noEditPoints="1" noAdjustHandles="1" noChangeArrowheads="1" noChangeShapeType="1" noTextEdit="1"/>
              </p:cNvSpPr>
              <p:nvPr>
                <p:ph idx="1"/>
              </p:nvPr>
            </p:nvSpPr>
            <p:spPr>
              <a:blipFill>
                <a:blip r:embed="rId2"/>
                <a:stretch>
                  <a:fillRect l="-1043" t="-2381" r="-1159"/>
                </a:stretch>
              </a:blipFill>
            </p:spPr>
            <p:txBody>
              <a:bodyPr/>
              <a:lstStyle/>
              <a:p>
                <a:r>
                  <a:rPr lang="en-CA">
                    <a:noFill/>
                  </a:rPr>
                  <a:t> </a:t>
                </a:r>
              </a:p>
            </p:txBody>
          </p:sp>
        </mc:Fallback>
      </mc:AlternateContent>
    </p:spTree>
    <p:extLst>
      <p:ext uri="{BB962C8B-B14F-4D97-AF65-F5344CB8AC3E}">
        <p14:creationId xmlns:p14="http://schemas.microsoft.com/office/powerpoint/2010/main" val="4251183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0E62C-6B06-4A51-8879-33817A801FE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C1760EB-3CD3-44B6-B20C-13F29EB0EFAF}"/>
              </a:ext>
            </a:extLst>
          </p:cNvPr>
          <p:cNvSpPr>
            <a:spLocks noGrp="1"/>
          </p:cNvSpPr>
          <p:nvPr>
            <p:ph idx="1"/>
          </p:nvPr>
        </p:nvSpPr>
        <p:spPr/>
        <p:txBody>
          <a:bodyPr>
            <a:normAutofit lnSpcReduction="10000"/>
          </a:bodyPr>
          <a:lstStyle/>
          <a:p>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increasing compartmentation is not restricted to academic research. </a:t>
            </a:r>
          </a:p>
          <a:p>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There is only one public school a student can go to. </a:t>
            </a:r>
          </a:p>
          <a:p>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It reduces competition among different schools. </a:t>
            </a:r>
          </a:p>
          <a:p>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greatly increases the value of teachers and reduces the value of students. </a:t>
            </a:r>
          </a:p>
          <a:p>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is an important reason why the quality of teaching has been declining over time. </a:t>
            </a:r>
            <a:endParaRPr lang="en-CA" sz="36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600" dirty="0"/>
          </a:p>
        </p:txBody>
      </p:sp>
    </p:spTree>
    <p:extLst>
      <p:ext uri="{BB962C8B-B14F-4D97-AF65-F5344CB8AC3E}">
        <p14:creationId xmlns:p14="http://schemas.microsoft.com/office/powerpoint/2010/main" val="2295117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13A1B-3F43-4465-9283-E5D36C18B8D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1BE4E75-171A-4AF2-9664-A6BD7C93183A}"/>
              </a:ext>
            </a:extLst>
          </p:cNvPr>
          <p:cNvSpPr>
            <a:spLocks noGrp="1"/>
          </p:cNvSpPr>
          <p:nvPr>
            <p:ph idx="1"/>
          </p:nvPr>
        </p:nvSpPr>
        <p:spPr/>
        <p:txBody>
          <a:bodyPr/>
          <a:lstStyle/>
          <a:p>
            <a:r>
              <a:rPr lang="en-CA" dirty="0"/>
              <a:t>Theory of value can be applied to many problems in society.</a:t>
            </a:r>
          </a:p>
          <a:p>
            <a:r>
              <a:rPr lang="en-CA" dirty="0"/>
              <a:t>In the following, we will give some examples.</a:t>
            </a:r>
          </a:p>
          <a:p>
            <a:endParaRPr lang="en-CA" dirty="0"/>
          </a:p>
        </p:txBody>
      </p:sp>
    </p:spTree>
    <p:extLst>
      <p:ext uri="{BB962C8B-B14F-4D97-AF65-F5344CB8AC3E}">
        <p14:creationId xmlns:p14="http://schemas.microsoft.com/office/powerpoint/2010/main" val="149164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7DDB-D151-4864-BD2C-FBE0A162B64C}"/>
              </a:ext>
            </a:extLst>
          </p:cNvPr>
          <p:cNvSpPr>
            <a:spLocks noGrp="1"/>
          </p:cNvSpPr>
          <p:nvPr>
            <p:ph type="title"/>
          </p:nvPr>
        </p:nvSpPr>
        <p:spPr/>
        <p:txBody>
          <a:bodyPr/>
          <a:lstStyle/>
          <a:p>
            <a:r>
              <a:rPr lang="en-CA" dirty="0"/>
              <a:t>Possible presentation and essay topics</a:t>
            </a:r>
          </a:p>
        </p:txBody>
      </p:sp>
      <p:sp>
        <p:nvSpPr>
          <p:cNvPr id="3" name="Content Placeholder 2">
            <a:extLst>
              <a:ext uri="{FF2B5EF4-FFF2-40B4-BE49-F238E27FC236}">
                <a16:creationId xmlns:a16="http://schemas.microsoft.com/office/drawing/2014/main" id="{244F7CFD-955F-4F85-BD49-05E45401CC7A}"/>
              </a:ext>
            </a:extLst>
          </p:cNvPr>
          <p:cNvSpPr>
            <a:spLocks noGrp="1"/>
          </p:cNvSpPr>
          <p:nvPr>
            <p:ph idx="1"/>
          </p:nvPr>
        </p:nvSpPr>
        <p:spPr/>
        <p:txBody>
          <a:bodyPr/>
          <a:lstStyle/>
          <a:p>
            <a:r>
              <a:rPr lang="en-CA" dirty="0"/>
              <a:t>Analyse an example of compartmentation in our society.</a:t>
            </a:r>
          </a:p>
        </p:txBody>
      </p:sp>
    </p:spTree>
    <p:extLst>
      <p:ext uri="{BB962C8B-B14F-4D97-AF65-F5344CB8AC3E}">
        <p14:creationId xmlns:p14="http://schemas.microsoft.com/office/powerpoint/2010/main" val="4172983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57797-196B-4430-9851-30CF7EEC92CD}"/>
              </a:ext>
            </a:extLst>
          </p:cNvPr>
          <p:cNvSpPr>
            <a:spLocks noGrp="1"/>
          </p:cNvSpPr>
          <p:nvPr>
            <p:ph type="title"/>
          </p:nvPr>
        </p:nvSpPr>
        <p:spPr/>
        <p:txBody>
          <a:bodyPr>
            <a:normAutofit/>
          </a:bodyPr>
          <a:lstStyle/>
          <a:p>
            <a:r>
              <a:rPr lang="en-US" sz="4000" b="1"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Free trade: Winners and losers</a:t>
            </a:r>
            <a:endParaRPr lang="en-CA" sz="4000" dirty="0"/>
          </a:p>
        </p:txBody>
      </p:sp>
      <p:sp>
        <p:nvSpPr>
          <p:cNvPr id="3" name="Content Placeholder 2">
            <a:extLst>
              <a:ext uri="{FF2B5EF4-FFF2-40B4-BE49-F238E27FC236}">
                <a16:creationId xmlns:a16="http://schemas.microsoft.com/office/drawing/2014/main" id="{234C8013-3C0C-4455-96B2-39B06E9E545C}"/>
              </a:ext>
            </a:extLst>
          </p:cNvPr>
          <p:cNvSpPr>
            <a:spLocks noGrp="1"/>
          </p:cNvSpPr>
          <p:nvPr>
            <p:ph idx="1"/>
          </p:nvPr>
        </p:nvSpPr>
        <p:spPr/>
        <p:txBody>
          <a:bodyPr>
            <a:normAutofit fontScale="92500" lnSpcReduction="20000"/>
          </a:bodyPr>
          <a:lstStyle/>
          <a:p>
            <a:r>
              <a:rPr lang="en-US" sz="3200" kern="50" dirty="0">
                <a:solidFill>
                  <a:srgbClr val="000000"/>
                </a:solidFill>
                <a:effectLst/>
                <a:latin typeface="Times New Roman" panose="02020603050405020304" pitchFamily="18" charset="0"/>
                <a:ea typeface="SimSun" panose="02010600030101010101" pitchFamily="2" charset="-122"/>
              </a:rPr>
              <a:t>Trade policies can be open or restricted. Access to the market can be easy or difficult. </a:t>
            </a:r>
          </a:p>
          <a:p>
            <a:r>
              <a:rPr lang="en-US" sz="3200" kern="50" dirty="0">
                <a:solidFill>
                  <a:srgbClr val="000000"/>
                </a:solidFill>
                <a:effectLst/>
                <a:latin typeface="Times New Roman" panose="02020603050405020304" pitchFamily="18" charset="0"/>
                <a:ea typeface="SimSun" panose="02010600030101010101" pitchFamily="2" charset="-122"/>
              </a:rPr>
              <a:t>What are their effects? </a:t>
            </a:r>
          </a:p>
          <a:p>
            <a:r>
              <a:rPr lang="en-US" sz="3200" kern="50" dirty="0">
                <a:solidFill>
                  <a:srgbClr val="000000"/>
                </a:solidFill>
                <a:effectLst/>
                <a:latin typeface="Times New Roman" panose="02020603050405020304" pitchFamily="18" charset="0"/>
                <a:ea typeface="SimSun" panose="02010600030101010101" pitchFamily="2" charset="-122"/>
              </a:rPr>
              <a:t>Does free trade increase the total wealth? </a:t>
            </a:r>
          </a:p>
          <a:p>
            <a:r>
              <a:rPr lang="en-US" sz="3200" kern="50" dirty="0">
                <a:solidFill>
                  <a:srgbClr val="000000"/>
                </a:solidFill>
                <a:effectLst/>
                <a:latin typeface="Times New Roman" panose="02020603050405020304" pitchFamily="18" charset="0"/>
                <a:ea typeface="SimSun" panose="02010600030101010101" pitchFamily="2" charset="-122"/>
              </a:rPr>
              <a:t>Who are the winners and losers in trade? </a:t>
            </a:r>
          </a:p>
          <a:p>
            <a:r>
              <a:rPr lang="en-US" sz="3200" kern="50" dirty="0">
                <a:solidFill>
                  <a:srgbClr val="000000"/>
                </a:solidFill>
                <a:effectLst/>
                <a:latin typeface="Times New Roman" panose="02020603050405020304" pitchFamily="18" charset="0"/>
                <a:ea typeface="SimSun" panose="02010600030101010101" pitchFamily="2" charset="-122"/>
              </a:rPr>
              <a:t>In general, trade occurs between regions with differential abundance of a commodity, which could be due to differential concentration of natural resources or the capacity of some manufacturing technology. </a:t>
            </a:r>
          </a:p>
          <a:p>
            <a:r>
              <a:rPr lang="en-US" sz="3200" kern="50" dirty="0">
                <a:solidFill>
                  <a:srgbClr val="000000"/>
                </a:solidFill>
                <a:effectLst/>
                <a:latin typeface="Times New Roman" panose="02020603050405020304" pitchFamily="18" charset="0"/>
                <a:ea typeface="SimSun" panose="02010600030101010101" pitchFamily="2" charset="-122"/>
              </a:rPr>
              <a:t>Most oil exports occur in several countries. High tech industries are highly concentrated in Silicon Valley.</a:t>
            </a:r>
            <a:endParaRPr lang="en-CA" sz="3200" dirty="0"/>
          </a:p>
        </p:txBody>
      </p:sp>
    </p:spTree>
    <p:extLst>
      <p:ext uri="{BB962C8B-B14F-4D97-AF65-F5344CB8AC3E}">
        <p14:creationId xmlns:p14="http://schemas.microsoft.com/office/powerpoint/2010/main" val="2315027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F18CF-0E61-459D-9465-E62B51F66D9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FF115D8-CB1E-4F60-9EE1-5DB95256C6AB}"/>
              </a:ext>
            </a:extLst>
          </p:cNvPr>
          <p:cNvSpPr>
            <a:spLocks noGrp="1"/>
          </p:cNvSpPr>
          <p:nvPr>
            <p:ph idx="1"/>
          </p:nvPr>
        </p:nvSpPr>
        <p:spPr/>
        <p:txBody>
          <a:bodyPr>
            <a:noAutofit/>
          </a:bodyPr>
          <a:lstStyle/>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examine the quantitative impacts of a trade policy, we will look at a two region case and calculate a numerical example.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Let the market sizes of two regions be 100 and 1000 respectively, with resource concentration of 0.9 and 0.2.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indicates that the smaller region is abundant in a particular commodity.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Suppose two regions are segregated. Then the commodity prices at two regions are</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-ln(0.9) = 0.11 and -ln(0.2) = 1.61                                   (5)</a:t>
            </a:r>
          </a:p>
          <a:p>
            <a:pPr algn="just"/>
            <a:r>
              <a:rPr lang="en-US" kern="50" dirty="0">
                <a:solidFill>
                  <a:srgbClr val="000000"/>
                </a:solidFill>
                <a:effectLst/>
                <a:latin typeface="Times New Roman" panose="02020603050405020304" pitchFamily="18" charset="0"/>
                <a:ea typeface="SimSun" panose="02010600030101010101" pitchFamily="2" charset="-122"/>
              </a:rPr>
              <a:t>The commodity price in the abundant area is much cheaper.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526506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DAB11-0D61-4682-BA3E-3FB688088EFD}"/>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2036A71-EFAE-47F5-8682-B613EEA88DCC}"/>
              </a:ext>
            </a:extLst>
          </p:cNvPr>
          <p:cNvSpPr>
            <a:spLocks noGrp="1"/>
          </p:cNvSpPr>
          <p:nvPr>
            <p:ph idx="1"/>
          </p:nvPr>
        </p:nvSpPr>
        <p:spPr/>
        <p:txBody>
          <a:bodyPr>
            <a:normAutofit/>
          </a:bodyPr>
          <a:lstStyle/>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total values of the commodity in two regions are </a:t>
            </a:r>
          </a:p>
          <a:p>
            <a:pPr algn="just"/>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100*0.9*(-ln(0.9)) = 9.48    and     1000*0.2*(-ln(0.2)) = 321.89     (6)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endPar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global total value of the commodity is</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9.48+321.49  = 331.37                                        (7)</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16932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C7DD7-65E8-4B2D-82D6-F6ECB6A7788A}"/>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0253127-022C-4000-9602-D17FCD6BA2B0}"/>
              </a:ext>
            </a:extLst>
          </p:cNvPr>
          <p:cNvSpPr>
            <a:spLocks noGrp="1"/>
          </p:cNvSpPr>
          <p:nvPr>
            <p:ph idx="1"/>
          </p:nvPr>
        </p:nvSpPr>
        <p:spPr/>
        <p:txBody>
          <a:bodyPr>
            <a:noAutofit/>
          </a:bodyPr>
          <a:lstStyle/>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When two regions are integrated into a free trade zone, the global scarcity of the commodity is</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(100*0.9+1000*0.2)/(100+1000)  =  0.26                         (8)</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new price of the commodity is</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-ln(0.26)  =       1.33                                        (9)</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global value of the commodity is</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1100*0.26*(-ln(0.26))   =      386.62                           (10)</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881041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E0B0F-068B-4D60-8570-BE6273822D5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321F913-3A23-4D93-A57C-A8C110D11ED8}"/>
              </a:ext>
            </a:extLst>
          </p:cNvPr>
          <p:cNvSpPr>
            <a:spLocks noGrp="1"/>
          </p:cNvSpPr>
          <p:nvPr>
            <p:ph idx="1"/>
          </p:nvPr>
        </p:nvSpPr>
        <p:spPr/>
        <p:txBody>
          <a:bodyPr>
            <a:normAutofit/>
          </a:bodyPr>
          <a:lstStyle/>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total value of the commodity in the resource rich region is</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100*0.9*(-ln(0.26)  =   119.99                                  (11)</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total value of the commodity in the resource poor region is</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1000*0.2*(-ln(0.26)  =       266.64                             (12)</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46001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ECAC3-8958-4621-8E78-34A68299EBC5}"/>
              </a:ext>
            </a:extLst>
          </p:cNvPr>
          <p:cNvSpPr>
            <a:spLocks noGrp="1"/>
          </p:cNvSpPr>
          <p:nvPr>
            <p:ph type="title"/>
          </p:nvPr>
        </p:nvSpPr>
        <p:spPr/>
        <p:txBody>
          <a:bodyPr/>
          <a:lstStyle/>
          <a:p>
            <a:r>
              <a:rPr lang="en-US" kern="5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a:t>
            </a:r>
            <a:r>
              <a:rPr lang="en-US" sz="4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nalyze the winners and the losers in a free trade economy.</a:t>
            </a:r>
            <a:endParaRPr lang="en-CA" dirty="0"/>
          </a:p>
        </p:txBody>
      </p:sp>
      <p:sp>
        <p:nvSpPr>
          <p:cNvPr id="3" name="Content Placeholder 2">
            <a:extLst>
              <a:ext uri="{FF2B5EF4-FFF2-40B4-BE49-F238E27FC236}">
                <a16:creationId xmlns:a16="http://schemas.microsoft.com/office/drawing/2014/main" id="{B574E396-5A44-4A73-9106-9C0EE925E839}"/>
              </a:ext>
            </a:extLst>
          </p:cNvPr>
          <p:cNvSpPr>
            <a:spLocks noGrp="1"/>
          </p:cNvSpPr>
          <p:nvPr>
            <p:ph idx="1"/>
          </p:nvPr>
        </p:nvSpPr>
        <p:spPr/>
        <p:txBody>
          <a:bodyPr>
            <a:normAutofit/>
          </a:bodyPr>
          <a:lstStyle/>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First, free trade increases the total value of a product.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From (10), the global value of the commodity in a free trade environment is 386.62.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From (7), the global value of the commodity in a segregated economy is 331.37, which is lower than the global value in a free trade environment.</a:t>
            </a:r>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47115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A9AF6-BAA0-418B-B578-41B41856BFE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74B2001-1858-4C63-8684-4F6C9295944A}"/>
              </a:ext>
            </a:extLst>
          </p:cNvPr>
          <p:cNvSpPr>
            <a:spLocks noGrp="1"/>
          </p:cNvSpPr>
          <p:nvPr>
            <p:ph idx="1"/>
          </p:nvPr>
        </p:nvSpPr>
        <p:spPr/>
        <p:txBody>
          <a:bodyPr>
            <a:normAutofit fontScale="92500" lnSpcReduction="10000"/>
          </a:bodyPr>
          <a:lstStyle/>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Second, with free trade, producers in resource rich countries will increase their wealth while producers in resource poor countries will reduce their wealth. </a:t>
            </a:r>
          </a:p>
          <a:p>
            <a:pPr algn="just"/>
            <a:r>
              <a:rPr lang="en-US" kern="5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F</a:t>
            </a:r>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rom (11) and (6), total value from the resource rich region in the free trade environment is 119.99, which is higher than 9.48, the total value in a segregated economy.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That is why producers from the resource rich region will promote free trade.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From (12) and (6), total value from the resource poor region in the free trade environment is 266.64, which is lower than 321.89, the total value in a segregated economy. </a:t>
            </a:r>
          </a:p>
          <a:p>
            <a:pPr algn="just"/>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That is why producers from the resource poor region will resist free trade.</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259497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ED8F4-8B40-4F45-93B6-E2934FCB14C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C76D3DF-8EE2-4A1C-8992-FE046FBA5ECA}"/>
              </a:ext>
            </a:extLst>
          </p:cNvPr>
          <p:cNvSpPr>
            <a:spLocks noGrp="1"/>
          </p:cNvSpPr>
          <p:nvPr>
            <p:ph idx="1"/>
          </p:nvPr>
        </p:nvSpPr>
        <p:spPr/>
        <p:txBody>
          <a:bodyPr>
            <a:normAutofit fontScale="92500"/>
          </a:bodyPr>
          <a:lstStyle/>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Third, with free trade, consumers in resource rich countries will pay higher prices while consumers in resource poor countries will pay lower prices.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From (5) and (9), the unit value of the commodity in a free trade environment is 1.33, which is higher than 0.11, the unit value of the commodity in the resource rich region and lower than 1.61, the unit value of the commodity in the resource poor region in a segregated economy.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Ordinary consumers in a resource rich country who do not receive income from the resource industry will resist free trade.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Ordinary consumers in a resource poor country who do not receive income from the resource industry will welcome free trade.</a:t>
            </a:r>
            <a:endParaRPr lang="en-CA" dirty="0"/>
          </a:p>
        </p:txBody>
      </p:sp>
    </p:spTree>
    <p:extLst>
      <p:ext uri="{BB962C8B-B14F-4D97-AF65-F5344CB8AC3E}">
        <p14:creationId xmlns:p14="http://schemas.microsoft.com/office/powerpoint/2010/main" val="294690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135C9-E712-4584-8D1B-FEA492B53E1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3CCF915-85ED-469E-9DD9-26117E81654A}"/>
              </a:ext>
            </a:extLst>
          </p:cNvPr>
          <p:cNvSpPr>
            <a:spLocks noGrp="1"/>
          </p:cNvSpPr>
          <p:nvPr>
            <p:ph idx="1"/>
          </p:nvPr>
        </p:nvSpPr>
        <p:spPr/>
        <p:txBody>
          <a:bodyPr>
            <a:normAutofit/>
          </a:bodyPr>
          <a:lstStyle/>
          <a:p>
            <a:r>
              <a:rPr lang="en-US" sz="2800" kern="50" dirty="0">
                <a:solidFill>
                  <a:srgbClr val="000000"/>
                </a:solidFill>
                <a:effectLst/>
                <a:latin typeface="Times New Roman" panose="02020603050405020304" pitchFamily="18" charset="0"/>
                <a:ea typeface="SimSun" panose="02010600030101010101" pitchFamily="2" charset="-122"/>
              </a:rPr>
              <a:t>Fourth, the magnitude of impact to small and large regions are different. From (11) and (6), for the small region, the change of commodity value is from 9.48 to 119.99, which is very high. </a:t>
            </a:r>
          </a:p>
          <a:p>
            <a:r>
              <a:rPr lang="en-US" sz="2800" kern="50" dirty="0">
                <a:solidFill>
                  <a:srgbClr val="000000"/>
                </a:solidFill>
                <a:effectLst/>
                <a:latin typeface="Times New Roman" panose="02020603050405020304" pitchFamily="18" charset="0"/>
                <a:ea typeface="SimSun" panose="02010600030101010101" pitchFamily="2" charset="-122"/>
              </a:rPr>
              <a:t>From (12) and (6), for the large region, the change of commodity value is from 321.89 to 266.64, which is moderate. </a:t>
            </a:r>
          </a:p>
          <a:p>
            <a:r>
              <a:rPr lang="en-US" sz="2800" kern="50" dirty="0">
                <a:solidFill>
                  <a:srgbClr val="000000"/>
                </a:solidFill>
                <a:effectLst/>
                <a:latin typeface="Times New Roman" panose="02020603050405020304" pitchFamily="18" charset="0"/>
                <a:ea typeface="SimSun" panose="02010600030101010101" pitchFamily="2" charset="-122"/>
              </a:rPr>
              <a:t>As a result, small regions have stronger incentive to influence trade policies, although large regions are often more powerful. </a:t>
            </a:r>
          </a:p>
          <a:p>
            <a:endParaRPr lang="en-CA" dirty="0"/>
          </a:p>
        </p:txBody>
      </p:sp>
    </p:spTree>
    <p:extLst>
      <p:ext uri="{BB962C8B-B14F-4D97-AF65-F5344CB8AC3E}">
        <p14:creationId xmlns:p14="http://schemas.microsoft.com/office/powerpoint/2010/main" val="1323883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DEC3-19EF-4D02-A833-A1BA0BF77F74}"/>
              </a:ext>
            </a:extLst>
          </p:cNvPr>
          <p:cNvSpPr>
            <a:spLocks noGrp="1"/>
          </p:cNvSpPr>
          <p:nvPr>
            <p:ph type="title"/>
          </p:nvPr>
        </p:nvSpPr>
        <p:spPr/>
        <p:txBody>
          <a:bodyPr/>
          <a:lstStyle/>
          <a:p>
            <a:r>
              <a:rPr lang="en-CA" dirty="0"/>
              <a:t>Fixed cost, market competition and product value</a:t>
            </a:r>
          </a:p>
        </p:txBody>
      </p:sp>
      <p:sp>
        <p:nvSpPr>
          <p:cNvPr id="3" name="Content Placeholder 2">
            <a:extLst>
              <a:ext uri="{FF2B5EF4-FFF2-40B4-BE49-F238E27FC236}">
                <a16:creationId xmlns:a16="http://schemas.microsoft.com/office/drawing/2014/main" id="{CD53219F-CFE2-4E4A-85A8-6912A35D9378}"/>
              </a:ext>
            </a:extLst>
          </p:cNvPr>
          <p:cNvSpPr>
            <a:spLocks noGrp="1"/>
          </p:cNvSpPr>
          <p:nvPr>
            <p:ph idx="1"/>
          </p:nvPr>
        </p:nvSpPr>
        <p:spPr/>
        <p:txBody>
          <a:bodyPr>
            <a:noAutofit/>
          </a:bodyPr>
          <a:lstStyle/>
          <a:p>
            <a:pPr algn="just">
              <a:lnSpc>
                <a:spcPct val="100000"/>
              </a:lnSpc>
              <a:spcBef>
                <a:spcPts val="0"/>
              </a:spcBef>
            </a:pPr>
            <a:r>
              <a:rPr lang="en-US" sz="3600" kern="50" dirty="0">
                <a:solidFill>
                  <a:srgbClr val="000000"/>
                </a:solidFill>
                <a:effectLst/>
                <a:latin typeface="Times New Roman" panose="02020603050405020304" pitchFamily="18" charset="0"/>
                <a:ea typeface="Times New Roman" panose="02020603050405020304" pitchFamily="18" charset="0"/>
              </a:rPr>
              <a:t>Higher fixed cost reduces the number of businesses in an industry, which increases the value of their products or services. </a:t>
            </a:r>
          </a:p>
          <a:p>
            <a:pPr algn="just">
              <a:lnSpc>
                <a:spcPct val="100000"/>
              </a:lnSpc>
              <a:spcBef>
                <a:spcPts val="0"/>
              </a:spcBef>
            </a:pPr>
            <a:r>
              <a:rPr lang="en-US" sz="3600" kern="50" dirty="0">
                <a:solidFill>
                  <a:srgbClr val="000000"/>
                </a:solidFill>
                <a:effectLst/>
                <a:latin typeface="Times New Roman" panose="02020603050405020304" pitchFamily="18" charset="0"/>
                <a:ea typeface="Times New Roman" panose="02020603050405020304" pitchFamily="18" charset="0"/>
              </a:rPr>
              <a:t>Regulations and other entry barriers increase fixed costs. </a:t>
            </a:r>
          </a:p>
          <a:p>
            <a:pPr algn="just">
              <a:lnSpc>
                <a:spcPct val="100000"/>
              </a:lnSpc>
              <a:spcBef>
                <a:spcPts val="0"/>
              </a:spcBef>
            </a:pPr>
            <a:r>
              <a:rPr lang="en-US" sz="3600" kern="50" dirty="0">
                <a:solidFill>
                  <a:srgbClr val="000000"/>
                </a:solidFill>
                <a:effectLst/>
                <a:latin typeface="Times New Roman" panose="02020603050405020304" pitchFamily="18" charset="0"/>
                <a:ea typeface="Times New Roman" panose="02020603050405020304" pitchFamily="18" charset="0"/>
              </a:rPr>
              <a:t>We will analyze how the increase of fixed cost affects the return of an industry.  </a:t>
            </a:r>
          </a:p>
          <a:p>
            <a:pPr>
              <a:lnSpc>
                <a:spcPct val="100000"/>
              </a:lnSpc>
              <a:spcBef>
                <a:spcPts val="0"/>
              </a:spcBef>
            </a:pPr>
            <a:endParaRPr lang="en-CA" sz="3600" dirty="0"/>
          </a:p>
        </p:txBody>
      </p:sp>
    </p:spTree>
    <p:extLst>
      <p:ext uri="{BB962C8B-B14F-4D97-AF65-F5344CB8AC3E}">
        <p14:creationId xmlns:p14="http://schemas.microsoft.com/office/powerpoint/2010/main" val="2094301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6A53B-57FD-4A3B-BF41-2A7BACF3490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63A767E-B9B0-449C-A3DC-8B6D9644CFDF}"/>
              </a:ext>
            </a:extLst>
          </p:cNvPr>
          <p:cNvSpPr>
            <a:spLocks noGrp="1"/>
          </p:cNvSpPr>
          <p:nvPr>
            <p:ph idx="1"/>
          </p:nvPr>
        </p:nvSpPr>
        <p:spPr/>
        <p:txBody>
          <a:bodyPr/>
          <a:lstStyle/>
          <a:p>
            <a:r>
              <a:rPr lang="en-US" sz="2800" kern="50" dirty="0">
                <a:solidFill>
                  <a:srgbClr val="000000"/>
                </a:solidFill>
                <a:effectLst/>
                <a:latin typeface="Times New Roman" panose="02020603050405020304" pitchFamily="18" charset="0"/>
                <a:ea typeface="SimSun" panose="02010600030101010101" pitchFamily="2" charset="-122"/>
              </a:rPr>
              <a:t>For example, Canada charges a 270% tariff on import dairy products to deter US dairy imports. </a:t>
            </a:r>
          </a:p>
          <a:p>
            <a:r>
              <a:rPr lang="en-US" sz="2800" kern="50" dirty="0">
                <a:solidFill>
                  <a:srgbClr val="000000"/>
                </a:solidFill>
                <a:effectLst/>
                <a:latin typeface="Times New Roman" panose="02020603050405020304" pitchFamily="18" charset="0"/>
                <a:ea typeface="SimSun" panose="02010600030101010101" pitchFamily="2" charset="-122"/>
              </a:rPr>
              <a:t>By comparison, the US charges a 27% tariff on Canadian lumber imports. </a:t>
            </a:r>
          </a:p>
          <a:p>
            <a:r>
              <a:rPr lang="en-US" sz="2800" kern="50" dirty="0">
                <a:solidFill>
                  <a:srgbClr val="000000"/>
                </a:solidFill>
                <a:effectLst/>
                <a:latin typeface="Times New Roman" panose="02020603050405020304" pitchFamily="18" charset="0"/>
                <a:ea typeface="SimSun" panose="02010600030101010101" pitchFamily="2" charset="-122"/>
              </a:rPr>
              <a:t>In general, small social groups often have stronger internal cohesion than large social groups. </a:t>
            </a:r>
          </a:p>
          <a:p>
            <a:r>
              <a:rPr lang="en-US" sz="2800" kern="50" dirty="0">
                <a:solidFill>
                  <a:srgbClr val="000000"/>
                </a:solidFill>
                <a:effectLst/>
                <a:latin typeface="Times New Roman" panose="02020603050405020304" pitchFamily="18" charset="0"/>
                <a:ea typeface="SimSun" panose="02010600030101010101" pitchFamily="2" charset="-122"/>
              </a:rPr>
              <a:t>Empires are often ruled by minority groups. </a:t>
            </a:r>
          </a:p>
          <a:p>
            <a:r>
              <a:rPr lang="en-US" sz="2800" kern="50" dirty="0">
                <a:solidFill>
                  <a:srgbClr val="000000"/>
                </a:solidFill>
                <a:effectLst/>
                <a:latin typeface="Times New Roman" panose="02020603050405020304" pitchFamily="18" charset="0"/>
                <a:ea typeface="SimSun" panose="02010600030101010101" pitchFamily="2" charset="-122"/>
              </a:rPr>
              <a:t>The most powerful people and most wealthy people in a country are often from social minorities.</a:t>
            </a:r>
            <a:endParaRPr lang="en-CA" dirty="0"/>
          </a:p>
        </p:txBody>
      </p:sp>
    </p:spTree>
    <p:extLst>
      <p:ext uri="{BB962C8B-B14F-4D97-AF65-F5344CB8AC3E}">
        <p14:creationId xmlns:p14="http://schemas.microsoft.com/office/powerpoint/2010/main" val="38538662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C7D35-4B62-4721-941B-CB80FEEC1F62}"/>
              </a:ext>
            </a:extLst>
          </p:cNvPr>
          <p:cNvSpPr>
            <a:spLocks noGrp="1"/>
          </p:cNvSpPr>
          <p:nvPr>
            <p:ph type="title"/>
          </p:nvPr>
        </p:nvSpPr>
        <p:spPr/>
        <p:txBody>
          <a:bodyPr>
            <a:normAutofit/>
          </a:bodyPr>
          <a:lstStyle/>
          <a:p>
            <a:r>
              <a:rPr lang="en-US" sz="3600" b="1"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Summary of value changes with market integration</a:t>
            </a:r>
            <a:endParaRPr lang="en-CA" sz="3600" dirty="0"/>
          </a:p>
        </p:txBody>
      </p:sp>
      <p:graphicFrame>
        <p:nvGraphicFramePr>
          <p:cNvPr id="4" name="Content Placeholder 3">
            <a:extLst>
              <a:ext uri="{FF2B5EF4-FFF2-40B4-BE49-F238E27FC236}">
                <a16:creationId xmlns:a16="http://schemas.microsoft.com/office/drawing/2014/main" id="{6FCAB7C5-A159-4938-B66C-0989C9DCCA3E}"/>
              </a:ext>
            </a:extLst>
          </p:cNvPr>
          <p:cNvGraphicFramePr>
            <a:graphicFrameLocks noGrp="1"/>
          </p:cNvGraphicFramePr>
          <p:nvPr>
            <p:ph idx="1"/>
            <p:extLst>
              <p:ext uri="{D42A27DB-BD31-4B8C-83A1-F6EECF244321}">
                <p14:modId xmlns:p14="http://schemas.microsoft.com/office/powerpoint/2010/main" val="595914932"/>
              </p:ext>
            </p:extLst>
          </p:nvPr>
        </p:nvGraphicFramePr>
        <p:xfrm>
          <a:off x="914400" y="1940560"/>
          <a:ext cx="9977120" cy="4358639"/>
        </p:xfrm>
        <a:graphic>
          <a:graphicData uri="http://schemas.openxmlformats.org/drawingml/2006/table">
            <a:tbl>
              <a:tblPr firstRow="1" firstCol="1" bandRow="1">
                <a:tableStyleId>{5C22544A-7EE6-4342-B048-85BDC9FD1C3A}</a:tableStyleId>
              </a:tblPr>
              <a:tblGrid>
                <a:gridCol w="2442531">
                  <a:extLst>
                    <a:ext uri="{9D8B030D-6E8A-4147-A177-3AD203B41FA5}">
                      <a16:colId xmlns:a16="http://schemas.microsoft.com/office/drawing/2014/main" val="2558591501"/>
                    </a:ext>
                  </a:extLst>
                </a:gridCol>
                <a:gridCol w="2570572">
                  <a:extLst>
                    <a:ext uri="{9D8B030D-6E8A-4147-A177-3AD203B41FA5}">
                      <a16:colId xmlns:a16="http://schemas.microsoft.com/office/drawing/2014/main" val="1618138018"/>
                    </a:ext>
                  </a:extLst>
                </a:gridCol>
                <a:gridCol w="2520423">
                  <a:extLst>
                    <a:ext uri="{9D8B030D-6E8A-4147-A177-3AD203B41FA5}">
                      <a16:colId xmlns:a16="http://schemas.microsoft.com/office/drawing/2014/main" val="1954707099"/>
                    </a:ext>
                  </a:extLst>
                </a:gridCol>
                <a:gridCol w="2443594">
                  <a:extLst>
                    <a:ext uri="{9D8B030D-6E8A-4147-A177-3AD203B41FA5}">
                      <a16:colId xmlns:a16="http://schemas.microsoft.com/office/drawing/2014/main" val="1188988497"/>
                    </a:ext>
                  </a:extLst>
                </a:gridCol>
              </a:tblGrid>
              <a:tr h="618078">
                <a:tc>
                  <a:txBody>
                    <a:bodyPr/>
                    <a:lstStyle/>
                    <a:p>
                      <a:pPr algn="just"/>
                      <a:r>
                        <a:rPr lang="en-US" sz="1800" kern="50" dirty="0">
                          <a:effectLst/>
                        </a:rPr>
                        <a:t> </a:t>
                      </a:r>
                      <a:endParaRPr lang="en-CA" sz="18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gridSpan="2">
                  <a:txBody>
                    <a:bodyPr/>
                    <a:lstStyle/>
                    <a:p>
                      <a:pPr algn="just"/>
                      <a:r>
                        <a:rPr lang="en-US" sz="1800" kern="50">
                          <a:effectLst/>
                        </a:rPr>
                        <a:t>Segregated market</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hMerge="1">
                  <a:txBody>
                    <a:bodyPr/>
                    <a:lstStyle/>
                    <a:p>
                      <a:endParaRPr lang="en-CA"/>
                    </a:p>
                  </a:txBody>
                  <a:tcPr/>
                </a:tc>
                <a:tc>
                  <a:txBody>
                    <a:bodyPr/>
                    <a:lstStyle/>
                    <a:p>
                      <a:pPr algn="just"/>
                      <a:r>
                        <a:rPr lang="en-US" sz="1800" kern="50">
                          <a:effectLst/>
                        </a:rPr>
                        <a:t>Integrated market</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extLst>
                  <a:ext uri="{0D108BD9-81ED-4DB2-BD59-A6C34878D82A}">
                    <a16:rowId xmlns:a16="http://schemas.microsoft.com/office/drawing/2014/main" val="3305768417"/>
                  </a:ext>
                </a:extLst>
              </a:tr>
              <a:tr h="618078">
                <a:tc>
                  <a:txBody>
                    <a:bodyPr/>
                    <a:lstStyle/>
                    <a:p>
                      <a:pPr algn="just"/>
                      <a:r>
                        <a:rPr lang="en-US" sz="1800" kern="50">
                          <a:effectLst/>
                        </a:rPr>
                        <a:t> </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Resource poor region</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Resource rich region</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 </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extLst>
                  <a:ext uri="{0D108BD9-81ED-4DB2-BD59-A6C34878D82A}">
                    <a16:rowId xmlns:a16="http://schemas.microsoft.com/office/drawing/2014/main" val="258951895"/>
                  </a:ext>
                </a:extLst>
              </a:tr>
              <a:tr h="370848">
                <a:tc>
                  <a:txBody>
                    <a:bodyPr/>
                    <a:lstStyle/>
                    <a:p>
                      <a:pPr algn="just"/>
                      <a:r>
                        <a:rPr lang="en-US" sz="1800" kern="50">
                          <a:effectLst/>
                        </a:rPr>
                        <a:t>Market size</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1000</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100</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1100</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extLst>
                  <a:ext uri="{0D108BD9-81ED-4DB2-BD59-A6C34878D82A}">
                    <a16:rowId xmlns:a16="http://schemas.microsoft.com/office/drawing/2014/main" val="2907150461"/>
                  </a:ext>
                </a:extLst>
              </a:tr>
              <a:tr h="325084">
                <a:tc>
                  <a:txBody>
                    <a:bodyPr/>
                    <a:lstStyle/>
                    <a:p>
                      <a:pPr algn="just"/>
                      <a:r>
                        <a:rPr lang="en-US" sz="1800" kern="50">
                          <a:effectLst/>
                        </a:rPr>
                        <a:t>Scarcity</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0.2</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dirty="0">
                          <a:effectLst/>
                        </a:rPr>
                        <a:t>0.9</a:t>
                      </a:r>
                      <a:endParaRPr lang="en-CA" sz="18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0.26</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extLst>
                  <a:ext uri="{0D108BD9-81ED-4DB2-BD59-A6C34878D82A}">
                    <a16:rowId xmlns:a16="http://schemas.microsoft.com/office/drawing/2014/main" val="286363320"/>
                  </a:ext>
                </a:extLst>
              </a:tr>
              <a:tr h="325084">
                <a:tc>
                  <a:txBody>
                    <a:bodyPr/>
                    <a:lstStyle/>
                    <a:p>
                      <a:pPr algn="just"/>
                      <a:r>
                        <a:rPr lang="en-US" sz="1800" kern="50">
                          <a:effectLst/>
                        </a:rPr>
                        <a:t>Unit price</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1.61</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0.11</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1.33</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extLst>
                  <a:ext uri="{0D108BD9-81ED-4DB2-BD59-A6C34878D82A}">
                    <a16:rowId xmlns:a16="http://schemas.microsoft.com/office/drawing/2014/main" val="4288977608"/>
                  </a:ext>
                </a:extLst>
              </a:tr>
              <a:tr h="865311">
                <a:tc>
                  <a:txBody>
                    <a:bodyPr/>
                    <a:lstStyle/>
                    <a:p>
                      <a:pPr algn="just"/>
                      <a:r>
                        <a:rPr lang="en-US" sz="1800" kern="50">
                          <a:effectLst/>
                        </a:rPr>
                        <a:t>Value in segregation</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321.89</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9.48</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dirty="0">
                          <a:effectLst/>
                        </a:rPr>
                        <a:t>331.37 (sum in segregation)</a:t>
                      </a:r>
                      <a:endParaRPr lang="en-CA" sz="18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extLst>
                  <a:ext uri="{0D108BD9-81ED-4DB2-BD59-A6C34878D82A}">
                    <a16:rowId xmlns:a16="http://schemas.microsoft.com/office/drawing/2014/main" val="4279092265"/>
                  </a:ext>
                </a:extLst>
              </a:tr>
              <a:tr h="618078">
                <a:tc>
                  <a:txBody>
                    <a:bodyPr/>
                    <a:lstStyle/>
                    <a:p>
                      <a:pPr algn="just"/>
                      <a:r>
                        <a:rPr lang="en-US" sz="1800" kern="50">
                          <a:effectLst/>
                        </a:rPr>
                        <a:t>Value in integration</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266.64</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120</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a:effectLst/>
                        </a:rPr>
                        <a:t>386.62</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extLst>
                  <a:ext uri="{0D108BD9-81ED-4DB2-BD59-A6C34878D82A}">
                    <a16:rowId xmlns:a16="http://schemas.microsoft.com/office/drawing/2014/main" val="3356806871"/>
                  </a:ext>
                </a:extLst>
              </a:tr>
              <a:tr h="618078">
                <a:tc>
                  <a:txBody>
                    <a:bodyPr/>
                    <a:lstStyle/>
                    <a:p>
                      <a:pPr algn="just"/>
                      <a:r>
                        <a:rPr lang="en-US" sz="1800" kern="50">
                          <a:effectLst/>
                        </a:rPr>
                        <a:t>Difference in value</a:t>
                      </a:r>
                      <a:endParaRPr lang="en-CA" sz="18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algn="just"/>
                      <a:r>
                        <a:rPr lang="en-US" sz="1800" kern="50" dirty="0">
                          <a:effectLst/>
                        </a:rPr>
                        <a:t>-55.25</a:t>
                      </a:r>
                      <a:endParaRPr lang="en-CA" sz="18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50" dirty="0">
                          <a:effectLst/>
                        </a:rPr>
                        <a:t>110.51</a:t>
                      </a:r>
                      <a:endParaRPr lang="en-CA" sz="18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40794" marR="40794"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50" dirty="0">
                          <a:effectLst/>
                        </a:rPr>
                        <a:t>55.25</a:t>
                      </a:r>
                      <a:endParaRPr lang="en-CA" sz="18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54392" marR="54392" marT="27196" marB="27196"/>
                </a:tc>
                <a:extLst>
                  <a:ext uri="{0D108BD9-81ED-4DB2-BD59-A6C34878D82A}">
                    <a16:rowId xmlns:a16="http://schemas.microsoft.com/office/drawing/2014/main" val="2636431302"/>
                  </a:ext>
                </a:extLst>
              </a:tr>
            </a:tbl>
          </a:graphicData>
        </a:graphic>
      </p:graphicFrame>
      <p:sp>
        <p:nvSpPr>
          <p:cNvPr id="5" name="Rectangle 1">
            <a:extLst>
              <a:ext uri="{FF2B5EF4-FFF2-40B4-BE49-F238E27FC236}">
                <a16:creationId xmlns:a16="http://schemas.microsoft.com/office/drawing/2014/main" id="{4CA8A1A8-E975-4A47-9065-80A3128904F4}"/>
              </a:ext>
            </a:extLst>
          </p:cNvPr>
          <p:cNvSpPr>
            <a:spLocks noChangeArrowheads="1"/>
          </p:cNvSpPr>
          <p:nvPr/>
        </p:nvSpPr>
        <p:spPr bwMode="auto">
          <a:xfrm>
            <a:off x="0" y="0"/>
            <a:ext cx="43708770" cy="454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103726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8A820-5B26-44D1-985F-257202A4E106}"/>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4CAB0443-45A6-458F-9B38-1902EBDF1FE7}"/>
              </a:ext>
            </a:extLst>
          </p:cNvPr>
          <p:cNvSpPr>
            <a:spLocks noGrp="1"/>
          </p:cNvSpPr>
          <p:nvPr>
            <p:ph idx="1"/>
          </p:nvPr>
        </p:nvSpPr>
        <p:spPr/>
        <p:txBody>
          <a:bodyPr>
            <a:normAutofit/>
          </a:bodyPr>
          <a:lstStyle/>
          <a:p>
            <a:r>
              <a:rPr lang="en-US" kern="50" dirty="0">
                <a:solidFill>
                  <a:srgbClr val="000000"/>
                </a:solidFill>
                <a:effectLst/>
                <a:latin typeface="Times New Roman" panose="02020603050405020304" pitchFamily="18" charset="0"/>
                <a:ea typeface="SimSun" panose="02010600030101010101" pitchFamily="2" charset="-122"/>
              </a:rPr>
              <a:t>In the above calculations, we assume the number of producers is constant in the process. </a:t>
            </a:r>
          </a:p>
          <a:p>
            <a:r>
              <a:rPr lang="en-US" kern="50" dirty="0">
                <a:solidFill>
                  <a:srgbClr val="000000"/>
                </a:solidFill>
                <a:effectLst/>
                <a:latin typeface="Times New Roman" panose="02020603050405020304" pitchFamily="18" charset="0"/>
                <a:ea typeface="SimSun" panose="02010600030101010101" pitchFamily="2" charset="-122"/>
              </a:rPr>
              <a:t>In reality, with free trade, in the combined trading area, the initial number of producers will increase. </a:t>
            </a:r>
          </a:p>
          <a:p>
            <a:r>
              <a:rPr lang="en-US" kern="50" dirty="0">
                <a:solidFill>
                  <a:srgbClr val="000000"/>
                </a:solidFill>
                <a:effectLst/>
                <a:latin typeface="Times New Roman" panose="02020603050405020304" pitchFamily="18" charset="0"/>
                <a:ea typeface="SimSun" panose="02010600030101010101" pitchFamily="2" charset="-122"/>
              </a:rPr>
              <a:t>As a result, the price will drop. </a:t>
            </a:r>
          </a:p>
          <a:p>
            <a:r>
              <a:rPr lang="en-US" kern="50" dirty="0">
                <a:solidFill>
                  <a:srgbClr val="000000"/>
                </a:solidFill>
                <a:effectLst/>
                <a:latin typeface="Times New Roman" panose="02020603050405020304" pitchFamily="18" charset="0"/>
                <a:ea typeface="SimSun" panose="02010600030101010101" pitchFamily="2" charset="-122"/>
              </a:rPr>
              <a:t>Due to intensified competition, number of producers will decline over time. </a:t>
            </a:r>
          </a:p>
          <a:p>
            <a:r>
              <a:rPr lang="en-US" kern="50" dirty="0">
                <a:solidFill>
                  <a:srgbClr val="000000"/>
                </a:solidFill>
                <a:effectLst/>
                <a:latin typeface="Times New Roman" panose="02020603050405020304" pitchFamily="18" charset="0"/>
                <a:ea typeface="SimSun" panose="02010600030101010101" pitchFamily="2" charset="-122"/>
              </a:rPr>
              <a:t>It is a dynamic process.  </a:t>
            </a:r>
          </a:p>
          <a:p>
            <a:r>
              <a:rPr lang="en-US" kern="50" dirty="0">
                <a:solidFill>
                  <a:srgbClr val="000000"/>
                </a:solidFill>
                <a:effectLst/>
                <a:latin typeface="Times New Roman" panose="02020603050405020304" pitchFamily="18" charset="0"/>
                <a:ea typeface="SimSun" panose="02010600030101010101" pitchFamily="2" charset="-122"/>
              </a:rPr>
              <a:t>A detailed analysis of the dynamics is left to future research.</a:t>
            </a:r>
            <a:endParaRPr lang="en-CA" dirty="0"/>
          </a:p>
        </p:txBody>
      </p:sp>
    </p:spTree>
    <p:extLst>
      <p:ext uri="{BB962C8B-B14F-4D97-AF65-F5344CB8AC3E}">
        <p14:creationId xmlns:p14="http://schemas.microsoft.com/office/powerpoint/2010/main" val="20019195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D9123-A5CF-44C9-9777-EAB905AC7FF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7D79E70-4C74-4EB3-B2D7-A3B8337F84CC}"/>
              </a:ext>
            </a:extLst>
          </p:cNvPr>
          <p:cNvSpPr>
            <a:spLocks noGrp="1"/>
          </p:cNvSpPr>
          <p:nvPr>
            <p:ph idx="1"/>
          </p:nvPr>
        </p:nvSpPr>
        <p:spPr/>
        <p:txBody>
          <a:bodyPr>
            <a:noAutofit/>
          </a:bodyPr>
          <a:lstStyle/>
          <a:p>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There are two major price indices in the crude oil market: WTI and Brent. </a:t>
            </a:r>
          </a:p>
          <a:p>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Historically, WTI and Brent crude oil prices were very close.</a:t>
            </a:r>
          </a:p>
          <a:p>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However, WTI traded at a deep discount to Brent in recent years as Alberta increased its oil output, most of which was sold in the US. </a:t>
            </a:r>
          </a:p>
          <a:p>
            <a:r>
              <a:rPr lang="en-US"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In an attempt to sell more oil at the international price, proposals were made to build or expand several oil pipelines to the coastal area so Alberta oil can be supplied to the international market. </a:t>
            </a:r>
            <a:endParaRPr lang="en-CA"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6669790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49E72-8313-4D73-A69B-D30EBD84097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999444D-18E9-4419-83EE-59ECB55104CD}"/>
              </a:ext>
            </a:extLst>
          </p:cNvPr>
          <p:cNvSpPr>
            <a:spLocks noGrp="1"/>
          </p:cNvSpPr>
          <p:nvPr>
            <p:ph idx="1"/>
          </p:nvPr>
        </p:nvSpPr>
        <p:spPr/>
        <p:txBody>
          <a:bodyPr>
            <a:normAutofit lnSpcReduction="10000"/>
          </a:bodyPr>
          <a:lstStyle/>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would increase the value of Alberta oil products.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Canada produces about three million barrels of crude oil per day.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Canadian oil is often sold several dollars per barrel below the international price.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Every year the Canadian oil industry loses several billion dollars from this price differential;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equivalently, customers of the Canadian oil gain several billion dollars per year from the current situation. </a:t>
            </a:r>
          </a:p>
          <a:p>
            <a:r>
              <a:rPr lang="en-US" sz="28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From the above analysis, it is easy to understand why there is so much negative publicity and disruption around the pipeline projects.</a:t>
            </a:r>
            <a:endParaRPr lang="en-CA" dirty="0"/>
          </a:p>
        </p:txBody>
      </p:sp>
    </p:spTree>
    <p:extLst>
      <p:ext uri="{BB962C8B-B14F-4D97-AF65-F5344CB8AC3E}">
        <p14:creationId xmlns:p14="http://schemas.microsoft.com/office/powerpoint/2010/main" val="15222057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9FD59-3E23-424D-8834-F430802D385A}"/>
              </a:ext>
            </a:extLst>
          </p:cNvPr>
          <p:cNvSpPr>
            <a:spLocks noGrp="1"/>
          </p:cNvSpPr>
          <p:nvPr>
            <p:ph type="title"/>
          </p:nvPr>
        </p:nvSpPr>
        <p:spPr/>
        <p:txBody>
          <a:bodyPr>
            <a:normAutofit/>
          </a:bodyPr>
          <a:lstStyle/>
          <a:p>
            <a:r>
              <a:rPr lang="en-US" b="1" kern="50" dirty="0">
                <a:solidFill>
                  <a:srgbClr val="000000"/>
                </a:solidFill>
                <a:effectLst/>
                <a:latin typeface="Times New Roman" panose="02020603050405020304" pitchFamily="18" charset="0"/>
                <a:ea typeface="SimSun" panose="02010600030101010101" pitchFamily="2" charset="-122"/>
              </a:rPr>
              <a:t>The detailed effects of trade tariffs</a:t>
            </a:r>
            <a:endParaRPr lang="en-CA" dirty="0"/>
          </a:p>
        </p:txBody>
      </p:sp>
      <p:sp>
        <p:nvSpPr>
          <p:cNvPr id="3" name="Content Placeholder 2">
            <a:extLst>
              <a:ext uri="{FF2B5EF4-FFF2-40B4-BE49-F238E27FC236}">
                <a16:creationId xmlns:a16="http://schemas.microsoft.com/office/drawing/2014/main" id="{709C4530-BEB4-43B9-AB3F-D42043F8E5F0}"/>
              </a:ext>
            </a:extLst>
          </p:cNvPr>
          <p:cNvSpPr>
            <a:spLocks noGrp="1"/>
          </p:cNvSpPr>
          <p:nvPr>
            <p:ph idx="1"/>
          </p:nvPr>
        </p:nvSpPr>
        <p:spPr/>
        <p:txBody>
          <a:bodyPr>
            <a:normAutofit/>
          </a:bodyPr>
          <a:lstStyle/>
          <a:p>
            <a:r>
              <a:rPr lang="en-US" sz="3600" kern="50" dirty="0">
                <a:solidFill>
                  <a:srgbClr val="000000"/>
                </a:solidFill>
                <a:latin typeface="Times New Roman" panose="02020603050405020304" pitchFamily="18" charset="0"/>
                <a:ea typeface="SimSun" panose="02010600030101010101" pitchFamily="2" charset="-122"/>
              </a:rPr>
              <a:t>P</a:t>
            </a:r>
            <a:r>
              <a:rPr lang="en-US" sz="3600" kern="50" dirty="0">
                <a:solidFill>
                  <a:srgbClr val="000000"/>
                </a:solidFill>
                <a:effectLst/>
                <a:latin typeface="Times New Roman" panose="02020603050405020304" pitchFamily="18" charset="0"/>
                <a:ea typeface="SimSun" panose="02010600030101010101" pitchFamily="2" charset="-122"/>
              </a:rPr>
              <a:t>roduct value is a function of scarcity. </a:t>
            </a:r>
          </a:p>
          <a:p>
            <a:r>
              <a:rPr lang="en-US" sz="3600" kern="50" dirty="0">
                <a:solidFill>
                  <a:srgbClr val="000000"/>
                </a:solidFill>
                <a:effectLst/>
                <a:latin typeface="Times New Roman" panose="02020603050405020304" pitchFamily="18" charset="0"/>
                <a:ea typeface="SimSun" panose="02010600030101010101" pitchFamily="2" charset="-122"/>
              </a:rPr>
              <a:t>Tariff policy can often significantly influence output quantity and hence product value, especially when a certain commodity has one big producer and one big consumer. </a:t>
            </a:r>
          </a:p>
          <a:p>
            <a:r>
              <a:rPr lang="en-US" sz="3600" kern="50" dirty="0">
                <a:solidFill>
                  <a:srgbClr val="000000"/>
                </a:solidFill>
                <a:effectLst/>
                <a:latin typeface="Times New Roman" panose="02020603050405020304" pitchFamily="18" charset="0"/>
                <a:ea typeface="SimSun" panose="02010600030101010101" pitchFamily="2" charset="-122"/>
              </a:rPr>
              <a:t>For example, Canada is a big producer of softwood lumber while USA is a big consumer. </a:t>
            </a:r>
          </a:p>
          <a:p>
            <a:endParaRPr lang="en-CA" sz="3600" dirty="0"/>
          </a:p>
        </p:txBody>
      </p:sp>
    </p:spTree>
    <p:extLst>
      <p:ext uri="{BB962C8B-B14F-4D97-AF65-F5344CB8AC3E}">
        <p14:creationId xmlns:p14="http://schemas.microsoft.com/office/powerpoint/2010/main" val="41907172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FF9A0-DD0D-4019-B501-43623588F37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95C932D-A5D5-40EB-AA39-27B73EF7F78F}"/>
              </a:ext>
            </a:extLst>
          </p:cNvPr>
          <p:cNvSpPr>
            <a:spLocks noGrp="1"/>
          </p:cNvSpPr>
          <p:nvPr>
            <p:ph idx="1"/>
          </p:nvPr>
        </p:nvSpPr>
        <p:spPr/>
        <p:txBody>
          <a:bodyPr>
            <a:normAutofit/>
          </a:bodyPr>
          <a:lstStyle/>
          <a:p>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From value theory, the value of lumber market is represented by VP(-</a:t>
            </a:r>
            <a:r>
              <a:rPr lang="en-US" sz="3600" i="1" kern="5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ln</a:t>
            </a:r>
            <a:r>
              <a:rPr lang="en-US" sz="3600" kern="5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a:t>
            </a:r>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where </a:t>
            </a:r>
            <a:r>
              <a:rPr lang="en-US" sz="3600" i="1"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a:t>
            </a:r>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is the proportion of lumber that is on the market. </a:t>
            </a:r>
          </a:p>
          <a:p>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Assume </a:t>
            </a:r>
            <a:r>
              <a:rPr lang="en-US" sz="3600" i="1"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V</a:t>
            </a:r>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the total volume of the forest, is 10000. </a:t>
            </a:r>
          </a:p>
          <a:p>
            <a:r>
              <a:rPr lang="en-US" sz="36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 consumer country will benefit from a trade policy that increases the production of lumber since it will reduce the value of imported lumber.</a:t>
            </a:r>
            <a:endParaRPr lang="en-CA" sz="36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600" dirty="0"/>
          </a:p>
        </p:txBody>
      </p:sp>
    </p:spTree>
    <p:extLst>
      <p:ext uri="{BB962C8B-B14F-4D97-AF65-F5344CB8AC3E}">
        <p14:creationId xmlns:p14="http://schemas.microsoft.com/office/powerpoint/2010/main" val="19495348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50245-5BB8-423F-AE6D-D447C1D4DF5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93BC7B3-BA8B-4589-9D51-A503C6A87D1A}"/>
              </a:ext>
            </a:extLst>
          </p:cNvPr>
          <p:cNvSpPr>
            <a:spLocks noGrp="1"/>
          </p:cNvSpPr>
          <p:nvPr>
            <p:ph idx="1"/>
          </p:nvPr>
        </p:nvSpPr>
        <p:spPr/>
        <p:txBody>
          <a:bodyPr>
            <a:normAutofit lnSpcReduction="10000"/>
          </a:bodyPr>
          <a:lstStyle/>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Suppose the cost structure of the lumber industry is the following.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total fixed cost in lumber production in country </a:t>
            </a:r>
            <a:r>
              <a:rPr lang="en-US" sz="3200" i="1"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a:t>
            </a:r>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is 100. The variable cost is 55% of product value.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total value of the lumber products is VP(-</a:t>
            </a:r>
            <a:r>
              <a:rPr lang="en-US" sz="3200" i="1" kern="5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ln</a:t>
            </a:r>
            <a:r>
              <a:rPr lang="en-US" sz="3200" kern="5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a:t>
            </a:r>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and the total cost of production is 100+0.55*V*P*(-</a:t>
            </a:r>
            <a:r>
              <a:rPr lang="en-US" sz="3200" kern="50" dirty="0" err="1">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lnP</a:t>
            </a:r>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Suppose every year, 1% of the all lumber is harvested. The profit on lumber production is equal to revenue minus total cost</a:t>
            </a:r>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8361185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39737-5A04-4C47-B5CD-C300F9FF504B}"/>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F7C9D23-2C5A-46F9-92D3-5CFBECFB9FA8}"/>
              </a:ext>
            </a:extLst>
          </p:cNvPr>
          <p:cNvSpPr>
            <a:spLocks noGrp="1"/>
          </p:cNvSpPr>
          <p:nvPr>
            <p:ph idx="1"/>
          </p:nvPr>
        </p:nvSpPr>
        <p:spPr>
          <a:xfrm>
            <a:off x="2667000" y="3731427"/>
            <a:ext cx="10111700" cy="11750140"/>
          </a:xfrm>
        </p:spPr>
        <p:txBody>
          <a:bodyPr/>
          <a:lstStyle/>
          <a:p>
            <a:endParaRPr lang="en-CA" dirty="0"/>
          </a:p>
        </p:txBody>
      </p:sp>
      <p:sp>
        <p:nvSpPr>
          <p:cNvPr id="4" name="Rectangle 2">
            <a:extLst>
              <a:ext uri="{FF2B5EF4-FFF2-40B4-BE49-F238E27FC236}">
                <a16:creationId xmlns:a16="http://schemas.microsoft.com/office/drawing/2014/main" id="{DC14A047-C4FA-45BD-A56B-5FAD94F69DCE}"/>
              </a:ext>
            </a:extLst>
          </p:cNvPr>
          <p:cNvSpPr>
            <a:spLocks noChangeArrowheads="1"/>
          </p:cNvSpPr>
          <p:nvPr/>
        </p:nvSpPr>
        <p:spPr bwMode="auto">
          <a:xfrm>
            <a:off x="1828800" y="2384602"/>
            <a:ext cx="117237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5" name="Object 4">
            <a:extLst>
              <a:ext uri="{FF2B5EF4-FFF2-40B4-BE49-F238E27FC236}">
                <a16:creationId xmlns:a16="http://schemas.microsoft.com/office/drawing/2014/main" id="{5644F368-855D-4277-9EC1-6ED8DF083CAA}"/>
              </a:ext>
            </a:extLst>
          </p:cNvPr>
          <p:cNvGraphicFramePr>
            <a:graphicFrameLocks noChangeAspect="1"/>
          </p:cNvGraphicFramePr>
          <p:nvPr>
            <p:extLst>
              <p:ext uri="{D42A27DB-BD31-4B8C-83A1-F6EECF244321}">
                <p14:modId xmlns:p14="http://schemas.microsoft.com/office/powerpoint/2010/main" val="1753173682"/>
              </p:ext>
            </p:extLst>
          </p:nvPr>
        </p:nvGraphicFramePr>
        <p:xfrm>
          <a:off x="1828800" y="2363002"/>
          <a:ext cx="9378606" cy="3065646"/>
        </p:xfrm>
        <a:graphic>
          <a:graphicData uri="http://schemas.openxmlformats.org/presentationml/2006/ole">
            <mc:AlternateContent xmlns:mc="http://schemas.openxmlformats.org/markup-compatibility/2006">
              <mc:Choice xmlns:v="urn:schemas-microsoft-com:vml" Requires="v">
                <p:oleObj r:id="rId2" imgW="2641600" imgH="863600" progId="Equation.3">
                  <p:embed/>
                </p:oleObj>
              </mc:Choice>
              <mc:Fallback>
                <p:oleObj r:id="rId2" imgW="2641600" imgH="863600" progId="Equation.3">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363002"/>
                        <a:ext cx="9378606" cy="3065646"/>
                      </a:xfrm>
                      <a:prstGeom prst="rect">
                        <a:avLst/>
                      </a:prstGeom>
                      <a:noFill/>
                    </p:spPr>
                  </p:pic>
                </p:oleObj>
              </mc:Fallback>
            </mc:AlternateContent>
          </a:graphicData>
        </a:graphic>
      </p:graphicFrame>
    </p:spTree>
    <p:extLst>
      <p:ext uri="{BB962C8B-B14F-4D97-AF65-F5344CB8AC3E}">
        <p14:creationId xmlns:p14="http://schemas.microsoft.com/office/powerpoint/2010/main" val="37627146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A3A6F-2117-4A64-B5DB-C5871F3BBFB5}"/>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D58DB3F-A969-4DFE-B481-D67A915E8D04}"/>
              </a:ext>
            </a:extLst>
          </p:cNvPr>
          <p:cNvSpPr>
            <a:spLocks noGrp="1"/>
          </p:cNvSpPr>
          <p:nvPr>
            <p:ph idx="1"/>
          </p:nvPr>
        </p:nvSpPr>
        <p:spPr>
          <a:xfrm>
            <a:off x="1049154" y="2454442"/>
            <a:ext cx="14696895" cy="8217520"/>
          </a:xfrm>
        </p:spPr>
        <p:txBody>
          <a:bodyPr>
            <a:normAutofit/>
          </a:bodyPr>
          <a:lstStyle/>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In 2001, the USA imposed a 27% import duty on lumber from Canada.</a:t>
            </a:r>
          </a:p>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If the volume of production remained at the same level, the profit </a:t>
            </a:r>
          </a:p>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for lumber production would be</a:t>
            </a:r>
            <a:endParaRPr lang="en-CA" sz="24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2400" dirty="0"/>
          </a:p>
        </p:txBody>
      </p:sp>
      <p:sp>
        <p:nvSpPr>
          <p:cNvPr id="4" name="Rectangle 2">
            <a:extLst>
              <a:ext uri="{FF2B5EF4-FFF2-40B4-BE49-F238E27FC236}">
                <a16:creationId xmlns:a16="http://schemas.microsoft.com/office/drawing/2014/main" id="{72E2F306-DF07-4DDE-AE91-4C1F97877363}"/>
              </a:ext>
            </a:extLst>
          </p:cNvPr>
          <p:cNvSpPr>
            <a:spLocks noChangeArrowheads="1"/>
          </p:cNvSpPr>
          <p:nvPr/>
        </p:nvSpPr>
        <p:spPr bwMode="auto">
          <a:xfrm flipV="1">
            <a:off x="-455630" y="4486105"/>
            <a:ext cx="17039879" cy="54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graphicFrame>
        <p:nvGraphicFramePr>
          <p:cNvPr id="5" name="Object 4">
            <a:extLst>
              <a:ext uri="{FF2B5EF4-FFF2-40B4-BE49-F238E27FC236}">
                <a16:creationId xmlns:a16="http://schemas.microsoft.com/office/drawing/2014/main" id="{9FA42B69-E16F-4915-8890-AC3BC40BF600}"/>
              </a:ext>
            </a:extLst>
          </p:cNvPr>
          <p:cNvGraphicFramePr>
            <a:graphicFrameLocks noChangeAspect="1"/>
          </p:cNvGraphicFramePr>
          <p:nvPr>
            <p:extLst>
              <p:ext uri="{D42A27DB-BD31-4B8C-83A1-F6EECF244321}">
                <p14:modId xmlns:p14="http://schemas.microsoft.com/office/powerpoint/2010/main" val="1232518648"/>
              </p:ext>
            </p:extLst>
          </p:nvPr>
        </p:nvGraphicFramePr>
        <p:xfrm>
          <a:off x="2018807" y="4132088"/>
          <a:ext cx="5644628" cy="1682174"/>
        </p:xfrm>
        <a:graphic>
          <a:graphicData uri="http://schemas.openxmlformats.org/presentationml/2006/ole">
            <mc:AlternateContent xmlns:mc="http://schemas.openxmlformats.org/markup-compatibility/2006">
              <mc:Choice xmlns:v="urn:schemas-microsoft-com:vml" Requires="v">
                <p:oleObj r:id="rId2" imgW="2895600" imgH="863600" progId="Equation.3">
                  <p:embed/>
                </p:oleObj>
              </mc:Choice>
              <mc:Fallback>
                <p:oleObj r:id="rId2" imgW="2895600" imgH="863600" progId="Equation.3">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8807" y="4132088"/>
                        <a:ext cx="5644628" cy="1682174"/>
                      </a:xfrm>
                      <a:prstGeom prst="rect">
                        <a:avLst/>
                      </a:prstGeom>
                      <a:noFill/>
                    </p:spPr>
                  </p:pic>
                </p:oleObj>
              </mc:Fallback>
            </mc:AlternateContent>
          </a:graphicData>
        </a:graphic>
      </p:graphicFrame>
    </p:spTree>
    <p:extLst>
      <p:ext uri="{BB962C8B-B14F-4D97-AF65-F5344CB8AC3E}">
        <p14:creationId xmlns:p14="http://schemas.microsoft.com/office/powerpoint/2010/main" val="401519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5E2A7-7CE0-47D4-991C-93E2A6823673}"/>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218CAD3-0323-44E3-AB8B-3B81A45914CA}"/>
                  </a:ext>
                </a:extLst>
              </p:cNvPr>
              <p:cNvSpPr>
                <a:spLocks noGrp="1"/>
              </p:cNvSpPr>
              <p:nvPr>
                <p:ph idx="1"/>
              </p:nvPr>
            </p:nvSpPr>
            <p:spPr/>
            <p:txBody>
              <a:bodyPr>
                <a:normAutofit/>
              </a:bodyPr>
              <a:lstStyle/>
              <a:p>
                <a:pPr algn="just">
                  <a:lnSpc>
                    <a:spcPct val="100000"/>
                  </a:lnSpc>
                  <a:spcAft>
                    <a:spcPts val="600"/>
                  </a:spcAft>
                </a:pPr>
                <a:r>
                  <a:rPr lang="en-US" sz="3600" kern="50" dirty="0">
                    <a:solidFill>
                      <a:srgbClr val="000000"/>
                    </a:solidFill>
                    <a:effectLst/>
                    <a:latin typeface="Times New Roman" panose="02020603050405020304" pitchFamily="18" charset="0"/>
                    <a:ea typeface="Times New Roman" panose="02020603050405020304" pitchFamily="18" charset="0"/>
                  </a:rPr>
                  <a:t>Suppose the market size of an industry is M, scarcity is p, the number of businesses in the industry is b. </a:t>
                </a:r>
              </a:p>
              <a:p>
                <a:pPr algn="just">
                  <a:lnSpc>
                    <a:spcPct val="100000"/>
                  </a:lnSpc>
                  <a:spcAft>
                    <a:spcPts val="600"/>
                  </a:spcAft>
                </a:pPr>
                <a:r>
                  <a:rPr lang="en-US" sz="3600" kern="50" dirty="0">
                    <a:solidFill>
                      <a:srgbClr val="000000"/>
                    </a:solidFill>
                    <a:effectLst/>
                    <a:latin typeface="Times New Roman" panose="02020603050405020304" pitchFamily="18" charset="0"/>
                    <a:ea typeface="Times New Roman" panose="02020603050405020304" pitchFamily="18" charset="0"/>
                  </a:rPr>
                  <a:t>Then the unit value for the product is</a:t>
                </a:r>
                <a:endParaRPr lang="en-CA" sz="3600" kern="50" dirty="0">
                  <a:solidFill>
                    <a:srgbClr val="000000"/>
                  </a:solidFill>
                  <a:effectLst/>
                  <a:latin typeface="Times New Roman" panose="02020603050405020304" pitchFamily="18" charset="0"/>
                  <a:ea typeface="Times New Roman" panose="02020603050405020304" pitchFamily="18" charset="0"/>
                </a:endParaRPr>
              </a:p>
              <a:p>
                <a:pPr algn="just">
                  <a:lnSpc>
                    <a:spcPct val="100000"/>
                  </a:lnSpc>
                  <a:spcAft>
                    <a:spcPts val="600"/>
                  </a:spcAft>
                </a:pPr>
                <a14:m>
                  <m:oMath xmlns:m="http://schemas.openxmlformats.org/officeDocument/2006/math">
                    <m:r>
                      <a:rPr lang="en-US" sz="3600" i="1" kern="50">
                        <a:solidFill>
                          <a:srgbClr val="000000"/>
                        </a:solidFill>
                        <a:effectLst/>
                        <a:latin typeface="Cambria Math" panose="02040503050406030204" pitchFamily="18" charset="0"/>
                        <a:ea typeface="Times New Roman" panose="02020603050405020304" pitchFamily="18" charset="0"/>
                      </a:rPr>
                      <m:t>−</m:t>
                    </m:r>
                    <m:func>
                      <m:funcPr>
                        <m:ctrlPr>
                          <a:rPr lang="en-CA" sz="3600" i="1" kern="50">
                            <a:solidFill>
                              <a:srgbClr val="000000"/>
                            </a:solidFill>
                            <a:effectLst/>
                            <a:latin typeface="Cambria Math" panose="02040503050406030204" pitchFamily="18" charset="0"/>
                            <a:ea typeface="Times New Roman" panose="02020603050405020304" pitchFamily="18" charset="0"/>
                          </a:rPr>
                        </m:ctrlPr>
                      </m:funcPr>
                      <m:fName>
                        <m:sSub>
                          <m:sSubPr>
                            <m:ctrlPr>
                              <a:rPr lang="en-CA" sz="3600" i="1" kern="50">
                                <a:solidFill>
                                  <a:srgbClr val="000000"/>
                                </a:solidFill>
                                <a:effectLst/>
                                <a:latin typeface="Cambria Math" panose="02040503050406030204" pitchFamily="18" charset="0"/>
                                <a:ea typeface="Times New Roman" panose="02020603050405020304" pitchFamily="18" charset="0"/>
                              </a:rPr>
                            </m:ctrlPr>
                          </m:sSubPr>
                          <m:e>
                            <m:r>
                              <m:rPr>
                                <m:sty m:val="p"/>
                              </m:rPr>
                              <a:rPr lang="en-US" sz="3600" kern="50">
                                <a:solidFill>
                                  <a:srgbClr val="000000"/>
                                </a:solidFill>
                                <a:effectLst/>
                                <a:latin typeface="Cambria Math" panose="02040503050406030204" pitchFamily="18" charset="0"/>
                                <a:ea typeface="Times New Roman" panose="02020603050405020304" pitchFamily="18" charset="0"/>
                              </a:rPr>
                              <m:t>log</m:t>
                            </m:r>
                          </m:e>
                          <m:sub>
                            <m:r>
                              <a:rPr lang="en-US" sz="3600" i="1" kern="50">
                                <a:solidFill>
                                  <a:srgbClr val="000000"/>
                                </a:solidFill>
                                <a:effectLst/>
                                <a:latin typeface="Cambria Math" panose="02040503050406030204" pitchFamily="18" charset="0"/>
                                <a:ea typeface="Times New Roman" panose="02020603050405020304" pitchFamily="18" charset="0"/>
                              </a:rPr>
                              <m:t>𝑏</m:t>
                            </m:r>
                          </m:sub>
                        </m:sSub>
                      </m:fName>
                      <m:e>
                        <m:r>
                          <a:rPr lang="en-US" sz="3600" i="1" kern="50">
                            <a:solidFill>
                              <a:srgbClr val="000000"/>
                            </a:solidFill>
                            <a:effectLst/>
                            <a:latin typeface="Cambria Math" panose="02040503050406030204" pitchFamily="18" charset="0"/>
                            <a:ea typeface="Times New Roman" panose="02020603050405020304" pitchFamily="18" charset="0"/>
                          </a:rPr>
                          <m:t>𝑝</m:t>
                        </m:r>
                      </m:e>
                    </m:func>
                  </m:oMath>
                </a14:m>
                <a:endParaRPr lang="en-CA" sz="3600" kern="50" dirty="0">
                  <a:solidFill>
                    <a:srgbClr val="000000"/>
                  </a:solidFill>
                  <a:effectLst/>
                  <a:latin typeface="Times New Roman" panose="02020603050405020304" pitchFamily="18" charset="0"/>
                  <a:ea typeface="Times New Roman" panose="02020603050405020304" pitchFamily="18" charset="0"/>
                </a:endParaRPr>
              </a:p>
              <a:p>
                <a:pPr>
                  <a:lnSpc>
                    <a:spcPct val="100000"/>
                  </a:lnSpc>
                </a:pPr>
                <a:endParaRPr lang="en-CA" sz="3600" dirty="0"/>
              </a:p>
            </p:txBody>
          </p:sp>
        </mc:Choice>
        <mc:Fallback xmlns="">
          <p:sp>
            <p:nvSpPr>
              <p:cNvPr id="3" name="Content Placeholder 2">
                <a:extLst>
                  <a:ext uri="{FF2B5EF4-FFF2-40B4-BE49-F238E27FC236}">
                    <a16:creationId xmlns:a16="http://schemas.microsoft.com/office/drawing/2014/main" id="{D218CAD3-0323-44E3-AB8B-3B81A45914CA}"/>
                  </a:ext>
                </a:extLst>
              </p:cNvPr>
              <p:cNvSpPr>
                <a:spLocks noGrp="1" noRot="1" noChangeAspect="1" noMove="1" noResize="1" noEditPoints="1" noAdjustHandles="1" noChangeArrowheads="1" noChangeShapeType="1" noTextEdit="1"/>
              </p:cNvSpPr>
              <p:nvPr>
                <p:ph idx="1"/>
              </p:nvPr>
            </p:nvSpPr>
            <p:spPr>
              <a:blipFill>
                <a:blip r:embed="rId2"/>
                <a:stretch>
                  <a:fillRect l="-1623" t="-2241" r="-1739"/>
                </a:stretch>
              </a:blipFill>
            </p:spPr>
            <p:txBody>
              <a:bodyPr/>
              <a:lstStyle/>
              <a:p>
                <a:r>
                  <a:rPr lang="en-CA">
                    <a:noFill/>
                  </a:rPr>
                  <a:t> </a:t>
                </a:r>
              </a:p>
            </p:txBody>
          </p:sp>
        </mc:Fallback>
      </mc:AlternateContent>
    </p:spTree>
    <p:extLst>
      <p:ext uri="{BB962C8B-B14F-4D97-AF65-F5344CB8AC3E}">
        <p14:creationId xmlns:p14="http://schemas.microsoft.com/office/powerpoint/2010/main" val="26061950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CCC99-756B-4234-8FCB-AB8EEE04E952}"/>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1E2D0AF-C9E2-466A-AD60-BFCBF0842F90}"/>
              </a:ext>
            </a:extLst>
          </p:cNvPr>
          <p:cNvSpPr>
            <a:spLocks noGrp="1"/>
          </p:cNvSpPr>
          <p:nvPr>
            <p:ph idx="1"/>
          </p:nvPr>
        </p:nvSpPr>
        <p:spPr/>
        <p:txBody>
          <a:bodyPr>
            <a:normAutofit/>
          </a:bodyPr>
          <a:lstStyle/>
          <a:p>
            <a:r>
              <a:rPr lang="en-US" sz="3200" kern="5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This</a:t>
            </a:r>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means that the lumber industry would lose money.</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Production of lumber had to be increased to avoid loss.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If the production level is increased to </a:t>
            </a:r>
            <a:r>
              <a:rPr lang="en-US" sz="3200" i="1"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a:t>
            </a:r>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 1.5%, the profit for the lumber industry will become</a:t>
            </a:r>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2217179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BAAD6-11AE-4EFB-B38D-B18A102F9B8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DE27863-D8C6-46BC-B6D1-920325CEAEA7}"/>
              </a:ext>
            </a:extLst>
          </p:cNvPr>
          <p:cNvSpPr>
            <a:spLocks noGrp="1"/>
          </p:cNvSpPr>
          <p:nvPr>
            <p:ph idx="1"/>
          </p:nvPr>
        </p:nvSpPr>
        <p:spPr>
          <a:xfrm>
            <a:off x="5505650" y="6708808"/>
            <a:ext cx="10019045" cy="6229322"/>
          </a:xfrm>
        </p:spPr>
        <p:txBody>
          <a:bodyPr/>
          <a:lstStyle/>
          <a:p>
            <a:endParaRPr lang="en-CA" dirty="0"/>
          </a:p>
        </p:txBody>
      </p:sp>
      <p:sp>
        <p:nvSpPr>
          <p:cNvPr id="4" name="Rectangle 2">
            <a:extLst>
              <a:ext uri="{FF2B5EF4-FFF2-40B4-BE49-F238E27FC236}">
                <a16:creationId xmlns:a16="http://schemas.microsoft.com/office/drawing/2014/main" id="{04D7C974-458B-4AF5-816B-CEC92E399645}"/>
              </a:ext>
            </a:extLst>
          </p:cNvPr>
          <p:cNvSpPr>
            <a:spLocks noChangeArrowheads="1"/>
          </p:cNvSpPr>
          <p:nvPr/>
        </p:nvSpPr>
        <p:spPr bwMode="auto">
          <a:xfrm flipV="1">
            <a:off x="5190574" y="2338937"/>
            <a:ext cx="11616284" cy="1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graphicFrame>
        <p:nvGraphicFramePr>
          <p:cNvPr id="5" name="Object 4">
            <a:extLst>
              <a:ext uri="{FF2B5EF4-FFF2-40B4-BE49-F238E27FC236}">
                <a16:creationId xmlns:a16="http://schemas.microsoft.com/office/drawing/2014/main" id="{D4C09208-AEA8-4978-A5DB-536324719335}"/>
              </a:ext>
            </a:extLst>
          </p:cNvPr>
          <p:cNvGraphicFramePr>
            <a:graphicFrameLocks noChangeAspect="1"/>
          </p:cNvGraphicFramePr>
          <p:nvPr>
            <p:extLst>
              <p:ext uri="{D42A27DB-BD31-4B8C-83A1-F6EECF244321}">
                <p14:modId xmlns:p14="http://schemas.microsoft.com/office/powerpoint/2010/main" val="319638153"/>
              </p:ext>
            </p:extLst>
          </p:nvPr>
        </p:nvGraphicFramePr>
        <p:xfrm>
          <a:off x="2283670" y="2606445"/>
          <a:ext cx="6821622" cy="2032932"/>
        </p:xfrm>
        <a:graphic>
          <a:graphicData uri="http://schemas.openxmlformats.org/presentationml/2006/ole">
            <mc:AlternateContent xmlns:mc="http://schemas.openxmlformats.org/markup-compatibility/2006">
              <mc:Choice xmlns:v="urn:schemas-microsoft-com:vml" Requires="v">
                <p:oleObj r:id="rId2" imgW="2895600" imgH="863600" progId="Equation.3">
                  <p:embed/>
                </p:oleObj>
              </mc:Choice>
              <mc:Fallback>
                <p:oleObj r:id="rId2" imgW="2895600" imgH="863600" progId="Equation.3">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3670" y="2606445"/>
                        <a:ext cx="6821622" cy="2032932"/>
                      </a:xfrm>
                      <a:prstGeom prst="rect">
                        <a:avLst/>
                      </a:prstGeom>
                      <a:noFill/>
                    </p:spPr>
                  </p:pic>
                </p:oleObj>
              </mc:Fallback>
            </mc:AlternateContent>
          </a:graphicData>
        </a:graphic>
      </p:graphicFrame>
    </p:spTree>
    <p:extLst>
      <p:ext uri="{BB962C8B-B14F-4D97-AF65-F5344CB8AC3E}">
        <p14:creationId xmlns:p14="http://schemas.microsoft.com/office/powerpoint/2010/main" val="860726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DFC77-7756-4DAB-9518-EE70B9E5CD1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FC6CC0B-CAD0-4AD8-B8C4-0F487B83CCBC}"/>
              </a:ext>
            </a:extLst>
          </p:cNvPr>
          <p:cNvSpPr>
            <a:spLocks noGrp="1"/>
          </p:cNvSpPr>
          <p:nvPr>
            <p:ph idx="1"/>
          </p:nvPr>
        </p:nvSpPr>
        <p:spPr/>
        <p:txBody>
          <a:bodyPr>
            <a:normAutofit/>
          </a:bodyPr>
          <a:lstStyle/>
          <a:p>
            <a:r>
              <a:rPr lang="en-US" sz="3200" kern="50" dirty="0">
                <a:solidFill>
                  <a:srgbClr val="000000"/>
                </a:solidFill>
                <a:effectLst/>
                <a:latin typeface="Times New Roman" panose="02020603050405020304" pitchFamily="18" charset="0"/>
                <a:ea typeface="SimSun" panose="02010600030101010101" pitchFamily="2" charset="-122"/>
              </a:rPr>
              <a:t>As the production is increased from 1.0% of the total reserve to 1.5%, the unit value of lumber is decreased from –ln(0.01)= 4.6 to –ln(0.015) = 4.2. </a:t>
            </a:r>
          </a:p>
          <a:p>
            <a:r>
              <a:rPr lang="en-US" sz="3200" kern="50" dirty="0">
                <a:solidFill>
                  <a:srgbClr val="000000"/>
                </a:solidFill>
                <a:effectLst/>
                <a:latin typeface="Times New Roman" panose="02020603050405020304" pitchFamily="18" charset="0"/>
                <a:ea typeface="SimSun" panose="02010600030101010101" pitchFamily="2" charset="-122"/>
              </a:rPr>
              <a:t>USA collected a 27% tariff on lumber import and enjoyed lower price on lumber. </a:t>
            </a:r>
            <a:endParaRPr lang="en-CA" sz="3200" dirty="0"/>
          </a:p>
        </p:txBody>
      </p:sp>
    </p:spTree>
    <p:extLst>
      <p:ext uri="{BB962C8B-B14F-4D97-AF65-F5344CB8AC3E}">
        <p14:creationId xmlns:p14="http://schemas.microsoft.com/office/powerpoint/2010/main" val="15384306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5D2BE-3867-4007-B754-4B418981A10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3256863-52D0-4C37-882F-57B0DED2B8BA}"/>
              </a:ext>
            </a:extLst>
          </p:cNvPr>
          <p:cNvSpPr>
            <a:spLocks noGrp="1"/>
          </p:cNvSpPr>
          <p:nvPr>
            <p:ph idx="1"/>
          </p:nvPr>
        </p:nvSpPr>
        <p:spPr/>
        <p:txBody>
          <a:bodyPr>
            <a:normAutofit/>
          </a:bodyPr>
          <a:lstStyle/>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table next slide gives a summary of softwood lumber futures prices, annual production from Canada, revenues and profits from Canfor, Canada’s largest softwood producer, in 2000 and 2002, one year before and after USA imposed the 27% tariff on softwood lumber import from Canada.</a:t>
            </a:r>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9460543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6AAF159B-7D51-4849-8A3E-77F792B9F5ED}"/>
              </a:ext>
            </a:extLst>
          </p:cNvPr>
          <p:cNvGraphicFramePr>
            <a:graphicFrameLocks noGrp="1"/>
          </p:cNvGraphicFramePr>
          <p:nvPr>
            <p:ph idx="1"/>
            <p:extLst>
              <p:ext uri="{D42A27DB-BD31-4B8C-83A1-F6EECF244321}">
                <p14:modId xmlns:p14="http://schemas.microsoft.com/office/powerpoint/2010/main" val="3893518855"/>
              </p:ext>
            </p:extLst>
          </p:nvPr>
        </p:nvGraphicFramePr>
        <p:xfrm>
          <a:off x="1087655" y="1463040"/>
          <a:ext cx="9509759" cy="4610498"/>
        </p:xfrm>
        <a:graphic>
          <a:graphicData uri="http://schemas.openxmlformats.org/drawingml/2006/table">
            <a:tbl>
              <a:tblPr firstRow="1" firstCol="1" bandRow="1">
                <a:tableStyleId>{5C22544A-7EE6-4342-B048-85BDC9FD1C3A}</a:tableStyleId>
              </a:tblPr>
              <a:tblGrid>
                <a:gridCol w="5329535">
                  <a:extLst>
                    <a:ext uri="{9D8B030D-6E8A-4147-A177-3AD203B41FA5}">
                      <a16:colId xmlns:a16="http://schemas.microsoft.com/office/drawing/2014/main" val="830640938"/>
                    </a:ext>
                  </a:extLst>
                </a:gridCol>
                <a:gridCol w="2162325">
                  <a:extLst>
                    <a:ext uri="{9D8B030D-6E8A-4147-A177-3AD203B41FA5}">
                      <a16:colId xmlns:a16="http://schemas.microsoft.com/office/drawing/2014/main" val="316185611"/>
                    </a:ext>
                  </a:extLst>
                </a:gridCol>
                <a:gridCol w="2017899">
                  <a:extLst>
                    <a:ext uri="{9D8B030D-6E8A-4147-A177-3AD203B41FA5}">
                      <a16:colId xmlns:a16="http://schemas.microsoft.com/office/drawing/2014/main" val="1115540458"/>
                    </a:ext>
                  </a:extLst>
                </a:gridCol>
              </a:tblGrid>
              <a:tr h="688866">
                <a:tc>
                  <a:txBody>
                    <a:bodyPr/>
                    <a:lstStyle/>
                    <a:p>
                      <a:pPr algn="just"/>
                      <a:r>
                        <a:rPr lang="en-US" sz="2400" kern="50">
                          <a:effectLst/>
                        </a:rPr>
                        <a:t> </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a:effectLst/>
                        </a:rPr>
                        <a:t>2000</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a:effectLst/>
                        </a:rPr>
                        <a:t>2002</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33667101"/>
                  </a:ext>
                </a:extLst>
              </a:tr>
              <a:tr h="980408">
                <a:tc>
                  <a:txBody>
                    <a:bodyPr/>
                    <a:lstStyle/>
                    <a:p>
                      <a:pPr algn="just"/>
                      <a:r>
                        <a:rPr lang="en-US" sz="2400" kern="50">
                          <a:effectLst/>
                        </a:rPr>
                        <a:t>Softwood lumber futures price (January closing)</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a:effectLst/>
                        </a:rPr>
                        <a:t>346.6</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a:effectLst/>
                        </a:rPr>
                        <a:t>268.7</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871135401"/>
                  </a:ext>
                </a:extLst>
              </a:tr>
              <a:tr h="980408">
                <a:tc>
                  <a:txBody>
                    <a:bodyPr/>
                    <a:lstStyle/>
                    <a:p>
                      <a:pPr algn="just"/>
                      <a:r>
                        <a:rPr lang="en-US" sz="2400" kern="50">
                          <a:effectLst/>
                        </a:rPr>
                        <a:t>Production (thousands of cubic meters)</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a:effectLst/>
                        </a:rPr>
                        <a:t>68557</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a:effectLst/>
                        </a:rPr>
                        <a:t>71989</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26624363"/>
                  </a:ext>
                </a:extLst>
              </a:tr>
              <a:tr h="980408">
                <a:tc>
                  <a:txBody>
                    <a:bodyPr/>
                    <a:lstStyle/>
                    <a:p>
                      <a:pPr algn="just"/>
                      <a:r>
                        <a:rPr lang="en-US" sz="2400" kern="50">
                          <a:effectLst/>
                        </a:rPr>
                        <a:t>Canfor revenue (millions of dollars)</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a:effectLst/>
                        </a:rPr>
                        <a:t>2265.9</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a:effectLst/>
                        </a:rPr>
                        <a:t>2112.3</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653385671"/>
                  </a:ext>
                </a:extLst>
              </a:tr>
              <a:tr h="980408">
                <a:tc>
                  <a:txBody>
                    <a:bodyPr/>
                    <a:lstStyle/>
                    <a:p>
                      <a:pPr algn="just"/>
                      <a:r>
                        <a:rPr lang="en-US" sz="2400" kern="50">
                          <a:effectLst/>
                        </a:rPr>
                        <a:t>Canfor profit (millions of dollars)</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a:effectLst/>
                        </a:rPr>
                        <a:t>125.6</a:t>
                      </a:r>
                      <a:endParaRPr lang="en-CA" sz="2400" kern="5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tc>
                  <a:txBody>
                    <a:bodyPr/>
                    <a:lstStyle/>
                    <a:p>
                      <a:pPr algn="just"/>
                      <a:r>
                        <a:rPr lang="en-US" sz="2400" kern="50" dirty="0">
                          <a:effectLst/>
                        </a:rPr>
                        <a:t>11.5</a:t>
                      </a:r>
                      <a:endParaRPr lang="en-CA" sz="24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697026192"/>
                  </a:ext>
                </a:extLst>
              </a:tr>
            </a:tbl>
          </a:graphicData>
        </a:graphic>
      </p:graphicFrame>
    </p:spTree>
    <p:extLst>
      <p:ext uri="{BB962C8B-B14F-4D97-AF65-F5344CB8AC3E}">
        <p14:creationId xmlns:p14="http://schemas.microsoft.com/office/powerpoint/2010/main" val="985879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1532E-FAA4-4989-A71C-9DF0EF90C8A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92E9746-6D2A-4101-B039-22165AD6359D}"/>
              </a:ext>
            </a:extLst>
          </p:cNvPr>
          <p:cNvSpPr>
            <a:spLocks noGrp="1"/>
          </p:cNvSpPr>
          <p:nvPr>
            <p:ph idx="1"/>
          </p:nvPr>
        </p:nvSpPr>
        <p:spPr/>
        <p:txBody>
          <a:bodyPr>
            <a:normAutofit/>
          </a:bodyPr>
          <a:lstStyle/>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data confirm the theoretical prediction that after the tariff, production increased, prices dropped, and corporate profits from lumber producers tumbled.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shows that tariffs are an effective way to shift wealth from producing countries to consuming countries, and contradicts the standard theory that tariffs hurt importing countries by imposing higher prices for consumers.</a:t>
            </a:r>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2758322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7BA1-52E4-458A-84F3-F7D31EA9A01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AE478B47-E085-42F1-8094-CE31D973C717}"/>
              </a:ext>
            </a:extLst>
          </p:cNvPr>
          <p:cNvSpPr>
            <a:spLocks noGrp="1"/>
          </p:cNvSpPr>
          <p:nvPr>
            <p:ph idx="1"/>
          </p:nvPr>
        </p:nvSpPr>
        <p:spPr/>
        <p:txBody>
          <a:bodyPr>
            <a:normAutofit/>
          </a:bodyPr>
          <a:lstStyle/>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From the theoretical analysis, as well the data in the above table, trade policies have huge effects on the distribution of wealth across borders, and this also greatly influences the distribution of jobs across borders.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This is why trade policies are such an emotional issue over history.</a:t>
            </a:r>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2059475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50CCB-9ED4-47E2-9C67-F6B42FE6D2D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258A7E2E-EF96-4C96-AC48-B5CCE4B73B4F}"/>
              </a:ext>
            </a:extLst>
          </p:cNvPr>
          <p:cNvSpPr>
            <a:spLocks noGrp="1"/>
          </p:cNvSpPr>
          <p:nvPr>
            <p:ph idx="1"/>
          </p:nvPr>
        </p:nvSpPr>
        <p:spPr/>
        <p:txBody>
          <a:bodyPr>
            <a:normAutofit fontScale="92500" lnSpcReduction="10000"/>
          </a:bodyPr>
          <a:lstStyle/>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scarcity of a commodity is influenced by the market size. </a:t>
            </a:r>
          </a:p>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For Canadian lumber, the market size is very much determined by the US housing market, which is much larger than the Canadian market. </a:t>
            </a:r>
          </a:p>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 market size is also greatly affected by transportation costs. </a:t>
            </a:r>
          </a:p>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For example, petroleum is relatively light compared with coal for the same amount of energy. </a:t>
            </a:r>
          </a:p>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Therefore, petroleum is a global commodity while coal is much less so. </a:t>
            </a:r>
          </a:p>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Lumber is six times heavier than coal as a fuel. Hence the market for wood as a fuel is highly localized. But the market for wood as lumber, which is higher priced than fuel, is much larger. </a:t>
            </a:r>
          </a:p>
          <a:p>
            <a:r>
              <a:rPr lang="en-US" sz="24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Still, the increasing cost of oil decreases the size of the lumber market. Not only do transportation costs increase, but also higher energy prices can make constructing a home more expensive.</a:t>
            </a:r>
            <a:endParaRPr lang="en-CA" sz="24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2400" dirty="0"/>
          </a:p>
        </p:txBody>
      </p:sp>
    </p:spTree>
    <p:extLst>
      <p:ext uri="{BB962C8B-B14F-4D97-AF65-F5344CB8AC3E}">
        <p14:creationId xmlns:p14="http://schemas.microsoft.com/office/powerpoint/2010/main" val="18282597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A05E1-6D57-A308-EE5A-59793264BEC8}"/>
              </a:ext>
            </a:extLst>
          </p:cNvPr>
          <p:cNvSpPr>
            <a:spLocks noGrp="1"/>
          </p:cNvSpPr>
          <p:nvPr>
            <p:ph type="title"/>
          </p:nvPr>
        </p:nvSpPr>
        <p:spPr/>
        <p:txBody>
          <a:bodyPr/>
          <a:lstStyle/>
          <a:p>
            <a:r>
              <a:rPr lang="en-CA" dirty="0"/>
              <a:t>Power Structure of a Society</a:t>
            </a:r>
          </a:p>
        </p:txBody>
      </p:sp>
      <p:sp>
        <p:nvSpPr>
          <p:cNvPr id="3" name="Content Placeholder 2">
            <a:extLst>
              <a:ext uri="{FF2B5EF4-FFF2-40B4-BE49-F238E27FC236}">
                <a16:creationId xmlns:a16="http://schemas.microsoft.com/office/drawing/2014/main" id="{F6802ED5-D474-41F1-B7E2-D50292521C14}"/>
              </a:ext>
            </a:extLst>
          </p:cNvPr>
          <p:cNvSpPr>
            <a:spLocks noGrp="1"/>
          </p:cNvSpPr>
          <p:nvPr>
            <p:ph idx="1"/>
          </p:nvPr>
        </p:nvSpPr>
        <p:spPr/>
        <p:txBody>
          <a:bodyPr>
            <a:normAutofit/>
          </a:bodyPr>
          <a:lstStyle/>
          <a:p>
            <a:r>
              <a:rPr lang="en-CA" sz="3200" dirty="0">
                <a:effectLst/>
                <a:latin typeface="Times New Roman" panose="02020603050405020304" pitchFamily="18" charset="0"/>
                <a:ea typeface="Times New Roman" panose="02020603050405020304" pitchFamily="18" charset="0"/>
              </a:rPr>
              <a:t>In a biography of Churchill, it was stated that Churchill "naturally had a lively sympathy for the underdog, particularly against the middle-dog, provided, and it was quite a big proviso, that his own position as a top-dog was unchallenged." (Jenkins, p. 180). </a:t>
            </a:r>
          </a:p>
          <a:p>
            <a:endParaRPr lang="en-CA" sz="3200" dirty="0"/>
          </a:p>
        </p:txBody>
      </p:sp>
    </p:spTree>
    <p:extLst>
      <p:ext uri="{BB962C8B-B14F-4D97-AF65-F5344CB8AC3E}">
        <p14:creationId xmlns:p14="http://schemas.microsoft.com/office/powerpoint/2010/main" val="36986245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6949C-73DE-3E07-B797-2C33EA4F3DF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95A1C29-2610-5DDB-4D17-1766E28932BE}"/>
              </a:ext>
            </a:extLst>
          </p:cNvPr>
          <p:cNvSpPr>
            <a:spLocks noGrp="1"/>
          </p:cNvSpPr>
          <p:nvPr>
            <p:ph idx="1"/>
          </p:nvPr>
        </p:nvSpPr>
        <p:spPr/>
        <p:txBody>
          <a:bodyPr>
            <a:normAutofit/>
          </a:bodyPr>
          <a:lstStyle/>
          <a:p>
            <a:r>
              <a:rPr lang="en-CA" sz="3200" dirty="0">
                <a:effectLst/>
                <a:latin typeface="Times New Roman" panose="02020603050405020304" pitchFamily="18" charset="0"/>
                <a:ea typeface="Times New Roman" panose="02020603050405020304" pitchFamily="18" charset="0"/>
              </a:rPr>
              <a:t>This type of Churchillian practice is quite standard in politics and economics. </a:t>
            </a:r>
          </a:p>
          <a:p>
            <a:r>
              <a:rPr lang="en-CA" sz="3200" dirty="0">
                <a:effectLst/>
                <a:latin typeface="Times New Roman" panose="02020603050405020304" pitchFamily="18" charset="0"/>
                <a:ea typeface="Times New Roman" panose="02020603050405020304" pitchFamily="18" charset="0"/>
              </a:rPr>
              <a:t>But there is little academic research about such practices.</a:t>
            </a:r>
          </a:p>
          <a:p>
            <a:r>
              <a:rPr lang="en-CA" sz="3200" dirty="0">
                <a:effectLst/>
                <a:latin typeface="Times New Roman" panose="02020603050405020304" pitchFamily="18" charset="0"/>
                <a:ea typeface="Times New Roman" panose="02020603050405020304" pitchFamily="18" charset="0"/>
              </a:rPr>
              <a:t> Churchill has become such an icon for the top dogs that "researching less popular episodes in Churchill's life[…] would either finish their careers, preclude them from promotion, or make them outcasts in academia." (Hirsch, 2018) </a:t>
            </a:r>
          </a:p>
          <a:p>
            <a:endParaRPr lang="en-CA" sz="3200" dirty="0"/>
          </a:p>
        </p:txBody>
      </p:sp>
    </p:spTree>
    <p:extLst>
      <p:ext uri="{BB962C8B-B14F-4D97-AF65-F5344CB8AC3E}">
        <p14:creationId xmlns:p14="http://schemas.microsoft.com/office/powerpoint/2010/main" val="246183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7894-0E0E-4D26-AED7-A67F8C207197}"/>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A6AB979-1D61-46D7-B80E-2B110F626539}"/>
                  </a:ext>
                </a:extLst>
              </p:cNvPr>
              <p:cNvSpPr>
                <a:spLocks noGrp="1"/>
              </p:cNvSpPr>
              <p:nvPr>
                <p:ph idx="1"/>
              </p:nvPr>
            </p:nvSpPr>
            <p:spPr/>
            <p:txBody>
              <a:bodyPr>
                <a:noAutofit/>
              </a:bodyPr>
              <a:lstStyle/>
              <a:p>
                <a:pPr algn="just">
                  <a:lnSpc>
                    <a:spcPct val="110000"/>
                  </a:lnSpc>
                  <a:spcBef>
                    <a:spcPts val="0"/>
                  </a:spcBef>
                </a:pPr>
                <a:r>
                  <a:rPr lang="en-US" kern="50" dirty="0">
                    <a:solidFill>
                      <a:srgbClr val="000000"/>
                    </a:solidFill>
                    <a:effectLst/>
                    <a:latin typeface="Times New Roman" panose="02020603050405020304" pitchFamily="18" charset="0"/>
                    <a:ea typeface="Times New Roman" panose="02020603050405020304" pitchFamily="18" charset="0"/>
                  </a:rPr>
                  <a:t>The fixed cost for each business is K, variable cost is C. </a:t>
                </a:r>
              </a:p>
              <a:p>
                <a:pPr algn="just">
                  <a:lnSpc>
                    <a:spcPct val="110000"/>
                  </a:lnSpc>
                  <a:spcBef>
                    <a:spcPts val="0"/>
                  </a:spcBef>
                </a:pPr>
                <a:r>
                  <a:rPr lang="en-US" kern="50" dirty="0">
                    <a:solidFill>
                      <a:srgbClr val="000000"/>
                    </a:solidFill>
                    <a:effectLst/>
                    <a:latin typeface="Times New Roman" panose="02020603050405020304" pitchFamily="18" charset="0"/>
                    <a:ea typeface="Times New Roman" panose="02020603050405020304" pitchFamily="18" charset="0"/>
                  </a:rPr>
                  <a:t>Assume each business gets the same amount of revenue. </a:t>
                </a:r>
              </a:p>
              <a:p>
                <a:pPr algn="just">
                  <a:lnSpc>
                    <a:spcPct val="110000"/>
                  </a:lnSpc>
                  <a:spcBef>
                    <a:spcPts val="0"/>
                  </a:spcBef>
                </a:pPr>
                <a:r>
                  <a:rPr lang="en-US" kern="50" dirty="0">
                    <a:solidFill>
                      <a:srgbClr val="000000"/>
                    </a:solidFill>
                    <a:effectLst/>
                    <a:latin typeface="Times New Roman" panose="02020603050405020304" pitchFamily="18" charset="0"/>
                    <a:ea typeface="Times New Roman" panose="02020603050405020304" pitchFamily="18" charset="0"/>
                  </a:rPr>
                  <a:t>The revenue and total cost for each business are</a:t>
                </a:r>
                <a:endParaRPr lang="en-CA" kern="50" dirty="0">
                  <a:solidFill>
                    <a:srgbClr val="000000"/>
                  </a:solidFill>
                  <a:effectLst/>
                  <a:latin typeface="Times New Roman" panose="02020603050405020304" pitchFamily="18" charset="0"/>
                  <a:ea typeface="Times New Roman" panose="02020603050405020304" pitchFamily="18" charset="0"/>
                </a:endParaRPr>
              </a:p>
              <a:p>
                <a:pPr marL="457200" algn="just">
                  <a:lnSpc>
                    <a:spcPct val="110000"/>
                  </a:lnSpc>
                  <a:spcBef>
                    <a:spcPts val="0"/>
                  </a:spcBef>
                </a:pPr>
                <a:r>
                  <a:rPr lang="en-US" kern="50" dirty="0">
                    <a:solidFill>
                      <a:srgbClr val="000000"/>
                    </a:solidFill>
                    <a:effectLst/>
                    <a:latin typeface="Times New Roman" panose="02020603050405020304" pitchFamily="18" charset="0"/>
                    <a:ea typeface="Times New Roman" panose="02020603050405020304" pitchFamily="18" charset="0"/>
                  </a:rPr>
                  <a:t>	</a:t>
                </a:r>
                <a14:m>
                  <m:oMath xmlns:m="http://schemas.openxmlformats.org/officeDocument/2006/math">
                    <m:f>
                      <m:fPr>
                        <m:ctrlPr>
                          <a:rPr lang="en-CA" i="1" kern="50">
                            <a:solidFill>
                              <a:srgbClr val="000000"/>
                            </a:solidFill>
                            <a:effectLst/>
                            <a:latin typeface="Cambria Math" panose="02040503050406030204" pitchFamily="18" charset="0"/>
                            <a:ea typeface="Times New Roman" panose="02020603050405020304" pitchFamily="18" charset="0"/>
                          </a:rPr>
                        </m:ctrlPr>
                      </m:fPr>
                      <m:num>
                        <m:r>
                          <a:rPr lang="en-US" i="1" kern="50">
                            <a:solidFill>
                              <a:srgbClr val="000000"/>
                            </a:solidFill>
                            <a:effectLst/>
                            <a:latin typeface="Cambria Math" panose="02040503050406030204" pitchFamily="18" charset="0"/>
                            <a:ea typeface="Times New Roman" panose="02020603050405020304" pitchFamily="18" charset="0"/>
                          </a:rPr>
                          <m:t>𝑀𝑝</m:t>
                        </m:r>
                      </m:num>
                      <m:den>
                        <m:r>
                          <a:rPr lang="en-US" i="1" kern="50">
                            <a:solidFill>
                              <a:srgbClr val="000000"/>
                            </a:solidFill>
                            <a:effectLst/>
                            <a:latin typeface="Cambria Math" panose="02040503050406030204" pitchFamily="18" charset="0"/>
                            <a:ea typeface="Times New Roman" panose="02020603050405020304" pitchFamily="18" charset="0"/>
                          </a:rPr>
                          <m:t>𝑏</m:t>
                        </m:r>
                      </m:den>
                    </m:f>
                    <m:d>
                      <m:dPr>
                        <m:ctrlPr>
                          <a:rPr lang="en-CA" i="1" kern="50">
                            <a:solidFill>
                              <a:srgbClr val="000000"/>
                            </a:solidFill>
                            <a:effectLst/>
                            <a:latin typeface="Cambria Math" panose="02040503050406030204" pitchFamily="18" charset="0"/>
                            <a:ea typeface="Times New Roman" panose="02020603050405020304" pitchFamily="18" charset="0"/>
                          </a:rPr>
                        </m:ctrlPr>
                      </m:dPr>
                      <m:e>
                        <m:r>
                          <a:rPr lang="en-US" i="1" kern="50">
                            <a:solidFill>
                              <a:srgbClr val="000000"/>
                            </a:solidFill>
                            <a:effectLst/>
                            <a:latin typeface="Cambria Math" panose="02040503050406030204" pitchFamily="18" charset="0"/>
                            <a:ea typeface="Times New Roman" panose="02020603050405020304" pitchFamily="18" charset="0"/>
                          </a:rPr>
                          <m:t>−</m:t>
                        </m:r>
                        <m:func>
                          <m:funcPr>
                            <m:ctrlPr>
                              <a:rPr lang="en-CA" i="1" kern="50">
                                <a:solidFill>
                                  <a:srgbClr val="000000"/>
                                </a:solidFill>
                                <a:effectLst/>
                                <a:latin typeface="Cambria Math" panose="02040503050406030204" pitchFamily="18" charset="0"/>
                                <a:ea typeface="Times New Roman" panose="02020603050405020304" pitchFamily="18" charset="0"/>
                              </a:rPr>
                            </m:ctrlPr>
                          </m:funcPr>
                          <m:fName>
                            <m:sSub>
                              <m:sSubPr>
                                <m:ctrlPr>
                                  <a:rPr lang="en-CA" i="1" kern="50">
                                    <a:solidFill>
                                      <a:srgbClr val="000000"/>
                                    </a:solidFill>
                                    <a:effectLst/>
                                    <a:latin typeface="Cambria Math" panose="02040503050406030204" pitchFamily="18" charset="0"/>
                                    <a:ea typeface="Times New Roman" panose="02020603050405020304" pitchFamily="18" charset="0"/>
                                  </a:rPr>
                                </m:ctrlPr>
                              </m:sSubPr>
                              <m:e>
                                <m:r>
                                  <m:rPr>
                                    <m:sty m:val="p"/>
                                  </m:rPr>
                                  <a:rPr lang="en-US" kern="50">
                                    <a:solidFill>
                                      <a:srgbClr val="000000"/>
                                    </a:solidFill>
                                    <a:effectLst/>
                                    <a:latin typeface="Cambria Math" panose="02040503050406030204" pitchFamily="18" charset="0"/>
                                    <a:ea typeface="Times New Roman" panose="02020603050405020304" pitchFamily="18" charset="0"/>
                                  </a:rPr>
                                  <m:t>log</m:t>
                                </m:r>
                              </m:e>
                              <m:sub>
                                <m:r>
                                  <a:rPr lang="en-US" i="1" kern="50">
                                    <a:solidFill>
                                      <a:srgbClr val="000000"/>
                                    </a:solidFill>
                                    <a:effectLst/>
                                    <a:latin typeface="Cambria Math" panose="02040503050406030204" pitchFamily="18" charset="0"/>
                                    <a:ea typeface="Times New Roman" panose="02020603050405020304" pitchFamily="18" charset="0"/>
                                  </a:rPr>
                                  <m:t>𝑏</m:t>
                                </m:r>
                              </m:sub>
                            </m:sSub>
                          </m:fName>
                          <m:e>
                            <m:r>
                              <a:rPr lang="en-US" i="1" kern="50">
                                <a:solidFill>
                                  <a:srgbClr val="000000"/>
                                </a:solidFill>
                                <a:effectLst/>
                                <a:latin typeface="Cambria Math" panose="02040503050406030204" pitchFamily="18" charset="0"/>
                                <a:ea typeface="Times New Roman" panose="02020603050405020304" pitchFamily="18" charset="0"/>
                              </a:rPr>
                              <m:t>𝑝</m:t>
                            </m:r>
                          </m:e>
                        </m:func>
                      </m:e>
                    </m:d>
                    <m:r>
                      <a:rPr lang="en-US" i="1" kern="50">
                        <a:solidFill>
                          <a:srgbClr val="000000"/>
                        </a:solidFill>
                        <a:effectLst/>
                        <a:latin typeface="Cambria Math" panose="02040503050406030204" pitchFamily="18" charset="0"/>
                        <a:ea typeface="Times New Roman" panose="02020603050405020304" pitchFamily="18" charset="0"/>
                      </a:rPr>
                      <m:t>  </m:t>
                    </m:r>
                    <m:r>
                      <a:rPr lang="en-US" i="1" kern="50">
                        <a:solidFill>
                          <a:srgbClr val="000000"/>
                        </a:solidFill>
                        <a:effectLst/>
                        <a:latin typeface="Cambria Math" panose="02040503050406030204" pitchFamily="18" charset="0"/>
                        <a:ea typeface="Times New Roman" panose="02020603050405020304" pitchFamily="18" charset="0"/>
                      </a:rPr>
                      <m:t>𝑎𝑛𝑑</m:t>
                    </m:r>
                    <m:r>
                      <a:rPr lang="en-US" i="1" kern="50">
                        <a:solidFill>
                          <a:srgbClr val="000000"/>
                        </a:solidFill>
                        <a:effectLst/>
                        <a:latin typeface="Cambria Math" panose="02040503050406030204" pitchFamily="18" charset="0"/>
                        <a:ea typeface="Times New Roman" panose="02020603050405020304" pitchFamily="18" charset="0"/>
                      </a:rPr>
                      <m:t>  </m:t>
                    </m:r>
                    <m:r>
                      <a:rPr lang="en-US" i="1" kern="50">
                        <a:solidFill>
                          <a:srgbClr val="000000"/>
                        </a:solidFill>
                        <a:effectLst/>
                        <a:latin typeface="Cambria Math" panose="02040503050406030204" pitchFamily="18" charset="0"/>
                        <a:ea typeface="Times New Roman" panose="02020603050405020304" pitchFamily="18" charset="0"/>
                      </a:rPr>
                      <m:t>𝐾</m:t>
                    </m:r>
                    <m:r>
                      <a:rPr lang="en-US" i="1" kern="50">
                        <a:solidFill>
                          <a:srgbClr val="000000"/>
                        </a:solidFill>
                        <a:effectLst/>
                        <a:latin typeface="Cambria Math" panose="02040503050406030204" pitchFamily="18" charset="0"/>
                        <a:ea typeface="Times New Roman" panose="02020603050405020304" pitchFamily="18" charset="0"/>
                      </a:rPr>
                      <m:t>+</m:t>
                    </m:r>
                    <m:r>
                      <a:rPr lang="en-US" i="1" kern="50">
                        <a:solidFill>
                          <a:srgbClr val="000000"/>
                        </a:solidFill>
                        <a:effectLst/>
                        <a:latin typeface="Cambria Math" panose="02040503050406030204" pitchFamily="18" charset="0"/>
                        <a:ea typeface="Times New Roman" panose="02020603050405020304" pitchFamily="18" charset="0"/>
                      </a:rPr>
                      <m:t>𝐶</m:t>
                    </m:r>
                    <m:f>
                      <m:fPr>
                        <m:ctrlPr>
                          <a:rPr lang="en-CA" i="1" kern="50">
                            <a:solidFill>
                              <a:srgbClr val="000000"/>
                            </a:solidFill>
                            <a:effectLst/>
                            <a:latin typeface="Cambria Math" panose="02040503050406030204" pitchFamily="18" charset="0"/>
                            <a:ea typeface="Times New Roman" panose="02020603050405020304" pitchFamily="18" charset="0"/>
                          </a:rPr>
                        </m:ctrlPr>
                      </m:fPr>
                      <m:num>
                        <m:r>
                          <a:rPr lang="en-US" i="1" kern="50">
                            <a:solidFill>
                              <a:srgbClr val="000000"/>
                            </a:solidFill>
                            <a:effectLst/>
                            <a:latin typeface="Cambria Math" panose="02040503050406030204" pitchFamily="18" charset="0"/>
                            <a:ea typeface="Times New Roman" panose="02020603050405020304" pitchFamily="18" charset="0"/>
                          </a:rPr>
                          <m:t>𝑀𝑝</m:t>
                        </m:r>
                      </m:num>
                      <m:den>
                        <m:r>
                          <a:rPr lang="en-US" i="1" kern="50">
                            <a:solidFill>
                              <a:srgbClr val="000000"/>
                            </a:solidFill>
                            <a:effectLst/>
                            <a:latin typeface="Cambria Math" panose="02040503050406030204" pitchFamily="18" charset="0"/>
                            <a:ea typeface="Times New Roman" panose="02020603050405020304" pitchFamily="18" charset="0"/>
                          </a:rPr>
                          <m:t>𝑏</m:t>
                        </m:r>
                      </m:den>
                    </m:f>
                    <m:d>
                      <m:dPr>
                        <m:ctrlPr>
                          <a:rPr lang="en-CA" i="1" kern="50">
                            <a:solidFill>
                              <a:srgbClr val="000000"/>
                            </a:solidFill>
                            <a:effectLst/>
                            <a:latin typeface="Cambria Math" panose="02040503050406030204" pitchFamily="18" charset="0"/>
                            <a:ea typeface="Times New Roman" panose="02020603050405020304" pitchFamily="18" charset="0"/>
                          </a:rPr>
                        </m:ctrlPr>
                      </m:dPr>
                      <m:e>
                        <m:r>
                          <a:rPr lang="en-US" i="1" kern="50">
                            <a:solidFill>
                              <a:srgbClr val="000000"/>
                            </a:solidFill>
                            <a:effectLst/>
                            <a:latin typeface="Cambria Math" panose="02040503050406030204" pitchFamily="18" charset="0"/>
                            <a:ea typeface="Times New Roman" panose="02020603050405020304" pitchFamily="18" charset="0"/>
                          </a:rPr>
                          <m:t>−</m:t>
                        </m:r>
                        <m:func>
                          <m:funcPr>
                            <m:ctrlPr>
                              <a:rPr lang="en-CA" i="1" kern="50">
                                <a:solidFill>
                                  <a:srgbClr val="000000"/>
                                </a:solidFill>
                                <a:effectLst/>
                                <a:latin typeface="Cambria Math" panose="02040503050406030204" pitchFamily="18" charset="0"/>
                                <a:ea typeface="Times New Roman" panose="02020603050405020304" pitchFamily="18" charset="0"/>
                              </a:rPr>
                            </m:ctrlPr>
                          </m:funcPr>
                          <m:fName>
                            <m:sSub>
                              <m:sSubPr>
                                <m:ctrlPr>
                                  <a:rPr lang="en-CA" i="1" kern="50">
                                    <a:solidFill>
                                      <a:srgbClr val="000000"/>
                                    </a:solidFill>
                                    <a:effectLst/>
                                    <a:latin typeface="Cambria Math" panose="02040503050406030204" pitchFamily="18" charset="0"/>
                                    <a:ea typeface="Times New Roman" panose="02020603050405020304" pitchFamily="18" charset="0"/>
                                  </a:rPr>
                                </m:ctrlPr>
                              </m:sSubPr>
                              <m:e>
                                <m:r>
                                  <m:rPr>
                                    <m:sty m:val="p"/>
                                  </m:rPr>
                                  <a:rPr lang="en-US" kern="50">
                                    <a:solidFill>
                                      <a:srgbClr val="000000"/>
                                    </a:solidFill>
                                    <a:effectLst/>
                                    <a:latin typeface="Cambria Math" panose="02040503050406030204" pitchFamily="18" charset="0"/>
                                    <a:ea typeface="Times New Roman" panose="02020603050405020304" pitchFamily="18" charset="0"/>
                                  </a:rPr>
                                  <m:t>log</m:t>
                                </m:r>
                              </m:e>
                              <m:sub>
                                <m:r>
                                  <a:rPr lang="en-US" i="1" kern="50">
                                    <a:solidFill>
                                      <a:srgbClr val="000000"/>
                                    </a:solidFill>
                                    <a:effectLst/>
                                    <a:latin typeface="Cambria Math" panose="02040503050406030204" pitchFamily="18" charset="0"/>
                                    <a:ea typeface="Times New Roman" panose="02020603050405020304" pitchFamily="18" charset="0"/>
                                  </a:rPr>
                                  <m:t>𝑏</m:t>
                                </m:r>
                              </m:sub>
                            </m:sSub>
                          </m:fName>
                          <m:e>
                            <m:r>
                              <a:rPr lang="en-US" i="1" kern="50">
                                <a:solidFill>
                                  <a:srgbClr val="000000"/>
                                </a:solidFill>
                                <a:effectLst/>
                                <a:latin typeface="Cambria Math" panose="02040503050406030204" pitchFamily="18" charset="0"/>
                                <a:ea typeface="Times New Roman" panose="02020603050405020304" pitchFamily="18" charset="0"/>
                              </a:rPr>
                              <m:t>𝑝</m:t>
                            </m:r>
                          </m:e>
                        </m:func>
                      </m:e>
                    </m:d>
                  </m:oMath>
                </a14:m>
                <a:endParaRPr lang="en-CA" kern="50" dirty="0">
                  <a:solidFill>
                    <a:srgbClr val="000000"/>
                  </a:solidFill>
                  <a:effectLst/>
                  <a:latin typeface="Times New Roman" panose="02020603050405020304" pitchFamily="18" charset="0"/>
                  <a:ea typeface="Times New Roman" panose="02020603050405020304" pitchFamily="18" charset="0"/>
                </a:endParaRPr>
              </a:p>
              <a:p>
                <a:pPr marL="457200" algn="just">
                  <a:lnSpc>
                    <a:spcPct val="110000"/>
                  </a:lnSpc>
                  <a:spcBef>
                    <a:spcPts val="0"/>
                  </a:spcBef>
                </a:pPr>
                <a:r>
                  <a:rPr lang="en-US" kern="50" dirty="0">
                    <a:solidFill>
                      <a:srgbClr val="000000"/>
                    </a:solidFill>
                    <a:effectLst/>
                    <a:latin typeface="Times New Roman" panose="02020603050405020304" pitchFamily="18" charset="0"/>
                    <a:ea typeface="Times New Roman" panose="02020603050405020304" pitchFamily="18" charset="0"/>
                  </a:rPr>
                  <a:t> </a:t>
                </a:r>
                <a:endParaRPr lang="en-CA" kern="50" dirty="0">
                  <a:solidFill>
                    <a:srgbClr val="000000"/>
                  </a:solidFill>
                  <a:effectLst/>
                  <a:latin typeface="Times New Roman" panose="02020603050405020304" pitchFamily="18" charset="0"/>
                  <a:ea typeface="Times New Roman" panose="02020603050405020304" pitchFamily="18" charset="0"/>
                </a:endParaRPr>
              </a:p>
              <a:p>
                <a:pPr algn="just">
                  <a:lnSpc>
                    <a:spcPct val="110000"/>
                  </a:lnSpc>
                  <a:spcBef>
                    <a:spcPts val="0"/>
                  </a:spcBef>
                </a:pPr>
                <a:r>
                  <a:rPr lang="en-US" kern="50" dirty="0">
                    <a:solidFill>
                      <a:srgbClr val="000000"/>
                    </a:solidFill>
                    <a:effectLst/>
                    <a:latin typeface="Times New Roman" panose="02020603050405020304" pitchFamily="18" charset="0"/>
                    <a:ea typeface="Times New Roman" panose="02020603050405020304" pitchFamily="18" charset="0"/>
                  </a:rPr>
                  <a:t>respectively. The return for each business is</a:t>
                </a:r>
                <a:endParaRPr lang="en-CA" kern="50" dirty="0">
                  <a:solidFill>
                    <a:srgbClr val="000000"/>
                  </a:solidFill>
                  <a:effectLst/>
                  <a:latin typeface="Times New Roman" panose="02020603050405020304" pitchFamily="18" charset="0"/>
                  <a:ea typeface="Times New Roman" panose="02020603050405020304" pitchFamily="18" charset="0"/>
                </a:endParaRPr>
              </a:p>
              <a:p>
                <a:pPr marL="457200" algn="just">
                  <a:lnSpc>
                    <a:spcPct val="110000"/>
                  </a:lnSpc>
                  <a:spcBef>
                    <a:spcPts val="0"/>
                  </a:spcBef>
                </a:pPr>
                <a:r>
                  <a:rPr lang="en-US" kern="50" dirty="0">
                    <a:solidFill>
                      <a:srgbClr val="000000"/>
                    </a:solidFill>
                    <a:effectLst/>
                    <a:latin typeface="Times New Roman" panose="02020603050405020304" pitchFamily="18" charset="0"/>
                    <a:ea typeface="Times New Roman" panose="02020603050405020304" pitchFamily="18" charset="0"/>
                  </a:rPr>
                  <a:t>	</a:t>
                </a:r>
                <a14:m>
                  <m:oMath xmlns:m="http://schemas.openxmlformats.org/officeDocument/2006/math">
                    <m:f>
                      <m:fPr>
                        <m:ctrlPr>
                          <a:rPr lang="en-CA" i="1" kern="50">
                            <a:solidFill>
                              <a:srgbClr val="000000"/>
                            </a:solidFill>
                            <a:effectLst/>
                            <a:latin typeface="Cambria Math" panose="02040503050406030204" pitchFamily="18" charset="0"/>
                            <a:ea typeface="Times New Roman" panose="02020603050405020304" pitchFamily="18" charset="0"/>
                          </a:rPr>
                        </m:ctrlPr>
                      </m:fPr>
                      <m:num>
                        <m:f>
                          <m:fPr>
                            <m:ctrlPr>
                              <a:rPr lang="en-CA" i="1" kern="50">
                                <a:solidFill>
                                  <a:srgbClr val="000000"/>
                                </a:solidFill>
                                <a:effectLst/>
                                <a:latin typeface="Cambria Math" panose="02040503050406030204" pitchFamily="18" charset="0"/>
                                <a:ea typeface="Times New Roman" panose="02020603050405020304" pitchFamily="18" charset="0"/>
                              </a:rPr>
                            </m:ctrlPr>
                          </m:fPr>
                          <m:num>
                            <m:r>
                              <a:rPr lang="en-US" i="1" kern="50">
                                <a:solidFill>
                                  <a:srgbClr val="000000"/>
                                </a:solidFill>
                                <a:effectLst/>
                                <a:latin typeface="Cambria Math" panose="02040503050406030204" pitchFamily="18" charset="0"/>
                                <a:ea typeface="Times New Roman" panose="02020603050405020304" pitchFamily="18" charset="0"/>
                              </a:rPr>
                              <m:t>𝑀𝑝</m:t>
                            </m:r>
                          </m:num>
                          <m:den>
                            <m:r>
                              <a:rPr lang="en-US" i="1" kern="50">
                                <a:solidFill>
                                  <a:srgbClr val="000000"/>
                                </a:solidFill>
                                <a:effectLst/>
                                <a:latin typeface="Cambria Math" panose="02040503050406030204" pitchFamily="18" charset="0"/>
                                <a:ea typeface="Times New Roman" panose="02020603050405020304" pitchFamily="18" charset="0"/>
                              </a:rPr>
                              <m:t>𝑏</m:t>
                            </m:r>
                          </m:den>
                        </m:f>
                        <m:d>
                          <m:dPr>
                            <m:ctrlPr>
                              <a:rPr lang="en-CA" i="1" kern="50">
                                <a:solidFill>
                                  <a:srgbClr val="000000"/>
                                </a:solidFill>
                                <a:effectLst/>
                                <a:latin typeface="Cambria Math" panose="02040503050406030204" pitchFamily="18" charset="0"/>
                                <a:ea typeface="Times New Roman" panose="02020603050405020304" pitchFamily="18" charset="0"/>
                              </a:rPr>
                            </m:ctrlPr>
                          </m:dPr>
                          <m:e>
                            <m:r>
                              <a:rPr lang="en-US" i="1" kern="50">
                                <a:solidFill>
                                  <a:srgbClr val="000000"/>
                                </a:solidFill>
                                <a:effectLst/>
                                <a:latin typeface="Cambria Math" panose="02040503050406030204" pitchFamily="18" charset="0"/>
                                <a:ea typeface="Times New Roman" panose="02020603050405020304" pitchFamily="18" charset="0"/>
                              </a:rPr>
                              <m:t>−</m:t>
                            </m:r>
                            <m:func>
                              <m:funcPr>
                                <m:ctrlPr>
                                  <a:rPr lang="en-CA" i="1" kern="50">
                                    <a:solidFill>
                                      <a:srgbClr val="000000"/>
                                    </a:solidFill>
                                    <a:effectLst/>
                                    <a:latin typeface="Cambria Math" panose="02040503050406030204" pitchFamily="18" charset="0"/>
                                    <a:ea typeface="Times New Roman" panose="02020603050405020304" pitchFamily="18" charset="0"/>
                                  </a:rPr>
                                </m:ctrlPr>
                              </m:funcPr>
                              <m:fName>
                                <m:sSub>
                                  <m:sSubPr>
                                    <m:ctrlPr>
                                      <a:rPr lang="en-CA" i="1" kern="50">
                                        <a:solidFill>
                                          <a:srgbClr val="000000"/>
                                        </a:solidFill>
                                        <a:effectLst/>
                                        <a:latin typeface="Cambria Math" panose="02040503050406030204" pitchFamily="18" charset="0"/>
                                        <a:ea typeface="Times New Roman" panose="02020603050405020304" pitchFamily="18" charset="0"/>
                                      </a:rPr>
                                    </m:ctrlPr>
                                  </m:sSubPr>
                                  <m:e>
                                    <m:r>
                                      <m:rPr>
                                        <m:sty m:val="p"/>
                                      </m:rPr>
                                      <a:rPr lang="en-US" kern="50">
                                        <a:solidFill>
                                          <a:srgbClr val="000000"/>
                                        </a:solidFill>
                                        <a:effectLst/>
                                        <a:latin typeface="Cambria Math" panose="02040503050406030204" pitchFamily="18" charset="0"/>
                                        <a:ea typeface="Times New Roman" panose="02020603050405020304" pitchFamily="18" charset="0"/>
                                      </a:rPr>
                                      <m:t>log</m:t>
                                    </m:r>
                                  </m:e>
                                  <m:sub>
                                    <m:r>
                                      <a:rPr lang="en-US" i="1" kern="50">
                                        <a:solidFill>
                                          <a:srgbClr val="000000"/>
                                        </a:solidFill>
                                        <a:effectLst/>
                                        <a:latin typeface="Cambria Math" panose="02040503050406030204" pitchFamily="18" charset="0"/>
                                        <a:ea typeface="Times New Roman" panose="02020603050405020304" pitchFamily="18" charset="0"/>
                                      </a:rPr>
                                      <m:t>𝑏</m:t>
                                    </m:r>
                                  </m:sub>
                                </m:sSub>
                              </m:fName>
                              <m:e>
                                <m:r>
                                  <a:rPr lang="en-US" i="1" kern="50">
                                    <a:solidFill>
                                      <a:srgbClr val="000000"/>
                                    </a:solidFill>
                                    <a:effectLst/>
                                    <a:latin typeface="Cambria Math" panose="02040503050406030204" pitchFamily="18" charset="0"/>
                                    <a:ea typeface="Times New Roman" panose="02020603050405020304" pitchFamily="18" charset="0"/>
                                  </a:rPr>
                                  <m:t>𝑝</m:t>
                                </m:r>
                              </m:e>
                            </m:func>
                          </m:e>
                        </m:d>
                        <m:r>
                          <a:rPr lang="en-US" i="1" kern="50">
                            <a:solidFill>
                              <a:srgbClr val="000000"/>
                            </a:solidFill>
                            <a:effectLst/>
                            <a:latin typeface="Cambria Math" panose="02040503050406030204" pitchFamily="18" charset="0"/>
                            <a:ea typeface="Times New Roman" panose="02020603050405020304" pitchFamily="18" charset="0"/>
                          </a:rPr>
                          <m:t> </m:t>
                        </m:r>
                      </m:num>
                      <m:den>
                        <m:r>
                          <a:rPr lang="en-US" i="1" kern="50">
                            <a:solidFill>
                              <a:srgbClr val="000000"/>
                            </a:solidFill>
                            <a:effectLst/>
                            <a:latin typeface="Cambria Math" panose="02040503050406030204" pitchFamily="18" charset="0"/>
                            <a:ea typeface="Times New Roman" panose="02020603050405020304" pitchFamily="18" charset="0"/>
                          </a:rPr>
                          <m:t>𝐾</m:t>
                        </m:r>
                        <m:r>
                          <a:rPr lang="en-US" i="1" kern="50">
                            <a:solidFill>
                              <a:srgbClr val="000000"/>
                            </a:solidFill>
                            <a:effectLst/>
                            <a:latin typeface="Cambria Math" panose="02040503050406030204" pitchFamily="18" charset="0"/>
                            <a:ea typeface="Times New Roman" panose="02020603050405020304" pitchFamily="18" charset="0"/>
                          </a:rPr>
                          <m:t>+</m:t>
                        </m:r>
                        <m:r>
                          <a:rPr lang="en-US" i="1" kern="50">
                            <a:solidFill>
                              <a:srgbClr val="000000"/>
                            </a:solidFill>
                            <a:effectLst/>
                            <a:latin typeface="Cambria Math" panose="02040503050406030204" pitchFamily="18" charset="0"/>
                            <a:ea typeface="Times New Roman" panose="02020603050405020304" pitchFamily="18" charset="0"/>
                          </a:rPr>
                          <m:t>𝐶</m:t>
                        </m:r>
                        <m:f>
                          <m:fPr>
                            <m:ctrlPr>
                              <a:rPr lang="en-CA" i="1" kern="50">
                                <a:solidFill>
                                  <a:srgbClr val="000000"/>
                                </a:solidFill>
                                <a:effectLst/>
                                <a:latin typeface="Cambria Math" panose="02040503050406030204" pitchFamily="18" charset="0"/>
                                <a:ea typeface="Times New Roman" panose="02020603050405020304" pitchFamily="18" charset="0"/>
                              </a:rPr>
                            </m:ctrlPr>
                          </m:fPr>
                          <m:num>
                            <m:r>
                              <a:rPr lang="en-US" i="1" kern="50">
                                <a:solidFill>
                                  <a:srgbClr val="000000"/>
                                </a:solidFill>
                                <a:effectLst/>
                                <a:latin typeface="Cambria Math" panose="02040503050406030204" pitchFamily="18" charset="0"/>
                                <a:ea typeface="Times New Roman" panose="02020603050405020304" pitchFamily="18" charset="0"/>
                              </a:rPr>
                              <m:t>𝑀𝑝</m:t>
                            </m:r>
                          </m:num>
                          <m:den>
                            <m:r>
                              <a:rPr lang="en-US" i="1" kern="50">
                                <a:solidFill>
                                  <a:srgbClr val="000000"/>
                                </a:solidFill>
                                <a:effectLst/>
                                <a:latin typeface="Cambria Math" panose="02040503050406030204" pitchFamily="18" charset="0"/>
                                <a:ea typeface="Times New Roman" panose="02020603050405020304" pitchFamily="18" charset="0"/>
                              </a:rPr>
                              <m:t>𝑏</m:t>
                            </m:r>
                          </m:den>
                        </m:f>
                        <m:d>
                          <m:dPr>
                            <m:ctrlPr>
                              <a:rPr lang="en-CA" i="1" kern="50">
                                <a:solidFill>
                                  <a:srgbClr val="000000"/>
                                </a:solidFill>
                                <a:effectLst/>
                                <a:latin typeface="Cambria Math" panose="02040503050406030204" pitchFamily="18" charset="0"/>
                                <a:ea typeface="Times New Roman" panose="02020603050405020304" pitchFamily="18" charset="0"/>
                              </a:rPr>
                            </m:ctrlPr>
                          </m:dPr>
                          <m:e>
                            <m:r>
                              <a:rPr lang="en-US" i="1" kern="50">
                                <a:solidFill>
                                  <a:srgbClr val="000000"/>
                                </a:solidFill>
                                <a:effectLst/>
                                <a:latin typeface="Cambria Math" panose="02040503050406030204" pitchFamily="18" charset="0"/>
                                <a:ea typeface="Times New Roman" panose="02020603050405020304" pitchFamily="18" charset="0"/>
                              </a:rPr>
                              <m:t>−</m:t>
                            </m:r>
                            <m:func>
                              <m:funcPr>
                                <m:ctrlPr>
                                  <a:rPr lang="en-CA" i="1" kern="50">
                                    <a:solidFill>
                                      <a:srgbClr val="000000"/>
                                    </a:solidFill>
                                    <a:effectLst/>
                                    <a:latin typeface="Cambria Math" panose="02040503050406030204" pitchFamily="18" charset="0"/>
                                    <a:ea typeface="Times New Roman" panose="02020603050405020304" pitchFamily="18" charset="0"/>
                                  </a:rPr>
                                </m:ctrlPr>
                              </m:funcPr>
                              <m:fName>
                                <m:sSub>
                                  <m:sSubPr>
                                    <m:ctrlPr>
                                      <a:rPr lang="en-CA" i="1" kern="50">
                                        <a:solidFill>
                                          <a:srgbClr val="000000"/>
                                        </a:solidFill>
                                        <a:effectLst/>
                                        <a:latin typeface="Cambria Math" panose="02040503050406030204" pitchFamily="18" charset="0"/>
                                        <a:ea typeface="Times New Roman" panose="02020603050405020304" pitchFamily="18" charset="0"/>
                                      </a:rPr>
                                    </m:ctrlPr>
                                  </m:sSubPr>
                                  <m:e>
                                    <m:r>
                                      <m:rPr>
                                        <m:sty m:val="p"/>
                                      </m:rPr>
                                      <a:rPr lang="en-US" kern="50">
                                        <a:solidFill>
                                          <a:srgbClr val="000000"/>
                                        </a:solidFill>
                                        <a:effectLst/>
                                        <a:latin typeface="Cambria Math" panose="02040503050406030204" pitchFamily="18" charset="0"/>
                                        <a:ea typeface="Times New Roman" panose="02020603050405020304" pitchFamily="18" charset="0"/>
                                      </a:rPr>
                                      <m:t>log</m:t>
                                    </m:r>
                                  </m:e>
                                  <m:sub>
                                    <m:r>
                                      <a:rPr lang="en-US" i="1" kern="50">
                                        <a:solidFill>
                                          <a:srgbClr val="000000"/>
                                        </a:solidFill>
                                        <a:effectLst/>
                                        <a:latin typeface="Cambria Math" panose="02040503050406030204" pitchFamily="18" charset="0"/>
                                        <a:ea typeface="Times New Roman" panose="02020603050405020304" pitchFamily="18" charset="0"/>
                                      </a:rPr>
                                      <m:t>𝑏</m:t>
                                    </m:r>
                                  </m:sub>
                                </m:sSub>
                              </m:fName>
                              <m:e>
                                <m:r>
                                  <a:rPr lang="en-US" i="1" kern="50">
                                    <a:solidFill>
                                      <a:srgbClr val="000000"/>
                                    </a:solidFill>
                                    <a:effectLst/>
                                    <a:latin typeface="Cambria Math" panose="02040503050406030204" pitchFamily="18" charset="0"/>
                                    <a:ea typeface="Times New Roman" panose="02020603050405020304" pitchFamily="18" charset="0"/>
                                  </a:rPr>
                                  <m:t>𝑝</m:t>
                                </m:r>
                              </m:e>
                            </m:func>
                          </m:e>
                        </m:d>
                      </m:den>
                    </m:f>
                    <m:r>
                      <a:rPr lang="en-US" i="1" kern="50">
                        <a:solidFill>
                          <a:srgbClr val="000000"/>
                        </a:solidFill>
                        <a:effectLst/>
                        <a:latin typeface="Cambria Math" panose="02040503050406030204" pitchFamily="18" charset="0"/>
                        <a:ea typeface="Times New Roman" panose="02020603050405020304" pitchFamily="18" charset="0"/>
                      </a:rPr>
                      <m:t>−1                                             (4)</m:t>
                    </m:r>
                  </m:oMath>
                </a14:m>
                <a:endParaRPr lang="en-CA" kern="50" dirty="0">
                  <a:solidFill>
                    <a:srgbClr val="000000"/>
                  </a:solidFill>
                  <a:effectLst/>
                  <a:latin typeface="Times New Roman" panose="02020603050405020304" pitchFamily="18" charset="0"/>
                  <a:ea typeface="Times New Roman" panose="02020603050405020304" pitchFamily="18" charset="0"/>
                </a:endParaRPr>
              </a:p>
              <a:p>
                <a:pPr>
                  <a:lnSpc>
                    <a:spcPct val="110000"/>
                  </a:lnSpc>
                  <a:spcBef>
                    <a:spcPts val="0"/>
                  </a:spcBef>
                </a:pPr>
                <a:endParaRPr lang="en-CA" dirty="0"/>
              </a:p>
            </p:txBody>
          </p:sp>
        </mc:Choice>
        <mc:Fallback xmlns="">
          <p:sp>
            <p:nvSpPr>
              <p:cNvPr id="3" name="Content Placeholder 2">
                <a:extLst>
                  <a:ext uri="{FF2B5EF4-FFF2-40B4-BE49-F238E27FC236}">
                    <a16:creationId xmlns:a16="http://schemas.microsoft.com/office/drawing/2014/main" id="{BA6AB979-1D61-46D7-B80E-2B110F626539}"/>
                  </a:ext>
                </a:extLst>
              </p:cNvPr>
              <p:cNvSpPr>
                <a:spLocks noGrp="1" noRot="1" noChangeAspect="1" noMove="1" noResize="1" noEditPoints="1" noAdjustHandles="1" noChangeArrowheads="1" noChangeShapeType="1" noTextEdit="1"/>
              </p:cNvSpPr>
              <p:nvPr>
                <p:ph idx="1"/>
              </p:nvPr>
            </p:nvSpPr>
            <p:spPr>
              <a:blipFill>
                <a:blip r:embed="rId2"/>
                <a:stretch>
                  <a:fillRect l="-1043" t="-1120"/>
                </a:stretch>
              </a:blipFill>
            </p:spPr>
            <p:txBody>
              <a:bodyPr/>
              <a:lstStyle/>
              <a:p>
                <a:r>
                  <a:rPr lang="en-CA">
                    <a:noFill/>
                  </a:rPr>
                  <a:t> </a:t>
                </a:r>
              </a:p>
            </p:txBody>
          </p:sp>
        </mc:Fallback>
      </mc:AlternateContent>
    </p:spTree>
    <p:extLst>
      <p:ext uri="{BB962C8B-B14F-4D97-AF65-F5344CB8AC3E}">
        <p14:creationId xmlns:p14="http://schemas.microsoft.com/office/powerpoint/2010/main" val="33245325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922D3-71EC-3201-3AC6-FC9BE7D7FED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7CB9656-70DC-FBC4-6686-8A4F2B518F2F}"/>
              </a:ext>
            </a:extLst>
          </p:cNvPr>
          <p:cNvSpPr>
            <a:spLocks noGrp="1"/>
          </p:cNvSpPr>
          <p:nvPr>
            <p:ph idx="1"/>
          </p:nvPr>
        </p:nvSpPr>
        <p:spPr/>
        <p:txBody>
          <a:bodyPr>
            <a:normAutofit fontScale="92500" lnSpcReduction="20000"/>
          </a:bodyPr>
          <a:lstStyle/>
          <a:p>
            <a:r>
              <a:rPr lang="en-CA" dirty="0">
                <a:effectLst/>
                <a:latin typeface="Times New Roman" panose="02020603050405020304" pitchFamily="18" charset="0"/>
                <a:ea typeface="Times New Roman" panose="02020603050405020304" pitchFamily="18" charset="0"/>
              </a:rPr>
              <a:t>Churchill’s method is the standard practice of the powerful upper class. </a:t>
            </a:r>
          </a:p>
          <a:p>
            <a:r>
              <a:rPr lang="en-CA" dirty="0">
                <a:effectLst/>
                <a:latin typeface="Times New Roman" panose="02020603050405020304" pitchFamily="18" charset="0"/>
                <a:ea typeface="Times New Roman" panose="02020603050405020304" pitchFamily="18" charset="0"/>
              </a:rPr>
              <a:t>Top dogs, with low capital gain taxes and many “loopholes,” enjoy tax havens. </a:t>
            </a:r>
          </a:p>
          <a:p>
            <a:r>
              <a:rPr lang="en-CA" dirty="0">
                <a:effectLst/>
                <a:latin typeface="Times New Roman" panose="02020603050405020304" pitchFamily="18" charset="0"/>
                <a:ea typeface="Times New Roman" panose="02020603050405020304" pitchFamily="18" charset="0"/>
              </a:rPr>
              <a:t>Warren Buffett once confessed, or bragged, that his tax rate is much lower than that of his secretary. </a:t>
            </a:r>
          </a:p>
          <a:p>
            <a:r>
              <a:rPr lang="en-CA" dirty="0">
                <a:effectLst/>
                <a:latin typeface="Times New Roman" panose="02020603050405020304" pitchFamily="18" charset="0"/>
                <a:ea typeface="Times New Roman" panose="02020603050405020304" pitchFamily="18" charset="0"/>
              </a:rPr>
              <a:t>The incomes of middle dogs are taxed heavily to subsidize the welfare of under dogs. </a:t>
            </a:r>
          </a:p>
          <a:p>
            <a:r>
              <a:rPr lang="en-CA" dirty="0">
                <a:effectLst/>
                <a:latin typeface="Times New Roman" panose="02020603050405020304" pitchFamily="18" charset="0"/>
                <a:ea typeface="Times New Roman" panose="02020603050405020304" pitchFamily="18" charset="0"/>
              </a:rPr>
              <a:t>With the help of progressive policies and preferences supported by top dogs, underdogs maul viciously against middle dogs, while top dogs enjoy their exclusive privileges. </a:t>
            </a:r>
          </a:p>
          <a:p>
            <a:r>
              <a:rPr lang="en-CA" dirty="0">
                <a:effectLst/>
                <a:latin typeface="Times New Roman" panose="02020603050405020304" pitchFamily="18" charset="0"/>
                <a:ea typeface="Times New Roman" panose="02020603050405020304" pitchFamily="18" charset="0"/>
              </a:rPr>
              <a:t>In the last half century, the wealth of the upper class has skyrocketed; the living standards of the lower classes have improved; but the living standard of the middle class has mostly stagnated. </a:t>
            </a:r>
          </a:p>
          <a:p>
            <a:endParaRPr lang="en-CA" dirty="0"/>
          </a:p>
        </p:txBody>
      </p:sp>
    </p:spTree>
    <p:extLst>
      <p:ext uri="{BB962C8B-B14F-4D97-AF65-F5344CB8AC3E}">
        <p14:creationId xmlns:p14="http://schemas.microsoft.com/office/powerpoint/2010/main" val="22778454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96FE0-B3F7-5862-07D1-2AF8C86B9FF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901733F-67D9-A748-8DA9-53E2A02AFE4E}"/>
              </a:ext>
            </a:extLst>
          </p:cNvPr>
          <p:cNvSpPr>
            <a:spLocks noGrp="1"/>
          </p:cNvSpPr>
          <p:nvPr>
            <p:ph idx="1"/>
          </p:nvPr>
        </p:nvSpPr>
        <p:spPr/>
        <p:txBody>
          <a:bodyPr>
            <a:normAutofit/>
          </a:bodyPr>
          <a:lstStyle/>
          <a:p>
            <a:r>
              <a:rPr lang="en-CA" sz="3200" dirty="0">
                <a:effectLst/>
                <a:latin typeface="Times New Roman" panose="02020603050405020304" pitchFamily="18" charset="0"/>
                <a:ea typeface="Times New Roman" panose="02020603050405020304" pitchFamily="18" charset="0"/>
              </a:rPr>
              <a:t>Many phenomena in the society can be understood as examples of such practices. </a:t>
            </a:r>
          </a:p>
          <a:p>
            <a:r>
              <a:rPr lang="en-CA" sz="3200" dirty="0">
                <a:effectLst/>
                <a:latin typeface="Times New Roman" panose="02020603050405020304" pitchFamily="18" charset="0"/>
                <a:ea typeface="Times New Roman" panose="02020603050405020304" pitchFamily="18" charset="0"/>
              </a:rPr>
              <a:t>Looting-for instance by bankers- has been increasingly decriminalized while self defence has been increasingly criminalized. </a:t>
            </a:r>
          </a:p>
          <a:p>
            <a:r>
              <a:rPr lang="en-CA" sz="3200" dirty="0">
                <a:effectLst/>
                <a:latin typeface="Times New Roman" panose="02020603050405020304" pitchFamily="18" charset="0"/>
                <a:ea typeface="Times New Roman" panose="02020603050405020304" pitchFamily="18" charset="0"/>
              </a:rPr>
              <a:t>This is to empower robbers and to enfeeble working people.</a:t>
            </a:r>
          </a:p>
          <a:p>
            <a:endParaRPr lang="en-CA" sz="3200" dirty="0"/>
          </a:p>
        </p:txBody>
      </p:sp>
    </p:spTree>
    <p:extLst>
      <p:ext uri="{BB962C8B-B14F-4D97-AF65-F5344CB8AC3E}">
        <p14:creationId xmlns:p14="http://schemas.microsoft.com/office/powerpoint/2010/main" val="9767681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A562E-76DE-5AB7-C05A-126F2ECE7EF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D70D794-5981-993A-36D4-D71816AEE231}"/>
              </a:ext>
            </a:extLst>
          </p:cNvPr>
          <p:cNvSpPr>
            <a:spLocks noGrp="1"/>
          </p:cNvSpPr>
          <p:nvPr>
            <p:ph idx="1"/>
          </p:nvPr>
        </p:nvSpPr>
        <p:spPr/>
        <p:txBody>
          <a:bodyPr>
            <a:normAutofit/>
          </a:bodyPr>
          <a:lstStyle/>
          <a:p>
            <a:r>
              <a:rPr lang="en-CA" sz="3600" dirty="0">
                <a:effectLst/>
                <a:latin typeface="Times New Roman" panose="02020603050405020304" pitchFamily="18" charset="0"/>
                <a:ea typeface="Times New Roman" panose="02020603050405020304" pitchFamily="18" charset="0"/>
              </a:rPr>
              <a:t>In the meantime, the ruling class in a society generally adopts the policy of “divide and rule”. </a:t>
            </a:r>
          </a:p>
          <a:p>
            <a:r>
              <a:rPr lang="en-CA" sz="3600" dirty="0">
                <a:effectLst/>
                <a:latin typeface="Times New Roman" panose="02020603050405020304" pitchFamily="18" charset="0"/>
                <a:ea typeface="Times New Roman" panose="02020603050405020304" pitchFamily="18" charset="0"/>
              </a:rPr>
              <a:t>The ruling class usually divides the people by ethnicity, religion, culture, sexual orientation and other criteria. </a:t>
            </a:r>
          </a:p>
          <a:p>
            <a:r>
              <a:rPr lang="en-CA" sz="3600" dirty="0">
                <a:effectLst/>
                <a:latin typeface="Times New Roman" panose="02020603050405020304" pitchFamily="18" charset="0"/>
                <a:ea typeface="Times New Roman" panose="02020603050405020304" pitchFamily="18" charset="0"/>
              </a:rPr>
              <a:t>This division will lower the value and power of people to make them easy to rule. </a:t>
            </a:r>
          </a:p>
          <a:p>
            <a:endParaRPr lang="en-CA" sz="3600" dirty="0"/>
          </a:p>
        </p:txBody>
      </p:sp>
    </p:spTree>
    <p:extLst>
      <p:ext uri="{BB962C8B-B14F-4D97-AF65-F5344CB8AC3E}">
        <p14:creationId xmlns:p14="http://schemas.microsoft.com/office/powerpoint/2010/main" val="15675275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6206-0AC6-FD10-AEBA-D078F9FB856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0F37AA8-65E8-B6DE-E8CD-EF80F3A6E6AF}"/>
              </a:ext>
            </a:extLst>
          </p:cNvPr>
          <p:cNvSpPr>
            <a:spLocks noGrp="1"/>
          </p:cNvSpPr>
          <p:nvPr>
            <p:ph idx="1"/>
          </p:nvPr>
        </p:nvSpPr>
        <p:spPr/>
        <p:txBody>
          <a:bodyPr>
            <a:normAutofit fontScale="92500" lnSpcReduction="10000"/>
          </a:bodyPr>
          <a:lstStyle/>
          <a:p>
            <a:r>
              <a:rPr lang="en-CA" sz="3200" dirty="0">
                <a:effectLst/>
                <a:latin typeface="Times New Roman" panose="02020603050405020304" pitchFamily="18" charset="0"/>
                <a:ea typeface="Times New Roman" panose="02020603050405020304" pitchFamily="18" charset="0"/>
              </a:rPr>
              <a:t>We can apply value theory to offer a political analysis.</a:t>
            </a:r>
          </a:p>
          <a:p>
            <a:r>
              <a:rPr lang="en-CA" sz="3200" dirty="0">
                <a:effectLst/>
                <a:latin typeface="Times New Roman" panose="02020603050405020304" pitchFamily="18" charset="0"/>
                <a:ea typeface="Times New Roman" panose="02020603050405020304" pitchFamily="18" charset="0"/>
              </a:rPr>
              <a:t> Suppose 10% of the population are upper class, 30% of the population are middle class, 60% of the population are lower class. </a:t>
            </a:r>
          </a:p>
          <a:p>
            <a:r>
              <a:rPr lang="en-CA" sz="3200" dirty="0">
                <a:effectLst/>
                <a:latin typeface="Times New Roman" panose="02020603050405020304" pitchFamily="18" charset="0"/>
                <a:ea typeface="Times New Roman" panose="02020603050405020304" pitchFamily="18" charset="0"/>
              </a:rPr>
              <a:t>Suppose there are two choices in selecting a ruler. For example, when we vote for a position, there are two candidates. </a:t>
            </a:r>
          </a:p>
          <a:p>
            <a:r>
              <a:rPr lang="en-CA" sz="3200" dirty="0">
                <a:effectLst/>
                <a:latin typeface="Times New Roman" panose="02020603050405020304" pitchFamily="18" charset="0"/>
                <a:ea typeface="Times New Roman" panose="02020603050405020304" pitchFamily="18" charset="0"/>
              </a:rPr>
              <a:t>Then the value, of a member of the upper class is - log20.1 = 3.32, the value or political weight of a member of the middle class is – log20.3 = 1.74, the value of a member of the lower class is - log20.6 = 0.74.</a:t>
            </a:r>
          </a:p>
          <a:p>
            <a:endParaRPr lang="en-CA" sz="3200" dirty="0"/>
          </a:p>
        </p:txBody>
      </p:sp>
    </p:spTree>
    <p:extLst>
      <p:ext uri="{BB962C8B-B14F-4D97-AF65-F5344CB8AC3E}">
        <p14:creationId xmlns:p14="http://schemas.microsoft.com/office/powerpoint/2010/main" val="32458610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1EA7E-503F-69F0-96E9-D8A98991CAA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2F3D0C2-DB0F-E879-D905-93E1B390F63D}"/>
              </a:ext>
            </a:extLst>
          </p:cNvPr>
          <p:cNvSpPr>
            <a:spLocks noGrp="1"/>
          </p:cNvSpPr>
          <p:nvPr>
            <p:ph idx="1"/>
          </p:nvPr>
        </p:nvSpPr>
        <p:spPr/>
        <p:txBody>
          <a:bodyPr>
            <a:normAutofit fontScale="92500" lnSpcReduction="10000"/>
          </a:bodyPr>
          <a:lstStyle/>
          <a:p>
            <a:r>
              <a:rPr lang="en-CA" sz="3200" dirty="0">
                <a:effectLst/>
                <a:latin typeface="Times New Roman" panose="02020603050405020304" pitchFamily="18" charset="0"/>
                <a:ea typeface="Times New Roman" panose="02020603050405020304" pitchFamily="18" charset="0"/>
              </a:rPr>
              <a:t>Now the upper class attempts to increase its distance from the middle class. </a:t>
            </a:r>
          </a:p>
          <a:p>
            <a:r>
              <a:rPr lang="en-CA" sz="3200" dirty="0">
                <a:effectLst/>
                <a:latin typeface="Times New Roman" panose="02020603050405020304" pitchFamily="18" charset="0"/>
                <a:ea typeface="Times New Roman" panose="02020603050405020304" pitchFamily="18" charset="0"/>
              </a:rPr>
              <a:t>With political power, it taxes the middle class heavily and raises the welfare benefit for the lower class. </a:t>
            </a:r>
          </a:p>
          <a:p>
            <a:r>
              <a:rPr lang="en-CA" sz="3200" dirty="0">
                <a:effectLst/>
                <a:latin typeface="Times New Roman" panose="02020603050405020304" pitchFamily="18" charset="0"/>
                <a:ea typeface="Times New Roman" panose="02020603050405020304" pitchFamily="18" charset="0"/>
              </a:rPr>
              <a:t>Together, the new middle and lower class represent 90% of the total population. </a:t>
            </a:r>
          </a:p>
          <a:p>
            <a:r>
              <a:rPr lang="en-CA" sz="3200" dirty="0">
                <a:effectLst/>
                <a:latin typeface="Times New Roman" panose="02020603050405020304" pitchFamily="18" charset="0"/>
                <a:ea typeface="Times New Roman" panose="02020603050405020304" pitchFamily="18" charset="0"/>
              </a:rPr>
              <a:t>The value of any one member of the new equalized middle and lower class is now – log20.9 = 0.15. </a:t>
            </a:r>
          </a:p>
          <a:p>
            <a:r>
              <a:rPr lang="en-CA" sz="3200" dirty="0">
                <a:effectLst/>
                <a:latin typeface="Times New Roman" panose="02020603050405020304" pitchFamily="18" charset="0"/>
                <a:ea typeface="Times New Roman" panose="02020603050405020304" pitchFamily="18" charset="0"/>
              </a:rPr>
              <a:t>In this way, the wealth and power of the upper class becomes much greater than the rest of the society.</a:t>
            </a:r>
          </a:p>
          <a:p>
            <a:endParaRPr lang="en-CA" sz="3200" dirty="0"/>
          </a:p>
        </p:txBody>
      </p:sp>
    </p:spTree>
    <p:extLst>
      <p:ext uri="{BB962C8B-B14F-4D97-AF65-F5344CB8AC3E}">
        <p14:creationId xmlns:p14="http://schemas.microsoft.com/office/powerpoint/2010/main" val="30311075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FE853-85A5-6436-1C85-B7D5CE96B25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36B6746-2161-51F3-BCC7-54FA46E7D08D}"/>
              </a:ext>
            </a:extLst>
          </p:cNvPr>
          <p:cNvSpPr>
            <a:spLocks noGrp="1"/>
          </p:cNvSpPr>
          <p:nvPr>
            <p:ph idx="1"/>
          </p:nvPr>
        </p:nvSpPr>
        <p:spPr/>
        <p:txBody>
          <a:bodyPr>
            <a:normAutofit fontScale="92500"/>
          </a:bodyPr>
          <a:lstStyle/>
          <a:p>
            <a:r>
              <a:rPr lang="en-CA" dirty="0">
                <a:effectLst/>
                <a:latin typeface="Times New Roman" panose="02020603050405020304" pitchFamily="18" charset="0"/>
                <a:ea typeface="Times New Roman" panose="02020603050405020304" pitchFamily="18" charset="0"/>
              </a:rPr>
              <a:t>However, the upper class would not stop here. </a:t>
            </a:r>
          </a:p>
          <a:p>
            <a:r>
              <a:rPr lang="en-CA" dirty="0">
                <a:effectLst/>
                <a:latin typeface="Times New Roman" panose="02020603050405020304" pitchFamily="18" charset="0"/>
                <a:ea typeface="Times New Roman" panose="02020603050405020304" pitchFamily="18" charset="0"/>
              </a:rPr>
              <a:t>It further promotes identity politics among the middle and lower classes. </a:t>
            </a:r>
          </a:p>
          <a:p>
            <a:r>
              <a:rPr lang="en-CA" dirty="0">
                <a:effectLst/>
                <a:latin typeface="Times New Roman" panose="02020603050405020304" pitchFamily="18" charset="0"/>
                <a:ea typeface="Times New Roman" panose="02020603050405020304" pitchFamily="18" charset="0"/>
              </a:rPr>
              <a:t>People are separated by their race, sexual orientation, religion and many other factors. </a:t>
            </a:r>
          </a:p>
          <a:p>
            <a:r>
              <a:rPr lang="en-CA" dirty="0">
                <a:effectLst/>
                <a:latin typeface="Times New Roman" panose="02020603050405020304" pitchFamily="18" charset="0"/>
                <a:ea typeface="Times New Roman" panose="02020603050405020304" pitchFamily="18" charset="0"/>
              </a:rPr>
              <a:t>In this way, the population is split into many rival groups hostile to each other. </a:t>
            </a:r>
          </a:p>
          <a:p>
            <a:r>
              <a:rPr lang="en-CA" dirty="0">
                <a:effectLst/>
                <a:latin typeface="Times New Roman" panose="02020603050405020304" pitchFamily="18" charset="0"/>
                <a:ea typeface="Times New Roman" panose="02020603050405020304" pitchFamily="18" charset="0"/>
              </a:rPr>
              <a:t>There are now many candidates for office, and the base of the logarithm function, instead of the original 2, becomes a much larger number. </a:t>
            </a:r>
          </a:p>
          <a:p>
            <a:r>
              <a:rPr lang="en-CA" dirty="0">
                <a:effectLst/>
                <a:latin typeface="Times New Roman" panose="02020603050405020304" pitchFamily="18" charset="0"/>
                <a:ea typeface="Times New Roman" panose="02020603050405020304" pitchFamily="18" charset="0"/>
              </a:rPr>
              <a:t>Suppose the new number is 10. The value or power of a member if the new equalized middle and lower class is now – log100.9 = 0.05. </a:t>
            </a:r>
            <a:endParaRPr lang="en-CA" dirty="0"/>
          </a:p>
        </p:txBody>
      </p:sp>
    </p:spTree>
    <p:extLst>
      <p:ext uri="{BB962C8B-B14F-4D97-AF65-F5344CB8AC3E}">
        <p14:creationId xmlns:p14="http://schemas.microsoft.com/office/powerpoint/2010/main" val="30047489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A4003-1575-91B8-EFF3-B0859BF2801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5604206-0B40-3BDB-21B7-87F040F46E08}"/>
              </a:ext>
            </a:extLst>
          </p:cNvPr>
          <p:cNvSpPr>
            <a:spLocks noGrp="1"/>
          </p:cNvSpPr>
          <p:nvPr>
            <p:ph idx="1"/>
          </p:nvPr>
        </p:nvSpPr>
        <p:spPr/>
        <p:txBody>
          <a:bodyPr>
            <a:normAutofit fontScale="92500" lnSpcReduction="10000"/>
          </a:bodyPr>
          <a:lstStyle/>
          <a:p>
            <a:r>
              <a:rPr lang="en-CA" dirty="0">
                <a:effectLst/>
                <a:latin typeface="Times New Roman" panose="02020603050405020304" pitchFamily="18" charset="0"/>
                <a:ea typeface="Times New Roman" panose="02020603050405020304" pitchFamily="18" charset="0"/>
              </a:rPr>
              <a:t>This is a further reduction from the already diminished value after implementing the “equalizing” policy, since each person is now a member of one of many small groups.</a:t>
            </a:r>
            <a:endParaRPr lang="en-CA" sz="2800" dirty="0">
              <a:effectLst/>
              <a:latin typeface="Times New Roman" panose="02020603050405020304" pitchFamily="18" charset="0"/>
              <a:ea typeface="Times New Roman" panose="02020603050405020304" pitchFamily="18" charset="0"/>
            </a:endParaRPr>
          </a:p>
          <a:p>
            <a:r>
              <a:rPr lang="en-CA" sz="2800" dirty="0">
                <a:effectLst/>
                <a:latin typeface="Times New Roman" panose="02020603050405020304" pitchFamily="18" charset="0"/>
                <a:ea typeface="Times New Roman" panose="02020603050405020304" pitchFamily="18" charset="0"/>
              </a:rPr>
              <a:t>Divide and rule is effective; fractious behavior is endemic to opposed elements within the population and (notoriously) left-wing politics. </a:t>
            </a:r>
          </a:p>
          <a:p>
            <a:r>
              <a:rPr lang="en-CA" sz="2800" dirty="0">
                <a:effectLst/>
                <a:latin typeface="Times New Roman" panose="02020603050405020304" pitchFamily="18" charset="0"/>
                <a:ea typeface="Times New Roman" panose="02020603050405020304" pitchFamily="18" charset="0"/>
              </a:rPr>
              <a:t>The policy of fostering sectarian and </a:t>
            </a:r>
            <a:r>
              <a:rPr lang="en-CA" sz="2800" dirty="0" err="1">
                <a:effectLst/>
                <a:latin typeface="Times New Roman" panose="02020603050405020304" pitchFamily="18" charset="0"/>
                <a:ea typeface="Times New Roman" panose="02020603050405020304" pitchFamily="18" charset="0"/>
              </a:rPr>
              <a:t>identitarian</a:t>
            </a:r>
            <a:r>
              <a:rPr lang="en-CA" sz="2800" dirty="0">
                <a:effectLst/>
                <a:latin typeface="Times New Roman" panose="02020603050405020304" pitchFamily="18" charset="0"/>
                <a:ea typeface="Times New Roman" panose="02020603050405020304" pitchFamily="18" charset="0"/>
              </a:rPr>
              <a:t> politics among the lower classes greatly reduces the political power and financial wealth of the majority. </a:t>
            </a:r>
          </a:p>
          <a:p>
            <a:r>
              <a:rPr lang="en-CA" sz="2800">
                <a:effectLst/>
                <a:latin typeface="Times New Roman" panose="02020603050405020304" pitchFamily="18" charset="0"/>
                <a:ea typeface="Times New Roman" panose="02020603050405020304" pitchFamily="18" charset="0"/>
              </a:rPr>
              <a:t>Meanwhile</a:t>
            </a:r>
            <a:r>
              <a:rPr lang="en-CA" sz="2800" dirty="0">
                <a:effectLst/>
                <a:latin typeface="Times New Roman" panose="02020603050405020304" pitchFamily="18" charset="0"/>
                <a:ea typeface="Times New Roman" panose="02020603050405020304" pitchFamily="18" charset="0"/>
              </a:rPr>
              <a:t>, power and wealth in society is firmly consolidated into the hands of a small group of elites</a:t>
            </a:r>
            <a:r>
              <a:rPr lang="en-CA" sz="2800">
                <a:effectLst/>
                <a:latin typeface="Times New Roman" panose="02020603050405020304" pitchFamily="18" charset="0"/>
                <a:ea typeface="Times New Roman" panose="02020603050405020304" pitchFamily="18" charset="0"/>
              </a:rPr>
              <a:t>. </a:t>
            </a:r>
          </a:p>
          <a:p>
            <a:r>
              <a:rPr lang="en-CA" sz="2800" dirty="0">
                <a:effectLst/>
                <a:latin typeface="Times New Roman" panose="02020603050405020304" pitchFamily="18" charset="0"/>
                <a:ea typeface="Times New Roman" panose="02020603050405020304" pitchFamily="18" charset="0"/>
              </a:rPr>
              <a:t>This is how oligarchs rule.</a:t>
            </a:r>
          </a:p>
          <a:p>
            <a:endParaRPr lang="en-CA" dirty="0"/>
          </a:p>
        </p:txBody>
      </p:sp>
    </p:spTree>
    <p:extLst>
      <p:ext uri="{BB962C8B-B14F-4D97-AF65-F5344CB8AC3E}">
        <p14:creationId xmlns:p14="http://schemas.microsoft.com/office/powerpoint/2010/main" val="3691901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B8581-BCCB-0B9E-8862-3F82A1D997B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BF1C8FA-5144-7757-DF6D-AAEEAABEE5E7}"/>
              </a:ext>
            </a:extLst>
          </p:cNvPr>
          <p:cNvSpPr>
            <a:spLocks noGrp="1"/>
          </p:cNvSpPr>
          <p:nvPr>
            <p:ph idx="1"/>
          </p:nvPr>
        </p:nvSpPr>
        <p:spPr/>
        <p:txBody>
          <a:bodyPr>
            <a:normAutofit/>
          </a:bodyPr>
          <a:lstStyle/>
          <a:p>
            <a:r>
              <a:rPr lang="en-US" dirty="0">
                <a:effectLst/>
                <a:latin typeface="Calibri" panose="020F0502020204030204" pitchFamily="34" charset="0"/>
                <a:ea typeface="DengXian" panose="02010600030101010101" pitchFamily="2" charset="-122"/>
                <a:cs typeface="Times New Roman" panose="02020603050405020304" pitchFamily="18" charset="0"/>
              </a:rPr>
              <a:t>The ruling elites may further increase the power and wealth by including more population into the society. </a:t>
            </a:r>
          </a:p>
          <a:p>
            <a:r>
              <a:rPr lang="en-US" dirty="0">
                <a:effectLst/>
                <a:latin typeface="Calibri" panose="020F0502020204030204" pitchFamily="34" charset="0"/>
                <a:ea typeface="DengXian" panose="02010600030101010101" pitchFamily="2" charset="-122"/>
                <a:cs typeface="Times New Roman" panose="02020603050405020304" pitchFamily="18" charset="0"/>
              </a:rPr>
              <a:t>Suppose the population size doubled. </a:t>
            </a:r>
          </a:p>
          <a:p>
            <a:r>
              <a:rPr lang="en-US" dirty="0">
                <a:effectLst/>
                <a:latin typeface="Calibri" panose="020F0502020204030204" pitchFamily="34" charset="0"/>
                <a:ea typeface="DengXian" panose="02010600030101010101" pitchFamily="2" charset="-122"/>
                <a:cs typeface="Times New Roman" panose="02020603050405020304" pitchFamily="18" charset="0"/>
              </a:rPr>
              <a:t>The newly increased population all belongs to the low class. </a:t>
            </a:r>
          </a:p>
          <a:p>
            <a:r>
              <a:rPr lang="en-US" dirty="0">
                <a:effectLst/>
                <a:latin typeface="Calibri" panose="020F0502020204030204" pitchFamily="34" charset="0"/>
                <a:ea typeface="DengXian" panose="02010600030101010101" pitchFamily="2" charset="-122"/>
                <a:cs typeface="Times New Roman" panose="02020603050405020304" pitchFamily="18" charset="0"/>
              </a:rPr>
              <a:t>This can be achieved by many methods, such as open border.</a:t>
            </a:r>
          </a:p>
          <a:p>
            <a:r>
              <a:rPr lang="en-US" dirty="0">
                <a:effectLst/>
                <a:latin typeface="Calibri" panose="020F0502020204030204" pitchFamily="34" charset="0"/>
                <a:ea typeface="DengXian" panose="02010600030101010101" pitchFamily="2" charset="-122"/>
                <a:cs typeface="Times New Roman" panose="02020603050405020304" pitchFamily="18" charset="0"/>
              </a:rPr>
              <a:t>Newcomers are illegal immigrants and hence belong to the low class.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521540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D5F88-639D-2AFC-A491-8E16909681E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2E33A70-6DEA-99E9-AAB3-1963AB4EBD8C}"/>
              </a:ext>
            </a:extLst>
          </p:cNvPr>
          <p:cNvSpPr>
            <a:spLocks noGrp="1"/>
          </p:cNvSpPr>
          <p:nvPr>
            <p:ph idx="1"/>
          </p:nvPr>
        </p:nvSpPr>
        <p:spPr/>
        <p:txBody>
          <a:bodyPr>
            <a:normAutofit lnSpcReduction="10000"/>
          </a:bodyPr>
          <a:lstStyle/>
          <a:p>
            <a:r>
              <a:rPr lang="en-US" dirty="0">
                <a:effectLst/>
                <a:latin typeface="Calibri" panose="020F0502020204030204" pitchFamily="34" charset="0"/>
                <a:ea typeface="DengXian" panose="02010600030101010101" pitchFamily="2" charset="-122"/>
                <a:cs typeface="Times New Roman" panose="02020603050405020304" pitchFamily="18" charset="0"/>
              </a:rPr>
              <a:t>Population doubles. </a:t>
            </a:r>
          </a:p>
          <a:p>
            <a:r>
              <a:rPr lang="en-US" dirty="0">
                <a:effectLst/>
                <a:latin typeface="Calibri" panose="020F0502020204030204" pitchFamily="34" charset="0"/>
                <a:ea typeface="DengXian" panose="02010600030101010101" pitchFamily="2" charset="-122"/>
                <a:cs typeface="Times New Roman" panose="02020603050405020304" pitchFamily="18" charset="0"/>
              </a:rPr>
              <a:t>The number of the upper class remains the same. Its percentage declines from 10% to 5%. </a:t>
            </a:r>
          </a:p>
          <a:p>
            <a:r>
              <a:rPr lang="en-US" dirty="0">
                <a:effectLst/>
                <a:latin typeface="Calibri" panose="020F0502020204030204" pitchFamily="34" charset="0"/>
                <a:ea typeface="DengXian" panose="02010600030101010101" pitchFamily="2" charset="-122"/>
                <a:cs typeface="Times New Roman" panose="02020603050405020304" pitchFamily="18" charset="0"/>
              </a:rPr>
              <a:t>In the meantime, the percentage of the lower class increases from 90% to 95%. </a:t>
            </a:r>
          </a:p>
          <a:p>
            <a:r>
              <a:rPr lang="en-US" dirty="0">
                <a:effectLst/>
                <a:latin typeface="Calibri" panose="020F0502020204030204" pitchFamily="34" charset="0"/>
                <a:ea typeface="DengXian" panose="02010600030101010101" pitchFamily="2" charset="-122"/>
                <a:cs typeface="Times New Roman" panose="02020603050405020304" pitchFamily="18" charset="0"/>
              </a:rPr>
              <a:t>The values of the upper class and the lower class change from - log</a:t>
            </a:r>
            <a:r>
              <a:rPr lang="en-US" baseline="-25000" dirty="0">
                <a:effectLst/>
                <a:latin typeface="Calibri" panose="020F0502020204030204" pitchFamily="34" charset="0"/>
                <a:ea typeface="DengXian" panose="02010600030101010101" pitchFamily="2" charset="-122"/>
                <a:cs typeface="Times New Roman" panose="02020603050405020304" pitchFamily="18" charset="0"/>
              </a:rPr>
              <a:t>2</a:t>
            </a:r>
            <a:r>
              <a:rPr lang="en-US" dirty="0">
                <a:effectLst/>
                <a:latin typeface="Calibri" panose="020F0502020204030204" pitchFamily="34" charset="0"/>
                <a:ea typeface="DengXian" panose="02010600030101010101" pitchFamily="2" charset="-122"/>
                <a:cs typeface="Times New Roman" panose="02020603050405020304" pitchFamily="18" charset="0"/>
              </a:rPr>
              <a:t>0.1 = 3.32 and – log</a:t>
            </a:r>
            <a:r>
              <a:rPr lang="en-US" baseline="-25000" dirty="0">
                <a:effectLst/>
                <a:latin typeface="Calibri" panose="020F0502020204030204" pitchFamily="34" charset="0"/>
                <a:ea typeface="DengXian" panose="02010600030101010101" pitchFamily="2" charset="-122"/>
                <a:cs typeface="Times New Roman" panose="02020603050405020304" pitchFamily="18" charset="0"/>
              </a:rPr>
              <a:t>10</a:t>
            </a:r>
            <a:r>
              <a:rPr lang="en-US" dirty="0">
                <a:effectLst/>
                <a:latin typeface="Calibri" panose="020F0502020204030204" pitchFamily="34" charset="0"/>
                <a:ea typeface="DengXian" panose="02010600030101010101" pitchFamily="2" charset="-122"/>
                <a:cs typeface="Times New Roman" panose="02020603050405020304" pitchFamily="18" charset="0"/>
              </a:rPr>
              <a:t>0.9 = 0.05 to - log</a:t>
            </a:r>
            <a:r>
              <a:rPr lang="en-US" baseline="-25000" dirty="0">
                <a:effectLst/>
                <a:latin typeface="Calibri" panose="020F0502020204030204" pitchFamily="34" charset="0"/>
                <a:ea typeface="DengXian" panose="02010600030101010101" pitchFamily="2" charset="-122"/>
                <a:cs typeface="Times New Roman" panose="02020603050405020304" pitchFamily="18" charset="0"/>
              </a:rPr>
              <a:t>2</a:t>
            </a:r>
            <a:r>
              <a:rPr lang="en-US" dirty="0">
                <a:effectLst/>
                <a:latin typeface="Calibri" panose="020F0502020204030204" pitchFamily="34" charset="0"/>
                <a:ea typeface="DengXian" panose="02010600030101010101" pitchFamily="2" charset="-122"/>
                <a:cs typeface="Times New Roman" panose="02020603050405020304" pitchFamily="18" charset="0"/>
              </a:rPr>
              <a:t>0.05 = 4.32 and – log</a:t>
            </a:r>
            <a:r>
              <a:rPr lang="en-US" baseline="-25000" dirty="0">
                <a:effectLst/>
                <a:latin typeface="Calibri" panose="020F0502020204030204" pitchFamily="34" charset="0"/>
                <a:ea typeface="DengXian" panose="02010600030101010101" pitchFamily="2" charset="-122"/>
                <a:cs typeface="Times New Roman" panose="02020603050405020304" pitchFamily="18" charset="0"/>
              </a:rPr>
              <a:t>10</a:t>
            </a:r>
            <a:r>
              <a:rPr lang="en-US" dirty="0">
                <a:effectLst/>
                <a:latin typeface="Calibri" panose="020F0502020204030204" pitchFamily="34" charset="0"/>
                <a:ea typeface="DengXian" panose="02010600030101010101" pitchFamily="2" charset="-122"/>
                <a:cs typeface="Times New Roman" panose="02020603050405020304" pitchFamily="18" charset="0"/>
              </a:rPr>
              <a:t>0.95 = 0.02 respectively. </a:t>
            </a:r>
          </a:p>
          <a:p>
            <a:r>
              <a:rPr lang="en-US" dirty="0">
                <a:effectLst/>
                <a:latin typeface="Calibri" panose="020F0502020204030204" pitchFamily="34" charset="0"/>
                <a:ea typeface="DengXian" panose="02010600030101010101" pitchFamily="2" charset="-122"/>
                <a:cs typeface="Times New Roman" panose="02020603050405020304" pitchFamily="18" charset="0"/>
              </a:rPr>
              <a:t>This is how inclusion changes the wealth of different groups of people.</a:t>
            </a:r>
            <a:endParaRPr lang="en-CA" dirty="0"/>
          </a:p>
        </p:txBody>
      </p:sp>
    </p:spTree>
    <p:extLst>
      <p:ext uri="{BB962C8B-B14F-4D97-AF65-F5344CB8AC3E}">
        <p14:creationId xmlns:p14="http://schemas.microsoft.com/office/powerpoint/2010/main" val="11624728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B507-EF4A-D0C0-6D33-B79438B221F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A2A0A4D-83DA-EEC0-C84E-80E17C57EC2A}"/>
              </a:ext>
            </a:extLst>
          </p:cNvPr>
          <p:cNvSpPr>
            <a:spLocks noGrp="1"/>
          </p:cNvSpPr>
          <p:nvPr>
            <p:ph idx="1"/>
          </p:nvPr>
        </p:nvSpPr>
        <p:spPr/>
        <p:txBody>
          <a:bodyPr>
            <a:normAutofit/>
          </a:bodyPr>
          <a:lstStyle/>
          <a:p>
            <a:r>
              <a:rPr lang="en-US" sz="3600" dirty="0">
                <a:effectLst/>
                <a:latin typeface="Calibri" panose="020F0502020204030204" pitchFamily="34" charset="0"/>
                <a:ea typeface="DengXian" panose="02010600030101010101" pitchFamily="2" charset="-122"/>
                <a:cs typeface="Times New Roman" panose="02020603050405020304" pitchFamily="18" charset="0"/>
              </a:rPr>
              <a:t>Equity turns middle class in the lower class. </a:t>
            </a:r>
          </a:p>
          <a:p>
            <a:r>
              <a:rPr lang="en-US" sz="3600" dirty="0">
                <a:effectLst/>
                <a:latin typeface="Calibri" panose="020F0502020204030204" pitchFamily="34" charset="0"/>
                <a:ea typeface="DengXian" panose="02010600030101010101" pitchFamily="2" charset="-122"/>
                <a:cs typeface="Times New Roman" panose="02020603050405020304" pitchFamily="18" charset="0"/>
              </a:rPr>
              <a:t>Diversity divides the lower class into many sectors so the elites can divide and rule. </a:t>
            </a:r>
          </a:p>
          <a:p>
            <a:r>
              <a:rPr lang="en-US" sz="3600" dirty="0">
                <a:effectLst/>
                <a:latin typeface="Calibri" panose="020F0502020204030204" pitchFamily="34" charset="0"/>
                <a:ea typeface="DengXian" panose="02010600030101010101" pitchFamily="2" charset="-122"/>
                <a:cs typeface="Times New Roman" panose="02020603050405020304" pitchFamily="18" charset="0"/>
              </a:rPr>
              <a:t>Inclusion further enlarges the size of the lower class and reduces the value of the lower class. </a:t>
            </a:r>
          </a:p>
          <a:p>
            <a:r>
              <a:rPr lang="en-US" sz="3600" dirty="0">
                <a:effectLst/>
                <a:latin typeface="Calibri" panose="020F0502020204030204" pitchFamily="34" charset="0"/>
                <a:ea typeface="DengXian" panose="02010600030101010101" pitchFamily="2" charset="-122"/>
                <a:cs typeface="Times New Roman" panose="02020603050405020304" pitchFamily="18" charset="0"/>
              </a:rPr>
              <a:t>This is how Equity, Diversity and Inclusion works. </a:t>
            </a:r>
            <a:endParaRPr lang="en-CA" sz="36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600" dirty="0"/>
          </a:p>
        </p:txBody>
      </p:sp>
    </p:spTree>
    <p:extLst>
      <p:ext uri="{BB962C8B-B14F-4D97-AF65-F5344CB8AC3E}">
        <p14:creationId xmlns:p14="http://schemas.microsoft.com/office/powerpoint/2010/main" val="4176683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19FDE-B21B-4B83-AA92-21BC070B5AFB}"/>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6BDB789-F985-4078-BE8A-F2F9479F1E63}"/>
                  </a:ext>
                </a:extLst>
              </p:cNvPr>
              <p:cNvSpPr>
                <a:spLocks noGrp="1"/>
              </p:cNvSpPr>
              <p:nvPr>
                <p:ph idx="1"/>
              </p:nvPr>
            </p:nvSpPr>
            <p:spPr/>
            <p:txBody>
              <a:bodyPr>
                <a:normAutofit/>
              </a:bodyPr>
              <a:lstStyle/>
              <a:p>
                <a:pPr algn="just">
                  <a:lnSpc>
                    <a:spcPct val="100000"/>
                  </a:lnSpc>
                  <a:spcBef>
                    <a:spcPts val="0"/>
                  </a:spcBef>
                </a:pPr>
                <a:r>
                  <a:rPr lang="en-US" sz="3600" kern="50" dirty="0">
                    <a:solidFill>
                      <a:srgbClr val="000000"/>
                    </a:solidFill>
                    <a:effectLst/>
                    <a:latin typeface="Times New Roman" panose="02020603050405020304" pitchFamily="18" charset="0"/>
                    <a:ea typeface="Times New Roman" panose="02020603050405020304" pitchFamily="18" charset="0"/>
                  </a:rPr>
                  <a:t>Suppose M = 1000, p = 0.4, b = 3. </a:t>
                </a:r>
              </a:p>
              <a:p>
                <a:pPr algn="just">
                  <a:lnSpc>
                    <a:spcPct val="100000"/>
                  </a:lnSpc>
                  <a:spcBef>
                    <a:spcPts val="0"/>
                  </a:spcBef>
                </a:pPr>
                <a:r>
                  <a:rPr lang="en-US" sz="3600" kern="50" dirty="0">
                    <a:solidFill>
                      <a:srgbClr val="000000"/>
                    </a:solidFill>
                    <a:effectLst/>
                    <a:latin typeface="Times New Roman" panose="02020603050405020304" pitchFamily="18" charset="0"/>
                    <a:ea typeface="Times New Roman" panose="02020603050405020304" pitchFamily="18" charset="0"/>
                  </a:rPr>
                  <a:t>The fixed cost of each business is 35 and the variable cost of each business is 60% of the revenue. </a:t>
                </a:r>
              </a:p>
              <a:p>
                <a:pPr algn="just">
                  <a:lnSpc>
                    <a:spcPct val="100000"/>
                  </a:lnSpc>
                  <a:spcBef>
                    <a:spcPts val="0"/>
                  </a:spcBef>
                </a:pPr>
                <a:r>
                  <a:rPr lang="en-US" sz="3600" kern="50" dirty="0">
                    <a:solidFill>
                      <a:srgbClr val="000000"/>
                    </a:solidFill>
                    <a:effectLst/>
                    <a:latin typeface="Times New Roman" panose="02020603050405020304" pitchFamily="18" charset="0"/>
                    <a:ea typeface="Times New Roman" panose="02020603050405020304" pitchFamily="18" charset="0"/>
                  </a:rPr>
                  <a:t>The rate of return for each business is</a:t>
                </a:r>
                <a:endParaRPr lang="en-CA" sz="3600" kern="50" dirty="0">
                  <a:solidFill>
                    <a:srgbClr val="000000"/>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3600" kern="50" dirty="0">
                    <a:solidFill>
                      <a:srgbClr val="000000"/>
                    </a:solidFill>
                    <a:effectLst/>
                    <a:latin typeface="Times New Roman" panose="02020603050405020304" pitchFamily="18" charset="0"/>
                    <a:ea typeface="Times New Roman" panose="02020603050405020304" pitchFamily="18" charset="0"/>
                  </a:rPr>
                  <a:t>		</a:t>
                </a:r>
                <a:endParaRPr lang="en-CA" sz="3600" kern="50" dirty="0">
                  <a:solidFill>
                    <a:srgbClr val="000000"/>
                  </a:solidFill>
                  <a:effectLst/>
                  <a:latin typeface="Times New Roman" panose="02020603050405020304" pitchFamily="18" charset="0"/>
                  <a:ea typeface="Times New Roman" panose="02020603050405020304" pitchFamily="18" charset="0"/>
                </a:endParaRPr>
              </a:p>
              <a:p>
                <a:pPr algn="just">
                  <a:lnSpc>
                    <a:spcPct val="100000"/>
                  </a:lnSpc>
                  <a:spcBef>
                    <a:spcPts val="0"/>
                  </a:spcBef>
                </a:pPr>
                <a14:m>
                  <m:oMath xmlns:m="http://schemas.openxmlformats.org/officeDocument/2006/math">
                    <m:f>
                      <m:fPr>
                        <m:ctrlPr>
                          <a:rPr lang="en-CA" sz="3600" i="1" kern="50">
                            <a:solidFill>
                              <a:srgbClr val="000000"/>
                            </a:solidFill>
                            <a:effectLst/>
                            <a:latin typeface="Cambria Math" panose="02040503050406030204" pitchFamily="18" charset="0"/>
                            <a:ea typeface="Times New Roman" panose="02020603050405020304" pitchFamily="18" charset="0"/>
                          </a:rPr>
                        </m:ctrlPr>
                      </m:fPr>
                      <m:num>
                        <m:f>
                          <m:fPr>
                            <m:ctrlPr>
                              <a:rPr lang="en-CA" sz="3600" i="1" kern="50">
                                <a:solidFill>
                                  <a:srgbClr val="000000"/>
                                </a:solidFill>
                                <a:effectLst/>
                                <a:latin typeface="Cambria Math" panose="02040503050406030204" pitchFamily="18" charset="0"/>
                                <a:ea typeface="Times New Roman" panose="02020603050405020304" pitchFamily="18" charset="0"/>
                              </a:rPr>
                            </m:ctrlPr>
                          </m:fPr>
                          <m:num>
                            <m:r>
                              <a:rPr lang="en-US" sz="3600" i="1" kern="50">
                                <a:solidFill>
                                  <a:srgbClr val="000000"/>
                                </a:solidFill>
                                <a:effectLst/>
                                <a:latin typeface="Cambria Math" panose="02040503050406030204" pitchFamily="18" charset="0"/>
                                <a:ea typeface="Times New Roman" panose="02020603050405020304" pitchFamily="18" charset="0"/>
                              </a:rPr>
                              <m:t>1000×0.4</m:t>
                            </m:r>
                          </m:num>
                          <m:den>
                            <m:r>
                              <a:rPr lang="en-US" sz="3600" i="1" kern="50">
                                <a:solidFill>
                                  <a:srgbClr val="000000"/>
                                </a:solidFill>
                                <a:effectLst/>
                                <a:latin typeface="Cambria Math" panose="02040503050406030204" pitchFamily="18" charset="0"/>
                                <a:ea typeface="Times New Roman" panose="02020603050405020304" pitchFamily="18" charset="0"/>
                              </a:rPr>
                              <m:t>3</m:t>
                            </m:r>
                          </m:den>
                        </m:f>
                        <m:d>
                          <m:dPr>
                            <m:ctrlPr>
                              <a:rPr lang="en-CA" sz="3600" i="1" kern="50">
                                <a:solidFill>
                                  <a:srgbClr val="000000"/>
                                </a:solidFill>
                                <a:effectLst/>
                                <a:latin typeface="Cambria Math" panose="02040503050406030204" pitchFamily="18" charset="0"/>
                                <a:ea typeface="Times New Roman" panose="02020603050405020304" pitchFamily="18" charset="0"/>
                              </a:rPr>
                            </m:ctrlPr>
                          </m:dPr>
                          <m:e>
                            <m:r>
                              <a:rPr lang="en-US" sz="3600" i="1" kern="50">
                                <a:solidFill>
                                  <a:srgbClr val="000000"/>
                                </a:solidFill>
                                <a:effectLst/>
                                <a:latin typeface="Cambria Math" panose="02040503050406030204" pitchFamily="18" charset="0"/>
                                <a:ea typeface="Times New Roman" panose="02020603050405020304" pitchFamily="18" charset="0"/>
                              </a:rPr>
                              <m:t>−</m:t>
                            </m:r>
                            <m:func>
                              <m:funcPr>
                                <m:ctrlPr>
                                  <a:rPr lang="en-CA" sz="3600" i="1" kern="50">
                                    <a:solidFill>
                                      <a:srgbClr val="000000"/>
                                    </a:solidFill>
                                    <a:effectLst/>
                                    <a:latin typeface="Cambria Math" panose="02040503050406030204" pitchFamily="18" charset="0"/>
                                    <a:ea typeface="Times New Roman" panose="02020603050405020304" pitchFamily="18" charset="0"/>
                                  </a:rPr>
                                </m:ctrlPr>
                              </m:funcPr>
                              <m:fName>
                                <m:sSub>
                                  <m:sSubPr>
                                    <m:ctrlPr>
                                      <a:rPr lang="en-CA" sz="3600" i="1" kern="50">
                                        <a:solidFill>
                                          <a:srgbClr val="000000"/>
                                        </a:solidFill>
                                        <a:effectLst/>
                                        <a:latin typeface="Cambria Math" panose="02040503050406030204" pitchFamily="18" charset="0"/>
                                        <a:ea typeface="Times New Roman" panose="02020603050405020304" pitchFamily="18" charset="0"/>
                                      </a:rPr>
                                    </m:ctrlPr>
                                  </m:sSubPr>
                                  <m:e>
                                    <m:r>
                                      <m:rPr>
                                        <m:sty m:val="p"/>
                                      </m:rPr>
                                      <a:rPr lang="en-US" sz="3600" kern="50">
                                        <a:solidFill>
                                          <a:srgbClr val="000000"/>
                                        </a:solidFill>
                                        <a:effectLst/>
                                        <a:latin typeface="Cambria Math" panose="02040503050406030204" pitchFamily="18" charset="0"/>
                                        <a:ea typeface="Times New Roman" panose="02020603050405020304" pitchFamily="18" charset="0"/>
                                      </a:rPr>
                                      <m:t>log</m:t>
                                    </m:r>
                                  </m:e>
                                  <m:sub>
                                    <m:r>
                                      <a:rPr lang="en-US" sz="3600" i="1" kern="50">
                                        <a:solidFill>
                                          <a:srgbClr val="000000"/>
                                        </a:solidFill>
                                        <a:effectLst/>
                                        <a:latin typeface="Cambria Math" panose="02040503050406030204" pitchFamily="18" charset="0"/>
                                        <a:ea typeface="Times New Roman" panose="02020603050405020304" pitchFamily="18" charset="0"/>
                                      </a:rPr>
                                      <m:t>3</m:t>
                                    </m:r>
                                  </m:sub>
                                </m:sSub>
                              </m:fName>
                              <m:e>
                                <m:r>
                                  <a:rPr lang="en-US" sz="3600" i="1" kern="50">
                                    <a:solidFill>
                                      <a:srgbClr val="000000"/>
                                    </a:solidFill>
                                    <a:effectLst/>
                                    <a:latin typeface="Cambria Math" panose="02040503050406030204" pitchFamily="18" charset="0"/>
                                    <a:ea typeface="Times New Roman" panose="02020603050405020304" pitchFamily="18" charset="0"/>
                                  </a:rPr>
                                  <m:t>0.4</m:t>
                                </m:r>
                              </m:e>
                            </m:func>
                          </m:e>
                        </m:d>
                        <m:r>
                          <a:rPr lang="en-US" sz="3600" i="1" kern="50">
                            <a:solidFill>
                              <a:srgbClr val="000000"/>
                            </a:solidFill>
                            <a:effectLst/>
                            <a:latin typeface="Cambria Math" panose="02040503050406030204" pitchFamily="18" charset="0"/>
                            <a:ea typeface="Times New Roman" panose="02020603050405020304" pitchFamily="18" charset="0"/>
                          </a:rPr>
                          <m:t> </m:t>
                        </m:r>
                      </m:num>
                      <m:den>
                        <m:r>
                          <a:rPr lang="en-US" sz="3600" i="1" kern="50">
                            <a:solidFill>
                              <a:srgbClr val="000000"/>
                            </a:solidFill>
                            <a:effectLst/>
                            <a:latin typeface="Cambria Math" panose="02040503050406030204" pitchFamily="18" charset="0"/>
                            <a:ea typeface="Times New Roman" panose="02020603050405020304" pitchFamily="18" charset="0"/>
                          </a:rPr>
                          <m:t>35+0.6</m:t>
                        </m:r>
                        <m:f>
                          <m:fPr>
                            <m:ctrlPr>
                              <a:rPr lang="en-CA" sz="3600" i="1" kern="50">
                                <a:solidFill>
                                  <a:srgbClr val="000000"/>
                                </a:solidFill>
                                <a:effectLst/>
                                <a:latin typeface="Cambria Math" panose="02040503050406030204" pitchFamily="18" charset="0"/>
                                <a:ea typeface="Times New Roman" panose="02020603050405020304" pitchFamily="18" charset="0"/>
                              </a:rPr>
                            </m:ctrlPr>
                          </m:fPr>
                          <m:num>
                            <m:r>
                              <a:rPr lang="en-US" sz="3600" i="1" kern="50">
                                <a:solidFill>
                                  <a:srgbClr val="000000"/>
                                </a:solidFill>
                                <a:effectLst/>
                                <a:latin typeface="Cambria Math" panose="02040503050406030204" pitchFamily="18" charset="0"/>
                                <a:ea typeface="Times New Roman" panose="02020603050405020304" pitchFamily="18" charset="0"/>
                              </a:rPr>
                              <m:t>1000×0.4</m:t>
                            </m:r>
                          </m:num>
                          <m:den>
                            <m:r>
                              <a:rPr lang="en-US" sz="3600" i="1" kern="50">
                                <a:solidFill>
                                  <a:srgbClr val="000000"/>
                                </a:solidFill>
                                <a:effectLst/>
                                <a:latin typeface="Cambria Math" panose="02040503050406030204" pitchFamily="18" charset="0"/>
                                <a:ea typeface="Times New Roman" panose="02020603050405020304" pitchFamily="18" charset="0"/>
                              </a:rPr>
                              <m:t>3</m:t>
                            </m:r>
                          </m:den>
                        </m:f>
                        <m:d>
                          <m:dPr>
                            <m:ctrlPr>
                              <a:rPr lang="en-CA" sz="3600" i="1" kern="50">
                                <a:solidFill>
                                  <a:srgbClr val="000000"/>
                                </a:solidFill>
                                <a:effectLst/>
                                <a:latin typeface="Cambria Math" panose="02040503050406030204" pitchFamily="18" charset="0"/>
                                <a:ea typeface="Times New Roman" panose="02020603050405020304" pitchFamily="18" charset="0"/>
                              </a:rPr>
                            </m:ctrlPr>
                          </m:dPr>
                          <m:e>
                            <m:r>
                              <a:rPr lang="en-US" sz="3600" i="1" kern="50">
                                <a:solidFill>
                                  <a:srgbClr val="000000"/>
                                </a:solidFill>
                                <a:effectLst/>
                                <a:latin typeface="Cambria Math" panose="02040503050406030204" pitchFamily="18" charset="0"/>
                                <a:ea typeface="Times New Roman" panose="02020603050405020304" pitchFamily="18" charset="0"/>
                              </a:rPr>
                              <m:t>−</m:t>
                            </m:r>
                            <m:func>
                              <m:funcPr>
                                <m:ctrlPr>
                                  <a:rPr lang="en-CA" sz="3600" i="1" kern="50">
                                    <a:solidFill>
                                      <a:srgbClr val="000000"/>
                                    </a:solidFill>
                                    <a:effectLst/>
                                    <a:latin typeface="Cambria Math" panose="02040503050406030204" pitchFamily="18" charset="0"/>
                                    <a:ea typeface="Times New Roman" panose="02020603050405020304" pitchFamily="18" charset="0"/>
                                  </a:rPr>
                                </m:ctrlPr>
                              </m:funcPr>
                              <m:fName>
                                <m:sSub>
                                  <m:sSubPr>
                                    <m:ctrlPr>
                                      <a:rPr lang="en-CA" sz="3600" i="1" kern="50">
                                        <a:solidFill>
                                          <a:srgbClr val="000000"/>
                                        </a:solidFill>
                                        <a:effectLst/>
                                        <a:latin typeface="Cambria Math" panose="02040503050406030204" pitchFamily="18" charset="0"/>
                                        <a:ea typeface="Times New Roman" panose="02020603050405020304" pitchFamily="18" charset="0"/>
                                      </a:rPr>
                                    </m:ctrlPr>
                                  </m:sSubPr>
                                  <m:e>
                                    <m:r>
                                      <m:rPr>
                                        <m:sty m:val="p"/>
                                      </m:rPr>
                                      <a:rPr lang="en-US" sz="3600" kern="50">
                                        <a:solidFill>
                                          <a:srgbClr val="000000"/>
                                        </a:solidFill>
                                        <a:effectLst/>
                                        <a:latin typeface="Cambria Math" panose="02040503050406030204" pitchFamily="18" charset="0"/>
                                        <a:ea typeface="Times New Roman" panose="02020603050405020304" pitchFamily="18" charset="0"/>
                                      </a:rPr>
                                      <m:t>log</m:t>
                                    </m:r>
                                  </m:e>
                                  <m:sub>
                                    <m:r>
                                      <a:rPr lang="en-US" sz="3600" i="1" kern="50">
                                        <a:solidFill>
                                          <a:srgbClr val="000000"/>
                                        </a:solidFill>
                                        <a:effectLst/>
                                        <a:latin typeface="Cambria Math" panose="02040503050406030204" pitchFamily="18" charset="0"/>
                                        <a:ea typeface="Times New Roman" panose="02020603050405020304" pitchFamily="18" charset="0"/>
                                      </a:rPr>
                                      <m:t>3</m:t>
                                    </m:r>
                                  </m:sub>
                                </m:sSub>
                              </m:fName>
                              <m:e>
                                <m:r>
                                  <a:rPr lang="en-US" sz="3600" i="1" kern="50">
                                    <a:solidFill>
                                      <a:srgbClr val="000000"/>
                                    </a:solidFill>
                                    <a:effectLst/>
                                    <a:latin typeface="Cambria Math" panose="02040503050406030204" pitchFamily="18" charset="0"/>
                                    <a:ea typeface="Times New Roman" panose="02020603050405020304" pitchFamily="18" charset="0"/>
                                  </a:rPr>
                                  <m:t>0.4</m:t>
                                </m:r>
                              </m:e>
                            </m:func>
                          </m:e>
                        </m:d>
                      </m:den>
                    </m:f>
                    <m:r>
                      <a:rPr lang="en-US" sz="3600" i="1" kern="50">
                        <a:solidFill>
                          <a:srgbClr val="000000"/>
                        </a:solidFill>
                        <a:effectLst/>
                        <a:latin typeface="Cambria Math" panose="02040503050406030204" pitchFamily="18" charset="0"/>
                        <a:ea typeface="Times New Roman" panose="02020603050405020304" pitchFamily="18" charset="0"/>
                      </a:rPr>
                      <m:t>−1=0.09</m:t>
                    </m:r>
                  </m:oMath>
                </a14:m>
                <a:endParaRPr lang="en-CA" sz="3600" kern="50" dirty="0">
                  <a:solidFill>
                    <a:srgbClr val="000000"/>
                  </a:solidFill>
                  <a:effectLst/>
                  <a:latin typeface="Times New Roman" panose="02020603050405020304" pitchFamily="18" charset="0"/>
                  <a:ea typeface="Times New Roman" panose="02020603050405020304" pitchFamily="18" charset="0"/>
                </a:endParaRPr>
              </a:p>
              <a:p>
                <a:pPr>
                  <a:lnSpc>
                    <a:spcPct val="100000"/>
                  </a:lnSpc>
                  <a:spcBef>
                    <a:spcPts val="0"/>
                  </a:spcBef>
                </a:pPr>
                <a:endParaRPr lang="en-CA" sz="3600" dirty="0"/>
              </a:p>
            </p:txBody>
          </p:sp>
        </mc:Choice>
        <mc:Fallback xmlns="">
          <p:sp>
            <p:nvSpPr>
              <p:cNvPr id="3" name="Content Placeholder 2">
                <a:extLst>
                  <a:ext uri="{FF2B5EF4-FFF2-40B4-BE49-F238E27FC236}">
                    <a16:creationId xmlns:a16="http://schemas.microsoft.com/office/drawing/2014/main" id="{C6BDB789-F985-4078-BE8A-F2F9479F1E63}"/>
                  </a:ext>
                </a:extLst>
              </p:cNvPr>
              <p:cNvSpPr>
                <a:spLocks noGrp="1" noRot="1" noChangeAspect="1" noMove="1" noResize="1" noEditPoints="1" noAdjustHandles="1" noChangeArrowheads="1" noChangeShapeType="1" noTextEdit="1"/>
              </p:cNvSpPr>
              <p:nvPr>
                <p:ph idx="1"/>
              </p:nvPr>
            </p:nvSpPr>
            <p:spPr>
              <a:blipFill>
                <a:blip r:embed="rId2"/>
                <a:stretch>
                  <a:fillRect l="-1623" t="-2241" r="-1739"/>
                </a:stretch>
              </a:blipFill>
            </p:spPr>
            <p:txBody>
              <a:bodyPr/>
              <a:lstStyle/>
              <a:p>
                <a:r>
                  <a:rPr lang="en-CA">
                    <a:noFill/>
                  </a:rPr>
                  <a:t> </a:t>
                </a:r>
              </a:p>
            </p:txBody>
          </p:sp>
        </mc:Fallback>
      </mc:AlternateContent>
    </p:spTree>
    <p:extLst>
      <p:ext uri="{BB962C8B-B14F-4D97-AF65-F5344CB8AC3E}">
        <p14:creationId xmlns:p14="http://schemas.microsoft.com/office/powerpoint/2010/main" val="39748350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C9151-A280-40AD-8DAF-7644AC603DCC}"/>
              </a:ext>
            </a:extLst>
          </p:cNvPr>
          <p:cNvSpPr>
            <a:spLocks noGrp="1"/>
          </p:cNvSpPr>
          <p:nvPr>
            <p:ph type="title"/>
          </p:nvPr>
        </p:nvSpPr>
        <p:spPr/>
        <p:txBody>
          <a:bodyPr/>
          <a:lstStyle/>
          <a:p>
            <a:r>
              <a:rPr lang="en-CA" dirty="0"/>
              <a:t>Possible presentation and essay topic</a:t>
            </a:r>
          </a:p>
        </p:txBody>
      </p:sp>
      <p:sp>
        <p:nvSpPr>
          <p:cNvPr id="3" name="Content Placeholder 2">
            <a:extLst>
              <a:ext uri="{FF2B5EF4-FFF2-40B4-BE49-F238E27FC236}">
                <a16:creationId xmlns:a16="http://schemas.microsoft.com/office/drawing/2014/main" id="{FB085A84-3AA2-4BAF-B6DC-645D7081F602}"/>
              </a:ext>
            </a:extLst>
          </p:cNvPr>
          <p:cNvSpPr>
            <a:spLocks noGrp="1"/>
          </p:cNvSpPr>
          <p:nvPr>
            <p:ph idx="1"/>
          </p:nvPr>
        </p:nvSpPr>
        <p:spPr/>
        <p:txBody>
          <a:bodyPr/>
          <a:lstStyle/>
          <a:p>
            <a:r>
              <a:rPr lang="en-CA" dirty="0"/>
              <a:t>An application of the value theory to a specific area.</a:t>
            </a:r>
          </a:p>
          <a:p>
            <a:endParaRPr lang="en-CA" dirty="0"/>
          </a:p>
        </p:txBody>
      </p:sp>
    </p:spTree>
    <p:extLst>
      <p:ext uri="{BB962C8B-B14F-4D97-AF65-F5344CB8AC3E}">
        <p14:creationId xmlns:p14="http://schemas.microsoft.com/office/powerpoint/2010/main" val="317863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21CF1-2856-43B3-94FC-6BF7D8E5DCE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5A21F13-DD51-4537-B75B-8F5ABAF27954}"/>
              </a:ext>
            </a:extLst>
          </p:cNvPr>
          <p:cNvSpPr>
            <a:spLocks noGrp="1"/>
          </p:cNvSpPr>
          <p:nvPr>
            <p:ph idx="1"/>
          </p:nvPr>
        </p:nvSpPr>
        <p:spPr/>
        <p:txBody>
          <a:bodyPr>
            <a:normAutofit fontScale="92500" lnSpcReduction="20000"/>
          </a:bodyPr>
          <a:lstStyle/>
          <a:p>
            <a:pPr algn="just">
              <a:lnSpc>
                <a:spcPct val="120000"/>
              </a:lnSpc>
              <a:spcBef>
                <a:spcPts val="0"/>
              </a:spcBef>
            </a:pPr>
            <a:r>
              <a:rPr lang="en-US" sz="3200" kern="50" dirty="0">
                <a:solidFill>
                  <a:srgbClr val="000000"/>
                </a:solidFill>
                <a:effectLst/>
                <a:latin typeface="Times New Roman" panose="02020603050405020304" pitchFamily="18" charset="0"/>
                <a:ea typeface="Times New Roman" panose="02020603050405020304" pitchFamily="18" charset="0"/>
              </a:rPr>
              <a:t>This rate of return is not very high. </a:t>
            </a:r>
          </a:p>
          <a:p>
            <a:pPr algn="just">
              <a:lnSpc>
                <a:spcPct val="120000"/>
              </a:lnSpc>
              <a:spcBef>
                <a:spcPts val="0"/>
              </a:spcBef>
            </a:pPr>
            <a:r>
              <a:rPr lang="en-US" sz="3200" kern="50" dirty="0">
                <a:solidFill>
                  <a:srgbClr val="000000"/>
                </a:solidFill>
                <a:effectLst/>
                <a:latin typeface="Times New Roman" panose="02020603050405020304" pitchFamily="18" charset="0"/>
                <a:ea typeface="Times New Roman" panose="02020603050405020304" pitchFamily="18" charset="0"/>
              </a:rPr>
              <a:t>Now a business persuades the government to increase regulatory measure on this industry. </a:t>
            </a:r>
          </a:p>
          <a:p>
            <a:pPr algn="just">
              <a:lnSpc>
                <a:spcPct val="120000"/>
              </a:lnSpc>
              <a:spcBef>
                <a:spcPts val="0"/>
              </a:spcBef>
            </a:pPr>
            <a:r>
              <a:rPr lang="en-US" sz="3200" kern="50" dirty="0">
                <a:solidFill>
                  <a:srgbClr val="000000"/>
                </a:solidFill>
                <a:effectLst/>
                <a:latin typeface="Times New Roman" panose="02020603050405020304" pitchFamily="18" charset="0"/>
                <a:ea typeface="Times New Roman" panose="02020603050405020304" pitchFamily="18" charset="0"/>
              </a:rPr>
              <a:t>As a result, the fixed cost is increased to 50. </a:t>
            </a:r>
          </a:p>
          <a:p>
            <a:pPr algn="just">
              <a:lnSpc>
                <a:spcPct val="120000"/>
              </a:lnSpc>
              <a:spcBef>
                <a:spcPts val="0"/>
              </a:spcBef>
            </a:pPr>
            <a:r>
              <a:rPr lang="en-US" sz="3200" kern="50" dirty="0">
                <a:solidFill>
                  <a:srgbClr val="000000"/>
                </a:solidFill>
                <a:effectLst/>
                <a:latin typeface="Times New Roman" panose="02020603050405020304" pitchFamily="18" charset="0"/>
                <a:ea typeface="Times New Roman" panose="02020603050405020304" pitchFamily="18" charset="0"/>
              </a:rPr>
              <a:t>Assume other parameters remain the same. </a:t>
            </a:r>
          </a:p>
          <a:p>
            <a:pPr algn="just">
              <a:lnSpc>
                <a:spcPct val="120000"/>
              </a:lnSpc>
              <a:spcBef>
                <a:spcPts val="0"/>
              </a:spcBef>
            </a:pPr>
            <a:r>
              <a:rPr lang="en-US" sz="3200" kern="50" dirty="0">
                <a:solidFill>
                  <a:srgbClr val="000000"/>
                </a:solidFill>
                <a:effectLst/>
                <a:latin typeface="Times New Roman" panose="02020603050405020304" pitchFamily="18" charset="0"/>
                <a:ea typeface="Times New Roman" panose="02020603050405020304" pitchFamily="18" charset="0"/>
              </a:rPr>
              <a:t>The new rate of return for each business, calculated from (4), becomes negative.  </a:t>
            </a:r>
          </a:p>
          <a:p>
            <a:pPr algn="just">
              <a:lnSpc>
                <a:spcPct val="120000"/>
              </a:lnSpc>
              <a:spcBef>
                <a:spcPts val="0"/>
              </a:spcBef>
            </a:pPr>
            <a:r>
              <a:rPr lang="en-US" sz="3200" kern="50" dirty="0">
                <a:solidFill>
                  <a:srgbClr val="000000"/>
                </a:solidFill>
                <a:effectLst/>
                <a:latin typeface="Times New Roman" panose="02020603050405020304" pitchFamily="18" charset="0"/>
                <a:ea typeface="Times New Roman" panose="02020603050405020304" pitchFamily="18" charset="0"/>
              </a:rPr>
              <a:t>If the rate of return becomes negative, one business, usually the financially weak one, will drop off the market. </a:t>
            </a:r>
            <a:endParaRPr lang="en-CA" sz="3200" kern="50" dirty="0">
              <a:solidFill>
                <a:srgbClr val="000000"/>
              </a:solidFill>
              <a:effectLst/>
              <a:latin typeface="Times New Roman" panose="02020603050405020304" pitchFamily="18" charset="0"/>
              <a:ea typeface="Times New Roman" panose="02020603050405020304" pitchFamily="18" charset="0"/>
            </a:endParaRPr>
          </a:p>
          <a:p>
            <a:pPr>
              <a:lnSpc>
                <a:spcPct val="120000"/>
              </a:lnSpc>
              <a:spcBef>
                <a:spcPts val="0"/>
              </a:spcBef>
            </a:pPr>
            <a:endParaRPr lang="en-CA" sz="3200" dirty="0"/>
          </a:p>
        </p:txBody>
      </p:sp>
    </p:spTree>
    <p:extLst>
      <p:ext uri="{BB962C8B-B14F-4D97-AF65-F5344CB8AC3E}">
        <p14:creationId xmlns:p14="http://schemas.microsoft.com/office/powerpoint/2010/main" val="36843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4687-0E15-4329-9419-724B997A9A8F}"/>
              </a:ext>
            </a:extLst>
          </p:cNvPr>
          <p:cNvSpPr>
            <a:spLocks noGrp="1"/>
          </p:cNvSpPr>
          <p:nvPr>
            <p:ph type="title"/>
          </p:nvPr>
        </p:nvSpPr>
        <p:spPr/>
        <p:txBody>
          <a:bodyPr/>
          <a:lstStyle/>
          <a:p>
            <a:endParaRPr lang="en-CA"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966B48C-4E25-4837-A23D-AE8ED319D5DD}"/>
                  </a:ext>
                </a:extLst>
              </p:cNvPr>
              <p:cNvSpPr>
                <a:spLocks noGrp="1"/>
              </p:cNvSpPr>
              <p:nvPr>
                <p:ph idx="1"/>
              </p:nvPr>
            </p:nvSpPr>
            <p:spPr/>
            <p:txBody>
              <a:bodyPr>
                <a:normAutofit fontScale="92500" lnSpcReduction="20000"/>
              </a:bodyPr>
              <a:lstStyle/>
              <a:p>
                <a:pPr algn="just">
                  <a:lnSpc>
                    <a:spcPct val="120000"/>
                  </a:lnSpc>
                  <a:spcBef>
                    <a:spcPts val="0"/>
                  </a:spcBef>
                </a:pPr>
                <a:r>
                  <a:rPr lang="en-US" sz="2800" kern="50" dirty="0">
                    <a:solidFill>
                      <a:srgbClr val="000000"/>
                    </a:solidFill>
                    <a:effectLst/>
                    <a:latin typeface="Times New Roman" panose="02020603050405020304" pitchFamily="18" charset="0"/>
                    <a:ea typeface="Times New Roman" panose="02020603050405020304" pitchFamily="18" charset="0"/>
                  </a:rPr>
                  <a:t>Suppose now there are only two businesses in the industry. </a:t>
                </a:r>
              </a:p>
              <a:p>
                <a:pPr algn="just">
                  <a:lnSpc>
                    <a:spcPct val="120000"/>
                  </a:lnSpc>
                  <a:spcBef>
                    <a:spcPts val="0"/>
                  </a:spcBef>
                </a:pPr>
                <a:r>
                  <a:rPr lang="en-US" sz="2800" kern="50" dirty="0">
                    <a:solidFill>
                      <a:srgbClr val="000000"/>
                    </a:solidFill>
                    <a:effectLst/>
                    <a:latin typeface="Times New Roman" panose="02020603050405020304" pitchFamily="18" charset="0"/>
                    <a:ea typeface="Times New Roman" panose="02020603050405020304" pitchFamily="18" charset="0"/>
                  </a:rPr>
                  <a:t>Assume other parameters remain the same. </a:t>
                </a:r>
              </a:p>
              <a:p>
                <a:pPr algn="just">
                  <a:lnSpc>
                    <a:spcPct val="120000"/>
                  </a:lnSpc>
                  <a:spcBef>
                    <a:spcPts val="0"/>
                  </a:spcBef>
                </a:pPr>
                <a:r>
                  <a:rPr lang="en-US" sz="2800" kern="50" dirty="0">
                    <a:solidFill>
                      <a:srgbClr val="000000"/>
                    </a:solidFill>
                    <a:effectLst/>
                    <a:latin typeface="Times New Roman" panose="02020603050405020304" pitchFamily="18" charset="0"/>
                    <a:ea typeface="Times New Roman" panose="02020603050405020304" pitchFamily="18" charset="0"/>
                  </a:rPr>
                  <a:t>The new rate of return for each remaining business is</a:t>
                </a:r>
                <a:endParaRPr lang="en-CA" sz="2800" kern="5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pPr>
                <a:r>
                  <a:rPr lang="en-US" sz="2800" kern="50" dirty="0">
                    <a:solidFill>
                      <a:srgbClr val="000000"/>
                    </a:solidFill>
                    <a:effectLst/>
                    <a:latin typeface="Times New Roman" panose="02020603050405020304" pitchFamily="18" charset="0"/>
                    <a:ea typeface="Times New Roman" panose="02020603050405020304" pitchFamily="18" charset="0"/>
                  </a:rPr>
                  <a:t>		</a:t>
                </a:r>
                <a14:m>
                  <m:oMath xmlns:m="http://schemas.openxmlformats.org/officeDocument/2006/math">
                    <m:f>
                      <m:fPr>
                        <m:ctrlPr>
                          <a:rPr lang="en-CA" sz="2800" i="1" kern="50">
                            <a:solidFill>
                              <a:srgbClr val="000000"/>
                            </a:solidFill>
                            <a:effectLst/>
                            <a:latin typeface="Cambria Math" panose="02040503050406030204" pitchFamily="18" charset="0"/>
                            <a:ea typeface="Times New Roman" panose="02020603050405020304" pitchFamily="18" charset="0"/>
                          </a:rPr>
                        </m:ctrlPr>
                      </m:fPr>
                      <m:num>
                        <m:f>
                          <m:fPr>
                            <m:ctrlPr>
                              <a:rPr lang="en-CA" sz="2800" i="1" kern="50">
                                <a:solidFill>
                                  <a:srgbClr val="000000"/>
                                </a:solidFill>
                                <a:effectLst/>
                                <a:latin typeface="Cambria Math" panose="02040503050406030204" pitchFamily="18" charset="0"/>
                                <a:ea typeface="Times New Roman" panose="02020603050405020304" pitchFamily="18" charset="0"/>
                              </a:rPr>
                            </m:ctrlPr>
                          </m:fPr>
                          <m:num>
                            <m:r>
                              <a:rPr lang="en-US" sz="2800" i="1" kern="50">
                                <a:solidFill>
                                  <a:srgbClr val="000000"/>
                                </a:solidFill>
                                <a:effectLst/>
                                <a:latin typeface="Cambria Math" panose="02040503050406030204" pitchFamily="18" charset="0"/>
                                <a:ea typeface="Times New Roman" panose="02020603050405020304" pitchFamily="18" charset="0"/>
                              </a:rPr>
                              <m:t>1000×0.4</m:t>
                            </m:r>
                          </m:num>
                          <m:den>
                            <m:r>
                              <a:rPr lang="en-US" sz="2800" i="1" kern="50">
                                <a:solidFill>
                                  <a:srgbClr val="000000"/>
                                </a:solidFill>
                                <a:effectLst/>
                                <a:latin typeface="Cambria Math" panose="02040503050406030204" pitchFamily="18" charset="0"/>
                                <a:ea typeface="Times New Roman" panose="02020603050405020304" pitchFamily="18" charset="0"/>
                              </a:rPr>
                              <m:t>2</m:t>
                            </m:r>
                          </m:den>
                        </m:f>
                        <m:d>
                          <m:dPr>
                            <m:ctrlPr>
                              <a:rPr lang="en-CA" sz="2800" i="1" kern="50">
                                <a:solidFill>
                                  <a:srgbClr val="000000"/>
                                </a:solidFill>
                                <a:effectLst/>
                                <a:latin typeface="Cambria Math" panose="02040503050406030204" pitchFamily="18" charset="0"/>
                                <a:ea typeface="Times New Roman" panose="02020603050405020304" pitchFamily="18" charset="0"/>
                              </a:rPr>
                            </m:ctrlPr>
                          </m:dPr>
                          <m:e>
                            <m:r>
                              <a:rPr lang="en-US" sz="2800" i="1" kern="50">
                                <a:solidFill>
                                  <a:srgbClr val="000000"/>
                                </a:solidFill>
                                <a:effectLst/>
                                <a:latin typeface="Cambria Math" panose="02040503050406030204" pitchFamily="18" charset="0"/>
                                <a:ea typeface="Times New Roman" panose="02020603050405020304" pitchFamily="18" charset="0"/>
                              </a:rPr>
                              <m:t>−</m:t>
                            </m:r>
                            <m:func>
                              <m:funcPr>
                                <m:ctrlPr>
                                  <a:rPr lang="en-CA" sz="2800" i="1" kern="50">
                                    <a:solidFill>
                                      <a:srgbClr val="000000"/>
                                    </a:solidFill>
                                    <a:effectLst/>
                                    <a:latin typeface="Cambria Math" panose="02040503050406030204" pitchFamily="18" charset="0"/>
                                    <a:ea typeface="Times New Roman" panose="02020603050405020304" pitchFamily="18" charset="0"/>
                                  </a:rPr>
                                </m:ctrlPr>
                              </m:funcPr>
                              <m:fName>
                                <m:sSub>
                                  <m:sSubPr>
                                    <m:ctrlPr>
                                      <a:rPr lang="en-CA" sz="2800" i="1" kern="50">
                                        <a:solidFill>
                                          <a:srgbClr val="000000"/>
                                        </a:solidFill>
                                        <a:effectLst/>
                                        <a:latin typeface="Cambria Math" panose="02040503050406030204" pitchFamily="18" charset="0"/>
                                        <a:ea typeface="Times New Roman" panose="02020603050405020304" pitchFamily="18" charset="0"/>
                                      </a:rPr>
                                    </m:ctrlPr>
                                  </m:sSubPr>
                                  <m:e>
                                    <m:r>
                                      <m:rPr>
                                        <m:sty m:val="p"/>
                                      </m:rPr>
                                      <a:rPr lang="en-US" sz="2800" kern="50">
                                        <a:solidFill>
                                          <a:srgbClr val="000000"/>
                                        </a:solidFill>
                                        <a:effectLst/>
                                        <a:latin typeface="Cambria Math" panose="02040503050406030204" pitchFamily="18" charset="0"/>
                                        <a:ea typeface="Times New Roman" panose="02020603050405020304" pitchFamily="18" charset="0"/>
                                      </a:rPr>
                                      <m:t>log</m:t>
                                    </m:r>
                                  </m:e>
                                  <m:sub>
                                    <m:r>
                                      <a:rPr lang="en-US" sz="2800" i="1" kern="50">
                                        <a:solidFill>
                                          <a:srgbClr val="000000"/>
                                        </a:solidFill>
                                        <a:effectLst/>
                                        <a:latin typeface="Cambria Math" panose="02040503050406030204" pitchFamily="18" charset="0"/>
                                        <a:ea typeface="Times New Roman" panose="02020603050405020304" pitchFamily="18" charset="0"/>
                                      </a:rPr>
                                      <m:t>2</m:t>
                                    </m:r>
                                  </m:sub>
                                </m:sSub>
                              </m:fName>
                              <m:e>
                                <m:r>
                                  <a:rPr lang="en-US" sz="2800" i="1" kern="50">
                                    <a:solidFill>
                                      <a:srgbClr val="000000"/>
                                    </a:solidFill>
                                    <a:effectLst/>
                                    <a:latin typeface="Cambria Math" panose="02040503050406030204" pitchFamily="18" charset="0"/>
                                    <a:ea typeface="Times New Roman" panose="02020603050405020304" pitchFamily="18" charset="0"/>
                                  </a:rPr>
                                  <m:t>0.4</m:t>
                                </m:r>
                              </m:e>
                            </m:func>
                          </m:e>
                        </m:d>
                        <m:r>
                          <a:rPr lang="en-US" sz="2800" i="1" kern="50">
                            <a:solidFill>
                              <a:srgbClr val="000000"/>
                            </a:solidFill>
                            <a:effectLst/>
                            <a:latin typeface="Cambria Math" panose="02040503050406030204" pitchFamily="18" charset="0"/>
                            <a:ea typeface="Times New Roman" panose="02020603050405020304" pitchFamily="18" charset="0"/>
                          </a:rPr>
                          <m:t> </m:t>
                        </m:r>
                      </m:num>
                      <m:den>
                        <m:r>
                          <a:rPr lang="en-US" sz="2800" i="1" kern="50">
                            <a:solidFill>
                              <a:srgbClr val="000000"/>
                            </a:solidFill>
                            <a:effectLst/>
                            <a:latin typeface="Cambria Math" panose="02040503050406030204" pitchFamily="18" charset="0"/>
                            <a:ea typeface="Times New Roman" panose="02020603050405020304" pitchFamily="18" charset="0"/>
                          </a:rPr>
                          <m:t>50+0.6</m:t>
                        </m:r>
                        <m:f>
                          <m:fPr>
                            <m:ctrlPr>
                              <a:rPr lang="en-CA" sz="2800" i="1" kern="50">
                                <a:solidFill>
                                  <a:srgbClr val="000000"/>
                                </a:solidFill>
                                <a:effectLst/>
                                <a:latin typeface="Cambria Math" panose="02040503050406030204" pitchFamily="18" charset="0"/>
                                <a:ea typeface="Times New Roman" panose="02020603050405020304" pitchFamily="18" charset="0"/>
                              </a:rPr>
                            </m:ctrlPr>
                          </m:fPr>
                          <m:num>
                            <m:r>
                              <a:rPr lang="en-US" sz="2800" i="1" kern="50">
                                <a:solidFill>
                                  <a:srgbClr val="000000"/>
                                </a:solidFill>
                                <a:effectLst/>
                                <a:latin typeface="Cambria Math" panose="02040503050406030204" pitchFamily="18" charset="0"/>
                                <a:ea typeface="Times New Roman" panose="02020603050405020304" pitchFamily="18" charset="0"/>
                              </a:rPr>
                              <m:t>1000×0.4</m:t>
                            </m:r>
                          </m:num>
                          <m:den>
                            <m:r>
                              <a:rPr lang="en-US" sz="2800" i="1" kern="50">
                                <a:solidFill>
                                  <a:srgbClr val="000000"/>
                                </a:solidFill>
                                <a:effectLst/>
                                <a:latin typeface="Cambria Math" panose="02040503050406030204" pitchFamily="18" charset="0"/>
                                <a:ea typeface="Times New Roman" panose="02020603050405020304" pitchFamily="18" charset="0"/>
                              </a:rPr>
                              <m:t>2</m:t>
                            </m:r>
                          </m:den>
                        </m:f>
                        <m:d>
                          <m:dPr>
                            <m:ctrlPr>
                              <a:rPr lang="en-CA" sz="2800" i="1" kern="50">
                                <a:solidFill>
                                  <a:srgbClr val="000000"/>
                                </a:solidFill>
                                <a:effectLst/>
                                <a:latin typeface="Cambria Math" panose="02040503050406030204" pitchFamily="18" charset="0"/>
                                <a:ea typeface="Times New Roman" panose="02020603050405020304" pitchFamily="18" charset="0"/>
                              </a:rPr>
                            </m:ctrlPr>
                          </m:dPr>
                          <m:e>
                            <m:r>
                              <a:rPr lang="en-US" sz="2800" i="1" kern="50">
                                <a:solidFill>
                                  <a:srgbClr val="000000"/>
                                </a:solidFill>
                                <a:effectLst/>
                                <a:latin typeface="Cambria Math" panose="02040503050406030204" pitchFamily="18" charset="0"/>
                                <a:ea typeface="Times New Roman" panose="02020603050405020304" pitchFamily="18" charset="0"/>
                              </a:rPr>
                              <m:t>−</m:t>
                            </m:r>
                            <m:func>
                              <m:funcPr>
                                <m:ctrlPr>
                                  <a:rPr lang="en-CA" sz="2800" i="1" kern="50">
                                    <a:solidFill>
                                      <a:srgbClr val="000000"/>
                                    </a:solidFill>
                                    <a:effectLst/>
                                    <a:latin typeface="Cambria Math" panose="02040503050406030204" pitchFamily="18" charset="0"/>
                                    <a:ea typeface="Times New Roman" panose="02020603050405020304" pitchFamily="18" charset="0"/>
                                  </a:rPr>
                                </m:ctrlPr>
                              </m:funcPr>
                              <m:fName>
                                <m:sSub>
                                  <m:sSubPr>
                                    <m:ctrlPr>
                                      <a:rPr lang="en-CA" sz="2800" i="1" kern="50">
                                        <a:solidFill>
                                          <a:srgbClr val="000000"/>
                                        </a:solidFill>
                                        <a:effectLst/>
                                        <a:latin typeface="Cambria Math" panose="02040503050406030204" pitchFamily="18" charset="0"/>
                                        <a:ea typeface="Times New Roman" panose="02020603050405020304" pitchFamily="18" charset="0"/>
                                      </a:rPr>
                                    </m:ctrlPr>
                                  </m:sSubPr>
                                  <m:e>
                                    <m:r>
                                      <m:rPr>
                                        <m:sty m:val="p"/>
                                      </m:rPr>
                                      <a:rPr lang="en-US" sz="2800" kern="50">
                                        <a:solidFill>
                                          <a:srgbClr val="000000"/>
                                        </a:solidFill>
                                        <a:effectLst/>
                                        <a:latin typeface="Cambria Math" panose="02040503050406030204" pitchFamily="18" charset="0"/>
                                        <a:ea typeface="Times New Roman" panose="02020603050405020304" pitchFamily="18" charset="0"/>
                                      </a:rPr>
                                      <m:t>log</m:t>
                                    </m:r>
                                  </m:e>
                                  <m:sub>
                                    <m:r>
                                      <a:rPr lang="en-US" sz="2800" i="1" kern="50">
                                        <a:solidFill>
                                          <a:srgbClr val="000000"/>
                                        </a:solidFill>
                                        <a:effectLst/>
                                        <a:latin typeface="Cambria Math" panose="02040503050406030204" pitchFamily="18" charset="0"/>
                                        <a:ea typeface="Times New Roman" panose="02020603050405020304" pitchFamily="18" charset="0"/>
                                      </a:rPr>
                                      <m:t>2</m:t>
                                    </m:r>
                                  </m:sub>
                                </m:sSub>
                              </m:fName>
                              <m:e>
                                <m:r>
                                  <a:rPr lang="en-US" sz="2800" i="1" kern="50">
                                    <a:solidFill>
                                      <a:srgbClr val="000000"/>
                                    </a:solidFill>
                                    <a:effectLst/>
                                    <a:latin typeface="Cambria Math" panose="02040503050406030204" pitchFamily="18" charset="0"/>
                                    <a:ea typeface="Times New Roman" panose="02020603050405020304" pitchFamily="18" charset="0"/>
                                  </a:rPr>
                                  <m:t>0.4</m:t>
                                </m:r>
                              </m:e>
                            </m:func>
                          </m:e>
                        </m:d>
                      </m:den>
                    </m:f>
                    <m:r>
                      <a:rPr lang="en-US" sz="2800" i="1" kern="50">
                        <a:solidFill>
                          <a:srgbClr val="000000"/>
                        </a:solidFill>
                        <a:effectLst/>
                        <a:latin typeface="Cambria Math" panose="02040503050406030204" pitchFamily="18" charset="0"/>
                        <a:ea typeface="Times New Roman" panose="02020603050405020304" pitchFamily="18" charset="0"/>
                      </a:rPr>
                      <m:t>−1=0.27</m:t>
                    </m:r>
                  </m:oMath>
                </a14:m>
                <a:endParaRPr lang="en-CA" sz="2800" kern="5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pPr>
                <a:r>
                  <a:rPr lang="en-US" sz="2800" kern="50" dirty="0">
                    <a:solidFill>
                      <a:srgbClr val="000000"/>
                    </a:solidFill>
                    <a:effectLst/>
                    <a:latin typeface="Times New Roman" panose="02020603050405020304" pitchFamily="18" charset="0"/>
                    <a:ea typeface="Times New Roman" panose="02020603050405020304" pitchFamily="18" charset="0"/>
                  </a:rPr>
                  <a:t> </a:t>
                </a:r>
                <a:endParaRPr lang="en-CA" sz="2800" kern="50" dirty="0">
                  <a:solidFill>
                    <a:srgbClr val="000000"/>
                  </a:solidFill>
                  <a:effectLst/>
                  <a:latin typeface="Times New Roman" panose="02020603050405020304" pitchFamily="18" charset="0"/>
                  <a:ea typeface="Times New Roman" panose="02020603050405020304" pitchFamily="18" charset="0"/>
                </a:endParaRPr>
              </a:p>
              <a:p>
                <a:pPr algn="just">
                  <a:lnSpc>
                    <a:spcPct val="120000"/>
                  </a:lnSpc>
                  <a:spcBef>
                    <a:spcPts val="0"/>
                  </a:spcBef>
                </a:pPr>
                <a:r>
                  <a:rPr lang="en-US" sz="2800" kern="50" dirty="0">
                    <a:solidFill>
                      <a:srgbClr val="000000"/>
                    </a:solidFill>
                    <a:effectLst/>
                    <a:latin typeface="Times New Roman" panose="02020603050405020304" pitchFamily="18" charset="0"/>
                    <a:ea typeface="Times New Roman" panose="02020603050405020304" pitchFamily="18" charset="0"/>
                  </a:rPr>
                  <a:t>This is much higher than the previous rate of return. </a:t>
                </a:r>
              </a:p>
              <a:p>
                <a:pPr algn="just">
                  <a:lnSpc>
                    <a:spcPct val="120000"/>
                  </a:lnSpc>
                  <a:spcBef>
                    <a:spcPts val="0"/>
                  </a:spcBef>
                </a:pPr>
                <a:r>
                  <a:rPr lang="en-US" sz="2800" kern="50" dirty="0">
                    <a:solidFill>
                      <a:srgbClr val="000000"/>
                    </a:solidFill>
                    <a:effectLst/>
                    <a:latin typeface="Times New Roman" panose="02020603050405020304" pitchFamily="18" charset="0"/>
                    <a:ea typeface="Times New Roman" panose="02020603050405020304" pitchFamily="18" charset="0"/>
                  </a:rPr>
                  <a:t>Financially strong companies can use regulatory tools to increase fixed cost. </a:t>
                </a:r>
              </a:p>
              <a:p>
                <a:pPr algn="just">
                  <a:lnSpc>
                    <a:spcPct val="120000"/>
                  </a:lnSpc>
                  <a:spcBef>
                    <a:spcPts val="0"/>
                  </a:spcBef>
                </a:pPr>
                <a:r>
                  <a:rPr lang="en-US" sz="2800" kern="50" dirty="0">
                    <a:solidFill>
                      <a:srgbClr val="000000"/>
                    </a:solidFill>
                    <a:effectLst/>
                    <a:latin typeface="Times New Roman" panose="02020603050405020304" pitchFamily="18" charset="0"/>
                    <a:ea typeface="Times New Roman" panose="02020603050405020304" pitchFamily="18" charset="0"/>
                  </a:rPr>
                  <a:t>It can reduce the number of competitors and help remaining players achieve high rate of return.</a:t>
                </a:r>
                <a:endParaRPr lang="en-CA" dirty="0"/>
              </a:p>
            </p:txBody>
          </p:sp>
        </mc:Choice>
        <mc:Fallback xmlns="">
          <p:sp>
            <p:nvSpPr>
              <p:cNvPr id="3" name="Content Placeholder 2">
                <a:extLst>
                  <a:ext uri="{FF2B5EF4-FFF2-40B4-BE49-F238E27FC236}">
                    <a16:creationId xmlns:a16="http://schemas.microsoft.com/office/drawing/2014/main" id="{9966B48C-4E25-4837-A23D-AE8ED319D5DD}"/>
                  </a:ext>
                </a:extLst>
              </p:cNvPr>
              <p:cNvSpPr>
                <a:spLocks noGrp="1" noRot="1" noChangeAspect="1" noMove="1" noResize="1" noEditPoints="1" noAdjustHandles="1" noChangeArrowheads="1" noChangeShapeType="1" noTextEdit="1"/>
              </p:cNvSpPr>
              <p:nvPr>
                <p:ph idx="1"/>
              </p:nvPr>
            </p:nvSpPr>
            <p:spPr>
              <a:blipFill>
                <a:blip r:embed="rId2"/>
                <a:stretch>
                  <a:fillRect l="-928" t="-1261" r="-986"/>
                </a:stretch>
              </a:blipFill>
            </p:spPr>
            <p:txBody>
              <a:bodyPr/>
              <a:lstStyle/>
              <a:p>
                <a:r>
                  <a:rPr lang="en-CA">
                    <a:noFill/>
                  </a:rPr>
                  <a:t> </a:t>
                </a:r>
              </a:p>
            </p:txBody>
          </p:sp>
        </mc:Fallback>
      </mc:AlternateContent>
    </p:spTree>
    <p:extLst>
      <p:ext uri="{BB962C8B-B14F-4D97-AF65-F5344CB8AC3E}">
        <p14:creationId xmlns:p14="http://schemas.microsoft.com/office/powerpoint/2010/main" val="1034013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E3097-034D-4C1F-AC9D-A457F0B40F3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87F5100B-3D55-4D8E-BD74-76E57914DC08}"/>
              </a:ext>
            </a:extLst>
          </p:cNvPr>
          <p:cNvSpPr>
            <a:spLocks noGrp="1"/>
          </p:cNvSpPr>
          <p:nvPr>
            <p:ph idx="1"/>
          </p:nvPr>
        </p:nvSpPr>
        <p:spPr/>
        <p:txBody>
          <a:bodyPr>
            <a:normAutofit/>
          </a:bodyPr>
          <a:lstStyle/>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In neoclassical economics, regulation is justified when there is a “market failure”.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From the above analysis, regulations are largely driven by industries themselves to keep a high rate of return. </a:t>
            </a:r>
          </a:p>
          <a:p>
            <a:r>
              <a:rPr lang="en-US" sz="3200" kern="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Regulations are mostly initiated by stronger players in an industry for they are in better positions to spend the extra fixed costs. </a:t>
            </a:r>
            <a:endParaRPr lang="en-CA" sz="3200" kern="5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512312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4070</Words>
  <Application>Microsoft Office PowerPoint</Application>
  <PresentationFormat>Widescreen</PresentationFormat>
  <Paragraphs>294</Paragraphs>
  <Slides>60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7" baseType="lpstr">
      <vt:lpstr>Arial</vt:lpstr>
      <vt:lpstr>Calibri</vt:lpstr>
      <vt:lpstr>Calibri Light</vt:lpstr>
      <vt:lpstr>Cambria Math</vt:lpstr>
      <vt:lpstr>Times New Roman</vt:lpstr>
      <vt:lpstr>Office Theme</vt:lpstr>
      <vt:lpstr>Equation.3</vt:lpstr>
      <vt:lpstr>Theory of Value</vt:lpstr>
      <vt:lpstr>PowerPoint Presentation</vt:lpstr>
      <vt:lpstr>Fixed cost, market competition and product value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Possible presentation and essay topic</vt:lpstr>
      <vt:lpstr>The compartmentation of our society </vt:lpstr>
      <vt:lpstr>The increasing compartmentation in the research of social sciences has been observed long ago.</vt:lpstr>
      <vt:lpstr>PowerPoint Presentation</vt:lpstr>
      <vt:lpstr>PowerPoint Presentation</vt:lpstr>
      <vt:lpstr>PowerPoint Presentation</vt:lpstr>
      <vt:lpstr>PowerPoint Presentation</vt:lpstr>
      <vt:lpstr>PowerPoint Presentation</vt:lpstr>
      <vt:lpstr>Possible presentation and essay topics</vt:lpstr>
      <vt:lpstr>Free trade: Winners and losers</vt:lpstr>
      <vt:lpstr>PowerPoint Presentation</vt:lpstr>
      <vt:lpstr>PowerPoint Presentation</vt:lpstr>
      <vt:lpstr>PowerPoint Presentation</vt:lpstr>
      <vt:lpstr>PowerPoint Presentation</vt:lpstr>
      <vt:lpstr>Analyze the winners and the losers in a free trade economy.</vt:lpstr>
      <vt:lpstr>PowerPoint Presentation</vt:lpstr>
      <vt:lpstr>PowerPoint Presentation</vt:lpstr>
      <vt:lpstr>PowerPoint Presentation</vt:lpstr>
      <vt:lpstr>PowerPoint Presentation</vt:lpstr>
      <vt:lpstr>Summary of value changes with market integration</vt:lpstr>
      <vt:lpstr>PowerPoint Presentation</vt:lpstr>
      <vt:lpstr>PowerPoint Presentation</vt:lpstr>
      <vt:lpstr>PowerPoint Presentation</vt:lpstr>
      <vt:lpstr>The detailed effects of trade tariffs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 Structure of a Society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Possible presentation and essay topic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Value</dc:title>
  <dc:creator>Jing Chen</dc:creator>
  <cp:lastModifiedBy>Jing Chen</cp:lastModifiedBy>
  <cp:revision>5</cp:revision>
  <dcterms:created xsi:type="dcterms:W3CDTF">2021-10-17T16:47:45Z</dcterms:created>
  <dcterms:modified xsi:type="dcterms:W3CDTF">2022-11-20T13:39:51Z</dcterms:modified>
</cp:coreProperties>
</file>