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364" r:id="rId3"/>
    <p:sldId id="370" r:id="rId4"/>
    <p:sldId id="371" r:id="rId5"/>
    <p:sldId id="369" r:id="rId6"/>
    <p:sldId id="362" r:id="rId7"/>
    <p:sldId id="363" r:id="rId8"/>
    <p:sldId id="365" r:id="rId9"/>
    <p:sldId id="366" r:id="rId10"/>
    <p:sldId id="377" r:id="rId11"/>
    <p:sldId id="378" r:id="rId12"/>
    <p:sldId id="379" r:id="rId13"/>
    <p:sldId id="380" r:id="rId14"/>
    <p:sldId id="381" r:id="rId15"/>
    <p:sldId id="257" r:id="rId16"/>
    <p:sldId id="259" r:id="rId17"/>
    <p:sldId id="266" r:id="rId18"/>
    <p:sldId id="261" r:id="rId19"/>
    <p:sldId id="269" r:id="rId20"/>
    <p:sldId id="374" r:id="rId21"/>
    <p:sldId id="375" r:id="rId22"/>
    <p:sldId id="376" r:id="rId23"/>
    <p:sldId id="263" r:id="rId24"/>
    <p:sldId id="367" r:id="rId25"/>
    <p:sldId id="373" r:id="rId26"/>
    <p:sldId id="264" r:id="rId27"/>
    <p:sldId id="267" r:id="rId28"/>
    <p:sldId id="382" r:id="rId29"/>
    <p:sldId id="372" r:id="rId30"/>
    <p:sldId id="265" r:id="rId31"/>
    <p:sldId id="368"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FE0253-4CF1-401A-AD73-04BD4A66AA69}" v="1" dt="2021-01-06T15:09:12.4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8" d="100"/>
          <a:sy n="48" d="100"/>
        </p:scale>
        <p:origin x="888" y="4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92B691-F674-432A-B88F-0245E91FA448}" type="datetimeFigureOut">
              <a:rPr lang="en-CA" smtClean="0"/>
              <a:t>2021-09-07</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9D4612-88EC-460B-A70C-CF13BAB058B9}" type="slidenum">
              <a:rPr lang="en-CA" smtClean="0"/>
              <a:t>‹#›</a:t>
            </a:fld>
            <a:endParaRPr lang="en-CA"/>
          </a:p>
        </p:txBody>
      </p:sp>
    </p:spTree>
    <p:extLst>
      <p:ext uri="{BB962C8B-B14F-4D97-AF65-F5344CB8AC3E}">
        <p14:creationId xmlns:p14="http://schemas.microsoft.com/office/powerpoint/2010/main" val="4019293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30E6F91-0288-4E15-9366-C714002186A6}" type="slidenum">
              <a:rPr lang="en-US" altLang="en-US" smtClean="0"/>
              <a:pPr>
                <a:defRPr/>
              </a:pPr>
              <a:t>6</a:t>
            </a:fld>
            <a:endParaRPr lang="en-US" altLang="en-US"/>
          </a:p>
        </p:txBody>
      </p:sp>
    </p:spTree>
    <p:extLst>
      <p:ext uri="{BB962C8B-B14F-4D97-AF65-F5344CB8AC3E}">
        <p14:creationId xmlns:p14="http://schemas.microsoft.com/office/powerpoint/2010/main" val="2012808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98E5C-C5B3-474F-B267-86DB4BAD0E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0C298A61-C7AE-496A-8201-5DE3294832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3E252376-C241-4EBB-AD43-07655DCAABA8}"/>
              </a:ext>
            </a:extLst>
          </p:cNvPr>
          <p:cNvSpPr>
            <a:spLocks noGrp="1"/>
          </p:cNvSpPr>
          <p:nvPr>
            <p:ph type="dt" sz="half" idx="10"/>
          </p:nvPr>
        </p:nvSpPr>
        <p:spPr/>
        <p:txBody>
          <a:bodyPr/>
          <a:lstStyle/>
          <a:p>
            <a:fld id="{2AA3DBF5-2FAD-4C85-B55B-5E02BDD688DB}" type="datetimeFigureOut">
              <a:rPr lang="en-CA" smtClean="0"/>
              <a:t>2021-09-07</a:t>
            </a:fld>
            <a:endParaRPr lang="en-CA"/>
          </a:p>
        </p:txBody>
      </p:sp>
      <p:sp>
        <p:nvSpPr>
          <p:cNvPr id="5" name="Footer Placeholder 4">
            <a:extLst>
              <a:ext uri="{FF2B5EF4-FFF2-40B4-BE49-F238E27FC236}">
                <a16:creationId xmlns:a16="http://schemas.microsoft.com/office/drawing/2014/main" id="{4A0C51CA-BE15-4FC6-A249-6AAAAD57F12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D053809-C25B-4856-A19E-489BE02E264E}"/>
              </a:ext>
            </a:extLst>
          </p:cNvPr>
          <p:cNvSpPr>
            <a:spLocks noGrp="1"/>
          </p:cNvSpPr>
          <p:nvPr>
            <p:ph type="sldNum" sz="quarter" idx="12"/>
          </p:nvPr>
        </p:nvSpPr>
        <p:spPr/>
        <p:txBody>
          <a:bodyPr/>
          <a:lstStyle/>
          <a:p>
            <a:fld id="{17358F39-EDAB-4C77-A34A-2951C778EB90}" type="slidenum">
              <a:rPr lang="en-CA" smtClean="0"/>
              <a:t>‹#›</a:t>
            </a:fld>
            <a:endParaRPr lang="en-CA"/>
          </a:p>
        </p:txBody>
      </p:sp>
    </p:spTree>
    <p:extLst>
      <p:ext uri="{BB962C8B-B14F-4D97-AF65-F5344CB8AC3E}">
        <p14:creationId xmlns:p14="http://schemas.microsoft.com/office/powerpoint/2010/main" val="796552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B0203-D22A-4412-923E-53F75774CE17}"/>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25E3CC81-9C0C-48F7-B579-085B3023EC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B4306E3-E0CF-4B08-8B15-1653B79130B6}"/>
              </a:ext>
            </a:extLst>
          </p:cNvPr>
          <p:cNvSpPr>
            <a:spLocks noGrp="1"/>
          </p:cNvSpPr>
          <p:nvPr>
            <p:ph type="dt" sz="half" idx="10"/>
          </p:nvPr>
        </p:nvSpPr>
        <p:spPr/>
        <p:txBody>
          <a:bodyPr/>
          <a:lstStyle/>
          <a:p>
            <a:fld id="{2AA3DBF5-2FAD-4C85-B55B-5E02BDD688DB}" type="datetimeFigureOut">
              <a:rPr lang="en-CA" smtClean="0"/>
              <a:t>2021-09-07</a:t>
            </a:fld>
            <a:endParaRPr lang="en-CA"/>
          </a:p>
        </p:txBody>
      </p:sp>
      <p:sp>
        <p:nvSpPr>
          <p:cNvPr id="5" name="Footer Placeholder 4">
            <a:extLst>
              <a:ext uri="{FF2B5EF4-FFF2-40B4-BE49-F238E27FC236}">
                <a16:creationId xmlns:a16="http://schemas.microsoft.com/office/drawing/2014/main" id="{97725256-1A7F-4D81-93B5-B5BCC200CE3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3D19384-A433-499B-A18F-5F43462E9186}"/>
              </a:ext>
            </a:extLst>
          </p:cNvPr>
          <p:cNvSpPr>
            <a:spLocks noGrp="1"/>
          </p:cNvSpPr>
          <p:nvPr>
            <p:ph type="sldNum" sz="quarter" idx="12"/>
          </p:nvPr>
        </p:nvSpPr>
        <p:spPr/>
        <p:txBody>
          <a:bodyPr/>
          <a:lstStyle/>
          <a:p>
            <a:fld id="{17358F39-EDAB-4C77-A34A-2951C778EB90}" type="slidenum">
              <a:rPr lang="en-CA" smtClean="0"/>
              <a:t>‹#›</a:t>
            </a:fld>
            <a:endParaRPr lang="en-CA"/>
          </a:p>
        </p:txBody>
      </p:sp>
    </p:spTree>
    <p:extLst>
      <p:ext uri="{BB962C8B-B14F-4D97-AF65-F5344CB8AC3E}">
        <p14:creationId xmlns:p14="http://schemas.microsoft.com/office/powerpoint/2010/main" val="1019859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1A0060-E576-471E-8EEF-DE9359ABB3A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4C040E6-5052-4BC9-823A-63EF2916BE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5723F73-CA49-4016-88CC-C2A08CAE8272}"/>
              </a:ext>
            </a:extLst>
          </p:cNvPr>
          <p:cNvSpPr>
            <a:spLocks noGrp="1"/>
          </p:cNvSpPr>
          <p:nvPr>
            <p:ph type="dt" sz="half" idx="10"/>
          </p:nvPr>
        </p:nvSpPr>
        <p:spPr/>
        <p:txBody>
          <a:bodyPr/>
          <a:lstStyle/>
          <a:p>
            <a:fld id="{2AA3DBF5-2FAD-4C85-B55B-5E02BDD688DB}" type="datetimeFigureOut">
              <a:rPr lang="en-CA" smtClean="0"/>
              <a:t>2021-09-07</a:t>
            </a:fld>
            <a:endParaRPr lang="en-CA"/>
          </a:p>
        </p:txBody>
      </p:sp>
      <p:sp>
        <p:nvSpPr>
          <p:cNvPr id="5" name="Footer Placeholder 4">
            <a:extLst>
              <a:ext uri="{FF2B5EF4-FFF2-40B4-BE49-F238E27FC236}">
                <a16:creationId xmlns:a16="http://schemas.microsoft.com/office/drawing/2014/main" id="{6754CA67-16FC-4BB2-8784-372A9EF7365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21D83DD-7C34-4005-9155-3B92E6740352}"/>
              </a:ext>
            </a:extLst>
          </p:cNvPr>
          <p:cNvSpPr>
            <a:spLocks noGrp="1"/>
          </p:cNvSpPr>
          <p:nvPr>
            <p:ph type="sldNum" sz="quarter" idx="12"/>
          </p:nvPr>
        </p:nvSpPr>
        <p:spPr/>
        <p:txBody>
          <a:bodyPr/>
          <a:lstStyle/>
          <a:p>
            <a:fld id="{17358F39-EDAB-4C77-A34A-2951C778EB90}" type="slidenum">
              <a:rPr lang="en-CA" smtClean="0"/>
              <a:t>‹#›</a:t>
            </a:fld>
            <a:endParaRPr lang="en-CA"/>
          </a:p>
        </p:txBody>
      </p:sp>
    </p:spTree>
    <p:extLst>
      <p:ext uri="{BB962C8B-B14F-4D97-AF65-F5344CB8AC3E}">
        <p14:creationId xmlns:p14="http://schemas.microsoft.com/office/powerpoint/2010/main" val="3635850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EB502-01D6-4D2D-926D-FDAE09025F92}"/>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61772B0E-7E9A-448B-BE6A-9E7F96F16A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79221E2-175F-485F-B00B-2869D2427BD8}"/>
              </a:ext>
            </a:extLst>
          </p:cNvPr>
          <p:cNvSpPr>
            <a:spLocks noGrp="1"/>
          </p:cNvSpPr>
          <p:nvPr>
            <p:ph type="dt" sz="half" idx="10"/>
          </p:nvPr>
        </p:nvSpPr>
        <p:spPr/>
        <p:txBody>
          <a:bodyPr/>
          <a:lstStyle/>
          <a:p>
            <a:fld id="{2AA3DBF5-2FAD-4C85-B55B-5E02BDD688DB}" type="datetimeFigureOut">
              <a:rPr lang="en-CA" smtClean="0"/>
              <a:t>2021-09-07</a:t>
            </a:fld>
            <a:endParaRPr lang="en-CA"/>
          </a:p>
        </p:txBody>
      </p:sp>
      <p:sp>
        <p:nvSpPr>
          <p:cNvPr id="5" name="Footer Placeholder 4">
            <a:extLst>
              <a:ext uri="{FF2B5EF4-FFF2-40B4-BE49-F238E27FC236}">
                <a16:creationId xmlns:a16="http://schemas.microsoft.com/office/drawing/2014/main" id="{4BA39390-2F10-4F46-8C02-E866EB410AD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3D70003-5FE4-4DC9-B034-66F042E79561}"/>
              </a:ext>
            </a:extLst>
          </p:cNvPr>
          <p:cNvSpPr>
            <a:spLocks noGrp="1"/>
          </p:cNvSpPr>
          <p:nvPr>
            <p:ph type="sldNum" sz="quarter" idx="12"/>
          </p:nvPr>
        </p:nvSpPr>
        <p:spPr/>
        <p:txBody>
          <a:bodyPr/>
          <a:lstStyle/>
          <a:p>
            <a:fld id="{17358F39-EDAB-4C77-A34A-2951C778EB90}" type="slidenum">
              <a:rPr lang="en-CA" smtClean="0"/>
              <a:t>‹#›</a:t>
            </a:fld>
            <a:endParaRPr lang="en-CA"/>
          </a:p>
        </p:txBody>
      </p:sp>
    </p:spTree>
    <p:extLst>
      <p:ext uri="{BB962C8B-B14F-4D97-AF65-F5344CB8AC3E}">
        <p14:creationId xmlns:p14="http://schemas.microsoft.com/office/powerpoint/2010/main" val="884153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1C9F3-0D7E-4DF4-902B-DC2A6786D0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8C3A8CE2-C691-47EC-9847-74C583C3E2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CD4759-B943-4565-9D0E-034ED91F600D}"/>
              </a:ext>
            </a:extLst>
          </p:cNvPr>
          <p:cNvSpPr>
            <a:spLocks noGrp="1"/>
          </p:cNvSpPr>
          <p:nvPr>
            <p:ph type="dt" sz="half" idx="10"/>
          </p:nvPr>
        </p:nvSpPr>
        <p:spPr/>
        <p:txBody>
          <a:bodyPr/>
          <a:lstStyle/>
          <a:p>
            <a:fld id="{2AA3DBF5-2FAD-4C85-B55B-5E02BDD688DB}" type="datetimeFigureOut">
              <a:rPr lang="en-CA" smtClean="0"/>
              <a:t>2021-09-07</a:t>
            </a:fld>
            <a:endParaRPr lang="en-CA"/>
          </a:p>
        </p:txBody>
      </p:sp>
      <p:sp>
        <p:nvSpPr>
          <p:cNvPr id="5" name="Footer Placeholder 4">
            <a:extLst>
              <a:ext uri="{FF2B5EF4-FFF2-40B4-BE49-F238E27FC236}">
                <a16:creationId xmlns:a16="http://schemas.microsoft.com/office/drawing/2014/main" id="{B3F37BB2-5636-4325-AC82-3D16075CE74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7163336-A6E8-43CD-9DD2-63896598F378}"/>
              </a:ext>
            </a:extLst>
          </p:cNvPr>
          <p:cNvSpPr>
            <a:spLocks noGrp="1"/>
          </p:cNvSpPr>
          <p:nvPr>
            <p:ph type="sldNum" sz="quarter" idx="12"/>
          </p:nvPr>
        </p:nvSpPr>
        <p:spPr/>
        <p:txBody>
          <a:bodyPr/>
          <a:lstStyle/>
          <a:p>
            <a:fld id="{17358F39-EDAB-4C77-A34A-2951C778EB90}" type="slidenum">
              <a:rPr lang="en-CA" smtClean="0"/>
              <a:t>‹#›</a:t>
            </a:fld>
            <a:endParaRPr lang="en-CA"/>
          </a:p>
        </p:txBody>
      </p:sp>
    </p:spTree>
    <p:extLst>
      <p:ext uri="{BB962C8B-B14F-4D97-AF65-F5344CB8AC3E}">
        <p14:creationId xmlns:p14="http://schemas.microsoft.com/office/powerpoint/2010/main" val="429051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35206-7B37-4A16-8041-AB7C7E92B79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C4BBC0FD-267D-41A0-8885-D962C337875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1AA5BC5D-347B-4DB2-87E6-0580AB5252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A8484EB5-8F3D-43D7-922C-7A9682E33D2E}"/>
              </a:ext>
            </a:extLst>
          </p:cNvPr>
          <p:cNvSpPr>
            <a:spLocks noGrp="1"/>
          </p:cNvSpPr>
          <p:nvPr>
            <p:ph type="dt" sz="half" idx="10"/>
          </p:nvPr>
        </p:nvSpPr>
        <p:spPr/>
        <p:txBody>
          <a:bodyPr/>
          <a:lstStyle/>
          <a:p>
            <a:fld id="{2AA3DBF5-2FAD-4C85-B55B-5E02BDD688DB}" type="datetimeFigureOut">
              <a:rPr lang="en-CA" smtClean="0"/>
              <a:t>2021-09-07</a:t>
            </a:fld>
            <a:endParaRPr lang="en-CA"/>
          </a:p>
        </p:txBody>
      </p:sp>
      <p:sp>
        <p:nvSpPr>
          <p:cNvPr id="6" name="Footer Placeholder 5">
            <a:extLst>
              <a:ext uri="{FF2B5EF4-FFF2-40B4-BE49-F238E27FC236}">
                <a16:creationId xmlns:a16="http://schemas.microsoft.com/office/drawing/2014/main" id="{F5AF7A59-C9FB-46E9-857E-B2C7C08F24F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79AAD2A-6EB8-449C-AEC8-CDDAA4D2F310}"/>
              </a:ext>
            </a:extLst>
          </p:cNvPr>
          <p:cNvSpPr>
            <a:spLocks noGrp="1"/>
          </p:cNvSpPr>
          <p:nvPr>
            <p:ph type="sldNum" sz="quarter" idx="12"/>
          </p:nvPr>
        </p:nvSpPr>
        <p:spPr/>
        <p:txBody>
          <a:bodyPr/>
          <a:lstStyle/>
          <a:p>
            <a:fld id="{17358F39-EDAB-4C77-A34A-2951C778EB90}" type="slidenum">
              <a:rPr lang="en-CA" smtClean="0"/>
              <a:t>‹#›</a:t>
            </a:fld>
            <a:endParaRPr lang="en-CA"/>
          </a:p>
        </p:txBody>
      </p:sp>
    </p:spTree>
    <p:extLst>
      <p:ext uri="{BB962C8B-B14F-4D97-AF65-F5344CB8AC3E}">
        <p14:creationId xmlns:p14="http://schemas.microsoft.com/office/powerpoint/2010/main" val="3705651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F6FAC-E056-4E06-9B56-1BDF3580A927}"/>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B11CCC90-2712-4A8F-BEFE-BD656AFF36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A565A7-04CA-40FC-A94F-AD43F4D332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8F4B2614-CAE2-4A51-8CA8-EB6050FDD8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41BC900-018F-43E6-A86E-53BCD8C047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3187EDE5-6622-415C-B549-34AC5F560FF1}"/>
              </a:ext>
            </a:extLst>
          </p:cNvPr>
          <p:cNvSpPr>
            <a:spLocks noGrp="1"/>
          </p:cNvSpPr>
          <p:nvPr>
            <p:ph type="dt" sz="half" idx="10"/>
          </p:nvPr>
        </p:nvSpPr>
        <p:spPr/>
        <p:txBody>
          <a:bodyPr/>
          <a:lstStyle/>
          <a:p>
            <a:fld id="{2AA3DBF5-2FAD-4C85-B55B-5E02BDD688DB}" type="datetimeFigureOut">
              <a:rPr lang="en-CA" smtClean="0"/>
              <a:t>2021-09-07</a:t>
            </a:fld>
            <a:endParaRPr lang="en-CA"/>
          </a:p>
        </p:txBody>
      </p:sp>
      <p:sp>
        <p:nvSpPr>
          <p:cNvPr id="8" name="Footer Placeholder 7">
            <a:extLst>
              <a:ext uri="{FF2B5EF4-FFF2-40B4-BE49-F238E27FC236}">
                <a16:creationId xmlns:a16="http://schemas.microsoft.com/office/drawing/2014/main" id="{930B6A12-0A86-4299-8B9A-E38296405470}"/>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34273EC0-9D65-4B5F-9F8D-EBE71B46B17B}"/>
              </a:ext>
            </a:extLst>
          </p:cNvPr>
          <p:cNvSpPr>
            <a:spLocks noGrp="1"/>
          </p:cNvSpPr>
          <p:nvPr>
            <p:ph type="sldNum" sz="quarter" idx="12"/>
          </p:nvPr>
        </p:nvSpPr>
        <p:spPr/>
        <p:txBody>
          <a:bodyPr/>
          <a:lstStyle/>
          <a:p>
            <a:fld id="{17358F39-EDAB-4C77-A34A-2951C778EB90}" type="slidenum">
              <a:rPr lang="en-CA" smtClean="0"/>
              <a:t>‹#›</a:t>
            </a:fld>
            <a:endParaRPr lang="en-CA"/>
          </a:p>
        </p:txBody>
      </p:sp>
    </p:spTree>
    <p:extLst>
      <p:ext uri="{BB962C8B-B14F-4D97-AF65-F5344CB8AC3E}">
        <p14:creationId xmlns:p14="http://schemas.microsoft.com/office/powerpoint/2010/main" val="2563751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5E2D5-115D-49E6-ADA1-3ED475852A27}"/>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37E6A517-E5CA-430C-8343-F4C3E1A36396}"/>
              </a:ext>
            </a:extLst>
          </p:cNvPr>
          <p:cNvSpPr>
            <a:spLocks noGrp="1"/>
          </p:cNvSpPr>
          <p:nvPr>
            <p:ph type="dt" sz="half" idx="10"/>
          </p:nvPr>
        </p:nvSpPr>
        <p:spPr/>
        <p:txBody>
          <a:bodyPr/>
          <a:lstStyle/>
          <a:p>
            <a:fld id="{2AA3DBF5-2FAD-4C85-B55B-5E02BDD688DB}" type="datetimeFigureOut">
              <a:rPr lang="en-CA" smtClean="0"/>
              <a:t>2021-09-07</a:t>
            </a:fld>
            <a:endParaRPr lang="en-CA"/>
          </a:p>
        </p:txBody>
      </p:sp>
      <p:sp>
        <p:nvSpPr>
          <p:cNvPr id="4" name="Footer Placeholder 3">
            <a:extLst>
              <a:ext uri="{FF2B5EF4-FFF2-40B4-BE49-F238E27FC236}">
                <a16:creationId xmlns:a16="http://schemas.microsoft.com/office/drawing/2014/main" id="{90A255E9-8F91-4FD3-B864-D90110AE60A0}"/>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7295E193-89E2-4432-84D8-F2BA7EFA8A97}"/>
              </a:ext>
            </a:extLst>
          </p:cNvPr>
          <p:cNvSpPr>
            <a:spLocks noGrp="1"/>
          </p:cNvSpPr>
          <p:nvPr>
            <p:ph type="sldNum" sz="quarter" idx="12"/>
          </p:nvPr>
        </p:nvSpPr>
        <p:spPr/>
        <p:txBody>
          <a:bodyPr/>
          <a:lstStyle/>
          <a:p>
            <a:fld id="{17358F39-EDAB-4C77-A34A-2951C778EB90}" type="slidenum">
              <a:rPr lang="en-CA" smtClean="0"/>
              <a:t>‹#›</a:t>
            </a:fld>
            <a:endParaRPr lang="en-CA"/>
          </a:p>
        </p:txBody>
      </p:sp>
    </p:spTree>
    <p:extLst>
      <p:ext uri="{BB962C8B-B14F-4D97-AF65-F5344CB8AC3E}">
        <p14:creationId xmlns:p14="http://schemas.microsoft.com/office/powerpoint/2010/main" val="1710054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7D9168-F56F-4713-858F-3C77C9FD1D8E}"/>
              </a:ext>
            </a:extLst>
          </p:cNvPr>
          <p:cNvSpPr>
            <a:spLocks noGrp="1"/>
          </p:cNvSpPr>
          <p:nvPr>
            <p:ph type="dt" sz="half" idx="10"/>
          </p:nvPr>
        </p:nvSpPr>
        <p:spPr/>
        <p:txBody>
          <a:bodyPr/>
          <a:lstStyle/>
          <a:p>
            <a:fld id="{2AA3DBF5-2FAD-4C85-B55B-5E02BDD688DB}" type="datetimeFigureOut">
              <a:rPr lang="en-CA" smtClean="0"/>
              <a:t>2021-09-07</a:t>
            </a:fld>
            <a:endParaRPr lang="en-CA"/>
          </a:p>
        </p:txBody>
      </p:sp>
      <p:sp>
        <p:nvSpPr>
          <p:cNvPr id="3" name="Footer Placeholder 2">
            <a:extLst>
              <a:ext uri="{FF2B5EF4-FFF2-40B4-BE49-F238E27FC236}">
                <a16:creationId xmlns:a16="http://schemas.microsoft.com/office/drawing/2014/main" id="{3C891FF9-1C48-43EE-90AA-ED7365E1CB42}"/>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E42B7D81-E3E2-4B7D-BE5D-CD885519BC67}"/>
              </a:ext>
            </a:extLst>
          </p:cNvPr>
          <p:cNvSpPr>
            <a:spLocks noGrp="1"/>
          </p:cNvSpPr>
          <p:nvPr>
            <p:ph type="sldNum" sz="quarter" idx="12"/>
          </p:nvPr>
        </p:nvSpPr>
        <p:spPr/>
        <p:txBody>
          <a:bodyPr/>
          <a:lstStyle/>
          <a:p>
            <a:fld id="{17358F39-EDAB-4C77-A34A-2951C778EB90}" type="slidenum">
              <a:rPr lang="en-CA" smtClean="0"/>
              <a:t>‹#›</a:t>
            </a:fld>
            <a:endParaRPr lang="en-CA"/>
          </a:p>
        </p:txBody>
      </p:sp>
    </p:spTree>
    <p:extLst>
      <p:ext uri="{BB962C8B-B14F-4D97-AF65-F5344CB8AC3E}">
        <p14:creationId xmlns:p14="http://schemas.microsoft.com/office/powerpoint/2010/main" val="1477120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605A1-F63A-48CC-9060-CC34A1424D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71F0BC0B-078B-4FD7-BBC7-944204B213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6C43289F-1C59-4862-9B1F-D98A7742F5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F20ECB-D52E-44AC-B206-85338EC9C7B8}"/>
              </a:ext>
            </a:extLst>
          </p:cNvPr>
          <p:cNvSpPr>
            <a:spLocks noGrp="1"/>
          </p:cNvSpPr>
          <p:nvPr>
            <p:ph type="dt" sz="half" idx="10"/>
          </p:nvPr>
        </p:nvSpPr>
        <p:spPr/>
        <p:txBody>
          <a:bodyPr/>
          <a:lstStyle/>
          <a:p>
            <a:fld id="{2AA3DBF5-2FAD-4C85-B55B-5E02BDD688DB}" type="datetimeFigureOut">
              <a:rPr lang="en-CA" smtClean="0"/>
              <a:t>2021-09-07</a:t>
            </a:fld>
            <a:endParaRPr lang="en-CA"/>
          </a:p>
        </p:txBody>
      </p:sp>
      <p:sp>
        <p:nvSpPr>
          <p:cNvPr id="6" name="Footer Placeholder 5">
            <a:extLst>
              <a:ext uri="{FF2B5EF4-FFF2-40B4-BE49-F238E27FC236}">
                <a16:creationId xmlns:a16="http://schemas.microsoft.com/office/drawing/2014/main" id="{8CD8DAD0-D3B2-42C8-87B7-583F64131D2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6D2D9DF-359C-4B8C-ACA8-EB3F44B698A1}"/>
              </a:ext>
            </a:extLst>
          </p:cNvPr>
          <p:cNvSpPr>
            <a:spLocks noGrp="1"/>
          </p:cNvSpPr>
          <p:nvPr>
            <p:ph type="sldNum" sz="quarter" idx="12"/>
          </p:nvPr>
        </p:nvSpPr>
        <p:spPr/>
        <p:txBody>
          <a:bodyPr/>
          <a:lstStyle/>
          <a:p>
            <a:fld id="{17358F39-EDAB-4C77-A34A-2951C778EB90}" type="slidenum">
              <a:rPr lang="en-CA" smtClean="0"/>
              <a:t>‹#›</a:t>
            </a:fld>
            <a:endParaRPr lang="en-CA"/>
          </a:p>
        </p:txBody>
      </p:sp>
    </p:spTree>
    <p:extLst>
      <p:ext uri="{BB962C8B-B14F-4D97-AF65-F5344CB8AC3E}">
        <p14:creationId xmlns:p14="http://schemas.microsoft.com/office/powerpoint/2010/main" val="3191915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9D6E4-02C5-4390-8C9F-70068DB0BC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3D7A8907-124A-4217-AA73-AA0C7C505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577F0BB1-2E37-4928-AEC1-5BC4E4A488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EA6E71-F38F-48A9-8643-881D1D4E8D44}"/>
              </a:ext>
            </a:extLst>
          </p:cNvPr>
          <p:cNvSpPr>
            <a:spLocks noGrp="1"/>
          </p:cNvSpPr>
          <p:nvPr>
            <p:ph type="dt" sz="half" idx="10"/>
          </p:nvPr>
        </p:nvSpPr>
        <p:spPr/>
        <p:txBody>
          <a:bodyPr/>
          <a:lstStyle/>
          <a:p>
            <a:fld id="{2AA3DBF5-2FAD-4C85-B55B-5E02BDD688DB}" type="datetimeFigureOut">
              <a:rPr lang="en-CA" smtClean="0"/>
              <a:t>2021-09-07</a:t>
            </a:fld>
            <a:endParaRPr lang="en-CA"/>
          </a:p>
        </p:txBody>
      </p:sp>
      <p:sp>
        <p:nvSpPr>
          <p:cNvPr id="6" name="Footer Placeholder 5">
            <a:extLst>
              <a:ext uri="{FF2B5EF4-FFF2-40B4-BE49-F238E27FC236}">
                <a16:creationId xmlns:a16="http://schemas.microsoft.com/office/drawing/2014/main" id="{D20942D1-8E14-4C6F-8007-E5C1F4BFEFD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D6A3B16-B859-4382-AB5B-A7D10D01D512}"/>
              </a:ext>
            </a:extLst>
          </p:cNvPr>
          <p:cNvSpPr>
            <a:spLocks noGrp="1"/>
          </p:cNvSpPr>
          <p:nvPr>
            <p:ph type="sldNum" sz="quarter" idx="12"/>
          </p:nvPr>
        </p:nvSpPr>
        <p:spPr/>
        <p:txBody>
          <a:bodyPr/>
          <a:lstStyle/>
          <a:p>
            <a:fld id="{17358F39-EDAB-4C77-A34A-2951C778EB90}" type="slidenum">
              <a:rPr lang="en-CA" smtClean="0"/>
              <a:t>‹#›</a:t>
            </a:fld>
            <a:endParaRPr lang="en-CA"/>
          </a:p>
        </p:txBody>
      </p:sp>
    </p:spTree>
    <p:extLst>
      <p:ext uri="{BB962C8B-B14F-4D97-AF65-F5344CB8AC3E}">
        <p14:creationId xmlns:p14="http://schemas.microsoft.com/office/powerpoint/2010/main" val="2560071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6D8377-E2EA-4C3A-8674-691FE50840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BD0A5A6F-BF1A-440D-951D-92077738E9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4EE4FD8-42DA-4C74-A58E-32BFB6D2D6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A3DBF5-2FAD-4C85-B55B-5E02BDD688DB}" type="datetimeFigureOut">
              <a:rPr lang="en-CA" smtClean="0"/>
              <a:t>2021-09-07</a:t>
            </a:fld>
            <a:endParaRPr lang="en-CA"/>
          </a:p>
        </p:txBody>
      </p:sp>
      <p:sp>
        <p:nvSpPr>
          <p:cNvPr id="5" name="Footer Placeholder 4">
            <a:extLst>
              <a:ext uri="{FF2B5EF4-FFF2-40B4-BE49-F238E27FC236}">
                <a16:creationId xmlns:a16="http://schemas.microsoft.com/office/drawing/2014/main" id="{44B59242-4DCB-4C8E-95FB-B970BBC89A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FE87E949-F0DA-4AC7-88E7-7CE8FF23ED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58F39-EDAB-4C77-A34A-2951C778EB90}" type="slidenum">
              <a:rPr lang="en-CA" smtClean="0"/>
              <a:t>‹#›</a:t>
            </a:fld>
            <a:endParaRPr lang="en-CA"/>
          </a:p>
        </p:txBody>
      </p:sp>
    </p:spTree>
    <p:extLst>
      <p:ext uri="{BB962C8B-B14F-4D97-AF65-F5344CB8AC3E}">
        <p14:creationId xmlns:p14="http://schemas.microsoft.com/office/powerpoint/2010/main" val="12463340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8103A-EEDD-4F22-B547-E059783C6A18}"/>
              </a:ext>
            </a:extLst>
          </p:cNvPr>
          <p:cNvSpPr>
            <a:spLocks noGrp="1"/>
          </p:cNvSpPr>
          <p:nvPr>
            <p:ph type="ctrTitle"/>
          </p:nvPr>
        </p:nvSpPr>
        <p:spPr/>
        <p:txBody>
          <a:bodyPr>
            <a:normAutofit/>
          </a:bodyPr>
          <a:lstStyle/>
          <a:p>
            <a:r>
              <a:rPr lang="en-CA" dirty="0"/>
              <a:t>COMM 422: Management of Financial Institutions</a:t>
            </a:r>
          </a:p>
        </p:txBody>
      </p:sp>
      <p:sp>
        <p:nvSpPr>
          <p:cNvPr id="3" name="Subtitle 2">
            <a:extLst>
              <a:ext uri="{FF2B5EF4-FFF2-40B4-BE49-F238E27FC236}">
                <a16:creationId xmlns:a16="http://schemas.microsoft.com/office/drawing/2014/main" id="{A1ED6489-15EF-44BF-A11E-7C8666CDADBC}"/>
              </a:ext>
            </a:extLst>
          </p:cNvPr>
          <p:cNvSpPr>
            <a:spLocks noGrp="1"/>
          </p:cNvSpPr>
          <p:nvPr>
            <p:ph type="subTitle" idx="1"/>
          </p:nvPr>
        </p:nvSpPr>
        <p:spPr/>
        <p:txBody>
          <a:bodyPr>
            <a:normAutofit/>
          </a:bodyPr>
          <a:lstStyle/>
          <a:p>
            <a:r>
              <a:rPr lang="en-CA" sz="4800" dirty="0"/>
              <a:t>Introduction</a:t>
            </a:r>
          </a:p>
        </p:txBody>
      </p:sp>
    </p:spTree>
    <p:extLst>
      <p:ext uri="{BB962C8B-B14F-4D97-AF65-F5344CB8AC3E}">
        <p14:creationId xmlns:p14="http://schemas.microsoft.com/office/powerpoint/2010/main" val="1228493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57446-D4A5-4381-AD1A-CD6DC22B7BB3}"/>
              </a:ext>
            </a:extLst>
          </p:cNvPr>
          <p:cNvSpPr>
            <a:spLocks noGrp="1"/>
          </p:cNvSpPr>
          <p:nvPr>
            <p:ph type="title"/>
          </p:nvPr>
        </p:nvSpPr>
        <p:spPr/>
        <p:txBody>
          <a:bodyPr/>
          <a:lstStyle/>
          <a:p>
            <a:r>
              <a:rPr lang="en-CA" dirty="0"/>
              <a:t>Some impacts of pension systems</a:t>
            </a:r>
          </a:p>
        </p:txBody>
      </p:sp>
      <p:sp>
        <p:nvSpPr>
          <p:cNvPr id="3" name="Content Placeholder 2">
            <a:extLst>
              <a:ext uri="{FF2B5EF4-FFF2-40B4-BE49-F238E27FC236}">
                <a16:creationId xmlns:a16="http://schemas.microsoft.com/office/drawing/2014/main" id="{A64611A8-456B-4AA6-9737-F83D1FE1CE04}"/>
              </a:ext>
            </a:extLst>
          </p:cNvPr>
          <p:cNvSpPr>
            <a:spLocks noGrp="1"/>
          </p:cNvSpPr>
          <p:nvPr>
            <p:ph idx="1"/>
          </p:nvPr>
        </p:nvSpPr>
        <p:spPr/>
        <p:txBody>
          <a:bodyPr/>
          <a:lstStyle/>
          <a:p>
            <a:r>
              <a:rPr lang="en-CA" dirty="0"/>
              <a:t>Pension system increases the income of  old people and decreases the income of young people.</a:t>
            </a:r>
          </a:p>
          <a:p>
            <a:r>
              <a:rPr lang="en-CA" dirty="0"/>
              <a:t>Lifespan increases and fertility decreases.</a:t>
            </a:r>
          </a:p>
          <a:p>
            <a:r>
              <a:rPr lang="en-CA" dirty="0"/>
              <a:t>In countries with extensive pension systems, fertility rates drop below replacement rate. </a:t>
            </a:r>
          </a:p>
          <a:p>
            <a:r>
              <a:rPr lang="en-CA" dirty="0"/>
              <a:t>The current fertility rate in Canada is 1.5 per woman, far below the replacement rate. </a:t>
            </a:r>
          </a:p>
          <a:p>
            <a:r>
              <a:rPr lang="en-CA" dirty="0"/>
              <a:t> The low fertility rate makes the Canadian society unsustainable.</a:t>
            </a:r>
          </a:p>
        </p:txBody>
      </p:sp>
    </p:spTree>
    <p:extLst>
      <p:ext uri="{BB962C8B-B14F-4D97-AF65-F5344CB8AC3E}">
        <p14:creationId xmlns:p14="http://schemas.microsoft.com/office/powerpoint/2010/main" val="3827322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FAB19-BE66-47DD-A2CB-D92C36D0F0A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74A6C19-1FCD-4640-BD48-1514B7B430C6}"/>
              </a:ext>
            </a:extLst>
          </p:cNvPr>
          <p:cNvSpPr>
            <a:spLocks noGrp="1"/>
          </p:cNvSpPr>
          <p:nvPr>
            <p:ph idx="1"/>
          </p:nvPr>
        </p:nvSpPr>
        <p:spPr/>
        <p:txBody>
          <a:bodyPr/>
          <a:lstStyle/>
          <a:p>
            <a:r>
              <a:rPr lang="en-CA" dirty="0"/>
              <a:t>Everyone needs to make pension deduction.</a:t>
            </a:r>
          </a:p>
          <a:p>
            <a:r>
              <a:rPr lang="en-CA" dirty="0"/>
              <a:t>Most pension deductions are invested in stocks and bonds of large companies.</a:t>
            </a:r>
          </a:p>
          <a:p>
            <a:r>
              <a:rPr lang="en-CA" dirty="0"/>
              <a:t>Self employed, small and medium sized companies are disadvantaged in competition.</a:t>
            </a:r>
          </a:p>
          <a:p>
            <a:r>
              <a:rPr lang="en-CA" dirty="0"/>
              <a:t>Over time, large companies dominate economies.</a:t>
            </a:r>
          </a:p>
          <a:p>
            <a:r>
              <a:rPr lang="en-CA" dirty="0"/>
              <a:t>Economic systems become less diverse and less resilient.</a:t>
            </a:r>
          </a:p>
          <a:p>
            <a:r>
              <a:rPr lang="en-CA" dirty="0"/>
              <a:t>Small companies are more innovative. Over time, our societies become less innovative.</a:t>
            </a:r>
          </a:p>
          <a:p>
            <a:endParaRPr lang="en-CA" dirty="0"/>
          </a:p>
        </p:txBody>
      </p:sp>
    </p:spTree>
    <p:extLst>
      <p:ext uri="{BB962C8B-B14F-4D97-AF65-F5344CB8AC3E}">
        <p14:creationId xmlns:p14="http://schemas.microsoft.com/office/powerpoint/2010/main" val="2692912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12826-0DF3-4C0B-8ED1-164D8560F620}"/>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EB8C1B0-AD69-497F-82F0-81E7562A5189}"/>
              </a:ext>
            </a:extLst>
          </p:cNvPr>
          <p:cNvSpPr>
            <a:spLocks noGrp="1"/>
          </p:cNvSpPr>
          <p:nvPr>
            <p:ph idx="1"/>
          </p:nvPr>
        </p:nvSpPr>
        <p:spPr/>
        <p:txBody>
          <a:bodyPr>
            <a:normAutofit/>
          </a:bodyPr>
          <a:lstStyle/>
          <a:p>
            <a:r>
              <a:rPr lang="en-CA" sz="3600" dirty="0"/>
              <a:t>Most large companies are headquartered in USA. </a:t>
            </a:r>
          </a:p>
          <a:p>
            <a:r>
              <a:rPr lang="en-CA" sz="3600" dirty="0"/>
              <a:t>Pension money flow into USA and flow out of most other countries. </a:t>
            </a:r>
          </a:p>
          <a:p>
            <a:r>
              <a:rPr lang="en-CA" sz="3600" dirty="0"/>
              <a:t>Most countries with high pension deduction become less competitive over time.</a:t>
            </a:r>
          </a:p>
        </p:txBody>
      </p:sp>
    </p:spTree>
    <p:extLst>
      <p:ext uri="{BB962C8B-B14F-4D97-AF65-F5344CB8AC3E}">
        <p14:creationId xmlns:p14="http://schemas.microsoft.com/office/powerpoint/2010/main" val="152508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43CDC-B98A-4DCA-B25A-962072FED89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9F6D4D7-73D8-4553-84F3-E384ACD2EDC7}"/>
              </a:ext>
            </a:extLst>
          </p:cNvPr>
          <p:cNvSpPr>
            <a:spLocks noGrp="1"/>
          </p:cNvSpPr>
          <p:nvPr>
            <p:ph idx="1"/>
          </p:nvPr>
        </p:nvSpPr>
        <p:spPr/>
        <p:txBody>
          <a:bodyPr>
            <a:normAutofit/>
          </a:bodyPr>
          <a:lstStyle/>
          <a:p>
            <a:r>
              <a:rPr lang="en-CA" sz="3200" dirty="0"/>
              <a:t>Most people are skilled in their own works and not in general financial markets.</a:t>
            </a:r>
          </a:p>
          <a:p>
            <a:r>
              <a:rPr lang="en-CA" sz="3200" dirty="0"/>
              <a:t>With pension deduction, we are forced to divest resources away from what we are doing best.</a:t>
            </a:r>
          </a:p>
          <a:p>
            <a:r>
              <a:rPr lang="en-CA" sz="3200" dirty="0"/>
              <a:t>This retard the potentials of our own works. </a:t>
            </a:r>
          </a:p>
          <a:p>
            <a:r>
              <a:rPr lang="en-CA" sz="3200" dirty="0"/>
              <a:t>Over time, most industries decline and financial industry dominate in many countries, such as Canada.</a:t>
            </a:r>
          </a:p>
          <a:p>
            <a:endParaRPr lang="en-CA" sz="3200" dirty="0"/>
          </a:p>
        </p:txBody>
      </p:sp>
    </p:spTree>
    <p:extLst>
      <p:ext uri="{BB962C8B-B14F-4D97-AF65-F5344CB8AC3E}">
        <p14:creationId xmlns:p14="http://schemas.microsoft.com/office/powerpoint/2010/main" val="459127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696D4-D8DD-4713-BCE2-74E6C37D8989}"/>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ACF89EC9-CB02-45B3-845D-BAB04431054E}"/>
              </a:ext>
            </a:extLst>
          </p:cNvPr>
          <p:cNvSpPr>
            <a:spLocks noGrp="1"/>
          </p:cNvSpPr>
          <p:nvPr>
            <p:ph idx="1"/>
          </p:nvPr>
        </p:nvSpPr>
        <p:spPr/>
        <p:txBody>
          <a:bodyPr>
            <a:normAutofit/>
          </a:bodyPr>
          <a:lstStyle/>
          <a:p>
            <a:r>
              <a:rPr lang="en-CA" sz="3600" dirty="0"/>
              <a:t>There are many more impacts from pension systems.</a:t>
            </a:r>
          </a:p>
          <a:p>
            <a:r>
              <a:rPr lang="en-CA" sz="3600" dirty="0"/>
              <a:t>We will discuss them later in the course.</a:t>
            </a:r>
          </a:p>
        </p:txBody>
      </p:sp>
    </p:spTree>
    <p:extLst>
      <p:ext uri="{BB962C8B-B14F-4D97-AF65-F5344CB8AC3E}">
        <p14:creationId xmlns:p14="http://schemas.microsoft.com/office/powerpoint/2010/main" val="1217352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8CC5D-E581-4964-ADBF-E5ED38F1AFF6}"/>
              </a:ext>
            </a:extLst>
          </p:cNvPr>
          <p:cNvSpPr>
            <a:spLocks noGrp="1"/>
          </p:cNvSpPr>
          <p:nvPr>
            <p:ph type="title"/>
          </p:nvPr>
        </p:nvSpPr>
        <p:spPr/>
        <p:txBody>
          <a:bodyPr/>
          <a:lstStyle/>
          <a:p>
            <a:r>
              <a:rPr lang="en-CA" dirty="0"/>
              <a:t>Goals of this course</a:t>
            </a:r>
          </a:p>
        </p:txBody>
      </p:sp>
      <p:sp>
        <p:nvSpPr>
          <p:cNvPr id="3" name="Content Placeholder 2">
            <a:extLst>
              <a:ext uri="{FF2B5EF4-FFF2-40B4-BE49-F238E27FC236}">
                <a16:creationId xmlns:a16="http://schemas.microsoft.com/office/drawing/2014/main" id="{23766935-5BDE-45A1-9BD0-C1866C2C063A}"/>
              </a:ext>
            </a:extLst>
          </p:cNvPr>
          <p:cNvSpPr>
            <a:spLocks noGrp="1"/>
          </p:cNvSpPr>
          <p:nvPr>
            <p:ph idx="1"/>
          </p:nvPr>
        </p:nvSpPr>
        <p:spPr/>
        <p:txBody>
          <a:bodyPr>
            <a:normAutofit/>
          </a:bodyPr>
          <a:lstStyle/>
          <a:p>
            <a:r>
              <a:rPr lang="en-CA" sz="3600" dirty="0"/>
              <a:t>Get familiar with broad spectrum of financial services and financial institutions. </a:t>
            </a:r>
          </a:p>
          <a:p>
            <a:r>
              <a:rPr lang="en-CA" sz="3600" dirty="0"/>
              <a:t>Understand the deep impacts of the financial systems on our society </a:t>
            </a:r>
          </a:p>
        </p:txBody>
      </p:sp>
    </p:spTree>
    <p:extLst>
      <p:ext uri="{BB962C8B-B14F-4D97-AF65-F5344CB8AC3E}">
        <p14:creationId xmlns:p14="http://schemas.microsoft.com/office/powerpoint/2010/main" val="31572647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E76C5-1E7F-45D0-92C6-B5EBF4DB4F9A}"/>
              </a:ext>
            </a:extLst>
          </p:cNvPr>
          <p:cNvSpPr>
            <a:spLocks noGrp="1"/>
          </p:cNvSpPr>
          <p:nvPr>
            <p:ph type="ctrTitle"/>
          </p:nvPr>
        </p:nvSpPr>
        <p:spPr/>
        <p:txBody>
          <a:bodyPr/>
          <a:lstStyle/>
          <a:p>
            <a:r>
              <a:rPr lang="en-CA" dirty="0"/>
              <a:t>Semester Plan and Assessment Method</a:t>
            </a:r>
          </a:p>
        </p:txBody>
      </p:sp>
      <p:sp>
        <p:nvSpPr>
          <p:cNvPr id="3" name="Subtitle 2">
            <a:extLst>
              <a:ext uri="{FF2B5EF4-FFF2-40B4-BE49-F238E27FC236}">
                <a16:creationId xmlns:a16="http://schemas.microsoft.com/office/drawing/2014/main" id="{F6D5A9B9-A905-4178-A8C9-68651CC008B1}"/>
              </a:ext>
            </a:extLst>
          </p:cNvPr>
          <p:cNvSpPr>
            <a:spLocks noGrp="1"/>
          </p:cNvSpPr>
          <p:nvPr>
            <p:ph type="subTitle" idx="1"/>
          </p:nvPr>
        </p:nvSpPr>
        <p:spPr/>
        <p:txBody>
          <a:bodyPr/>
          <a:lstStyle/>
          <a:p>
            <a:endParaRPr lang="en-CA"/>
          </a:p>
        </p:txBody>
      </p:sp>
    </p:spTree>
    <p:extLst>
      <p:ext uri="{BB962C8B-B14F-4D97-AF65-F5344CB8AC3E}">
        <p14:creationId xmlns:p14="http://schemas.microsoft.com/office/powerpoint/2010/main" val="842754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829BC-77AD-4EE6-9DD3-DFF1E1243768}"/>
              </a:ext>
            </a:extLst>
          </p:cNvPr>
          <p:cNvSpPr>
            <a:spLocks noGrp="1"/>
          </p:cNvSpPr>
          <p:nvPr>
            <p:ph type="title"/>
          </p:nvPr>
        </p:nvSpPr>
        <p:spPr/>
        <p:txBody>
          <a:bodyPr/>
          <a:lstStyle/>
          <a:p>
            <a:r>
              <a:rPr lang="en-CA" dirty="0"/>
              <a:t>Semester plan</a:t>
            </a:r>
          </a:p>
        </p:txBody>
      </p:sp>
      <p:sp>
        <p:nvSpPr>
          <p:cNvPr id="3" name="Content Placeholder 2">
            <a:extLst>
              <a:ext uri="{FF2B5EF4-FFF2-40B4-BE49-F238E27FC236}">
                <a16:creationId xmlns:a16="http://schemas.microsoft.com/office/drawing/2014/main" id="{DCE96551-86D7-44F8-8939-24ECE7C559D6}"/>
              </a:ext>
            </a:extLst>
          </p:cNvPr>
          <p:cNvSpPr>
            <a:spLocks noGrp="1"/>
          </p:cNvSpPr>
          <p:nvPr>
            <p:ph idx="1"/>
          </p:nvPr>
        </p:nvSpPr>
        <p:spPr/>
        <p:txBody>
          <a:bodyPr>
            <a:normAutofit/>
          </a:bodyPr>
          <a:lstStyle/>
          <a:p>
            <a:r>
              <a:rPr lang="en-CA" sz="3600" dirty="0"/>
              <a:t>The semester is roughly divided into two segments.</a:t>
            </a:r>
          </a:p>
          <a:p>
            <a:r>
              <a:rPr lang="en-CA" sz="3600" dirty="0"/>
              <a:t>There will be a group presentation at the end of each segment. </a:t>
            </a:r>
          </a:p>
          <a:p>
            <a:r>
              <a:rPr lang="en-CA" sz="3600" dirty="0"/>
              <a:t>Together there are two group </a:t>
            </a:r>
            <a:r>
              <a:rPr lang="en-CA" sz="3600"/>
              <a:t>presentations.</a:t>
            </a:r>
            <a:endParaRPr lang="en-CA" sz="3600" dirty="0"/>
          </a:p>
          <a:p>
            <a:r>
              <a:rPr lang="en-CA" sz="3600" dirty="0"/>
              <a:t>There is also an individual essay, due at the end of the term.</a:t>
            </a:r>
          </a:p>
        </p:txBody>
      </p:sp>
    </p:spTree>
    <p:extLst>
      <p:ext uri="{BB962C8B-B14F-4D97-AF65-F5344CB8AC3E}">
        <p14:creationId xmlns:p14="http://schemas.microsoft.com/office/powerpoint/2010/main" val="1321312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E86B4-7FA8-4CF1-B6A8-3C7899A68FE5}"/>
              </a:ext>
            </a:extLst>
          </p:cNvPr>
          <p:cNvSpPr>
            <a:spLocks noGrp="1"/>
          </p:cNvSpPr>
          <p:nvPr>
            <p:ph type="title"/>
          </p:nvPr>
        </p:nvSpPr>
        <p:spPr/>
        <p:txBody>
          <a:bodyPr/>
          <a:lstStyle/>
          <a:p>
            <a:r>
              <a:rPr lang="en-CA" dirty="0"/>
              <a:t>Assessment method</a:t>
            </a:r>
          </a:p>
        </p:txBody>
      </p:sp>
      <p:sp>
        <p:nvSpPr>
          <p:cNvPr id="3" name="Content Placeholder 2">
            <a:extLst>
              <a:ext uri="{FF2B5EF4-FFF2-40B4-BE49-F238E27FC236}">
                <a16:creationId xmlns:a16="http://schemas.microsoft.com/office/drawing/2014/main" id="{32CE218F-794D-4035-9598-F7DBFA099180}"/>
              </a:ext>
            </a:extLst>
          </p:cNvPr>
          <p:cNvSpPr>
            <a:spLocks noGrp="1"/>
          </p:cNvSpPr>
          <p:nvPr>
            <p:ph idx="1"/>
          </p:nvPr>
        </p:nvSpPr>
        <p:spPr/>
        <p:txBody>
          <a:bodyPr>
            <a:normAutofit/>
          </a:bodyPr>
          <a:lstStyle/>
          <a:p>
            <a:r>
              <a:rPr lang="en-CA" sz="3600" dirty="0"/>
              <a:t>Two group presentations: Each 30 points, total 60 points</a:t>
            </a:r>
          </a:p>
          <a:p>
            <a:r>
              <a:rPr lang="en-CA" sz="3600" dirty="0"/>
              <a:t>Participation: 10 points</a:t>
            </a:r>
          </a:p>
          <a:p>
            <a:r>
              <a:rPr lang="en-CA" sz="3600" dirty="0"/>
              <a:t>Final essay of at least 1500 words, to be finished by each individual: 30 points</a:t>
            </a:r>
          </a:p>
          <a:p>
            <a:r>
              <a:rPr lang="en-CA" sz="3600" dirty="0"/>
              <a:t>Together, three parts add to 100 points. </a:t>
            </a:r>
          </a:p>
          <a:p>
            <a:endParaRPr lang="en-CA" sz="3600" dirty="0"/>
          </a:p>
          <a:p>
            <a:endParaRPr lang="en-CA" sz="3600" dirty="0"/>
          </a:p>
          <a:p>
            <a:endParaRPr lang="en-CA" sz="3600" dirty="0"/>
          </a:p>
          <a:p>
            <a:pPr marL="0" indent="0">
              <a:buNone/>
            </a:pPr>
            <a:endParaRPr lang="en-CA" sz="3600" dirty="0"/>
          </a:p>
        </p:txBody>
      </p:sp>
    </p:spTree>
    <p:extLst>
      <p:ext uri="{BB962C8B-B14F-4D97-AF65-F5344CB8AC3E}">
        <p14:creationId xmlns:p14="http://schemas.microsoft.com/office/powerpoint/2010/main" val="2797739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C4C63-837F-4C10-9F78-9C5B4C59A2D7}"/>
              </a:ext>
            </a:extLst>
          </p:cNvPr>
          <p:cNvSpPr>
            <a:spLocks noGrp="1"/>
          </p:cNvSpPr>
          <p:nvPr>
            <p:ph type="title"/>
          </p:nvPr>
        </p:nvSpPr>
        <p:spPr/>
        <p:txBody>
          <a:bodyPr/>
          <a:lstStyle/>
          <a:p>
            <a:r>
              <a:rPr lang="en-CA" dirty="0"/>
              <a:t>Presentations</a:t>
            </a:r>
          </a:p>
        </p:txBody>
      </p:sp>
      <p:sp>
        <p:nvSpPr>
          <p:cNvPr id="3" name="Content Placeholder 2">
            <a:extLst>
              <a:ext uri="{FF2B5EF4-FFF2-40B4-BE49-F238E27FC236}">
                <a16:creationId xmlns:a16="http://schemas.microsoft.com/office/drawing/2014/main" id="{6A4B31BA-C317-438E-802D-BFEF2398EBDE}"/>
              </a:ext>
            </a:extLst>
          </p:cNvPr>
          <p:cNvSpPr>
            <a:spLocks noGrp="1"/>
          </p:cNvSpPr>
          <p:nvPr>
            <p:ph idx="1"/>
          </p:nvPr>
        </p:nvSpPr>
        <p:spPr/>
        <p:txBody>
          <a:bodyPr>
            <a:noAutofit/>
          </a:bodyPr>
          <a:lstStyle/>
          <a:p>
            <a:r>
              <a:rPr lang="en-CA" sz="3600" dirty="0"/>
              <a:t>Group presentations should be recorded as videos.</a:t>
            </a:r>
          </a:p>
          <a:p>
            <a:r>
              <a:rPr lang="en-CA" sz="3600" dirty="0"/>
              <a:t>Each video should be at least thirty minutes long.</a:t>
            </a:r>
          </a:p>
          <a:p>
            <a:r>
              <a:rPr lang="en-CA" sz="3600" dirty="0"/>
              <a:t>You can either upload the video on YouTube or any other way accessible by the rest of the class.</a:t>
            </a:r>
          </a:p>
          <a:p>
            <a:r>
              <a:rPr lang="en-CA" sz="3600" dirty="0"/>
              <a:t>Your video should end with a question related to the presentation for other students. The question can only be answered after watching the video. The question should be written down clearly. </a:t>
            </a:r>
          </a:p>
        </p:txBody>
      </p:sp>
    </p:spTree>
    <p:extLst>
      <p:ext uri="{BB962C8B-B14F-4D97-AF65-F5344CB8AC3E}">
        <p14:creationId xmlns:p14="http://schemas.microsoft.com/office/powerpoint/2010/main" val="3212038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breadth of financial services</a:t>
            </a:r>
          </a:p>
        </p:txBody>
      </p:sp>
      <p:sp>
        <p:nvSpPr>
          <p:cNvPr id="3" name="Content Placeholder 2"/>
          <p:cNvSpPr>
            <a:spLocks noGrp="1"/>
          </p:cNvSpPr>
          <p:nvPr>
            <p:ph idx="1"/>
          </p:nvPr>
        </p:nvSpPr>
        <p:spPr/>
        <p:txBody>
          <a:bodyPr>
            <a:noAutofit/>
          </a:bodyPr>
          <a:lstStyle/>
          <a:p>
            <a:r>
              <a:rPr lang="en-US" sz="3200" dirty="0"/>
              <a:t>Ordinary people use many financial services.</a:t>
            </a:r>
          </a:p>
          <a:p>
            <a:r>
              <a:rPr lang="en-US" sz="3200" dirty="0"/>
              <a:t>We use credit cards and debit cards all the time</a:t>
            </a:r>
          </a:p>
          <a:p>
            <a:r>
              <a:rPr lang="en-US" sz="3200" dirty="0"/>
              <a:t>We withdraw cashes, deposit our payrolls directly into our banks.</a:t>
            </a:r>
          </a:p>
          <a:p>
            <a:r>
              <a:rPr lang="en-US" sz="3200" dirty="0"/>
              <a:t>We finance the purchases of our homes and cars.</a:t>
            </a:r>
          </a:p>
          <a:p>
            <a:r>
              <a:rPr lang="en-US" sz="3200" dirty="0"/>
              <a:t>We buy various insurances.</a:t>
            </a:r>
          </a:p>
          <a:p>
            <a:r>
              <a:rPr lang="en-US" sz="3200" dirty="0"/>
              <a:t>We manage our retirement and other investment funds.</a:t>
            </a:r>
          </a:p>
          <a:p>
            <a:r>
              <a:rPr lang="en-US" sz="3200" dirty="0"/>
              <a:t>And many other services.</a:t>
            </a:r>
          </a:p>
        </p:txBody>
      </p:sp>
    </p:spTree>
    <p:extLst>
      <p:ext uri="{BB962C8B-B14F-4D97-AF65-F5344CB8AC3E}">
        <p14:creationId xmlns:p14="http://schemas.microsoft.com/office/powerpoint/2010/main" val="29231449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F06DC-E48E-40F0-8327-2A199EDE7709}"/>
              </a:ext>
            </a:extLst>
          </p:cNvPr>
          <p:cNvSpPr>
            <a:spLocks noGrp="1"/>
          </p:cNvSpPr>
          <p:nvPr>
            <p:ph type="title"/>
          </p:nvPr>
        </p:nvSpPr>
        <p:spPr/>
        <p:txBody>
          <a:bodyPr/>
          <a:lstStyle/>
          <a:p>
            <a:r>
              <a:rPr lang="en-CA" sz="4400" dirty="0">
                <a:effectLst/>
                <a:latin typeface="Calibri" panose="020F0502020204030204" pitchFamily="34" charset="0"/>
                <a:ea typeface="DengXian" panose="02010600030101010101" pitchFamily="2" charset="-122"/>
                <a:cs typeface="Times New Roman" panose="02020603050405020304" pitchFamily="18" charset="0"/>
              </a:rPr>
              <a:t>How to make a video with PowerPoint</a:t>
            </a:r>
            <a:endParaRPr lang="en-CA" dirty="0"/>
          </a:p>
        </p:txBody>
      </p:sp>
      <p:sp>
        <p:nvSpPr>
          <p:cNvPr id="3" name="Content Placeholder 2">
            <a:extLst>
              <a:ext uri="{FF2B5EF4-FFF2-40B4-BE49-F238E27FC236}">
                <a16:creationId xmlns:a16="http://schemas.microsoft.com/office/drawing/2014/main" id="{5B4E7834-2F31-4C79-AC27-838A84DA0F58}"/>
              </a:ext>
            </a:extLst>
          </p:cNvPr>
          <p:cNvSpPr>
            <a:spLocks noGrp="1"/>
          </p:cNvSpPr>
          <p:nvPr>
            <p:ph idx="1"/>
          </p:nvPr>
        </p:nvSpPr>
        <p:spPr/>
        <p:txBody>
          <a:bodyPr>
            <a:noAutofit/>
          </a:bodyPr>
          <a:lstStyle/>
          <a:p>
            <a:pPr marL="342900" lvl="0" indent="-342900">
              <a:lnSpc>
                <a:spcPct val="107000"/>
              </a:lnSpc>
              <a:spcAft>
                <a:spcPts val="800"/>
              </a:spcAft>
              <a:buFont typeface="Arial" panose="020B0604020202020204" pitchFamily="34" charset="0"/>
              <a:buChar char="•"/>
              <a:tabLst>
                <a:tab pos="457200" algn="l"/>
              </a:tabLst>
            </a:pPr>
            <a:r>
              <a:rPr lang="en-CA" sz="3200" dirty="0">
                <a:effectLst/>
                <a:latin typeface="Calibri" panose="020F0502020204030204" pitchFamily="34" charset="0"/>
                <a:ea typeface="DengXian" panose="02010600030101010101" pitchFamily="2" charset="-122"/>
                <a:cs typeface="Times New Roman" panose="02020603050405020304" pitchFamily="18" charset="0"/>
              </a:rPr>
              <a:t>1. Open your file in PowerPoint</a:t>
            </a:r>
          </a:p>
          <a:p>
            <a:pPr marL="342900" lvl="0" indent="-342900">
              <a:lnSpc>
                <a:spcPct val="107000"/>
              </a:lnSpc>
              <a:spcAft>
                <a:spcPts val="800"/>
              </a:spcAft>
              <a:buFont typeface="Arial" panose="020B0604020202020204" pitchFamily="34" charset="0"/>
              <a:buChar char="•"/>
              <a:tabLst>
                <a:tab pos="457200" algn="l"/>
              </a:tabLst>
            </a:pPr>
            <a:r>
              <a:rPr lang="en-CA" sz="3200" dirty="0">
                <a:effectLst/>
                <a:latin typeface="Calibri" panose="020F0502020204030204" pitchFamily="34" charset="0"/>
                <a:ea typeface="DengXian" panose="02010600030101010101" pitchFamily="2" charset="-122"/>
                <a:cs typeface="Times New Roman" panose="02020603050405020304" pitchFamily="18" charset="0"/>
              </a:rPr>
              <a:t>2. Click Slide Show on menu bar</a:t>
            </a:r>
          </a:p>
          <a:p>
            <a:pPr marL="342900" lvl="0" indent="-342900">
              <a:lnSpc>
                <a:spcPct val="107000"/>
              </a:lnSpc>
              <a:spcAft>
                <a:spcPts val="800"/>
              </a:spcAft>
              <a:buFont typeface="Arial" panose="020B0604020202020204" pitchFamily="34" charset="0"/>
              <a:buChar char="•"/>
              <a:tabLst>
                <a:tab pos="457200" algn="l"/>
              </a:tabLst>
            </a:pPr>
            <a:r>
              <a:rPr lang="en-CA" sz="3200" dirty="0">
                <a:effectLst/>
                <a:latin typeface="Calibri" panose="020F0502020204030204" pitchFamily="34" charset="0"/>
                <a:ea typeface="DengXian" panose="02010600030101010101" pitchFamily="2" charset="-122"/>
                <a:cs typeface="Times New Roman" panose="02020603050405020304" pitchFamily="18" charset="0"/>
              </a:rPr>
              <a:t>3. Click Record Slide Show</a:t>
            </a:r>
          </a:p>
          <a:p>
            <a:pPr marL="342900" lvl="0" indent="-342900">
              <a:lnSpc>
                <a:spcPct val="107000"/>
              </a:lnSpc>
              <a:spcAft>
                <a:spcPts val="800"/>
              </a:spcAft>
              <a:buFont typeface="Arial" panose="020B0604020202020204" pitchFamily="34" charset="0"/>
              <a:buChar char="•"/>
              <a:tabLst>
                <a:tab pos="457200" algn="l"/>
              </a:tabLst>
            </a:pPr>
            <a:r>
              <a:rPr lang="en-CA" sz="3200" dirty="0">
                <a:effectLst/>
                <a:latin typeface="Calibri" panose="020F0502020204030204" pitchFamily="34" charset="0"/>
                <a:ea typeface="DengXian" panose="02010600030101010101" pitchFamily="2" charset="-122"/>
                <a:cs typeface="Times New Roman" panose="02020603050405020304" pitchFamily="18" charset="0"/>
              </a:rPr>
              <a:t>4. On Record Screen, click Record</a:t>
            </a:r>
          </a:p>
          <a:p>
            <a:pPr marL="342900" lvl="0" indent="-342900">
              <a:lnSpc>
                <a:spcPct val="107000"/>
              </a:lnSpc>
              <a:spcAft>
                <a:spcPts val="800"/>
              </a:spcAft>
              <a:buFont typeface="Arial" panose="020B0604020202020204" pitchFamily="34" charset="0"/>
              <a:buChar char="•"/>
              <a:tabLst>
                <a:tab pos="457200" algn="l"/>
              </a:tabLst>
            </a:pPr>
            <a:r>
              <a:rPr lang="en-CA" sz="3200" dirty="0">
                <a:effectLst/>
                <a:latin typeface="Calibri" panose="020F0502020204030204" pitchFamily="34" charset="0"/>
                <a:ea typeface="DengXian" panose="02010600030101010101" pitchFamily="2" charset="-122"/>
                <a:cs typeface="Times New Roman" panose="02020603050405020304" pitchFamily="18" charset="0"/>
              </a:rPr>
              <a:t>5. Click Stop when you finish recording the page</a:t>
            </a:r>
            <a:endParaRPr lang="en-CA" sz="24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2400" dirty="0"/>
          </a:p>
        </p:txBody>
      </p:sp>
    </p:spTree>
    <p:extLst>
      <p:ext uri="{BB962C8B-B14F-4D97-AF65-F5344CB8AC3E}">
        <p14:creationId xmlns:p14="http://schemas.microsoft.com/office/powerpoint/2010/main" val="7863568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8FB4E-2AAF-4A5C-845A-7E9744C0EE57}"/>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AF75AD64-B7B2-4DBD-AF59-4A5766BA86DA}"/>
              </a:ext>
            </a:extLst>
          </p:cNvPr>
          <p:cNvSpPr>
            <a:spLocks noGrp="1"/>
          </p:cNvSpPr>
          <p:nvPr>
            <p:ph idx="1"/>
          </p:nvPr>
        </p:nvSpPr>
        <p:spPr/>
        <p:txBody>
          <a:bodyPr>
            <a:normAutofit fontScale="92500" lnSpcReduction="20000"/>
          </a:bodyPr>
          <a:lstStyle/>
          <a:p>
            <a:pPr marL="342900" lvl="0" indent="-342900">
              <a:lnSpc>
                <a:spcPct val="107000"/>
              </a:lnSpc>
              <a:spcAft>
                <a:spcPts val="800"/>
              </a:spcAft>
              <a:buFont typeface="Arial" panose="020B0604020202020204" pitchFamily="34" charset="0"/>
              <a:buChar char="•"/>
              <a:tabLst>
                <a:tab pos="457200" algn="l"/>
              </a:tabLst>
            </a:pPr>
            <a:r>
              <a:rPr lang="en-CA" sz="2800" dirty="0">
                <a:effectLst/>
                <a:latin typeface="Calibri" panose="020F0502020204030204" pitchFamily="34" charset="0"/>
                <a:ea typeface="DengXian" panose="02010600030101010101" pitchFamily="2" charset="-122"/>
                <a:cs typeface="Times New Roman" panose="02020603050405020304" pitchFamily="18" charset="0"/>
              </a:rPr>
              <a:t>6. Go to next page</a:t>
            </a:r>
          </a:p>
          <a:p>
            <a:pPr marL="342900" lvl="0" indent="-342900">
              <a:lnSpc>
                <a:spcPct val="107000"/>
              </a:lnSpc>
              <a:spcAft>
                <a:spcPts val="800"/>
              </a:spcAft>
              <a:buFont typeface="Arial" panose="020B0604020202020204" pitchFamily="34" charset="0"/>
              <a:buChar char="•"/>
              <a:tabLst>
                <a:tab pos="457200" algn="l"/>
              </a:tabLst>
            </a:pPr>
            <a:r>
              <a:rPr lang="en-CA" sz="2800" dirty="0">
                <a:effectLst/>
                <a:latin typeface="Calibri" panose="020F0502020204030204" pitchFamily="34" charset="0"/>
                <a:ea typeface="DengXian" panose="02010600030101010101" pitchFamily="2" charset="-122"/>
                <a:cs typeface="Times New Roman" panose="02020603050405020304" pitchFamily="18" charset="0"/>
              </a:rPr>
              <a:t>7. After finishing your part of recording, send the file to someone in your group.</a:t>
            </a:r>
          </a:p>
          <a:p>
            <a:pPr marL="342900" lvl="0" indent="-342900">
              <a:lnSpc>
                <a:spcPct val="107000"/>
              </a:lnSpc>
              <a:spcAft>
                <a:spcPts val="800"/>
              </a:spcAft>
              <a:buFont typeface="Arial" panose="020B0604020202020204" pitchFamily="34" charset="0"/>
              <a:buChar char="•"/>
              <a:tabLst>
                <a:tab pos="457200" algn="l"/>
              </a:tabLst>
            </a:pPr>
            <a:r>
              <a:rPr lang="en-CA" sz="2800" dirty="0">
                <a:effectLst/>
                <a:latin typeface="Calibri" panose="020F0502020204030204" pitchFamily="34" charset="0"/>
                <a:ea typeface="DengXian" panose="02010600030101010101" pitchFamily="2" charset="-122"/>
                <a:cs typeface="Times New Roman" panose="02020603050405020304" pitchFamily="18" charset="0"/>
              </a:rPr>
              <a:t>8. This person will put all parts into a single file. Then save the file in mp4 video format</a:t>
            </a:r>
          </a:p>
          <a:p>
            <a:pPr marL="342900" lvl="0" indent="-342900">
              <a:lnSpc>
                <a:spcPct val="107000"/>
              </a:lnSpc>
              <a:spcAft>
                <a:spcPts val="800"/>
              </a:spcAft>
              <a:buFont typeface="Arial" panose="020B0604020202020204" pitchFamily="34" charset="0"/>
              <a:buChar char="•"/>
              <a:tabLst>
                <a:tab pos="457200" algn="l"/>
              </a:tabLst>
            </a:pPr>
            <a:r>
              <a:rPr lang="en-CA" sz="2800" dirty="0">
                <a:effectLst/>
                <a:latin typeface="Calibri" panose="020F0502020204030204" pitchFamily="34" charset="0"/>
                <a:ea typeface="DengXian" panose="02010600030101010101" pitchFamily="2" charset="-122"/>
                <a:cs typeface="Times New Roman" panose="02020603050405020304" pitchFamily="18" charset="0"/>
              </a:rPr>
              <a:t>9. Upload the video to YouTube, Google drive or any other platform for others to watch.</a:t>
            </a:r>
          </a:p>
          <a:p>
            <a:pPr marL="342900" lvl="0" indent="-342900">
              <a:lnSpc>
                <a:spcPct val="107000"/>
              </a:lnSpc>
              <a:spcAft>
                <a:spcPts val="800"/>
              </a:spcAft>
              <a:buFont typeface="Arial" panose="020B0604020202020204" pitchFamily="34" charset="0"/>
              <a:buChar char="•"/>
              <a:tabLst>
                <a:tab pos="457200" algn="l"/>
              </a:tabLst>
            </a:pPr>
            <a:r>
              <a:rPr lang="en-CA" sz="2800" dirty="0">
                <a:effectLst/>
                <a:latin typeface="Calibri" panose="020F0502020204030204" pitchFamily="34" charset="0"/>
                <a:ea typeface="DengXian" panose="02010600030101010101" pitchFamily="2" charset="-122"/>
                <a:cs typeface="Times New Roman" panose="02020603050405020304" pitchFamily="18" charset="0"/>
              </a:rPr>
              <a:t>10. Put a link on Blackboard so everyone knows where the video locates. (We will talk about it later.)</a:t>
            </a:r>
            <a:endParaRPr lang="en-CA" dirty="0"/>
          </a:p>
        </p:txBody>
      </p:sp>
    </p:spTree>
    <p:extLst>
      <p:ext uri="{BB962C8B-B14F-4D97-AF65-F5344CB8AC3E}">
        <p14:creationId xmlns:p14="http://schemas.microsoft.com/office/powerpoint/2010/main" val="24828937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A1265-0532-4A3D-95B7-7BC2E50D5DDA}"/>
              </a:ext>
            </a:extLst>
          </p:cNvPr>
          <p:cNvSpPr>
            <a:spLocks noGrp="1"/>
          </p:cNvSpPr>
          <p:nvPr>
            <p:ph type="title"/>
          </p:nvPr>
        </p:nvSpPr>
        <p:spPr/>
        <p:txBody>
          <a:bodyPr/>
          <a:lstStyle/>
          <a:p>
            <a:r>
              <a:rPr lang="en-CA" dirty="0"/>
              <a:t>Notes</a:t>
            </a:r>
          </a:p>
        </p:txBody>
      </p:sp>
      <p:sp>
        <p:nvSpPr>
          <p:cNvPr id="3" name="Content Placeholder 2">
            <a:extLst>
              <a:ext uri="{FF2B5EF4-FFF2-40B4-BE49-F238E27FC236}">
                <a16:creationId xmlns:a16="http://schemas.microsoft.com/office/drawing/2014/main" id="{F955193D-155D-4D94-B5D8-C4898EB4FE4C}"/>
              </a:ext>
            </a:extLst>
          </p:cNvPr>
          <p:cNvSpPr>
            <a:spLocks noGrp="1"/>
          </p:cNvSpPr>
          <p:nvPr>
            <p:ph idx="1"/>
          </p:nvPr>
        </p:nvSpPr>
        <p:spPr/>
        <p:txBody>
          <a:bodyPr>
            <a:normAutofit/>
          </a:bodyPr>
          <a:lstStyle/>
          <a:p>
            <a:r>
              <a:rPr lang="en-CA" sz="3600" dirty="0"/>
              <a:t>The format of video is not restricted to PPT.</a:t>
            </a:r>
          </a:p>
          <a:p>
            <a:r>
              <a:rPr lang="en-CA" sz="3600" dirty="0"/>
              <a:t>Any video type will be fine.</a:t>
            </a:r>
          </a:p>
          <a:p>
            <a:endParaRPr lang="en-CA" sz="3600" dirty="0"/>
          </a:p>
        </p:txBody>
      </p:sp>
    </p:spTree>
    <p:extLst>
      <p:ext uri="{BB962C8B-B14F-4D97-AF65-F5344CB8AC3E}">
        <p14:creationId xmlns:p14="http://schemas.microsoft.com/office/powerpoint/2010/main" val="588985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1E7FA-5760-4937-9071-B3F6347923F1}"/>
              </a:ext>
            </a:extLst>
          </p:cNvPr>
          <p:cNvSpPr>
            <a:spLocks noGrp="1"/>
          </p:cNvSpPr>
          <p:nvPr>
            <p:ph type="title"/>
          </p:nvPr>
        </p:nvSpPr>
        <p:spPr/>
        <p:txBody>
          <a:bodyPr/>
          <a:lstStyle/>
          <a:p>
            <a:r>
              <a:rPr lang="en-CA" dirty="0"/>
              <a:t>Grading of presentations</a:t>
            </a:r>
          </a:p>
        </p:txBody>
      </p:sp>
      <p:sp>
        <p:nvSpPr>
          <p:cNvPr id="3" name="Content Placeholder 2">
            <a:extLst>
              <a:ext uri="{FF2B5EF4-FFF2-40B4-BE49-F238E27FC236}">
                <a16:creationId xmlns:a16="http://schemas.microsoft.com/office/drawing/2014/main" id="{1D00C3DD-5AB8-483E-850D-80A916D75201}"/>
              </a:ext>
            </a:extLst>
          </p:cNvPr>
          <p:cNvSpPr>
            <a:spLocks noGrp="1"/>
          </p:cNvSpPr>
          <p:nvPr>
            <p:ph idx="1"/>
          </p:nvPr>
        </p:nvSpPr>
        <p:spPr/>
        <p:txBody>
          <a:bodyPr>
            <a:normAutofit/>
          </a:bodyPr>
          <a:lstStyle/>
          <a:p>
            <a:r>
              <a:rPr lang="en-CA" sz="3600" dirty="0"/>
              <a:t>Each group presentation will be graded by all the students not presenting. </a:t>
            </a:r>
          </a:p>
          <a:p>
            <a:r>
              <a:rPr lang="en-CA" sz="3600" dirty="0"/>
              <a:t> Assign grade to each presenting student, instead of the whole group. This  will encourage active participation of the group project. </a:t>
            </a:r>
          </a:p>
          <a:p>
            <a:r>
              <a:rPr lang="en-CA" sz="3600" dirty="0"/>
              <a:t>Please send your gradings to me. The grade of each presentation is the average of all grades. </a:t>
            </a:r>
          </a:p>
          <a:p>
            <a:endParaRPr lang="en-CA" dirty="0"/>
          </a:p>
        </p:txBody>
      </p:sp>
    </p:spTree>
    <p:extLst>
      <p:ext uri="{BB962C8B-B14F-4D97-AF65-F5344CB8AC3E}">
        <p14:creationId xmlns:p14="http://schemas.microsoft.com/office/powerpoint/2010/main" val="13770183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3AA21-6E69-482B-8BA5-368A1D8D83A4}"/>
              </a:ext>
            </a:extLst>
          </p:cNvPr>
          <p:cNvSpPr>
            <a:spLocks noGrp="1"/>
          </p:cNvSpPr>
          <p:nvPr>
            <p:ph type="title"/>
          </p:nvPr>
        </p:nvSpPr>
        <p:spPr/>
        <p:txBody>
          <a:bodyPr/>
          <a:lstStyle/>
          <a:p>
            <a:r>
              <a:rPr lang="en-CA" dirty="0"/>
              <a:t>Participation mark</a:t>
            </a:r>
          </a:p>
        </p:txBody>
      </p:sp>
      <p:sp>
        <p:nvSpPr>
          <p:cNvPr id="3" name="Content Placeholder 2">
            <a:extLst>
              <a:ext uri="{FF2B5EF4-FFF2-40B4-BE49-F238E27FC236}">
                <a16:creationId xmlns:a16="http://schemas.microsoft.com/office/drawing/2014/main" id="{C0B46FF7-88E7-4495-917C-5A155A875C82}"/>
              </a:ext>
            </a:extLst>
          </p:cNvPr>
          <p:cNvSpPr>
            <a:spLocks noGrp="1"/>
          </p:cNvSpPr>
          <p:nvPr>
            <p:ph idx="1"/>
          </p:nvPr>
        </p:nvSpPr>
        <p:spPr/>
        <p:txBody>
          <a:bodyPr/>
          <a:lstStyle/>
          <a:p>
            <a:r>
              <a:rPr lang="en-CA" sz="3600" dirty="0"/>
              <a:t>Each presentation should include a written question at the end of the presentation. The question can only be answered after going over the presentation video. </a:t>
            </a:r>
          </a:p>
          <a:p>
            <a:r>
              <a:rPr lang="en-CA" sz="3600" dirty="0"/>
              <a:t>Please send me the answer to the question given at the presentation when you send me the presentation grading. The answer doesn’t have to be long. It is used to tell me that you have indeed  watched the video.</a:t>
            </a:r>
          </a:p>
          <a:p>
            <a:endParaRPr lang="en-CA" dirty="0"/>
          </a:p>
        </p:txBody>
      </p:sp>
    </p:spTree>
    <p:extLst>
      <p:ext uri="{BB962C8B-B14F-4D97-AF65-F5344CB8AC3E}">
        <p14:creationId xmlns:p14="http://schemas.microsoft.com/office/powerpoint/2010/main" val="34589657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60538-2CD7-4F30-91F6-16106EC63663}"/>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498C8F4-AB46-40A4-9A86-91449E194811}"/>
              </a:ext>
            </a:extLst>
          </p:cNvPr>
          <p:cNvSpPr>
            <a:spLocks noGrp="1"/>
          </p:cNvSpPr>
          <p:nvPr>
            <p:ph idx="1"/>
          </p:nvPr>
        </p:nvSpPr>
        <p:spPr/>
        <p:txBody>
          <a:bodyPr>
            <a:normAutofit/>
          </a:bodyPr>
          <a:lstStyle/>
          <a:p>
            <a:r>
              <a:rPr lang="en-CA" sz="3600" dirty="0"/>
              <a:t>Total participation mark of each person is based on the numbers of grading you submit and the answers of the questions from the presentations.</a:t>
            </a:r>
          </a:p>
        </p:txBody>
      </p:sp>
    </p:spTree>
    <p:extLst>
      <p:ext uri="{BB962C8B-B14F-4D97-AF65-F5344CB8AC3E}">
        <p14:creationId xmlns:p14="http://schemas.microsoft.com/office/powerpoint/2010/main" val="20454570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891F2-0EE2-438B-9FCB-67399C6EE128}"/>
              </a:ext>
            </a:extLst>
          </p:cNvPr>
          <p:cNvSpPr>
            <a:spLocks noGrp="1"/>
          </p:cNvSpPr>
          <p:nvPr>
            <p:ph type="title"/>
          </p:nvPr>
        </p:nvSpPr>
        <p:spPr/>
        <p:txBody>
          <a:bodyPr/>
          <a:lstStyle/>
          <a:p>
            <a:r>
              <a:rPr lang="en-CA" dirty="0"/>
              <a:t>Final essay</a:t>
            </a:r>
          </a:p>
        </p:txBody>
      </p:sp>
      <p:sp>
        <p:nvSpPr>
          <p:cNvPr id="3" name="Content Placeholder 2">
            <a:extLst>
              <a:ext uri="{FF2B5EF4-FFF2-40B4-BE49-F238E27FC236}">
                <a16:creationId xmlns:a16="http://schemas.microsoft.com/office/drawing/2014/main" id="{907D2A46-46BB-4467-88D1-2049AD69821C}"/>
              </a:ext>
            </a:extLst>
          </p:cNvPr>
          <p:cNvSpPr>
            <a:spLocks noGrp="1"/>
          </p:cNvSpPr>
          <p:nvPr>
            <p:ph idx="1"/>
          </p:nvPr>
        </p:nvSpPr>
        <p:spPr/>
        <p:txBody>
          <a:bodyPr/>
          <a:lstStyle/>
          <a:p>
            <a:r>
              <a:rPr lang="en-CA" sz="3600" dirty="0"/>
              <a:t>Final essay is individually based.</a:t>
            </a:r>
          </a:p>
          <a:p>
            <a:r>
              <a:rPr lang="en-CA" sz="3600" dirty="0"/>
              <a:t>It contains at least 1500 words.</a:t>
            </a:r>
          </a:p>
          <a:p>
            <a:r>
              <a:rPr lang="en-CA" sz="3600" dirty="0"/>
              <a:t>The due day of the final essay is December 14</a:t>
            </a:r>
            <a:r>
              <a:rPr lang="en-CA" sz="3600" baseline="30000" dirty="0"/>
              <a:t>th</a:t>
            </a:r>
            <a:r>
              <a:rPr lang="en-CA" sz="3600" dirty="0"/>
              <a:t>.</a:t>
            </a:r>
          </a:p>
          <a:p>
            <a:endParaRPr lang="en-CA" dirty="0"/>
          </a:p>
        </p:txBody>
      </p:sp>
    </p:spTree>
    <p:extLst>
      <p:ext uri="{BB962C8B-B14F-4D97-AF65-F5344CB8AC3E}">
        <p14:creationId xmlns:p14="http://schemas.microsoft.com/office/powerpoint/2010/main" val="11174522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2FBA7-36F7-4DA3-B161-D1A334A63674}"/>
              </a:ext>
            </a:extLst>
          </p:cNvPr>
          <p:cNvSpPr>
            <a:spLocks noGrp="1"/>
          </p:cNvSpPr>
          <p:nvPr>
            <p:ph type="title"/>
          </p:nvPr>
        </p:nvSpPr>
        <p:spPr/>
        <p:txBody>
          <a:bodyPr/>
          <a:lstStyle/>
          <a:p>
            <a:r>
              <a:rPr lang="en-CA" dirty="0"/>
              <a:t>Selection of presentation and essay topics</a:t>
            </a:r>
          </a:p>
        </p:txBody>
      </p:sp>
      <p:sp>
        <p:nvSpPr>
          <p:cNvPr id="3" name="Content Placeholder 2">
            <a:extLst>
              <a:ext uri="{FF2B5EF4-FFF2-40B4-BE49-F238E27FC236}">
                <a16:creationId xmlns:a16="http://schemas.microsoft.com/office/drawing/2014/main" id="{970FF8D4-7D32-41D1-B596-C2F1041A42B1}"/>
              </a:ext>
            </a:extLst>
          </p:cNvPr>
          <p:cNvSpPr>
            <a:spLocks noGrp="1"/>
          </p:cNvSpPr>
          <p:nvPr>
            <p:ph idx="1"/>
          </p:nvPr>
        </p:nvSpPr>
        <p:spPr/>
        <p:txBody>
          <a:bodyPr>
            <a:noAutofit/>
          </a:bodyPr>
          <a:lstStyle/>
          <a:p>
            <a:r>
              <a:rPr lang="en-CA" sz="3600" dirty="0"/>
              <a:t>There are suggested topics for presentations from lectures.</a:t>
            </a:r>
          </a:p>
          <a:p>
            <a:r>
              <a:rPr lang="en-CA" sz="3600" dirty="0"/>
              <a:t>However, you don’t have to stick to the suggested topics.</a:t>
            </a:r>
          </a:p>
          <a:p>
            <a:r>
              <a:rPr lang="en-CA" sz="3600" dirty="0"/>
              <a:t>Each can choose any topic that is related to financial institutions or financial services, broadly defined.</a:t>
            </a:r>
          </a:p>
          <a:p>
            <a:endParaRPr lang="en-CA" sz="3600" dirty="0"/>
          </a:p>
          <a:p>
            <a:endParaRPr lang="en-CA" sz="3600" dirty="0"/>
          </a:p>
          <a:p>
            <a:endParaRPr lang="en-CA" sz="3600" dirty="0"/>
          </a:p>
          <a:p>
            <a:endParaRPr lang="en-CA" sz="3600" dirty="0"/>
          </a:p>
        </p:txBody>
      </p:sp>
    </p:spTree>
    <p:extLst>
      <p:ext uri="{BB962C8B-B14F-4D97-AF65-F5344CB8AC3E}">
        <p14:creationId xmlns:p14="http://schemas.microsoft.com/office/powerpoint/2010/main" val="13781828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E7B8E-E390-4608-A28A-4142B5E11A2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CF75C19-352C-4080-BF73-82C2231C3D04}"/>
              </a:ext>
            </a:extLst>
          </p:cNvPr>
          <p:cNvSpPr>
            <a:spLocks noGrp="1"/>
          </p:cNvSpPr>
          <p:nvPr>
            <p:ph idx="1"/>
          </p:nvPr>
        </p:nvSpPr>
        <p:spPr/>
        <p:txBody>
          <a:bodyPr>
            <a:normAutofit/>
          </a:bodyPr>
          <a:lstStyle/>
          <a:p>
            <a:r>
              <a:rPr lang="en-CA" sz="3600" dirty="0"/>
              <a:t>Do you have a great insight that you want to share with others?</a:t>
            </a:r>
          </a:p>
          <a:p>
            <a:r>
              <a:rPr lang="en-CA" sz="3600" dirty="0"/>
              <a:t>Are you fascinated with a topic that you want to learn more?</a:t>
            </a:r>
          </a:p>
          <a:p>
            <a:r>
              <a:rPr lang="en-CA" sz="3600" dirty="0"/>
              <a:t>This is the time to do that!</a:t>
            </a:r>
          </a:p>
        </p:txBody>
      </p:sp>
    </p:spTree>
    <p:extLst>
      <p:ext uri="{BB962C8B-B14F-4D97-AF65-F5344CB8AC3E}">
        <p14:creationId xmlns:p14="http://schemas.microsoft.com/office/powerpoint/2010/main" val="23298977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9283E-BF8C-41ED-8A9E-4724095CF95F}"/>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551534EB-F899-4417-8027-8ECFF390A446}"/>
              </a:ext>
            </a:extLst>
          </p:cNvPr>
          <p:cNvSpPr>
            <a:spLocks noGrp="1"/>
          </p:cNvSpPr>
          <p:nvPr>
            <p:ph idx="1"/>
          </p:nvPr>
        </p:nvSpPr>
        <p:spPr/>
        <p:txBody>
          <a:bodyPr>
            <a:normAutofit/>
          </a:bodyPr>
          <a:lstStyle/>
          <a:p>
            <a:r>
              <a:rPr lang="en-CA" sz="3600" dirty="0"/>
              <a:t>You want to choose topics that benefit your audience most.</a:t>
            </a:r>
          </a:p>
          <a:p>
            <a:r>
              <a:rPr lang="en-CA" sz="3600" dirty="0"/>
              <a:t>It is your audience, your fellow students or me, who will grade your group presentations or individual essay.</a:t>
            </a:r>
          </a:p>
        </p:txBody>
      </p:sp>
    </p:spTree>
    <p:extLst>
      <p:ext uri="{BB962C8B-B14F-4D97-AF65-F5344CB8AC3E}">
        <p14:creationId xmlns:p14="http://schemas.microsoft.com/office/powerpoint/2010/main" val="2373071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06F0B-1A9B-4494-AAEF-E0F79126A67B}"/>
              </a:ext>
            </a:extLst>
          </p:cNvPr>
          <p:cNvSpPr>
            <a:spLocks noGrp="1"/>
          </p:cNvSpPr>
          <p:nvPr>
            <p:ph type="title"/>
          </p:nvPr>
        </p:nvSpPr>
        <p:spPr/>
        <p:txBody>
          <a:bodyPr/>
          <a:lstStyle/>
          <a:p>
            <a:r>
              <a:rPr lang="en-US" dirty="0"/>
              <a:t>The breadth of financial services (2)</a:t>
            </a:r>
            <a:endParaRPr lang="en-CA" dirty="0"/>
          </a:p>
        </p:txBody>
      </p:sp>
      <p:sp>
        <p:nvSpPr>
          <p:cNvPr id="3" name="Content Placeholder 2">
            <a:extLst>
              <a:ext uri="{FF2B5EF4-FFF2-40B4-BE49-F238E27FC236}">
                <a16:creationId xmlns:a16="http://schemas.microsoft.com/office/drawing/2014/main" id="{8F23BD91-F8BB-41E7-9C61-3D4B5C81C2B5}"/>
              </a:ext>
            </a:extLst>
          </p:cNvPr>
          <p:cNvSpPr>
            <a:spLocks noGrp="1"/>
          </p:cNvSpPr>
          <p:nvPr>
            <p:ph idx="1"/>
          </p:nvPr>
        </p:nvSpPr>
        <p:spPr/>
        <p:txBody>
          <a:bodyPr>
            <a:normAutofit/>
          </a:bodyPr>
          <a:lstStyle/>
          <a:p>
            <a:r>
              <a:rPr lang="en-CA" dirty="0"/>
              <a:t>Institutions also receive many financial services</a:t>
            </a:r>
          </a:p>
          <a:p>
            <a:r>
              <a:rPr lang="en-CA" dirty="0"/>
              <a:t>Companies often borrow from banks for their business needs.</a:t>
            </a:r>
          </a:p>
          <a:p>
            <a:r>
              <a:rPr lang="en-CA" dirty="0"/>
              <a:t>Some companies raise funds in the capital markets, in the forms of debts or equities.</a:t>
            </a:r>
          </a:p>
          <a:p>
            <a:r>
              <a:rPr lang="en-CA" dirty="0"/>
              <a:t>Investment banks advise on mergers and acquisition activities.</a:t>
            </a:r>
          </a:p>
          <a:p>
            <a:r>
              <a:rPr lang="en-CA" dirty="0"/>
              <a:t>Companies receive help to manage their huge pension obligations</a:t>
            </a:r>
          </a:p>
          <a:p>
            <a:endParaRPr lang="en-CA" dirty="0"/>
          </a:p>
        </p:txBody>
      </p:sp>
    </p:spTree>
    <p:extLst>
      <p:ext uri="{BB962C8B-B14F-4D97-AF65-F5344CB8AC3E}">
        <p14:creationId xmlns:p14="http://schemas.microsoft.com/office/powerpoint/2010/main" val="38381524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5CCE1-9904-4047-929F-815730E2D338}"/>
              </a:ext>
            </a:extLst>
          </p:cNvPr>
          <p:cNvSpPr>
            <a:spLocks noGrp="1"/>
          </p:cNvSpPr>
          <p:nvPr>
            <p:ph type="title"/>
          </p:nvPr>
        </p:nvSpPr>
        <p:spPr/>
        <p:txBody>
          <a:bodyPr/>
          <a:lstStyle/>
          <a:p>
            <a:r>
              <a:rPr lang="en-CA" dirty="0"/>
              <a:t>Overall grade</a:t>
            </a:r>
          </a:p>
        </p:txBody>
      </p:sp>
      <p:sp>
        <p:nvSpPr>
          <p:cNvPr id="3" name="Content Placeholder 2">
            <a:extLst>
              <a:ext uri="{FF2B5EF4-FFF2-40B4-BE49-F238E27FC236}">
                <a16:creationId xmlns:a16="http://schemas.microsoft.com/office/drawing/2014/main" id="{C5E56F5D-1A84-4983-B0FF-16F9CBFED8E4}"/>
              </a:ext>
            </a:extLst>
          </p:cNvPr>
          <p:cNvSpPr>
            <a:spLocks noGrp="1"/>
          </p:cNvSpPr>
          <p:nvPr>
            <p:ph idx="1"/>
          </p:nvPr>
        </p:nvSpPr>
        <p:spPr/>
        <p:txBody>
          <a:bodyPr>
            <a:normAutofit/>
          </a:bodyPr>
          <a:lstStyle/>
          <a:p>
            <a:r>
              <a:rPr lang="en-CA" sz="3600" dirty="0"/>
              <a:t>The average grade of a fourth year course should be B+.</a:t>
            </a:r>
          </a:p>
          <a:p>
            <a:r>
              <a:rPr lang="en-CA" sz="3600" dirty="0"/>
              <a:t>The overall grade will be scaled to this level.</a:t>
            </a:r>
          </a:p>
          <a:p>
            <a:endParaRPr lang="en-CA" sz="3600" dirty="0"/>
          </a:p>
        </p:txBody>
      </p:sp>
    </p:spTree>
    <p:extLst>
      <p:ext uri="{BB962C8B-B14F-4D97-AF65-F5344CB8AC3E}">
        <p14:creationId xmlns:p14="http://schemas.microsoft.com/office/powerpoint/2010/main" val="30775535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4C1CE-6C7A-4991-A113-5D4AB1B094D0}"/>
              </a:ext>
            </a:extLst>
          </p:cNvPr>
          <p:cNvSpPr>
            <a:spLocks noGrp="1"/>
          </p:cNvSpPr>
          <p:nvPr>
            <p:ph type="title"/>
          </p:nvPr>
        </p:nvSpPr>
        <p:spPr/>
        <p:txBody>
          <a:bodyPr/>
          <a:lstStyle/>
          <a:p>
            <a:r>
              <a:rPr lang="en-CA" dirty="0"/>
              <a:t>More detailed discussion later</a:t>
            </a:r>
          </a:p>
        </p:txBody>
      </p:sp>
      <p:sp>
        <p:nvSpPr>
          <p:cNvPr id="3" name="Content Placeholder 2">
            <a:extLst>
              <a:ext uri="{FF2B5EF4-FFF2-40B4-BE49-F238E27FC236}">
                <a16:creationId xmlns:a16="http://schemas.microsoft.com/office/drawing/2014/main" id="{32A0AA21-9860-4025-9A2E-0D7C867DBBBA}"/>
              </a:ext>
            </a:extLst>
          </p:cNvPr>
          <p:cNvSpPr>
            <a:spLocks noGrp="1"/>
          </p:cNvSpPr>
          <p:nvPr>
            <p:ph idx="1"/>
          </p:nvPr>
        </p:nvSpPr>
        <p:spPr/>
        <p:txBody>
          <a:bodyPr>
            <a:noAutofit/>
          </a:bodyPr>
          <a:lstStyle/>
          <a:p>
            <a:r>
              <a:rPr lang="en-CA" sz="3200" dirty="0"/>
              <a:t>As the term progresses, we will discuss more details along the way.</a:t>
            </a:r>
          </a:p>
          <a:p>
            <a:r>
              <a:rPr lang="en-CA" sz="3200" dirty="0"/>
              <a:t>Whenever you have a question on anything, please ask.</a:t>
            </a:r>
          </a:p>
          <a:p>
            <a:r>
              <a:rPr lang="en-CA" sz="3200" dirty="0"/>
              <a:t>When you ask a question or give a comment, you help the whole class.</a:t>
            </a:r>
          </a:p>
          <a:p>
            <a:r>
              <a:rPr lang="en-CA" sz="3200" dirty="0"/>
              <a:t>Others may have similar questions as well.</a:t>
            </a:r>
          </a:p>
          <a:p>
            <a:r>
              <a:rPr lang="en-CA" sz="3200" dirty="0"/>
              <a:t>Any interaction will help me gauge the situation more accurately.</a:t>
            </a:r>
          </a:p>
          <a:p>
            <a:r>
              <a:rPr lang="en-CA" sz="3200" dirty="0"/>
              <a:t>We can interact with email, audio or video. </a:t>
            </a:r>
          </a:p>
          <a:p>
            <a:endParaRPr lang="en-CA" sz="3200" dirty="0"/>
          </a:p>
        </p:txBody>
      </p:sp>
    </p:spTree>
    <p:extLst>
      <p:ext uri="{BB962C8B-B14F-4D97-AF65-F5344CB8AC3E}">
        <p14:creationId xmlns:p14="http://schemas.microsoft.com/office/powerpoint/2010/main" val="3023646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7168E-67A7-46B3-872B-0954CD4E3391}"/>
              </a:ext>
            </a:extLst>
          </p:cNvPr>
          <p:cNvSpPr>
            <a:spLocks noGrp="1"/>
          </p:cNvSpPr>
          <p:nvPr>
            <p:ph type="title"/>
          </p:nvPr>
        </p:nvSpPr>
        <p:spPr/>
        <p:txBody>
          <a:bodyPr/>
          <a:lstStyle/>
          <a:p>
            <a:r>
              <a:rPr lang="en-US" dirty="0"/>
              <a:t>The breadth of financial services (3)</a:t>
            </a:r>
            <a:endParaRPr lang="en-CA" dirty="0"/>
          </a:p>
        </p:txBody>
      </p:sp>
      <p:sp>
        <p:nvSpPr>
          <p:cNvPr id="3" name="Content Placeholder 2">
            <a:extLst>
              <a:ext uri="{FF2B5EF4-FFF2-40B4-BE49-F238E27FC236}">
                <a16:creationId xmlns:a16="http://schemas.microsoft.com/office/drawing/2014/main" id="{8088B0B4-483F-4483-AB34-2E27D316B413}"/>
              </a:ext>
            </a:extLst>
          </p:cNvPr>
          <p:cNvSpPr>
            <a:spLocks noGrp="1"/>
          </p:cNvSpPr>
          <p:nvPr>
            <p:ph idx="1"/>
          </p:nvPr>
        </p:nvSpPr>
        <p:spPr/>
        <p:txBody>
          <a:bodyPr/>
          <a:lstStyle/>
          <a:p>
            <a:r>
              <a:rPr lang="en-CA" dirty="0"/>
              <a:t>Insurance companies insure many business activities and other financial institutions</a:t>
            </a:r>
          </a:p>
          <a:p>
            <a:r>
              <a:rPr lang="en-CA" dirty="0"/>
              <a:t>Central banks implement monetary policies to fine tune economic activities.</a:t>
            </a:r>
          </a:p>
          <a:p>
            <a:r>
              <a:rPr lang="en-CA" dirty="0"/>
              <a:t>Many other services are provided by financial institutions. </a:t>
            </a:r>
          </a:p>
          <a:p>
            <a:endParaRPr lang="en-CA" dirty="0"/>
          </a:p>
        </p:txBody>
      </p:sp>
    </p:spTree>
    <p:extLst>
      <p:ext uri="{BB962C8B-B14F-4D97-AF65-F5344CB8AC3E}">
        <p14:creationId xmlns:p14="http://schemas.microsoft.com/office/powerpoint/2010/main" val="1096395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32C55-1826-43DC-8328-00B2D8D771F2}"/>
              </a:ext>
            </a:extLst>
          </p:cNvPr>
          <p:cNvSpPr>
            <a:spLocks noGrp="1"/>
          </p:cNvSpPr>
          <p:nvPr>
            <p:ph type="title"/>
          </p:nvPr>
        </p:nvSpPr>
        <p:spPr/>
        <p:txBody>
          <a:bodyPr/>
          <a:lstStyle/>
          <a:p>
            <a:r>
              <a:rPr lang="en-US" dirty="0"/>
              <a:t>The types of financial institutions </a:t>
            </a:r>
            <a:endParaRPr lang="en-CA" dirty="0"/>
          </a:p>
        </p:txBody>
      </p:sp>
      <p:sp>
        <p:nvSpPr>
          <p:cNvPr id="3" name="Content Placeholder 2">
            <a:extLst>
              <a:ext uri="{FF2B5EF4-FFF2-40B4-BE49-F238E27FC236}">
                <a16:creationId xmlns:a16="http://schemas.microsoft.com/office/drawing/2014/main" id="{D211FA6F-92A4-49AA-A619-245C705CD8D8}"/>
              </a:ext>
            </a:extLst>
          </p:cNvPr>
          <p:cNvSpPr>
            <a:spLocks noGrp="1"/>
          </p:cNvSpPr>
          <p:nvPr>
            <p:ph idx="1"/>
          </p:nvPr>
        </p:nvSpPr>
        <p:spPr/>
        <p:txBody>
          <a:bodyPr>
            <a:normAutofit lnSpcReduction="10000"/>
          </a:bodyPr>
          <a:lstStyle/>
          <a:p>
            <a:r>
              <a:rPr lang="en-US" dirty="0"/>
              <a:t>Retail banking: Commercial banks, credit unions</a:t>
            </a:r>
          </a:p>
          <a:p>
            <a:r>
              <a:rPr lang="en-US" dirty="0"/>
              <a:t>Insurance companies</a:t>
            </a:r>
          </a:p>
          <a:p>
            <a:r>
              <a:rPr lang="en-US" dirty="0"/>
              <a:t>Pension funds and mutual funds </a:t>
            </a:r>
          </a:p>
          <a:p>
            <a:r>
              <a:rPr lang="en-US" dirty="0"/>
              <a:t>brokerage firms</a:t>
            </a:r>
          </a:p>
          <a:p>
            <a:r>
              <a:rPr lang="en-US" dirty="0"/>
              <a:t>Benefits management</a:t>
            </a:r>
          </a:p>
          <a:p>
            <a:r>
              <a:rPr lang="en-US" dirty="0"/>
              <a:t>Investment banks</a:t>
            </a:r>
          </a:p>
          <a:p>
            <a:r>
              <a:rPr lang="en-US" dirty="0"/>
              <a:t>Mortgage companies</a:t>
            </a:r>
          </a:p>
          <a:p>
            <a:r>
              <a:rPr lang="en-US" dirty="0"/>
              <a:t>Stock exchanges and derivative exchanges</a:t>
            </a:r>
          </a:p>
          <a:p>
            <a:r>
              <a:rPr lang="en-US" dirty="0"/>
              <a:t>Central banks</a:t>
            </a:r>
            <a:endParaRPr lang="en-CA" dirty="0"/>
          </a:p>
        </p:txBody>
      </p:sp>
    </p:spTree>
    <p:extLst>
      <p:ext uri="{BB962C8B-B14F-4D97-AF65-F5344CB8AC3E}">
        <p14:creationId xmlns:p14="http://schemas.microsoft.com/office/powerpoint/2010/main" val="1668591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The Importance of Financial Institutions and Financial Systems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91295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Among top five companies by market cap in Canada, there are often three banks</a:t>
            </a:r>
          </a:p>
        </p:txBody>
      </p:sp>
      <p:sp>
        <p:nvSpPr>
          <p:cNvPr id="3" name="Content Placeholder 2">
            <a:extLst>
              <a:ext uri="{FF2B5EF4-FFF2-40B4-BE49-F238E27FC236}">
                <a16:creationId xmlns:a16="http://schemas.microsoft.com/office/drawing/2014/main" id="{F48CC7CE-EA8D-4828-9C20-EA4F4DA2DD9F}"/>
              </a:ext>
            </a:extLst>
          </p:cNvPr>
          <p:cNvSpPr>
            <a:spLocks noGrp="1"/>
          </p:cNvSpPr>
          <p:nvPr>
            <p:ph idx="1"/>
          </p:nvPr>
        </p:nvSpPr>
        <p:spPr/>
        <p:txBody>
          <a:bodyPr/>
          <a:lstStyle/>
          <a:p>
            <a:r>
              <a:rPr lang="en-CA" dirty="0"/>
              <a:t>Royal Bank of Canada</a:t>
            </a:r>
          </a:p>
          <a:p>
            <a:r>
              <a:rPr lang="en-CA" dirty="0"/>
              <a:t>Toronto-Dominion Bank</a:t>
            </a:r>
          </a:p>
          <a:p>
            <a:r>
              <a:rPr lang="en-CA" dirty="0"/>
              <a:t>Bank of Nova Scotia </a:t>
            </a:r>
          </a:p>
        </p:txBody>
      </p:sp>
    </p:spTree>
    <p:extLst>
      <p:ext uri="{BB962C8B-B14F-4D97-AF65-F5344CB8AC3E}">
        <p14:creationId xmlns:p14="http://schemas.microsoft.com/office/powerpoint/2010/main" val="3483709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8F004-623F-4352-952D-C153A43C9133}"/>
              </a:ext>
            </a:extLst>
          </p:cNvPr>
          <p:cNvSpPr>
            <a:spLocks noGrp="1"/>
          </p:cNvSpPr>
          <p:nvPr>
            <p:ph type="title"/>
          </p:nvPr>
        </p:nvSpPr>
        <p:spPr/>
        <p:txBody>
          <a:bodyPr/>
          <a:lstStyle/>
          <a:p>
            <a:r>
              <a:rPr lang="en-CA" dirty="0"/>
              <a:t>The functions of central banks</a:t>
            </a:r>
          </a:p>
        </p:txBody>
      </p:sp>
      <p:sp>
        <p:nvSpPr>
          <p:cNvPr id="3" name="Content Placeholder 2">
            <a:extLst>
              <a:ext uri="{FF2B5EF4-FFF2-40B4-BE49-F238E27FC236}">
                <a16:creationId xmlns:a16="http://schemas.microsoft.com/office/drawing/2014/main" id="{A67F7D63-BC26-4CF9-900C-3424DD82A74F}"/>
              </a:ext>
            </a:extLst>
          </p:cNvPr>
          <p:cNvSpPr>
            <a:spLocks noGrp="1"/>
          </p:cNvSpPr>
          <p:nvPr>
            <p:ph idx="1"/>
          </p:nvPr>
        </p:nvSpPr>
        <p:spPr/>
        <p:txBody>
          <a:bodyPr>
            <a:normAutofit/>
          </a:bodyPr>
          <a:lstStyle/>
          <a:p>
            <a:r>
              <a:rPr lang="en-CA" sz="3600" dirty="0"/>
              <a:t>Central banks are in charge of monetary policies.</a:t>
            </a:r>
          </a:p>
          <a:p>
            <a:r>
              <a:rPr lang="en-CA" sz="3600" dirty="0"/>
              <a:t>Monetary policies are the main tool modern governments use to regulate economic activities.</a:t>
            </a:r>
          </a:p>
          <a:p>
            <a:r>
              <a:rPr lang="en-CA" sz="3600" dirty="0"/>
              <a:t>Central banks are engaged in many other financial activities, such as buying and selling financial assets, determining bank reserve ratios and organising bailout activities for the troubled financial institutions.</a:t>
            </a:r>
          </a:p>
        </p:txBody>
      </p:sp>
    </p:spTree>
    <p:extLst>
      <p:ext uri="{BB962C8B-B14F-4D97-AF65-F5344CB8AC3E}">
        <p14:creationId xmlns:p14="http://schemas.microsoft.com/office/powerpoint/2010/main" val="502406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A5082-3DEF-4A85-8C8F-908E8CB5D995}"/>
              </a:ext>
            </a:extLst>
          </p:cNvPr>
          <p:cNvSpPr>
            <a:spLocks noGrp="1"/>
          </p:cNvSpPr>
          <p:nvPr>
            <p:ph type="title"/>
          </p:nvPr>
        </p:nvSpPr>
        <p:spPr/>
        <p:txBody>
          <a:bodyPr/>
          <a:lstStyle/>
          <a:p>
            <a:r>
              <a:rPr lang="en-CA" dirty="0"/>
              <a:t>The structure of pension system</a:t>
            </a:r>
          </a:p>
        </p:txBody>
      </p:sp>
      <p:sp>
        <p:nvSpPr>
          <p:cNvPr id="3" name="Content Placeholder 2">
            <a:extLst>
              <a:ext uri="{FF2B5EF4-FFF2-40B4-BE49-F238E27FC236}">
                <a16:creationId xmlns:a16="http://schemas.microsoft.com/office/drawing/2014/main" id="{CD581F29-0034-4738-8780-B9BC144FA2B0}"/>
              </a:ext>
            </a:extLst>
          </p:cNvPr>
          <p:cNvSpPr>
            <a:spLocks noGrp="1"/>
          </p:cNvSpPr>
          <p:nvPr>
            <p:ph idx="1"/>
          </p:nvPr>
        </p:nvSpPr>
        <p:spPr/>
        <p:txBody>
          <a:bodyPr>
            <a:normAutofit/>
          </a:bodyPr>
          <a:lstStyle/>
          <a:p>
            <a:r>
              <a:rPr lang="en-CA" dirty="0"/>
              <a:t>In Canada, CPP (Canada Pension Plan) deducts more than 10% of a person’s income for retirement funds.</a:t>
            </a:r>
          </a:p>
          <a:p>
            <a:r>
              <a:rPr lang="en-CA" dirty="0"/>
              <a:t>CPP is only part of the pension system.</a:t>
            </a:r>
          </a:p>
          <a:p>
            <a:r>
              <a:rPr lang="en-CA" dirty="0"/>
              <a:t>Other pension plans include</a:t>
            </a:r>
          </a:p>
          <a:p>
            <a:pPr lvl="1"/>
            <a:r>
              <a:rPr lang="en-CA" dirty="0"/>
              <a:t>Old Age Security: A government sponsored pension plan for all seniors.</a:t>
            </a:r>
          </a:p>
          <a:p>
            <a:pPr lvl="1"/>
            <a:r>
              <a:rPr lang="en-CA" dirty="0"/>
              <a:t>Company pension plans</a:t>
            </a:r>
          </a:p>
          <a:p>
            <a:pPr lvl="1"/>
            <a:r>
              <a:rPr lang="en-CA" dirty="0"/>
              <a:t>Individual pension plans with tax benefits, such as RRSP (Registered Retirement Saving Plans).</a:t>
            </a:r>
          </a:p>
          <a:p>
            <a:pPr lvl="1"/>
            <a:r>
              <a:rPr lang="en-CA" dirty="0"/>
              <a:t>Private savings</a:t>
            </a:r>
          </a:p>
          <a:p>
            <a:r>
              <a:rPr lang="en-CA" dirty="0"/>
              <a:t>Together, pension systems have enormous impacts on our society.</a:t>
            </a:r>
          </a:p>
        </p:txBody>
      </p:sp>
    </p:spTree>
    <p:extLst>
      <p:ext uri="{BB962C8B-B14F-4D97-AF65-F5344CB8AC3E}">
        <p14:creationId xmlns:p14="http://schemas.microsoft.com/office/powerpoint/2010/main" val="16315020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1779</TotalTime>
  <Words>1363</Words>
  <Application>Microsoft Office PowerPoint</Application>
  <PresentationFormat>Widescreen</PresentationFormat>
  <Paragraphs>138</Paragraphs>
  <Slides>31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Calibri Light</vt:lpstr>
      <vt:lpstr>Office Theme</vt:lpstr>
      <vt:lpstr>COMM 422: Management of Financial Institutions</vt:lpstr>
      <vt:lpstr>The breadth of financial services</vt:lpstr>
      <vt:lpstr>The breadth of financial services (2)</vt:lpstr>
      <vt:lpstr>The breadth of financial services (3)</vt:lpstr>
      <vt:lpstr>The types of financial institutions </vt:lpstr>
      <vt:lpstr>The Importance of Financial Institutions and Financial Systems</vt:lpstr>
      <vt:lpstr>Among top five companies by market cap in Canada, there are often three banks</vt:lpstr>
      <vt:lpstr>The functions of central banks</vt:lpstr>
      <vt:lpstr>The structure of pension system</vt:lpstr>
      <vt:lpstr>Some impacts of pension systems</vt:lpstr>
      <vt:lpstr>PowerPoint Presentation</vt:lpstr>
      <vt:lpstr>PowerPoint Presentation</vt:lpstr>
      <vt:lpstr>PowerPoint Presentation</vt:lpstr>
      <vt:lpstr>PowerPoint Presentation</vt:lpstr>
      <vt:lpstr>Goals of this course</vt:lpstr>
      <vt:lpstr>Semester Plan and Assessment Method</vt:lpstr>
      <vt:lpstr>Semester plan</vt:lpstr>
      <vt:lpstr>Assessment method</vt:lpstr>
      <vt:lpstr>Presentations</vt:lpstr>
      <vt:lpstr>How to make a video with PowerPoint</vt:lpstr>
      <vt:lpstr>PowerPoint Presentation</vt:lpstr>
      <vt:lpstr>Notes</vt:lpstr>
      <vt:lpstr>Grading of presentations</vt:lpstr>
      <vt:lpstr>Participation mark</vt:lpstr>
      <vt:lpstr>PowerPoint Presentation</vt:lpstr>
      <vt:lpstr>Final essay</vt:lpstr>
      <vt:lpstr>Selection of presentation and essay topics</vt:lpstr>
      <vt:lpstr>PowerPoint Presentation</vt:lpstr>
      <vt:lpstr>PowerPoint Presentation</vt:lpstr>
      <vt:lpstr>Overall grade</vt:lpstr>
      <vt:lpstr>More detailed discussion later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Jing Chen</dc:creator>
  <cp:lastModifiedBy>Jing Chen</cp:lastModifiedBy>
  <cp:revision>25</cp:revision>
  <dcterms:created xsi:type="dcterms:W3CDTF">2020-07-28T00:51:22Z</dcterms:created>
  <dcterms:modified xsi:type="dcterms:W3CDTF">2021-09-07T14:15:17Z</dcterms:modified>
</cp:coreProperties>
</file>