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399" r:id="rId3"/>
    <p:sldId id="390" r:id="rId4"/>
    <p:sldId id="364" r:id="rId5"/>
    <p:sldId id="370" r:id="rId6"/>
    <p:sldId id="371" r:id="rId7"/>
    <p:sldId id="369" r:id="rId8"/>
    <p:sldId id="388" r:id="rId9"/>
    <p:sldId id="389" r:id="rId10"/>
    <p:sldId id="363" r:id="rId11"/>
    <p:sldId id="365" r:id="rId12"/>
    <p:sldId id="387" r:id="rId13"/>
    <p:sldId id="401" r:id="rId14"/>
    <p:sldId id="429" r:id="rId15"/>
    <p:sldId id="406" r:id="rId16"/>
    <p:sldId id="407" r:id="rId17"/>
    <p:sldId id="408" r:id="rId18"/>
    <p:sldId id="409" r:id="rId19"/>
    <p:sldId id="410" r:id="rId20"/>
    <p:sldId id="411" r:id="rId21"/>
    <p:sldId id="412" r:id="rId22"/>
    <p:sldId id="413" r:id="rId23"/>
    <p:sldId id="414" r:id="rId24"/>
    <p:sldId id="415" r:id="rId25"/>
    <p:sldId id="416" r:id="rId26"/>
    <p:sldId id="417" r:id="rId27"/>
    <p:sldId id="418" r:id="rId28"/>
    <p:sldId id="257" r:id="rId29"/>
    <p:sldId id="422" r:id="rId30"/>
    <p:sldId id="424" r:id="rId31"/>
    <p:sldId id="423" r:id="rId32"/>
    <p:sldId id="425" r:id="rId33"/>
    <p:sldId id="259" r:id="rId34"/>
    <p:sldId id="266" r:id="rId35"/>
    <p:sldId id="261" r:id="rId36"/>
    <p:sldId id="419" r:id="rId37"/>
    <p:sldId id="402" r:id="rId38"/>
    <p:sldId id="374" r:id="rId39"/>
    <p:sldId id="375" r:id="rId40"/>
    <p:sldId id="376" r:id="rId41"/>
    <p:sldId id="420" r:id="rId42"/>
    <p:sldId id="367" r:id="rId43"/>
    <p:sldId id="373" r:id="rId44"/>
    <p:sldId id="264" r:id="rId45"/>
    <p:sldId id="267" r:id="rId46"/>
    <p:sldId id="430" r:id="rId47"/>
    <p:sldId id="382" r:id="rId48"/>
    <p:sldId id="372" r:id="rId49"/>
    <p:sldId id="421" r:id="rId50"/>
    <p:sldId id="368"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447" autoAdjust="0"/>
  </p:normalViewPr>
  <p:slideViewPr>
    <p:cSldViewPr snapToGrid="0">
      <p:cViewPr varScale="1">
        <p:scale>
          <a:sx n="59" d="100"/>
          <a:sy n="59" d="100"/>
        </p:scale>
        <p:origin x="940" y="52"/>
      </p:cViewPr>
      <p:guideLst/>
    </p:cSldViewPr>
  </p:slideViewPr>
  <p:outlineViewPr>
    <p:cViewPr>
      <p:scale>
        <a:sx n="33" d="100"/>
        <a:sy n="33" d="100"/>
      </p:scale>
      <p:origin x="0" y="-30292"/>
    </p:cViewPr>
  </p:outlineViewPr>
  <p:notesTextViewPr>
    <p:cViewPr>
      <p:scale>
        <a:sx n="1" d="1"/>
        <a:sy n="1" d="1"/>
      </p:scale>
      <p:origin x="0" y="0"/>
    </p:cViewPr>
  </p:notesTextViewPr>
  <p:sorterViewPr>
    <p:cViewPr>
      <p:scale>
        <a:sx n="100" d="100"/>
        <a:sy n="100" d="100"/>
      </p:scale>
      <p:origin x="0" y="-12672"/>
    </p:cViewPr>
  </p:sorterViewPr>
  <p:notesViewPr>
    <p:cSldViewPr snapToGrid="0">
      <p:cViewPr varScale="1">
        <p:scale>
          <a:sx n="48" d="100"/>
          <a:sy n="48" d="100"/>
        </p:scale>
        <p:origin x="2752" y="3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92B691-F674-432A-B88F-0245E91FA448}" type="datetimeFigureOut">
              <a:rPr lang="en-CA" smtClean="0"/>
              <a:t>2022-09-25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9D4612-88EC-460B-A70C-CF13BAB058B9}" type="slidenum">
              <a:rPr lang="en-CA" smtClean="0"/>
              <a:t>‹#›</a:t>
            </a:fld>
            <a:endParaRPr lang="en-CA"/>
          </a:p>
        </p:txBody>
      </p:sp>
    </p:spTree>
    <p:extLst>
      <p:ext uri="{BB962C8B-B14F-4D97-AF65-F5344CB8AC3E}">
        <p14:creationId xmlns:p14="http://schemas.microsoft.com/office/powerpoint/2010/main" val="4019293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30E6F91-0288-4E15-9366-C714002186A6}" type="slidenum">
              <a:rPr lang="en-US" altLang="en-US" smtClean="0"/>
              <a:pPr>
                <a:defRPr/>
              </a:pPr>
              <a:t>3</a:t>
            </a:fld>
            <a:endParaRPr lang="en-US" altLang="en-US"/>
          </a:p>
        </p:txBody>
      </p:sp>
    </p:spTree>
    <p:extLst>
      <p:ext uri="{BB962C8B-B14F-4D97-AF65-F5344CB8AC3E}">
        <p14:creationId xmlns:p14="http://schemas.microsoft.com/office/powerpoint/2010/main" val="2012808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98E5C-C5B3-474F-B267-86DB4BAD0E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C298A61-C7AE-496A-8201-5DE3294832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3E252376-C241-4EBB-AD43-07655DCAABA8}"/>
              </a:ext>
            </a:extLst>
          </p:cNvPr>
          <p:cNvSpPr>
            <a:spLocks noGrp="1"/>
          </p:cNvSpPr>
          <p:nvPr>
            <p:ph type="dt" sz="half" idx="10"/>
          </p:nvPr>
        </p:nvSpPr>
        <p:spPr/>
        <p:txBody>
          <a:bodyPr/>
          <a:lstStyle/>
          <a:p>
            <a:fld id="{2AA3DBF5-2FAD-4C85-B55B-5E02BDD688DB}" type="datetimeFigureOut">
              <a:rPr lang="en-CA" smtClean="0"/>
              <a:t>2022-09-25</a:t>
            </a:fld>
            <a:endParaRPr lang="en-CA"/>
          </a:p>
        </p:txBody>
      </p:sp>
      <p:sp>
        <p:nvSpPr>
          <p:cNvPr id="5" name="Footer Placeholder 4">
            <a:extLst>
              <a:ext uri="{FF2B5EF4-FFF2-40B4-BE49-F238E27FC236}">
                <a16:creationId xmlns:a16="http://schemas.microsoft.com/office/drawing/2014/main" id="{4A0C51CA-BE15-4FC6-A249-6AAAAD57F12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D053809-C25B-4856-A19E-489BE02E264E}"/>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796552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B0203-D22A-4412-923E-53F75774CE1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5E3CC81-9C0C-48F7-B579-085B3023EC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B4306E3-E0CF-4B08-8B15-1653B79130B6}"/>
              </a:ext>
            </a:extLst>
          </p:cNvPr>
          <p:cNvSpPr>
            <a:spLocks noGrp="1"/>
          </p:cNvSpPr>
          <p:nvPr>
            <p:ph type="dt" sz="half" idx="10"/>
          </p:nvPr>
        </p:nvSpPr>
        <p:spPr/>
        <p:txBody>
          <a:bodyPr/>
          <a:lstStyle/>
          <a:p>
            <a:fld id="{2AA3DBF5-2FAD-4C85-B55B-5E02BDD688DB}" type="datetimeFigureOut">
              <a:rPr lang="en-CA" smtClean="0"/>
              <a:t>2022-09-25</a:t>
            </a:fld>
            <a:endParaRPr lang="en-CA"/>
          </a:p>
        </p:txBody>
      </p:sp>
      <p:sp>
        <p:nvSpPr>
          <p:cNvPr id="5" name="Footer Placeholder 4">
            <a:extLst>
              <a:ext uri="{FF2B5EF4-FFF2-40B4-BE49-F238E27FC236}">
                <a16:creationId xmlns:a16="http://schemas.microsoft.com/office/drawing/2014/main" id="{97725256-1A7F-4D81-93B5-B5BCC200CE3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3D19384-A433-499B-A18F-5F43462E9186}"/>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1019859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1A0060-E576-471E-8EEF-DE9359ABB3A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4C040E6-5052-4BC9-823A-63EF2916BE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5723F73-CA49-4016-88CC-C2A08CAE8272}"/>
              </a:ext>
            </a:extLst>
          </p:cNvPr>
          <p:cNvSpPr>
            <a:spLocks noGrp="1"/>
          </p:cNvSpPr>
          <p:nvPr>
            <p:ph type="dt" sz="half" idx="10"/>
          </p:nvPr>
        </p:nvSpPr>
        <p:spPr/>
        <p:txBody>
          <a:bodyPr/>
          <a:lstStyle/>
          <a:p>
            <a:fld id="{2AA3DBF5-2FAD-4C85-B55B-5E02BDD688DB}" type="datetimeFigureOut">
              <a:rPr lang="en-CA" smtClean="0"/>
              <a:t>2022-09-25</a:t>
            </a:fld>
            <a:endParaRPr lang="en-CA"/>
          </a:p>
        </p:txBody>
      </p:sp>
      <p:sp>
        <p:nvSpPr>
          <p:cNvPr id="5" name="Footer Placeholder 4">
            <a:extLst>
              <a:ext uri="{FF2B5EF4-FFF2-40B4-BE49-F238E27FC236}">
                <a16:creationId xmlns:a16="http://schemas.microsoft.com/office/drawing/2014/main" id="{6754CA67-16FC-4BB2-8784-372A9EF7365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21D83DD-7C34-4005-9155-3B92E6740352}"/>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3635850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EB502-01D6-4D2D-926D-FDAE09025F9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1772B0E-7E9A-448B-BE6A-9E7F96F16A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79221E2-175F-485F-B00B-2869D2427BD8}"/>
              </a:ext>
            </a:extLst>
          </p:cNvPr>
          <p:cNvSpPr>
            <a:spLocks noGrp="1"/>
          </p:cNvSpPr>
          <p:nvPr>
            <p:ph type="dt" sz="half" idx="10"/>
          </p:nvPr>
        </p:nvSpPr>
        <p:spPr/>
        <p:txBody>
          <a:bodyPr/>
          <a:lstStyle/>
          <a:p>
            <a:fld id="{2AA3DBF5-2FAD-4C85-B55B-5E02BDD688DB}" type="datetimeFigureOut">
              <a:rPr lang="en-CA" smtClean="0"/>
              <a:t>2022-09-25</a:t>
            </a:fld>
            <a:endParaRPr lang="en-CA"/>
          </a:p>
        </p:txBody>
      </p:sp>
      <p:sp>
        <p:nvSpPr>
          <p:cNvPr id="5" name="Footer Placeholder 4">
            <a:extLst>
              <a:ext uri="{FF2B5EF4-FFF2-40B4-BE49-F238E27FC236}">
                <a16:creationId xmlns:a16="http://schemas.microsoft.com/office/drawing/2014/main" id="{4BA39390-2F10-4F46-8C02-E866EB410AD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3D70003-5FE4-4DC9-B034-66F042E79561}"/>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884153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1C9F3-0D7E-4DF4-902B-DC2A6786D0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8C3A8CE2-C691-47EC-9847-74C583C3E2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CD4759-B943-4565-9D0E-034ED91F600D}"/>
              </a:ext>
            </a:extLst>
          </p:cNvPr>
          <p:cNvSpPr>
            <a:spLocks noGrp="1"/>
          </p:cNvSpPr>
          <p:nvPr>
            <p:ph type="dt" sz="half" idx="10"/>
          </p:nvPr>
        </p:nvSpPr>
        <p:spPr/>
        <p:txBody>
          <a:bodyPr/>
          <a:lstStyle/>
          <a:p>
            <a:fld id="{2AA3DBF5-2FAD-4C85-B55B-5E02BDD688DB}" type="datetimeFigureOut">
              <a:rPr lang="en-CA" smtClean="0"/>
              <a:t>2022-09-25</a:t>
            </a:fld>
            <a:endParaRPr lang="en-CA"/>
          </a:p>
        </p:txBody>
      </p:sp>
      <p:sp>
        <p:nvSpPr>
          <p:cNvPr id="5" name="Footer Placeholder 4">
            <a:extLst>
              <a:ext uri="{FF2B5EF4-FFF2-40B4-BE49-F238E27FC236}">
                <a16:creationId xmlns:a16="http://schemas.microsoft.com/office/drawing/2014/main" id="{B3F37BB2-5636-4325-AC82-3D16075CE74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7163336-A6E8-43CD-9DD2-63896598F378}"/>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42905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35206-7B37-4A16-8041-AB7C7E92B79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4BBC0FD-267D-41A0-8885-D962C33787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1AA5BC5D-347B-4DB2-87E6-0580AB5252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8484EB5-8F3D-43D7-922C-7A9682E33D2E}"/>
              </a:ext>
            </a:extLst>
          </p:cNvPr>
          <p:cNvSpPr>
            <a:spLocks noGrp="1"/>
          </p:cNvSpPr>
          <p:nvPr>
            <p:ph type="dt" sz="half" idx="10"/>
          </p:nvPr>
        </p:nvSpPr>
        <p:spPr/>
        <p:txBody>
          <a:bodyPr/>
          <a:lstStyle/>
          <a:p>
            <a:fld id="{2AA3DBF5-2FAD-4C85-B55B-5E02BDD688DB}" type="datetimeFigureOut">
              <a:rPr lang="en-CA" smtClean="0"/>
              <a:t>2022-09-25</a:t>
            </a:fld>
            <a:endParaRPr lang="en-CA"/>
          </a:p>
        </p:txBody>
      </p:sp>
      <p:sp>
        <p:nvSpPr>
          <p:cNvPr id="6" name="Footer Placeholder 5">
            <a:extLst>
              <a:ext uri="{FF2B5EF4-FFF2-40B4-BE49-F238E27FC236}">
                <a16:creationId xmlns:a16="http://schemas.microsoft.com/office/drawing/2014/main" id="{F5AF7A59-C9FB-46E9-857E-B2C7C08F24F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79AAD2A-6EB8-449C-AEC8-CDDAA4D2F310}"/>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3705651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F6FAC-E056-4E06-9B56-1BDF3580A927}"/>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11CCC90-2712-4A8F-BEFE-BD656AFF36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A565A7-04CA-40FC-A94F-AD43F4D332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8F4B2614-CAE2-4A51-8CA8-EB6050FDD8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1BC900-018F-43E6-A86E-53BCD8C047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3187EDE5-6622-415C-B549-34AC5F560FF1}"/>
              </a:ext>
            </a:extLst>
          </p:cNvPr>
          <p:cNvSpPr>
            <a:spLocks noGrp="1"/>
          </p:cNvSpPr>
          <p:nvPr>
            <p:ph type="dt" sz="half" idx="10"/>
          </p:nvPr>
        </p:nvSpPr>
        <p:spPr/>
        <p:txBody>
          <a:bodyPr/>
          <a:lstStyle/>
          <a:p>
            <a:fld id="{2AA3DBF5-2FAD-4C85-B55B-5E02BDD688DB}" type="datetimeFigureOut">
              <a:rPr lang="en-CA" smtClean="0"/>
              <a:t>2022-09-25</a:t>
            </a:fld>
            <a:endParaRPr lang="en-CA"/>
          </a:p>
        </p:txBody>
      </p:sp>
      <p:sp>
        <p:nvSpPr>
          <p:cNvPr id="8" name="Footer Placeholder 7">
            <a:extLst>
              <a:ext uri="{FF2B5EF4-FFF2-40B4-BE49-F238E27FC236}">
                <a16:creationId xmlns:a16="http://schemas.microsoft.com/office/drawing/2014/main" id="{930B6A12-0A86-4299-8B9A-E3829640547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34273EC0-9D65-4B5F-9F8D-EBE71B46B17B}"/>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2563751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5E2D5-115D-49E6-ADA1-3ED475852A27}"/>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7E6A517-E5CA-430C-8343-F4C3E1A36396}"/>
              </a:ext>
            </a:extLst>
          </p:cNvPr>
          <p:cNvSpPr>
            <a:spLocks noGrp="1"/>
          </p:cNvSpPr>
          <p:nvPr>
            <p:ph type="dt" sz="half" idx="10"/>
          </p:nvPr>
        </p:nvSpPr>
        <p:spPr/>
        <p:txBody>
          <a:bodyPr/>
          <a:lstStyle/>
          <a:p>
            <a:fld id="{2AA3DBF5-2FAD-4C85-B55B-5E02BDD688DB}" type="datetimeFigureOut">
              <a:rPr lang="en-CA" smtClean="0"/>
              <a:t>2022-09-25</a:t>
            </a:fld>
            <a:endParaRPr lang="en-CA"/>
          </a:p>
        </p:txBody>
      </p:sp>
      <p:sp>
        <p:nvSpPr>
          <p:cNvPr id="4" name="Footer Placeholder 3">
            <a:extLst>
              <a:ext uri="{FF2B5EF4-FFF2-40B4-BE49-F238E27FC236}">
                <a16:creationId xmlns:a16="http://schemas.microsoft.com/office/drawing/2014/main" id="{90A255E9-8F91-4FD3-B864-D90110AE60A0}"/>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7295E193-89E2-4432-84D8-F2BA7EFA8A97}"/>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171005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7D9168-F56F-4713-858F-3C77C9FD1D8E}"/>
              </a:ext>
            </a:extLst>
          </p:cNvPr>
          <p:cNvSpPr>
            <a:spLocks noGrp="1"/>
          </p:cNvSpPr>
          <p:nvPr>
            <p:ph type="dt" sz="half" idx="10"/>
          </p:nvPr>
        </p:nvSpPr>
        <p:spPr/>
        <p:txBody>
          <a:bodyPr/>
          <a:lstStyle/>
          <a:p>
            <a:fld id="{2AA3DBF5-2FAD-4C85-B55B-5E02BDD688DB}" type="datetimeFigureOut">
              <a:rPr lang="en-CA" smtClean="0"/>
              <a:t>2022-09-25</a:t>
            </a:fld>
            <a:endParaRPr lang="en-CA"/>
          </a:p>
        </p:txBody>
      </p:sp>
      <p:sp>
        <p:nvSpPr>
          <p:cNvPr id="3" name="Footer Placeholder 2">
            <a:extLst>
              <a:ext uri="{FF2B5EF4-FFF2-40B4-BE49-F238E27FC236}">
                <a16:creationId xmlns:a16="http://schemas.microsoft.com/office/drawing/2014/main" id="{3C891FF9-1C48-43EE-90AA-ED7365E1CB42}"/>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E42B7D81-E3E2-4B7D-BE5D-CD885519BC67}"/>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1477120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605A1-F63A-48CC-9060-CC34A1424D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1F0BC0B-078B-4FD7-BBC7-944204B213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6C43289F-1C59-4862-9B1F-D98A7742F5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F20ECB-D52E-44AC-B206-85338EC9C7B8}"/>
              </a:ext>
            </a:extLst>
          </p:cNvPr>
          <p:cNvSpPr>
            <a:spLocks noGrp="1"/>
          </p:cNvSpPr>
          <p:nvPr>
            <p:ph type="dt" sz="half" idx="10"/>
          </p:nvPr>
        </p:nvSpPr>
        <p:spPr/>
        <p:txBody>
          <a:bodyPr/>
          <a:lstStyle/>
          <a:p>
            <a:fld id="{2AA3DBF5-2FAD-4C85-B55B-5E02BDD688DB}" type="datetimeFigureOut">
              <a:rPr lang="en-CA" smtClean="0"/>
              <a:t>2022-09-25</a:t>
            </a:fld>
            <a:endParaRPr lang="en-CA"/>
          </a:p>
        </p:txBody>
      </p:sp>
      <p:sp>
        <p:nvSpPr>
          <p:cNvPr id="6" name="Footer Placeholder 5">
            <a:extLst>
              <a:ext uri="{FF2B5EF4-FFF2-40B4-BE49-F238E27FC236}">
                <a16:creationId xmlns:a16="http://schemas.microsoft.com/office/drawing/2014/main" id="{8CD8DAD0-D3B2-42C8-87B7-583F64131D2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6D2D9DF-359C-4B8C-ACA8-EB3F44B698A1}"/>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3191915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9D6E4-02C5-4390-8C9F-70068DB0BC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3D7A8907-124A-4217-AA73-AA0C7C505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577F0BB1-2E37-4928-AEC1-5BC4E4A488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EA6E71-F38F-48A9-8643-881D1D4E8D44}"/>
              </a:ext>
            </a:extLst>
          </p:cNvPr>
          <p:cNvSpPr>
            <a:spLocks noGrp="1"/>
          </p:cNvSpPr>
          <p:nvPr>
            <p:ph type="dt" sz="half" idx="10"/>
          </p:nvPr>
        </p:nvSpPr>
        <p:spPr/>
        <p:txBody>
          <a:bodyPr/>
          <a:lstStyle/>
          <a:p>
            <a:fld id="{2AA3DBF5-2FAD-4C85-B55B-5E02BDD688DB}" type="datetimeFigureOut">
              <a:rPr lang="en-CA" smtClean="0"/>
              <a:t>2022-09-25</a:t>
            </a:fld>
            <a:endParaRPr lang="en-CA"/>
          </a:p>
        </p:txBody>
      </p:sp>
      <p:sp>
        <p:nvSpPr>
          <p:cNvPr id="6" name="Footer Placeholder 5">
            <a:extLst>
              <a:ext uri="{FF2B5EF4-FFF2-40B4-BE49-F238E27FC236}">
                <a16:creationId xmlns:a16="http://schemas.microsoft.com/office/drawing/2014/main" id="{D20942D1-8E14-4C6F-8007-E5C1F4BFEFD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D6A3B16-B859-4382-AB5B-A7D10D01D512}"/>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2560071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6D8377-E2EA-4C3A-8674-691FE5084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D0A5A6F-BF1A-440D-951D-92077738E9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4EE4FD8-42DA-4C74-A58E-32BFB6D2D6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A3DBF5-2FAD-4C85-B55B-5E02BDD688DB}" type="datetimeFigureOut">
              <a:rPr lang="en-CA" smtClean="0"/>
              <a:t>2022-09-25</a:t>
            </a:fld>
            <a:endParaRPr lang="en-CA"/>
          </a:p>
        </p:txBody>
      </p:sp>
      <p:sp>
        <p:nvSpPr>
          <p:cNvPr id="5" name="Footer Placeholder 4">
            <a:extLst>
              <a:ext uri="{FF2B5EF4-FFF2-40B4-BE49-F238E27FC236}">
                <a16:creationId xmlns:a16="http://schemas.microsoft.com/office/drawing/2014/main" id="{44B59242-4DCB-4C8E-95FB-B970BBC89A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FE87E949-F0DA-4AC7-88E7-7CE8FF23ED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58F39-EDAB-4C77-A34A-2951C778EB90}" type="slidenum">
              <a:rPr lang="en-CA" smtClean="0"/>
              <a:t>‹#›</a:t>
            </a:fld>
            <a:endParaRPr lang="en-CA"/>
          </a:p>
        </p:txBody>
      </p:sp>
    </p:spTree>
    <p:extLst>
      <p:ext uri="{BB962C8B-B14F-4D97-AF65-F5344CB8AC3E}">
        <p14:creationId xmlns:p14="http://schemas.microsoft.com/office/powerpoint/2010/main" val="1246334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8103A-EEDD-4F22-B547-E059783C6A18}"/>
              </a:ext>
            </a:extLst>
          </p:cNvPr>
          <p:cNvSpPr>
            <a:spLocks noGrp="1"/>
          </p:cNvSpPr>
          <p:nvPr>
            <p:ph type="ctrTitle"/>
          </p:nvPr>
        </p:nvSpPr>
        <p:spPr/>
        <p:txBody>
          <a:bodyPr>
            <a:normAutofit/>
          </a:bodyPr>
          <a:lstStyle/>
          <a:p>
            <a:r>
              <a:rPr lang="en-CA" dirty="0"/>
              <a:t>COMM 422: Management of Financial Institutions</a:t>
            </a:r>
          </a:p>
        </p:txBody>
      </p:sp>
      <p:sp>
        <p:nvSpPr>
          <p:cNvPr id="3" name="Subtitle 2">
            <a:extLst>
              <a:ext uri="{FF2B5EF4-FFF2-40B4-BE49-F238E27FC236}">
                <a16:creationId xmlns:a16="http://schemas.microsoft.com/office/drawing/2014/main" id="{A1ED6489-15EF-44BF-A11E-7C8666CDADBC}"/>
              </a:ext>
            </a:extLst>
          </p:cNvPr>
          <p:cNvSpPr>
            <a:spLocks noGrp="1"/>
          </p:cNvSpPr>
          <p:nvPr>
            <p:ph type="subTitle" idx="1"/>
          </p:nvPr>
        </p:nvSpPr>
        <p:spPr/>
        <p:txBody>
          <a:bodyPr>
            <a:normAutofit/>
          </a:bodyPr>
          <a:lstStyle/>
          <a:p>
            <a:r>
              <a:rPr lang="en-CA" sz="4800" dirty="0"/>
              <a:t>Introduction</a:t>
            </a:r>
          </a:p>
        </p:txBody>
      </p:sp>
    </p:spTree>
    <p:extLst>
      <p:ext uri="{BB962C8B-B14F-4D97-AF65-F5344CB8AC3E}">
        <p14:creationId xmlns:p14="http://schemas.microsoft.com/office/powerpoint/2010/main" val="1228493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Among top five companies by market cap in Canada, there are often three banks</a:t>
            </a:r>
          </a:p>
        </p:txBody>
      </p:sp>
      <p:sp>
        <p:nvSpPr>
          <p:cNvPr id="3" name="Content Placeholder 2">
            <a:extLst>
              <a:ext uri="{FF2B5EF4-FFF2-40B4-BE49-F238E27FC236}">
                <a16:creationId xmlns:a16="http://schemas.microsoft.com/office/drawing/2014/main" id="{F48CC7CE-EA8D-4828-9C20-EA4F4DA2DD9F}"/>
              </a:ext>
            </a:extLst>
          </p:cNvPr>
          <p:cNvSpPr>
            <a:spLocks noGrp="1"/>
          </p:cNvSpPr>
          <p:nvPr>
            <p:ph idx="1"/>
          </p:nvPr>
        </p:nvSpPr>
        <p:spPr/>
        <p:txBody>
          <a:bodyPr/>
          <a:lstStyle/>
          <a:p>
            <a:r>
              <a:rPr lang="en-CA" dirty="0"/>
              <a:t>Royal Bank of Canada</a:t>
            </a:r>
          </a:p>
          <a:p>
            <a:r>
              <a:rPr lang="en-CA" dirty="0"/>
              <a:t>Toronto-Dominion Bank</a:t>
            </a:r>
          </a:p>
          <a:p>
            <a:r>
              <a:rPr lang="en-CA" dirty="0"/>
              <a:t>Bank of Nova Scotia </a:t>
            </a:r>
          </a:p>
        </p:txBody>
      </p:sp>
    </p:spTree>
    <p:extLst>
      <p:ext uri="{BB962C8B-B14F-4D97-AF65-F5344CB8AC3E}">
        <p14:creationId xmlns:p14="http://schemas.microsoft.com/office/powerpoint/2010/main" val="3483709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F004-623F-4352-952D-C153A43C9133}"/>
              </a:ext>
            </a:extLst>
          </p:cNvPr>
          <p:cNvSpPr>
            <a:spLocks noGrp="1"/>
          </p:cNvSpPr>
          <p:nvPr>
            <p:ph type="title"/>
          </p:nvPr>
        </p:nvSpPr>
        <p:spPr/>
        <p:txBody>
          <a:bodyPr/>
          <a:lstStyle/>
          <a:p>
            <a:r>
              <a:rPr lang="en-CA" dirty="0"/>
              <a:t>The functions of central banks</a:t>
            </a:r>
          </a:p>
        </p:txBody>
      </p:sp>
      <p:sp>
        <p:nvSpPr>
          <p:cNvPr id="3" name="Content Placeholder 2">
            <a:extLst>
              <a:ext uri="{FF2B5EF4-FFF2-40B4-BE49-F238E27FC236}">
                <a16:creationId xmlns:a16="http://schemas.microsoft.com/office/drawing/2014/main" id="{A67F7D63-BC26-4CF9-900C-3424DD82A74F}"/>
              </a:ext>
            </a:extLst>
          </p:cNvPr>
          <p:cNvSpPr>
            <a:spLocks noGrp="1"/>
          </p:cNvSpPr>
          <p:nvPr>
            <p:ph idx="1"/>
          </p:nvPr>
        </p:nvSpPr>
        <p:spPr/>
        <p:txBody>
          <a:bodyPr>
            <a:normAutofit/>
          </a:bodyPr>
          <a:lstStyle/>
          <a:p>
            <a:r>
              <a:rPr lang="en-CA" sz="3600" dirty="0"/>
              <a:t>Central banks are in charge of monetary policies.</a:t>
            </a:r>
          </a:p>
          <a:p>
            <a:r>
              <a:rPr lang="en-CA" sz="3600" dirty="0"/>
              <a:t>Monetary policies are the main tool modern governments use to regulate economic activities.</a:t>
            </a:r>
          </a:p>
          <a:p>
            <a:r>
              <a:rPr lang="en-CA" sz="3600" dirty="0"/>
              <a:t>Central banks are engaged in many other financial activities, such as buying and selling financial assets, determining bank reserve ratios and organising bailout activities for the troubled financial institutions.</a:t>
            </a:r>
          </a:p>
        </p:txBody>
      </p:sp>
    </p:spTree>
    <p:extLst>
      <p:ext uri="{BB962C8B-B14F-4D97-AF65-F5344CB8AC3E}">
        <p14:creationId xmlns:p14="http://schemas.microsoft.com/office/powerpoint/2010/main" val="502406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96BEF-25E0-4263-B63F-BB9D3A0CFB1F}"/>
              </a:ext>
            </a:extLst>
          </p:cNvPr>
          <p:cNvSpPr>
            <a:spLocks noGrp="1"/>
          </p:cNvSpPr>
          <p:nvPr>
            <p:ph type="title"/>
          </p:nvPr>
        </p:nvSpPr>
        <p:spPr/>
        <p:txBody>
          <a:bodyPr/>
          <a:lstStyle/>
          <a:p>
            <a:r>
              <a:rPr lang="en-CA" dirty="0"/>
              <a:t>Some observations</a:t>
            </a:r>
          </a:p>
        </p:txBody>
      </p:sp>
      <p:sp>
        <p:nvSpPr>
          <p:cNvPr id="3" name="Content Placeholder 2">
            <a:extLst>
              <a:ext uri="{FF2B5EF4-FFF2-40B4-BE49-F238E27FC236}">
                <a16:creationId xmlns:a16="http://schemas.microsoft.com/office/drawing/2014/main" id="{04DF17C7-A1E4-49AC-B156-081CB63746F6}"/>
              </a:ext>
            </a:extLst>
          </p:cNvPr>
          <p:cNvSpPr>
            <a:spLocks noGrp="1"/>
          </p:cNvSpPr>
          <p:nvPr>
            <p:ph idx="1"/>
          </p:nvPr>
        </p:nvSpPr>
        <p:spPr/>
        <p:txBody>
          <a:bodyPr>
            <a:normAutofit/>
          </a:bodyPr>
          <a:lstStyle/>
          <a:p>
            <a:r>
              <a:rPr lang="en-CA" dirty="0"/>
              <a:t>Financial policies affect many people and have very broad impacts.</a:t>
            </a:r>
          </a:p>
          <a:p>
            <a:r>
              <a:rPr lang="en-CA" dirty="0"/>
              <a:t>Policies are often promoted for their advantages. But they often have disadvantages as well. We might call it the conservation law.</a:t>
            </a:r>
          </a:p>
          <a:p>
            <a:r>
              <a:rPr lang="en-CA" dirty="0"/>
              <a:t>We often hear win </a:t>
            </a:r>
            <a:r>
              <a:rPr lang="en-CA" dirty="0" err="1"/>
              <a:t>win</a:t>
            </a:r>
            <a:r>
              <a:rPr lang="en-CA" dirty="0"/>
              <a:t> policies. But this often means a third party is ignored.</a:t>
            </a:r>
          </a:p>
          <a:p>
            <a:r>
              <a:rPr lang="en-CA" dirty="0"/>
              <a:t>For example, low interest rate policy stimulate economy. It also increase asset values. This will benefit people with assets.</a:t>
            </a:r>
          </a:p>
          <a:p>
            <a:r>
              <a:rPr lang="en-CA" dirty="0"/>
              <a:t>However, young people are often poor in assets. Rising asset values makes young people more difficult to buy houses and other assets. </a:t>
            </a:r>
          </a:p>
        </p:txBody>
      </p:sp>
    </p:spTree>
    <p:extLst>
      <p:ext uri="{BB962C8B-B14F-4D97-AF65-F5344CB8AC3E}">
        <p14:creationId xmlns:p14="http://schemas.microsoft.com/office/powerpoint/2010/main" val="4159074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1C557-8BE3-40C3-8203-42148D1AA7C5}"/>
              </a:ext>
            </a:extLst>
          </p:cNvPr>
          <p:cNvSpPr>
            <a:spLocks noGrp="1"/>
          </p:cNvSpPr>
          <p:nvPr>
            <p:ph type="title"/>
          </p:nvPr>
        </p:nvSpPr>
        <p:spPr/>
        <p:txBody>
          <a:bodyPr/>
          <a:lstStyle/>
          <a:p>
            <a:r>
              <a:rPr lang="en-CA" dirty="0"/>
              <a:t>The Evolving Financial System</a:t>
            </a:r>
          </a:p>
        </p:txBody>
      </p:sp>
      <p:sp>
        <p:nvSpPr>
          <p:cNvPr id="3" name="Content Placeholder 2">
            <a:extLst>
              <a:ext uri="{FF2B5EF4-FFF2-40B4-BE49-F238E27FC236}">
                <a16:creationId xmlns:a16="http://schemas.microsoft.com/office/drawing/2014/main" id="{01602263-F054-4CC1-879D-F50658CBE33F}"/>
              </a:ext>
            </a:extLst>
          </p:cNvPr>
          <p:cNvSpPr>
            <a:spLocks noGrp="1"/>
          </p:cNvSpPr>
          <p:nvPr>
            <p:ph idx="1"/>
          </p:nvPr>
        </p:nvSpPr>
        <p:spPr/>
        <p:txBody>
          <a:bodyPr/>
          <a:lstStyle/>
          <a:p>
            <a:r>
              <a:rPr lang="en-CA" dirty="0"/>
              <a:t>The finance theory is static.</a:t>
            </a:r>
          </a:p>
          <a:p>
            <a:r>
              <a:rPr lang="en-CA" dirty="0"/>
              <a:t>In corporate finance, MM theory was proved by assuming the cashflow is constant to perpetuity.</a:t>
            </a:r>
          </a:p>
          <a:p>
            <a:r>
              <a:rPr lang="en-CA" dirty="0"/>
              <a:t>In investment theory, CAPM is valid for any time period.</a:t>
            </a:r>
          </a:p>
          <a:p>
            <a:r>
              <a:rPr lang="en-CA" dirty="0"/>
              <a:t>There is no dynamics in finance theory.</a:t>
            </a:r>
          </a:p>
          <a:p>
            <a:r>
              <a:rPr lang="en-CA" dirty="0"/>
              <a:t>However, the real financial system is dynamical.</a:t>
            </a:r>
          </a:p>
        </p:txBody>
      </p:sp>
    </p:spTree>
    <p:extLst>
      <p:ext uri="{BB962C8B-B14F-4D97-AF65-F5344CB8AC3E}">
        <p14:creationId xmlns:p14="http://schemas.microsoft.com/office/powerpoint/2010/main" val="2880312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C8002-BED1-6E80-6E1E-5ADD1E685C20}"/>
              </a:ext>
            </a:extLst>
          </p:cNvPr>
          <p:cNvSpPr>
            <a:spLocks noGrp="1"/>
          </p:cNvSpPr>
          <p:nvPr>
            <p:ph type="title"/>
          </p:nvPr>
        </p:nvSpPr>
        <p:spPr/>
        <p:txBody>
          <a:bodyPr/>
          <a:lstStyle/>
          <a:p>
            <a:r>
              <a:rPr lang="en-CA" dirty="0"/>
              <a:t>Birth years of recent US presidents</a:t>
            </a:r>
          </a:p>
        </p:txBody>
      </p:sp>
      <p:graphicFrame>
        <p:nvGraphicFramePr>
          <p:cNvPr id="4" name="Content Placeholder 3">
            <a:extLst>
              <a:ext uri="{FF2B5EF4-FFF2-40B4-BE49-F238E27FC236}">
                <a16:creationId xmlns:a16="http://schemas.microsoft.com/office/drawing/2014/main" id="{3E990BED-C84C-D83D-DD71-85EC3C2A6435}"/>
              </a:ext>
            </a:extLst>
          </p:cNvPr>
          <p:cNvGraphicFramePr>
            <a:graphicFrameLocks noGrp="1"/>
          </p:cNvGraphicFramePr>
          <p:nvPr>
            <p:ph idx="1"/>
            <p:extLst>
              <p:ext uri="{D42A27DB-BD31-4B8C-83A1-F6EECF244321}">
                <p14:modId xmlns:p14="http://schemas.microsoft.com/office/powerpoint/2010/main" val="2207648985"/>
              </p:ext>
            </p:extLst>
          </p:nvPr>
        </p:nvGraphicFramePr>
        <p:xfrm>
          <a:off x="838200" y="2418047"/>
          <a:ext cx="10515600" cy="3166494"/>
        </p:xfrm>
        <a:graphic>
          <a:graphicData uri="http://schemas.openxmlformats.org/drawingml/2006/table">
            <a:tbl>
              <a:tblPr firstRow="1" bandRow="1">
                <a:tableStyleId>{5C22544A-7EE6-4342-B048-85BDC9FD1C3A}</a:tableStyleId>
              </a:tblPr>
              <a:tblGrid>
                <a:gridCol w="3163627">
                  <a:extLst>
                    <a:ext uri="{9D8B030D-6E8A-4147-A177-3AD203B41FA5}">
                      <a16:colId xmlns:a16="http://schemas.microsoft.com/office/drawing/2014/main" val="3391555759"/>
                    </a:ext>
                  </a:extLst>
                </a:gridCol>
                <a:gridCol w="2110949">
                  <a:extLst>
                    <a:ext uri="{9D8B030D-6E8A-4147-A177-3AD203B41FA5}">
                      <a16:colId xmlns:a16="http://schemas.microsoft.com/office/drawing/2014/main" val="2208899857"/>
                    </a:ext>
                  </a:extLst>
                </a:gridCol>
                <a:gridCol w="5241024">
                  <a:extLst>
                    <a:ext uri="{9D8B030D-6E8A-4147-A177-3AD203B41FA5}">
                      <a16:colId xmlns:a16="http://schemas.microsoft.com/office/drawing/2014/main" val="459484794"/>
                    </a:ext>
                  </a:extLst>
                </a:gridCol>
              </a:tblGrid>
              <a:tr h="370840">
                <a:tc>
                  <a:txBody>
                    <a:bodyPr/>
                    <a:lstStyle/>
                    <a:p>
                      <a:pPr>
                        <a:lnSpc>
                          <a:spcPct val="107000"/>
                        </a:lnSpc>
                        <a:spcAft>
                          <a:spcPts val="800"/>
                        </a:spcAft>
                      </a:pPr>
                      <a:r>
                        <a:rPr lang="en-CA" sz="2800">
                          <a:effectLst/>
                        </a:rPr>
                        <a:t>Inauguration year</a:t>
                      </a:r>
                      <a:endParaRPr lang="en-CA" sz="1100">
                        <a:effectLst/>
                        <a:latin typeface="Calibri" panose="020F0502020204030204" pitchFamily="34" charset="0"/>
                        <a:ea typeface="DengXian" panose="02010600030101010101" pitchFamily="2" charset="-122"/>
                        <a:cs typeface="Times New Roman" panose="02020603050405020304" pitchFamily="18" charset="0"/>
                      </a:endParaRPr>
                    </a:p>
                  </a:txBody>
                  <a:tcPr/>
                </a:tc>
                <a:tc>
                  <a:txBody>
                    <a:bodyPr/>
                    <a:lstStyle/>
                    <a:p>
                      <a:pPr>
                        <a:lnSpc>
                          <a:spcPct val="107000"/>
                        </a:lnSpc>
                        <a:spcAft>
                          <a:spcPts val="800"/>
                        </a:spcAft>
                      </a:pPr>
                      <a:r>
                        <a:rPr lang="en-CA" sz="2800">
                          <a:effectLst/>
                        </a:rPr>
                        <a:t>Name</a:t>
                      </a:r>
                      <a:endParaRPr lang="en-CA" sz="1100">
                        <a:effectLst/>
                        <a:latin typeface="Calibri" panose="020F0502020204030204" pitchFamily="34" charset="0"/>
                        <a:ea typeface="DengXian" panose="02010600030101010101" pitchFamily="2" charset="-122"/>
                        <a:cs typeface="Times New Roman" panose="02020603050405020304" pitchFamily="18" charset="0"/>
                      </a:endParaRPr>
                    </a:p>
                  </a:txBody>
                  <a:tcPr/>
                </a:tc>
                <a:tc>
                  <a:txBody>
                    <a:bodyPr/>
                    <a:lstStyle/>
                    <a:p>
                      <a:pPr>
                        <a:lnSpc>
                          <a:spcPct val="107000"/>
                        </a:lnSpc>
                        <a:spcAft>
                          <a:spcPts val="800"/>
                        </a:spcAft>
                      </a:pPr>
                      <a:r>
                        <a:rPr lang="en-CA" sz="2800">
                          <a:effectLst/>
                        </a:rPr>
                        <a:t>Birth year</a:t>
                      </a:r>
                      <a:endParaRPr lang="en-CA" sz="1100">
                        <a:effectLst/>
                        <a:latin typeface="Calibri" panose="020F0502020204030204" pitchFamily="34" charset="0"/>
                        <a:ea typeface="DengXian" panose="02010600030101010101" pitchFamily="2" charset="-122"/>
                        <a:cs typeface="Times New Roman" panose="02020603050405020304" pitchFamily="18" charset="0"/>
                      </a:endParaRPr>
                    </a:p>
                  </a:txBody>
                  <a:tcPr/>
                </a:tc>
                <a:extLst>
                  <a:ext uri="{0D108BD9-81ED-4DB2-BD59-A6C34878D82A}">
                    <a16:rowId xmlns:a16="http://schemas.microsoft.com/office/drawing/2014/main" val="2959038024"/>
                  </a:ext>
                </a:extLst>
              </a:tr>
              <a:tr h="370840">
                <a:tc>
                  <a:txBody>
                    <a:bodyPr/>
                    <a:lstStyle/>
                    <a:p>
                      <a:pPr>
                        <a:lnSpc>
                          <a:spcPct val="107000"/>
                        </a:lnSpc>
                        <a:spcAft>
                          <a:spcPts val="800"/>
                        </a:spcAft>
                      </a:pPr>
                      <a:r>
                        <a:rPr lang="en-CA" sz="2800">
                          <a:effectLst/>
                        </a:rPr>
                        <a:t>1992</a:t>
                      </a:r>
                      <a:endParaRPr lang="en-CA" sz="1100">
                        <a:effectLst/>
                        <a:latin typeface="Calibri" panose="020F0502020204030204" pitchFamily="34" charset="0"/>
                        <a:ea typeface="DengXian" panose="02010600030101010101" pitchFamily="2" charset="-122"/>
                        <a:cs typeface="Times New Roman" panose="02020603050405020304" pitchFamily="18" charset="0"/>
                      </a:endParaRPr>
                    </a:p>
                  </a:txBody>
                  <a:tcPr/>
                </a:tc>
                <a:tc>
                  <a:txBody>
                    <a:bodyPr/>
                    <a:lstStyle/>
                    <a:p>
                      <a:pPr>
                        <a:lnSpc>
                          <a:spcPct val="107000"/>
                        </a:lnSpc>
                        <a:spcAft>
                          <a:spcPts val="800"/>
                        </a:spcAft>
                      </a:pPr>
                      <a:r>
                        <a:rPr lang="en-CA" sz="2800">
                          <a:effectLst/>
                        </a:rPr>
                        <a:t>Clinton</a:t>
                      </a:r>
                      <a:endParaRPr lang="en-CA" sz="1100">
                        <a:effectLst/>
                        <a:latin typeface="Calibri" panose="020F0502020204030204" pitchFamily="34" charset="0"/>
                        <a:ea typeface="DengXian" panose="02010600030101010101" pitchFamily="2" charset="-122"/>
                        <a:cs typeface="Times New Roman" panose="02020603050405020304" pitchFamily="18" charset="0"/>
                      </a:endParaRPr>
                    </a:p>
                  </a:txBody>
                  <a:tcPr/>
                </a:tc>
                <a:tc>
                  <a:txBody>
                    <a:bodyPr/>
                    <a:lstStyle/>
                    <a:p>
                      <a:pPr>
                        <a:lnSpc>
                          <a:spcPct val="107000"/>
                        </a:lnSpc>
                        <a:spcAft>
                          <a:spcPts val="800"/>
                        </a:spcAft>
                      </a:pPr>
                      <a:r>
                        <a:rPr lang="en-CA" sz="2800">
                          <a:effectLst/>
                        </a:rPr>
                        <a:t>1946</a:t>
                      </a:r>
                      <a:endParaRPr lang="en-CA" sz="1100">
                        <a:effectLst/>
                        <a:latin typeface="Calibri" panose="020F0502020204030204" pitchFamily="34" charset="0"/>
                        <a:ea typeface="DengXian" panose="02010600030101010101" pitchFamily="2" charset="-122"/>
                        <a:cs typeface="Times New Roman" panose="02020603050405020304" pitchFamily="18" charset="0"/>
                      </a:endParaRPr>
                    </a:p>
                  </a:txBody>
                  <a:tcPr/>
                </a:tc>
                <a:extLst>
                  <a:ext uri="{0D108BD9-81ED-4DB2-BD59-A6C34878D82A}">
                    <a16:rowId xmlns:a16="http://schemas.microsoft.com/office/drawing/2014/main" val="2851810534"/>
                  </a:ext>
                </a:extLst>
              </a:tr>
              <a:tr h="370840">
                <a:tc>
                  <a:txBody>
                    <a:bodyPr/>
                    <a:lstStyle/>
                    <a:p>
                      <a:pPr>
                        <a:lnSpc>
                          <a:spcPct val="107000"/>
                        </a:lnSpc>
                        <a:spcAft>
                          <a:spcPts val="800"/>
                        </a:spcAft>
                      </a:pPr>
                      <a:r>
                        <a:rPr lang="en-CA" sz="2800">
                          <a:effectLst/>
                        </a:rPr>
                        <a:t>2000</a:t>
                      </a:r>
                      <a:endParaRPr lang="en-CA" sz="1100">
                        <a:effectLst/>
                        <a:latin typeface="Calibri" panose="020F0502020204030204" pitchFamily="34" charset="0"/>
                        <a:ea typeface="DengXian" panose="02010600030101010101" pitchFamily="2" charset="-122"/>
                        <a:cs typeface="Times New Roman" panose="02020603050405020304" pitchFamily="18" charset="0"/>
                      </a:endParaRPr>
                    </a:p>
                  </a:txBody>
                  <a:tcPr/>
                </a:tc>
                <a:tc>
                  <a:txBody>
                    <a:bodyPr/>
                    <a:lstStyle/>
                    <a:p>
                      <a:pPr>
                        <a:lnSpc>
                          <a:spcPct val="107000"/>
                        </a:lnSpc>
                        <a:spcAft>
                          <a:spcPts val="800"/>
                        </a:spcAft>
                      </a:pPr>
                      <a:r>
                        <a:rPr lang="en-CA" sz="2800">
                          <a:effectLst/>
                        </a:rPr>
                        <a:t>Bush</a:t>
                      </a:r>
                      <a:endParaRPr lang="en-CA" sz="1100">
                        <a:effectLst/>
                        <a:latin typeface="Calibri" panose="020F0502020204030204" pitchFamily="34" charset="0"/>
                        <a:ea typeface="DengXian" panose="02010600030101010101" pitchFamily="2" charset="-122"/>
                        <a:cs typeface="Times New Roman" panose="02020603050405020304" pitchFamily="18" charset="0"/>
                      </a:endParaRPr>
                    </a:p>
                  </a:txBody>
                  <a:tcPr/>
                </a:tc>
                <a:tc>
                  <a:txBody>
                    <a:bodyPr/>
                    <a:lstStyle/>
                    <a:p>
                      <a:pPr>
                        <a:lnSpc>
                          <a:spcPct val="107000"/>
                        </a:lnSpc>
                        <a:spcAft>
                          <a:spcPts val="800"/>
                        </a:spcAft>
                      </a:pPr>
                      <a:r>
                        <a:rPr lang="en-CA" sz="2800">
                          <a:effectLst/>
                        </a:rPr>
                        <a:t>1946</a:t>
                      </a:r>
                      <a:endParaRPr lang="en-CA" sz="1100">
                        <a:effectLst/>
                        <a:latin typeface="Calibri" panose="020F0502020204030204" pitchFamily="34" charset="0"/>
                        <a:ea typeface="DengXian" panose="02010600030101010101" pitchFamily="2" charset="-122"/>
                        <a:cs typeface="Times New Roman" panose="02020603050405020304" pitchFamily="18" charset="0"/>
                      </a:endParaRPr>
                    </a:p>
                  </a:txBody>
                  <a:tcPr/>
                </a:tc>
                <a:extLst>
                  <a:ext uri="{0D108BD9-81ED-4DB2-BD59-A6C34878D82A}">
                    <a16:rowId xmlns:a16="http://schemas.microsoft.com/office/drawing/2014/main" val="2642625298"/>
                  </a:ext>
                </a:extLst>
              </a:tr>
              <a:tr h="370840">
                <a:tc>
                  <a:txBody>
                    <a:bodyPr/>
                    <a:lstStyle/>
                    <a:p>
                      <a:pPr>
                        <a:lnSpc>
                          <a:spcPct val="107000"/>
                        </a:lnSpc>
                        <a:spcAft>
                          <a:spcPts val="800"/>
                        </a:spcAft>
                      </a:pPr>
                      <a:r>
                        <a:rPr lang="en-CA" sz="2800">
                          <a:effectLst/>
                        </a:rPr>
                        <a:t>2008</a:t>
                      </a:r>
                      <a:endParaRPr lang="en-CA" sz="1100">
                        <a:effectLst/>
                        <a:latin typeface="Calibri" panose="020F0502020204030204" pitchFamily="34" charset="0"/>
                        <a:ea typeface="DengXian" panose="02010600030101010101" pitchFamily="2" charset="-122"/>
                        <a:cs typeface="Times New Roman" panose="02020603050405020304" pitchFamily="18" charset="0"/>
                      </a:endParaRPr>
                    </a:p>
                  </a:txBody>
                  <a:tcPr/>
                </a:tc>
                <a:tc>
                  <a:txBody>
                    <a:bodyPr/>
                    <a:lstStyle/>
                    <a:p>
                      <a:pPr>
                        <a:lnSpc>
                          <a:spcPct val="107000"/>
                        </a:lnSpc>
                        <a:spcAft>
                          <a:spcPts val="800"/>
                        </a:spcAft>
                      </a:pPr>
                      <a:r>
                        <a:rPr lang="en-CA" sz="2800">
                          <a:effectLst/>
                        </a:rPr>
                        <a:t>Obama</a:t>
                      </a:r>
                      <a:endParaRPr lang="en-CA" sz="1100">
                        <a:effectLst/>
                        <a:latin typeface="Calibri" panose="020F0502020204030204" pitchFamily="34" charset="0"/>
                        <a:ea typeface="DengXian" panose="02010600030101010101" pitchFamily="2" charset="-122"/>
                        <a:cs typeface="Times New Roman" panose="02020603050405020304" pitchFamily="18" charset="0"/>
                      </a:endParaRPr>
                    </a:p>
                  </a:txBody>
                  <a:tcPr/>
                </a:tc>
                <a:tc>
                  <a:txBody>
                    <a:bodyPr/>
                    <a:lstStyle/>
                    <a:p>
                      <a:pPr>
                        <a:lnSpc>
                          <a:spcPct val="107000"/>
                        </a:lnSpc>
                        <a:spcAft>
                          <a:spcPts val="800"/>
                        </a:spcAft>
                      </a:pPr>
                      <a:r>
                        <a:rPr lang="en-CA" sz="2800">
                          <a:effectLst/>
                        </a:rPr>
                        <a:t>1961</a:t>
                      </a:r>
                      <a:endParaRPr lang="en-CA" sz="1100">
                        <a:effectLst/>
                        <a:latin typeface="Calibri" panose="020F0502020204030204" pitchFamily="34" charset="0"/>
                        <a:ea typeface="DengXian" panose="02010600030101010101" pitchFamily="2" charset="-122"/>
                        <a:cs typeface="Times New Roman" panose="02020603050405020304" pitchFamily="18" charset="0"/>
                      </a:endParaRPr>
                    </a:p>
                  </a:txBody>
                  <a:tcPr/>
                </a:tc>
                <a:extLst>
                  <a:ext uri="{0D108BD9-81ED-4DB2-BD59-A6C34878D82A}">
                    <a16:rowId xmlns:a16="http://schemas.microsoft.com/office/drawing/2014/main" val="4294029037"/>
                  </a:ext>
                </a:extLst>
              </a:tr>
              <a:tr h="370840">
                <a:tc>
                  <a:txBody>
                    <a:bodyPr/>
                    <a:lstStyle/>
                    <a:p>
                      <a:pPr>
                        <a:lnSpc>
                          <a:spcPct val="107000"/>
                        </a:lnSpc>
                        <a:spcAft>
                          <a:spcPts val="800"/>
                        </a:spcAft>
                      </a:pPr>
                      <a:r>
                        <a:rPr lang="en-CA" sz="2800">
                          <a:effectLst/>
                        </a:rPr>
                        <a:t>2016</a:t>
                      </a:r>
                      <a:endParaRPr lang="en-CA" sz="1100">
                        <a:effectLst/>
                        <a:latin typeface="Calibri" panose="020F0502020204030204" pitchFamily="34" charset="0"/>
                        <a:ea typeface="DengXian" panose="02010600030101010101" pitchFamily="2" charset="-122"/>
                        <a:cs typeface="Times New Roman" panose="02020603050405020304" pitchFamily="18" charset="0"/>
                      </a:endParaRPr>
                    </a:p>
                  </a:txBody>
                  <a:tcPr/>
                </a:tc>
                <a:tc>
                  <a:txBody>
                    <a:bodyPr/>
                    <a:lstStyle/>
                    <a:p>
                      <a:pPr>
                        <a:lnSpc>
                          <a:spcPct val="107000"/>
                        </a:lnSpc>
                        <a:spcAft>
                          <a:spcPts val="800"/>
                        </a:spcAft>
                      </a:pPr>
                      <a:r>
                        <a:rPr lang="en-CA" sz="2800">
                          <a:effectLst/>
                        </a:rPr>
                        <a:t>Trump</a:t>
                      </a:r>
                      <a:endParaRPr lang="en-CA" sz="1100">
                        <a:effectLst/>
                        <a:latin typeface="Calibri" panose="020F0502020204030204" pitchFamily="34" charset="0"/>
                        <a:ea typeface="DengXian" panose="02010600030101010101" pitchFamily="2" charset="-122"/>
                        <a:cs typeface="Times New Roman" panose="02020603050405020304" pitchFamily="18" charset="0"/>
                      </a:endParaRPr>
                    </a:p>
                  </a:txBody>
                  <a:tcPr/>
                </a:tc>
                <a:tc>
                  <a:txBody>
                    <a:bodyPr/>
                    <a:lstStyle/>
                    <a:p>
                      <a:pPr>
                        <a:lnSpc>
                          <a:spcPct val="107000"/>
                        </a:lnSpc>
                        <a:spcAft>
                          <a:spcPts val="800"/>
                        </a:spcAft>
                      </a:pPr>
                      <a:r>
                        <a:rPr lang="en-CA" sz="2800">
                          <a:effectLst/>
                        </a:rPr>
                        <a:t>1946</a:t>
                      </a:r>
                      <a:endParaRPr lang="en-CA" sz="1100">
                        <a:effectLst/>
                        <a:latin typeface="Calibri" panose="020F0502020204030204" pitchFamily="34" charset="0"/>
                        <a:ea typeface="DengXian" panose="02010600030101010101" pitchFamily="2" charset="-122"/>
                        <a:cs typeface="Times New Roman" panose="02020603050405020304" pitchFamily="18" charset="0"/>
                      </a:endParaRPr>
                    </a:p>
                  </a:txBody>
                  <a:tcPr/>
                </a:tc>
                <a:extLst>
                  <a:ext uri="{0D108BD9-81ED-4DB2-BD59-A6C34878D82A}">
                    <a16:rowId xmlns:a16="http://schemas.microsoft.com/office/drawing/2014/main" val="706565579"/>
                  </a:ext>
                </a:extLst>
              </a:tr>
              <a:tr h="370840">
                <a:tc>
                  <a:txBody>
                    <a:bodyPr/>
                    <a:lstStyle/>
                    <a:p>
                      <a:pPr>
                        <a:lnSpc>
                          <a:spcPct val="107000"/>
                        </a:lnSpc>
                        <a:spcAft>
                          <a:spcPts val="800"/>
                        </a:spcAft>
                      </a:pPr>
                      <a:r>
                        <a:rPr lang="en-CA" sz="2800">
                          <a:effectLst/>
                        </a:rPr>
                        <a:t>2020</a:t>
                      </a:r>
                      <a:endParaRPr lang="en-CA" sz="1100">
                        <a:effectLst/>
                        <a:latin typeface="Calibri" panose="020F0502020204030204" pitchFamily="34" charset="0"/>
                        <a:ea typeface="DengXian" panose="02010600030101010101" pitchFamily="2" charset="-122"/>
                        <a:cs typeface="Times New Roman" panose="02020603050405020304" pitchFamily="18" charset="0"/>
                      </a:endParaRPr>
                    </a:p>
                  </a:txBody>
                  <a:tcPr/>
                </a:tc>
                <a:tc>
                  <a:txBody>
                    <a:bodyPr/>
                    <a:lstStyle/>
                    <a:p>
                      <a:pPr>
                        <a:lnSpc>
                          <a:spcPct val="107000"/>
                        </a:lnSpc>
                        <a:spcAft>
                          <a:spcPts val="800"/>
                        </a:spcAft>
                      </a:pPr>
                      <a:r>
                        <a:rPr lang="en-CA" sz="2800" dirty="0">
                          <a:effectLst/>
                        </a:rPr>
                        <a:t>Biden</a:t>
                      </a:r>
                      <a:endParaRPr lang="en-CA" sz="1100" dirty="0">
                        <a:effectLst/>
                        <a:latin typeface="Calibri" panose="020F0502020204030204" pitchFamily="34" charset="0"/>
                        <a:ea typeface="DengXian" panose="02010600030101010101" pitchFamily="2" charset="-122"/>
                        <a:cs typeface="Times New Roman" panose="02020603050405020304" pitchFamily="18" charset="0"/>
                      </a:endParaRPr>
                    </a:p>
                  </a:txBody>
                  <a:tcPr/>
                </a:tc>
                <a:tc>
                  <a:txBody>
                    <a:bodyPr/>
                    <a:lstStyle/>
                    <a:p>
                      <a:pPr>
                        <a:lnSpc>
                          <a:spcPct val="107000"/>
                        </a:lnSpc>
                        <a:spcAft>
                          <a:spcPts val="800"/>
                        </a:spcAft>
                      </a:pPr>
                      <a:r>
                        <a:rPr lang="en-CA" sz="2800" dirty="0">
                          <a:effectLst/>
                        </a:rPr>
                        <a:t>1942</a:t>
                      </a:r>
                      <a:endParaRPr lang="en-CA" sz="1100" dirty="0">
                        <a:effectLst/>
                        <a:latin typeface="Calibri" panose="020F0502020204030204" pitchFamily="34" charset="0"/>
                        <a:ea typeface="DengXian" panose="02010600030101010101" pitchFamily="2" charset="-122"/>
                        <a:cs typeface="Times New Roman" panose="02020603050405020304" pitchFamily="18" charset="0"/>
                      </a:endParaRPr>
                    </a:p>
                  </a:txBody>
                  <a:tcPr/>
                </a:tc>
                <a:extLst>
                  <a:ext uri="{0D108BD9-81ED-4DB2-BD59-A6C34878D82A}">
                    <a16:rowId xmlns:a16="http://schemas.microsoft.com/office/drawing/2014/main" val="2023038943"/>
                  </a:ext>
                </a:extLst>
              </a:tr>
            </a:tbl>
          </a:graphicData>
        </a:graphic>
      </p:graphicFrame>
      <p:sp>
        <p:nvSpPr>
          <p:cNvPr id="5" name="Rectangle 1">
            <a:extLst>
              <a:ext uri="{FF2B5EF4-FFF2-40B4-BE49-F238E27FC236}">
                <a16:creationId xmlns:a16="http://schemas.microsoft.com/office/drawing/2014/main" id="{22E0F536-A9E4-A9D7-5445-FD1DBE756A51}"/>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Tree>
    <p:extLst>
      <p:ext uri="{BB962C8B-B14F-4D97-AF65-F5344CB8AC3E}">
        <p14:creationId xmlns:p14="http://schemas.microsoft.com/office/powerpoint/2010/main" val="2037182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411A7-5C2E-4D04-BD67-3723BE13FFB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F370B19-84D3-41F6-A90A-13FCB72FF22B}"/>
              </a:ext>
            </a:extLst>
          </p:cNvPr>
          <p:cNvSpPr>
            <a:spLocks noGrp="1"/>
          </p:cNvSpPr>
          <p:nvPr>
            <p:ph idx="1"/>
          </p:nvPr>
        </p:nvSpPr>
        <p:spPr/>
        <p:txBody>
          <a:bodyPr/>
          <a:lstStyle/>
          <a:p>
            <a:r>
              <a:rPr lang="en-CA" dirty="0"/>
              <a:t>Of the recent five presidents, three were born at 1946, Year One of boomers.</a:t>
            </a:r>
          </a:p>
          <a:p>
            <a:r>
              <a:rPr lang="en-CA" dirty="0"/>
              <a:t>Boomers are the largest demographic group for a long time.</a:t>
            </a:r>
          </a:p>
          <a:p>
            <a:r>
              <a:rPr lang="en-CA" dirty="0"/>
              <a:t>Boomers dominate the political and social landscape for a long time.</a:t>
            </a:r>
          </a:p>
          <a:p>
            <a:r>
              <a:rPr lang="en-CA" dirty="0"/>
              <a:t>People born at Boomer Year One often become the representatives of the boomers.</a:t>
            </a:r>
          </a:p>
          <a:p>
            <a:endParaRPr lang="en-CA" dirty="0"/>
          </a:p>
        </p:txBody>
      </p:sp>
    </p:spTree>
    <p:extLst>
      <p:ext uri="{BB962C8B-B14F-4D97-AF65-F5344CB8AC3E}">
        <p14:creationId xmlns:p14="http://schemas.microsoft.com/office/powerpoint/2010/main" val="3753378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FF6C7-7607-4A4F-A2C8-4678E5B4C94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1D19527-7870-42A8-8F61-8BDE2B8BF3CD}"/>
              </a:ext>
            </a:extLst>
          </p:cNvPr>
          <p:cNvSpPr>
            <a:spLocks noGrp="1"/>
          </p:cNvSpPr>
          <p:nvPr>
            <p:ph idx="1"/>
          </p:nvPr>
        </p:nvSpPr>
        <p:spPr/>
        <p:txBody>
          <a:bodyPr/>
          <a:lstStyle/>
          <a:p>
            <a:r>
              <a:rPr lang="en-CA" dirty="0"/>
              <a:t>The dominant idea of the society is the idea of the dominant demographic group. </a:t>
            </a:r>
          </a:p>
          <a:p>
            <a:r>
              <a:rPr lang="en-CA" dirty="0"/>
              <a:t>The dominant idea evolves as boomers age.</a:t>
            </a:r>
          </a:p>
          <a:p>
            <a:r>
              <a:rPr lang="en-CA" dirty="0"/>
              <a:t> In 1980s, the boomers were young. The idea of low tax and small government was very popular. Young people don’t want governments take their earnings away.</a:t>
            </a:r>
          </a:p>
          <a:p>
            <a:r>
              <a:rPr lang="en-CA" dirty="0"/>
              <a:t>Now the boomers are mostly retired or approaching retirements. The idea of compassionate government is very popular. Old people want government help them. Budget deficit increases rapidly. </a:t>
            </a:r>
          </a:p>
        </p:txBody>
      </p:sp>
    </p:spTree>
    <p:extLst>
      <p:ext uri="{BB962C8B-B14F-4D97-AF65-F5344CB8AC3E}">
        <p14:creationId xmlns:p14="http://schemas.microsoft.com/office/powerpoint/2010/main" val="923828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F28AE-2BE5-41F3-99AE-E5F3BB524F37}"/>
              </a:ext>
            </a:extLst>
          </p:cNvPr>
          <p:cNvSpPr>
            <a:spLocks noGrp="1"/>
          </p:cNvSpPr>
          <p:nvPr>
            <p:ph type="title"/>
          </p:nvPr>
        </p:nvSpPr>
        <p:spPr/>
        <p:txBody>
          <a:bodyPr/>
          <a:lstStyle/>
          <a:p>
            <a:r>
              <a:rPr lang="en-CA" dirty="0"/>
              <a:t>The evolution of the debt market</a:t>
            </a:r>
          </a:p>
        </p:txBody>
      </p:sp>
      <p:sp>
        <p:nvSpPr>
          <p:cNvPr id="3" name="Content Placeholder 2">
            <a:extLst>
              <a:ext uri="{FF2B5EF4-FFF2-40B4-BE49-F238E27FC236}">
                <a16:creationId xmlns:a16="http://schemas.microsoft.com/office/drawing/2014/main" id="{96ABE787-9D94-45CB-9B3F-45637A5293AA}"/>
              </a:ext>
            </a:extLst>
          </p:cNvPr>
          <p:cNvSpPr>
            <a:spLocks noGrp="1"/>
          </p:cNvSpPr>
          <p:nvPr>
            <p:ph idx="1"/>
          </p:nvPr>
        </p:nvSpPr>
        <p:spPr/>
        <p:txBody>
          <a:bodyPr/>
          <a:lstStyle/>
          <a:p>
            <a:r>
              <a:rPr lang="en-CA" dirty="0"/>
              <a:t>In investment theory, risky assets mainly refer to the equity market.</a:t>
            </a:r>
          </a:p>
          <a:p>
            <a:r>
              <a:rPr lang="en-CA" dirty="0"/>
              <a:t>The benchmark for risky assets is mostly S&amp;P 500, a purely equity index.</a:t>
            </a:r>
          </a:p>
          <a:p>
            <a:r>
              <a:rPr lang="en-CA" dirty="0"/>
              <a:t>Partly due to this, the debt market is studies less intensively.</a:t>
            </a:r>
          </a:p>
          <a:p>
            <a:r>
              <a:rPr lang="en-CA" dirty="0"/>
              <a:t>However, major financial innovations and problems often occur in the debt market.</a:t>
            </a:r>
          </a:p>
        </p:txBody>
      </p:sp>
    </p:spTree>
    <p:extLst>
      <p:ext uri="{BB962C8B-B14F-4D97-AF65-F5344CB8AC3E}">
        <p14:creationId xmlns:p14="http://schemas.microsoft.com/office/powerpoint/2010/main" val="677927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663C7-1F48-4E31-8622-CC3EE19FF0B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A23196D-D544-4C4A-B0D0-FE357A4D3F7A}"/>
              </a:ext>
            </a:extLst>
          </p:cNvPr>
          <p:cNvSpPr>
            <a:spLocks noGrp="1"/>
          </p:cNvSpPr>
          <p:nvPr>
            <p:ph idx="1"/>
          </p:nvPr>
        </p:nvSpPr>
        <p:spPr/>
        <p:txBody>
          <a:bodyPr>
            <a:normAutofit/>
          </a:bodyPr>
          <a:lstStyle/>
          <a:p>
            <a:r>
              <a:rPr lang="en-CA" dirty="0"/>
              <a:t>In 1980s, high yield bonds (junk bonds) became very popular in leveraged buyouts. </a:t>
            </a:r>
          </a:p>
          <a:p>
            <a:r>
              <a:rPr lang="en-CA" dirty="0"/>
              <a:t>Michael Milken (the junk bond king) was the biggest issuer of the junk bonds. </a:t>
            </a:r>
          </a:p>
          <a:p>
            <a:r>
              <a:rPr lang="en-CA" dirty="0"/>
              <a:t>In 1980s, Mortgage Backed Securities (MBS) became popular.</a:t>
            </a:r>
          </a:p>
          <a:p>
            <a:r>
              <a:rPr lang="en-CA" dirty="0"/>
              <a:t>This has great impacts to the financial systems and the whole society.</a:t>
            </a:r>
          </a:p>
          <a:p>
            <a:endParaRPr lang="en-CA" dirty="0"/>
          </a:p>
        </p:txBody>
      </p:sp>
    </p:spTree>
    <p:extLst>
      <p:ext uri="{BB962C8B-B14F-4D97-AF65-F5344CB8AC3E}">
        <p14:creationId xmlns:p14="http://schemas.microsoft.com/office/powerpoint/2010/main" val="1328756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E828E-A0F6-41BE-A19B-97FA65A882A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25C844B-ECA0-47BD-A51F-457F5C059E61}"/>
              </a:ext>
            </a:extLst>
          </p:cNvPr>
          <p:cNvSpPr>
            <a:spLocks noGrp="1"/>
          </p:cNvSpPr>
          <p:nvPr>
            <p:ph idx="1"/>
          </p:nvPr>
        </p:nvSpPr>
        <p:spPr/>
        <p:txBody>
          <a:bodyPr>
            <a:normAutofit/>
          </a:bodyPr>
          <a:lstStyle/>
          <a:p>
            <a:r>
              <a:rPr lang="en-CA" dirty="0"/>
              <a:t>When mortgages are securitized, banks don’t have restraints on the amount of mortgage businesses.</a:t>
            </a:r>
          </a:p>
          <a:p>
            <a:r>
              <a:rPr lang="en-CA" dirty="0"/>
              <a:t>There is a strong incentive to push for more mortgages and more expensive mortgages.</a:t>
            </a:r>
          </a:p>
          <a:p>
            <a:r>
              <a:rPr lang="en-CA" dirty="0"/>
              <a:t>This causes housing boom and larger houses.</a:t>
            </a:r>
          </a:p>
          <a:p>
            <a:r>
              <a:rPr lang="en-CA" dirty="0"/>
              <a:t>People spend more on houses, and consequently, less on children.</a:t>
            </a:r>
          </a:p>
          <a:p>
            <a:endParaRPr lang="en-CA" dirty="0"/>
          </a:p>
        </p:txBody>
      </p:sp>
    </p:spTree>
    <p:extLst>
      <p:ext uri="{BB962C8B-B14F-4D97-AF65-F5344CB8AC3E}">
        <p14:creationId xmlns:p14="http://schemas.microsoft.com/office/powerpoint/2010/main" val="1821000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55AA6-6379-47C5-8069-A7A3F1E8FC66}"/>
              </a:ext>
            </a:extLst>
          </p:cNvPr>
          <p:cNvSpPr>
            <a:spLocks noGrp="1"/>
          </p:cNvSpPr>
          <p:nvPr>
            <p:ph type="title"/>
          </p:nvPr>
        </p:nvSpPr>
        <p:spPr/>
        <p:txBody>
          <a:bodyPr/>
          <a:lstStyle/>
          <a:p>
            <a:r>
              <a:rPr lang="en-CA" dirty="0"/>
              <a:t>Class plan</a:t>
            </a:r>
          </a:p>
        </p:txBody>
      </p:sp>
      <p:sp>
        <p:nvSpPr>
          <p:cNvPr id="3" name="Content Placeholder 2">
            <a:extLst>
              <a:ext uri="{FF2B5EF4-FFF2-40B4-BE49-F238E27FC236}">
                <a16:creationId xmlns:a16="http://schemas.microsoft.com/office/drawing/2014/main" id="{C9A37B4C-6636-4E54-BEAF-7520B5F1DD22}"/>
              </a:ext>
            </a:extLst>
          </p:cNvPr>
          <p:cNvSpPr>
            <a:spLocks noGrp="1"/>
          </p:cNvSpPr>
          <p:nvPr>
            <p:ph idx="1"/>
          </p:nvPr>
        </p:nvSpPr>
        <p:spPr/>
        <p:txBody>
          <a:bodyPr>
            <a:normAutofit/>
          </a:bodyPr>
          <a:lstStyle/>
          <a:p>
            <a:r>
              <a:rPr lang="en-CA" sz="4000" dirty="0"/>
              <a:t>1. Introduction of the course</a:t>
            </a:r>
          </a:p>
          <a:p>
            <a:r>
              <a:rPr lang="en-CA" sz="4000" dirty="0"/>
              <a:t>2. Semester plan and assessment method</a:t>
            </a:r>
          </a:p>
        </p:txBody>
      </p:sp>
    </p:spTree>
    <p:extLst>
      <p:ext uri="{BB962C8B-B14F-4D97-AF65-F5344CB8AC3E}">
        <p14:creationId xmlns:p14="http://schemas.microsoft.com/office/powerpoint/2010/main" val="4373086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4CD39-D268-4E05-9EEB-58FB44D60B2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7878492-7173-46B1-BC6A-134A92130229}"/>
              </a:ext>
            </a:extLst>
          </p:cNvPr>
          <p:cNvSpPr>
            <a:spLocks noGrp="1"/>
          </p:cNvSpPr>
          <p:nvPr>
            <p:ph idx="1"/>
          </p:nvPr>
        </p:nvSpPr>
        <p:spPr/>
        <p:txBody>
          <a:bodyPr/>
          <a:lstStyle/>
          <a:p>
            <a:r>
              <a:rPr lang="en-CA" dirty="0"/>
              <a:t>Fertility rates decline and drop below replacement rate.</a:t>
            </a:r>
          </a:p>
          <a:p>
            <a:r>
              <a:rPr lang="en-CA" dirty="0"/>
              <a:t>Population ages.</a:t>
            </a:r>
          </a:p>
          <a:p>
            <a:r>
              <a:rPr lang="en-CA" dirty="0"/>
              <a:t>Houses become bigger and bigger. </a:t>
            </a:r>
          </a:p>
          <a:p>
            <a:r>
              <a:rPr lang="en-CA" dirty="0"/>
              <a:t>Residents inside each house become less and less.</a:t>
            </a:r>
          </a:p>
        </p:txBody>
      </p:sp>
    </p:spTree>
    <p:extLst>
      <p:ext uri="{BB962C8B-B14F-4D97-AF65-F5344CB8AC3E}">
        <p14:creationId xmlns:p14="http://schemas.microsoft.com/office/powerpoint/2010/main" val="988658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3BF59-D212-48F4-99CF-EE4583A9C687}"/>
              </a:ext>
            </a:extLst>
          </p:cNvPr>
          <p:cNvSpPr>
            <a:spLocks noGrp="1"/>
          </p:cNvSpPr>
          <p:nvPr>
            <p:ph type="title"/>
          </p:nvPr>
        </p:nvSpPr>
        <p:spPr/>
        <p:txBody>
          <a:bodyPr/>
          <a:lstStyle/>
          <a:p>
            <a:r>
              <a:rPr lang="en-CA" dirty="0"/>
              <a:t>The story of Long Term Capital Management</a:t>
            </a:r>
          </a:p>
        </p:txBody>
      </p:sp>
      <p:sp>
        <p:nvSpPr>
          <p:cNvPr id="3" name="Content Placeholder 2">
            <a:extLst>
              <a:ext uri="{FF2B5EF4-FFF2-40B4-BE49-F238E27FC236}">
                <a16:creationId xmlns:a16="http://schemas.microsoft.com/office/drawing/2014/main" id="{272BE74C-C926-4E74-980B-7862BF6399E8}"/>
              </a:ext>
            </a:extLst>
          </p:cNvPr>
          <p:cNvSpPr>
            <a:spLocks noGrp="1"/>
          </p:cNvSpPr>
          <p:nvPr>
            <p:ph idx="1"/>
          </p:nvPr>
        </p:nvSpPr>
        <p:spPr/>
        <p:txBody>
          <a:bodyPr>
            <a:normAutofit lnSpcReduction="10000"/>
          </a:bodyPr>
          <a:lstStyle/>
          <a:p>
            <a:r>
              <a:rPr lang="en-CA" dirty="0"/>
              <a:t>LTCM was a hedge fund, mainly invested in debt securities.</a:t>
            </a:r>
          </a:p>
          <a:p>
            <a:r>
              <a:rPr lang="en-CA" dirty="0"/>
              <a:t>It was founded in 1994.</a:t>
            </a:r>
          </a:p>
          <a:p>
            <a:r>
              <a:rPr lang="en-CA" dirty="0"/>
              <a:t>It was headed by John Meriwether, former head of fixed income trading at Salomon Brothers. </a:t>
            </a:r>
          </a:p>
          <a:p>
            <a:r>
              <a:rPr lang="en-CA" dirty="0"/>
              <a:t> In 1991, Salomon Brothers was caught in a scandal of cornering the bond market by the federal agents.</a:t>
            </a:r>
          </a:p>
          <a:p>
            <a:r>
              <a:rPr lang="en-CA" dirty="0"/>
              <a:t>Meriwether learned the lesson. </a:t>
            </a:r>
          </a:p>
          <a:p>
            <a:r>
              <a:rPr lang="en-CA" dirty="0"/>
              <a:t>With LTCM, a formal chairman of Federal Reserve Bank of New York and two prominent academics, Robert Merton and Myron Scholes, were on board.</a:t>
            </a:r>
          </a:p>
        </p:txBody>
      </p:sp>
    </p:spTree>
    <p:extLst>
      <p:ext uri="{BB962C8B-B14F-4D97-AF65-F5344CB8AC3E}">
        <p14:creationId xmlns:p14="http://schemas.microsoft.com/office/powerpoint/2010/main" val="2982759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76ADA-E85D-4D96-BDB9-DADB6B64FE1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5FD12D2-9106-481B-80B4-FA2C4C7C2E6B}"/>
              </a:ext>
            </a:extLst>
          </p:cNvPr>
          <p:cNvSpPr>
            <a:spLocks noGrp="1"/>
          </p:cNvSpPr>
          <p:nvPr>
            <p:ph idx="1"/>
          </p:nvPr>
        </p:nvSpPr>
        <p:spPr/>
        <p:txBody>
          <a:bodyPr/>
          <a:lstStyle/>
          <a:p>
            <a:r>
              <a:rPr lang="en-CA" dirty="0"/>
              <a:t>Its main investment strategy was to long emerging market bonds, which offer higher yield than US bonds. </a:t>
            </a:r>
          </a:p>
          <a:p>
            <a:r>
              <a:rPr lang="en-CA" dirty="0"/>
              <a:t>The positions are highly leveraged to achieve high return on capital.</a:t>
            </a:r>
          </a:p>
          <a:p>
            <a:r>
              <a:rPr lang="en-CA" dirty="0"/>
              <a:t>The success of such strategy increases the prices of the emerging market bonds.</a:t>
            </a:r>
          </a:p>
          <a:p>
            <a:r>
              <a:rPr lang="en-CA" dirty="0"/>
              <a:t>With lower yields, higher leverages were employed to achieve high return.</a:t>
            </a:r>
          </a:p>
          <a:p>
            <a:r>
              <a:rPr lang="en-CA" dirty="0"/>
              <a:t>In 1998, the emerging market bond prices declined after the default of Russian bonds.</a:t>
            </a:r>
          </a:p>
        </p:txBody>
      </p:sp>
    </p:spTree>
    <p:extLst>
      <p:ext uri="{BB962C8B-B14F-4D97-AF65-F5344CB8AC3E}">
        <p14:creationId xmlns:p14="http://schemas.microsoft.com/office/powerpoint/2010/main" val="11853676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47060-AD16-49EE-BBDA-3E9C34F524F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DCD8D9D-88F5-4ABE-978D-92B387284C61}"/>
              </a:ext>
            </a:extLst>
          </p:cNvPr>
          <p:cNvSpPr>
            <a:spLocks noGrp="1"/>
          </p:cNvSpPr>
          <p:nvPr>
            <p:ph idx="1"/>
          </p:nvPr>
        </p:nvSpPr>
        <p:spPr/>
        <p:txBody>
          <a:bodyPr/>
          <a:lstStyle/>
          <a:p>
            <a:r>
              <a:rPr lang="en-CA" dirty="0"/>
              <a:t>LTCM could not meet margin calls. </a:t>
            </a:r>
          </a:p>
          <a:p>
            <a:r>
              <a:rPr lang="en-CA" dirty="0"/>
              <a:t>It was rumored that LTCM was one thousand times leveraged at that time.</a:t>
            </a:r>
          </a:p>
          <a:p>
            <a:r>
              <a:rPr lang="en-CA" dirty="0"/>
              <a:t>The Federal Reserve organize a rescue to unwind the positions of LTCM. </a:t>
            </a:r>
          </a:p>
          <a:p>
            <a:r>
              <a:rPr lang="en-CA" dirty="0"/>
              <a:t>It was justified for the stability of the financial market. </a:t>
            </a:r>
          </a:p>
          <a:p>
            <a:r>
              <a:rPr lang="en-CA" dirty="0"/>
              <a:t>But the rescue fuel the appetite for more high risk leveraged trading activities. </a:t>
            </a:r>
          </a:p>
          <a:p>
            <a:r>
              <a:rPr lang="en-CA" dirty="0"/>
              <a:t>This sews the seed for 2008 financial crisis.</a:t>
            </a:r>
          </a:p>
        </p:txBody>
      </p:sp>
    </p:spTree>
    <p:extLst>
      <p:ext uri="{BB962C8B-B14F-4D97-AF65-F5344CB8AC3E}">
        <p14:creationId xmlns:p14="http://schemas.microsoft.com/office/powerpoint/2010/main" val="41943239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B9F53-5C78-44B9-9F06-F6D29715B444}"/>
              </a:ext>
            </a:extLst>
          </p:cNvPr>
          <p:cNvSpPr>
            <a:spLocks noGrp="1"/>
          </p:cNvSpPr>
          <p:nvPr>
            <p:ph type="title"/>
          </p:nvPr>
        </p:nvSpPr>
        <p:spPr/>
        <p:txBody>
          <a:bodyPr/>
          <a:lstStyle/>
          <a:p>
            <a:r>
              <a:rPr lang="en-CA" dirty="0"/>
              <a:t>2008 financial crisis</a:t>
            </a:r>
          </a:p>
        </p:txBody>
      </p:sp>
      <p:sp>
        <p:nvSpPr>
          <p:cNvPr id="3" name="Content Placeholder 2">
            <a:extLst>
              <a:ext uri="{FF2B5EF4-FFF2-40B4-BE49-F238E27FC236}">
                <a16:creationId xmlns:a16="http://schemas.microsoft.com/office/drawing/2014/main" id="{9458AD35-19F0-4F76-9B3B-ED62B0E7EEB0}"/>
              </a:ext>
            </a:extLst>
          </p:cNvPr>
          <p:cNvSpPr>
            <a:spLocks noGrp="1"/>
          </p:cNvSpPr>
          <p:nvPr>
            <p:ph idx="1"/>
          </p:nvPr>
        </p:nvSpPr>
        <p:spPr/>
        <p:txBody>
          <a:bodyPr>
            <a:normAutofit/>
          </a:bodyPr>
          <a:lstStyle/>
          <a:p>
            <a:r>
              <a:rPr lang="en-CA" dirty="0"/>
              <a:t>After 2000, large amount of ARM (Adjustable Rates Mortgage) were issued, generating a new wave of housing boom.</a:t>
            </a:r>
          </a:p>
          <a:p>
            <a:r>
              <a:rPr lang="en-CA" dirty="0"/>
              <a:t>When rates are being adjusted, mostly five years later, default rates soared. </a:t>
            </a:r>
          </a:p>
          <a:p>
            <a:r>
              <a:rPr lang="en-CA" dirty="0"/>
              <a:t>Many CDS were placed by the investment banks and other people to bet on the default of the mortgage bonds, shortly before the large scale default. </a:t>
            </a:r>
          </a:p>
          <a:p>
            <a:r>
              <a:rPr lang="en-CA" dirty="0"/>
              <a:t>Question: Your heart surgeons are the best informed about your heart conditions. Should they be allowed to bet against your heart failure?</a:t>
            </a:r>
          </a:p>
        </p:txBody>
      </p:sp>
    </p:spTree>
    <p:extLst>
      <p:ext uri="{BB962C8B-B14F-4D97-AF65-F5344CB8AC3E}">
        <p14:creationId xmlns:p14="http://schemas.microsoft.com/office/powerpoint/2010/main" val="4195457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09916-11DC-45DF-9D6B-5116F11607E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3CB2F99-2DC6-48F3-AD50-86DAC885ABCA}"/>
              </a:ext>
            </a:extLst>
          </p:cNvPr>
          <p:cNvSpPr>
            <a:spLocks noGrp="1"/>
          </p:cNvSpPr>
          <p:nvPr>
            <p:ph idx="1"/>
          </p:nvPr>
        </p:nvSpPr>
        <p:spPr/>
        <p:txBody>
          <a:bodyPr/>
          <a:lstStyle/>
          <a:p>
            <a:r>
              <a:rPr lang="en-CA" dirty="0"/>
              <a:t>2008 financial crisis is mainly caused by MBS (Mortgage Backed Securities) and related derivatives, such as CDS (Credit Default Swaps).</a:t>
            </a:r>
          </a:p>
          <a:p>
            <a:r>
              <a:rPr lang="en-CA" dirty="0"/>
              <a:t>These are debt instruments. </a:t>
            </a:r>
          </a:p>
          <a:p>
            <a:r>
              <a:rPr lang="en-CA" dirty="0"/>
              <a:t>The US government bailed out the large financial institutions. AIG received 180 billion dollar of bail out fund. </a:t>
            </a:r>
          </a:p>
          <a:p>
            <a:endParaRPr lang="en-CA" dirty="0"/>
          </a:p>
        </p:txBody>
      </p:sp>
    </p:spTree>
    <p:extLst>
      <p:ext uri="{BB962C8B-B14F-4D97-AF65-F5344CB8AC3E}">
        <p14:creationId xmlns:p14="http://schemas.microsoft.com/office/powerpoint/2010/main" val="10568493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A1C80-9BB7-4F4E-A8C7-DD2EE00E53C7}"/>
              </a:ext>
            </a:extLst>
          </p:cNvPr>
          <p:cNvSpPr>
            <a:spLocks noGrp="1"/>
          </p:cNvSpPr>
          <p:nvPr>
            <p:ph type="title"/>
          </p:nvPr>
        </p:nvSpPr>
        <p:spPr/>
        <p:txBody>
          <a:bodyPr/>
          <a:lstStyle/>
          <a:p>
            <a:r>
              <a:rPr lang="en-CA" dirty="0"/>
              <a:t>After financial crisis</a:t>
            </a:r>
          </a:p>
        </p:txBody>
      </p:sp>
      <p:sp>
        <p:nvSpPr>
          <p:cNvPr id="3" name="Content Placeholder 2">
            <a:extLst>
              <a:ext uri="{FF2B5EF4-FFF2-40B4-BE49-F238E27FC236}">
                <a16:creationId xmlns:a16="http://schemas.microsoft.com/office/drawing/2014/main" id="{24FA4720-F541-4EC5-91B8-4C33F1CA42DC}"/>
              </a:ext>
            </a:extLst>
          </p:cNvPr>
          <p:cNvSpPr>
            <a:spLocks noGrp="1"/>
          </p:cNvSpPr>
          <p:nvPr>
            <p:ph idx="1"/>
          </p:nvPr>
        </p:nvSpPr>
        <p:spPr/>
        <p:txBody>
          <a:bodyPr/>
          <a:lstStyle/>
          <a:p>
            <a:r>
              <a:rPr lang="en-CA" dirty="0"/>
              <a:t>After 2008 financial crisis, US government becomes very active in supply money to maintain the steady rise of the financial market.</a:t>
            </a:r>
          </a:p>
          <a:p>
            <a:r>
              <a:rPr lang="en-CA" dirty="0"/>
              <a:t>This creates the longest bull market in the history.</a:t>
            </a:r>
          </a:p>
          <a:p>
            <a:r>
              <a:rPr lang="en-CA" dirty="0"/>
              <a:t>At the same time, the budget deficits and debt levels of many governments continue to rise.</a:t>
            </a:r>
          </a:p>
          <a:p>
            <a:r>
              <a:rPr lang="en-CA" dirty="0"/>
              <a:t>Is the unprecedented bull market an unalloyed blessing? </a:t>
            </a:r>
          </a:p>
          <a:p>
            <a:endParaRPr lang="en-CA" dirty="0"/>
          </a:p>
        </p:txBody>
      </p:sp>
    </p:spTree>
    <p:extLst>
      <p:ext uri="{BB962C8B-B14F-4D97-AF65-F5344CB8AC3E}">
        <p14:creationId xmlns:p14="http://schemas.microsoft.com/office/powerpoint/2010/main" val="1340609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115AA-833E-4D8B-94FD-F1117E79CA59}"/>
              </a:ext>
            </a:extLst>
          </p:cNvPr>
          <p:cNvSpPr>
            <a:spLocks noGrp="1"/>
          </p:cNvSpPr>
          <p:nvPr>
            <p:ph type="title"/>
          </p:nvPr>
        </p:nvSpPr>
        <p:spPr/>
        <p:txBody>
          <a:bodyPr/>
          <a:lstStyle/>
          <a:p>
            <a:r>
              <a:rPr lang="en-CA" dirty="0"/>
              <a:t>Is debt neutral</a:t>
            </a:r>
          </a:p>
        </p:txBody>
      </p:sp>
      <p:sp>
        <p:nvSpPr>
          <p:cNvPr id="3" name="Content Placeholder 2">
            <a:extLst>
              <a:ext uri="{FF2B5EF4-FFF2-40B4-BE49-F238E27FC236}">
                <a16:creationId xmlns:a16="http://schemas.microsoft.com/office/drawing/2014/main" id="{4B6D5C4A-0AB9-4C18-BAE4-3EFEB12F1677}"/>
              </a:ext>
            </a:extLst>
          </p:cNvPr>
          <p:cNvSpPr>
            <a:spLocks noGrp="1"/>
          </p:cNvSpPr>
          <p:nvPr>
            <p:ph idx="1"/>
          </p:nvPr>
        </p:nvSpPr>
        <p:spPr/>
        <p:txBody>
          <a:bodyPr>
            <a:normAutofit lnSpcReduction="10000"/>
          </a:bodyPr>
          <a:lstStyle/>
          <a:p>
            <a:r>
              <a:rPr lang="en-CA" dirty="0"/>
              <a:t>Many economists say that debt is neutral.</a:t>
            </a:r>
          </a:p>
          <a:p>
            <a:r>
              <a:rPr lang="en-CA" dirty="0"/>
              <a:t>But debt is not really neutral.</a:t>
            </a:r>
          </a:p>
          <a:p>
            <a:r>
              <a:rPr lang="en-CA" dirty="0"/>
              <a:t>Some benefit from debt.</a:t>
            </a:r>
          </a:p>
          <a:p>
            <a:r>
              <a:rPr lang="en-CA" dirty="0"/>
              <a:t>Others bear the burden of payment.</a:t>
            </a:r>
          </a:p>
          <a:p>
            <a:r>
              <a:rPr lang="en-CA" dirty="0"/>
              <a:t>It is the politically more powerful to reap the benefit.</a:t>
            </a:r>
          </a:p>
          <a:p>
            <a:r>
              <a:rPr lang="en-CA" dirty="0"/>
              <a:t>It is the politically weak to bear the burden.</a:t>
            </a:r>
          </a:p>
          <a:p>
            <a:r>
              <a:rPr lang="en-CA" dirty="0"/>
              <a:t>Debt is an instrument of wealth transfer.</a:t>
            </a:r>
          </a:p>
          <a:p>
            <a:r>
              <a:rPr lang="en-CA" dirty="0"/>
              <a:t>Debt and other government programs make politics more important </a:t>
            </a:r>
            <a:r>
              <a:rPr lang="en-CA"/>
              <a:t>than production. </a:t>
            </a:r>
            <a:endParaRPr lang="en-CA" dirty="0"/>
          </a:p>
        </p:txBody>
      </p:sp>
    </p:spTree>
    <p:extLst>
      <p:ext uri="{BB962C8B-B14F-4D97-AF65-F5344CB8AC3E}">
        <p14:creationId xmlns:p14="http://schemas.microsoft.com/office/powerpoint/2010/main" val="2738610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8CC5D-E581-4964-ADBF-E5ED38F1AFF6}"/>
              </a:ext>
            </a:extLst>
          </p:cNvPr>
          <p:cNvSpPr>
            <a:spLocks noGrp="1"/>
          </p:cNvSpPr>
          <p:nvPr>
            <p:ph type="title"/>
          </p:nvPr>
        </p:nvSpPr>
        <p:spPr/>
        <p:txBody>
          <a:bodyPr/>
          <a:lstStyle/>
          <a:p>
            <a:r>
              <a:rPr lang="en-CA" dirty="0"/>
              <a:t>Goals of this course</a:t>
            </a:r>
          </a:p>
        </p:txBody>
      </p:sp>
      <p:sp>
        <p:nvSpPr>
          <p:cNvPr id="3" name="Content Placeholder 2">
            <a:extLst>
              <a:ext uri="{FF2B5EF4-FFF2-40B4-BE49-F238E27FC236}">
                <a16:creationId xmlns:a16="http://schemas.microsoft.com/office/drawing/2014/main" id="{23766935-5BDE-45A1-9BD0-C1866C2C063A}"/>
              </a:ext>
            </a:extLst>
          </p:cNvPr>
          <p:cNvSpPr>
            <a:spLocks noGrp="1"/>
          </p:cNvSpPr>
          <p:nvPr>
            <p:ph idx="1"/>
          </p:nvPr>
        </p:nvSpPr>
        <p:spPr/>
        <p:txBody>
          <a:bodyPr>
            <a:normAutofit/>
          </a:bodyPr>
          <a:lstStyle/>
          <a:p>
            <a:r>
              <a:rPr lang="en-CA" sz="3600" dirty="0"/>
              <a:t>Get familiar with broad spectrum of financial services and financial institutions. </a:t>
            </a:r>
          </a:p>
          <a:p>
            <a:r>
              <a:rPr lang="en-CA" sz="3600" dirty="0"/>
              <a:t>Understand the deep impacts of the financial systems on our society </a:t>
            </a:r>
          </a:p>
          <a:p>
            <a:r>
              <a:rPr lang="en-CA" sz="3600"/>
              <a:t>Study </a:t>
            </a:r>
            <a:r>
              <a:rPr lang="en-CA" sz="3600" dirty="0"/>
              <a:t>financial systems </a:t>
            </a:r>
            <a:r>
              <a:rPr lang="en-CA" sz="3600"/>
              <a:t>from broad perspectives.</a:t>
            </a:r>
            <a:endParaRPr lang="en-CA" sz="3600" dirty="0"/>
          </a:p>
        </p:txBody>
      </p:sp>
    </p:spTree>
    <p:extLst>
      <p:ext uri="{BB962C8B-B14F-4D97-AF65-F5344CB8AC3E}">
        <p14:creationId xmlns:p14="http://schemas.microsoft.com/office/powerpoint/2010/main" val="31572647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1FCE0-46B6-1730-C3E2-0FFEE450CDC1}"/>
              </a:ext>
            </a:extLst>
          </p:cNvPr>
          <p:cNvSpPr>
            <a:spLocks noGrp="1"/>
          </p:cNvSpPr>
          <p:nvPr>
            <p:ph type="title"/>
          </p:nvPr>
        </p:nvSpPr>
        <p:spPr/>
        <p:txBody>
          <a:bodyPr/>
          <a:lstStyle/>
          <a:p>
            <a:r>
              <a:rPr lang="en-US" b="0" i="0" dirty="0">
                <a:solidFill>
                  <a:srgbClr val="000000"/>
                </a:solidFill>
                <a:effectLst/>
                <a:latin typeface="arial" panose="020B0604020202020204" pitchFamily="34" charset="0"/>
                <a:ea typeface="宋体" panose="02010600030101010101" pitchFamily="2" charset="-122"/>
              </a:rPr>
              <a:t>What is finance?</a:t>
            </a:r>
            <a:endParaRPr lang="en-CA" dirty="0"/>
          </a:p>
        </p:txBody>
      </p:sp>
      <p:sp>
        <p:nvSpPr>
          <p:cNvPr id="3" name="Content Placeholder 2">
            <a:extLst>
              <a:ext uri="{FF2B5EF4-FFF2-40B4-BE49-F238E27FC236}">
                <a16:creationId xmlns:a16="http://schemas.microsoft.com/office/drawing/2014/main" id="{A1BC428B-F7E6-B012-DB26-335EA69AA088}"/>
              </a:ext>
            </a:extLst>
          </p:cNvPr>
          <p:cNvSpPr>
            <a:spLocks noGrp="1"/>
          </p:cNvSpPr>
          <p:nvPr>
            <p:ph idx="1"/>
          </p:nvPr>
        </p:nvSpPr>
        <p:spPr/>
        <p:txBody>
          <a:bodyPr>
            <a:noAutofit/>
          </a:bodyPr>
          <a:lstStyle/>
          <a:p>
            <a:pPr marL="0" indent="0" algn="l">
              <a:buNone/>
            </a:pPr>
            <a:r>
              <a:rPr lang="en-US" sz="3600" b="0" i="0" dirty="0">
                <a:solidFill>
                  <a:srgbClr val="000000"/>
                </a:solidFill>
                <a:effectLst/>
                <a:latin typeface="arial" panose="020B0604020202020204" pitchFamily="34" charset="0"/>
                <a:ea typeface="宋体" panose="02010600030101010101" pitchFamily="2" charset="-122"/>
              </a:rPr>
              <a:t> </a:t>
            </a:r>
            <a:endParaRPr lang="en-US" sz="3600" b="0" i="0" dirty="0">
              <a:solidFill>
                <a:srgbClr val="000000"/>
              </a:solidFill>
              <a:effectLst/>
              <a:latin typeface="宋体" panose="02010600030101010101" pitchFamily="2" charset="-122"/>
              <a:ea typeface="宋体" panose="02010600030101010101" pitchFamily="2" charset="-122"/>
            </a:endParaRPr>
          </a:p>
          <a:p>
            <a:pPr algn="l"/>
            <a:r>
              <a:rPr lang="en-US" sz="3600" b="0" i="0" dirty="0">
                <a:solidFill>
                  <a:srgbClr val="000000"/>
                </a:solidFill>
                <a:effectLst/>
                <a:latin typeface="arial" panose="020B0604020202020204" pitchFamily="34" charset="0"/>
                <a:ea typeface="宋体" panose="02010600030101010101" pitchFamily="2" charset="-122"/>
              </a:rPr>
              <a:t>Fin means end, such as in final, finish. </a:t>
            </a:r>
          </a:p>
          <a:p>
            <a:pPr algn="l"/>
            <a:r>
              <a:rPr lang="en-US" sz="3600" b="0" i="0" dirty="0">
                <a:solidFill>
                  <a:srgbClr val="000000"/>
                </a:solidFill>
                <a:effectLst/>
                <a:latin typeface="arial" panose="020B0604020202020204" pitchFamily="34" charset="0"/>
                <a:ea typeface="宋体" panose="02010600030101010101" pitchFamily="2" charset="-122"/>
              </a:rPr>
              <a:t>Finance originally means ending, settlement, or payment. </a:t>
            </a:r>
          </a:p>
          <a:p>
            <a:pPr algn="l"/>
            <a:r>
              <a:rPr lang="en-US" sz="3600" b="0" i="0" dirty="0">
                <a:solidFill>
                  <a:srgbClr val="000000"/>
                </a:solidFill>
                <a:effectLst/>
                <a:latin typeface="arial" panose="020B0604020202020204" pitchFamily="34" charset="0"/>
                <a:ea typeface="宋体" panose="02010600030101010101" pitchFamily="2" charset="-122"/>
              </a:rPr>
              <a:t>Later in 1500s, it means ransom and taxation. </a:t>
            </a:r>
          </a:p>
          <a:p>
            <a:pPr algn="l"/>
            <a:r>
              <a:rPr lang="en-US" sz="3600" b="0" i="0" dirty="0">
                <a:solidFill>
                  <a:srgbClr val="000000"/>
                </a:solidFill>
                <a:effectLst/>
                <a:latin typeface="arial" panose="020B0604020202020204" pitchFamily="34" charset="0"/>
                <a:ea typeface="宋体" panose="02010600030101010101" pitchFamily="2" charset="-122"/>
              </a:rPr>
              <a:t>Only in eighteenth century the word finance acquired the modern meaning of money management.</a:t>
            </a:r>
            <a:endParaRPr lang="en-US" sz="3600" b="0" i="0" dirty="0">
              <a:solidFill>
                <a:srgbClr val="000000"/>
              </a:solidFill>
              <a:effectLst/>
              <a:latin typeface="宋体" panose="02010600030101010101" pitchFamily="2" charset="-122"/>
              <a:ea typeface="宋体" panose="02010600030101010101" pitchFamily="2" charset="-122"/>
            </a:endParaRPr>
          </a:p>
          <a:p>
            <a:pPr algn="l"/>
            <a:endParaRPr lang="en-US" sz="3600" b="0" i="0" dirty="0">
              <a:solidFill>
                <a:srgbClr val="000000"/>
              </a:solidFill>
              <a:effectLst/>
              <a:latin typeface="宋体" panose="02010600030101010101" pitchFamily="2" charset="-122"/>
              <a:ea typeface="宋体" panose="02010600030101010101" pitchFamily="2" charset="-122"/>
            </a:endParaRPr>
          </a:p>
          <a:p>
            <a:pPr algn="l"/>
            <a:endParaRPr lang="en-US" sz="3600" b="0" i="0" dirty="0">
              <a:solidFill>
                <a:srgbClr val="000000"/>
              </a:solidFill>
              <a:effectLst/>
              <a:latin typeface="宋体" panose="02010600030101010101" pitchFamily="2" charset="-122"/>
              <a:ea typeface="宋体" panose="02010600030101010101" pitchFamily="2" charset="-122"/>
            </a:endParaRPr>
          </a:p>
          <a:p>
            <a:endParaRPr lang="en-CA" sz="3600" dirty="0"/>
          </a:p>
        </p:txBody>
      </p:sp>
    </p:spTree>
    <p:extLst>
      <p:ext uri="{BB962C8B-B14F-4D97-AF65-F5344CB8AC3E}">
        <p14:creationId xmlns:p14="http://schemas.microsoft.com/office/powerpoint/2010/main" val="4252806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The Importance of Financial Institutions and Financial Systems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695080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DDDEF-BEE8-07AB-D4A3-DE153348CAE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4ACBCA4-D14E-4D5C-6D56-4E9E03ECCBB3}"/>
              </a:ext>
            </a:extLst>
          </p:cNvPr>
          <p:cNvSpPr>
            <a:spLocks noGrp="1"/>
          </p:cNvSpPr>
          <p:nvPr>
            <p:ph idx="1"/>
          </p:nvPr>
        </p:nvSpPr>
        <p:spPr/>
        <p:txBody>
          <a:bodyPr>
            <a:normAutofit/>
          </a:bodyPr>
          <a:lstStyle/>
          <a:p>
            <a:pPr algn="l"/>
            <a:r>
              <a:rPr lang="en-US" b="0" i="0" dirty="0">
                <a:solidFill>
                  <a:srgbClr val="000000"/>
                </a:solidFill>
                <a:effectLst/>
                <a:latin typeface="arial" panose="020B0604020202020204" pitchFamily="34" charset="0"/>
                <a:ea typeface="宋体" panose="02010600030101010101" pitchFamily="2" charset="-122"/>
              </a:rPr>
              <a:t>Finance is supposed to be a finishing touch of an investment, a fine tuning tool for economic activities. </a:t>
            </a:r>
          </a:p>
          <a:p>
            <a:pPr algn="l"/>
            <a:r>
              <a:rPr lang="en-US" b="0" i="0" dirty="0">
                <a:solidFill>
                  <a:srgbClr val="000000"/>
                </a:solidFill>
                <a:effectLst/>
                <a:latin typeface="arial" panose="020B0604020202020204" pitchFamily="34" charset="0"/>
                <a:ea typeface="宋体" panose="02010600030101010101" pitchFamily="2" charset="-122"/>
              </a:rPr>
              <a:t>But overtime, finance becomes the defining feature of a modern society. </a:t>
            </a:r>
          </a:p>
          <a:p>
            <a:pPr algn="l"/>
            <a:r>
              <a:rPr lang="en-US" b="0" i="0" dirty="0">
                <a:solidFill>
                  <a:srgbClr val="000000"/>
                </a:solidFill>
                <a:effectLst/>
                <a:latin typeface="arial" panose="020B0604020202020204" pitchFamily="34" charset="0"/>
                <a:ea typeface="宋体" panose="02010600030101010101" pitchFamily="2" charset="-122"/>
              </a:rPr>
              <a:t>This is much like definition. </a:t>
            </a:r>
          </a:p>
          <a:p>
            <a:pPr algn="l"/>
            <a:r>
              <a:rPr lang="en-US" b="0" i="0" dirty="0">
                <a:solidFill>
                  <a:srgbClr val="000000"/>
                </a:solidFill>
                <a:effectLst/>
                <a:latin typeface="arial" panose="020B0604020202020204" pitchFamily="34" charset="0"/>
                <a:ea typeface="宋体" panose="02010600030101010101" pitchFamily="2" charset="-122"/>
              </a:rPr>
              <a:t>We have to understand a concept to define a concept. </a:t>
            </a:r>
          </a:p>
          <a:p>
            <a:pPr algn="l"/>
            <a:r>
              <a:rPr lang="en-US" b="0" i="0" dirty="0">
                <a:solidFill>
                  <a:srgbClr val="000000"/>
                </a:solidFill>
                <a:effectLst/>
                <a:latin typeface="arial" panose="020B0604020202020204" pitchFamily="34" charset="0"/>
                <a:ea typeface="宋体" panose="02010600030101010101" pitchFamily="2" charset="-122"/>
              </a:rPr>
              <a:t>When we finally understand an idea, we can define it clearly. </a:t>
            </a:r>
          </a:p>
          <a:p>
            <a:pPr algn="l"/>
            <a:r>
              <a:rPr lang="en-US" b="0" i="0" dirty="0">
                <a:solidFill>
                  <a:srgbClr val="000000"/>
                </a:solidFill>
                <a:effectLst/>
                <a:latin typeface="arial" panose="020B0604020202020204" pitchFamily="34" charset="0"/>
                <a:ea typeface="宋体" panose="02010600030101010101" pitchFamily="2" charset="-122"/>
              </a:rPr>
              <a:t>But once we are able to define a concept, we put definitions at the beginning of a writing, not at the finish.</a:t>
            </a:r>
            <a:endParaRPr lang="en-US" b="0" i="0" dirty="0">
              <a:solidFill>
                <a:srgbClr val="000000"/>
              </a:solidFill>
              <a:effectLst/>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31416687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8EAEF-4562-8096-99D2-956B4B8E93E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E2AA7BD-079C-05C2-F7A8-2A445E3A6F61}"/>
              </a:ext>
            </a:extLst>
          </p:cNvPr>
          <p:cNvSpPr>
            <a:spLocks noGrp="1"/>
          </p:cNvSpPr>
          <p:nvPr>
            <p:ph idx="1"/>
          </p:nvPr>
        </p:nvSpPr>
        <p:spPr/>
        <p:txBody>
          <a:bodyPr>
            <a:normAutofit lnSpcReduction="10000"/>
          </a:bodyPr>
          <a:lstStyle/>
          <a:p>
            <a:pPr algn="l"/>
            <a:r>
              <a:rPr lang="en-US" b="0" i="0" dirty="0">
                <a:solidFill>
                  <a:srgbClr val="000000"/>
                </a:solidFill>
                <a:effectLst/>
                <a:latin typeface="arial" panose="020B0604020202020204" pitchFamily="34" charset="0"/>
                <a:ea typeface="宋体" panose="02010600030101010101" pitchFamily="2" charset="-122"/>
              </a:rPr>
              <a:t>Many governments don’t have economics department. </a:t>
            </a:r>
          </a:p>
          <a:p>
            <a:pPr algn="l"/>
            <a:r>
              <a:rPr lang="en-US" b="0" i="0" dirty="0">
                <a:solidFill>
                  <a:srgbClr val="000000"/>
                </a:solidFill>
                <a:effectLst/>
                <a:latin typeface="arial" panose="020B0604020202020204" pitchFamily="34" charset="0"/>
                <a:ea typeface="宋体" panose="02010600030101010101" pitchFamily="2" charset="-122"/>
              </a:rPr>
              <a:t>They have finance department. Finance minister is in charge of economic activities. </a:t>
            </a:r>
          </a:p>
          <a:p>
            <a:pPr algn="l"/>
            <a:r>
              <a:rPr lang="en-US" b="0" i="0" dirty="0">
                <a:solidFill>
                  <a:srgbClr val="000000"/>
                </a:solidFill>
                <a:effectLst/>
                <a:latin typeface="arial" panose="020B0604020202020204" pitchFamily="34" charset="0"/>
                <a:ea typeface="宋体" panose="02010600030101010101" pitchFamily="2" charset="-122"/>
              </a:rPr>
              <a:t>Financial institutions are supposed to serve the needs of real economic activities. </a:t>
            </a:r>
          </a:p>
          <a:p>
            <a:pPr algn="l"/>
            <a:r>
              <a:rPr lang="en-US" b="0" i="0" dirty="0">
                <a:solidFill>
                  <a:srgbClr val="000000"/>
                </a:solidFill>
                <a:effectLst/>
                <a:latin typeface="arial" panose="020B0604020202020204" pitchFamily="34" charset="0"/>
                <a:ea typeface="宋体" panose="02010600030101010101" pitchFamily="2" charset="-122"/>
              </a:rPr>
              <a:t>But over time, financial institutions often dominate industrial companies. </a:t>
            </a:r>
          </a:p>
          <a:p>
            <a:pPr algn="l"/>
            <a:r>
              <a:rPr lang="en-US" b="0" i="0" dirty="0">
                <a:solidFill>
                  <a:srgbClr val="000000"/>
                </a:solidFill>
                <a:effectLst/>
                <a:latin typeface="arial" panose="020B0604020202020204" pitchFamily="34" charset="0"/>
                <a:ea typeface="宋体" panose="02010600030101010101" pitchFamily="2" charset="-122"/>
              </a:rPr>
              <a:t>In Canada, from time to time, technology companies or resource companies may come to the top. But most of the time, top three companies are financial institutions.</a:t>
            </a:r>
            <a:endParaRPr lang="en-US" b="0" i="0" dirty="0">
              <a:solidFill>
                <a:srgbClr val="000000"/>
              </a:solidFill>
              <a:effectLst/>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42842551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04F84-20DF-38E0-4D45-55B65D64181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4AEF056-D890-8CC2-6458-47ACC20F01C5}"/>
              </a:ext>
            </a:extLst>
          </p:cNvPr>
          <p:cNvSpPr>
            <a:spLocks noGrp="1"/>
          </p:cNvSpPr>
          <p:nvPr>
            <p:ph idx="1"/>
          </p:nvPr>
        </p:nvSpPr>
        <p:spPr/>
        <p:txBody>
          <a:bodyPr>
            <a:normAutofit lnSpcReduction="10000"/>
          </a:bodyPr>
          <a:lstStyle/>
          <a:p>
            <a:r>
              <a:rPr lang="en-US" b="0" i="0" dirty="0">
                <a:solidFill>
                  <a:srgbClr val="000000"/>
                </a:solidFill>
                <a:effectLst/>
                <a:latin typeface="arial" panose="020B0604020202020204" pitchFamily="34" charset="0"/>
                <a:ea typeface="宋体" panose="02010600030101010101" pitchFamily="2" charset="-122"/>
              </a:rPr>
              <a:t>Finance is supposed to refine our life. </a:t>
            </a:r>
          </a:p>
          <a:p>
            <a:r>
              <a:rPr lang="en-US" b="0" i="0" dirty="0">
                <a:solidFill>
                  <a:srgbClr val="000000"/>
                </a:solidFill>
                <a:effectLst/>
                <a:latin typeface="arial" panose="020B0604020202020204" pitchFamily="34" charset="0"/>
                <a:ea typeface="宋体" panose="02010600030101010101" pitchFamily="2" charset="-122"/>
              </a:rPr>
              <a:t>But finance comes to define our life. </a:t>
            </a:r>
          </a:p>
          <a:p>
            <a:r>
              <a:rPr lang="en-US" b="0" i="0" dirty="0">
                <a:solidFill>
                  <a:srgbClr val="000000"/>
                </a:solidFill>
                <a:effectLst/>
                <a:latin typeface="arial" panose="020B0604020202020204" pitchFamily="34" charset="0"/>
                <a:ea typeface="宋体" panose="02010600030101010101" pitchFamily="2" charset="-122"/>
              </a:rPr>
              <a:t>With high tax rate and high pension deduction, real economic activities are subdued and financial activities flourish. </a:t>
            </a:r>
          </a:p>
          <a:p>
            <a:r>
              <a:rPr lang="en-US" b="0" i="0" dirty="0">
                <a:solidFill>
                  <a:srgbClr val="000000"/>
                </a:solidFill>
                <a:effectLst/>
                <a:latin typeface="arial" panose="020B0604020202020204" pitchFamily="34" charset="0"/>
                <a:ea typeface="宋体" panose="02010600030101010101" pitchFamily="2" charset="-122"/>
              </a:rPr>
              <a:t>Incomes of the working people have been stagnant for several decades. </a:t>
            </a:r>
          </a:p>
          <a:p>
            <a:r>
              <a:rPr lang="en-US" b="0" i="0" dirty="0">
                <a:solidFill>
                  <a:srgbClr val="000000"/>
                </a:solidFill>
                <a:effectLst/>
                <a:latin typeface="arial" panose="020B0604020202020204" pitchFamily="34" charset="0"/>
                <a:ea typeface="宋体" panose="02010600030101010101" pitchFamily="2" charset="-122"/>
              </a:rPr>
              <a:t>The values of financial assets, on the other hand, are skyrocketing.  </a:t>
            </a:r>
          </a:p>
          <a:p>
            <a:r>
              <a:rPr lang="en-US" b="0" i="0">
                <a:solidFill>
                  <a:srgbClr val="000000"/>
                </a:solidFill>
                <a:effectLst/>
                <a:latin typeface="arial" panose="020B0604020202020204" pitchFamily="34" charset="0"/>
                <a:ea typeface="宋体" panose="02010600030101010101" pitchFamily="2" charset="-122"/>
              </a:rPr>
              <a:t>A </a:t>
            </a:r>
            <a:r>
              <a:rPr lang="en-US" b="0" i="0" dirty="0">
                <a:solidFill>
                  <a:srgbClr val="000000"/>
                </a:solidFill>
                <a:effectLst/>
                <a:latin typeface="arial" panose="020B0604020202020204" pitchFamily="34" charset="0"/>
                <a:ea typeface="宋体" panose="02010600030101010101" pitchFamily="2" charset="-122"/>
              </a:rPr>
              <a:t>highly financialized society is a fine and the final stage of the society.</a:t>
            </a:r>
            <a:endParaRPr lang="en-CA" dirty="0"/>
          </a:p>
        </p:txBody>
      </p:sp>
    </p:spTree>
    <p:extLst>
      <p:ext uri="{BB962C8B-B14F-4D97-AF65-F5344CB8AC3E}">
        <p14:creationId xmlns:p14="http://schemas.microsoft.com/office/powerpoint/2010/main" val="11585899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E76C5-1E7F-45D0-92C6-B5EBF4DB4F9A}"/>
              </a:ext>
            </a:extLst>
          </p:cNvPr>
          <p:cNvSpPr>
            <a:spLocks noGrp="1"/>
          </p:cNvSpPr>
          <p:nvPr>
            <p:ph type="ctrTitle"/>
          </p:nvPr>
        </p:nvSpPr>
        <p:spPr/>
        <p:txBody>
          <a:bodyPr/>
          <a:lstStyle/>
          <a:p>
            <a:r>
              <a:rPr lang="en-CA" dirty="0"/>
              <a:t>Semester Plan and Assessment Method</a:t>
            </a:r>
          </a:p>
        </p:txBody>
      </p:sp>
      <p:sp>
        <p:nvSpPr>
          <p:cNvPr id="3" name="Subtitle 2">
            <a:extLst>
              <a:ext uri="{FF2B5EF4-FFF2-40B4-BE49-F238E27FC236}">
                <a16:creationId xmlns:a16="http://schemas.microsoft.com/office/drawing/2014/main" id="{F6D5A9B9-A905-4178-A8C9-68651CC008B1}"/>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8427542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829BC-77AD-4EE6-9DD3-DFF1E1243768}"/>
              </a:ext>
            </a:extLst>
          </p:cNvPr>
          <p:cNvSpPr>
            <a:spLocks noGrp="1"/>
          </p:cNvSpPr>
          <p:nvPr>
            <p:ph type="title"/>
          </p:nvPr>
        </p:nvSpPr>
        <p:spPr/>
        <p:txBody>
          <a:bodyPr/>
          <a:lstStyle/>
          <a:p>
            <a:r>
              <a:rPr lang="en-CA" dirty="0"/>
              <a:t>Semester plan</a:t>
            </a:r>
          </a:p>
        </p:txBody>
      </p:sp>
      <p:sp>
        <p:nvSpPr>
          <p:cNvPr id="3" name="Content Placeholder 2">
            <a:extLst>
              <a:ext uri="{FF2B5EF4-FFF2-40B4-BE49-F238E27FC236}">
                <a16:creationId xmlns:a16="http://schemas.microsoft.com/office/drawing/2014/main" id="{DCE96551-86D7-44F8-8939-24ECE7C559D6}"/>
              </a:ext>
            </a:extLst>
          </p:cNvPr>
          <p:cNvSpPr>
            <a:spLocks noGrp="1"/>
          </p:cNvSpPr>
          <p:nvPr>
            <p:ph idx="1"/>
          </p:nvPr>
        </p:nvSpPr>
        <p:spPr/>
        <p:txBody>
          <a:bodyPr>
            <a:normAutofit/>
          </a:bodyPr>
          <a:lstStyle/>
          <a:p>
            <a:r>
              <a:rPr lang="en-CA" sz="3600" dirty="0"/>
              <a:t>The semester is roughly divided into two segments.</a:t>
            </a:r>
          </a:p>
          <a:p>
            <a:r>
              <a:rPr lang="en-CA" sz="3600" dirty="0"/>
              <a:t>There will be a group presentation at the end of each segment. </a:t>
            </a:r>
          </a:p>
          <a:p>
            <a:r>
              <a:rPr lang="en-CA" sz="3600" dirty="0"/>
              <a:t>Together there are two group presentations.</a:t>
            </a:r>
          </a:p>
          <a:p>
            <a:r>
              <a:rPr lang="en-CA" sz="3600" dirty="0"/>
              <a:t>There is also an individual essay, due at the end of the term.</a:t>
            </a:r>
          </a:p>
        </p:txBody>
      </p:sp>
    </p:spTree>
    <p:extLst>
      <p:ext uri="{BB962C8B-B14F-4D97-AF65-F5344CB8AC3E}">
        <p14:creationId xmlns:p14="http://schemas.microsoft.com/office/powerpoint/2010/main" val="13213121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E86B4-7FA8-4CF1-B6A8-3C7899A68FE5}"/>
              </a:ext>
            </a:extLst>
          </p:cNvPr>
          <p:cNvSpPr>
            <a:spLocks noGrp="1"/>
          </p:cNvSpPr>
          <p:nvPr>
            <p:ph type="title"/>
          </p:nvPr>
        </p:nvSpPr>
        <p:spPr/>
        <p:txBody>
          <a:bodyPr/>
          <a:lstStyle/>
          <a:p>
            <a:r>
              <a:rPr lang="en-CA" dirty="0"/>
              <a:t>Assessment method</a:t>
            </a:r>
          </a:p>
        </p:txBody>
      </p:sp>
      <p:sp>
        <p:nvSpPr>
          <p:cNvPr id="3" name="Content Placeholder 2">
            <a:extLst>
              <a:ext uri="{FF2B5EF4-FFF2-40B4-BE49-F238E27FC236}">
                <a16:creationId xmlns:a16="http://schemas.microsoft.com/office/drawing/2014/main" id="{32CE218F-794D-4035-9598-F7DBFA099180}"/>
              </a:ext>
            </a:extLst>
          </p:cNvPr>
          <p:cNvSpPr>
            <a:spLocks noGrp="1"/>
          </p:cNvSpPr>
          <p:nvPr>
            <p:ph idx="1"/>
          </p:nvPr>
        </p:nvSpPr>
        <p:spPr/>
        <p:txBody>
          <a:bodyPr>
            <a:normAutofit/>
          </a:bodyPr>
          <a:lstStyle/>
          <a:p>
            <a:r>
              <a:rPr lang="en-CA" sz="3600" dirty="0"/>
              <a:t>Two group presentations: Each 30 points, total 60 points</a:t>
            </a:r>
          </a:p>
          <a:p>
            <a:r>
              <a:rPr lang="en-CA" sz="3600" dirty="0"/>
              <a:t>Participation: 10 points</a:t>
            </a:r>
          </a:p>
          <a:p>
            <a:r>
              <a:rPr lang="en-CA" sz="3600" dirty="0"/>
              <a:t>Final essay of at least 1500 words, to be finished by each individual: 30 points</a:t>
            </a:r>
          </a:p>
          <a:p>
            <a:r>
              <a:rPr lang="en-CA" sz="3600" dirty="0"/>
              <a:t>Together, three parts add to 100 points. </a:t>
            </a:r>
          </a:p>
          <a:p>
            <a:endParaRPr lang="en-CA" sz="3600" dirty="0"/>
          </a:p>
          <a:p>
            <a:endParaRPr lang="en-CA" sz="3600" dirty="0"/>
          </a:p>
          <a:p>
            <a:endParaRPr lang="en-CA" sz="3600" dirty="0"/>
          </a:p>
          <a:p>
            <a:pPr marL="0" indent="0">
              <a:buNone/>
            </a:pPr>
            <a:endParaRPr lang="en-CA" sz="3600" dirty="0"/>
          </a:p>
        </p:txBody>
      </p:sp>
    </p:spTree>
    <p:extLst>
      <p:ext uri="{BB962C8B-B14F-4D97-AF65-F5344CB8AC3E}">
        <p14:creationId xmlns:p14="http://schemas.microsoft.com/office/powerpoint/2010/main" val="27977391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C4C63-837F-4C10-9F78-9C5B4C59A2D7}"/>
              </a:ext>
            </a:extLst>
          </p:cNvPr>
          <p:cNvSpPr>
            <a:spLocks noGrp="1"/>
          </p:cNvSpPr>
          <p:nvPr>
            <p:ph type="title"/>
          </p:nvPr>
        </p:nvSpPr>
        <p:spPr/>
        <p:txBody>
          <a:bodyPr/>
          <a:lstStyle/>
          <a:p>
            <a:r>
              <a:rPr lang="en-CA" dirty="0"/>
              <a:t>Presentations</a:t>
            </a:r>
          </a:p>
        </p:txBody>
      </p:sp>
      <p:sp>
        <p:nvSpPr>
          <p:cNvPr id="3" name="Content Placeholder 2">
            <a:extLst>
              <a:ext uri="{FF2B5EF4-FFF2-40B4-BE49-F238E27FC236}">
                <a16:creationId xmlns:a16="http://schemas.microsoft.com/office/drawing/2014/main" id="{6A4B31BA-C317-438E-802D-BFEF2398EBDE}"/>
              </a:ext>
            </a:extLst>
          </p:cNvPr>
          <p:cNvSpPr>
            <a:spLocks noGrp="1"/>
          </p:cNvSpPr>
          <p:nvPr>
            <p:ph idx="1"/>
          </p:nvPr>
        </p:nvSpPr>
        <p:spPr/>
        <p:txBody>
          <a:bodyPr>
            <a:noAutofit/>
          </a:bodyPr>
          <a:lstStyle/>
          <a:p>
            <a:r>
              <a:rPr lang="en-CA" sz="3600" dirty="0"/>
              <a:t>Group presentations should be recorded as videos.</a:t>
            </a:r>
          </a:p>
          <a:p>
            <a:r>
              <a:rPr lang="en-CA" sz="3600" dirty="0"/>
              <a:t>Each video should be at least twenty minute for one person group,  twenty five minute for two person group and thirty minute for three person group.</a:t>
            </a:r>
          </a:p>
          <a:p>
            <a:endParaRPr lang="en-CA" sz="3600" dirty="0"/>
          </a:p>
        </p:txBody>
      </p:sp>
    </p:spTree>
    <p:extLst>
      <p:ext uri="{BB962C8B-B14F-4D97-AF65-F5344CB8AC3E}">
        <p14:creationId xmlns:p14="http://schemas.microsoft.com/office/powerpoint/2010/main" val="27857122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5A931-C097-F670-BB27-03CC13046CD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48D3B17-202F-1FD6-C8DE-57306D727402}"/>
              </a:ext>
            </a:extLst>
          </p:cNvPr>
          <p:cNvSpPr>
            <a:spLocks noGrp="1"/>
          </p:cNvSpPr>
          <p:nvPr>
            <p:ph idx="1"/>
          </p:nvPr>
        </p:nvSpPr>
        <p:spPr/>
        <p:txBody>
          <a:bodyPr>
            <a:normAutofit/>
          </a:bodyPr>
          <a:lstStyle/>
          <a:p>
            <a:endParaRPr lang="en-CA" sz="3600" dirty="0"/>
          </a:p>
          <a:p>
            <a:r>
              <a:rPr lang="en-CA" sz="3600" dirty="0"/>
              <a:t>Your video should end with a question related to the presentation for other students. The question can only be answered after watching the video. The question should be written down clearly.</a:t>
            </a:r>
          </a:p>
          <a:p>
            <a:r>
              <a:rPr lang="en-CA" sz="3600" dirty="0"/>
              <a:t>You can either upload the video on YouTube or any other way accessible by the rest of the class.</a:t>
            </a:r>
          </a:p>
        </p:txBody>
      </p:sp>
    </p:spTree>
    <p:extLst>
      <p:ext uri="{BB962C8B-B14F-4D97-AF65-F5344CB8AC3E}">
        <p14:creationId xmlns:p14="http://schemas.microsoft.com/office/powerpoint/2010/main" val="22201083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F06DC-E48E-40F0-8327-2A199EDE7709}"/>
              </a:ext>
            </a:extLst>
          </p:cNvPr>
          <p:cNvSpPr>
            <a:spLocks noGrp="1"/>
          </p:cNvSpPr>
          <p:nvPr>
            <p:ph type="title"/>
          </p:nvPr>
        </p:nvSpPr>
        <p:spPr/>
        <p:txBody>
          <a:bodyPr/>
          <a:lstStyle/>
          <a:p>
            <a:r>
              <a:rPr lang="en-CA" sz="4400" dirty="0">
                <a:effectLst/>
                <a:latin typeface="Calibri" panose="020F0502020204030204" pitchFamily="34" charset="0"/>
                <a:ea typeface="DengXian" panose="02010600030101010101" pitchFamily="2" charset="-122"/>
                <a:cs typeface="Times New Roman" panose="02020603050405020304" pitchFamily="18" charset="0"/>
              </a:rPr>
              <a:t>How to make a video with PowerPoint</a:t>
            </a:r>
            <a:endParaRPr lang="en-CA" dirty="0"/>
          </a:p>
        </p:txBody>
      </p:sp>
      <p:sp>
        <p:nvSpPr>
          <p:cNvPr id="3" name="Content Placeholder 2">
            <a:extLst>
              <a:ext uri="{FF2B5EF4-FFF2-40B4-BE49-F238E27FC236}">
                <a16:creationId xmlns:a16="http://schemas.microsoft.com/office/drawing/2014/main" id="{5B4E7834-2F31-4C79-AC27-838A84DA0F58}"/>
              </a:ext>
            </a:extLst>
          </p:cNvPr>
          <p:cNvSpPr>
            <a:spLocks noGrp="1"/>
          </p:cNvSpPr>
          <p:nvPr>
            <p:ph idx="1"/>
          </p:nvPr>
        </p:nvSpPr>
        <p:spPr/>
        <p:txBody>
          <a:bodyPr>
            <a:noAutofit/>
          </a:bodyPr>
          <a:lstStyle/>
          <a:p>
            <a:pPr marL="342900" lvl="0" indent="-342900">
              <a:lnSpc>
                <a:spcPct val="107000"/>
              </a:lnSpc>
              <a:spcAft>
                <a:spcPts val="800"/>
              </a:spcAft>
              <a:buFont typeface="Arial" panose="020B0604020202020204" pitchFamily="34" charset="0"/>
              <a:buChar char="•"/>
              <a:tabLst>
                <a:tab pos="457200" algn="l"/>
              </a:tabLst>
            </a:pPr>
            <a:r>
              <a:rPr lang="en-CA" sz="3200" dirty="0">
                <a:effectLst/>
                <a:latin typeface="Calibri" panose="020F0502020204030204" pitchFamily="34" charset="0"/>
                <a:ea typeface="DengXian" panose="02010600030101010101" pitchFamily="2" charset="-122"/>
                <a:cs typeface="Times New Roman" panose="02020603050405020304" pitchFamily="18" charset="0"/>
              </a:rPr>
              <a:t>1. Open your file in PowerPoint</a:t>
            </a:r>
          </a:p>
          <a:p>
            <a:pPr marL="342900" lvl="0" indent="-342900">
              <a:lnSpc>
                <a:spcPct val="107000"/>
              </a:lnSpc>
              <a:spcAft>
                <a:spcPts val="800"/>
              </a:spcAft>
              <a:buFont typeface="Arial" panose="020B0604020202020204" pitchFamily="34" charset="0"/>
              <a:buChar char="•"/>
              <a:tabLst>
                <a:tab pos="457200" algn="l"/>
              </a:tabLst>
            </a:pPr>
            <a:r>
              <a:rPr lang="en-CA" sz="3200" dirty="0">
                <a:effectLst/>
                <a:latin typeface="Calibri" panose="020F0502020204030204" pitchFamily="34" charset="0"/>
                <a:ea typeface="DengXian" panose="02010600030101010101" pitchFamily="2" charset="-122"/>
                <a:cs typeface="Times New Roman" panose="02020603050405020304" pitchFamily="18" charset="0"/>
              </a:rPr>
              <a:t>2. Click Slide Show on menu bar</a:t>
            </a:r>
          </a:p>
          <a:p>
            <a:pPr marL="342900" lvl="0" indent="-342900">
              <a:lnSpc>
                <a:spcPct val="107000"/>
              </a:lnSpc>
              <a:spcAft>
                <a:spcPts val="800"/>
              </a:spcAft>
              <a:buFont typeface="Arial" panose="020B0604020202020204" pitchFamily="34" charset="0"/>
              <a:buChar char="•"/>
              <a:tabLst>
                <a:tab pos="457200" algn="l"/>
              </a:tabLst>
            </a:pPr>
            <a:r>
              <a:rPr lang="en-CA" sz="3200" dirty="0">
                <a:effectLst/>
                <a:latin typeface="Calibri" panose="020F0502020204030204" pitchFamily="34" charset="0"/>
                <a:ea typeface="DengXian" panose="02010600030101010101" pitchFamily="2" charset="-122"/>
                <a:cs typeface="Times New Roman" panose="02020603050405020304" pitchFamily="18" charset="0"/>
              </a:rPr>
              <a:t>3. Click Record Slide Show</a:t>
            </a:r>
          </a:p>
          <a:p>
            <a:pPr marL="342900" lvl="0" indent="-342900">
              <a:lnSpc>
                <a:spcPct val="107000"/>
              </a:lnSpc>
              <a:spcAft>
                <a:spcPts val="800"/>
              </a:spcAft>
              <a:buFont typeface="Arial" panose="020B0604020202020204" pitchFamily="34" charset="0"/>
              <a:buChar char="•"/>
              <a:tabLst>
                <a:tab pos="457200" algn="l"/>
              </a:tabLst>
            </a:pPr>
            <a:r>
              <a:rPr lang="en-CA" sz="3200" dirty="0">
                <a:effectLst/>
                <a:latin typeface="Calibri" panose="020F0502020204030204" pitchFamily="34" charset="0"/>
                <a:ea typeface="DengXian" panose="02010600030101010101" pitchFamily="2" charset="-122"/>
                <a:cs typeface="Times New Roman" panose="02020603050405020304" pitchFamily="18" charset="0"/>
              </a:rPr>
              <a:t>4. On Record Screen, click Record</a:t>
            </a:r>
          </a:p>
          <a:p>
            <a:pPr marL="342900" lvl="0" indent="-342900">
              <a:lnSpc>
                <a:spcPct val="107000"/>
              </a:lnSpc>
              <a:spcAft>
                <a:spcPts val="800"/>
              </a:spcAft>
              <a:buFont typeface="Arial" panose="020B0604020202020204" pitchFamily="34" charset="0"/>
              <a:buChar char="•"/>
              <a:tabLst>
                <a:tab pos="457200" algn="l"/>
              </a:tabLst>
            </a:pPr>
            <a:r>
              <a:rPr lang="en-CA" sz="3200" dirty="0">
                <a:effectLst/>
                <a:latin typeface="Calibri" panose="020F0502020204030204" pitchFamily="34" charset="0"/>
                <a:ea typeface="DengXian" panose="02010600030101010101" pitchFamily="2" charset="-122"/>
                <a:cs typeface="Times New Roman" panose="02020603050405020304" pitchFamily="18" charset="0"/>
              </a:rPr>
              <a:t>5. Click Stop when you finish recording the page</a:t>
            </a:r>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2400" dirty="0"/>
          </a:p>
        </p:txBody>
      </p:sp>
    </p:spTree>
    <p:extLst>
      <p:ext uri="{BB962C8B-B14F-4D97-AF65-F5344CB8AC3E}">
        <p14:creationId xmlns:p14="http://schemas.microsoft.com/office/powerpoint/2010/main" val="7863568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8FB4E-2AAF-4A5C-845A-7E9744C0EE5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F75AD64-B7B2-4DBD-AF59-4A5766BA86DA}"/>
              </a:ext>
            </a:extLst>
          </p:cNvPr>
          <p:cNvSpPr>
            <a:spLocks noGrp="1"/>
          </p:cNvSpPr>
          <p:nvPr>
            <p:ph idx="1"/>
          </p:nvPr>
        </p:nvSpPr>
        <p:spPr/>
        <p:txBody>
          <a:bodyPr>
            <a:normAutofit fontScale="92500" lnSpcReduction="20000"/>
          </a:bodyPr>
          <a:lstStyle/>
          <a:p>
            <a:pPr marL="342900" lvl="0" indent="-342900">
              <a:lnSpc>
                <a:spcPct val="107000"/>
              </a:lnSpc>
              <a:spcAft>
                <a:spcPts val="800"/>
              </a:spcAft>
              <a:buFont typeface="Arial" panose="020B0604020202020204" pitchFamily="34" charset="0"/>
              <a:buChar char="•"/>
              <a:tabLst>
                <a:tab pos="457200" algn="l"/>
              </a:tabLst>
            </a:pPr>
            <a:r>
              <a:rPr lang="en-CA" sz="2800" dirty="0">
                <a:effectLst/>
                <a:latin typeface="Calibri" panose="020F0502020204030204" pitchFamily="34" charset="0"/>
                <a:ea typeface="DengXian" panose="02010600030101010101" pitchFamily="2" charset="-122"/>
                <a:cs typeface="Times New Roman" panose="02020603050405020304" pitchFamily="18" charset="0"/>
              </a:rPr>
              <a:t>6. Go to next page</a:t>
            </a:r>
          </a:p>
          <a:p>
            <a:pPr marL="342900" lvl="0" indent="-342900">
              <a:lnSpc>
                <a:spcPct val="107000"/>
              </a:lnSpc>
              <a:spcAft>
                <a:spcPts val="800"/>
              </a:spcAft>
              <a:buFont typeface="Arial" panose="020B0604020202020204" pitchFamily="34" charset="0"/>
              <a:buChar char="•"/>
              <a:tabLst>
                <a:tab pos="457200" algn="l"/>
              </a:tabLst>
            </a:pPr>
            <a:r>
              <a:rPr lang="en-CA" sz="2800" dirty="0">
                <a:effectLst/>
                <a:latin typeface="Calibri" panose="020F0502020204030204" pitchFamily="34" charset="0"/>
                <a:ea typeface="DengXian" panose="02010600030101010101" pitchFamily="2" charset="-122"/>
                <a:cs typeface="Times New Roman" panose="02020603050405020304" pitchFamily="18" charset="0"/>
              </a:rPr>
              <a:t>7. After finishing your part of recording, send the file to someone in your group.</a:t>
            </a:r>
          </a:p>
          <a:p>
            <a:pPr marL="342900" lvl="0" indent="-342900">
              <a:lnSpc>
                <a:spcPct val="107000"/>
              </a:lnSpc>
              <a:spcAft>
                <a:spcPts val="800"/>
              </a:spcAft>
              <a:buFont typeface="Arial" panose="020B0604020202020204" pitchFamily="34" charset="0"/>
              <a:buChar char="•"/>
              <a:tabLst>
                <a:tab pos="457200" algn="l"/>
              </a:tabLst>
            </a:pPr>
            <a:r>
              <a:rPr lang="en-CA" sz="2800" dirty="0">
                <a:effectLst/>
                <a:latin typeface="Calibri" panose="020F0502020204030204" pitchFamily="34" charset="0"/>
                <a:ea typeface="DengXian" panose="02010600030101010101" pitchFamily="2" charset="-122"/>
                <a:cs typeface="Times New Roman" panose="02020603050405020304" pitchFamily="18" charset="0"/>
              </a:rPr>
              <a:t>8. This person will put all parts into a single file. Then save the file in mp4 video format</a:t>
            </a:r>
          </a:p>
          <a:p>
            <a:pPr marL="342900" lvl="0" indent="-342900">
              <a:lnSpc>
                <a:spcPct val="107000"/>
              </a:lnSpc>
              <a:spcAft>
                <a:spcPts val="800"/>
              </a:spcAft>
              <a:buFont typeface="Arial" panose="020B0604020202020204" pitchFamily="34" charset="0"/>
              <a:buChar char="•"/>
              <a:tabLst>
                <a:tab pos="457200" algn="l"/>
              </a:tabLst>
            </a:pPr>
            <a:r>
              <a:rPr lang="en-CA" sz="2800" dirty="0">
                <a:effectLst/>
                <a:latin typeface="Calibri" panose="020F0502020204030204" pitchFamily="34" charset="0"/>
                <a:ea typeface="DengXian" panose="02010600030101010101" pitchFamily="2" charset="-122"/>
                <a:cs typeface="Times New Roman" panose="02020603050405020304" pitchFamily="18" charset="0"/>
              </a:rPr>
              <a:t>9. Upload the video to YouTube, Google drive or any other platform for others to watch.</a:t>
            </a:r>
          </a:p>
          <a:p>
            <a:pPr marL="342900" lvl="0" indent="-342900">
              <a:lnSpc>
                <a:spcPct val="107000"/>
              </a:lnSpc>
              <a:spcAft>
                <a:spcPts val="800"/>
              </a:spcAft>
              <a:buFont typeface="Arial" panose="020B0604020202020204" pitchFamily="34" charset="0"/>
              <a:buChar char="•"/>
              <a:tabLst>
                <a:tab pos="457200" algn="l"/>
              </a:tabLst>
            </a:pPr>
            <a:r>
              <a:rPr lang="en-CA" sz="2800" dirty="0">
                <a:effectLst/>
                <a:latin typeface="Calibri" panose="020F0502020204030204" pitchFamily="34" charset="0"/>
                <a:ea typeface="DengXian" panose="02010600030101010101" pitchFamily="2" charset="-122"/>
                <a:cs typeface="Times New Roman" panose="02020603050405020304" pitchFamily="18" charset="0"/>
              </a:rPr>
              <a:t>10. Put a link on Blackboard so everyone knows where the video locates. (We will talk about it later.)</a:t>
            </a:r>
            <a:endParaRPr lang="en-CA" dirty="0"/>
          </a:p>
        </p:txBody>
      </p:sp>
    </p:spTree>
    <p:extLst>
      <p:ext uri="{BB962C8B-B14F-4D97-AF65-F5344CB8AC3E}">
        <p14:creationId xmlns:p14="http://schemas.microsoft.com/office/powerpoint/2010/main" val="2482893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breadth of financial services</a:t>
            </a:r>
          </a:p>
        </p:txBody>
      </p:sp>
      <p:sp>
        <p:nvSpPr>
          <p:cNvPr id="3" name="Content Placeholder 2"/>
          <p:cNvSpPr>
            <a:spLocks noGrp="1"/>
          </p:cNvSpPr>
          <p:nvPr>
            <p:ph idx="1"/>
          </p:nvPr>
        </p:nvSpPr>
        <p:spPr/>
        <p:txBody>
          <a:bodyPr>
            <a:noAutofit/>
          </a:bodyPr>
          <a:lstStyle/>
          <a:p>
            <a:r>
              <a:rPr lang="en-US" sz="3200" dirty="0"/>
              <a:t>Ordinary people use many financial services.</a:t>
            </a:r>
          </a:p>
          <a:p>
            <a:r>
              <a:rPr lang="en-US" sz="3200" dirty="0"/>
              <a:t>We use credit cards and debit cards all the time</a:t>
            </a:r>
          </a:p>
          <a:p>
            <a:r>
              <a:rPr lang="en-US" sz="3200" dirty="0"/>
              <a:t>We withdraw cashes, deposit our payrolls directly into our banks.</a:t>
            </a:r>
          </a:p>
          <a:p>
            <a:r>
              <a:rPr lang="en-US" sz="3200" dirty="0"/>
              <a:t>We finance the purchases of our homes and cars.</a:t>
            </a:r>
          </a:p>
          <a:p>
            <a:r>
              <a:rPr lang="en-US" sz="3200" dirty="0"/>
              <a:t>We buy various insurances.</a:t>
            </a:r>
          </a:p>
          <a:p>
            <a:r>
              <a:rPr lang="en-US" sz="3200" dirty="0"/>
              <a:t>We manage our retirement and other investment funds.</a:t>
            </a:r>
          </a:p>
          <a:p>
            <a:r>
              <a:rPr lang="en-US" sz="3200" dirty="0"/>
              <a:t>And many other services.</a:t>
            </a:r>
          </a:p>
        </p:txBody>
      </p:sp>
    </p:spTree>
    <p:extLst>
      <p:ext uri="{BB962C8B-B14F-4D97-AF65-F5344CB8AC3E}">
        <p14:creationId xmlns:p14="http://schemas.microsoft.com/office/powerpoint/2010/main" val="29231449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A1265-0532-4A3D-95B7-7BC2E50D5DDA}"/>
              </a:ext>
            </a:extLst>
          </p:cNvPr>
          <p:cNvSpPr>
            <a:spLocks noGrp="1"/>
          </p:cNvSpPr>
          <p:nvPr>
            <p:ph type="title"/>
          </p:nvPr>
        </p:nvSpPr>
        <p:spPr/>
        <p:txBody>
          <a:bodyPr/>
          <a:lstStyle/>
          <a:p>
            <a:r>
              <a:rPr lang="en-CA" dirty="0"/>
              <a:t>Notes</a:t>
            </a:r>
          </a:p>
        </p:txBody>
      </p:sp>
      <p:sp>
        <p:nvSpPr>
          <p:cNvPr id="3" name="Content Placeholder 2">
            <a:extLst>
              <a:ext uri="{FF2B5EF4-FFF2-40B4-BE49-F238E27FC236}">
                <a16:creationId xmlns:a16="http://schemas.microsoft.com/office/drawing/2014/main" id="{F955193D-155D-4D94-B5D8-C4898EB4FE4C}"/>
              </a:ext>
            </a:extLst>
          </p:cNvPr>
          <p:cNvSpPr>
            <a:spLocks noGrp="1"/>
          </p:cNvSpPr>
          <p:nvPr>
            <p:ph idx="1"/>
          </p:nvPr>
        </p:nvSpPr>
        <p:spPr/>
        <p:txBody>
          <a:bodyPr>
            <a:normAutofit/>
          </a:bodyPr>
          <a:lstStyle/>
          <a:p>
            <a:r>
              <a:rPr lang="en-CA" sz="3600" dirty="0"/>
              <a:t>The format of video is not restricted to PPT.</a:t>
            </a:r>
          </a:p>
          <a:p>
            <a:r>
              <a:rPr lang="en-CA" sz="3600" dirty="0"/>
              <a:t>Any video type will be fine.</a:t>
            </a:r>
          </a:p>
          <a:p>
            <a:endParaRPr lang="en-CA" sz="3600" dirty="0"/>
          </a:p>
        </p:txBody>
      </p:sp>
    </p:spTree>
    <p:extLst>
      <p:ext uri="{BB962C8B-B14F-4D97-AF65-F5344CB8AC3E}">
        <p14:creationId xmlns:p14="http://schemas.microsoft.com/office/powerpoint/2010/main" val="5889852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1E7FA-5760-4937-9071-B3F6347923F1}"/>
              </a:ext>
            </a:extLst>
          </p:cNvPr>
          <p:cNvSpPr>
            <a:spLocks noGrp="1"/>
          </p:cNvSpPr>
          <p:nvPr>
            <p:ph type="title"/>
          </p:nvPr>
        </p:nvSpPr>
        <p:spPr/>
        <p:txBody>
          <a:bodyPr/>
          <a:lstStyle/>
          <a:p>
            <a:r>
              <a:rPr lang="en-CA" dirty="0"/>
              <a:t>Grading of presentations</a:t>
            </a:r>
          </a:p>
        </p:txBody>
      </p:sp>
      <p:sp>
        <p:nvSpPr>
          <p:cNvPr id="3" name="Content Placeholder 2">
            <a:extLst>
              <a:ext uri="{FF2B5EF4-FFF2-40B4-BE49-F238E27FC236}">
                <a16:creationId xmlns:a16="http://schemas.microsoft.com/office/drawing/2014/main" id="{1D00C3DD-5AB8-483E-850D-80A916D75201}"/>
              </a:ext>
            </a:extLst>
          </p:cNvPr>
          <p:cNvSpPr>
            <a:spLocks noGrp="1"/>
          </p:cNvSpPr>
          <p:nvPr>
            <p:ph idx="1"/>
          </p:nvPr>
        </p:nvSpPr>
        <p:spPr/>
        <p:txBody>
          <a:bodyPr>
            <a:normAutofit lnSpcReduction="10000"/>
          </a:bodyPr>
          <a:lstStyle/>
          <a:p>
            <a:r>
              <a:rPr lang="en-CA" sz="3600" dirty="0"/>
              <a:t>Each group presentation will be graded by all the students not presenting. </a:t>
            </a:r>
          </a:p>
          <a:p>
            <a:r>
              <a:rPr lang="en-CA" sz="3600" dirty="0"/>
              <a:t> Assign grade to each presenting student, instead of the whole group. This  will encourage active participation of the group project. </a:t>
            </a:r>
          </a:p>
          <a:p>
            <a:r>
              <a:rPr lang="en-CA" sz="3600" dirty="0"/>
              <a:t>Grading scale is 0 to 10.</a:t>
            </a:r>
          </a:p>
          <a:p>
            <a:r>
              <a:rPr lang="en-CA" sz="3600" dirty="0"/>
              <a:t>Please send your gradings to me. The grade of each presentation is the average of all grades. </a:t>
            </a:r>
          </a:p>
          <a:p>
            <a:endParaRPr lang="en-CA" dirty="0"/>
          </a:p>
        </p:txBody>
      </p:sp>
    </p:spTree>
    <p:extLst>
      <p:ext uri="{BB962C8B-B14F-4D97-AF65-F5344CB8AC3E}">
        <p14:creationId xmlns:p14="http://schemas.microsoft.com/office/powerpoint/2010/main" val="29499800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3AA21-6E69-482B-8BA5-368A1D8D83A4}"/>
              </a:ext>
            </a:extLst>
          </p:cNvPr>
          <p:cNvSpPr>
            <a:spLocks noGrp="1"/>
          </p:cNvSpPr>
          <p:nvPr>
            <p:ph type="title"/>
          </p:nvPr>
        </p:nvSpPr>
        <p:spPr/>
        <p:txBody>
          <a:bodyPr/>
          <a:lstStyle/>
          <a:p>
            <a:r>
              <a:rPr lang="en-CA" dirty="0"/>
              <a:t>Participation mark</a:t>
            </a:r>
          </a:p>
        </p:txBody>
      </p:sp>
      <p:sp>
        <p:nvSpPr>
          <p:cNvPr id="3" name="Content Placeholder 2">
            <a:extLst>
              <a:ext uri="{FF2B5EF4-FFF2-40B4-BE49-F238E27FC236}">
                <a16:creationId xmlns:a16="http://schemas.microsoft.com/office/drawing/2014/main" id="{C0B46FF7-88E7-4495-917C-5A155A875C82}"/>
              </a:ext>
            </a:extLst>
          </p:cNvPr>
          <p:cNvSpPr>
            <a:spLocks noGrp="1"/>
          </p:cNvSpPr>
          <p:nvPr>
            <p:ph idx="1"/>
          </p:nvPr>
        </p:nvSpPr>
        <p:spPr/>
        <p:txBody>
          <a:bodyPr/>
          <a:lstStyle/>
          <a:p>
            <a:r>
              <a:rPr lang="en-CA" sz="3600" dirty="0"/>
              <a:t>Each presentation should include a written question at the end of the presentation. The question can only be answered after going over the presentation video. </a:t>
            </a:r>
          </a:p>
          <a:p>
            <a:r>
              <a:rPr lang="en-CA" sz="3600" dirty="0"/>
              <a:t>Please send me the answer to the question given at the presentation when you send me the presentation grading. The answer doesn’t have to be long. It is used to tell me that you have indeed  watched the video.</a:t>
            </a:r>
          </a:p>
          <a:p>
            <a:endParaRPr lang="en-CA" dirty="0"/>
          </a:p>
        </p:txBody>
      </p:sp>
    </p:spTree>
    <p:extLst>
      <p:ext uri="{BB962C8B-B14F-4D97-AF65-F5344CB8AC3E}">
        <p14:creationId xmlns:p14="http://schemas.microsoft.com/office/powerpoint/2010/main" val="34589657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60538-2CD7-4F30-91F6-16106EC6366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498C8F4-AB46-40A4-9A86-91449E194811}"/>
              </a:ext>
            </a:extLst>
          </p:cNvPr>
          <p:cNvSpPr>
            <a:spLocks noGrp="1"/>
          </p:cNvSpPr>
          <p:nvPr>
            <p:ph idx="1"/>
          </p:nvPr>
        </p:nvSpPr>
        <p:spPr/>
        <p:txBody>
          <a:bodyPr>
            <a:normAutofit/>
          </a:bodyPr>
          <a:lstStyle/>
          <a:p>
            <a:r>
              <a:rPr lang="en-CA" sz="3600" dirty="0"/>
              <a:t>Total participation mark of each person is based on the numbers of grading you submit and the answers of the questions from the presentations.</a:t>
            </a:r>
          </a:p>
        </p:txBody>
      </p:sp>
    </p:spTree>
    <p:extLst>
      <p:ext uri="{BB962C8B-B14F-4D97-AF65-F5344CB8AC3E}">
        <p14:creationId xmlns:p14="http://schemas.microsoft.com/office/powerpoint/2010/main" val="20454570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891F2-0EE2-438B-9FCB-67399C6EE128}"/>
              </a:ext>
            </a:extLst>
          </p:cNvPr>
          <p:cNvSpPr>
            <a:spLocks noGrp="1"/>
          </p:cNvSpPr>
          <p:nvPr>
            <p:ph type="title"/>
          </p:nvPr>
        </p:nvSpPr>
        <p:spPr/>
        <p:txBody>
          <a:bodyPr/>
          <a:lstStyle/>
          <a:p>
            <a:r>
              <a:rPr lang="en-CA" dirty="0"/>
              <a:t>Final essay</a:t>
            </a:r>
          </a:p>
        </p:txBody>
      </p:sp>
      <p:sp>
        <p:nvSpPr>
          <p:cNvPr id="3" name="Content Placeholder 2">
            <a:extLst>
              <a:ext uri="{FF2B5EF4-FFF2-40B4-BE49-F238E27FC236}">
                <a16:creationId xmlns:a16="http://schemas.microsoft.com/office/drawing/2014/main" id="{907D2A46-46BB-4467-88D1-2049AD69821C}"/>
              </a:ext>
            </a:extLst>
          </p:cNvPr>
          <p:cNvSpPr>
            <a:spLocks noGrp="1"/>
          </p:cNvSpPr>
          <p:nvPr>
            <p:ph idx="1"/>
          </p:nvPr>
        </p:nvSpPr>
        <p:spPr/>
        <p:txBody>
          <a:bodyPr/>
          <a:lstStyle/>
          <a:p>
            <a:r>
              <a:rPr lang="en-CA" sz="3600" dirty="0"/>
              <a:t>Final essay is individually based.</a:t>
            </a:r>
          </a:p>
          <a:p>
            <a:r>
              <a:rPr lang="en-CA" sz="3600" dirty="0"/>
              <a:t>It contains at least 1500 </a:t>
            </a:r>
            <a:r>
              <a:rPr lang="en-CA" sz="3600"/>
              <a:t>words.</a:t>
            </a:r>
            <a:endParaRPr lang="en-CA" sz="3600" dirty="0"/>
          </a:p>
          <a:p>
            <a:endParaRPr lang="en-CA" dirty="0"/>
          </a:p>
        </p:txBody>
      </p:sp>
    </p:spTree>
    <p:extLst>
      <p:ext uri="{BB962C8B-B14F-4D97-AF65-F5344CB8AC3E}">
        <p14:creationId xmlns:p14="http://schemas.microsoft.com/office/powerpoint/2010/main" val="11174522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2FBA7-36F7-4DA3-B161-D1A334A63674}"/>
              </a:ext>
            </a:extLst>
          </p:cNvPr>
          <p:cNvSpPr>
            <a:spLocks noGrp="1"/>
          </p:cNvSpPr>
          <p:nvPr>
            <p:ph type="title"/>
          </p:nvPr>
        </p:nvSpPr>
        <p:spPr/>
        <p:txBody>
          <a:bodyPr/>
          <a:lstStyle/>
          <a:p>
            <a:r>
              <a:rPr lang="en-CA" dirty="0"/>
              <a:t>Selection of presentation and essay topics</a:t>
            </a:r>
          </a:p>
        </p:txBody>
      </p:sp>
      <p:sp>
        <p:nvSpPr>
          <p:cNvPr id="3" name="Content Placeholder 2">
            <a:extLst>
              <a:ext uri="{FF2B5EF4-FFF2-40B4-BE49-F238E27FC236}">
                <a16:creationId xmlns:a16="http://schemas.microsoft.com/office/drawing/2014/main" id="{970FF8D4-7D32-41D1-B596-C2F1041A42B1}"/>
              </a:ext>
            </a:extLst>
          </p:cNvPr>
          <p:cNvSpPr>
            <a:spLocks noGrp="1"/>
          </p:cNvSpPr>
          <p:nvPr>
            <p:ph idx="1"/>
          </p:nvPr>
        </p:nvSpPr>
        <p:spPr/>
        <p:txBody>
          <a:bodyPr>
            <a:noAutofit/>
          </a:bodyPr>
          <a:lstStyle/>
          <a:p>
            <a:r>
              <a:rPr lang="en-CA" sz="3600" dirty="0"/>
              <a:t>There are suggested topics for presentations from lectures.</a:t>
            </a:r>
          </a:p>
          <a:p>
            <a:r>
              <a:rPr lang="en-CA" sz="3600" dirty="0"/>
              <a:t>Northern BC offers great career opportunities. Many graduates from lower mainland opt to come to the North to advance their careers.</a:t>
            </a:r>
          </a:p>
          <a:p>
            <a:r>
              <a:rPr lang="en-CA" sz="3600" dirty="0"/>
              <a:t>It would be great to present Northern communities to help each other to get familiar with the North.</a:t>
            </a:r>
          </a:p>
          <a:p>
            <a:endParaRPr lang="en-CA" sz="3600" dirty="0"/>
          </a:p>
          <a:p>
            <a:endParaRPr lang="en-CA" sz="3600" dirty="0"/>
          </a:p>
          <a:p>
            <a:endParaRPr lang="en-CA" sz="3600" dirty="0"/>
          </a:p>
          <a:p>
            <a:endParaRPr lang="en-CA" sz="3600" dirty="0"/>
          </a:p>
          <a:p>
            <a:endParaRPr lang="en-CA" sz="3600" dirty="0"/>
          </a:p>
        </p:txBody>
      </p:sp>
    </p:spTree>
    <p:extLst>
      <p:ext uri="{BB962C8B-B14F-4D97-AF65-F5344CB8AC3E}">
        <p14:creationId xmlns:p14="http://schemas.microsoft.com/office/powerpoint/2010/main" val="13781828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A8102-E691-8784-74CB-C14E418B840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826F38E-B169-F931-1FCA-5E71F88609D9}"/>
              </a:ext>
            </a:extLst>
          </p:cNvPr>
          <p:cNvSpPr>
            <a:spLocks noGrp="1"/>
          </p:cNvSpPr>
          <p:nvPr>
            <p:ph idx="1"/>
          </p:nvPr>
        </p:nvSpPr>
        <p:spPr/>
        <p:txBody>
          <a:bodyPr>
            <a:normAutofit/>
          </a:bodyPr>
          <a:lstStyle/>
          <a:p>
            <a:r>
              <a:rPr lang="en-CA" sz="3600" dirty="0"/>
              <a:t>However, you don’t have to stick to the suggested topics.</a:t>
            </a:r>
          </a:p>
          <a:p>
            <a:r>
              <a:rPr lang="en-CA" sz="3600" dirty="0"/>
              <a:t>Each can choose any topic that is related to financial institutions or financial services, broadly defined.</a:t>
            </a:r>
          </a:p>
          <a:p>
            <a:r>
              <a:rPr lang="en-CA" sz="3600" dirty="0"/>
              <a:t>Case studies of individual companies preferred over generic discussion. We learn more from specifics.</a:t>
            </a:r>
          </a:p>
        </p:txBody>
      </p:sp>
    </p:spTree>
    <p:extLst>
      <p:ext uri="{BB962C8B-B14F-4D97-AF65-F5344CB8AC3E}">
        <p14:creationId xmlns:p14="http://schemas.microsoft.com/office/powerpoint/2010/main" val="17070600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E7B8E-E390-4608-A28A-4142B5E11A2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CF75C19-352C-4080-BF73-82C2231C3D04}"/>
              </a:ext>
            </a:extLst>
          </p:cNvPr>
          <p:cNvSpPr>
            <a:spLocks noGrp="1"/>
          </p:cNvSpPr>
          <p:nvPr>
            <p:ph idx="1"/>
          </p:nvPr>
        </p:nvSpPr>
        <p:spPr/>
        <p:txBody>
          <a:bodyPr>
            <a:normAutofit/>
          </a:bodyPr>
          <a:lstStyle/>
          <a:p>
            <a:r>
              <a:rPr lang="en-CA" sz="3600" dirty="0"/>
              <a:t>Do you have a great insight that you want to share with others?</a:t>
            </a:r>
          </a:p>
          <a:p>
            <a:r>
              <a:rPr lang="en-CA" sz="3600" dirty="0"/>
              <a:t>Are you fascinated with a topic that you want to learn more?</a:t>
            </a:r>
          </a:p>
          <a:p>
            <a:r>
              <a:rPr lang="en-CA" sz="3600" dirty="0"/>
              <a:t>This is the time to do that!</a:t>
            </a:r>
          </a:p>
        </p:txBody>
      </p:sp>
    </p:spTree>
    <p:extLst>
      <p:ext uri="{BB962C8B-B14F-4D97-AF65-F5344CB8AC3E}">
        <p14:creationId xmlns:p14="http://schemas.microsoft.com/office/powerpoint/2010/main" val="23298977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9283E-BF8C-41ED-8A9E-4724095CF95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51534EB-F899-4417-8027-8ECFF390A446}"/>
              </a:ext>
            </a:extLst>
          </p:cNvPr>
          <p:cNvSpPr>
            <a:spLocks noGrp="1"/>
          </p:cNvSpPr>
          <p:nvPr>
            <p:ph idx="1"/>
          </p:nvPr>
        </p:nvSpPr>
        <p:spPr/>
        <p:txBody>
          <a:bodyPr>
            <a:normAutofit/>
          </a:bodyPr>
          <a:lstStyle/>
          <a:p>
            <a:r>
              <a:rPr lang="en-CA" sz="3600" dirty="0"/>
              <a:t>You want to choose topics that benefit your audience most.</a:t>
            </a:r>
          </a:p>
          <a:p>
            <a:r>
              <a:rPr lang="en-CA" sz="3600" dirty="0"/>
              <a:t>It is your audience, your fellow students or me, who will grade your group presentations or individual essay.</a:t>
            </a:r>
          </a:p>
        </p:txBody>
      </p:sp>
    </p:spTree>
    <p:extLst>
      <p:ext uri="{BB962C8B-B14F-4D97-AF65-F5344CB8AC3E}">
        <p14:creationId xmlns:p14="http://schemas.microsoft.com/office/powerpoint/2010/main" val="23730713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5CCE1-9904-4047-929F-815730E2D338}"/>
              </a:ext>
            </a:extLst>
          </p:cNvPr>
          <p:cNvSpPr>
            <a:spLocks noGrp="1"/>
          </p:cNvSpPr>
          <p:nvPr>
            <p:ph type="title"/>
          </p:nvPr>
        </p:nvSpPr>
        <p:spPr/>
        <p:txBody>
          <a:bodyPr/>
          <a:lstStyle/>
          <a:p>
            <a:r>
              <a:rPr lang="en-CA" dirty="0"/>
              <a:t>Overall grade</a:t>
            </a:r>
          </a:p>
        </p:txBody>
      </p:sp>
      <p:sp>
        <p:nvSpPr>
          <p:cNvPr id="3" name="Content Placeholder 2">
            <a:extLst>
              <a:ext uri="{FF2B5EF4-FFF2-40B4-BE49-F238E27FC236}">
                <a16:creationId xmlns:a16="http://schemas.microsoft.com/office/drawing/2014/main" id="{C5E56F5D-1A84-4983-B0FF-16F9CBFED8E4}"/>
              </a:ext>
            </a:extLst>
          </p:cNvPr>
          <p:cNvSpPr>
            <a:spLocks noGrp="1"/>
          </p:cNvSpPr>
          <p:nvPr>
            <p:ph idx="1"/>
          </p:nvPr>
        </p:nvSpPr>
        <p:spPr/>
        <p:txBody>
          <a:bodyPr>
            <a:normAutofit/>
          </a:bodyPr>
          <a:lstStyle/>
          <a:p>
            <a:r>
              <a:rPr lang="en-CA" sz="3600" dirty="0"/>
              <a:t>The average grade of a fourth year course should be B+.</a:t>
            </a:r>
          </a:p>
          <a:p>
            <a:r>
              <a:rPr lang="en-CA" sz="3600" dirty="0"/>
              <a:t>The overall grade will be scaled to this level.</a:t>
            </a:r>
          </a:p>
          <a:p>
            <a:r>
              <a:rPr lang="en-CA" sz="3600" dirty="0"/>
              <a:t>Please average your presentation grade to about eight point. In this way, I don’t need to scale the final grade. </a:t>
            </a:r>
          </a:p>
          <a:p>
            <a:endParaRPr lang="en-CA" sz="3600" dirty="0"/>
          </a:p>
        </p:txBody>
      </p:sp>
    </p:spTree>
    <p:extLst>
      <p:ext uri="{BB962C8B-B14F-4D97-AF65-F5344CB8AC3E}">
        <p14:creationId xmlns:p14="http://schemas.microsoft.com/office/powerpoint/2010/main" val="3844291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06F0B-1A9B-4494-AAEF-E0F79126A67B}"/>
              </a:ext>
            </a:extLst>
          </p:cNvPr>
          <p:cNvSpPr>
            <a:spLocks noGrp="1"/>
          </p:cNvSpPr>
          <p:nvPr>
            <p:ph type="title"/>
          </p:nvPr>
        </p:nvSpPr>
        <p:spPr/>
        <p:txBody>
          <a:bodyPr/>
          <a:lstStyle/>
          <a:p>
            <a:r>
              <a:rPr lang="en-US" dirty="0"/>
              <a:t>The breadth of financial services (2)</a:t>
            </a:r>
            <a:endParaRPr lang="en-CA" dirty="0"/>
          </a:p>
        </p:txBody>
      </p:sp>
      <p:sp>
        <p:nvSpPr>
          <p:cNvPr id="3" name="Content Placeholder 2">
            <a:extLst>
              <a:ext uri="{FF2B5EF4-FFF2-40B4-BE49-F238E27FC236}">
                <a16:creationId xmlns:a16="http://schemas.microsoft.com/office/drawing/2014/main" id="{8F23BD91-F8BB-41E7-9C61-3D4B5C81C2B5}"/>
              </a:ext>
            </a:extLst>
          </p:cNvPr>
          <p:cNvSpPr>
            <a:spLocks noGrp="1"/>
          </p:cNvSpPr>
          <p:nvPr>
            <p:ph idx="1"/>
          </p:nvPr>
        </p:nvSpPr>
        <p:spPr/>
        <p:txBody>
          <a:bodyPr>
            <a:normAutofit/>
          </a:bodyPr>
          <a:lstStyle/>
          <a:p>
            <a:r>
              <a:rPr lang="en-CA" dirty="0"/>
              <a:t>Institutions also receive many financial services</a:t>
            </a:r>
          </a:p>
          <a:p>
            <a:r>
              <a:rPr lang="en-CA" dirty="0"/>
              <a:t>Companies often borrow from banks for their business needs.</a:t>
            </a:r>
          </a:p>
          <a:p>
            <a:r>
              <a:rPr lang="en-CA" dirty="0"/>
              <a:t>Some companies raise funds in the capital markets, in the forms of debts or equities.</a:t>
            </a:r>
          </a:p>
          <a:p>
            <a:r>
              <a:rPr lang="en-CA" dirty="0"/>
              <a:t>Investment banks advise on mergers and acquisition activities.</a:t>
            </a:r>
          </a:p>
          <a:p>
            <a:r>
              <a:rPr lang="en-CA" dirty="0"/>
              <a:t>Companies receive help to manage their huge pension obligations</a:t>
            </a:r>
          </a:p>
          <a:p>
            <a:endParaRPr lang="en-CA" dirty="0"/>
          </a:p>
        </p:txBody>
      </p:sp>
    </p:spTree>
    <p:extLst>
      <p:ext uri="{BB962C8B-B14F-4D97-AF65-F5344CB8AC3E}">
        <p14:creationId xmlns:p14="http://schemas.microsoft.com/office/powerpoint/2010/main" val="38381524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4C1CE-6C7A-4991-A113-5D4AB1B094D0}"/>
              </a:ext>
            </a:extLst>
          </p:cNvPr>
          <p:cNvSpPr>
            <a:spLocks noGrp="1"/>
          </p:cNvSpPr>
          <p:nvPr>
            <p:ph type="title"/>
          </p:nvPr>
        </p:nvSpPr>
        <p:spPr/>
        <p:txBody>
          <a:bodyPr/>
          <a:lstStyle/>
          <a:p>
            <a:r>
              <a:rPr lang="en-CA" dirty="0"/>
              <a:t>More detailed discussion later</a:t>
            </a:r>
          </a:p>
        </p:txBody>
      </p:sp>
      <p:sp>
        <p:nvSpPr>
          <p:cNvPr id="3" name="Content Placeholder 2">
            <a:extLst>
              <a:ext uri="{FF2B5EF4-FFF2-40B4-BE49-F238E27FC236}">
                <a16:creationId xmlns:a16="http://schemas.microsoft.com/office/drawing/2014/main" id="{32A0AA21-9860-4025-9A2E-0D7C867DBBBA}"/>
              </a:ext>
            </a:extLst>
          </p:cNvPr>
          <p:cNvSpPr>
            <a:spLocks noGrp="1"/>
          </p:cNvSpPr>
          <p:nvPr>
            <p:ph idx="1"/>
          </p:nvPr>
        </p:nvSpPr>
        <p:spPr/>
        <p:txBody>
          <a:bodyPr>
            <a:noAutofit/>
          </a:bodyPr>
          <a:lstStyle/>
          <a:p>
            <a:r>
              <a:rPr lang="en-CA" sz="3200" dirty="0"/>
              <a:t>As the term progresses, we will discuss more details along the way.</a:t>
            </a:r>
          </a:p>
          <a:p>
            <a:r>
              <a:rPr lang="en-CA" sz="3200" dirty="0"/>
              <a:t>Whenever you have a question on anything, please ask.</a:t>
            </a:r>
          </a:p>
          <a:p>
            <a:r>
              <a:rPr lang="en-CA" sz="3200" dirty="0"/>
              <a:t>When you ask a question or give a comment, you help the whole class.</a:t>
            </a:r>
          </a:p>
          <a:p>
            <a:r>
              <a:rPr lang="en-CA" sz="3200" dirty="0"/>
              <a:t>Others may have similar questions as well.</a:t>
            </a:r>
          </a:p>
          <a:p>
            <a:r>
              <a:rPr lang="en-CA" sz="3200" dirty="0"/>
              <a:t>Any interaction will help me gauge the situation more accurately.</a:t>
            </a:r>
          </a:p>
          <a:p>
            <a:r>
              <a:rPr lang="en-CA" sz="3200" dirty="0"/>
              <a:t>We can interact with email, audio or video. </a:t>
            </a:r>
          </a:p>
          <a:p>
            <a:endParaRPr lang="en-CA" sz="3200" dirty="0"/>
          </a:p>
        </p:txBody>
      </p:sp>
    </p:spTree>
    <p:extLst>
      <p:ext uri="{BB962C8B-B14F-4D97-AF65-F5344CB8AC3E}">
        <p14:creationId xmlns:p14="http://schemas.microsoft.com/office/powerpoint/2010/main" val="3023646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7168E-67A7-46B3-872B-0954CD4E3391}"/>
              </a:ext>
            </a:extLst>
          </p:cNvPr>
          <p:cNvSpPr>
            <a:spLocks noGrp="1"/>
          </p:cNvSpPr>
          <p:nvPr>
            <p:ph type="title"/>
          </p:nvPr>
        </p:nvSpPr>
        <p:spPr/>
        <p:txBody>
          <a:bodyPr/>
          <a:lstStyle/>
          <a:p>
            <a:r>
              <a:rPr lang="en-US" dirty="0"/>
              <a:t>The breadth of financial services (3)</a:t>
            </a:r>
            <a:endParaRPr lang="en-CA" dirty="0"/>
          </a:p>
        </p:txBody>
      </p:sp>
      <p:sp>
        <p:nvSpPr>
          <p:cNvPr id="3" name="Content Placeholder 2">
            <a:extLst>
              <a:ext uri="{FF2B5EF4-FFF2-40B4-BE49-F238E27FC236}">
                <a16:creationId xmlns:a16="http://schemas.microsoft.com/office/drawing/2014/main" id="{8088B0B4-483F-4483-AB34-2E27D316B413}"/>
              </a:ext>
            </a:extLst>
          </p:cNvPr>
          <p:cNvSpPr>
            <a:spLocks noGrp="1"/>
          </p:cNvSpPr>
          <p:nvPr>
            <p:ph idx="1"/>
          </p:nvPr>
        </p:nvSpPr>
        <p:spPr/>
        <p:txBody>
          <a:bodyPr/>
          <a:lstStyle/>
          <a:p>
            <a:r>
              <a:rPr lang="en-CA" dirty="0"/>
              <a:t>Insurance companies insure many business activities and other financial institutions</a:t>
            </a:r>
          </a:p>
          <a:p>
            <a:r>
              <a:rPr lang="en-CA" dirty="0"/>
              <a:t>Central banks implement monetary policies to fine tune economic activities.</a:t>
            </a:r>
          </a:p>
          <a:p>
            <a:r>
              <a:rPr lang="en-CA" dirty="0"/>
              <a:t>Many other services are provided by financial institutions. </a:t>
            </a:r>
          </a:p>
          <a:p>
            <a:endParaRPr lang="en-CA" dirty="0"/>
          </a:p>
        </p:txBody>
      </p:sp>
    </p:spTree>
    <p:extLst>
      <p:ext uri="{BB962C8B-B14F-4D97-AF65-F5344CB8AC3E}">
        <p14:creationId xmlns:p14="http://schemas.microsoft.com/office/powerpoint/2010/main" val="1096395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32C55-1826-43DC-8328-00B2D8D771F2}"/>
              </a:ext>
            </a:extLst>
          </p:cNvPr>
          <p:cNvSpPr>
            <a:spLocks noGrp="1"/>
          </p:cNvSpPr>
          <p:nvPr>
            <p:ph type="title"/>
          </p:nvPr>
        </p:nvSpPr>
        <p:spPr/>
        <p:txBody>
          <a:bodyPr/>
          <a:lstStyle/>
          <a:p>
            <a:r>
              <a:rPr lang="en-US" dirty="0"/>
              <a:t>The types of financial institutions </a:t>
            </a:r>
            <a:endParaRPr lang="en-CA" dirty="0"/>
          </a:p>
        </p:txBody>
      </p:sp>
      <p:sp>
        <p:nvSpPr>
          <p:cNvPr id="3" name="Content Placeholder 2">
            <a:extLst>
              <a:ext uri="{FF2B5EF4-FFF2-40B4-BE49-F238E27FC236}">
                <a16:creationId xmlns:a16="http://schemas.microsoft.com/office/drawing/2014/main" id="{D211FA6F-92A4-49AA-A619-245C705CD8D8}"/>
              </a:ext>
            </a:extLst>
          </p:cNvPr>
          <p:cNvSpPr>
            <a:spLocks noGrp="1"/>
          </p:cNvSpPr>
          <p:nvPr>
            <p:ph idx="1"/>
          </p:nvPr>
        </p:nvSpPr>
        <p:spPr/>
        <p:txBody>
          <a:bodyPr>
            <a:normAutofit lnSpcReduction="10000"/>
          </a:bodyPr>
          <a:lstStyle/>
          <a:p>
            <a:r>
              <a:rPr lang="en-US" dirty="0"/>
              <a:t>Retail banking: Commercial banks, credit unions</a:t>
            </a:r>
          </a:p>
          <a:p>
            <a:r>
              <a:rPr lang="en-US" dirty="0"/>
              <a:t>Insurance companies</a:t>
            </a:r>
          </a:p>
          <a:p>
            <a:r>
              <a:rPr lang="en-US" dirty="0"/>
              <a:t>Pension funds and mutual funds </a:t>
            </a:r>
          </a:p>
          <a:p>
            <a:r>
              <a:rPr lang="en-US" dirty="0"/>
              <a:t>brokerage firms</a:t>
            </a:r>
          </a:p>
          <a:p>
            <a:r>
              <a:rPr lang="en-US" dirty="0"/>
              <a:t>Benefits management</a:t>
            </a:r>
          </a:p>
          <a:p>
            <a:r>
              <a:rPr lang="en-US" dirty="0"/>
              <a:t>Investment banks</a:t>
            </a:r>
          </a:p>
          <a:p>
            <a:r>
              <a:rPr lang="en-US" dirty="0"/>
              <a:t>Mortgage companies</a:t>
            </a:r>
          </a:p>
          <a:p>
            <a:r>
              <a:rPr lang="en-US" dirty="0"/>
              <a:t>Stock exchanges and derivative exchanges</a:t>
            </a:r>
          </a:p>
          <a:p>
            <a:r>
              <a:rPr lang="en-US" dirty="0"/>
              <a:t>Central banks</a:t>
            </a:r>
            <a:endParaRPr lang="en-CA" dirty="0"/>
          </a:p>
        </p:txBody>
      </p:sp>
    </p:spTree>
    <p:extLst>
      <p:ext uri="{BB962C8B-B14F-4D97-AF65-F5344CB8AC3E}">
        <p14:creationId xmlns:p14="http://schemas.microsoft.com/office/powerpoint/2010/main" val="1668591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3AD1C-43D4-45F0-9DAD-E44543D7FFEC}"/>
              </a:ext>
            </a:extLst>
          </p:cNvPr>
          <p:cNvSpPr>
            <a:spLocks noGrp="1"/>
          </p:cNvSpPr>
          <p:nvPr>
            <p:ph type="title"/>
          </p:nvPr>
        </p:nvSpPr>
        <p:spPr/>
        <p:txBody>
          <a:bodyPr/>
          <a:lstStyle/>
          <a:p>
            <a:r>
              <a:rPr lang="en-CA" dirty="0"/>
              <a:t>Related industries</a:t>
            </a:r>
          </a:p>
        </p:txBody>
      </p:sp>
      <p:sp>
        <p:nvSpPr>
          <p:cNvPr id="3" name="Content Placeholder 2">
            <a:extLst>
              <a:ext uri="{FF2B5EF4-FFF2-40B4-BE49-F238E27FC236}">
                <a16:creationId xmlns:a16="http://schemas.microsoft.com/office/drawing/2014/main" id="{EBE1EBAD-0E8A-4CFC-8E26-CB962A92CA85}"/>
              </a:ext>
            </a:extLst>
          </p:cNvPr>
          <p:cNvSpPr>
            <a:spLocks noGrp="1"/>
          </p:cNvSpPr>
          <p:nvPr>
            <p:ph idx="1"/>
          </p:nvPr>
        </p:nvSpPr>
        <p:spPr/>
        <p:txBody>
          <a:bodyPr/>
          <a:lstStyle/>
          <a:p>
            <a:r>
              <a:rPr lang="en-CA" dirty="0"/>
              <a:t>Some industries are not part of the financial industry.</a:t>
            </a:r>
          </a:p>
          <a:p>
            <a:r>
              <a:rPr lang="en-CA" dirty="0"/>
              <a:t>But they have strong ties with the financial industry.</a:t>
            </a:r>
          </a:p>
          <a:p>
            <a:r>
              <a:rPr lang="en-CA" dirty="0"/>
              <a:t>We can understand the society deeper when we study them together.</a:t>
            </a:r>
          </a:p>
          <a:p>
            <a:r>
              <a:rPr lang="en-CA" dirty="0"/>
              <a:t>Real estate industry is such an example.</a:t>
            </a:r>
          </a:p>
          <a:p>
            <a:r>
              <a:rPr lang="en-CA" dirty="0"/>
              <a:t>The boom and bust of real estate industry is largely determined by financial policies.</a:t>
            </a:r>
          </a:p>
          <a:p>
            <a:r>
              <a:rPr lang="en-CA" dirty="0"/>
              <a:t>Very often, real estate industry serves as a vehicle for financial products.</a:t>
            </a:r>
          </a:p>
        </p:txBody>
      </p:sp>
    </p:spTree>
    <p:extLst>
      <p:ext uri="{BB962C8B-B14F-4D97-AF65-F5344CB8AC3E}">
        <p14:creationId xmlns:p14="http://schemas.microsoft.com/office/powerpoint/2010/main" val="3519859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FF4D3-8C6E-42A8-B970-1D85DFF8C96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1829CAA-DACD-4058-8CB9-B675368D358E}"/>
              </a:ext>
            </a:extLst>
          </p:cNvPr>
          <p:cNvSpPr>
            <a:spLocks noGrp="1"/>
          </p:cNvSpPr>
          <p:nvPr>
            <p:ph idx="1"/>
          </p:nvPr>
        </p:nvSpPr>
        <p:spPr/>
        <p:txBody>
          <a:bodyPr>
            <a:normAutofit lnSpcReduction="10000"/>
          </a:bodyPr>
          <a:lstStyle/>
          <a:p>
            <a:r>
              <a:rPr lang="en-CA" dirty="0"/>
              <a:t>Low interest rate policy is generally associated with real estate boom, as the cost of borrowing decreases.</a:t>
            </a:r>
          </a:p>
          <a:p>
            <a:r>
              <a:rPr lang="en-CA" dirty="0"/>
              <a:t>The creation of mortgage backed securities greatly stimulated real estate market. </a:t>
            </a:r>
          </a:p>
          <a:p>
            <a:r>
              <a:rPr lang="en-CA" dirty="0"/>
              <a:t>The securitization of mortgages enables banks to offer unlimited amount of mortgage loans. This stimulates housing constructions.</a:t>
            </a:r>
          </a:p>
          <a:p>
            <a:r>
              <a:rPr lang="en-CA" dirty="0"/>
              <a:t>Adjustable Rate Mortgage (ARM) greatly expanded the size of the housing market.</a:t>
            </a:r>
          </a:p>
          <a:p>
            <a:r>
              <a:rPr lang="en-CA" dirty="0"/>
              <a:t>Evergrande, a Chinese real estate company, accumulated debts of around two trillion dollar. </a:t>
            </a:r>
          </a:p>
          <a:p>
            <a:endParaRPr lang="en-CA" dirty="0"/>
          </a:p>
        </p:txBody>
      </p:sp>
    </p:spTree>
    <p:extLst>
      <p:ext uri="{BB962C8B-B14F-4D97-AF65-F5344CB8AC3E}">
        <p14:creationId xmlns:p14="http://schemas.microsoft.com/office/powerpoint/2010/main" val="42441488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2118</TotalTime>
  <Words>2634</Words>
  <Application>Microsoft Office PowerPoint</Application>
  <PresentationFormat>Widescreen</PresentationFormat>
  <Paragraphs>250</Paragraphs>
  <Slides>50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宋体</vt:lpstr>
      <vt:lpstr>Arial</vt:lpstr>
      <vt:lpstr>Arial</vt:lpstr>
      <vt:lpstr>Calibri</vt:lpstr>
      <vt:lpstr>Calibri Light</vt:lpstr>
      <vt:lpstr>Office Theme</vt:lpstr>
      <vt:lpstr>COMM 422: Management of Financial Institutions</vt:lpstr>
      <vt:lpstr>Class plan</vt:lpstr>
      <vt:lpstr>The Importance of Financial Institutions and Financial Systems</vt:lpstr>
      <vt:lpstr>The breadth of financial services</vt:lpstr>
      <vt:lpstr>The breadth of financial services (2)</vt:lpstr>
      <vt:lpstr>The breadth of financial services (3)</vt:lpstr>
      <vt:lpstr>The types of financial institutions </vt:lpstr>
      <vt:lpstr>Related industries</vt:lpstr>
      <vt:lpstr>PowerPoint Presentation</vt:lpstr>
      <vt:lpstr>Among top five companies by market cap in Canada, there are often three banks</vt:lpstr>
      <vt:lpstr>The functions of central banks</vt:lpstr>
      <vt:lpstr>Some observations</vt:lpstr>
      <vt:lpstr>The Evolving Financial System</vt:lpstr>
      <vt:lpstr>Birth years of recent US presidents</vt:lpstr>
      <vt:lpstr>PowerPoint Presentation</vt:lpstr>
      <vt:lpstr>PowerPoint Presentation</vt:lpstr>
      <vt:lpstr>The evolution of the debt market</vt:lpstr>
      <vt:lpstr>PowerPoint Presentation</vt:lpstr>
      <vt:lpstr>PowerPoint Presentation</vt:lpstr>
      <vt:lpstr>PowerPoint Presentation</vt:lpstr>
      <vt:lpstr>The story of Long Term Capital Management</vt:lpstr>
      <vt:lpstr>PowerPoint Presentation</vt:lpstr>
      <vt:lpstr>PowerPoint Presentation</vt:lpstr>
      <vt:lpstr>2008 financial crisis</vt:lpstr>
      <vt:lpstr>PowerPoint Presentation</vt:lpstr>
      <vt:lpstr>After financial crisis</vt:lpstr>
      <vt:lpstr>Is debt neutral</vt:lpstr>
      <vt:lpstr>Goals of this course</vt:lpstr>
      <vt:lpstr>What is finance?</vt:lpstr>
      <vt:lpstr>PowerPoint Presentation</vt:lpstr>
      <vt:lpstr>PowerPoint Presentation</vt:lpstr>
      <vt:lpstr>PowerPoint Presentation</vt:lpstr>
      <vt:lpstr>Semester Plan and Assessment Method</vt:lpstr>
      <vt:lpstr>Semester plan</vt:lpstr>
      <vt:lpstr>Assessment method</vt:lpstr>
      <vt:lpstr>Presentations</vt:lpstr>
      <vt:lpstr>PowerPoint Presentation</vt:lpstr>
      <vt:lpstr>How to make a video with PowerPoint</vt:lpstr>
      <vt:lpstr>PowerPoint Presentation</vt:lpstr>
      <vt:lpstr>Notes</vt:lpstr>
      <vt:lpstr>Grading of presentations</vt:lpstr>
      <vt:lpstr>Participation mark</vt:lpstr>
      <vt:lpstr>PowerPoint Presentation</vt:lpstr>
      <vt:lpstr>Final essay</vt:lpstr>
      <vt:lpstr>Selection of presentation and essay topics</vt:lpstr>
      <vt:lpstr>PowerPoint Presentation</vt:lpstr>
      <vt:lpstr>PowerPoint Presentation</vt:lpstr>
      <vt:lpstr>PowerPoint Presentation</vt:lpstr>
      <vt:lpstr>Overall grade</vt:lpstr>
      <vt:lpstr>More detailed discussion later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Jing Chen</dc:creator>
  <cp:lastModifiedBy>Jing Chen</cp:lastModifiedBy>
  <cp:revision>75</cp:revision>
  <dcterms:created xsi:type="dcterms:W3CDTF">2020-07-28T00:51:22Z</dcterms:created>
  <dcterms:modified xsi:type="dcterms:W3CDTF">2022-09-26T04:14:24Z</dcterms:modified>
</cp:coreProperties>
</file>