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58" r:id="rId4"/>
    <p:sldId id="259" r:id="rId5"/>
    <p:sldId id="260" r:id="rId6"/>
    <p:sldId id="261" r:id="rId7"/>
    <p:sldId id="262" r:id="rId8"/>
    <p:sldId id="271" r:id="rId9"/>
    <p:sldId id="269" r:id="rId10"/>
    <p:sldId id="270" r:id="rId11"/>
    <p:sldId id="266" r:id="rId12"/>
    <p:sldId id="267" r:id="rId13"/>
    <p:sldId id="272" r:id="rId14"/>
    <p:sldId id="264" r:id="rId15"/>
    <p:sldId id="265" r:id="rId16"/>
    <p:sldId id="268" r:id="rId17"/>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4CFE0694-6AB6-426A-B1DA-AB02EAE81C34}" type="datetimeFigureOut">
              <a:rPr lang="en-US" smtClean="0"/>
              <a:t>4/5/2018</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C4314FA6-B919-4812-AFDA-60FFC6AAD7B0}" type="slidenum">
              <a:rPr lang="en-US" smtClean="0"/>
              <a:t>‹#›</a:t>
            </a:fld>
            <a:endParaRPr lang="en-US"/>
          </a:p>
        </p:txBody>
      </p:sp>
    </p:spTree>
    <p:extLst>
      <p:ext uri="{BB962C8B-B14F-4D97-AF65-F5344CB8AC3E}">
        <p14:creationId xmlns:p14="http://schemas.microsoft.com/office/powerpoint/2010/main" val="29163636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2584A1-89E7-4A99-923C-9A16E884FDC4}"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2437798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584A1-89E7-4A99-923C-9A16E884FDC4}"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217807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584A1-89E7-4A99-923C-9A16E884FDC4}"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305756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584A1-89E7-4A99-923C-9A16E884FDC4}"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281654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2584A1-89E7-4A99-923C-9A16E884FDC4}" type="datetimeFigureOut">
              <a:rPr lang="en-US" smtClean="0"/>
              <a:t>4/5/2018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1358070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2584A1-89E7-4A99-923C-9A16E884FDC4}"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3057582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2584A1-89E7-4A99-923C-9A16E884FDC4}" type="datetimeFigureOut">
              <a:rPr lang="en-US" smtClean="0"/>
              <a:t>4/5/2018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538377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2584A1-89E7-4A99-923C-9A16E884FDC4}" type="datetimeFigureOut">
              <a:rPr lang="en-US" smtClean="0"/>
              <a:t>4/5/2018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1774871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584A1-89E7-4A99-923C-9A16E884FDC4}" type="datetimeFigureOut">
              <a:rPr lang="en-US" smtClean="0"/>
              <a:t>4/5/2018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3741992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2584A1-89E7-4A99-923C-9A16E884FDC4}"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538683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2584A1-89E7-4A99-923C-9A16E884FDC4}" type="datetimeFigureOut">
              <a:rPr lang="en-US" smtClean="0"/>
              <a:t>4/5/2018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692361-F797-460B-8F0F-B4CC83A6BB7B}" type="slidenum">
              <a:rPr lang="en-US" smtClean="0"/>
              <a:t>‹#›</a:t>
            </a:fld>
            <a:endParaRPr lang="en-US"/>
          </a:p>
        </p:txBody>
      </p:sp>
    </p:spTree>
    <p:extLst>
      <p:ext uri="{BB962C8B-B14F-4D97-AF65-F5344CB8AC3E}">
        <p14:creationId xmlns:p14="http://schemas.microsoft.com/office/powerpoint/2010/main" val="590920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584A1-89E7-4A99-923C-9A16E884FDC4}" type="datetimeFigureOut">
              <a:rPr lang="en-US" smtClean="0"/>
              <a:t>4/5/2018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92361-F797-460B-8F0F-B4CC83A6BB7B}" type="slidenum">
              <a:rPr lang="en-US" smtClean="0"/>
              <a:t>‹#›</a:t>
            </a:fld>
            <a:endParaRPr lang="en-US"/>
          </a:p>
        </p:txBody>
      </p:sp>
    </p:spTree>
    <p:extLst>
      <p:ext uri="{BB962C8B-B14F-4D97-AF65-F5344CB8AC3E}">
        <p14:creationId xmlns:p14="http://schemas.microsoft.com/office/powerpoint/2010/main" val="41869723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aqr.com/" TargetMode="External"/><Relationship Id="rId2" Type="http://schemas.openxmlformats.org/officeDocument/2006/relationships/hyperlink" Target="https://www.researchaffiliates.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242980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We generally recognized that analysts are always forced to make simplifying assumptions in practice. However, Modigliani and Miller made more restrictive simplifying assumptions in their theory. This means that it is unlikely for Modigliani and Miller theory to provide correct valuations, even in principle. This also means that it will be fruitful to reexamine the theoretical foundation of MM propositions, especially after thousands of works on empirical investigations. </a:t>
            </a:r>
          </a:p>
          <a:p>
            <a:endParaRPr lang="en-US" dirty="0"/>
          </a:p>
        </p:txBody>
      </p:sp>
    </p:spTree>
    <p:extLst>
      <p:ext uri="{BB962C8B-B14F-4D97-AF65-F5344CB8AC3E}">
        <p14:creationId xmlns:p14="http://schemas.microsoft.com/office/powerpoint/2010/main" val="2868880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p:txBody>
          <a:bodyPr/>
          <a:lstStyle/>
          <a:p>
            <a:r>
              <a:rPr lang="en-US" dirty="0" smtClean="0"/>
              <a:t>Next year’s total dividend payout of a company is expected to be 3 million dollars. The dividends payout is expected to grow at 10% per year for 4 years, until year 5. After that, the dividend is expected to grow at 3% per year indefinitely. The market value of the equity is 35 million dollar. What is the cost of equity for this company? </a:t>
            </a:r>
            <a:endParaRPr lang="en-US" dirty="0"/>
          </a:p>
        </p:txBody>
      </p:sp>
    </p:spTree>
    <p:extLst>
      <p:ext uri="{BB962C8B-B14F-4D97-AF65-F5344CB8AC3E}">
        <p14:creationId xmlns:p14="http://schemas.microsoft.com/office/powerpoint/2010/main" val="2549260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 company also issues a bond with principal of 20 million dollar. The annual interest payment is 1.2 million dollar. The market value for the bond is 20 million dollar. What is the yield on this bond? What is WACC for this company? </a:t>
            </a:r>
            <a:endParaRPr lang="en-US" dirty="0"/>
          </a:p>
          <a:p>
            <a:r>
              <a:rPr lang="en-US" dirty="0" smtClean="0"/>
              <a:t>Calculate the asset value of this company by discounting asset cash flows with WACC. What is the total asset value? What is the equity value as the difference between asset value and debt value? Are equity values calculated from two methods the same? Which one is bigger? </a:t>
            </a:r>
          </a:p>
        </p:txBody>
      </p:sp>
    </p:spTree>
    <p:extLst>
      <p:ext uri="{BB962C8B-B14F-4D97-AF65-F5344CB8AC3E}">
        <p14:creationId xmlns:p14="http://schemas.microsoft.com/office/powerpoint/2010/main" val="1680564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4305602"/>
              </p:ext>
            </p:extLst>
          </p:nvPr>
        </p:nvGraphicFramePr>
        <p:xfrm>
          <a:off x="1380392" y="2180489"/>
          <a:ext cx="9794630" cy="3930164"/>
        </p:xfrm>
        <a:graphic>
          <a:graphicData uri="http://schemas.openxmlformats.org/drawingml/2006/table">
            <a:tbl>
              <a:tblPr>
                <a:tableStyleId>{5C22544A-7EE6-4342-B048-85BDC9FD1C3A}</a:tableStyleId>
              </a:tblPr>
              <a:tblGrid>
                <a:gridCol w="3017804">
                  <a:extLst>
                    <a:ext uri="{9D8B030D-6E8A-4147-A177-3AD203B41FA5}">
                      <a16:colId xmlns:a16="http://schemas.microsoft.com/office/drawing/2014/main" val="543136015"/>
                    </a:ext>
                  </a:extLst>
                </a:gridCol>
                <a:gridCol w="1129471">
                  <a:extLst>
                    <a:ext uri="{9D8B030D-6E8A-4147-A177-3AD203B41FA5}">
                      <a16:colId xmlns:a16="http://schemas.microsoft.com/office/drawing/2014/main" val="2088619676"/>
                    </a:ext>
                  </a:extLst>
                </a:gridCol>
                <a:gridCol w="1129471">
                  <a:extLst>
                    <a:ext uri="{9D8B030D-6E8A-4147-A177-3AD203B41FA5}">
                      <a16:colId xmlns:a16="http://schemas.microsoft.com/office/drawing/2014/main" val="2046496102"/>
                    </a:ext>
                  </a:extLst>
                </a:gridCol>
                <a:gridCol w="1129471">
                  <a:extLst>
                    <a:ext uri="{9D8B030D-6E8A-4147-A177-3AD203B41FA5}">
                      <a16:colId xmlns:a16="http://schemas.microsoft.com/office/drawing/2014/main" val="2864828036"/>
                    </a:ext>
                  </a:extLst>
                </a:gridCol>
                <a:gridCol w="1129471">
                  <a:extLst>
                    <a:ext uri="{9D8B030D-6E8A-4147-A177-3AD203B41FA5}">
                      <a16:colId xmlns:a16="http://schemas.microsoft.com/office/drawing/2014/main" val="2757971305"/>
                    </a:ext>
                  </a:extLst>
                </a:gridCol>
                <a:gridCol w="1129471">
                  <a:extLst>
                    <a:ext uri="{9D8B030D-6E8A-4147-A177-3AD203B41FA5}">
                      <a16:colId xmlns:a16="http://schemas.microsoft.com/office/drawing/2014/main" val="4110926515"/>
                    </a:ext>
                  </a:extLst>
                </a:gridCol>
                <a:gridCol w="1129471">
                  <a:extLst>
                    <a:ext uri="{9D8B030D-6E8A-4147-A177-3AD203B41FA5}">
                      <a16:colId xmlns:a16="http://schemas.microsoft.com/office/drawing/2014/main" val="3126999931"/>
                    </a:ext>
                  </a:extLst>
                </a:gridCol>
              </a:tblGrid>
              <a:tr h="561452">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3</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4</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6</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1872417"/>
                  </a:ext>
                </a:extLst>
              </a:tr>
              <a:tr h="561452">
                <a:tc>
                  <a:txBody>
                    <a:bodyPr/>
                    <a:lstStyle/>
                    <a:p>
                      <a:pPr algn="l" fontAlgn="b"/>
                      <a:r>
                        <a:rPr lang="en-US" sz="2400" u="none" strike="noStrike" dirty="0">
                          <a:effectLst/>
                        </a:rPr>
                        <a:t>equity </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46996052"/>
                  </a:ext>
                </a:extLst>
              </a:tr>
              <a:tr h="561452">
                <a:tc>
                  <a:txBody>
                    <a:bodyPr/>
                    <a:lstStyle/>
                    <a:p>
                      <a:pPr algn="l" fontAlgn="b"/>
                      <a:r>
                        <a:rPr lang="en-US" sz="2400" u="none" strike="noStrike" dirty="0">
                          <a:effectLst/>
                        </a:rPr>
                        <a:t>growth rate of dividend</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10%</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3%</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79324496"/>
                  </a:ext>
                </a:extLst>
              </a:tr>
              <a:tr h="561452">
                <a:tc>
                  <a:txBody>
                    <a:bodyPr/>
                    <a:lstStyle/>
                    <a:p>
                      <a:pPr algn="l" fontAlgn="b"/>
                      <a:r>
                        <a:rPr lang="en-US" sz="2400" u="none" strike="noStrike">
                          <a:effectLst/>
                        </a:rPr>
                        <a:t>dividend</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3.3</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3.63</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3.993</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4.3923</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smtClean="0">
                          <a:effectLst/>
                        </a:rPr>
                        <a:t>4.524</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10097274"/>
                  </a:ext>
                </a:extLst>
              </a:tr>
              <a:tr h="561452">
                <a:tc>
                  <a:txBody>
                    <a:bodyPr/>
                    <a:lstStyle/>
                    <a:p>
                      <a:pPr algn="l" fontAlgn="b"/>
                      <a:r>
                        <a:rPr lang="en-US" sz="2400" u="none" strike="noStrike">
                          <a:effectLst/>
                        </a:rPr>
                        <a:t>market equity value</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35</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7241512"/>
                  </a:ext>
                </a:extLst>
              </a:tr>
              <a:tr h="561452">
                <a:tc>
                  <a:txBody>
                    <a:bodyPr/>
                    <a:lstStyle/>
                    <a:p>
                      <a:pPr algn="l" fontAlgn="b"/>
                      <a:r>
                        <a:rPr lang="en-US" sz="2400" u="none" strike="noStrike">
                          <a:effectLst/>
                        </a:rPr>
                        <a:t>computed equity value</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smtClean="0">
                          <a:effectLst/>
                        </a:rPr>
                        <a:t>34.999</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0689608"/>
                  </a:ext>
                </a:extLst>
              </a:tr>
              <a:tr h="561452">
                <a:tc>
                  <a:txBody>
                    <a:bodyPr/>
                    <a:lstStyle/>
                    <a:p>
                      <a:pPr algn="l" fontAlgn="b"/>
                      <a:r>
                        <a:rPr lang="en-US" sz="2400" u="none" strike="noStrike">
                          <a:effectLst/>
                        </a:rPr>
                        <a:t>implied cost of equity</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13.59%</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41139099"/>
                  </a:ext>
                </a:extLst>
              </a:tr>
            </a:tbl>
          </a:graphicData>
        </a:graphic>
      </p:graphicFrame>
    </p:spTree>
    <p:extLst>
      <p:ext uri="{BB962C8B-B14F-4D97-AF65-F5344CB8AC3E}">
        <p14:creationId xmlns:p14="http://schemas.microsoft.com/office/powerpoint/2010/main" val="723002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3664905"/>
              </p:ext>
            </p:extLst>
          </p:nvPr>
        </p:nvGraphicFramePr>
        <p:xfrm>
          <a:off x="2321169" y="2057401"/>
          <a:ext cx="7508631" cy="4229099"/>
        </p:xfrm>
        <a:graphic>
          <a:graphicData uri="http://schemas.openxmlformats.org/drawingml/2006/table">
            <a:tbl>
              <a:tblPr>
                <a:tableStyleId>{5C22544A-7EE6-4342-B048-85BDC9FD1C3A}</a:tableStyleId>
              </a:tblPr>
              <a:tblGrid>
                <a:gridCol w="5273504">
                  <a:extLst>
                    <a:ext uri="{9D8B030D-6E8A-4147-A177-3AD203B41FA5}">
                      <a16:colId xmlns:a16="http://schemas.microsoft.com/office/drawing/2014/main" val="1647098228"/>
                    </a:ext>
                  </a:extLst>
                </a:gridCol>
                <a:gridCol w="2235127">
                  <a:extLst>
                    <a:ext uri="{9D8B030D-6E8A-4147-A177-3AD203B41FA5}">
                      <a16:colId xmlns:a16="http://schemas.microsoft.com/office/drawing/2014/main" val="1649643812"/>
                    </a:ext>
                  </a:extLst>
                </a:gridCol>
              </a:tblGrid>
              <a:tr h="604157">
                <a:tc>
                  <a:txBody>
                    <a:bodyPr/>
                    <a:lstStyle/>
                    <a:p>
                      <a:pPr algn="l" fontAlgn="b"/>
                      <a:r>
                        <a:rPr lang="en-US" sz="2400" u="none" strike="noStrike" dirty="0">
                          <a:effectLst/>
                        </a:rPr>
                        <a:t>debt</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33715936"/>
                  </a:ext>
                </a:extLst>
              </a:tr>
              <a:tr h="604157">
                <a:tc>
                  <a:txBody>
                    <a:bodyPr/>
                    <a:lstStyle/>
                    <a:p>
                      <a:pPr algn="l" fontAlgn="b"/>
                      <a:r>
                        <a:rPr lang="en-US" sz="2400" u="none" strike="noStrike" dirty="0">
                          <a:effectLst/>
                        </a:rPr>
                        <a:t>principle</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96104262"/>
                  </a:ext>
                </a:extLst>
              </a:tr>
              <a:tr h="604157">
                <a:tc>
                  <a:txBody>
                    <a:bodyPr/>
                    <a:lstStyle/>
                    <a:p>
                      <a:pPr algn="l" fontAlgn="b"/>
                      <a:r>
                        <a:rPr lang="en-US" sz="2400" u="none" strike="noStrike" dirty="0">
                          <a:effectLst/>
                        </a:rPr>
                        <a:t>interest</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1.2</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02288343"/>
                  </a:ext>
                </a:extLst>
              </a:tr>
              <a:tr h="604157">
                <a:tc>
                  <a:txBody>
                    <a:bodyPr/>
                    <a:lstStyle/>
                    <a:p>
                      <a:pPr algn="l" fontAlgn="b"/>
                      <a:r>
                        <a:rPr lang="en-US" sz="2400" u="none" strike="noStrike" dirty="0">
                          <a:effectLst/>
                        </a:rPr>
                        <a:t>market price</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20</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68322282"/>
                  </a:ext>
                </a:extLst>
              </a:tr>
              <a:tr h="604157">
                <a:tc>
                  <a:txBody>
                    <a:bodyPr/>
                    <a:lstStyle/>
                    <a:p>
                      <a:pPr algn="l" fontAlgn="b"/>
                      <a:r>
                        <a:rPr lang="en-US" sz="2400" u="none" strike="noStrike" dirty="0">
                          <a:effectLst/>
                        </a:rPr>
                        <a:t>interest rate</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a:effectLst/>
                        </a:rPr>
                        <a:t>0.06</a:t>
                      </a:r>
                      <a:endParaRPr lang="en-US" sz="2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5714315"/>
                  </a:ext>
                </a:extLst>
              </a:tr>
              <a:tr h="604157">
                <a:tc>
                  <a:txBody>
                    <a:bodyPr/>
                    <a:lstStyle/>
                    <a:p>
                      <a:pPr algn="l" fontAlgn="b"/>
                      <a:r>
                        <a:rPr lang="en-US" sz="2400" u="none" strike="noStrike" dirty="0">
                          <a:effectLst/>
                        </a:rPr>
                        <a:t>asset</a:t>
                      </a:r>
                      <a:endParaRPr lang="en-US"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55</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3026265"/>
                  </a:ext>
                </a:extLst>
              </a:tr>
              <a:tr h="604157">
                <a:tc>
                  <a:txBody>
                    <a:bodyPr/>
                    <a:lstStyle/>
                    <a:p>
                      <a:pPr algn="l" fontAlgn="b"/>
                      <a:r>
                        <a:rPr lang="en-US" sz="2400" u="none" strike="noStrike">
                          <a:effectLst/>
                        </a:rPr>
                        <a:t>WACC</a:t>
                      </a:r>
                      <a:endParaRPr lang="en-US"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2400" u="none" strike="noStrike" dirty="0">
                          <a:effectLst/>
                        </a:rPr>
                        <a:t>0.108277</a:t>
                      </a:r>
                      <a:endParaRPr lang="en-US"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66716553"/>
                  </a:ext>
                </a:extLst>
              </a:tr>
            </a:tbl>
          </a:graphicData>
        </a:graphic>
      </p:graphicFrame>
    </p:spTree>
    <p:extLst>
      <p:ext uri="{BB962C8B-B14F-4D97-AF65-F5344CB8AC3E}">
        <p14:creationId xmlns:p14="http://schemas.microsoft.com/office/powerpoint/2010/main" val="3684481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Asset value calculated from WACC: </a:t>
            </a:r>
            <a:r>
              <a:rPr lang="en-US" dirty="0" smtClean="0"/>
              <a:t>58.98</a:t>
            </a:r>
            <a:r>
              <a:rPr lang="en-US" dirty="0" smtClean="0"/>
              <a:t> </a:t>
            </a:r>
            <a:r>
              <a:rPr lang="en-US" dirty="0" smtClean="0"/>
              <a:t>million</a:t>
            </a:r>
          </a:p>
          <a:p>
            <a:r>
              <a:rPr lang="en-US" dirty="0" smtClean="0"/>
              <a:t>Equity value calculated from asset – debt</a:t>
            </a:r>
          </a:p>
          <a:p>
            <a:r>
              <a:rPr lang="en-US" dirty="0" smtClean="0"/>
              <a:t>58.98</a:t>
            </a:r>
            <a:r>
              <a:rPr lang="en-US" dirty="0" smtClean="0"/>
              <a:t> </a:t>
            </a:r>
            <a:r>
              <a:rPr lang="en-US" dirty="0" smtClean="0"/>
              <a:t>– 20 = </a:t>
            </a:r>
            <a:r>
              <a:rPr lang="en-US" dirty="0" smtClean="0"/>
              <a:t>38.98</a:t>
            </a:r>
            <a:r>
              <a:rPr lang="en-US" dirty="0" smtClean="0"/>
              <a:t> </a:t>
            </a:r>
            <a:r>
              <a:rPr lang="en-US" dirty="0" smtClean="0"/>
              <a:t>million</a:t>
            </a:r>
          </a:p>
          <a:p>
            <a:r>
              <a:rPr lang="en-US" dirty="0" smtClean="0"/>
              <a:t>This is higher than 35 million dollars.</a:t>
            </a:r>
          </a:p>
          <a:p>
            <a:endParaRPr lang="en-US" dirty="0"/>
          </a:p>
        </p:txBody>
      </p:sp>
    </p:spTree>
    <p:extLst>
      <p:ext uri="{BB962C8B-B14F-4D97-AF65-F5344CB8AC3E}">
        <p14:creationId xmlns:p14="http://schemas.microsoft.com/office/powerpoint/2010/main" val="3452686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Since part of people use WACC as one of the valuation methods, this would put an upward pressure on equity valuation above DDM.</a:t>
            </a:r>
          </a:p>
          <a:p>
            <a:r>
              <a:rPr lang="en-US" dirty="0"/>
              <a:t>The high growth firms are more likely to have its equity portion grow faster than debt.</a:t>
            </a:r>
          </a:p>
          <a:p>
            <a:r>
              <a:rPr lang="en-US" dirty="0"/>
              <a:t>The valuation of type of firms by WACC is more likely to be upwardly biased. This could be a source of underperformance of growth firms.</a:t>
            </a:r>
          </a:p>
          <a:p>
            <a:endParaRPr lang="en-US" dirty="0"/>
          </a:p>
        </p:txBody>
      </p:sp>
    </p:spTree>
    <p:extLst>
      <p:ext uri="{BB962C8B-B14F-4D97-AF65-F5344CB8AC3E}">
        <p14:creationId xmlns:p14="http://schemas.microsoft.com/office/powerpoint/2010/main" val="692039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It is often said that investment is 90% asset allocation and 10% stock selection. </a:t>
            </a:r>
          </a:p>
          <a:p>
            <a:r>
              <a:rPr lang="en-US" dirty="0" smtClean="0"/>
              <a:t>The standard asset allocation is market weighted asset allocation.</a:t>
            </a:r>
          </a:p>
          <a:p>
            <a:r>
              <a:rPr lang="en-US" dirty="0" smtClean="0"/>
              <a:t>Any better methods?</a:t>
            </a:r>
          </a:p>
          <a:p>
            <a:r>
              <a:rPr lang="en-US" dirty="0" smtClean="0"/>
              <a:t>Equal weighted and other weighting methods.</a:t>
            </a:r>
          </a:p>
          <a:p>
            <a:r>
              <a:rPr lang="en-US" dirty="0" smtClean="0"/>
              <a:t>More information can be found at: </a:t>
            </a:r>
            <a:r>
              <a:rPr lang="en-US" dirty="0"/>
              <a:t>Research </a:t>
            </a:r>
            <a:r>
              <a:rPr lang="en-US" dirty="0" smtClean="0"/>
              <a:t>Affiliates</a:t>
            </a:r>
          </a:p>
          <a:p>
            <a:r>
              <a:rPr lang="en-US" dirty="0" smtClean="0">
                <a:hlinkClick r:id="rId2"/>
              </a:rPr>
              <a:t>https://www.researchaffiliates.com/</a:t>
            </a:r>
            <a:endParaRPr lang="en-US" dirty="0" smtClean="0"/>
          </a:p>
          <a:p>
            <a:r>
              <a:rPr lang="en-US" dirty="0" smtClean="0"/>
              <a:t>Another source of information: Applied Quantitative research</a:t>
            </a:r>
          </a:p>
          <a:p>
            <a:r>
              <a:rPr lang="en-US" dirty="0" smtClean="0">
                <a:hlinkClick r:id="rId3"/>
              </a:rPr>
              <a:t>https://www.aqr.com/</a:t>
            </a:r>
            <a:endParaRPr lang="en-US" dirty="0" smtClean="0"/>
          </a:p>
          <a:p>
            <a:endParaRPr lang="en-US" dirty="0"/>
          </a:p>
        </p:txBody>
      </p:sp>
    </p:spTree>
    <p:extLst>
      <p:ext uri="{BB962C8B-B14F-4D97-AF65-F5344CB8AC3E}">
        <p14:creationId xmlns:p14="http://schemas.microsoft.com/office/powerpoint/2010/main" val="818501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2337180"/>
              </p:ext>
            </p:extLst>
          </p:nvPr>
        </p:nvGraphicFramePr>
        <p:xfrm>
          <a:off x="1679331" y="1881554"/>
          <a:ext cx="9100039" cy="4281850"/>
        </p:xfrm>
        <a:graphic>
          <a:graphicData uri="http://schemas.openxmlformats.org/drawingml/2006/table">
            <a:tbl>
              <a:tblPr>
                <a:tableStyleId>{5C22544A-7EE6-4342-B048-85BDC9FD1C3A}</a:tableStyleId>
              </a:tblPr>
              <a:tblGrid>
                <a:gridCol w="1993895">
                  <a:extLst>
                    <a:ext uri="{9D8B030D-6E8A-4147-A177-3AD203B41FA5}">
                      <a16:colId xmlns:a16="http://schemas.microsoft.com/office/drawing/2014/main" val="3746344553"/>
                    </a:ext>
                  </a:extLst>
                </a:gridCol>
                <a:gridCol w="950578">
                  <a:extLst>
                    <a:ext uri="{9D8B030D-6E8A-4147-A177-3AD203B41FA5}">
                      <a16:colId xmlns:a16="http://schemas.microsoft.com/office/drawing/2014/main" val="2304823870"/>
                    </a:ext>
                  </a:extLst>
                </a:gridCol>
                <a:gridCol w="747710">
                  <a:extLst>
                    <a:ext uri="{9D8B030D-6E8A-4147-A177-3AD203B41FA5}">
                      <a16:colId xmlns:a16="http://schemas.microsoft.com/office/drawing/2014/main" val="3782832496"/>
                    </a:ext>
                  </a:extLst>
                </a:gridCol>
                <a:gridCol w="904207">
                  <a:extLst>
                    <a:ext uri="{9D8B030D-6E8A-4147-A177-3AD203B41FA5}">
                      <a16:colId xmlns:a16="http://schemas.microsoft.com/office/drawing/2014/main" val="8628720"/>
                    </a:ext>
                  </a:extLst>
                </a:gridCol>
                <a:gridCol w="927393">
                  <a:extLst>
                    <a:ext uri="{9D8B030D-6E8A-4147-A177-3AD203B41FA5}">
                      <a16:colId xmlns:a16="http://schemas.microsoft.com/office/drawing/2014/main" val="1233146466"/>
                    </a:ext>
                  </a:extLst>
                </a:gridCol>
                <a:gridCol w="927393">
                  <a:extLst>
                    <a:ext uri="{9D8B030D-6E8A-4147-A177-3AD203B41FA5}">
                      <a16:colId xmlns:a16="http://schemas.microsoft.com/office/drawing/2014/main" val="681492322"/>
                    </a:ext>
                  </a:extLst>
                </a:gridCol>
                <a:gridCol w="886819">
                  <a:extLst>
                    <a:ext uri="{9D8B030D-6E8A-4147-A177-3AD203B41FA5}">
                      <a16:colId xmlns:a16="http://schemas.microsoft.com/office/drawing/2014/main" val="618823529"/>
                    </a:ext>
                  </a:extLst>
                </a:gridCol>
                <a:gridCol w="881022">
                  <a:extLst>
                    <a:ext uri="{9D8B030D-6E8A-4147-A177-3AD203B41FA5}">
                      <a16:colId xmlns:a16="http://schemas.microsoft.com/office/drawing/2014/main" val="3771902968"/>
                    </a:ext>
                  </a:extLst>
                </a:gridCol>
                <a:gridCol w="881022">
                  <a:extLst>
                    <a:ext uri="{9D8B030D-6E8A-4147-A177-3AD203B41FA5}">
                      <a16:colId xmlns:a16="http://schemas.microsoft.com/office/drawing/2014/main" val="3015297942"/>
                    </a:ext>
                  </a:extLst>
                </a:gridCol>
              </a:tblGrid>
              <a:tr h="428185">
                <a:tc>
                  <a:txBody>
                    <a:bodyPr/>
                    <a:lstStyle/>
                    <a:p>
                      <a:pPr algn="l" fontAlgn="b"/>
                      <a:r>
                        <a:rPr lang="en-US" sz="1800" u="none" strike="noStrike" dirty="0">
                          <a:effectLst/>
                        </a:rPr>
                        <a:t>A</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112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136</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107</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128</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147</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44304994"/>
                  </a:ext>
                </a:extLst>
              </a:tr>
              <a:tr h="428185">
                <a:tc>
                  <a:txBody>
                    <a:bodyPr/>
                    <a:lstStyle/>
                    <a:p>
                      <a:pPr algn="l" fontAlgn="b"/>
                      <a:r>
                        <a:rPr lang="en-US" sz="1800" u="none" strike="noStrike" dirty="0">
                          <a:effectLst/>
                        </a:rPr>
                        <a:t>B</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0.95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1.23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1.35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1.43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3604795"/>
                  </a:ext>
                </a:extLst>
              </a:tr>
              <a:tr h="428185">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800" u="none" strike="noStrike">
                          <a:effectLst/>
                        </a:rPr>
                        <a:t>sum</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02736711"/>
                  </a:ext>
                </a:extLst>
              </a:tr>
              <a:tr h="428185">
                <a:tc>
                  <a:txBody>
                    <a:bodyPr/>
                    <a:lstStyle/>
                    <a:p>
                      <a:pPr algn="l" fontAlgn="b"/>
                      <a:r>
                        <a:rPr lang="en-US" sz="1800" u="none" strike="noStrike">
                          <a:effectLst/>
                        </a:rPr>
                        <a:t>market weighted</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990.1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1108.9</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1346.5</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1059.4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1267.3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1455.4</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1469.6</a:t>
                      </a:r>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40812300"/>
                  </a:ext>
                </a:extLst>
              </a:tr>
              <a:tr h="428185">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9.901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9.4059</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10.891</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12.178</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13.366</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14.158</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3022543"/>
                  </a:ext>
                </a:extLst>
              </a:tr>
              <a:tr h="428185">
                <a:tc>
                  <a:txBody>
                    <a:bodyPr/>
                    <a:lstStyle/>
                    <a:p>
                      <a:pPr algn="l" fontAlgn="b"/>
                      <a:r>
                        <a:rPr lang="en-US" sz="1800" u="none" strike="noStrike">
                          <a:effectLst/>
                        </a:rPr>
                        <a:t>equal weighted</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1035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1227.6</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1169.3</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1341</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1480.3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54655659"/>
                  </a:ext>
                </a:extLst>
              </a:tr>
              <a:tr h="428185">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967648117"/>
                  </a:ext>
                </a:extLst>
              </a:tr>
              <a:tr h="428185">
                <a:tc>
                  <a:txBody>
                    <a:bodyPr/>
                    <a:lstStyle/>
                    <a:p>
                      <a:pPr algn="l" fontAlgn="b"/>
                      <a:r>
                        <a:rPr lang="en-US" sz="1800" u="none" strike="noStrike">
                          <a:effectLst/>
                        </a:rPr>
                        <a:t>80/20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0.8</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1086</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1306.5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1114.5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1311.2</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1482.5</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44905105"/>
                  </a:ext>
                </a:extLst>
              </a:tr>
              <a:tr h="428185">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56375533"/>
                  </a:ext>
                </a:extLst>
              </a:tr>
              <a:tr h="428185">
                <a:tc>
                  <a:txBody>
                    <a:bodyPr/>
                    <a:lstStyle/>
                    <a:p>
                      <a:pPr algn="l" fontAlgn="b"/>
                      <a:r>
                        <a:rPr lang="en-US" sz="1800" u="none" strike="noStrike">
                          <a:effectLst/>
                        </a:rPr>
                        <a:t>60/40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0.6</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1000</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1052</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1253.7</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1152.6</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a:effectLst/>
                        </a:rPr>
                        <a:t>1333.3</a:t>
                      </a:r>
                      <a:endParaRPr lang="en-US" sz="18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800" u="none" strike="noStrike" dirty="0">
                          <a:effectLst/>
                        </a:rPr>
                        <a:t>1483.6</a:t>
                      </a:r>
                      <a:endParaRPr lang="en-US"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60504540"/>
                  </a:ext>
                </a:extLst>
              </a:tr>
            </a:tbl>
          </a:graphicData>
        </a:graphic>
      </p:graphicFrame>
    </p:spTree>
    <p:extLst>
      <p:ext uri="{BB962C8B-B14F-4D97-AF65-F5344CB8AC3E}">
        <p14:creationId xmlns:p14="http://schemas.microsoft.com/office/powerpoint/2010/main" val="4266628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a:t>
            </a:r>
            <a:endParaRPr lang="en-US" dirty="0"/>
          </a:p>
        </p:txBody>
      </p:sp>
      <p:sp>
        <p:nvSpPr>
          <p:cNvPr id="3" name="Content Placeholder 2"/>
          <p:cNvSpPr>
            <a:spLocks noGrp="1"/>
          </p:cNvSpPr>
          <p:nvPr>
            <p:ph idx="1"/>
          </p:nvPr>
        </p:nvSpPr>
        <p:spPr/>
        <p:txBody>
          <a:bodyPr/>
          <a:lstStyle/>
          <a:p>
            <a:r>
              <a:rPr lang="en-US" dirty="0" smtClean="0"/>
              <a:t>Large company performs better than the small company</a:t>
            </a:r>
          </a:p>
          <a:p>
            <a:r>
              <a:rPr lang="en-US" dirty="0" smtClean="0"/>
              <a:t>Still asset allocations that give small company more weights perform better.</a:t>
            </a:r>
          </a:p>
          <a:p>
            <a:r>
              <a:rPr lang="en-US" dirty="0" smtClean="0"/>
              <a:t>Does the strategy always work?</a:t>
            </a:r>
          </a:p>
          <a:p>
            <a:r>
              <a:rPr lang="en-US" dirty="0" smtClean="0"/>
              <a:t>Work if most people stick to the market cap strategy</a:t>
            </a:r>
          </a:p>
          <a:p>
            <a:r>
              <a:rPr lang="en-US" dirty="0" smtClean="0"/>
              <a:t>General comments: No strategy will work all the time.</a:t>
            </a:r>
          </a:p>
          <a:p>
            <a:r>
              <a:rPr lang="en-US" dirty="0" smtClean="0"/>
              <a:t>Homework: redo another example</a:t>
            </a:r>
          </a:p>
          <a:p>
            <a:endParaRPr lang="en-US" dirty="0"/>
          </a:p>
        </p:txBody>
      </p:sp>
    </p:spTree>
    <p:extLst>
      <p:ext uri="{BB962C8B-B14F-4D97-AF65-F5344CB8AC3E}">
        <p14:creationId xmlns:p14="http://schemas.microsoft.com/office/powerpoint/2010/main" val="315205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Company valuation</a:t>
            </a:r>
            <a:endParaRPr lang="en-US" dirty="0"/>
          </a:p>
        </p:txBody>
      </p:sp>
      <p:sp>
        <p:nvSpPr>
          <p:cNvPr id="3" name="Content Placeholder 2"/>
          <p:cNvSpPr>
            <a:spLocks noGrp="1"/>
          </p:cNvSpPr>
          <p:nvPr>
            <p:ph idx="1"/>
          </p:nvPr>
        </p:nvSpPr>
        <p:spPr/>
        <p:txBody>
          <a:bodyPr/>
          <a:lstStyle/>
          <a:p>
            <a:r>
              <a:rPr lang="en-US" dirty="0" smtClean="0"/>
              <a:t>A company just announce 2 Million dollar earning. It retains 40% of its earning. Its ROC is 20%. Its discount rate for future dividends is 12%. What is the book value of the company? What is the market value of the company? Suppose its retention rate increases to 50%. If other parameters remains the same, what is the new company value? Will this strategy likely to work in real life? Discuss it!</a:t>
            </a:r>
          </a:p>
          <a:p>
            <a:endParaRPr lang="en-US" dirty="0"/>
          </a:p>
        </p:txBody>
      </p:sp>
    </p:spTree>
    <p:extLst>
      <p:ext uri="{BB962C8B-B14F-4D97-AF65-F5344CB8AC3E}">
        <p14:creationId xmlns:p14="http://schemas.microsoft.com/office/powerpoint/2010/main" val="593029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a:t>
            </a:r>
            <a:endParaRPr lang="en-US" dirty="0"/>
          </a:p>
        </p:txBody>
      </p:sp>
      <p:sp>
        <p:nvSpPr>
          <p:cNvPr id="3" name="Content Placeholder 2"/>
          <p:cNvSpPr>
            <a:spLocks noGrp="1"/>
          </p:cNvSpPr>
          <p:nvPr>
            <p:ph idx="1"/>
          </p:nvPr>
        </p:nvSpPr>
        <p:spPr/>
        <p:txBody>
          <a:bodyPr/>
          <a:lstStyle/>
          <a:p>
            <a:r>
              <a:rPr lang="en-US" dirty="0" smtClean="0"/>
              <a:t>Book value</a:t>
            </a:r>
          </a:p>
          <a:p>
            <a:r>
              <a:rPr lang="en-US" dirty="0" smtClean="0"/>
              <a:t>2/ 20% = 10 Million</a:t>
            </a:r>
          </a:p>
          <a:p>
            <a:r>
              <a:rPr lang="en-US" dirty="0" smtClean="0"/>
              <a:t>D0 = 2*(1-0.4) = 1.2 M</a:t>
            </a:r>
          </a:p>
          <a:p>
            <a:r>
              <a:rPr lang="en-US" dirty="0" smtClean="0"/>
              <a:t>Growth rate: g = 40%*20% = 0.08</a:t>
            </a:r>
          </a:p>
          <a:p>
            <a:r>
              <a:rPr lang="en-US" dirty="0" smtClean="0"/>
              <a:t>Stock valuation V = D1/(k-g) = 1.2*1.08/(0.12-0.08) = 32.4 Million</a:t>
            </a:r>
          </a:p>
          <a:p>
            <a:endParaRPr lang="en-US" dirty="0"/>
          </a:p>
        </p:txBody>
      </p:sp>
    </p:spTree>
    <p:extLst>
      <p:ext uri="{BB962C8B-B14F-4D97-AF65-F5344CB8AC3E}">
        <p14:creationId xmlns:p14="http://schemas.microsoft.com/office/powerpoint/2010/main" val="4224600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If retention ratio is increased to 50%, and other parameters remain the same,</a:t>
            </a:r>
          </a:p>
          <a:p>
            <a:r>
              <a:rPr lang="en-US" dirty="0" smtClean="0"/>
              <a:t>D0 = 2*(1-0.5) = 1</a:t>
            </a:r>
          </a:p>
          <a:p>
            <a:r>
              <a:rPr lang="en-US" dirty="0" smtClean="0"/>
              <a:t>Growth rate: g = 0.5*20% = 0.1</a:t>
            </a:r>
          </a:p>
          <a:p>
            <a:r>
              <a:rPr lang="en-US" dirty="0" smtClean="0"/>
              <a:t>Company value: V = 1*1.1/(0.12-0.1) = 1.1/0.02 = 55 Million</a:t>
            </a:r>
          </a:p>
          <a:p>
            <a:r>
              <a:rPr lang="en-US" dirty="0" smtClean="0"/>
              <a:t>This is higher than 32.4 million of earlier calculation. </a:t>
            </a:r>
          </a:p>
          <a:p>
            <a:r>
              <a:rPr lang="en-US" dirty="0" smtClean="0"/>
              <a:t>Discussion</a:t>
            </a:r>
          </a:p>
          <a:p>
            <a:endParaRPr lang="en-US" dirty="0"/>
          </a:p>
        </p:txBody>
      </p:sp>
    </p:spTree>
    <p:extLst>
      <p:ext uri="{BB962C8B-B14F-4D97-AF65-F5344CB8AC3E}">
        <p14:creationId xmlns:p14="http://schemas.microsoft.com/office/powerpoint/2010/main" val="3808910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valuations</a:t>
            </a:r>
          </a:p>
        </p:txBody>
      </p:sp>
      <p:sp>
        <p:nvSpPr>
          <p:cNvPr id="3" name="Content Placeholder 2"/>
          <p:cNvSpPr>
            <a:spLocks noGrp="1"/>
          </p:cNvSpPr>
          <p:nvPr>
            <p:ph idx="1"/>
          </p:nvPr>
        </p:nvSpPr>
        <p:spPr/>
        <p:txBody>
          <a:bodyPr/>
          <a:lstStyle/>
          <a:p>
            <a:r>
              <a:rPr lang="en-US" dirty="0" smtClean="0"/>
              <a:t>From experience, we know that different methods often provide different valuations for the same company.</a:t>
            </a:r>
          </a:p>
          <a:p>
            <a:r>
              <a:rPr lang="en-US" dirty="0" smtClean="0"/>
              <a:t>What happens?</a:t>
            </a:r>
            <a:endParaRPr lang="en-US" dirty="0"/>
          </a:p>
        </p:txBody>
      </p:sp>
    </p:spTree>
    <p:extLst>
      <p:ext uri="{BB962C8B-B14F-4D97-AF65-F5344CB8AC3E}">
        <p14:creationId xmlns:p14="http://schemas.microsoft.com/office/powerpoint/2010/main" val="1854700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In principle, the free cash flow approach is fully consistent with the dividend discount model and should provide the same estimate of intrinsic value ... This was demonstrated in two famous papers by Modigliani and Miller. However, in practice, you will find that values from these models may differ, sometimes substantially. This is due to the fact that in practice, analysts are always forced to make simplifying assumptions. (</a:t>
            </a:r>
            <a:r>
              <a:rPr lang="en-US" dirty="0" err="1"/>
              <a:t>Bodie</a:t>
            </a:r>
            <a:r>
              <a:rPr lang="en-US" dirty="0"/>
              <a:t> et al, 2015, p. 595</a:t>
            </a:r>
            <a:r>
              <a:rPr lang="en-US"/>
              <a:t>) </a:t>
            </a:r>
            <a:endParaRPr lang="en-US" dirty="0"/>
          </a:p>
        </p:txBody>
      </p:sp>
    </p:spTree>
    <p:extLst>
      <p:ext uri="{BB962C8B-B14F-4D97-AF65-F5344CB8AC3E}">
        <p14:creationId xmlns:p14="http://schemas.microsoft.com/office/powerpoint/2010/main" val="3068756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433</TotalTime>
  <Words>870</Words>
  <Application>Microsoft Office PowerPoint</Application>
  <PresentationFormat>Widescreen</PresentationFormat>
  <Paragraphs>136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Review</vt:lpstr>
      <vt:lpstr>PowerPoint Presentation</vt:lpstr>
      <vt:lpstr>An example</vt:lpstr>
      <vt:lpstr>Observation</vt:lpstr>
      <vt:lpstr>Company valuation</vt:lpstr>
      <vt:lpstr>Solution</vt:lpstr>
      <vt:lpstr>PowerPoint Presentation</vt:lpstr>
      <vt:lpstr>Equity valuations</vt:lpstr>
      <vt:lpstr>PowerPoint Presentation</vt:lpstr>
      <vt:lpstr>PowerPoint Presentation</vt:lpstr>
      <vt:lpstr>Example</vt:lpstr>
      <vt:lpstr>PowerPoint Presentation</vt:lpstr>
      <vt:lpstr>PowerPoint Presentation</vt:lpstr>
      <vt:lpstr>PowerPoint Presentation</vt:lpstr>
      <vt:lpstr>PowerPoint Presentation</vt:lpstr>
      <vt:lpstr>PowerPoint Presentation</vt:lpstr>
    </vt:vector>
  </TitlesOfParts>
  <Company>UNBC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dc:title>
  <dc:creator>setup</dc:creator>
  <cp:lastModifiedBy>setup</cp:lastModifiedBy>
  <cp:revision>27</cp:revision>
  <cp:lastPrinted>2018-04-03T21:25:33Z</cp:lastPrinted>
  <dcterms:created xsi:type="dcterms:W3CDTF">2018-04-03T19:08:14Z</dcterms:created>
  <dcterms:modified xsi:type="dcterms:W3CDTF">2018-04-05T23:28:16Z</dcterms:modified>
</cp:coreProperties>
</file>