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60" r:id="rId3"/>
    <p:sldId id="305" r:id="rId4"/>
    <p:sldId id="261" r:id="rId5"/>
    <p:sldId id="263" r:id="rId6"/>
    <p:sldId id="264" r:id="rId7"/>
    <p:sldId id="307" r:id="rId8"/>
    <p:sldId id="308" r:id="rId9"/>
    <p:sldId id="309" r:id="rId10"/>
    <p:sldId id="265" r:id="rId11"/>
    <p:sldId id="266" r:id="rId12"/>
    <p:sldId id="267" r:id="rId13"/>
    <p:sldId id="268" r:id="rId14"/>
    <p:sldId id="269" r:id="rId15"/>
    <p:sldId id="293" r:id="rId16"/>
    <p:sldId id="294" r:id="rId17"/>
    <p:sldId id="295" r:id="rId18"/>
    <p:sldId id="296" r:id="rId19"/>
    <p:sldId id="297" r:id="rId20"/>
    <p:sldId id="298" r:id="rId21"/>
    <p:sldId id="300" r:id="rId22"/>
    <p:sldId id="301" r:id="rId23"/>
    <p:sldId id="303" r:id="rId24"/>
    <p:sldId id="302" r:id="rId25"/>
    <p:sldId id="273" r:id="rId26"/>
    <p:sldId id="274" r:id="rId27"/>
    <p:sldId id="275" r:id="rId28"/>
    <p:sldId id="306" r:id="rId29"/>
    <p:sldId id="276" r:id="rId30"/>
    <p:sldId id="277" r:id="rId31"/>
    <p:sldId id="278" r:id="rId32"/>
    <p:sldId id="279" r:id="rId33"/>
    <p:sldId id="280" r:id="rId34"/>
    <p:sldId id="281" r:id="rId35"/>
    <p:sldId id="282" r:id="rId36"/>
    <p:sldId id="283" r:id="rId37"/>
    <p:sldId id="284" r:id="rId3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F12064E2-1EF9-47B2-8023-02C2120CD86E}" type="datetimeFigureOut">
              <a:rPr lang="en-US" smtClean="0"/>
              <a:t>1/9/2018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62940B2-A1B6-4302-AA92-754BD70AD4B3}" type="slidenum">
              <a:rPr lang="en-US" smtClean="0"/>
              <a:t>‹#›</a:t>
            </a:fld>
            <a:endParaRPr lang="en-US"/>
          </a:p>
        </p:txBody>
      </p:sp>
    </p:spTree>
    <p:extLst>
      <p:ext uri="{BB962C8B-B14F-4D97-AF65-F5344CB8AC3E}">
        <p14:creationId xmlns:p14="http://schemas.microsoft.com/office/powerpoint/2010/main" val="2887469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6F15050-7732-4EDD-AFF5-DCFA0D3E9D62}" type="datetimeFigureOut">
              <a:rPr lang="en-US" smtClean="0"/>
              <a:t>1/9/2018</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886993C-456C-468E-A18C-AC1574FB0657}" type="slidenum">
              <a:rPr lang="en-US" smtClean="0"/>
              <a:t>‹#›</a:t>
            </a:fld>
            <a:endParaRPr lang="en-US"/>
          </a:p>
        </p:txBody>
      </p:sp>
    </p:spTree>
    <p:extLst>
      <p:ext uri="{BB962C8B-B14F-4D97-AF65-F5344CB8AC3E}">
        <p14:creationId xmlns:p14="http://schemas.microsoft.com/office/powerpoint/2010/main" val="20756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7885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EEA9B1-9D2D-49EC-80CC-705829D8A069}" type="slidenum">
              <a:rPr lang="en-US" altLang="en-US"/>
              <a:pPr>
                <a:spcBef>
                  <a:spcPct val="0"/>
                </a:spcBef>
              </a:pPr>
              <a:t>20</a:t>
            </a:fld>
            <a:endParaRPr lang="en-US" altLang="en-US"/>
          </a:p>
        </p:txBody>
      </p:sp>
    </p:spTree>
    <p:extLst>
      <p:ext uri="{BB962C8B-B14F-4D97-AF65-F5344CB8AC3E}">
        <p14:creationId xmlns:p14="http://schemas.microsoft.com/office/powerpoint/2010/main" val="2251230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3277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72CE49-37E0-4871-9CB6-84D582EB9BDE}" type="slidenum">
              <a:rPr lang="en-US" altLang="en-US"/>
              <a:pPr>
                <a:spcBef>
                  <a:spcPct val="0"/>
                </a:spcBef>
              </a:pPr>
              <a:t>26</a:t>
            </a:fld>
            <a:endParaRPr lang="en-US" altLang="en-US"/>
          </a:p>
        </p:txBody>
      </p:sp>
    </p:spTree>
    <p:extLst>
      <p:ext uri="{BB962C8B-B14F-4D97-AF65-F5344CB8AC3E}">
        <p14:creationId xmlns:p14="http://schemas.microsoft.com/office/powerpoint/2010/main" val="1108980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r>
              <a:rPr lang="en-US" altLang="en-US" smtClean="0">
                <a:latin typeface="Arial" panose="020B0604020202020204" pitchFamily="34" charset="0"/>
              </a:rPr>
              <a:t>This slide does not appear in the text but it may be a useful illustration of the problems with the CAPM tests</a:t>
            </a:r>
            <a:endParaRPr lang="en-CA" altLang="en-US" smtClean="0">
              <a:latin typeface="Arial" panose="020B0604020202020204" pitchFamily="34" charset="0"/>
            </a:endParaRPr>
          </a:p>
        </p:txBody>
      </p:sp>
      <p:sp>
        <p:nvSpPr>
          <p:cNvPr id="36868"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19CEDF-72A0-4705-9B6B-AAB7FB574817}" type="slidenum">
              <a:rPr lang="en-US" altLang="en-US"/>
              <a:pPr>
                <a:spcBef>
                  <a:spcPct val="0"/>
                </a:spcBef>
              </a:pPr>
              <a:t>27</a:t>
            </a:fld>
            <a:endParaRPr lang="en-US" altLang="en-US"/>
          </a:p>
        </p:txBody>
      </p:sp>
    </p:spTree>
    <p:extLst>
      <p:ext uri="{BB962C8B-B14F-4D97-AF65-F5344CB8AC3E}">
        <p14:creationId xmlns:p14="http://schemas.microsoft.com/office/powerpoint/2010/main" val="3969382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49156"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CA26D1-D3F7-4369-8CEB-9CF4A67280A4}" type="slidenum">
              <a:rPr lang="en-US" altLang="en-US"/>
              <a:pPr>
                <a:spcBef>
                  <a:spcPct val="0"/>
                </a:spcBef>
              </a:pPr>
              <a:t>29</a:t>
            </a:fld>
            <a:endParaRPr lang="en-US" altLang="en-US"/>
          </a:p>
        </p:txBody>
      </p:sp>
    </p:spTree>
    <p:extLst>
      <p:ext uri="{BB962C8B-B14F-4D97-AF65-F5344CB8AC3E}">
        <p14:creationId xmlns:p14="http://schemas.microsoft.com/office/powerpoint/2010/main" val="3801518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51204"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F0254F5-8AD8-44F6-B750-890129C14B7A}" type="slidenum">
              <a:rPr lang="en-US" altLang="en-US"/>
              <a:pPr>
                <a:spcBef>
                  <a:spcPct val="0"/>
                </a:spcBef>
              </a:pPr>
              <a:t>31</a:t>
            </a:fld>
            <a:endParaRPr lang="en-US" altLang="en-US"/>
          </a:p>
        </p:txBody>
      </p:sp>
    </p:spTree>
    <p:extLst>
      <p:ext uri="{BB962C8B-B14F-4D97-AF65-F5344CB8AC3E}">
        <p14:creationId xmlns:p14="http://schemas.microsoft.com/office/powerpoint/2010/main" val="401673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54276"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56C979-2526-4C58-8E57-57AE81BE21B1}" type="slidenum">
              <a:rPr lang="en-US" altLang="en-US"/>
              <a:pPr>
                <a:spcBef>
                  <a:spcPct val="0"/>
                </a:spcBef>
              </a:pPr>
              <a:t>33</a:t>
            </a:fld>
            <a:endParaRPr lang="en-US" altLang="en-US"/>
          </a:p>
        </p:txBody>
      </p:sp>
    </p:spTree>
    <p:extLst>
      <p:ext uri="{BB962C8B-B14F-4D97-AF65-F5344CB8AC3E}">
        <p14:creationId xmlns:p14="http://schemas.microsoft.com/office/powerpoint/2010/main" val="413107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p:spPr>
        <p:txBody>
          <a:bodyPr/>
          <a:lstStyle/>
          <a:p>
            <a:endParaRPr lang="en-CA" altLang="en-US" smtClean="0">
              <a:latin typeface="Arial" panose="020B0604020202020204" pitchFamily="34" charset="0"/>
            </a:endParaRPr>
          </a:p>
        </p:txBody>
      </p:sp>
      <p:sp>
        <p:nvSpPr>
          <p:cNvPr id="56324"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A169C4-52CC-4640-A681-768EB96BD165}" type="slidenum">
              <a:rPr lang="en-US" altLang="en-US"/>
              <a:pPr>
                <a:spcBef>
                  <a:spcPct val="0"/>
                </a:spcBef>
              </a:pPr>
              <a:t>34</a:t>
            </a:fld>
            <a:endParaRPr lang="en-US" altLang="en-US"/>
          </a:p>
        </p:txBody>
      </p:sp>
    </p:spTree>
    <p:extLst>
      <p:ext uri="{BB962C8B-B14F-4D97-AF65-F5344CB8AC3E}">
        <p14:creationId xmlns:p14="http://schemas.microsoft.com/office/powerpoint/2010/main" val="4230671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16A00A-6C16-40C0-8436-FFB64FA75A6D}" type="slidenum">
              <a:rPr lang="en-US" altLang="en-US"/>
              <a:pPr>
                <a:spcBef>
                  <a:spcPct val="0"/>
                </a:spcBef>
              </a:pPr>
              <a:t>36</a:t>
            </a:fld>
            <a:endParaRPr lang="en-US" altLang="en-US"/>
          </a:p>
        </p:txBody>
      </p:sp>
      <p:sp>
        <p:nvSpPr>
          <p:cNvPr id="59395" name="Rectangle 2"/>
          <p:cNvSpPr>
            <a:spLocks noGrp="1" noRot="1" noChangeAspect="1" noChangeArrowheads="1" noTextEdit="1"/>
          </p:cNvSpPr>
          <p:nvPr>
            <p:ph type="sldImg"/>
          </p:nvPr>
        </p:nvSpPr>
        <p:spPr>
          <a:xfrm>
            <a:off x="409575" y="698500"/>
            <a:ext cx="6205538" cy="3490913"/>
          </a:xfrm>
          <a:ln/>
        </p:spPr>
      </p:sp>
      <p:sp>
        <p:nvSpPr>
          <p:cNvPr id="59396" name="Rectangle 3"/>
          <p:cNvSpPr>
            <a:spLocks noGrp="1" noChangeArrowheads="1"/>
          </p:cNvSpPr>
          <p:nvPr>
            <p:ph type="body" idx="1"/>
          </p:nvPr>
        </p:nvSpPr>
        <p:spPr>
          <a:noFill/>
        </p:spPr>
        <p:txBody>
          <a:bodyPr/>
          <a:lstStyle/>
          <a:p>
            <a:pPr eaLnBrk="1" hangingPunct="1"/>
            <a:endParaRPr lang="en-CA" altLang="en-US" smtClean="0">
              <a:latin typeface="Arial" panose="020B0604020202020204" pitchFamily="34" charset="0"/>
            </a:endParaRPr>
          </a:p>
        </p:txBody>
      </p:sp>
    </p:spTree>
    <p:extLst>
      <p:ext uri="{BB962C8B-B14F-4D97-AF65-F5344CB8AC3E}">
        <p14:creationId xmlns:p14="http://schemas.microsoft.com/office/powerpoint/2010/main" val="3455796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58255" indent="-291636">
              <a:spcBef>
                <a:spcPct val="30000"/>
              </a:spcBef>
              <a:defRPr sz="1200">
                <a:solidFill>
                  <a:schemeClr val="tx1"/>
                </a:solidFill>
                <a:latin typeface="Arial" panose="020B0604020202020204" pitchFamily="34" charset="0"/>
              </a:defRPr>
            </a:lvl2pPr>
            <a:lvl3pPr marL="1166546" indent="-233309">
              <a:spcBef>
                <a:spcPct val="30000"/>
              </a:spcBef>
              <a:defRPr sz="1200">
                <a:solidFill>
                  <a:schemeClr val="tx1"/>
                </a:solidFill>
                <a:latin typeface="Arial" panose="020B0604020202020204" pitchFamily="34" charset="0"/>
              </a:defRPr>
            </a:lvl3pPr>
            <a:lvl4pPr marL="1633164" indent="-233309">
              <a:spcBef>
                <a:spcPct val="30000"/>
              </a:spcBef>
              <a:defRPr sz="1200">
                <a:solidFill>
                  <a:schemeClr val="tx1"/>
                </a:solidFill>
                <a:latin typeface="Arial" panose="020B0604020202020204" pitchFamily="34" charset="0"/>
              </a:defRPr>
            </a:lvl4pPr>
            <a:lvl5pPr marL="2099782" indent="-233309">
              <a:spcBef>
                <a:spcPct val="30000"/>
              </a:spcBef>
              <a:defRPr sz="1200">
                <a:solidFill>
                  <a:schemeClr val="tx1"/>
                </a:solidFill>
                <a:latin typeface="Arial" panose="020B0604020202020204" pitchFamily="34" charset="0"/>
              </a:defRPr>
            </a:lvl5pPr>
            <a:lvl6pPr marL="2566401" indent="-233309" eaLnBrk="0" fontAlgn="base" hangingPunct="0">
              <a:spcBef>
                <a:spcPct val="30000"/>
              </a:spcBef>
              <a:spcAft>
                <a:spcPct val="0"/>
              </a:spcAft>
              <a:defRPr sz="1200">
                <a:solidFill>
                  <a:schemeClr val="tx1"/>
                </a:solidFill>
                <a:latin typeface="Arial" panose="020B0604020202020204" pitchFamily="34" charset="0"/>
              </a:defRPr>
            </a:lvl6pPr>
            <a:lvl7pPr marL="3033019" indent="-233309" eaLnBrk="0" fontAlgn="base" hangingPunct="0">
              <a:spcBef>
                <a:spcPct val="30000"/>
              </a:spcBef>
              <a:spcAft>
                <a:spcPct val="0"/>
              </a:spcAft>
              <a:defRPr sz="1200">
                <a:solidFill>
                  <a:schemeClr val="tx1"/>
                </a:solidFill>
                <a:latin typeface="Arial" panose="020B0604020202020204" pitchFamily="34" charset="0"/>
              </a:defRPr>
            </a:lvl7pPr>
            <a:lvl8pPr marL="3499637" indent="-233309" eaLnBrk="0" fontAlgn="base" hangingPunct="0">
              <a:spcBef>
                <a:spcPct val="30000"/>
              </a:spcBef>
              <a:spcAft>
                <a:spcPct val="0"/>
              </a:spcAft>
              <a:defRPr sz="1200">
                <a:solidFill>
                  <a:schemeClr val="tx1"/>
                </a:solidFill>
                <a:latin typeface="Arial" panose="020B0604020202020204" pitchFamily="34" charset="0"/>
              </a:defRPr>
            </a:lvl8pPr>
            <a:lvl9pPr marL="3966256" indent="-23330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1C3870-5991-46A2-B746-1C42FEF27AF2}" type="slidenum">
              <a:rPr lang="en-US" altLang="en-US"/>
              <a:pPr>
                <a:spcBef>
                  <a:spcPct val="0"/>
                </a:spcBef>
              </a:pPr>
              <a:t>37</a:t>
            </a:fld>
            <a:endParaRPr lang="en-US" altLang="en-US"/>
          </a:p>
        </p:txBody>
      </p:sp>
      <p:sp>
        <p:nvSpPr>
          <p:cNvPr id="61443" name="Rectangle 2"/>
          <p:cNvSpPr>
            <a:spLocks noGrp="1" noRot="1" noChangeAspect="1" noChangeArrowheads="1" noTextEdit="1"/>
          </p:cNvSpPr>
          <p:nvPr>
            <p:ph type="sldImg"/>
          </p:nvPr>
        </p:nvSpPr>
        <p:spPr>
          <a:xfrm>
            <a:off x="409575" y="698500"/>
            <a:ext cx="6205538" cy="3490913"/>
          </a:xfrm>
          <a:ln/>
        </p:spPr>
      </p:sp>
      <p:sp>
        <p:nvSpPr>
          <p:cNvPr id="61444" name="Rectangle 3"/>
          <p:cNvSpPr>
            <a:spLocks noGrp="1" noChangeArrowheads="1"/>
          </p:cNvSpPr>
          <p:nvPr>
            <p:ph type="body" idx="1"/>
          </p:nvPr>
        </p:nvSpPr>
        <p:spPr>
          <a:noFill/>
        </p:spPr>
        <p:txBody>
          <a:bodyPr/>
          <a:lstStyle/>
          <a:p>
            <a:pPr eaLnBrk="1" hangingPunct="1"/>
            <a:endParaRPr lang="en-CA" altLang="en-US" smtClean="0">
              <a:latin typeface="Arial" panose="020B0604020202020204" pitchFamily="34" charset="0"/>
            </a:endParaRPr>
          </a:p>
        </p:txBody>
      </p:sp>
    </p:spTree>
    <p:extLst>
      <p:ext uri="{BB962C8B-B14F-4D97-AF65-F5344CB8AC3E}">
        <p14:creationId xmlns:p14="http://schemas.microsoft.com/office/powerpoint/2010/main" val="2303265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C6291B-C36C-4A5B-AD29-B1DAE8D90949}"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293455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6291B-C36C-4A5B-AD29-B1DAE8D90949}"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111937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6291B-C36C-4A5B-AD29-B1DAE8D90949}"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279784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6291B-C36C-4A5B-AD29-B1DAE8D90949}"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419353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C6291B-C36C-4A5B-AD29-B1DAE8D90949}"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3544189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C6291B-C36C-4A5B-AD29-B1DAE8D90949}"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30972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C6291B-C36C-4A5B-AD29-B1DAE8D90949}" type="datetimeFigureOut">
              <a:rPr lang="en-US" smtClean="0"/>
              <a:t>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5784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C6291B-C36C-4A5B-AD29-B1DAE8D90949}" type="datetimeFigureOut">
              <a:rPr lang="en-US" smtClean="0"/>
              <a:t>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239413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6291B-C36C-4A5B-AD29-B1DAE8D90949}" type="datetimeFigureOut">
              <a:rPr lang="en-US" smtClean="0"/>
              <a:t>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3353493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C6291B-C36C-4A5B-AD29-B1DAE8D90949}"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4207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C6291B-C36C-4A5B-AD29-B1DAE8D90949}"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D6236-3C6B-4308-AC24-F40B4D30BEB5}" type="slidenum">
              <a:rPr lang="en-US" smtClean="0"/>
              <a:t>‹#›</a:t>
            </a:fld>
            <a:endParaRPr lang="en-US"/>
          </a:p>
        </p:txBody>
      </p:sp>
    </p:spTree>
    <p:extLst>
      <p:ext uri="{BB962C8B-B14F-4D97-AF65-F5344CB8AC3E}">
        <p14:creationId xmlns:p14="http://schemas.microsoft.com/office/powerpoint/2010/main" val="211951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6291B-C36C-4A5B-AD29-B1DAE8D90949}" type="datetimeFigureOut">
              <a:rPr lang="en-US" smtClean="0"/>
              <a:t>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D6236-3C6B-4308-AC24-F40B4D30BEB5}" type="slidenum">
              <a:rPr lang="en-US" smtClean="0"/>
              <a:t>‹#›</a:t>
            </a:fld>
            <a:endParaRPr lang="en-US"/>
          </a:p>
        </p:txBody>
      </p:sp>
    </p:spTree>
    <p:extLst>
      <p:ext uri="{BB962C8B-B14F-4D97-AF65-F5344CB8AC3E}">
        <p14:creationId xmlns:p14="http://schemas.microsoft.com/office/powerpoint/2010/main" val="888401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eb.unbc.ca/~chenj/papers/Efficien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Asset allocations</a:t>
            </a:r>
            <a:endParaRPr lang="en-US" dirty="0"/>
          </a:p>
        </p:txBody>
      </p:sp>
      <p:sp>
        <p:nvSpPr>
          <p:cNvPr id="3" name="Subtitle 2"/>
          <p:cNvSpPr>
            <a:spLocks noGrp="1"/>
          </p:cNvSpPr>
          <p:nvPr>
            <p:ph type="subTitle" idx="1"/>
          </p:nvPr>
        </p:nvSpPr>
        <p:spPr/>
        <p:txBody>
          <a:bodyPr>
            <a:normAutofit/>
          </a:bodyPr>
          <a:lstStyle/>
          <a:p>
            <a:r>
              <a:rPr lang="en-US" sz="4000" dirty="0" smtClean="0"/>
              <a:t>A Review</a:t>
            </a:r>
            <a:endParaRPr lang="en-US" sz="4000" dirty="0"/>
          </a:p>
        </p:txBody>
      </p:sp>
    </p:spTree>
    <p:extLst>
      <p:ext uri="{BB962C8B-B14F-4D97-AF65-F5344CB8AC3E}">
        <p14:creationId xmlns:p14="http://schemas.microsoft.com/office/powerpoint/2010/main" val="255163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normAutofit/>
          </a:bodyPr>
          <a:lstStyle/>
          <a:p>
            <a:endParaRPr lang="en-US" altLang="en-US" sz="4000" dirty="0"/>
          </a:p>
        </p:txBody>
      </p:sp>
      <p:sp>
        <p:nvSpPr>
          <p:cNvPr id="86019" name="Content Placeholder 2"/>
          <p:cNvSpPr>
            <a:spLocks noGrp="1"/>
          </p:cNvSpPr>
          <p:nvPr>
            <p:ph idx="1"/>
          </p:nvPr>
        </p:nvSpPr>
        <p:spPr/>
        <p:txBody>
          <a:bodyPr>
            <a:normAutofit fontScale="85000" lnSpcReduction="20000"/>
          </a:bodyPr>
          <a:lstStyle/>
          <a:p>
            <a:r>
              <a:rPr lang="en-US" altLang="en-US" sz="3600" dirty="0"/>
              <a:t>Commonly used utility functions in finance is the quadratic utility</a:t>
            </a:r>
          </a:p>
          <a:p>
            <a:pPr lvl="1"/>
            <a:r>
              <a:rPr lang="en-CA" altLang="en-US" sz="3600" dirty="0"/>
              <a:t>U = E(r) - (½)A</a:t>
            </a:r>
            <a:r>
              <a:rPr lang="el-GR" altLang="en-US" sz="3600" dirty="0"/>
              <a:t>σ</a:t>
            </a:r>
            <a:r>
              <a:rPr lang="en-CA" altLang="en-US" sz="3600" baseline="30000" dirty="0"/>
              <a:t>2</a:t>
            </a:r>
          </a:p>
          <a:p>
            <a:r>
              <a:rPr lang="en-US" altLang="en-US" sz="4800" dirty="0"/>
              <a:t>Relation between logarithm utility and quadratic utility</a:t>
            </a:r>
            <a:br>
              <a:rPr lang="en-US" altLang="en-US" sz="4800" dirty="0"/>
            </a:br>
            <a:endParaRPr lang="en-US" altLang="en-US" sz="4800" dirty="0" smtClean="0"/>
          </a:p>
          <a:p>
            <a:r>
              <a:rPr lang="en-US" altLang="en-US" sz="4800" dirty="0" smtClean="0"/>
              <a:t>Logarithm utility is roughly equivalent to </a:t>
            </a:r>
          </a:p>
          <a:p>
            <a:pPr lvl="1"/>
            <a:r>
              <a:rPr lang="en-CA" altLang="en-US" sz="4800" dirty="0" smtClean="0"/>
              <a:t>U = E(r) - (½)</a:t>
            </a:r>
            <a:r>
              <a:rPr lang="el-GR" altLang="en-US" sz="4800" dirty="0" smtClean="0"/>
              <a:t>σ</a:t>
            </a:r>
            <a:r>
              <a:rPr lang="en-CA" altLang="en-US" sz="4800" baseline="30000" dirty="0" smtClean="0"/>
              <a:t>2</a:t>
            </a:r>
          </a:p>
          <a:p>
            <a:r>
              <a:rPr lang="en-CA" altLang="en-US" sz="4800" baseline="30000" dirty="0"/>
              <a:t>Here the risk aversion A is 1.</a:t>
            </a:r>
            <a:r>
              <a:rPr lang="en-CA" altLang="en-US" sz="4800" dirty="0"/>
              <a:t> </a:t>
            </a:r>
          </a:p>
          <a:p>
            <a:endParaRPr lang="en-CA" altLang="en-US" sz="4800" baseline="30000" dirty="0" smtClean="0"/>
          </a:p>
          <a:p>
            <a:pPr lvl="1"/>
            <a:endParaRPr lang="en-US" altLang="en-US" sz="4800" dirty="0" smtClean="0"/>
          </a:p>
        </p:txBody>
      </p:sp>
    </p:spTree>
    <p:extLst>
      <p:ext uri="{BB962C8B-B14F-4D97-AF65-F5344CB8AC3E}">
        <p14:creationId xmlns:p14="http://schemas.microsoft.com/office/powerpoint/2010/main" val="3709270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r>
              <a:rPr lang="en-US" altLang="en-US" dirty="0" smtClean="0"/>
              <a:t>A question</a:t>
            </a:r>
          </a:p>
        </p:txBody>
      </p:sp>
      <p:sp>
        <p:nvSpPr>
          <p:cNvPr id="87043" name="Content Placeholder 2"/>
          <p:cNvSpPr>
            <a:spLocks noGrp="1"/>
          </p:cNvSpPr>
          <p:nvPr>
            <p:ph idx="1"/>
          </p:nvPr>
        </p:nvSpPr>
        <p:spPr/>
        <p:txBody>
          <a:bodyPr>
            <a:normAutofit/>
          </a:bodyPr>
          <a:lstStyle/>
          <a:p>
            <a:r>
              <a:rPr lang="en-US" altLang="en-US" sz="3200" dirty="0"/>
              <a:t>returns of risky and risk free securities are given. People with different utility functions choose securities with fixed return characteristics. If people become more risk averse, they would need more risk free security. Where does the extra risk free security comes from?</a:t>
            </a:r>
          </a:p>
          <a:p>
            <a:r>
              <a:rPr lang="en-US" altLang="en-US" sz="3200" dirty="0"/>
              <a:t> The preference and performance of the combined  investment community will influence the return characteristics of the securities.</a:t>
            </a:r>
          </a:p>
        </p:txBody>
      </p:sp>
    </p:spTree>
    <p:extLst>
      <p:ext uri="{BB962C8B-B14F-4D97-AF65-F5344CB8AC3E}">
        <p14:creationId xmlns:p14="http://schemas.microsoft.com/office/powerpoint/2010/main" val="1391045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CAPM (Chap 7)</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05311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t>actual efficient frontier</a:t>
            </a:r>
          </a:p>
        </p:txBody>
      </p:sp>
      <p:sp>
        <p:nvSpPr>
          <p:cNvPr id="72707" name="Content Placeholder 2"/>
          <p:cNvSpPr>
            <a:spLocks noGrp="1"/>
          </p:cNvSpPr>
          <p:nvPr>
            <p:ph idx="1"/>
          </p:nvPr>
        </p:nvSpPr>
        <p:spPr/>
        <p:txBody>
          <a:bodyPr>
            <a:normAutofit/>
          </a:bodyPr>
          <a:lstStyle/>
          <a:p>
            <a:r>
              <a:rPr lang="en-US" altLang="en-US" sz="3600" dirty="0" smtClean="0"/>
              <a:t>If all stocks and bonds are put into a single group of risky assets, would we get better efficient frontier?</a:t>
            </a:r>
          </a:p>
          <a:p>
            <a:r>
              <a:rPr lang="en-US" altLang="en-US" sz="3600" dirty="0" smtClean="0"/>
              <a:t>What would be the efficient frontier look like</a:t>
            </a:r>
          </a:p>
          <a:p>
            <a:r>
              <a:rPr lang="en-US" altLang="en-US" sz="3600" dirty="0" smtClean="0"/>
              <a:t>the line from risk free asset to market portfolio  </a:t>
            </a:r>
          </a:p>
          <a:p>
            <a:r>
              <a:rPr lang="en-US" altLang="en-US" sz="3600" dirty="0" smtClean="0"/>
              <a:t>Reference: J. Chen,  </a:t>
            </a:r>
            <a:r>
              <a:rPr lang="en-US" altLang="en-US" sz="3600" u="sng" dirty="0" smtClean="0">
                <a:hlinkClick r:id="rId2"/>
              </a:rPr>
              <a:t>Where is the Efficient Frontier</a:t>
            </a:r>
            <a:r>
              <a:rPr lang="en-US" altLang="en-US" sz="3600" dirty="0" smtClean="0"/>
              <a:t>, (2010), </a:t>
            </a:r>
            <a:r>
              <a:rPr lang="en-US" altLang="en-US" sz="3600" i="1" dirty="0" err="1" smtClean="0"/>
              <a:t>EuroEconomica</a:t>
            </a:r>
            <a:r>
              <a:rPr lang="en-US" altLang="en-US" sz="3600" dirty="0" smtClean="0"/>
              <a:t>, Vol 24, No 1, 22-26. </a:t>
            </a:r>
          </a:p>
        </p:txBody>
      </p:sp>
    </p:spTree>
    <p:extLst>
      <p:ext uri="{BB962C8B-B14F-4D97-AF65-F5344CB8AC3E}">
        <p14:creationId xmlns:p14="http://schemas.microsoft.com/office/powerpoint/2010/main" val="1749079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1981200" y="228600"/>
            <a:ext cx="8229600" cy="1143000"/>
          </a:xfrm>
        </p:spPr>
        <p:txBody>
          <a:bodyPr/>
          <a:lstStyle/>
          <a:p>
            <a:endParaRPr lang="en-US" altLang="en-US" smtClean="0"/>
          </a:p>
        </p:txBody>
      </p:sp>
      <p:sp>
        <p:nvSpPr>
          <p:cNvPr id="73731" name="Content Placeholder 2"/>
          <p:cNvSpPr>
            <a:spLocks noGrp="1"/>
          </p:cNvSpPr>
          <p:nvPr>
            <p:ph idx="1"/>
          </p:nvPr>
        </p:nvSpPr>
        <p:spPr/>
        <p:txBody>
          <a:bodyPr>
            <a:normAutofit/>
          </a:bodyPr>
          <a:lstStyle/>
          <a:p>
            <a:r>
              <a:rPr lang="en-US" altLang="en-US" sz="4000" dirty="0" smtClean="0"/>
              <a:t>Corporate bonds and  long term bonds take the place between risk free asset and the equity markets. </a:t>
            </a:r>
          </a:p>
          <a:p>
            <a:r>
              <a:rPr lang="en-US" altLang="en-US" sz="4000" dirty="0" smtClean="0"/>
              <a:t>Those who recognize this early, such as Michael Milken, issued large amount corporate bonds to fill this market niche. </a:t>
            </a:r>
          </a:p>
        </p:txBody>
      </p:sp>
    </p:spTree>
    <p:extLst>
      <p:ext uri="{BB962C8B-B14F-4D97-AF65-F5344CB8AC3E}">
        <p14:creationId xmlns:p14="http://schemas.microsoft.com/office/powerpoint/2010/main" val="1600188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Comments and further development</a:t>
            </a:r>
            <a:endParaRPr lang="en-US" dirty="0"/>
          </a:p>
        </p:txBody>
      </p:sp>
      <p:sp>
        <p:nvSpPr>
          <p:cNvPr id="3" name="Content Placeholder 2"/>
          <p:cNvSpPr>
            <a:spLocks noGrp="1"/>
          </p:cNvSpPr>
          <p:nvPr>
            <p:ph idx="1"/>
          </p:nvPr>
        </p:nvSpPr>
        <p:spPr/>
        <p:txBody>
          <a:bodyPr>
            <a:noAutofit/>
          </a:bodyPr>
          <a:lstStyle/>
          <a:p>
            <a:r>
              <a:rPr lang="en-US" sz="3600" dirty="0" smtClean="0"/>
              <a:t>Markowitz developed portfolio theory in 1952. CAPM had been introduced by several different individuals in 1960s. Modern investment theory is mainly based on  Markowitz portfolio theory and CAPM. </a:t>
            </a:r>
            <a:r>
              <a:rPr lang="en-US" sz="3600" dirty="0"/>
              <a:t>W</a:t>
            </a:r>
            <a:r>
              <a:rPr lang="en-US" sz="3600" dirty="0" smtClean="0"/>
              <a:t>e will discuss the theories and related empirical results.</a:t>
            </a:r>
          </a:p>
          <a:p>
            <a:r>
              <a:rPr lang="en-US" sz="3600" dirty="0" smtClean="0"/>
              <a:t>We will also discuss some issues raised from the theoretical and empirical investigations.</a:t>
            </a:r>
            <a:endParaRPr lang="en-US" sz="3600" dirty="0"/>
          </a:p>
        </p:txBody>
      </p:sp>
    </p:spTree>
    <p:extLst>
      <p:ext uri="{BB962C8B-B14F-4D97-AF65-F5344CB8AC3E}">
        <p14:creationId xmlns:p14="http://schemas.microsoft.com/office/powerpoint/2010/main" val="2901647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dirty="0" smtClean="0"/>
              <a:t>First, in portfolio theories, return structures of different securities are given. People with different utility functions choose securities with fixed return characteristics. However, the preference and performance of the combined  investment community will influence the return characteristics of the securities. How to integrate investor preference and  performance into a single theoretical framework.</a:t>
            </a:r>
          </a:p>
          <a:p>
            <a:endParaRPr lang="en-US" sz="3200" dirty="0"/>
          </a:p>
        </p:txBody>
      </p:sp>
    </p:spTree>
    <p:extLst>
      <p:ext uri="{BB962C8B-B14F-4D97-AF65-F5344CB8AC3E}">
        <p14:creationId xmlns:p14="http://schemas.microsoft.com/office/powerpoint/2010/main" val="4049357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Second, the amount of supply of different securities will affect the pricing of all securities. How this is integrated into the theory?</a:t>
            </a:r>
          </a:p>
          <a:p>
            <a:endParaRPr lang="en-US" sz="4000" dirty="0"/>
          </a:p>
        </p:txBody>
      </p:sp>
    </p:spTree>
    <p:extLst>
      <p:ext uri="{BB962C8B-B14F-4D97-AF65-F5344CB8AC3E}">
        <p14:creationId xmlns:p14="http://schemas.microsoft.com/office/powerpoint/2010/main" val="381107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Third, risky assets and risk free assets are considered separately. In CAPM, risky assets form an efficient market frontier. Then Capital market line is formed by drawing a tangent line of efficient market frontier from the risk free asset. Risky assets are generally represented by stocks and not fixed income assets. However, both stocks and fixed income securities, or debt securities, are integrated parts of corporate financing and are integrated parts of investment. There is no chasm between risky assets and risk free assets. </a:t>
            </a:r>
          </a:p>
        </p:txBody>
      </p:sp>
    </p:spTree>
    <p:extLst>
      <p:ext uri="{BB962C8B-B14F-4D97-AF65-F5344CB8AC3E}">
        <p14:creationId xmlns:p14="http://schemas.microsoft.com/office/powerpoint/2010/main" val="995782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a:t>By integrating stocks and fixed income securities, including risk free asset, we can obtain better, i.e., higher return with same level of risk, efficient market frontier. </a:t>
            </a:r>
          </a:p>
          <a:p>
            <a:endParaRPr lang="en-US" sz="4000" dirty="0"/>
          </a:p>
          <a:p>
            <a:endParaRPr lang="en-US" dirty="0"/>
          </a:p>
        </p:txBody>
      </p:sp>
    </p:spTree>
    <p:extLst>
      <p:ext uri="{BB962C8B-B14F-4D97-AF65-F5344CB8AC3E}">
        <p14:creationId xmlns:p14="http://schemas.microsoft.com/office/powerpoint/2010/main" val="946798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Allocation to risky assets (Chap 5)</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632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1981200" y="152400"/>
            <a:ext cx="8229600" cy="1143000"/>
          </a:xfrm>
        </p:spPr>
        <p:txBody>
          <a:bodyPr/>
          <a:lstStyle/>
          <a:p>
            <a:pPr algn="ctr"/>
            <a:r>
              <a:rPr lang="en-US" altLang="en-US" smtClean="0"/>
              <a:t>Expected Versus Realized Returns</a:t>
            </a:r>
          </a:p>
        </p:txBody>
      </p:sp>
      <p:sp>
        <p:nvSpPr>
          <p:cNvPr id="77827" name="Rectangle 3"/>
          <p:cNvSpPr>
            <a:spLocks noGrp="1"/>
          </p:cNvSpPr>
          <p:nvPr>
            <p:ph type="body" idx="1"/>
          </p:nvPr>
        </p:nvSpPr>
        <p:spPr>
          <a:xfrm>
            <a:off x="2133601" y="2057400"/>
            <a:ext cx="8081963" cy="3881438"/>
          </a:xfrm>
        </p:spPr>
        <p:txBody>
          <a:bodyPr/>
          <a:lstStyle/>
          <a:p>
            <a:pPr marL="457200" lvl="1" indent="0">
              <a:buNone/>
            </a:pPr>
            <a:r>
              <a:rPr lang="en-US" altLang="en-US" sz="3200"/>
              <a:t>Fama and French study (2002):</a:t>
            </a:r>
          </a:p>
          <a:p>
            <a:pPr marL="457200" lvl="1" indent="0">
              <a:buNone/>
            </a:pPr>
            <a:r>
              <a:rPr lang="en-US" altLang="en-US" sz="3200"/>
              <a:t>	</a:t>
            </a:r>
            <a:r>
              <a:rPr lang="en-US" altLang="en-US" smtClean="0"/>
              <a:t>The equity premium puzzle appeared 	after 	1949</a:t>
            </a:r>
          </a:p>
          <a:p>
            <a:pPr marL="457200" lvl="1" indent="0">
              <a:buNone/>
            </a:pPr>
            <a:r>
              <a:rPr lang="en-US" altLang="en-US" smtClean="0"/>
              <a:t>	Capital gains significantly exceeded the dividend 	growth in modern times and equity premium 	may be due to unanticipated capital gains</a:t>
            </a:r>
          </a:p>
          <a:p>
            <a:pPr marL="457200" lvl="1" indent="0">
              <a:buNone/>
            </a:pPr>
            <a:r>
              <a:rPr lang="en-US" altLang="en-US" smtClean="0"/>
              <a:t>	Future excess returns will be significantly lower 	than those experienced in recent decades</a:t>
            </a:r>
          </a:p>
          <a:p>
            <a:pPr marL="457200" lvl="1" indent="0">
              <a:buNone/>
            </a:pPr>
            <a:endParaRPr lang="en-US" altLang="en-US" sz="3200"/>
          </a:p>
          <a:p>
            <a:pPr marL="457200" lvl="1" indent="0">
              <a:buNone/>
            </a:pPr>
            <a:endParaRPr lang="en-US" altLang="en-US" smtClean="0"/>
          </a:p>
          <a:p>
            <a:pPr marL="457200" lvl="1" indent="0">
              <a:buNone/>
            </a:pPr>
            <a:endParaRPr lang="en-US" altLang="en-US" smtClean="0"/>
          </a:p>
        </p:txBody>
      </p:sp>
    </p:spTree>
    <p:extLst>
      <p:ext uri="{BB962C8B-B14F-4D97-AF65-F5344CB8AC3E}">
        <p14:creationId xmlns:p14="http://schemas.microsoft.com/office/powerpoint/2010/main" val="82586894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t>Some </a:t>
            </a:r>
            <a:r>
              <a:rPr lang="en-US" sz="4000" dirty="0"/>
              <a:t>relevant data are summarized in the following </a:t>
            </a:r>
            <a:r>
              <a:rPr lang="en-US" sz="4000" dirty="0" smtClean="0"/>
              <a:t>table</a:t>
            </a:r>
          </a:p>
          <a:p>
            <a:pPr marL="0" indent="0">
              <a:buNone/>
            </a:pPr>
            <a:endParaRPr lang="en-US" sz="4000" dirty="0" smtClean="0"/>
          </a:p>
          <a:p>
            <a:endParaRPr lang="en-US" sz="4000"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21</a:t>
            </a:fld>
            <a:endParaRPr lang="en-US"/>
          </a:p>
        </p:txBody>
      </p:sp>
    </p:spTree>
    <p:extLst>
      <p:ext uri="{BB962C8B-B14F-4D97-AF65-F5344CB8AC3E}">
        <p14:creationId xmlns:p14="http://schemas.microsoft.com/office/powerpoint/2010/main" val="2148869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3595778"/>
              </p:ext>
            </p:extLst>
          </p:nvPr>
        </p:nvGraphicFramePr>
        <p:xfrm>
          <a:off x="939340" y="1853738"/>
          <a:ext cx="10414460" cy="4618089"/>
        </p:xfrm>
        <a:graphic>
          <a:graphicData uri="http://schemas.openxmlformats.org/drawingml/2006/table">
            <a:tbl>
              <a:tblPr firstRow="1" firstCol="1" bandRow="1">
                <a:tableStyleId>{5C22544A-7EE6-4342-B048-85BDC9FD1C3A}</a:tableStyleId>
              </a:tblPr>
              <a:tblGrid>
                <a:gridCol w="1652948">
                  <a:extLst>
                    <a:ext uri="{9D8B030D-6E8A-4147-A177-3AD203B41FA5}">
                      <a16:colId xmlns:a16="http://schemas.microsoft.com/office/drawing/2014/main" val="3604782423"/>
                    </a:ext>
                  </a:extLst>
                </a:gridCol>
                <a:gridCol w="1652948">
                  <a:extLst>
                    <a:ext uri="{9D8B030D-6E8A-4147-A177-3AD203B41FA5}">
                      <a16:colId xmlns:a16="http://schemas.microsoft.com/office/drawing/2014/main" val="1216812839"/>
                    </a:ext>
                  </a:extLst>
                </a:gridCol>
                <a:gridCol w="1652948">
                  <a:extLst>
                    <a:ext uri="{9D8B030D-6E8A-4147-A177-3AD203B41FA5}">
                      <a16:colId xmlns:a16="http://schemas.microsoft.com/office/drawing/2014/main" val="581051727"/>
                    </a:ext>
                  </a:extLst>
                </a:gridCol>
                <a:gridCol w="1652948">
                  <a:extLst>
                    <a:ext uri="{9D8B030D-6E8A-4147-A177-3AD203B41FA5}">
                      <a16:colId xmlns:a16="http://schemas.microsoft.com/office/drawing/2014/main" val="2250246263"/>
                    </a:ext>
                  </a:extLst>
                </a:gridCol>
                <a:gridCol w="2609363">
                  <a:extLst>
                    <a:ext uri="{9D8B030D-6E8A-4147-A177-3AD203B41FA5}">
                      <a16:colId xmlns:a16="http://schemas.microsoft.com/office/drawing/2014/main" val="870379172"/>
                    </a:ext>
                  </a:extLst>
                </a:gridCol>
                <a:gridCol w="1193305">
                  <a:extLst>
                    <a:ext uri="{9D8B030D-6E8A-4147-A177-3AD203B41FA5}">
                      <a16:colId xmlns:a16="http://schemas.microsoft.com/office/drawing/2014/main" val="3840902549"/>
                    </a:ext>
                  </a:extLst>
                </a:gridCol>
              </a:tblGrid>
              <a:tr h="2581019">
                <a:tc>
                  <a:txBody>
                    <a:bodyPr/>
                    <a:lstStyle/>
                    <a:p>
                      <a:pPr marL="0" marR="0">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Inflation rate</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Dividend ratio</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Dividend growth rate</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Cost of equity from DCF (summation of two previous columns)</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a:effectLst/>
                        </a:rPr>
                        <a:t>Average S&amp;P return</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3032411760"/>
                  </a:ext>
                </a:extLst>
              </a:tr>
              <a:tr h="1018535">
                <a:tc>
                  <a:txBody>
                    <a:bodyPr/>
                    <a:lstStyle/>
                    <a:p>
                      <a:pPr marL="0" marR="0">
                        <a:lnSpc>
                          <a:spcPct val="107000"/>
                        </a:lnSpc>
                        <a:spcBef>
                          <a:spcPts val="0"/>
                        </a:spcBef>
                        <a:spcAft>
                          <a:spcPts val="0"/>
                        </a:spcAft>
                      </a:pPr>
                      <a:r>
                        <a:rPr lang="en-US" sz="2400">
                          <a:effectLst/>
                        </a:rPr>
                        <a:t>1872-1950</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a:effectLst/>
                        </a:rPr>
                        <a:t>0.99</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5.34</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2.74</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8.08</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a:effectLst/>
                        </a:rPr>
                        <a:t>8.30</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3612768064"/>
                  </a:ext>
                </a:extLst>
              </a:tr>
              <a:tr h="1018535">
                <a:tc>
                  <a:txBody>
                    <a:bodyPr/>
                    <a:lstStyle/>
                    <a:p>
                      <a:pPr marL="0" marR="0">
                        <a:lnSpc>
                          <a:spcPct val="107000"/>
                        </a:lnSpc>
                        <a:spcBef>
                          <a:spcPts val="0"/>
                        </a:spcBef>
                        <a:spcAft>
                          <a:spcPts val="0"/>
                        </a:spcAft>
                      </a:pPr>
                      <a:r>
                        <a:rPr lang="en-US" sz="2400">
                          <a:effectLst/>
                        </a:rPr>
                        <a:t>1951-2000</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a:effectLst/>
                        </a:rPr>
                        <a:t>4.00</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a:effectLst/>
                        </a:rPr>
                        <a:t>3.70</a:t>
                      </a:r>
                      <a:endParaRPr lang="en-US" sz="24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1.05</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4.75</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2400" dirty="0">
                          <a:effectLst/>
                        </a:rPr>
                        <a:t>9.62</a:t>
                      </a:r>
                      <a:endParaRPr lang="en-US" sz="2400" dirty="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2788020359"/>
                  </a:ext>
                </a:extLst>
              </a:tr>
            </a:tbl>
          </a:graphicData>
        </a:graphic>
      </p:graphicFrame>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22</a:t>
            </a:fld>
            <a:endParaRPr lang="en-US"/>
          </a:p>
        </p:txBody>
      </p:sp>
    </p:spTree>
    <p:extLst>
      <p:ext uri="{BB962C8B-B14F-4D97-AF65-F5344CB8AC3E}">
        <p14:creationId xmlns:p14="http://schemas.microsoft.com/office/powerpoint/2010/main" val="85979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cost of equity </a:t>
            </a:r>
          </a:p>
        </p:txBody>
      </p:sp>
      <p:sp>
        <p:nvSpPr>
          <p:cNvPr id="3" name="Content Placeholder 2"/>
          <p:cNvSpPr>
            <a:spLocks noGrp="1"/>
          </p:cNvSpPr>
          <p:nvPr>
            <p:ph idx="1"/>
          </p:nvPr>
        </p:nvSpPr>
        <p:spPr/>
        <p:txBody>
          <a:bodyPr/>
          <a:lstStyle/>
          <a:p>
            <a:r>
              <a:rPr lang="en-US" dirty="0" smtClean="0"/>
              <a:t>Discounted </a:t>
            </a:r>
            <a:r>
              <a:rPr lang="en-US" dirty="0"/>
              <a:t>Cash Flows (DCF) and CAPM. Do they provide similar values?  </a:t>
            </a:r>
            <a:endParaRPr lang="en-US" dirty="0" smtClean="0"/>
          </a:p>
          <a:p>
            <a:r>
              <a:rPr lang="en-US" dirty="0" smtClean="0"/>
              <a:t>using </a:t>
            </a:r>
            <a:r>
              <a:rPr lang="en-US" dirty="0"/>
              <a:t>historical data provided in </a:t>
            </a:r>
            <a:r>
              <a:rPr lang="en-US" dirty="0" err="1"/>
              <a:t>Fama</a:t>
            </a:r>
            <a:r>
              <a:rPr lang="en-US" dirty="0"/>
              <a:t> and French’s 2002 paper The Equity Premium.</a:t>
            </a:r>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23</a:t>
            </a:fld>
            <a:endParaRPr lang="en-US"/>
          </a:p>
        </p:txBody>
      </p:sp>
    </p:spTree>
    <p:extLst>
      <p:ext uri="{BB962C8B-B14F-4D97-AF65-F5344CB8AC3E}">
        <p14:creationId xmlns:p14="http://schemas.microsoft.com/office/powerpoint/2010/main" val="1281732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From 1872 to 1950, cost of equity of the whole equity market calculated from DCF is 8.08%and cost of equity of the whole market from CAPM is 8.30%. They are pretty close. From 1951 to 2000, cost of equity of the whole equity market calculated from DCF is 4.75%and cost of equity of the whole market from CAPM is 9.62%. The annual difference is almost 5%. The results from the two methods are very different</a:t>
            </a:r>
            <a:r>
              <a:rPr lang="en-US" sz="2400"/>
              <a:t>. </a:t>
            </a:r>
            <a:endParaRPr lang="en-US" sz="2400"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24</a:t>
            </a:fld>
            <a:endParaRPr lang="en-US"/>
          </a:p>
        </p:txBody>
      </p:sp>
    </p:spTree>
    <p:extLst>
      <p:ext uri="{BB962C8B-B14F-4D97-AF65-F5344CB8AC3E}">
        <p14:creationId xmlns:p14="http://schemas.microsoft.com/office/powerpoint/2010/main" val="14451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tests of CAPM (Chap 11)</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757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2133600" y="152400"/>
            <a:ext cx="8077200" cy="990600"/>
          </a:xfrm>
        </p:spPr>
        <p:txBody>
          <a:bodyPr/>
          <a:lstStyle/>
          <a:p>
            <a:pPr algn="ctr"/>
            <a:r>
              <a:rPr lang="en-US" altLang="en-US" smtClean="0"/>
              <a:t>Tests of the Single Factor Model</a:t>
            </a:r>
          </a:p>
        </p:txBody>
      </p:sp>
      <p:sp>
        <p:nvSpPr>
          <p:cNvPr id="622595" name="Rectangle 3"/>
          <p:cNvSpPr>
            <a:spLocks noGrp="1"/>
          </p:cNvSpPr>
          <p:nvPr>
            <p:ph type="body" idx="1"/>
          </p:nvPr>
        </p:nvSpPr>
        <p:spPr>
          <a:xfrm>
            <a:off x="2057400" y="1905000"/>
            <a:ext cx="8153400" cy="4343400"/>
          </a:xfrm>
        </p:spPr>
        <p:txBody>
          <a:bodyPr>
            <a:noAutofit/>
          </a:bodyPr>
          <a:lstStyle/>
          <a:p>
            <a:pPr>
              <a:lnSpc>
                <a:spcPct val="90000"/>
              </a:lnSpc>
              <a:buFontTx/>
              <a:buNone/>
            </a:pPr>
            <a:r>
              <a:rPr lang="en-US" altLang="en-US" sz="3200" dirty="0" smtClean="0"/>
              <a:t>Tests of the expected return beta relationship </a:t>
            </a:r>
          </a:p>
          <a:p>
            <a:pPr>
              <a:lnSpc>
                <a:spcPct val="90000"/>
              </a:lnSpc>
            </a:pPr>
            <a:r>
              <a:rPr lang="en-US" altLang="en-US" sz="3200" dirty="0" smtClean="0"/>
              <a:t>First Pass Regression</a:t>
            </a:r>
          </a:p>
          <a:p>
            <a:pPr lvl="1">
              <a:lnSpc>
                <a:spcPct val="90000"/>
              </a:lnSpc>
            </a:pPr>
            <a:r>
              <a:rPr lang="en-US" altLang="en-US" sz="3200" dirty="0" smtClean="0"/>
              <a:t>Estimate beta, average risk premiums and unsystematic risk</a:t>
            </a:r>
          </a:p>
          <a:p>
            <a:pPr>
              <a:lnSpc>
                <a:spcPct val="90000"/>
              </a:lnSpc>
            </a:pPr>
            <a:r>
              <a:rPr lang="en-US" altLang="en-US" sz="3200" dirty="0" smtClean="0"/>
              <a:t>Second Pass: Using estimates from the first pass to determine if model is supported by the data</a:t>
            </a:r>
          </a:p>
          <a:p>
            <a:pPr>
              <a:lnSpc>
                <a:spcPct val="90000"/>
              </a:lnSpc>
            </a:pPr>
            <a:r>
              <a:rPr lang="en-US" altLang="en-US" sz="3200" dirty="0" smtClean="0"/>
              <a:t>Most tests do not generally support the single factor model</a:t>
            </a:r>
          </a:p>
        </p:txBody>
      </p:sp>
    </p:spTree>
    <p:extLst>
      <p:ext uri="{BB962C8B-B14F-4D97-AF65-F5344CB8AC3E}">
        <p14:creationId xmlns:p14="http://schemas.microsoft.com/office/powerpoint/2010/main" val="15787688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2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225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225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2259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22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1981200" y="228600"/>
            <a:ext cx="8229600" cy="1143000"/>
          </a:xfrm>
        </p:spPr>
        <p:txBody>
          <a:bodyPr/>
          <a:lstStyle/>
          <a:p>
            <a:pPr algn="ctr"/>
            <a:r>
              <a:rPr lang="en-US" altLang="en-US" smtClean="0"/>
              <a:t>Single Factor Test Results</a:t>
            </a:r>
          </a:p>
        </p:txBody>
      </p:sp>
      <p:grpSp>
        <p:nvGrpSpPr>
          <p:cNvPr id="35843" name="Group 3"/>
          <p:cNvGrpSpPr>
            <a:grpSpLocks/>
          </p:cNvGrpSpPr>
          <p:nvPr/>
        </p:nvGrpSpPr>
        <p:grpSpPr bwMode="auto">
          <a:xfrm>
            <a:off x="2590800" y="2057400"/>
            <a:ext cx="7391400" cy="4114800"/>
            <a:chOff x="672" y="1296"/>
            <a:chExt cx="4656" cy="2592"/>
          </a:xfrm>
        </p:grpSpPr>
        <p:sp>
          <p:nvSpPr>
            <p:cNvPr id="35844" name="Line 4"/>
            <p:cNvSpPr>
              <a:spLocks noChangeShapeType="1"/>
            </p:cNvSpPr>
            <p:nvPr/>
          </p:nvSpPr>
          <p:spPr bwMode="auto">
            <a:xfrm>
              <a:off x="960" y="1728"/>
              <a:ext cx="0" cy="1824"/>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5" name="Line 5"/>
            <p:cNvSpPr>
              <a:spLocks noChangeShapeType="1"/>
            </p:cNvSpPr>
            <p:nvPr/>
          </p:nvSpPr>
          <p:spPr bwMode="auto">
            <a:xfrm>
              <a:off x="960" y="3552"/>
              <a:ext cx="3600" cy="0"/>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6" name="Text Box 6"/>
            <p:cNvSpPr txBox="1">
              <a:spLocks noChangeArrowheads="1"/>
            </p:cNvSpPr>
            <p:nvPr/>
          </p:nvSpPr>
          <p:spPr bwMode="auto">
            <a:xfrm>
              <a:off x="672" y="1296"/>
              <a:ext cx="12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3366"/>
                </a:buClr>
                <a:buSzPct val="75000"/>
                <a:buChar char="•"/>
                <a:defRPr sz="3200">
                  <a:solidFill>
                    <a:schemeClr val="tx1"/>
                  </a:solidFill>
                  <a:latin typeface="Calibri" panose="020F0502020204030204" pitchFamily="34" charset="0"/>
                </a:defRPr>
              </a:lvl1pPr>
              <a:lvl2pPr marL="742950" indent="-285750">
                <a:spcBef>
                  <a:spcPct val="20000"/>
                </a:spcBef>
                <a:buClr>
                  <a:srgbClr val="003366"/>
                </a:buClr>
                <a:buSzPct val="75000"/>
                <a:buChar char="•"/>
                <a:defRPr sz="2800">
                  <a:solidFill>
                    <a:schemeClr val="tx1"/>
                  </a:solidFill>
                  <a:latin typeface="Calibri" panose="020F0502020204030204" pitchFamily="34" charset="0"/>
                </a:defRPr>
              </a:lvl2pPr>
              <a:lvl3pPr marL="1143000" indent="-228600">
                <a:spcBef>
                  <a:spcPct val="20000"/>
                </a:spcBef>
                <a:buClr>
                  <a:srgbClr val="003366"/>
                </a:buClr>
                <a:buSzPct val="75000"/>
                <a:buChar char="•"/>
                <a:defRPr sz="2400">
                  <a:solidFill>
                    <a:schemeClr val="tx1"/>
                  </a:solidFill>
                  <a:latin typeface="Calibri" panose="020F0502020204030204" pitchFamily="34" charset="0"/>
                </a:defRPr>
              </a:lvl3pPr>
              <a:lvl4pPr marL="1600200" indent="-228600">
                <a:spcBef>
                  <a:spcPct val="20000"/>
                </a:spcBef>
                <a:buClr>
                  <a:srgbClr val="003366"/>
                </a:buClr>
                <a:buSzPct val="75000"/>
                <a:buChar char="•"/>
                <a:defRPr sz="2000">
                  <a:solidFill>
                    <a:schemeClr val="tx1"/>
                  </a:solidFill>
                  <a:latin typeface="Calibri" panose="020F0502020204030204" pitchFamily="34" charset="0"/>
                </a:defRPr>
              </a:lvl4pPr>
              <a:lvl5pPr marL="2057400" indent="-228600">
                <a:spcBef>
                  <a:spcPct val="20000"/>
                </a:spcBef>
                <a:buClr>
                  <a:srgbClr val="003366"/>
                </a:buClr>
                <a:buSzPct val="7500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9pPr>
            </a:lstStyle>
            <a:p>
              <a:pPr>
                <a:spcBef>
                  <a:spcPct val="50000"/>
                </a:spcBef>
                <a:buClrTx/>
                <a:buSzTx/>
                <a:buFontTx/>
                <a:buNone/>
              </a:pPr>
              <a:r>
                <a:rPr lang="en-US" altLang="en-US" sz="2400">
                  <a:solidFill>
                    <a:srgbClr val="003399"/>
                  </a:solidFill>
                  <a:latin typeface="Verdana" panose="020B0604030504040204" pitchFamily="34" charset="0"/>
                </a:rPr>
                <a:t>Return %</a:t>
              </a:r>
            </a:p>
          </p:txBody>
        </p:sp>
        <p:sp>
          <p:nvSpPr>
            <p:cNvPr id="35847" name="Text Box 7"/>
            <p:cNvSpPr txBox="1">
              <a:spLocks noChangeArrowheads="1"/>
            </p:cNvSpPr>
            <p:nvPr/>
          </p:nvSpPr>
          <p:spPr bwMode="auto">
            <a:xfrm>
              <a:off x="4608"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3366"/>
                </a:buClr>
                <a:buSzPct val="75000"/>
                <a:buChar char="•"/>
                <a:defRPr sz="3200">
                  <a:solidFill>
                    <a:schemeClr val="tx1"/>
                  </a:solidFill>
                  <a:latin typeface="Calibri" panose="020F0502020204030204" pitchFamily="34" charset="0"/>
                </a:defRPr>
              </a:lvl1pPr>
              <a:lvl2pPr marL="742950" indent="-285750">
                <a:spcBef>
                  <a:spcPct val="20000"/>
                </a:spcBef>
                <a:buClr>
                  <a:srgbClr val="003366"/>
                </a:buClr>
                <a:buSzPct val="75000"/>
                <a:buChar char="•"/>
                <a:defRPr sz="2800">
                  <a:solidFill>
                    <a:schemeClr val="tx1"/>
                  </a:solidFill>
                  <a:latin typeface="Calibri" panose="020F0502020204030204" pitchFamily="34" charset="0"/>
                </a:defRPr>
              </a:lvl2pPr>
              <a:lvl3pPr marL="1143000" indent="-228600">
                <a:spcBef>
                  <a:spcPct val="20000"/>
                </a:spcBef>
                <a:buClr>
                  <a:srgbClr val="003366"/>
                </a:buClr>
                <a:buSzPct val="75000"/>
                <a:buChar char="•"/>
                <a:defRPr sz="2400">
                  <a:solidFill>
                    <a:schemeClr val="tx1"/>
                  </a:solidFill>
                  <a:latin typeface="Calibri" panose="020F0502020204030204" pitchFamily="34" charset="0"/>
                </a:defRPr>
              </a:lvl3pPr>
              <a:lvl4pPr marL="1600200" indent="-228600">
                <a:spcBef>
                  <a:spcPct val="20000"/>
                </a:spcBef>
                <a:buClr>
                  <a:srgbClr val="003366"/>
                </a:buClr>
                <a:buSzPct val="75000"/>
                <a:buChar char="•"/>
                <a:defRPr sz="2000">
                  <a:solidFill>
                    <a:schemeClr val="tx1"/>
                  </a:solidFill>
                  <a:latin typeface="Calibri" panose="020F0502020204030204" pitchFamily="34" charset="0"/>
                </a:defRPr>
              </a:lvl4pPr>
              <a:lvl5pPr marL="2057400" indent="-228600">
                <a:spcBef>
                  <a:spcPct val="20000"/>
                </a:spcBef>
                <a:buClr>
                  <a:srgbClr val="003366"/>
                </a:buClr>
                <a:buSzPct val="7500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9pPr>
            </a:lstStyle>
            <a:p>
              <a:pPr>
                <a:spcBef>
                  <a:spcPct val="50000"/>
                </a:spcBef>
                <a:buClrTx/>
                <a:buSzTx/>
                <a:buFontTx/>
                <a:buNone/>
              </a:pPr>
              <a:r>
                <a:rPr lang="en-US" altLang="en-US" sz="2400">
                  <a:solidFill>
                    <a:srgbClr val="003399"/>
                  </a:solidFill>
                  <a:latin typeface="Verdana" panose="020B0604030504040204" pitchFamily="34" charset="0"/>
                </a:rPr>
                <a:t>Beta</a:t>
              </a:r>
            </a:p>
          </p:txBody>
        </p:sp>
        <p:sp>
          <p:nvSpPr>
            <p:cNvPr id="35848" name="Line 8"/>
            <p:cNvSpPr>
              <a:spLocks noChangeShapeType="1"/>
            </p:cNvSpPr>
            <p:nvPr/>
          </p:nvSpPr>
          <p:spPr bwMode="auto">
            <a:xfrm flipV="1">
              <a:off x="960" y="1776"/>
              <a:ext cx="3120" cy="120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9" name="Line 9"/>
            <p:cNvSpPr>
              <a:spLocks noChangeShapeType="1"/>
            </p:cNvSpPr>
            <p:nvPr/>
          </p:nvSpPr>
          <p:spPr bwMode="auto">
            <a:xfrm flipV="1">
              <a:off x="960" y="2160"/>
              <a:ext cx="3168" cy="480"/>
            </a:xfrm>
            <a:prstGeom prst="line">
              <a:avLst/>
            </a:prstGeom>
            <a:noFill/>
            <a:ln w="57150">
              <a:solidFill>
                <a:srgbClr val="008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0" name="Text Box 10"/>
            <p:cNvSpPr txBox="1">
              <a:spLocks noChangeArrowheads="1"/>
            </p:cNvSpPr>
            <p:nvPr/>
          </p:nvSpPr>
          <p:spPr bwMode="auto">
            <a:xfrm>
              <a:off x="4176" y="1584"/>
              <a:ext cx="10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3366"/>
                </a:buClr>
                <a:buSzPct val="75000"/>
                <a:buChar char="•"/>
                <a:defRPr sz="3200">
                  <a:solidFill>
                    <a:schemeClr val="tx1"/>
                  </a:solidFill>
                  <a:latin typeface="Calibri" panose="020F0502020204030204" pitchFamily="34" charset="0"/>
                </a:defRPr>
              </a:lvl1pPr>
              <a:lvl2pPr marL="742950" indent="-285750">
                <a:spcBef>
                  <a:spcPct val="20000"/>
                </a:spcBef>
                <a:buClr>
                  <a:srgbClr val="003366"/>
                </a:buClr>
                <a:buSzPct val="75000"/>
                <a:buChar char="•"/>
                <a:defRPr sz="2800">
                  <a:solidFill>
                    <a:schemeClr val="tx1"/>
                  </a:solidFill>
                  <a:latin typeface="Calibri" panose="020F0502020204030204" pitchFamily="34" charset="0"/>
                </a:defRPr>
              </a:lvl2pPr>
              <a:lvl3pPr marL="1143000" indent="-228600">
                <a:spcBef>
                  <a:spcPct val="20000"/>
                </a:spcBef>
                <a:buClr>
                  <a:srgbClr val="003366"/>
                </a:buClr>
                <a:buSzPct val="75000"/>
                <a:buChar char="•"/>
                <a:defRPr sz="2400">
                  <a:solidFill>
                    <a:schemeClr val="tx1"/>
                  </a:solidFill>
                  <a:latin typeface="Calibri" panose="020F0502020204030204" pitchFamily="34" charset="0"/>
                </a:defRPr>
              </a:lvl3pPr>
              <a:lvl4pPr marL="1600200" indent="-228600">
                <a:spcBef>
                  <a:spcPct val="20000"/>
                </a:spcBef>
                <a:buClr>
                  <a:srgbClr val="003366"/>
                </a:buClr>
                <a:buSzPct val="75000"/>
                <a:buChar char="•"/>
                <a:defRPr sz="2000">
                  <a:solidFill>
                    <a:schemeClr val="tx1"/>
                  </a:solidFill>
                  <a:latin typeface="Calibri" panose="020F0502020204030204" pitchFamily="34" charset="0"/>
                </a:defRPr>
              </a:lvl4pPr>
              <a:lvl5pPr marL="2057400" indent="-228600">
                <a:spcBef>
                  <a:spcPct val="20000"/>
                </a:spcBef>
                <a:buClr>
                  <a:srgbClr val="003366"/>
                </a:buClr>
                <a:buSzPct val="7500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9pPr>
            </a:lstStyle>
            <a:p>
              <a:pPr>
                <a:spcBef>
                  <a:spcPct val="50000"/>
                </a:spcBef>
                <a:buClrTx/>
                <a:buSzTx/>
                <a:buFontTx/>
                <a:buNone/>
              </a:pPr>
              <a:r>
                <a:rPr lang="en-US" altLang="en-US" sz="2400">
                  <a:solidFill>
                    <a:srgbClr val="003399"/>
                  </a:solidFill>
                  <a:latin typeface="Verdana" panose="020B0604030504040204" pitchFamily="34" charset="0"/>
                </a:rPr>
                <a:t>Predicted</a:t>
              </a:r>
            </a:p>
          </p:txBody>
        </p:sp>
        <p:sp>
          <p:nvSpPr>
            <p:cNvPr id="35851" name="Text Box 11"/>
            <p:cNvSpPr txBox="1">
              <a:spLocks noChangeArrowheads="1"/>
            </p:cNvSpPr>
            <p:nvPr/>
          </p:nvSpPr>
          <p:spPr bwMode="auto">
            <a:xfrm>
              <a:off x="4272" y="2064"/>
              <a:ext cx="8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3366"/>
                </a:buClr>
                <a:buSzPct val="75000"/>
                <a:buChar char="•"/>
                <a:defRPr sz="3200">
                  <a:solidFill>
                    <a:schemeClr val="tx1"/>
                  </a:solidFill>
                  <a:latin typeface="Calibri" panose="020F0502020204030204" pitchFamily="34" charset="0"/>
                </a:defRPr>
              </a:lvl1pPr>
              <a:lvl2pPr marL="742950" indent="-285750">
                <a:spcBef>
                  <a:spcPct val="20000"/>
                </a:spcBef>
                <a:buClr>
                  <a:srgbClr val="003366"/>
                </a:buClr>
                <a:buSzPct val="75000"/>
                <a:buChar char="•"/>
                <a:defRPr sz="2800">
                  <a:solidFill>
                    <a:schemeClr val="tx1"/>
                  </a:solidFill>
                  <a:latin typeface="Calibri" panose="020F0502020204030204" pitchFamily="34" charset="0"/>
                </a:defRPr>
              </a:lvl2pPr>
              <a:lvl3pPr marL="1143000" indent="-228600">
                <a:spcBef>
                  <a:spcPct val="20000"/>
                </a:spcBef>
                <a:buClr>
                  <a:srgbClr val="003366"/>
                </a:buClr>
                <a:buSzPct val="75000"/>
                <a:buChar char="•"/>
                <a:defRPr sz="2400">
                  <a:solidFill>
                    <a:schemeClr val="tx1"/>
                  </a:solidFill>
                  <a:latin typeface="Calibri" panose="020F0502020204030204" pitchFamily="34" charset="0"/>
                </a:defRPr>
              </a:lvl3pPr>
              <a:lvl4pPr marL="1600200" indent="-228600">
                <a:spcBef>
                  <a:spcPct val="20000"/>
                </a:spcBef>
                <a:buClr>
                  <a:srgbClr val="003366"/>
                </a:buClr>
                <a:buSzPct val="75000"/>
                <a:buChar char="•"/>
                <a:defRPr sz="2000">
                  <a:solidFill>
                    <a:schemeClr val="tx1"/>
                  </a:solidFill>
                  <a:latin typeface="Calibri" panose="020F0502020204030204" pitchFamily="34" charset="0"/>
                </a:defRPr>
              </a:lvl4pPr>
              <a:lvl5pPr marL="2057400" indent="-228600">
                <a:spcBef>
                  <a:spcPct val="20000"/>
                </a:spcBef>
                <a:buClr>
                  <a:srgbClr val="003366"/>
                </a:buClr>
                <a:buSzPct val="7500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003366"/>
                </a:buClr>
                <a:buSzPct val="75000"/>
                <a:buChar char="•"/>
                <a:defRPr sz="2000">
                  <a:solidFill>
                    <a:schemeClr val="tx1"/>
                  </a:solidFill>
                  <a:latin typeface="Calibri" panose="020F0502020204030204" pitchFamily="34" charset="0"/>
                </a:defRPr>
              </a:lvl9pPr>
            </a:lstStyle>
            <a:p>
              <a:pPr>
                <a:spcBef>
                  <a:spcPct val="50000"/>
                </a:spcBef>
                <a:buClrTx/>
                <a:buSzTx/>
                <a:buFontTx/>
                <a:buNone/>
              </a:pPr>
              <a:r>
                <a:rPr lang="en-US" altLang="en-US" sz="2400">
                  <a:solidFill>
                    <a:srgbClr val="003399"/>
                  </a:solidFill>
                  <a:latin typeface="Verdana" panose="020B0604030504040204" pitchFamily="34" charset="0"/>
                </a:rPr>
                <a:t>Actual</a:t>
              </a:r>
            </a:p>
          </p:txBody>
        </p:sp>
      </p:grpSp>
    </p:spTree>
    <p:extLst>
      <p:ext uri="{BB962C8B-B14F-4D97-AF65-F5344CB8AC3E}">
        <p14:creationId xmlns:p14="http://schemas.microsoft.com/office/powerpoint/2010/main" val="355051176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What is the risk free rate in the above graph? There should be only one number. There should be </a:t>
            </a:r>
            <a:r>
              <a:rPr lang="en-US" smtClean="0"/>
              <a:t>no ambiguity. </a:t>
            </a:r>
            <a:endParaRPr lang="en-US"/>
          </a:p>
        </p:txBody>
      </p:sp>
    </p:spTree>
    <p:extLst>
      <p:ext uri="{BB962C8B-B14F-4D97-AF65-F5344CB8AC3E}">
        <p14:creationId xmlns:p14="http://schemas.microsoft.com/office/powerpoint/2010/main" val="3358456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pPr algn="ctr"/>
            <a:r>
              <a:rPr lang="en-US" altLang="en-US" smtClean="0"/>
              <a:t>Tests of the Multifactor Model</a:t>
            </a:r>
          </a:p>
        </p:txBody>
      </p:sp>
      <p:sp>
        <p:nvSpPr>
          <p:cNvPr id="635907" name="Rectangle 3"/>
          <p:cNvSpPr>
            <a:spLocks noGrp="1"/>
          </p:cNvSpPr>
          <p:nvPr>
            <p:ph type="body" idx="1"/>
          </p:nvPr>
        </p:nvSpPr>
        <p:spPr>
          <a:xfrm>
            <a:off x="1981200" y="1905000"/>
            <a:ext cx="8262938" cy="4191000"/>
          </a:xfrm>
        </p:spPr>
        <p:txBody>
          <a:bodyPr/>
          <a:lstStyle/>
          <a:p>
            <a:pPr marL="401638" indent="-401638">
              <a:buNone/>
            </a:pPr>
            <a:r>
              <a:rPr lang="en-US" altLang="en-US" smtClean="0"/>
              <a:t>	Factors identified by Chen, Roll and Ross in their 1986 study:</a:t>
            </a:r>
          </a:p>
          <a:p>
            <a:pPr marL="401638" indent="-401638">
              <a:buNone/>
            </a:pPr>
            <a:endParaRPr lang="en-US" altLang="en-US" sz="1600"/>
          </a:p>
          <a:p>
            <a:pPr marL="401638" indent="-401638"/>
            <a:r>
              <a:rPr lang="en-US" altLang="en-US" smtClean="0"/>
              <a:t>Growth rate in industrial production</a:t>
            </a:r>
          </a:p>
          <a:p>
            <a:pPr marL="401638" indent="-401638"/>
            <a:r>
              <a:rPr lang="en-US" altLang="en-US" smtClean="0"/>
              <a:t>Changes in expected inflation</a:t>
            </a:r>
          </a:p>
          <a:p>
            <a:pPr marL="401638" indent="-401638"/>
            <a:r>
              <a:rPr lang="en-US" altLang="en-US" smtClean="0"/>
              <a:t>Unexpected inflation</a:t>
            </a:r>
          </a:p>
          <a:p>
            <a:pPr marL="401638" indent="-401638"/>
            <a:r>
              <a:rPr lang="en-US" altLang="en-US" smtClean="0"/>
              <a:t>Changes in risk premiums on bonds</a:t>
            </a:r>
          </a:p>
          <a:p>
            <a:pPr marL="401638" indent="-401638"/>
            <a:r>
              <a:rPr lang="en-US" altLang="en-US" smtClean="0"/>
              <a:t>Unexpected changes in term premium on bonds</a:t>
            </a:r>
          </a:p>
        </p:txBody>
      </p:sp>
    </p:spTree>
    <p:extLst>
      <p:ext uri="{BB962C8B-B14F-4D97-AF65-F5344CB8AC3E}">
        <p14:creationId xmlns:p14="http://schemas.microsoft.com/office/powerpoint/2010/main" val="14390184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59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59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59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9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3590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359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0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smtClean="0"/>
              <a:t>The problem with return alone.</a:t>
            </a:r>
            <a:br>
              <a:rPr lang="en-US" altLang="en-US" smtClean="0"/>
            </a:br>
            <a:endParaRPr lang="en-US" altLang="en-US" smtClean="0"/>
          </a:p>
        </p:txBody>
      </p:sp>
      <p:sp>
        <p:nvSpPr>
          <p:cNvPr id="82947" name="Content Placeholder 2"/>
          <p:cNvSpPr>
            <a:spLocks noGrp="1"/>
          </p:cNvSpPr>
          <p:nvPr>
            <p:ph idx="1"/>
          </p:nvPr>
        </p:nvSpPr>
        <p:spPr/>
        <p:txBody>
          <a:bodyPr>
            <a:noAutofit/>
          </a:bodyPr>
          <a:lstStyle/>
          <a:p>
            <a:r>
              <a:rPr lang="en-US" altLang="en-US" sz="3600" dirty="0" smtClean="0"/>
              <a:t>An investment: initial value 1000, after one year, 2000, at the end of second year, 1000. what is the rate of return? </a:t>
            </a:r>
          </a:p>
          <a:p>
            <a:r>
              <a:rPr lang="en-US" altLang="en-US" sz="3600" dirty="0" smtClean="0"/>
              <a:t>First year return, 100%</a:t>
            </a:r>
          </a:p>
          <a:p>
            <a:r>
              <a:rPr lang="en-US" altLang="en-US" sz="3600" dirty="0" smtClean="0"/>
              <a:t>Second year return, -50%</a:t>
            </a:r>
          </a:p>
          <a:p>
            <a:r>
              <a:rPr lang="en-US" altLang="en-US" sz="3600" dirty="0" smtClean="0"/>
              <a:t>Average return: (100% - 50%)/2 = 25%</a:t>
            </a:r>
          </a:p>
          <a:p>
            <a:r>
              <a:rPr lang="en-US" altLang="en-US" sz="3600" dirty="0" smtClean="0"/>
              <a:t>Does 25% accurately described the performance of the investment?</a:t>
            </a:r>
          </a:p>
          <a:p>
            <a:endParaRPr lang="en-US" altLang="en-US" sz="3600" dirty="0" smtClean="0"/>
          </a:p>
        </p:txBody>
      </p:sp>
    </p:spTree>
    <p:extLst>
      <p:ext uri="{BB962C8B-B14F-4D97-AF65-F5344CB8AC3E}">
        <p14:creationId xmlns:p14="http://schemas.microsoft.com/office/powerpoint/2010/main" val="4042643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Should we include bond portfolios as part of the benchmark, just like equities?</a:t>
            </a:r>
          </a:p>
          <a:p>
            <a:endParaRPr lang="en-US" dirty="0"/>
          </a:p>
        </p:txBody>
      </p:sp>
    </p:spTree>
    <p:extLst>
      <p:ext uri="{BB962C8B-B14F-4D97-AF65-F5344CB8AC3E}">
        <p14:creationId xmlns:p14="http://schemas.microsoft.com/office/powerpoint/2010/main" val="3768240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pPr algn="ctr"/>
            <a:r>
              <a:rPr lang="en-US" altLang="en-US" smtClean="0"/>
              <a:t>Study Structure &amp; Results</a:t>
            </a:r>
          </a:p>
        </p:txBody>
      </p:sp>
      <p:sp>
        <p:nvSpPr>
          <p:cNvPr id="636931" name="Rectangle 3"/>
          <p:cNvSpPr>
            <a:spLocks noGrp="1"/>
          </p:cNvSpPr>
          <p:nvPr>
            <p:ph type="body" idx="1"/>
          </p:nvPr>
        </p:nvSpPr>
        <p:spPr>
          <a:xfrm>
            <a:off x="1828800" y="1828800"/>
            <a:ext cx="8686800" cy="4419600"/>
          </a:xfrm>
        </p:spPr>
        <p:txBody>
          <a:bodyPr/>
          <a:lstStyle/>
          <a:p>
            <a:pPr>
              <a:lnSpc>
                <a:spcPct val="90000"/>
              </a:lnSpc>
            </a:pPr>
            <a:r>
              <a:rPr lang="en-US" altLang="en-US" smtClean="0"/>
              <a:t>Method: Two-stage regression with portfolios constructed by size based on market value of equity</a:t>
            </a:r>
          </a:p>
          <a:p>
            <a:pPr>
              <a:lnSpc>
                <a:spcPct val="90000"/>
              </a:lnSpc>
              <a:buFontTx/>
              <a:buNone/>
            </a:pPr>
            <a:endParaRPr lang="en-US" altLang="en-US" sz="1600"/>
          </a:p>
          <a:p>
            <a:pPr>
              <a:lnSpc>
                <a:spcPct val="90000"/>
              </a:lnSpc>
              <a:buFontTx/>
              <a:buNone/>
            </a:pPr>
            <a:r>
              <a:rPr lang="en-US" altLang="en-US" u="sng" smtClean="0"/>
              <a:t>Findings</a:t>
            </a:r>
          </a:p>
          <a:p>
            <a:pPr>
              <a:lnSpc>
                <a:spcPct val="90000"/>
              </a:lnSpc>
            </a:pPr>
            <a:r>
              <a:rPr lang="en-US" altLang="en-US" smtClean="0"/>
              <a:t>Significant factors: industrial production, risk premium on bonds and unanticipated inflation</a:t>
            </a:r>
          </a:p>
          <a:p>
            <a:pPr>
              <a:lnSpc>
                <a:spcPct val="90000"/>
              </a:lnSpc>
            </a:pPr>
            <a:r>
              <a:rPr lang="en-US" altLang="en-US" smtClean="0"/>
              <a:t>Market index returns were not statistically significant in the multifactor model</a:t>
            </a:r>
          </a:p>
        </p:txBody>
      </p:sp>
    </p:spTree>
    <p:extLst>
      <p:ext uri="{BB962C8B-B14F-4D97-AF65-F5344CB8AC3E}">
        <p14:creationId xmlns:p14="http://schemas.microsoft.com/office/powerpoint/2010/main" val="25990839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69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69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693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69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93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905000" y="228600"/>
            <a:ext cx="8229600" cy="1143000"/>
          </a:xfrm>
        </p:spPr>
        <p:txBody>
          <a:bodyPr vert="horz" lIns="90488" tIns="44450" rIns="90488" bIns="44450" rtlCol="0" anchor="ctr" anchorCtr="1">
            <a:normAutofit/>
          </a:bodyPr>
          <a:lstStyle/>
          <a:p>
            <a:pPr algn="ctr" eaLnBrk="1" hangingPunct="1"/>
            <a:r>
              <a:rPr lang="en-US" altLang="en-US" smtClean="0"/>
              <a:t>Fama-French-Type Factor Models</a:t>
            </a:r>
          </a:p>
        </p:txBody>
      </p:sp>
      <p:sp>
        <p:nvSpPr>
          <p:cNvPr id="80899" name="Rectangle 3"/>
          <p:cNvSpPr>
            <a:spLocks noGrp="1" noChangeArrowheads="1"/>
          </p:cNvSpPr>
          <p:nvPr>
            <p:ph idx="1"/>
          </p:nvPr>
        </p:nvSpPr>
        <p:spPr/>
        <p:txBody>
          <a:bodyPr vert="horz" lIns="90488" tIns="44450" rIns="90488" bIns="44450" rtlCol="0">
            <a:normAutofit/>
          </a:bodyPr>
          <a:lstStyle/>
          <a:p>
            <a:pPr eaLnBrk="1" hangingPunct="1">
              <a:defRPr/>
            </a:pPr>
            <a:r>
              <a:rPr lang="en-US" altLang="en-US" sz="3000" dirty="0">
                <a:latin typeface="Calibri (Body)"/>
              </a:rPr>
              <a:t>Size and book-to-market ratios explain returns on securities.</a:t>
            </a:r>
          </a:p>
          <a:p>
            <a:pPr eaLnBrk="1" hangingPunct="1">
              <a:defRPr/>
            </a:pPr>
            <a:r>
              <a:rPr lang="en-US" altLang="en-US" sz="3000" dirty="0">
                <a:latin typeface="Calibri (Body)"/>
              </a:rPr>
              <a:t>High book to market firms experience higher returns (value style).</a:t>
            </a:r>
          </a:p>
          <a:p>
            <a:pPr eaLnBrk="1" hangingPunct="1">
              <a:defRPr/>
            </a:pPr>
            <a:r>
              <a:rPr lang="en-US" altLang="en-US" sz="3000" dirty="0">
                <a:latin typeface="Calibri (Body)"/>
              </a:rPr>
              <a:t>Smaller firms experience higher returns.</a:t>
            </a:r>
          </a:p>
          <a:p>
            <a:pPr eaLnBrk="1" hangingPunct="1">
              <a:defRPr/>
            </a:pPr>
            <a:r>
              <a:rPr lang="en-US" altLang="en-US" sz="3000" dirty="0">
                <a:latin typeface="Calibri (Body)"/>
              </a:rPr>
              <a:t>FF quantifies the size risk premium</a:t>
            </a:r>
          </a:p>
          <a:p>
            <a:pPr marL="628650" lvl="1" indent="-266700">
              <a:defRPr/>
            </a:pPr>
            <a:r>
              <a:rPr lang="en-US" altLang="en-US" dirty="0">
                <a:latin typeface="Calibri (Body)"/>
              </a:rPr>
              <a:t>Size and value are priced risk factors, consistent with APT.</a:t>
            </a:r>
          </a:p>
          <a:p>
            <a:pPr lvl="1" eaLnBrk="1" hangingPunct="1">
              <a:defRPr/>
            </a:pPr>
            <a:endParaRPr lang="en-US" altLang="en-US" sz="2600" dirty="0"/>
          </a:p>
        </p:txBody>
      </p:sp>
    </p:spTree>
    <p:extLst>
      <p:ext uri="{BB962C8B-B14F-4D97-AF65-F5344CB8AC3E}">
        <p14:creationId xmlns:p14="http://schemas.microsoft.com/office/powerpoint/2010/main" val="10702436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08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2209800" y="0"/>
            <a:ext cx="8077200" cy="1371600"/>
          </a:xfrm>
        </p:spPr>
        <p:txBody>
          <a:bodyPr/>
          <a:lstStyle/>
          <a:p>
            <a:pPr algn="ctr"/>
            <a:r>
              <a:rPr lang="en-US" altLang="en-US" smtClean="0"/>
              <a:t>The Fama-French </a:t>
            </a:r>
            <a:br>
              <a:rPr lang="en-US" altLang="en-US" smtClean="0"/>
            </a:br>
            <a:r>
              <a:rPr lang="en-US" altLang="en-US" smtClean="0"/>
              <a:t>Three-Factor Model</a:t>
            </a:r>
          </a:p>
        </p:txBody>
      </p:sp>
      <p:sp>
        <p:nvSpPr>
          <p:cNvPr id="643075" name="Rectangle 3"/>
          <p:cNvSpPr>
            <a:spLocks noGrp="1"/>
          </p:cNvSpPr>
          <p:nvPr>
            <p:ph type="body" idx="1"/>
          </p:nvPr>
        </p:nvSpPr>
        <p:spPr>
          <a:xfrm>
            <a:off x="1905000" y="1905000"/>
            <a:ext cx="8305800" cy="4191000"/>
          </a:xfrm>
        </p:spPr>
        <p:txBody>
          <a:bodyPr/>
          <a:lstStyle/>
          <a:p>
            <a:pPr>
              <a:lnSpc>
                <a:spcPct val="90000"/>
              </a:lnSpc>
            </a:pPr>
            <a:r>
              <a:rPr lang="en-US" altLang="en-US"/>
              <a:t>The study sorted industrial firms annually by market capitalization and by book-to-market ratios</a:t>
            </a:r>
          </a:p>
          <a:p>
            <a:pPr>
              <a:lnSpc>
                <a:spcPct val="90000"/>
              </a:lnSpc>
            </a:pPr>
            <a:r>
              <a:rPr lang="en-US" altLang="en-US"/>
              <a:t>The two size classes and three book-to-market classes formed six groups of firms</a:t>
            </a:r>
          </a:p>
          <a:p>
            <a:pPr>
              <a:lnSpc>
                <a:spcPct val="90000"/>
              </a:lnSpc>
            </a:pPr>
            <a:r>
              <a:rPr lang="en-US" altLang="en-US"/>
              <a:t>The three-factor model is</a:t>
            </a:r>
          </a:p>
          <a:p>
            <a:pPr>
              <a:lnSpc>
                <a:spcPct val="90000"/>
              </a:lnSpc>
            </a:pPr>
            <a:endParaRPr lang="en-US" altLang="en-US"/>
          </a:p>
          <a:p>
            <a:pPr>
              <a:lnSpc>
                <a:spcPct val="90000"/>
              </a:lnSpc>
            </a:pPr>
            <a:r>
              <a:rPr lang="en-US" altLang="en-US"/>
              <a:t>These factors had significantly positive coefficients</a:t>
            </a:r>
          </a:p>
          <a:p>
            <a:pPr>
              <a:lnSpc>
                <a:spcPct val="90000"/>
              </a:lnSpc>
            </a:pPr>
            <a:r>
              <a:rPr lang="en-US" altLang="en-US"/>
              <a:t>By contrast the CAPM failed completely</a:t>
            </a:r>
          </a:p>
        </p:txBody>
      </p:sp>
      <p:pic>
        <p:nvPicPr>
          <p:cNvPr id="5325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9763" y="4038600"/>
            <a:ext cx="5410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25756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30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2286000" y="152401"/>
            <a:ext cx="7848600" cy="1096963"/>
          </a:xfrm>
        </p:spPr>
        <p:txBody>
          <a:bodyPr>
            <a:normAutofit fontScale="90000"/>
          </a:bodyPr>
          <a:lstStyle/>
          <a:p>
            <a:pPr algn="ctr"/>
            <a:r>
              <a:rPr lang="en-US" altLang="en-US" smtClean="0"/>
              <a:t>Interpretations of </a:t>
            </a:r>
            <a:br>
              <a:rPr lang="en-US" altLang="en-US" smtClean="0"/>
            </a:br>
            <a:r>
              <a:rPr lang="en-US" altLang="en-US" smtClean="0"/>
              <a:t>Fama-French Models</a:t>
            </a:r>
          </a:p>
        </p:txBody>
      </p:sp>
      <p:sp>
        <p:nvSpPr>
          <p:cNvPr id="646147" name="Rectangle 3"/>
          <p:cNvSpPr>
            <a:spLocks noGrp="1"/>
          </p:cNvSpPr>
          <p:nvPr>
            <p:ph type="body" idx="1"/>
          </p:nvPr>
        </p:nvSpPr>
        <p:spPr>
          <a:xfrm>
            <a:off x="2133600" y="1905000"/>
            <a:ext cx="7848600" cy="3881438"/>
          </a:xfrm>
        </p:spPr>
        <p:txBody>
          <a:bodyPr/>
          <a:lstStyle/>
          <a:p>
            <a:r>
              <a:rPr lang="en-US" altLang="en-US" smtClean="0"/>
              <a:t>Size and book-to-market are factors that describe returns</a:t>
            </a:r>
          </a:p>
          <a:p>
            <a:r>
              <a:rPr lang="en-US" altLang="en-US" smtClean="0"/>
              <a:t>Results are consistent with APT</a:t>
            </a:r>
          </a:p>
          <a:p>
            <a:r>
              <a:rPr lang="en-US" altLang="en-US" smtClean="0"/>
              <a:t>Results may indicate irrational preferences for large size and low book to market firms</a:t>
            </a:r>
          </a:p>
        </p:txBody>
      </p:sp>
    </p:spTree>
    <p:extLst>
      <p:ext uri="{BB962C8B-B14F-4D97-AF65-F5344CB8AC3E}">
        <p14:creationId xmlns:p14="http://schemas.microsoft.com/office/powerpoint/2010/main" val="590136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147"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05000" y="152400"/>
            <a:ext cx="8229600" cy="1143000"/>
          </a:xfrm>
        </p:spPr>
        <p:txBody>
          <a:bodyPr vert="horz" lIns="90488" tIns="44450" rIns="90488" bIns="44450" rtlCol="0" anchor="ctr" anchorCtr="1">
            <a:normAutofit/>
          </a:bodyPr>
          <a:lstStyle/>
          <a:p>
            <a:pPr algn="ctr" eaLnBrk="1" hangingPunct="1"/>
            <a:r>
              <a:rPr lang="en-US" altLang="en-US" smtClean="0"/>
              <a:t>Risk-Based Interpretations</a:t>
            </a:r>
          </a:p>
        </p:txBody>
      </p:sp>
      <p:sp>
        <p:nvSpPr>
          <p:cNvPr id="90115" name="Rectangle 3"/>
          <p:cNvSpPr>
            <a:spLocks noGrp="1" noChangeArrowheads="1"/>
          </p:cNvSpPr>
          <p:nvPr>
            <p:ph idx="1"/>
          </p:nvPr>
        </p:nvSpPr>
        <p:spPr>
          <a:xfrm>
            <a:off x="1981200" y="2590801"/>
            <a:ext cx="3657600" cy="3535363"/>
          </a:xfrm>
        </p:spPr>
        <p:txBody>
          <a:bodyPr vert="horz" lIns="90488" tIns="44450" rIns="90488" bIns="44450" rtlCol="0">
            <a:normAutofit/>
          </a:bodyPr>
          <a:lstStyle/>
          <a:p>
            <a:pPr eaLnBrk="1" hangingPunct="1"/>
            <a:r>
              <a:rPr lang="en-US" altLang="en-US" smtClean="0">
                <a:latin typeface="Calibri (Body)"/>
              </a:rPr>
              <a:t>Style seems to predict GDP growth and relate to the business cycle.</a:t>
            </a:r>
          </a:p>
        </p:txBody>
      </p:sp>
      <p:sp>
        <p:nvSpPr>
          <p:cNvPr id="57348" name="Text Placeholder 5"/>
          <p:cNvSpPr>
            <a:spLocks noGrp="1"/>
          </p:cNvSpPr>
          <p:nvPr>
            <p:ph type="body" idx="4294967295"/>
          </p:nvPr>
        </p:nvSpPr>
        <p:spPr>
          <a:xfrm>
            <a:off x="1905000" y="1905001"/>
            <a:ext cx="4040188" cy="639763"/>
          </a:xfrm>
        </p:spPr>
        <p:txBody>
          <a:bodyPr anchor="b"/>
          <a:lstStyle/>
          <a:p>
            <a:pPr marL="0" indent="0">
              <a:buNone/>
            </a:pPr>
            <a:r>
              <a:rPr lang="en-US" altLang="en-US" b="1" smtClean="0">
                <a:latin typeface="Calibri (Body)"/>
              </a:rPr>
              <a:t>Liew and Vassalou</a:t>
            </a:r>
          </a:p>
        </p:txBody>
      </p:sp>
      <p:sp>
        <p:nvSpPr>
          <p:cNvPr id="57349" name="Text Placeholder 6"/>
          <p:cNvSpPr>
            <a:spLocks noGrp="1"/>
          </p:cNvSpPr>
          <p:nvPr>
            <p:ph type="body" sz="quarter" idx="4294967295"/>
          </p:nvPr>
        </p:nvSpPr>
        <p:spPr>
          <a:xfrm>
            <a:off x="6248401" y="1905000"/>
            <a:ext cx="4041775" cy="609600"/>
          </a:xfrm>
        </p:spPr>
        <p:txBody>
          <a:bodyPr anchor="b"/>
          <a:lstStyle/>
          <a:p>
            <a:pPr marL="0" indent="0">
              <a:buNone/>
            </a:pPr>
            <a:r>
              <a:rPr lang="en-US" altLang="en-US" b="1" smtClean="0">
                <a:latin typeface="Calibri (Body)"/>
              </a:rPr>
              <a:t>Petkova and Zhang</a:t>
            </a:r>
          </a:p>
        </p:txBody>
      </p:sp>
      <p:sp>
        <p:nvSpPr>
          <p:cNvPr id="5" name="Content Placeholder 4"/>
          <p:cNvSpPr>
            <a:spLocks noGrp="1"/>
          </p:cNvSpPr>
          <p:nvPr>
            <p:ph sz="quarter" idx="4294967295"/>
          </p:nvPr>
        </p:nvSpPr>
        <p:spPr>
          <a:xfrm>
            <a:off x="6248401" y="2590800"/>
            <a:ext cx="4041775" cy="3494088"/>
          </a:xfrm>
        </p:spPr>
        <p:txBody>
          <a:bodyPr/>
          <a:lstStyle/>
          <a:p>
            <a:pPr eaLnBrk="1" hangingPunct="1"/>
            <a:r>
              <a:rPr lang="en-US" altLang="en-US" smtClean="0">
                <a:latin typeface="Calibri (Body)"/>
              </a:rPr>
              <a:t>When the economy is expanding, value beta &lt; growth beta</a:t>
            </a:r>
          </a:p>
          <a:p>
            <a:pPr eaLnBrk="1" hangingPunct="1"/>
            <a:r>
              <a:rPr lang="en-US" altLang="en-US" smtClean="0">
                <a:latin typeface="Calibri (Body)"/>
              </a:rPr>
              <a:t>When the economy is in recession, value beta &gt; growth beta</a:t>
            </a:r>
          </a:p>
        </p:txBody>
      </p:sp>
    </p:spTree>
    <p:extLst>
      <p:ext uri="{BB962C8B-B14F-4D97-AF65-F5344CB8AC3E}">
        <p14:creationId xmlns:p14="http://schemas.microsoft.com/office/powerpoint/2010/main" val="10976793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1638300" y="152401"/>
            <a:ext cx="8915400" cy="1096963"/>
          </a:xfrm>
        </p:spPr>
        <p:txBody>
          <a:bodyPr/>
          <a:lstStyle/>
          <a:p>
            <a:pPr algn="ctr"/>
            <a:r>
              <a:rPr lang="en-US" altLang="en-US" sz="2800"/>
              <a:t>Figure 11.2 Difference in Return to Factor Portfolios in Year Prior to Above-Average versus Below-Average GDP Growth</a:t>
            </a:r>
          </a:p>
        </p:txBody>
      </p:sp>
      <p:pic>
        <p:nvPicPr>
          <p:cNvPr id="583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1" y="1905000"/>
            <a:ext cx="8391525"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632330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2362200" y="152401"/>
            <a:ext cx="7848600" cy="1096963"/>
          </a:xfrm>
        </p:spPr>
        <p:txBody>
          <a:bodyPr>
            <a:normAutofit fontScale="90000"/>
          </a:bodyPr>
          <a:lstStyle/>
          <a:p>
            <a:pPr algn="ctr"/>
            <a:r>
              <a:rPr lang="en-US" altLang="en-US" smtClean="0"/>
              <a:t>Figure 11.3 HML Beta in </a:t>
            </a:r>
            <a:br>
              <a:rPr lang="en-US" altLang="en-US" smtClean="0"/>
            </a:br>
            <a:r>
              <a:rPr lang="en-US" altLang="en-US" smtClean="0"/>
              <a:t>Different Economic States</a:t>
            </a:r>
          </a:p>
        </p:txBody>
      </p:sp>
      <p:pic>
        <p:nvPicPr>
          <p:cNvPr id="604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897064"/>
            <a:ext cx="7924800" cy="429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647239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altLang="en-US" dirty="0" smtClean="0"/>
              <a:t>Risk Aversion and Expected Utility</a:t>
            </a:r>
          </a:p>
        </p:txBody>
      </p:sp>
      <p:sp>
        <p:nvSpPr>
          <p:cNvPr id="81923" name="Content Placeholder 2"/>
          <p:cNvSpPr>
            <a:spLocks noGrp="1"/>
          </p:cNvSpPr>
          <p:nvPr>
            <p:ph idx="1"/>
          </p:nvPr>
        </p:nvSpPr>
        <p:spPr/>
        <p:txBody>
          <a:bodyPr>
            <a:normAutofit/>
          </a:bodyPr>
          <a:lstStyle/>
          <a:p>
            <a:r>
              <a:rPr lang="en-US" altLang="en-US" sz="4000" dirty="0" smtClean="0"/>
              <a:t>Daniel Bernoulli, 1738, first proposed the concept of utility.</a:t>
            </a:r>
          </a:p>
          <a:p>
            <a:r>
              <a:rPr lang="en-US" altLang="en-US" sz="4000" dirty="0" smtClean="0"/>
              <a:t>A Swiss mathematician working at St. Petersburg, Russia. </a:t>
            </a:r>
          </a:p>
          <a:p>
            <a:r>
              <a:rPr lang="en-US" altLang="en-US" sz="4000" dirty="0" smtClean="0"/>
              <a:t>Young or non-established people finding opportunities in remote area. </a:t>
            </a:r>
          </a:p>
        </p:txBody>
      </p:sp>
    </p:spTree>
    <p:extLst>
      <p:ext uri="{BB962C8B-B14F-4D97-AF65-F5344CB8AC3E}">
        <p14:creationId xmlns:p14="http://schemas.microsoft.com/office/powerpoint/2010/main" val="107826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altLang="en-US" smtClean="0"/>
              <a:t>Bernoulli’s solution</a:t>
            </a:r>
          </a:p>
        </p:txBody>
      </p:sp>
      <p:sp>
        <p:nvSpPr>
          <p:cNvPr id="83971" name="Content Placeholder 2"/>
          <p:cNvSpPr>
            <a:spLocks noGrp="1"/>
          </p:cNvSpPr>
          <p:nvPr>
            <p:ph idx="1"/>
          </p:nvPr>
        </p:nvSpPr>
        <p:spPr/>
        <p:txBody>
          <a:bodyPr>
            <a:normAutofit/>
          </a:bodyPr>
          <a:lstStyle/>
          <a:p>
            <a:r>
              <a:rPr lang="en-US" altLang="en-US" sz="4000" dirty="0" smtClean="0"/>
              <a:t>He proposed the concept of utility. In his paper,  he defined logarithm utility</a:t>
            </a:r>
          </a:p>
          <a:p>
            <a:r>
              <a:rPr lang="en-US" altLang="en-US" sz="4000" dirty="0" smtClean="0"/>
              <a:t>U = sum (Pi ln(Wi)), where Wi are the possible wealth of next time period and Pi are the associated probabilities.</a:t>
            </a:r>
          </a:p>
          <a:p>
            <a:r>
              <a:rPr lang="en-US" altLang="en-US" sz="4000" dirty="0" smtClean="0"/>
              <a:t>In the above case, the utility of the investment is </a:t>
            </a:r>
          </a:p>
          <a:p>
            <a:r>
              <a:rPr lang="en-US" altLang="en-US" sz="4000" dirty="0" smtClean="0"/>
              <a:t>0.5 ln(2000) + 0.5 ln(500) = ln(1000)</a:t>
            </a:r>
          </a:p>
        </p:txBody>
      </p:sp>
    </p:spTree>
    <p:extLst>
      <p:ext uri="{BB962C8B-B14F-4D97-AF65-F5344CB8AC3E}">
        <p14:creationId xmlns:p14="http://schemas.microsoft.com/office/powerpoint/2010/main" val="35047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endParaRPr lang="en-US" altLang="en-US" smtClean="0"/>
          </a:p>
        </p:txBody>
      </p:sp>
      <p:sp>
        <p:nvSpPr>
          <p:cNvPr id="84995" name="Content Placeholder 2"/>
          <p:cNvSpPr>
            <a:spLocks noGrp="1"/>
          </p:cNvSpPr>
          <p:nvPr>
            <p:ph idx="1"/>
          </p:nvPr>
        </p:nvSpPr>
        <p:spPr/>
        <p:txBody>
          <a:bodyPr/>
          <a:lstStyle/>
          <a:p>
            <a:r>
              <a:rPr lang="en-US" altLang="en-US" sz="3600" dirty="0" smtClean="0"/>
              <a:t>So the utility doesn’t increase over time. </a:t>
            </a:r>
          </a:p>
          <a:p>
            <a:r>
              <a:rPr lang="en-US" altLang="en-US" sz="3600" dirty="0" smtClean="0"/>
              <a:t>People might observe that logarithm utility function is equivalent to geometric return. This is indeed the case.</a:t>
            </a:r>
          </a:p>
          <a:p>
            <a:endParaRPr lang="en-US" altLang="en-US" sz="3600" dirty="0" smtClean="0"/>
          </a:p>
          <a:p>
            <a:endParaRPr lang="en-US" altLang="en-US" dirty="0" smtClean="0"/>
          </a:p>
          <a:p>
            <a:endParaRPr lang="en-US" altLang="en-US" dirty="0" smtClean="0"/>
          </a:p>
        </p:txBody>
      </p:sp>
    </p:spTree>
    <p:extLst>
      <p:ext uri="{BB962C8B-B14F-4D97-AF65-F5344CB8AC3E}">
        <p14:creationId xmlns:p14="http://schemas.microsoft.com/office/powerpoint/2010/main" val="409062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Geometric return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altLang="en-US" sz="3600" dirty="0"/>
                  <a:t>Geometric return (not the usual definition)</a:t>
                </a:r>
              </a:p>
              <a:p>
                <a14:m>
                  <m:oMath xmlns:m="http://schemas.openxmlformats.org/officeDocument/2006/math">
                    <m:nary>
                      <m:naryPr>
                        <m:chr m:val="∑"/>
                        <m:limLoc m:val="undOvr"/>
                        <m:supHide m:val="on"/>
                        <m:ctrlPr>
                          <a:rPr lang="en-US" sz="3600" i="1"/>
                        </m:ctrlPr>
                      </m:naryPr>
                      <m:sub>
                        <m:r>
                          <a:rPr lang="en-US" sz="3600" i="1"/>
                          <m:t>𝑖</m:t>
                        </m:r>
                      </m:sub>
                      <m:sup/>
                      <m:e>
                        <m:sSub>
                          <m:sSubPr>
                            <m:ctrlPr>
                              <a:rPr lang="en-US" sz="3600" i="1"/>
                            </m:ctrlPr>
                          </m:sSubPr>
                          <m:e>
                            <m:r>
                              <a:rPr lang="en-US" sz="3600" i="1"/>
                              <m:t>𝑝</m:t>
                            </m:r>
                          </m:e>
                          <m:sub>
                            <m:r>
                              <a:rPr lang="en-US" sz="3600" i="1"/>
                              <m:t>𝑖</m:t>
                            </m:r>
                          </m:sub>
                        </m:sSub>
                      </m:e>
                    </m:nary>
                    <m:r>
                      <m:rPr>
                        <m:sty m:val="p"/>
                      </m:rPr>
                      <a:rPr lang="en-US" sz="3600"/>
                      <m:t>ln</m:t>
                    </m:r>
                    <m:r>
                      <a:rPr lang="en-US" sz="3600" i="1"/>
                      <m:t>(1+</m:t>
                    </m:r>
                    <m:sSub>
                      <m:sSubPr>
                        <m:ctrlPr>
                          <a:rPr lang="en-US" sz="3600" i="1"/>
                        </m:ctrlPr>
                      </m:sSubPr>
                      <m:e>
                        <m:r>
                          <a:rPr lang="en-US" sz="3600" i="1"/>
                          <m:t>𝑟</m:t>
                        </m:r>
                      </m:e>
                      <m:sub>
                        <m:r>
                          <a:rPr lang="en-US" sz="3600" i="1"/>
                          <m:t>𝑖</m:t>
                        </m:r>
                      </m:sub>
                    </m:sSub>
                    <m:r>
                      <a:rPr lang="en-US" sz="3600" i="1"/>
                      <m:t>)</m:t>
                    </m:r>
                  </m:oMath>
                </a14:m>
                <a:endParaRPr lang="en-US" sz="3600" dirty="0" smtClean="0"/>
              </a:p>
              <a:p>
                <a:r>
                  <a:rPr lang="en-US" altLang="en-US" sz="3600" dirty="0" smtClean="0"/>
                  <a:t>0.5 </a:t>
                </a:r>
                <a:r>
                  <a:rPr lang="en-US" altLang="en-US" sz="3600" dirty="0"/>
                  <a:t>ln(2000/1000) + 0.5 ln(500/1000) = </a:t>
                </a:r>
                <a:r>
                  <a:rPr lang="en-US" altLang="en-US" sz="3600" dirty="0" smtClean="0"/>
                  <a:t>0</a:t>
                </a:r>
              </a:p>
              <a:p>
                <a:r>
                  <a:rPr lang="en-US" altLang="en-US" sz="3600" dirty="0" smtClean="0"/>
                  <a:t>With logarithm utility function and geometric return, return and utility become the same thing.</a:t>
                </a:r>
                <a:endParaRPr lang="en-US" altLang="en-US" sz="3600" dirty="0"/>
              </a:p>
              <a:p>
                <a:endParaRPr lang="en-US" sz="3600"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t="-3361"/>
                </a:stretch>
              </a:blipFill>
            </p:spPr>
            <p:txBody>
              <a:bodyPr/>
              <a:lstStyle/>
              <a:p>
                <a:r>
                  <a:rPr lang="en-US">
                    <a:noFill/>
                  </a:rPr>
                  <a:t> </a:t>
                </a:r>
              </a:p>
            </p:txBody>
          </p:sp>
        </mc:Fallback>
      </mc:AlternateContent>
    </p:spTree>
    <p:extLst>
      <p:ext uri="{BB962C8B-B14F-4D97-AF65-F5344CB8AC3E}">
        <p14:creationId xmlns:p14="http://schemas.microsoft.com/office/powerpoint/2010/main" val="1737061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dirty="0" smtClean="0"/>
              <a:t>Example</a:t>
            </a:r>
            <a:endParaRPr lang="en-US" altLang="en-US" dirty="0" smtClean="0"/>
          </a:p>
        </p:txBody>
      </p:sp>
      <p:sp>
        <p:nvSpPr>
          <p:cNvPr id="68611" name="Content Placeholder 2"/>
          <p:cNvSpPr>
            <a:spLocks noGrp="1"/>
          </p:cNvSpPr>
          <p:nvPr>
            <p:ph idx="1"/>
          </p:nvPr>
        </p:nvSpPr>
        <p:spPr/>
        <p:txBody>
          <a:bodyPr>
            <a:normAutofit/>
          </a:bodyPr>
          <a:lstStyle/>
          <a:p>
            <a:r>
              <a:rPr lang="en-US" altLang="en-US" sz="3600" dirty="0" smtClean="0"/>
              <a:t>A portfolio has 60% probability to gain 50% per year and 40% probability to lose 45% per year. Please calculate the arithmetic rate of return and geometric rate of return of the portfolio. The initial value of the portfolio is 1 million dollar. After ten years, what is the most likely value of this portfolio?</a:t>
            </a:r>
          </a:p>
          <a:p>
            <a:endParaRPr lang="en-US" altLang="en-US" sz="3600" dirty="0" smtClean="0"/>
          </a:p>
        </p:txBody>
      </p:sp>
    </p:spTree>
    <p:extLst>
      <p:ext uri="{BB962C8B-B14F-4D97-AF65-F5344CB8AC3E}">
        <p14:creationId xmlns:p14="http://schemas.microsoft.com/office/powerpoint/2010/main" val="175040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Arithmetic rate of return</a:t>
            </a:r>
          </a:p>
          <a:p>
            <a:r>
              <a:rPr lang="en-US" dirty="0" smtClean="0"/>
              <a:t>60%*0.5+ 40%*(-0.45) = 0.12</a:t>
            </a:r>
          </a:p>
          <a:p>
            <a:r>
              <a:rPr lang="en-US" dirty="0" smtClean="0"/>
              <a:t>Geometric rate of return</a:t>
            </a:r>
          </a:p>
          <a:p>
            <a:r>
              <a:rPr lang="en-US" dirty="0" smtClean="0"/>
              <a:t>60%*ln(1+0.5)+40%*ln(1-0.45) = 0.004</a:t>
            </a:r>
          </a:p>
          <a:p>
            <a:r>
              <a:rPr lang="en-US" dirty="0" smtClean="0"/>
              <a:t>After ten years, the most likely value of the portfolio is</a:t>
            </a:r>
          </a:p>
          <a:p>
            <a:r>
              <a:rPr lang="en-US" dirty="0" smtClean="0"/>
              <a:t>1*(1+0.004)^10 = 1.04 million dollars</a:t>
            </a:r>
          </a:p>
          <a:p>
            <a:r>
              <a:rPr lang="en-US" dirty="0" smtClean="0"/>
              <a:t>Not</a:t>
            </a:r>
          </a:p>
          <a:p>
            <a:r>
              <a:rPr lang="en-US" dirty="0" smtClean="0"/>
              <a:t>1*(1+0.12)^10 =3.11 </a:t>
            </a:r>
            <a:r>
              <a:rPr lang="en-US" smtClean="0"/>
              <a:t>million dollars</a:t>
            </a:r>
            <a:endParaRPr lang="en-US" dirty="0" smtClean="0"/>
          </a:p>
          <a:p>
            <a:endParaRPr lang="en-US" dirty="0"/>
          </a:p>
        </p:txBody>
      </p:sp>
    </p:spTree>
    <p:extLst>
      <p:ext uri="{BB962C8B-B14F-4D97-AF65-F5344CB8AC3E}">
        <p14:creationId xmlns:p14="http://schemas.microsoft.com/office/powerpoint/2010/main" val="323787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1383</TotalTime>
  <Words>1402</Words>
  <Application>Microsoft Office PowerPoint</Application>
  <PresentationFormat>Widescreen</PresentationFormat>
  <Paragraphs>162</Paragraphs>
  <Slides>37</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Calibri (Body)</vt:lpstr>
      <vt:lpstr>DengXian</vt:lpstr>
      <vt:lpstr>Arial</vt:lpstr>
      <vt:lpstr>Calibri</vt:lpstr>
      <vt:lpstr>Calibri Light</vt:lpstr>
      <vt:lpstr>Times New Roman</vt:lpstr>
      <vt:lpstr>Verdana</vt:lpstr>
      <vt:lpstr>Office Theme</vt:lpstr>
      <vt:lpstr>Asset allocations</vt:lpstr>
      <vt:lpstr>Allocation to risky assets (Chap 5)</vt:lpstr>
      <vt:lpstr>The problem with return alone. </vt:lpstr>
      <vt:lpstr>Risk Aversion and Expected Utility</vt:lpstr>
      <vt:lpstr>Bernoulli’s solution</vt:lpstr>
      <vt:lpstr>PowerPoint Presentation</vt:lpstr>
      <vt:lpstr>Geometric return</vt:lpstr>
      <vt:lpstr>Example</vt:lpstr>
      <vt:lpstr>PowerPoint Presentation</vt:lpstr>
      <vt:lpstr>PowerPoint Presentation</vt:lpstr>
      <vt:lpstr>A question</vt:lpstr>
      <vt:lpstr>CAPM (Chap 7)</vt:lpstr>
      <vt:lpstr>actual efficient frontier</vt:lpstr>
      <vt:lpstr>PowerPoint Presentation</vt:lpstr>
      <vt:lpstr>Comments and further development</vt:lpstr>
      <vt:lpstr>PowerPoint Presentation</vt:lpstr>
      <vt:lpstr>PowerPoint Presentation</vt:lpstr>
      <vt:lpstr>PowerPoint Presentation</vt:lpstr>
      <vt:lpstr>PowerPoint Presentation</vt:lpstr>
      <vt:lpstr>Expected Versus Realized Returns</vt:lpstr>
      <vt:lpstr>PowerPoint Presentation</vt:lpstr>
      <vt:lpstr>PowerPoint Presentation</vt:lpstr>
      <vt:lpstr>Calculating the cost of equity </vt:lpstr>
      <vt:lpstr>PowerPoint Presentation</vt:lpstr>
      <vt:lpstr>Empirical tests of CAPM (Chap 11)</vt:lpstr>
      <vt:lpstr>Tests of the Single Factor Model</vt:lpstr>
      <vt:lpstr>Single Factor Test Results</vt:lpstr>
      <vt:lpstr>Question</vt:lpstr>
      <vt:lpstr>Tests of the Multifactor Model</vt:lpstr>
      <vt:lpstr>Question</vt:lpstr>
      <vt:lpstr>Study Structure &amp; Results</vt:lpstr>
      <vt:lpstr>Fama-French-Type Factor Models</vt:lpstr>
      <vt:lpstr>The Fama-French  Three-Factor Model</vt:lpstr>
      <vt:lpstr>Interpretations of  Fama-French Models</vt:lpstr>
      <vt:lpstr>Risk-Based Interpretations</vt:lpstr>
      <vt:lpstr>Figure 11.2 Difference in Return to Factor Portfolios in Year Prior to Above-Average versus Below-Average GDP Growth</vt:lpstr>
      <vt:lpstr>Figure 11.3 HML Beta in  Different Economic States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allocations</dc:title>
  <dc:creator>setup</dc:creator>
  <cp:lastModifiedBy>setup</cp:lastModifiedBy>
  <cp:revision>42</cp:revision>
  <cp:lastPrinted>2018-01-04T00:18:28Z</cp:lastPrinted>
  <dcterms:created xsi:type="dcterms:W3CDTF">2017-02-21T19:29:15Z</dcterms:created>
  <dcterms:modified xsi:type="dcterms:W3CDTF">2018-01-09T18:07:29Z</dcterms:modified>
</cp:coreProperties>
</file>