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5"/>
  </p:handoutMasterIdLst>
  <p:sldIdLst>
    <p:sldId id="256" r:id="rId2"/>
    <p:sldId id="306" r:id="rId3"/>
    <p:sldId id="307" r:id="rId4"/>
    <p:sldId id="270" r:id="rId5"/>
    <p:sldId id="308" r:id="rId6"/>
    <p:sldId id="309" r:id="rId7"/>
    <p:sldId id="310" r:id="rId8"/>
    <p:sldId id="311" r:id="rId9"/>
    <p:sldId id="312" r:id="rId10"/>
    <p:sldId id="313" r:id="rId11"/>
    <p:sldId id="314" r:id="rId12"/>
    <p:sldId id="326" r:id="rId13"/>
    <p:sldId id="315" r:id="rId14"/>
    <p:sldId id="316" r:id="rId15"/>
    <p:sldId id="317" r:id="rId16"/>
    <p:sldId id="318" r:id="rId17"/>
    <p:sldId id="323" r:id="rId18"/>
    <p:sldId id="319" r:id="rId19"/>
    <p:sldId id="321" r:id="rId20"/>
    <p:sldId id="320" r:id="rId21"/>
    <p:sldId id="322" r:id="rId22"/>
    <p:sldId id="324" r:id="rId23"/>
    <p:sldId id="325" r:id="rId24"/>
    <p:sldId id="327" r:id="rId25"/>
    <p:sldId id="271" r:id="rId26"/>
    <p:sldId id="272" r:id="rId27"/>
    <p:sldId id="274" r:id="rId28"/>
    <p:sldId id="275" r:id="rId29"/>
    <p:sldId id="276" r:id="rId30"/>
    <p:sldId id="277" r:id="rId31"/>
    <p:sldId id="278" r:id="rId32"/>
    <p:sldId id="279" r:id="rId33"/>
    <p:sldId id="285" r:id="rId34"/>
    <p:sldId id="298" r:id="rId35"/>
    <p:sldId id="295" r:id="rId36"/>
    <p:sldId id="299" r:id="rId37"/>
    <p:sldId id="300" r:id="rId38"/>
    <p:sldId id="301" r:id="rId39"/>
    <p:sldId id="302" r:id="rId40"/>
    <p:sldId id="286" r:id="rId41"/>
    <p:sldId id="304" r:id="rId42"/>
    <p:sldId id="305" r:id="rId43"/>
    <p:sldId id="303" r:id="rId4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9715CB6-A87A-4E39-9FE4-83510FF55A37}" type="datetimeFigureOut">
              <a:rPr lang="en-US" smtClean="0"/>
              <a:t>9/24/2020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5E4BBF3F-72A4-4DB5-A75A-87BEBF68CF56}" type="slidenum">
              <a:rPr lang="en-US" smtClean="0"/>
              <a:t>‹#›</a:t>
            </a:fld>
            <a:endParaRPr lang="en-US"/>
          </a:p>
        </p:txBody>
      </p:sp>
    </p:spTree>
    <p:extLst>
      <p:ext uri="{BB962C8B-B14F-4D97-AF65-F5344CB8AC3E}">
        <p14:creationId xmlns:p14="http://schemas.microsoft.com/office/powerpoint/2010/main" val="290502597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690775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56459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4627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97869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8D7F03-E48C-4334-BF64-B70D0370E195}" type="datetimeFigureOut">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2569867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18518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8D7F03-E48C-4334-BF64-B70D0370E195}" type="datetimeFigureOut">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789111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8D7F03-E48C-4334-BF64-B70D0370E195}" type="datetimeFigureOut">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346786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D7F03-E48C-4334-BF64-B70D0370E195}" type="datetimeFigureOut">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434296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1674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8D7F03-E48C-4334-BF64-B70D0370E195}" type="datetimeFigureOut">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EBD01-16CF-4F37-9092-61028D739B72}" type="slidenum">
              <a:rPr lang="en-US" smtClean="0"/>
              <a:t>‹#›</a:t>
            </a:fld>
            <a:endParaRPr lang="en-US"/>
          </a:p>
        </p:txBody>
      </p:sp>
    </p:spTree>
    <p:extLst>
      <p:ext uri="{BB962C8B-B14F-4D97-AF65-F5344CB8AC3E}">
        <p14:creationId xmlns:p14="http://schemas.microsoft.com/office/powerpoint/2010/main" val="530043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D7F03-E48C-4334-BF64-B70D0370E195}" type="datetimeFigureOut">
              <a:rPr lang="en-US" smtClean="0"/>
              <a:t>9/24/2020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EBD01-16CF-4F37-9092-61028D739B72}" type="slidenum">
              <a:rPr lang="en-US" smtClean="0"/>
              <a:t>‹#›</a:t>
            </a:fld>
            <a:endParaRPr lang="en-US"/>
          </a:p>
        </p:txBody>
      </p:sp>
    </p:spTree>
    <p:extLst>
      <p:ext uri="{BB962C8B-B14F-4D97-AF65-F5344CB8AC3E}">
        <p14:creationId xmlns:p14="http://schemas.microsoft.com/office/powerpoint/2010/main" val="1485913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eb.unbc.ca/~chenj/course/420/Financing%20Options%20and%20Capital%20Structure.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Financing Options and Capital Structure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98433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7513D-CE23-4705-A635-D547464965B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984D44C-25EC-4379-8D73-21961251E889}"/>
              </a:ext>
            </a:extLst>
          </p:cNvPr>
          <p:cNvSpPr>
            <a:spLocks noGrp="1"/>
          </p:cNvSpPr>
          <p:nvPr>
            <p:ph idx="1"/>
          </p:nvPr>
        </p:nvSpPr>
        <p:spPr/>
        <p:txBody>
          <a:bodyPr>
            <a:normAutofit fontScale="92500" lnSpcReduction="10000"/>
          </a:bodyPr>
          <a:lstStyle/>
          <a:p>
            <a:r>
              <a:rPr lang="en-CA" dirty="0"/>
              <a:t>We will maximize to total asset value as debt plus equity. This is </a:t>
            </a:r>
          </a:p>
          <a:p>
            <a:r>
              <a:rPr lang="en-CA" dirty="0"/>
              <a:t>x + {(10 - x*(4% + 0.0001*x^2))*(1-40%)}/{10% + x/(60-x)*(10%-4%)}</a:t>
            </a:r>
          </a:p>
          <a:p>
            <a:r>
              <a:rPr lang="en-CA" dirty="0"/>
              <a:t>We use Excel solver to solve the maximization problem to get</a:t>
            </a:r>
          </a:p>
          <a:p>
            <a:r>
              <a:rPr lang="en-CA" dirty="0"/>
              <a:t>x = 23.71, equity = 38.44 and asset = 62.15 million.</a:t>
            </a:r>
          </a:p>
          <a:p>
            <a:r>
              <a:rPr lang="en-CA" dirty="0"/>
              <a:t>With optimal capital structure, we gain 2. 15 million value, from 60 million to 62.15 million.</a:t>
            </a:r>
          </a:p>
          <a:p>
            <a:r>
              <a:rPr lang="en-CA" dirty="0"/>
              <a:t>For Excel calculation, please refer to</a:t>
            </a:r>
          </a:p>
          <a:p>
            <a:r>
              <a:rPr lang="en-CA" dirty="0">
                <a:hlinkClick r:id="rId2"/>
              </a:rPr>
              <a:t>http://web.unbc.ca/~chenj/course/420/Financing%20Options%20and%20Capital%20Structure.xlsx</a:t>
            </a:r>
            <a:endParaRPr lang="en-CA" dirty="0"/>
          </a:p>
          <a:p>
            <a:r>
              <a:rPr lang="en-CA" dirty="0"/>
              <a:t>Example 1</a:t>
            </a:r>
          </a:p>
          <a:p>
            <a:endParaRPr lang="en-CA" dirty="0"/>
          </a:p>
          <a:p>
            <a:endParaRPr lang="en-CA" dirty="0"/>
          </a:p>
          <a:p>
            <a:endParaRPr lang="en-CA" dirty="0"/>
          </a:p>
        </p:txBody>
      </p:sp>
    </p:spTree>
    <p:extLst>
      <p:ext uri="{BB962C8B-B14F-4D97-AF65-F5344CB8AC3E}">
        <p14:creationId xmlns:p14="http://schemas.microsoft.com/office/powerpoint/2010/main" val="1332808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E5A0-E31D-4906-8AD1-A66AD0186090}"/>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27F33D68-C3B3-4322-A353-A85D12ABF8CF}"/>
              </a:ext>
            </a:extLst>
          </p:cNvPr>
          <p:cNvSpPr>
            <a:spLocks noGrp="1"/>
          </p:cNvSpPr>
          <p:nvPr>
            <p:ph idx="1"/>
          </p:nvPr>
        </p:nvSpPr>
        <p:spPr/>
        <p:txBody>
          <a:bodyPr/>
          <a:lstStyle/>
          <a:p>
            <a:r>
              <a:rPr lang="en-CA" dirty="0"/>
              <a:t>Discuss if the above method is realistic. How to improve the quantitative method? Or to develop a new quantitative method for determining a good capital structure.</a:t>
            </a:r>
          </a:p>
        </p:txBody>
      </p:sp>
    </p:spTree>
    <p:extLst>
      <p:ext uri="{BB962C8B-B14F-4D97-AF65-F5344CB8AC3E}">
        <p14:creationId xmlns:p14="http://schemas.microsoft.com/office/powerpoint/2010/main" val="3987273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A48A6-6607-44B7-A239-ED0E563DFD1A}"/>
              </a:ext>
            </a:extLst>
          </p:cNvPr>
          <p:cNvSpPr>
            <a:spLocks noGrp="1"/>
          </p:cNvSpPr>
          <p:nvPr>
            <p:ph type="title"/>
          </p:nvPr>
        </p:nvSpPr>
        <p:spPr/>
        <p:txBody>
          <a:bodyPr/>
          <a:lstStyle/>
          <a:p>
            <a:r>
              <a:rPr lang="en-CA" dirty="0"/>
              <a:t>Debt and equity financing with different output scenarios</a:t>
            </a:r>
          </a:p>
        </p:txBody>
      </p:sp>
      <p:sp>
        <p:nvSpPr>
          <p:cNvPr id="3" name="Content Placeholder 2">
            <a:extLst>
              <a:ext uri="{FF2B5EF4-FFF2-40B4-BE49-F238E27FC236}">
                <a16:creationId xmlns:a16="http://schemas.microsoft.com/office/drawing/2014/main" id="{1671143B-8CEC-4DBA-9150-B25F0CFCCA56}"/>
              </a:ext>
            </a:extLst>
          </p:cNvPr>
          <p:cNvSpPr>
            <a:spLocks noGrp="1"/>
          </p:cNvSpPr>
          <p:nvPr>
            <p:ph idx="1"/>
          </p:nvPr>
        </p:nvSpPr>
        <p:spPr/>
        <p:txBody>
          <a:bodyPr/>
          <a:lstStyle/>
          <a:p>
            <a:r>
              <a:rPr lang="en-CA" dirty="0"/>
              <a:t>When we choose debt or equity financing, we have certain output scenario in mind.</a:t>
            </a:r>
          </a:p>
          <a:p>
            <a:r>
              <a:rPr lang="en-CA" dirty="0"/>
              <a:t>However, the actual output may differ from the expected output.</a:t>
            </a:r>
          </a:p>
          <a:p>
            <a:r>
              <a:rPr lang="en-CA" dirty="0"/>
              <a:t>With different outputs, what will be the original owners’ financial outcome?</a:t>
            </a:r>
          </a:p>
          <a:p>
            <a:r>
              <a:rPr lang="en-CA" dirty="0"/>
              <a:t>We will look into it in the next example.</a:t>
            </a:r>
          </a:p>
        </p:txBody>
      </p:sp>
    </p:spTree>
    <p:extLst>
      <p:ext uri="{BB962C8B-B14F-4D97-AF65-F5344CB8AC3E}">
        <p14:creationId xmlns:p14="http://schemas.microsoft.com/office/powerpoint/2010/main" val="1498925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rmAutofit/>
          </a:bodyPr>
          <a:lstStyle/>
          <a:p>
            <a:r>
              <a:rPr lang="en-US" sz="3600" dirty="0"/>
              <a:t>A project requires initial investment of 5 million dollars. The project will last for 10 years. Suppose annual output is 2 million dollars. Variable cost in production is 60% of the output. What is the annual gross profit of the project? If the discount rate is 8% per year, what is the NPV of the project? </a:t>
            </a:r>
          </a:p>
        </p:txBody>
      </p:sp>
    </p:spTree>
    <p:extLst>
      <p:ext uri="{BB962C8B-B14F-4D97-AF65-F5344CB8AC3E}">
        <p14:creationId xmlns:p14="http://schemas.microsoft.com/office/powerpoint/2010/main" val="498357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a:t>The project requires 2 million external financing, either by debt or equity. Interest rate for debt is 5%. What is the annual repayment for the debt with 10 equal annual installment? With equity financing, the external investor will require 8% of expected return. What is the share of equity for the external equity investor? </a:t>
            </a:r>
          </a:p>
        </p:txBody>
      </p:sp>
    </p:spTree>
    <p:extLst>
      <p:ext uri="{BB962C8B-B14F-4D97-AF65-F5344CB8AC3E}">
        <p14:creationId xmlns:p14="http://schemas.microsoft.com/office/powerpoint/2010/main" val="2946853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If the annual outputs from the project are 1 million, 2 million or 3 million respectively, how much dividend will the original owner receive? What conclusion you can make? </a:t>
            </a:r>
          </a:p>
          <a:p>
            <a:endParaRPr lang="en-US" sz="3600" dirty="0"/>
          </a:p>
        </p:txBody>
      </p:sp>
    </p:spTree>
    <p:extLst>
      <p:ext uri="{BB962C8B-B14F-4D97-AF65-F5344CB8AC3E}">
        <p14:creationId xmlns:p14="http://schemas.microsoft.com/office/powerpoint/2010/main" val="1233375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normAutofit fontScale="92500" lnSpcReduction="10000"/>
          </a:bodyPr>
          <a:lstStyle/>
          <a:p>
            <a:r>
              <a:rPr lang="en-US" dirty="0"/>
              <a:t>First, we will calculate the results when the annual output is 2 million.</a:t>
            </a:r>
          </a:p>
          <a:p>
            <a:r>
              <a:rPr lang="en-US" dirty="0"/>
              <a:t>Annual gross profit</a:t>
            </a:r>
          </a:p>
          <a:p>
            <a:r>
              <a:rPr lang="en-US" dirty="0"/>
              <a:t>2*(1-60%) = 0.8 million</a:t>
            </a:r>
          </a:p>
          <a:p>
            <a:r>
              <a:rPr lang="en-US" dirty="0"/>
              <a:t>NPV of the project: The present value of future profits minus the initial investment</a:t>
            </a:r>
          </a:p>
          <a:p>
            <a:r>
              <a:rPr lang="en-US" dirty="0"/>
              <a:t>Parameters:</a:t>
            </a:r>
          </a:p>
          <a:p>
            <a:pPr lvl="1"/>
            <a:r>
              <a:rPr lang="en-US" dirty="0"/>
              <a:t>Annual profit: 0.8</a:t>
            </a:r>
          </a:p>
          <a:p>
            <a:pPr lvl="1"/>
            <a:r>
              <a:rPr lang="en-US" dirty="0"/>
              <a:t>Discount rate: 8%</a:t>
            </a:r>
          </a:p>
          <a:p>
            <a:pPr lvl="1"/>
            <a:r>
              <a:rPr lang="en-US" dirty="0"/>
              <a:t>Duration: 10 year</a:t>
            </a:r>
          </a:p>
          <a:p>
            <a:pPr lvl="1"/>
            <a:r>
              <a:rPr lang="en-US" dirty="0"/>
              <a:t>Initial investment: 5 million</a:t>
            </a:r>
          </a:p>
          <a:p>
            <a:r>
              <a:rPr lang="en-US" dirty="0"/>
              <a:t>NPV = 0.8/8%*(1-1/(1+8%)^10) – 5 = 0.368 million</a:t>
            </a:r>
          </a:p>
          <a:p>
            <a:endParaRPr lang="en-US" dirty="0"/>
          </a:p>
          <a:p>
            <a:endParaRPr lang="en-US" dirty="0"/>
          </a:p>
        </p:txBody>
      </p:sp>
    </p:spTree>
    <p:extLst>
      <p:ext uri="{BB962C8B-B14F-4D97-AF65-F5344CB8AC3E}">
        <p14:creationId xmlns:p14="http://schemas.microsoft.com/office/powerpoint/2010/main" val="2894926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E2C35-4D4A-4EDE-8639-74DE5EE0210D}"/>
              </a:ext>
            </a:extLst>
          </p:cNvPr>
          <p:cNvSpPr>
            <a:spLocks noGrp="1"/>
          </p:cNvSpPr>
          <p:nvPr>
            <p:ph type="title"/>
          </p:nvPr>
        </p:nvSpPr>
        <p:spPr/>
        <p:txBody>
          <a:bodyPr/>
          <a:lstStyle/>
          <a:p>
            <a:r>
              <a:rPr lang="en-CA" dirty="0"/>
              <a:t>Solution (With external equity financing)</a:t>
            </a:r>
          </a:p>
        </p:txBody>
      </p:sp>
      <p:sp>
        <p:nvSpPr>
          <p:cNvPr id="3" name="Content Placeholder 2">
            <a:extLst>
              <a:ext uri="{FF2B5EF4-FFF2-40B4-BE49-F238E27FC236}">
                <a16:creationId xmlns:a16="http://schemas.microsoft.com/office/drawing/2014/main" id="{B477818A-DA03-4C65-9C37-243DB54EE464}"/>
              </a:ext>
            </a:extLst>
          </p:cNvPr>
          <p:cNvSpPr>
            <a:spLocks noGrp="1"/>
          </p:cNvSpPr>
          <p:nvPr>
            <p:ph idx="1"/>
          </p:nvPr>
        </p:nvSpPr>
        <p:spPr/>
        <p:txBody>
          <a:bodyPr/>
          <a:lstStyle/>
          <a:p>
            <a:r>
              <a:rPr lang="en-US" dirty="0"/>
              <a:t>The expected annual dividend with 2 million equity financing</a:t>
            </a:r>
          </a:p>
          <a:p>
            <a:r>
              <a:rPr lang="en-US" dirty="0"/>
              <a:t>2*8%/(1-1/(1+8%)^10) = 0.298 million</a:t>
            </a:r>
          </a:p>
          <a:p>
            <a:r>
              <a:rPr lang="en-US" dirty="0"/>
              <a:t>Share of total dividend and hence equity by external investor</a:t>
            </a:r>
          </a:p>
          <a:p>
            <a:r>
              <a:rPr lang="en-US" dirty="0"/>
              <a:t>0.298/0.8 = 0.373</a:t>
            </a:r>
            <a:endParaRPr lang="en-CA" dirty="0"/>
          </a:p>
        </p:txBody>
      </p:sp>
    </p:spTree>
    <p:extLst>
      <p:ext uri="{BB962C8B-B14F-4D97-AF65-F5344CB8AC3E}">
        <p14:creationId xmlns:p14="http://schemas.microsoft.com/office/powerpoint/2010/main" val="435126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(Debt financing and </a:t>
            </a:r>
            <a:r>
              <a:rPr lang="en-US" dirty="0" err="1"/>
              <a:t>annualdividend</a:t>
            </a:r>
            <a:r>
              <a:rPr lang="en-US" dirty="0"/>
              <a:t> for original owner)</a:t>
            </a:r>
          </a:p>
        </p:txBody>
      </p:sp>
      <p:sp>
        <p:nvSpPr>
          <p:cNvPr id="3" name="Content Placeholder 2"/>
          <p:cNvSpPr>
            <a:spLocks noGrp="1"/>
          </p:cNvSpPr>
          <p:nvPr>
            <p:ph idx="1"/>
          </p:nvPr>
        </p:nvSpPr>
        <p:spPr/>
        <p:txBody>
          <a:bodyPr/>
          <a:lstStyle/>
          <a:p>
            <a:r>
              <a:rPr lang="en-US" dirty="0"/>
              <a:t>Annual coupon for 2 million debt with 5% interest</a:t>
            </a:r>
          </a:p>
          <a:p>
            <a:r>
              <a:rPr lang="en-US" dirty="0"/>
              <a:t>2* 5%/(1-1/(1+5%)^10) = 0.259</a:t>
            </a:r>
          </a:p>
          <a:p>
            <a:endParaRPr lang="en-US" dirty="0"/>
          </a:p>
          <a:p>
            <a:r>
              <a:rPr lang="en-US" dirty="0"/>
              <a:t>Annual dividend for original owner with debt financing</a:t>
            </a:r>
          </a:p>
          <a:p>
            <a:r>
              <a:rPr lang="en-US" dirty="0"/>
              <a:t>0.8-0.259 = 0.541 million</a:t>
            </a:r>
          </a:p>
          <a:p>
            <a:r>
              <a:rPr lang="en-US" dirty="0"/>
              <a:t>Annual dividend for original owner with equity financing</a:t>
            </a:r>
          </a:p>
          <a:p>
            <a:r>
              <a:rPr lang="en-US" dirty="0"/>
              <a:t>0.8-0.298 = 0.502 million</a:t>
            </a:r>
          </a:p>
          <a:p>
            <a:r>
              <a:rPr lang="en-US" dirty="0"/>
              <a:t>The calculations are presented in the next slide.</a:t>
            </a:r>
          </a:p>
          <a:p>
            <a:endParaRPr lang="en-US" dirty="0"/>
          </a:p>
        </p:txBody>
      </p:sp>
    </p:spTree>
    <p:extLst>
      <p:ext uri="{BB962C8B-B14F-4D97-AF65-F5344CB8AC3E}">
        <p14:creationId xmlns:p14="http://schemas.microsoft.com/office/powerpoint/2010/main" val="183103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Excel calculations</a:t>
            </a:r>
          </a:p>
        </p:txBody>
      </p:sp>
      <p:graphicFrame>
        <p:nvGraphicFramePr>
          <p:cNvPr id="4" name="Content Placeholder 3"/>
          <p:cNvGraphicFramePr>
            <a:graphicFrameLocks noGrp="1"/>
          </p:cNvGraphicFramePr>
          <p:nvPr>
            <p:ph idx="1"/>
          </p:nvPr>
        </p:nvGraphicFramePr>
        <p:xfrm>
          <a:off x="947651" y="1690686"/>
          <a:ext cx="9809018" cy="5084190"/>
        </p:xfrm>
        <a:graphic>
          <a:graphicData uri="http://schemas.openxmlformats.org/drawingml/2006/table">
            <a:tbl>
              <a:tblPr>
                <a:tableStyleId>{5C22544A-7EE6-4342-B048-85BDC9FD1C3A}</a:tableStyleId>
              </a:tblPr>
              <a:tblGrid>
                <a:gridCol w="6028174">
                  <a:extLst>
                    <a:ext uri="{9D8B030D-6E8A-4147-A177-3AD203B41FA5}">
                      <a16:colId xmlns:a16="http://schemas.microsoft.com/office/drawing/2014/main" val="330014044"/>
                    </a:ext>
                  </a:extLst>
                </a:gridCol>
                <a:gridCol w="920579">
                  <a:extLst>
                    <a:ext uri="{9D8B030D-6E8A-4147-A177-3AD203B41FA5}">
                      <a16:colId xmlns:a16="http://schemas.microsoft.com/office/drawing/2014/main" val="1090446043"/>
                    </a:ext>
                  </a:extLst>
                </a:gridCol>
                <a:gridCol w="1062208">
                  <a:extLst>
                    <a:ext uri="{9D8B030D-6E8A-4147-A177-3AD203B41FA5}">
                      <a16:colId xmlns:a16="http://schemas.microsoft.com/office/drawing/2014/main" val="2108771571"/>
                    </a:ext>
                  </a:extLst>
                </a:gridCol>
                <a:gridCol w="948905">
                  <a:extLst>
                    <a:ext uri="{9D8B030D-6E8A-4147-A177-3AD203B41FA5}">
                      <a16:colId xmlns:a16="http://schemas.microsoft.com/office/drawing/2014/main" val="1670981615"/>
                    </a:ext>
                  </a:extLst>
                </a:gridCol>
                <a:gridCol w="849152">
                  <a:extLst>
                    <a:ext uri="{9D8B030D-6E8A-4147-A177-3AD203B41FA5}">
                      <a16:colId xmlns:a16="http://schemas.microsoft.com/office/drawing/2014/main" val="3527285415"/>
                    </a:ext>
                  </a:extLst>
                </a:gridCol>
              </a:tblGrid>
              <a:tr h="338946">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523289842"/>
                  </a:ext>
                </a:extLst>
              </a:tr>
              <a:tr h="338946">
                <a:tc>
                  <a:txBody>
                    <a:bodyPr/>
                    <a:lstStyle/>
                    <a:p>
                      <a:pPr algn="l" rtl="0" fontAlgn="b"/>
                      <a:r>
                        <a:rPr lang="en-US" sz="2000" u="none" strike="noStrike" dirty="0">
                          <a:effectLst/>
                        </a:rPr>
                        <a:t>initial investment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079389874"/>
                  </a:ext>
                </a:extLst>
              </a:tr>
              <a:tr h="338946">
                <a:tc>
                  <a:txBody>
                    <a:bodyPr/>
                    <a:lstStyle/>
                    <a:p>
                      <a:pPr algn="l" rtl="0" fontAlgn="b"/>
                      <a:r>
                        <a:rPr lang="en-US" sz="2000" u="none" strike="noStrike" dirty="0">
                          <a:effectLst/>
                        </a:rPr>
                        <a:t>annual output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1388047570"/>
                  </a:ext>
                </a:extLst>
              </a:tr>
              <a:tr h="338946">
                <a:tc>
                  <a:txBody>
                    <a:bodyPr/>
                    <a:lstStyle/>
                    <a:p>
                      <a:pPr algn="l" rtl="0" fontAlgn="b"/>
                      <a:r>
                        <a:rPr lang="en-US" sz="2000" u="none" strike="noStrike" dirty="0">
                          <a:effectLst/>
                        </a:rPr>
                        <a:t>variable cost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60%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551465833"/>
                  </a:ext>
                </a:extLst>
              </a:tr>
              <a:tr h="338946">
                <a:tc>
                  <a:txBody>
                    <a:bodyPr/>
                    <a:lstStyle/>
                    <a:p>
                      <a:pPr algn="l" rtl="0" fontAlgn="b"/>
                      <a:r>
                        <a:rPr lang="en-US" sz="2000" u="none" strike="noStrike" dirty="0">
                          <a:effectLst/>
                        </a:rPr>
                        <a:t>duration</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years</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678393073"/>
                  </a:ext>
                </a:extLst>
              </a:tr>
              <a:tr h="338946">
                <a:tc>
                  <a:txBody>
                    <a:bodyPr/>
                    <a:lstStyle/>
                    <a:p>
                      <a:pPr algn="l" rtl="0" fontAlgn="b"/>
                      <a:r>
                        <a:rPr lang="en-US" sz="2000" u="none" strike="noStrike" dirty="0">
                          <a:effectLst/>
                        </a:rPr>
                        <a:t>annual profit</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8862328"/>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1060961215"/>
                  </a:ext>
                </a:extLst>
              </a:tr>
              <a:tr h="338946">
                <a:tc>
                  <a:txBody>
                    <a:bodyPr/>
                    <a:lstStyle/>
                    <a:p>
                      <a:pPr algn="l" rtl="0" fontAlgn="b"/>
                      <a:r>
                        <a:rPr lang="en-US" sz="2000" u="none" strike="noStrike" dirty="0">
                          <a:effectLst/>
                        </a:rPr>
                        <a:t>NPV</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0.368</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188724342"/>
                  </a:ext>
                </a:extLst>
              </a:tr>
              <a:tr h="338946">
                <a:tc>
                  <a:txBody>
                    <a:bodyPr/>
                    <a:lstStyle/>
                    <a:p>
                      <a:pPr algn="l" rtl="0" fontAlgn="b"/>
                      <a:r>
                        <a:rPr lang="en-US" sz="2000" u="none" strike="noStrike" dirty="0">
                          <a:effectLst/>
                        </a:rPr>
                        <a:t>debt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185404180"/>
                  </a:ext>
                </a:extLst>
              </a:tr>
              <a:tr h="338946">
                <a:tc>
                  <a:txBody>
                    <a:bodyPr/>
                    <a:lstStyle/>
                    <a:p>
                      <a:pPr algn="l" rtl="0" fontAlgn="b"/>
                      <a:r>
                        <a:rPr lang="en-US" sz="2000" u="none" strike="noStrike" dirty="0">
                          <a:effectLst/>
                        </a:rPr>
                        <a:t>equity financing</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r" rtl="0"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rtl="0" fontAlgn="b"/>
                      <a:r>
                        <a:rPr lang="en-US" sz="2000" u="none" strike="noStrike">
                          <a:effectLst/>
                        </a:rPr>
                        <a:t>million</a:t>
                      </a:r>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3454509267"/>
                  </a:ext>
                </a:extLst>
              </a:tr>
              <a:tr h="338946">
                <a:tc>
                  <a:txBody>
                    <a:bodyPr/>
                    <a:lstStyle/>
                    <a:p>
                      <a:pPr algn="l" rtl="0" fontAlgn="b"/>
                      <a:r>
                        <a:rPr lang="en-US" sz="2000" u="none" strike="noStrike" dirty="0">
                          <a:effectLst/>
                        </a:rPr>
                        <a:t>discount rate</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5%</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611296103"/>
                  </a:ext>
                </a:extLst>
              </a:tr>
              <a:tr h="338946">
                <a:tc>
                  <a:txBody>
                    <a:bodyPr/>
                    <a:lstStyle/>
                    <a:p>
                      <a:pPr algn="l" rtl="0" fontAlgn="b"/>
                      <a:r>
                        <a:rPr lang="en-US" sz="2000" u="none" strike="noStrike">
                          <a:effectLst/>
                        </a:rPr>
                        <a:t>annual payment for debt</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rtl="0" fontAlgn="b"/>
                      <a:r>
                        <a:rPr lang="en-US" sz="2000" u="none" strike="noStrike" dirty="0">
                          <a:effectLst/>
                        </a:rPr>
                        <a:t>0.259</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r>
                        <a:rPr lang="en-US" sz="2000" u="none" strike="noStrike" dirty="0">
                          <a:effectLst/>
                        </a:rPr>
                        <a:t> </a:t>
                      </a:r>
                      <a:endParaRPr lang="en-US" sz="2000" b="0" i="0" u="none" strike="noStrike" dirty="0">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tc>
                  <a:txBody>
                    <a:bodyPr/>
                    <a:lstStyle/>
                    <a:p>
                      <a:pPr algn="l" fontAlgn="b"/>
                      <a:r>
                        <a:rPr lang="en-US" sz="2000" u="none" strike="noStrike">
                          <a:effectLst/>
                        </a:rPr>
                        <a:t> </a:t>
                      </a:r>
                      <a:endParaRPr lang="en-US" sz="2000" b="0" i="0" u="none" strike="noStrike">
                        <a:solidFill>
                          <a:srgbClr val="000000"/>
                        </a:solidFill>
                        <a:effectLst/>
                        <a:latin typeface="Arial" panose="020B0604020202020204" pitchFamily="34" charset="0"/>
                      </a:endParaRPr>
                    </a:p>
                  </a:txBody>
                  <a:tcPr marL="8720" marR="8720" marT="8720" marB="0" anchor="b"/>
                </a:tc>
                <a:extLst>
                  <a:ext uri="{0D108BD9-81ED-4DB2-BD59-A6C34878D82A}">
                    <a16:rowId xmlns:a16="http://schemas.microsoft.com/office/drawing/2014/main" val="2886710068"/>
                  </a:ext>
                </a:extLst>
              </a:tr>
              <a:tr h="338946">
                <a:tc>
                  <a:txBody>
                    <a:bodyPr/>
                    <a:lstStyle/>
                    <a:p>
                      <a:pPr algn="l" rtl="0" fontAlgn="b"/>
                      <a:r>
                        <a:rPr lang="en-US" sz="2000" u="none" strike="noStrike">
                          <a:effectLst/>
                        </a:rPr>
                        <a:t>expected dividend</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0.298</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134044386"/>
                  </a:ext>
                </a:extLst>
              </a:tr>
              <a:tr h="338946">
                <a:tc>
                  <a:txBody>
                    <a:bodyPr/>
                    <a:lstStyle/>
                    <a:p>
                      <a:pPr algn="l" rtl="0" fontAlgn="b"/>
                      <a:r>
                        <a:rPr lang="en-US" sz="2000" u="none" strike="noStrike">
                          <a:effectLst/>
                        </a:rPr>
                        <a:t>share of equity</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dirty="0">
                          <a:effectLst/>
                        </a:rPr>
                        <a:t>0.373</a:t>
                      </a:r>
                      <a:endParaRPr lang="en-US" sz="2000" b="0" i="0" u="none" strike="noStrike" dirty="0">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2240824075"/>
                  </a:ext>
                </a:extLst>
              </a:tr>
              <a:tr h="338946">
                <a:tc>
                  <a:txBody>
                    <a:bodyPr/>
                    <a:lstStyle/>
                    <a:p>
                      <a:pPr algn="l" rtl="0" fontAlgn="b"/>
                      <a:r>
                        <a:rPr lang="en-US" sz="2000" u="none" strike="noStrike">
                          <a:effectLst/>
                        </a:rPr>
                        <a:t>dividend for the original investor</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0.541</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r" fontAlgn="b"/>
                      <a:r>
                        <a:rPr lang="en-US" sz="2000" u="none" strike="noStrike">
                          <a:effectLst/>
                        </a:rPr>
                        <a:t>0.502</a:t>
                      </a:r>
                      <a:endParaRPr lang="en-US" sz="2000" b="0" i="0" u="none" strike="noStrike">
                        <a:solidFill>
                          <a:srgbClr val="000000"/>
                        </a:solidFill>
                        <a:effectLst/>
                        <a:latin typeface="Calibri" panose="020F0502020204030204" pitchFamily="34" charset="0"/>
                      </a:endParaRPr>
                    </a:p>
                  </a:txBody>
                  <a:tcPr marL="8720" marR="8720" marT="8720" marB="0" anchor="b"/>
                </a:tc>
                <a:tc>
                  <a:txBody>
                    <a:bodyPr/>
                    <a:lstStyle/>
                    <a:p>
                      <a:pPr algn="l" fontAlgn="b"/>
                      <a:endParaRPr lang="en-US" sz="2000" b="0" i="0" u="none" strike="noStrike" dirty="0">
                        <a:solidFill>
                          <a:srgbClr val="000000"/>
                        </a:solidFill>
                        <a:effectLst/>
                        <a:latin typeface="Calibri" panose="020F0502020204030204" pitchFamily="34" charset="0"/>
                      </a:endParaRPr>
                    </a:p>
                  </a:txBody>
                  <a:tcPr marL="8720" marR="8720" marT="8720" marB="0" anchor="b"/>
                </a:tc>
                <a:extLst>
                  <a:ext uri="{0D108BD9-81ED-4DB2-BD59-A6C34878D82A}">
                    <a16:rowId xmlns:a16="http://schemas.microsoft.com/office/drawing/2014/main" val="747303227"/>
                  </a:ext>
                </a:extLst>
              </a:tr>
            </a:tbl>
          </a:graphicData>
        </a:graphic>
      </p:graphicFrame>
    </p:spTree>
    <p:extLst>
      <p:ext uri="{BB962C8B-B14F-4D97-AF65-F5344CB8AC3E}">
        <p14:creationId xmlns:p14="http://schemas.microsoft.com/office/powerpoint/2010/main" val="360745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6763A-56CC-439E-BD10-609DCB090231}"/>
              </a:ext>
            </a:extLst>
          </p:cNvPr>
          <p:cNvSpPr>
            <a:spLocks noGrp="1"/>
          </p:cNvSpPr>
          <p:nvPr>
            <p:ph type="title"/>
          </p:nvPr>
        </p:nvSpPr>
        <p:spPr/>
        <p:txBody>
          <a:bodyPr/>
          <a:lstStyle/>
          <a:p>
            <a:r>
              <a:rPr lang="en-CA" dirty="0"/>
              <a:t>Financing options</a:t>
            </a:r>
          </a:p>
        </p:txBody>
      </p:sp>
      <p:sp>
        <p:nvSpPr>
          <p:cNvPr id="3" name="Content Placeholder 2">
            <a:extLst>
              <a:ext uri="{FF2B5EF4-FFF2-40B4-BE49-F238E27FC236}">
                <a16:creationId xmlns:a16="http://schemas.microsoft.com/office/drawing/2014/main" id="{70DFA756-2560-4CF6-9667-5D6CE2F64391}"/>
              </a:ext>
            </a:extLst>
          </p:cNvPr>
          <p:cNvSpPr>
            <a:spLocks noGrp="1"/>
          </p:cNvSpPr>
          <p:nvPr>
            <p:ph idx="1"/>
          </p:nvPr>
        </p:nvSpPr>
        <p:spPr/>
        <p:txBody>
          <a:bodyPr>
            <a:normAutofit/>
          </a:bodyPr>
          <a:lstStyle/>
          <a:p>
            <a:r>
              <a:rPr lang="en-CA" sz="3200" dirty="0"/>
              <a:t>An investment can be either financed with equity or debt, or both.</a:t>
            </a:r>
          </a:p>
          <a:p>
            <a:r>
              <a:rPr lang="en-US" sz="3200" dirty="0"/>
              <a:t>Equity financing lowers the chance of financial distress. More risky projects often adopt equity financing to reduce the cost of bankruptcy and financial distress.</a:t>
            </a:r>
          </a:p>
          <a:p>
            <a:r>
              <a:rPr lang="en-US" sz="3200" dirty="0"/>
              <a:t>Debt financing won’t dilute ownership.</a:t>
            </a:r>
          </a:p>
          <a:p>
            <a:r>
              <a:rPr lang="en-US" sz="3200" dirty="0"/>
              <a:t>Debt financing has tax benefit. Interest payment is tax deductible as business cost.</a:t>
            </a:r>
          </a:p>
          <a:p>
            <a:endParaRPr lang="en-US" sz="3200" dirty="0"/>
          </a:p>
          <a:p>
            <a:endParaRPr lang="en-CA" sz="3200" dirty="0"/>
          </a:p>
          <a:p>
            <a:endParaRPr lang="en-CA" sz="3200" dirty="0"/>
          </a:p>
        </p:txBody>
      </p:sp>
    </p:spTree>
    <p:extLst>
      <p:ext uri="{BB962C8B-B14F-4D97-AF65-F5344CB8AC3E}">
        <p14:creationId xmlns:p14="http://schemas.microsoft.com/office/powerpoint/2010/main" val="1167237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a:t>When annual output is 1 or 3 million respectively, redo the process</a:t>
            </a:r>
          </a:p>
          <a:p>
            <a:r>
              <a:rPr lang="en-US" sz="3600" dirty="0"/>
              <a:t>The results are summarized in the following table</a:t>
            </a:r>
          </a:p>
        </p:txBody>
      </p:sp>
    </p:spTree>
    <p:extLst>
      <p:ext uri="{BB962C8B-B14F-4D97-AF65-F5344CB8AC3E}">
        <p14:creationId xmlns:p14="http://schemas.microsoft.com/office/powerpoint/2010/main" val="180325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330035" y="2419003"/>
          <a:ext cx="7099070" cy="3133899"/>
        </p:xfrm>
        <a:graphic>
          <a:graphicData uri="http://schemas.openxmlformats.org/drawingml/2006/table">
            <a:tbl>
              <a:tblPr>
                <a:tableStyleId>{5C22544A-7EE6-4342-B048-85BDC9FD1C3A}</a:tableStyleId>
              </a:tblPr>
              <a:tblGrid>
                <a:gridCol w="3761736">
                  <a:extLst>
                    <a:ext uri="{9D8B030D-6E8A-4147-A177-3AD203B41FA5}">
                      <a16:colId xmlns:a16="http://schemas.microsoft.com/office/drawing/2014/main" val="3517112974"/>
                    </a:ext>
                  </a:extLst>
                </a:gridCol>
                <a:gridCol w="899465">
                  <a:extLst>
                    <a:ext uri="{9D8B030D-6E8A-4147-A177-3AD203B41FA5}">
                      <a16:colId xmlns:a16="http://schemas.microsoft.com/office/drawing/2014/main" val="4032167674"/>
                    </a:ext>
                  </a:extLst>
                </a:gridCol>
                <a:gridCol w="1228686">
                  <a:extLst>
                    <a:ext uri="{9D8B030D-6E8A-4147-A177-3AD203B41FA5}">
                      <a16:colId xmlns:a16="http://schemas.microsoft.com/office/drawing/2014/main" val="2910090273"/>
                    </a:ext>
                  </a:extLst>
                </a:gridCol>
                <a:gridCol w="1209183">
                  <a:extLst>
                    <a:ext uri="{9D8B030D-6E8A-4147-A177-3AD203B41FA5}">
                      <a16:colId xmlns:a16="http://schemas.microsoft.com/office/drawing/2014/main" val="4101522998"/>
                    </a:ext>
                  </a:extLst>
                </a:gridCol>
              </a:tblGrid>
              <a:tr h="1044633">
                <a:tc>
                  <a:txBody>
                    <a:bodyPr/>
                    <a:lstStyle/>
                    <a:p>
                      <a:pPr algn="l" rtl="0" fontAlgn="b"/>
                      <a:r>
                        <a:rPr lang="en-US" sz="3200" u="none" strike="noStrike" dirty="0">
                          <a:effectLst/>
                        </a:rPr>
                        <a:t>annual output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2</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3</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16824049"/>
                  </a:ext>
                </a:extLst>
              </a:tr>
              <a:tr h="1044633">
                <a:tc>
                  <a:txBody>
                    <a:bodyPr/>
                    <a:lstStyle/>
                    <a:p>
                      <a:pPr algn="l" rtl="0" fontAlgn="b"/>
                      <a:r>
                        <a:rPr lang="en-US" sz="3200" u="none" strike="noStrike" dirty="0">
                          <a:effectLst/>
                        </a:rPr>
                        <a:t>dividend with debt</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0.14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0.54</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0.94</a:t>
                      </a:r>
                      <a:endParaRPr lang="en-US" sz="3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110892"/>
                  </a:ext>
                </a:extLst>
              </a:tr>
              <a:tr h="1044633">
                <a:tc>
                  <a:txBody>
                    <a:bodyPr/>
                    <a:lstStyle/>
                    <a:p>
                      <a:pPr algn="l" rtl="0" fontAlgn="b"/>
                      <a:r>
                        <a:rPr lang="en-US" sz="3200" u="none" strike="noStrike">
                          <a:effectLst/>
                        </a:rPr>
                        <a:t>dividend with equity</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a:effectLst/>
                        </a:rPr>
                        <a:t>0.25</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0.50</a:t>
                      </a:r>
                      <a:endParaRPr lang="en-US" sz="3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rtl="0" fontAlgn="b"/>
                      <a:r>
                        <a:rPr lang="en-US" sz="3200" u="none" strike="noStrike" dirty="0">
                          <a:effectLst/>
                        </a:rPr>
                        <a:t>0.75</a:t>
                      </a:r>
                      <a:endParaRPr lang="en-US" sz="3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820291"/>
                  </a:ext>
                </a:extLst>
              </a:tr>
            </a:tbl>
          </a:graphicData>
        </a:graphic>
      </p:graphicFrame>
    </p:spTree>
    <p:extLst>
      <p:ext uri="{BB962C8B-B14F-4D97-AF65-F5344CB8AC3E}">
        <p14:creationId xmlns:p14="http://schemas.microsoft.com/office/powerpoint/2010/main" val="2173086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E8B82-AB7D-4822-AB1E-988D91636148}"/>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557BB39B-D8FA-4C7D-AB66-A6B57B213F0A}"/>
              </a:ext>
            </a:extLst>
          </p:cNvPr>
          <p:cNvSpPr>
            <a:spLocks noGrp="1"/>
          </p:cNvSpPr>
          <p:nvPr>
            <p:ph idx="1"/>
          </p:nvPr>
        </p:nvSpPr>
        <p:spPr/>
        <p:txBody>
          <a:bodyPr/>
          <a:lstStyle/>
          <a:p>
            <a:r>
              <a:rPr lang="en-CA" dirty="0"/>
              <a:t>When the actual output is equal to the expected output, the original owners get similar amount of dividends with debt or equity financing.</a:t>
            </a:r>
          </a:p>
          <a:p>
            <a:r>
              <a:rPr lang="en-CA" dirty="0"/>
              <a:t>When the actual output is less than the expected output, the original owners get less dividend with debt financing than with equity financing.</a:t>
            </a:r>
          </a:p>
          <a:p>
            <a:r>
              <a:rPr lang="en-CA" dirty="0"/>
              <a:t>When the actual output is more than the expected output, the original owners get more dividends with debt financing than with equity financing.</a:t>
            </a:r>
          </a:p>
        </p:txBody>
      </p:sp>
    </p:spTree>
    <p:extLst>
      <p:ext uri="{BB962C8B-B14F-4D97-AF65-F5344CB8AC3E}">
        <p14:creationId xmlns:p14="http://schemas.microsoft.com/office/powerpoint/2010/main" val="2173693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D81C8-8D94-4252-B48A-968A32B1575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89128FE-F725-47B1-8781-E464E339EE28}"/>
              </a:ext>
            </a:extLst>
          </p:cNvPr>
          <p:cNvSpPr>
            <a:spLocks noGrp="1"/>
          </p:cNvSpPr>
          <p:nvPr>
            <p:ph idx="1"/>
          </p:nvPr>
        </p:nvSpPr>
        <p:spPr/>
        <p:txBody>
          <a:bodyPr/>
          <a:lstStyle/>
          <a:p>
            <a:r>
              <a:rPr lang="en-CA" dirty="0"/>
              <a:t>For Excel calculation, please refer to</a:t>
            </a:r>
          </a:p>
          <a:p>
            <a:r>
              <a:rPr lang="en-CA" dirty="0">
                <a:hlinkClick r:id="rId2"/>
              </a:rPr>
              <a:t>http://web.unbc.ca/~chenj/course/420/Financing%20Options%20and%20Capital%20Structure.xlsx</a:t>
            </a:r>
            <a:endParaRPr lang="en-CA" dirty="0"/>
          </a:p>
          <a:p>
            <a:r>
              <a:rPr lang="en-CA" dirty="0"/>
              <a:t>Example 2</a:t>
            </a:r>
          </a:p>
        </p:txBody>
      </p:sp>
    </p:spTree>
    <p:extLst>
      <p:ext uri="{BB962C8B-B14F-4D97-AF65-F5344CB8AC3E}">
        <p14:creationId xmlns:p14="http://schemas.microsoft.com/office/powerpoint/2010/main" val="3810486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09550-01FD-4435-86C7-6530EA7CB24B}"/>
              </a:ext>
            </a:extLst>
          </p:cNvPr>
          <p:cNvSpPr>
            <a:spLocks noGrp="1"/>
          </p:cNvSpPr>
          <p:nvPr>
            <p:ph type="title"/>
          </p:nvPr>
        </p:nvSpPr>
        <p:spPr/>
        <p:txBody>
          <a:bodyPr/>
          <a:lstStyle/>
          <a:p>
            <a:r>
              <a:rPr lang="en-CA" dirty="0"/>
              <a:t>Uncertainty in investment outcome and financing choice</a:t>
            </a:r>
          </a:p>
        </p:txBody>
      </p:sp>
      <p:sp>
        <p:nvSpPr>
          <p:cNvPr id="3" name="Content Placeholder 2">
            <a:extLst>
              <a:ext uri="{FF2B5EF4-FFF2-40B4-BE49-F238E27FC236}">
                <a16:creationId xmlns:a16="http://schemas.microsoft.com/office/drawing/2014/main" id="{7AB01DB0-E4DB-4DBF-8B1C-A38A2692B11B}"/>
              </a:ext>
            </a:extLst>
          </p:cNvPr>
          <p:cNvSpPr>
            <a:spLocks noGrp="1"/>
          </p:cNvSpPr>
          <p:nvPr>
            <p:ph idx="1"/>
          </p:nvPr>
        </p:nvSpPr>
        <p:spPr/>
        <p:txBody>
          <a:bodyPr/>
          <a:lstStyle/>
          <a:p>
            <a:r>
              <a:rPr lang="en-CA" dirty="0"/>
              <a:t>Different investment projects have different levels of uncertainty in their outcome.</a:t>
            </a:r>
          </a:p>
          <a:p>
            <a:r>
              <a:rPr lang="en-CA" dirty="0"/>
              <a:t>How the levels of uncertainty affect the choice of financing methods? </a:t>
            </a:r>
          </a:p>
          <a:p>
            <a:r>
              <a:rPr lang="en-CA" dirty="0"/>
              <a:t>We will examine this in the next example.</a:t>
            </a:r>
          </a:p>
        </p:txBody>
      </p:sp>
    </p:spTree>
    <p:extLst>
      <p:ext uri="{BB962C8B-B14F-4D97-AF65-F5344CB8AC3E}">
        <p14:creationId xmlns:p14="http://schemas.microsoft.com/office/powerpoint/2010/main" val="3850498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3: Financing choices of two different projects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sz="4000" dirty="0"/>
              <a:t>Both projects require initial investment of 100 millions. Both require 40 million external financing.</a:t>
            </a:r>
          </a:p>
          <a:p>
            <a:r>
              <a:rPr lang="en-US" sz="4000" dirty="0"/>
              <a:t>The payoff of the first project: 140 million with 80% probability, 30 million with 20% probability.</a:t>
            </a:r>
          </a:p>
          <a:p>
            <a:r>
              <a:rPr lang="en-US" sz="4000" dirty="0"/>
              <a:t>The payoff of the second project: 120 million with 98% probability, 30 million with 2% probability.</a:t>
            </a:r>
          </a:p>
          <a:p>
            <a:endParaRPr lang="en-US" sz="4000" dirty="0"/>
          </a:p>
          <a:p>
            <a:endParaRPr lang="en-US" sz="4000" dirty="0"/>
          </a:p>
        </p:txBody>
      </p:sp>
    </p:spTree>
    <p:extLst>
      <p:ext uri="{BB962C8B-B14F-4D97-AF65-F5344CB8AC3E}">
        <p14:creationId xmlns:p14="http://schemas.microsoft.com/office/powerpoint/2010/main" val="1655363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600" dirty="0"/>
              <a:t>The expected payoff of the first project is 118 million, of the second project is 118.2 million</a:t>
            </a:r>
          </a:p>
          <a:p>
            <a:r>
              <a:rPr lang="en-US" sz="3600" dirty="0"/>
              <a:t>For debt financing, the cost of banks’ fund is 2%, required return on asset is 2.5%.</a:t>
            </a:r>
          </a:p>
          <a:p>
            <a:r>
              <a:rPr lang="en-US" sz="3600" dirty="0"/>
              <a:t>Salvage ratio in bankruptcy is 60%</a:t>
            </a:r>
          </a:p>
          <a:p>
            <a:r>
              <a:rPr lang="en-US" sz="3600" dirty="0"/>
              <a:t>For equity financing, the required rate of return is 10%. This is 5.5% higher than the return on debt, very high. </a:t>
            </a:r>
          </a:p>
          <a:p>
            <a:endParaRPr lang="en-US" dirty="0"/>
          </a:p>
        </p:txBody>
      </p:sp>
    </p:spTree>
    <p:extLst>
      <p:ext uri="{BB962C8B-B14F-4D97-AF65-F5344CB8AC3E}">
        <p14:creationId xmlns:p14="http://schemas.microsoft.com/office/powerpoint/2010/main" val="200795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first project</a:t>
            </a:r>
          </a:p>
        </p:txBody>
      </p:sp>
      <p:sp>
        <p:nvSpPr>
          <p:cNvPr id="3" name="Content Placeholder 2"/>
          <p:cNvSpPr>
            <a:spLocks noGrp="1"/>
          </p:cNvSpPr>
          <p:nvPr>
            <p:ph idx="1"/>
          </p:nvPr>
        </p:nvSpPr>
        <p:spPr/>
        <p:txBody>
          <a:bodyPr/>
          <a:lstStyle/>
          <a:p>
            <a:r>
              <a:rPr lang="en-US" sz="3600" dirty="0"/>
              <a:t>Debt financing. Assume the loan rate is x.</a:t>
            </a:r>
          </a:p>
          <a:p>
            <a:r>
              <a:rPr lang="en-US" sz="3600" dirty="0"/>
              <a:t>The amount of loan is 40 million.</a:t>
            </a:r>
          </a:p>
          <a:p>
            <a:r>
              <a:rPr lang="en-US" sz="3600" dirty="0"/>
              <a:t>40(1+x)80% + 30*60%*20% = 40(1+2%+2.5%)</a:t>
            </a:r>
          </a:p>
          <a:p>
            <a:r>
              <a:rPr lang="en-US" sz="3600" dirty="0"/>
              <a:t>X = 19.4%</a:t>
            </a:r>
          </a:p>
          <a:p>
            <a:r>
              <a:rPr lang="en-US" sz="3600" dirty="0"/>
              <a:t>Expected payoff for project owners after paying debts</a:t>
            </a:r>
          </a:p>
          <a:p>
            <a:r>
              <a:rPr lang="en-US" sz="3600" dirty="0"/>
              <a:t>{140-40(1+19.4%)}80% = 73.8 million</a:t>
            </a:r>
          </a:p>
          <a:p>
            <a:endParaRPr lang="en-US" dirty="0"/>
          </a:p>
          <a:p>
            <a:endParaRPr lang="en-US" dirty="0"/>
          </a:p>
        </p:txBody>
      </p:sp>
    </p:spTree>
    <p:extLst>
      <p:ext uri="{BB962C8B-B14F-4D97-AF65-F5344CB8AC3E}">
        <p14:creationId xmlns:p14="http://schemas.microsoft.com/office/powerpoint/2010/main" val="4216291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4000" dirty="0"/>
              <a:t>10% required return</a:t>
            </a:r>
          </a:p>
          <a:p>
            <a:r>
              <a:rPr lang="en-US" sz="4000" dirty="0"/>
              <a:t>40(1+10%) = 44</a:t>
            </a:r>
          </a:p>
          <a:p>
            <a:r>
              <a:rPr lang="en-US" sz="4000" dirty="0"/>
              <a:t>Expected payoff for project owners after paying external equity investors</a:t>
            </a:r>
          </a:p>
          <a:p>
            <a:r>
              <a:rPr lang="en-US" sz="4000" dirty="0"/>
              <a:t>118-44 = 74 million</a:t>
            </a:r>
          </a:p>
        </p:txBody>
      </p:sp>
    </p:spTree>
    <p:extLst>
      <p:ext uri="{BB962C8B-B14F-4D97-AF65-F5344CB8AC3E}">
        <p14:creationId xmlns:p14="http://schemas.microsoft.com/office/powerpoint/2010/main" val="666100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From the numbers on expected payoff, external financing with equity is slightly better. </a:t>
            </a:r>
          </a:p>
          <a:p>
            <a:r>
              <a:rPr lang="en-US" sz="4000" dirty="0"/>
              <a:t>Furthermore, with equity financing, volatility of return is reduced.</a:t>
            </a:r>
          </a:p>
          <a:p>
            <a:r>
              <a:rPr lang="en-US" sz="4000" dirty="0"/>
              <a:t>Hence, equity financing is preferred. </a:t>
            </a:r>
          </a:p>
          <a:p>
            <a:endParaRPr lang="en-US" sz="4000" dirty="0"/>
          </a:p>
        </p:txBody>
      </p:sp>
    </p:spTree>
    <p:extLst>
      <p:ext uri="{BB962C8B-B14F-4D97-AF65-F5344CB8AC3E}">
        <p14:creationId xmlns:p14="http://schemas.microsoft.com/office/powerpoint/2010/main" val="288230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75C5-DBE2-437E-A678-C0C9FA2CF30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520302-A337-4DF5-805D-918B45230EB9}"/>
              </a:ext>
            </a:extLst>
          </p:cNvPr>
          <p:cNvSpPr>
            <a:spLocks noGrp="1"/>
          </p:cNvSpPr>
          <p:nvPr>
            <p:ph idx="1"/>
          </p:nvPr>
        </p:nvSpPr>
        <p:spPr/>
        <p:txBody>
          <a:bodyPr>
            <a:normAutofit/>
          </a:bodyPr>
          <a:lstStyle/>
          <a:p>
            <a:r>
              <a:rPr lang="en-US" sz="3200" dirty="0"/>
              <a:t>Interest payment is fixed. Dividend payment is not fixed. Debt financing has lower information cost.</a:t>
            </a:r>
          </a:p>
          <a:p>
            <a:r>
              <a:rPr lang="en-US" sz="3200" dirty="0"/>
              <a:t>For investors, debts are called fixed income securities. For issuers, debts are fixed cost for businesses. Equities are variable cost for businesses. </a:t>
            </a:r>
          </a:p>
          <a:p>
            <a:r>
              <a:rPr lang="en-US" sz="3200" dirty="0"/>
              <a:t>This fixed cost, variable cost classification of debt and equity helps us integrate financial and operating leverages. </a:t>
            </a:r>
          </a:p>
          <a:p>
            <a:endParaRPr lang="en-CA" sz="3200" dirty="0"/>
          </a:p>
        </p:txBody>
      </p:sp>
    </p:spTree>
    <p:extLst>
      <p:ext uri="{BB962C8B-B14F-4D97-AF65-F5344CB8AC3E}">
        <p14:creationId xmlns:p14="http://schemas.microsoft.com/office/powerpoint/2010/main" val="5152877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calculation on second project</a:t>
            </a:r>
          </a:p>
        </p:txBody>
      </p:sp>
      <p:sp>
        <p:nvSpPr>
          <p:cNvPr id="3" name="Content Placeholder 2"/>
          <p:cNvSpPr>
            <a:spLocks noGrp="1"/>
          </p:cNvSpPr>
          <p:nvPr>
            <p:ph idx="1"/>
          </p:nvPr>
        </p:nvSpPr>
        <p:spPr/>
        <p:txBody>
          <a:bodyPr/>
          <a:lstStyle/>
          <a:p>
            <a:r>
              <a:rPr lang="en-US" sz="3600" dirty="0"/>
              <a:t>Debt financing. Assume the loan rate is y.</a:t>
            </a:r>
          </a:p>
          <a:p>
            <a:r>
              <a:rPr lang="en-US" sz="3600" dirty="0"/>
              <a:t>The amount of loan is 40 million.</a:t>
            </a:r>
          </a:p>
          <a:p>
            <a:r>
              <a:rPr lang="en-US" sz="3600" dirty="0"/>
              <a:t>40(1+y)98% + 30*60%*2% = 40(1+2%+2.5%)</a:t>
            </a:r>
          </a:p>
          <a:p>
            <a:r>
              <a:rPr lang="en-US" sz="3600" dirty="0"/>
              <a:t>y = 5.7%</a:t>
            </a:r>
          </a:p>
          <a:p>
            <a:r>
              <a:rPr lang="en-US" sz="3600" dirty="0"/>
              <a:t>Expected payoff for project owners after paying debts</a:t>
            </a:r>
          </a:p>
          <a:p>
            <a:r>
              <a:rPr lang="en-US" sz="3600" dirty="0"/>
              <a:t>{120-40(1+5.7%)}98% = 76.2 million</a:t>
            </a:r>
          </a:p>
          <a:p>
            <a:endParaRPr lang="en-US" dirty="0"/>
          </a:p>
        </p:txBody>
      </p:sp>
    </p:spTree>
    <p:extLst>
      <p:ext uri="{BB962C8B-B14F-4D97-AF65-F5344CB8AC3E}">
        <p14:creationId xmlns:p14="http://schemas.microsoft.com/office/powerpoint/2010/main" val="3343920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financing</a:t>
            </a:r>
          </a:p>
        </p:txBody>
      </p:sp>
      <p:sp>
        <p:nvSpPr>
          <p:cNvPr id="3" name="Content Placeholder 2"/>
          <p:cNvSpPr>
            <a:spLocks noGrp="1"/>
          </p:cNvSpPr>
          <p:nvPr>
            <p:ph idx="1"/>
          </p:nvPr>
        </p:nvSpPr>
        <p:spPr/>
        <p:txBody>
          <a:bodyPr>
            <a:normAutofit/>
          </a:bodyPr>
          <a:lstStyle/>
          <a:p>
            <a:r>
              <a:rPr lang="en-US" sz="3600" dirty="0"/>
              <a:t>10% required return</a:t>
            </a:r>
          </a:p>
          <a:p>
            <a:r>
              <a:rPr lang="en-US" sz="3600" dirty="0"/>
              <a:t>40(1+10%) = 44</a:t>
            </a:r>
          </a:p>
          <a:p>
            <a:r>
              <a:rPr lang="en-US" sz="3600" dirty="0"/>
              <a:t>Expected payoff for project owners after paying external equity investors</a:t>
            </a:r>
          </a:p>
          <a:p>
            <a:r>
              <a:rPr lang="en-US" sz="3600" dirty="0"/>
              <a:t>118.2-44 = 74.2 million</a:t>
            </a:r>
          </a:p>
        </p:txBody>
      </p:sp>
    </p:spTree>
    <p:extLst>
      <p:ext uri="{BB962C8B-B14F-4D97-AF65-F5344CB8AC3E}">
        <p14:creationId xmlns:p14="http://schemas.microsoft.com/office/powerpoint/2010/main" val="3644679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a:t>From the numbers on expected payoff, external financing with equity is two million dollars less than financing with debt</a:t>
            </a:r>
          </a:p>
          <a:p>
            <a:r>
              <a:rPr lang="en-US" sz="3600" dirty="0"/>
              <a:t>Hence, debt financing is preferred. </a:t>
            </a:r>
          </a:p>
          <a:p>
            <a:r>
              <a:rPr lang="en-US" sz="3600" dirty="0"/>
              <a:t>In conclusion, low risk project favor debt financing, high risk project favor equity financing</a:t>
            </a:r>
          </a:p>
          <a:p>
            <a:endParaRPr lang="en-US" dirty="0"/>
          </a:p>
          <a:p>
            <a:endParaRPr lang="en-US" dirty="0"/>
          </a:p>
        </p:txBody>
      </p:sp>
    </p:spTree>
    <p:extLst>
      <p:ext uri="{BB962C8B-B14F-4D97-AF65-F5344CB8AC3E}">
        <p14:creationId xmlns:p14="http://schemas.microsoft.com/office/powerpoint/2010/main" val="2628916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sz="3600" dirty="0"/>
              <a:t>Assume the bank’s borrowing rate is 2% per annum. A business applies for 25 million loan for a project and plans to repay the loan in one year. A loan officer estimates the payoff from the project will be 40 million with 80% probability and 20 million with 20% probability. If a loan defaults, on average, a bank can get 60% of the salvage value. If the bank requires 2% return on its loans, what would be the loan rate? </a:t>
            </a:r>
          </a:p>
          <a:p>
            <a:endParaRPr lang="en-US" dirty="0"/>
          </a:p>
        </p:txBody>
      </p:sp>
    </p:spTree>
    <p:extLst>
      <p:ext uri="{BB962C8B-B14F-4D97-AF65-F5344CB8AC3E}">
        <p14:creationId xmlns:p14="http://schemas.microsoft.com/office/powerpoint/2010/main" val="3620605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381421"/>
              </p:ext>
            </p:extLst>
          </p:nvPr>
        </p:nvGraphicFramePr>
        <p:xfrm>
          <a:off x="972590" y="1820484"/>
          <a:ext cx="10274530" cy="4854636"/>
        </p:xfrm>
        <a:graphic>
          <a:graphicData uri="http://schemas.openxmlformats.org/drawingml/2006/table">
            <a:tbl>
              <a:tblPr>
                <a:tableStyleId>{5C22544A-7EE6-4342-B048-85BDC9FD1C3A}</a:tableStyleId>
              </a:tblPr>
              <a:tblGrid>
                <a:gridCol w="5137263">
                  <a:extLst>
                    <a:ext uri="{9D8B030D-6E8A-4147-A177-3AD203B41FA5}">
                      <a16:colId xmlns:a16="http://schemas.microsoft.com/office/drawing/2014/main" val="2295265638"/>
                    </a:ext>
                  </a:extLst>
                </a:gridCol>
                <a:gridCol w="2035519">
                  <a:extLst>
                    <a:ext uri="{9D8B030D-6E8A-4147-A177-3AD203B41FA5}">
                      <a16:colId xmlns:a16="http://schemas.microsoft.com/office/drawing/2014/main" val="2868377528"/>
                    </a:ext>
                  </a:extLst>
                </a:gridCol>
                <a:gridCol w="1550874">
                  <a:extLst>
                    <a:ext uri="{9D8B030D-6E8A-4147-A177-3AD203B41FA5}">
                      <a16:colId xmlns:a16="http://schemas.microsoft.com/office/drawing/2014/main" val="289611663"/>
                    </a:ext>
                  </a:extLst>
                </a:gridCol>
                <a:gridCol w="1550874">
                  <a:extLst>
                    <a:ext uri="{9D8B030D-6E8A-4147-A177-3AD203B41FA5}">
                      <a16:colId xmlns:a16="http://schemas.microsoft.com/office/drawing/2014/main" val="3010936648"/>
                    </a:ext>
                  </a:extLst>
                </a:gridCol>
              </a:tblGrid>
              <a:tr h="404553">
                <a:tc>
                  <a:txBody>
                    <a:bodyPr/>
                    <a:lstStyle/>
                    <a:p>
                      <a:pPr algn="l" fontAlgn="b"/>
                      <a:r>
                        <a:rPr lang="en-US" sz="2400" u="none" strike="noStrike" dirty="0">
                          <a:effectLst/>
                        </a:rPr>
                        <a:t>risk free rate</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61722170"/>
                  </a:ext>
                </a:extLst>
              </a:tr>
              <a:tr h="404553">
                <a:tc>
                  <a:txBody>
                    <a:bodyPr/>
                    <a:lstStyle/>
                    <a:p>
                      <a:pPr algn="l" fontAlgn="b"/>
                      <a:r>
                        <a:rPr lang="en-US" sz="2400" u="none" strike="noStrike" dirty="0">
                          <a:effectLst/>
                        </a:rPr>
                        <a:t>required rate on bank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51100427"/>
                  </a:ext>
                </a:extLst>
              </a:tr>
              <a:tr h="404553">
                <a:tc>
                  <a:txBody>
                    <a:bodyPr/>
                    <a:lstStyle/>
                    <a:p>
                      <a:pPr algn="l" fontAlgn="b"/>
                      <a:r>
                        <a:rPr lang="en-US" sz="2400" u="none" strike="noStrike" dirty="0">
                          <a:effectLst/>
                        </a:rPr>
                        <a:t>amount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2487468"/>
                  </a:ext>
                </a:extLst>
              </a:tr>
              <a:tr h="404553">
                <a:tc>
                  <a:txBody>
                    <a:bodyPr/>
                    <a:lstStyle/>
                    <a:p>
                      <a:pPr algn="l" fontAlgn="b"/>
                      <a:r>
                        <a:rPr lang="en-US" sz="2400" u="none" strike="noStrike" dirty="0">
                          <a:effectLst/>
                        </a:rPr>
                        <a:t>payoff</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79336420"/>
                  </a:ext>
                </a:extLst>
              </a:tr>
              <a:tr h="404553">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40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83003739"/>
                  </a:ext>
                </a:extLst>
              </a:tr>
              <a:tr h="404553">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28280741"/>
                  </a:ext>
                </a:extLst>
              </a:tr>
              <a:tr h="404553">
                <a:tc>
                  <a:txBody>
                    <a:bodyPr/>
                    <a:lstStyle/>
                    <a:p>
                      <a:pPr algn="l" fontAlgn="b"/>
                      <a:r>
                        <a:rPr lang="en-US" sz="2400" u="none" strike="noStrike" dirty="0">
                          <a:effectLst/>
                        </a:rPr>
                        <a:t>salvage ratio</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60%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83485037"/>
                  </a:ext>
                </a:extLst>
              </a:tr>
              <a:tr h="404553">
                <a:tc>
                  <a:txBody>
                    <a:bodyPr/>
                    <a:lstStyle/>
                    <a:p>
                      <a:pPr algn="l" fontAlgn="b"/>
                      <a:r>
                        <a:rPr lang="en-US" sz="2400" u="none" strike="noStrike" dirty="0">
                          <a:effectLst/>
                        </a:rPr>
                        <a:t>required repayment of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3320673"/>
                  </a:ext>
                </a:extLst>
              </a:tr>
              <a:tr h="404553">
                <a:tc>
                  <a:txBody>
                    <a:bodyPr/>
                    <a:lstStyle/>
                    <a:p>
                      <a:pPr algn="l" fontAlgn="b"/>
                      <a:r>
                        <a:rPr lang="en-US" sz="2400" u="none" strike="noStrike">
                          <a:effectLst/>
                        </a:rPr>
                        <a:t>loan rate</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18.63%</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41048755"/>
                  </a:ext>
                </a:extLst>
              </a:tr>
              <a:tr h="404553">
                <a:tc>
                  <a:txBody>
                    <a:bodyPr/>
                    <a:lstStyle/>
                    <a:p>
                      <a:pPr algn="l" fontAlgn="b"/>
                      <a:r>
                        <a:rPr lang="en-US" sz="2400" u="none" strike="noStrike">
                          <a:effectLst/>
                        </a:rPr>
                        <a:t>expected repayment of loan</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26.125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186704013"/>
                  </a:ext>
                </a:extLst>
              </a:tr>
              <a:tr h="404553">
                <a:tc>
                  <a:txBody>
                    <a:bodyPr/>
                    <a:lstStyle/>
                    <a:p>
                      <a:pPr algn="l" fontAlgn="b"/>
                      <a:r>
                        <a:rPr lang="en-US" sz="2400" u="none" strike="noStrike">
                          <a:effectLst/>
                        </a:rPr>
                        <a:t>expected payoff from the project</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36</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835178653"/>
                  </a:ext>
                </a:extLst>
              </a:tr>
              <a:tr h="404553">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8.275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2714325"/>
                  </a:ext>
                </a:extLst>
              </a:tr>
            </a:tbl>
          </a:graphicData>
        </a:graphic>
      </p:graphicFrame>
    </p:spTree>
    <p:extLst>
      <p:ext uri="{BB962C8B-B14F-4D97-AF65-F5344CB8AC3E}">
        <p14:creationId xmlns:p14="http://schemas.microsoft.com/office/powerpoint/2010/main" val="1762946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Next we consider mixed debt and equity financing, 15 million equity, 10 million debt. What would be the loan rate? Assume required equity return is 10%. What would be the share of ownership for external equity investors? What would be the expected amount of return for the original project investors? How is this result compared with pure debt financing? </a:t>
            </a:r>
          </a:p>
          <a:p>
            <a:endParaRPr lang="en-US" dirty="0"/>
          </a:p>
        </p:txBody>
      </p:sp>
    </p:spTree>
    <p:extLst>
      <p:ext uri="{BB962C8B-B14F-4D97-AF65-F5344CB8AC3E}">
        <p14:creationId xmlns:p14="http://schemas.microsoft.com/office/powerpoint/2010/main" val="741156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9958664"/>
              </p:ext>
            </p:extLst>
          </p:nvPr>
        </p:nvGraphicFramePr>
        <p:xfrm>
          <a:off x="1014153" y="1936860"/>
          <a:ext cx="10257905" cy="4530438"/>
        </p:xfrm>
        <a:graphic>
          <a:graphicData uri="http://schemas.openxmlformats.org/drawingml/2006/table">
            <a:tbl>
              <a:tblPr>
                <a:tableStyleId>{5C22544A-7EE6-4342-B048-85BDC9FD1C3A}</a:tableStyleId>
              </a:tblPr>
              <a:tblGrid>
                <a:gridCol w="5128953">
                  <a:extLst>
                    <a:ext uri="{9D8B030D-6E8A-4147-A177-3AD203B41FA5}">
                      <a16:colId xmlns:a16="http://schemas.microsoft.com/office/drawing/2014/main" val="674026438"/>
                    </a:ext>
                  </a:extLst>
                </a:gridCol>
                <a:gridCol w="2032226">
                  <a:extLst>
                    <a:ext uri="{9D8B030D-6E8A-4147-A177-3AD203B41FA5}">
                      <a16:colId xmlns:a16="http://schemas.microsoft.com/office/drawing/2014/main" val="4047800275"/>
                    </a:ext>
                  </a:extLst>
                </a:gridCol>
                <a:gridCol w="1548363">
                  <a:extLst>
                    <a:ext uri="{9D8B030D-6E8A-4147-A177-3AD203B41FA5}">
                      <a16:colId xmlns:a16="http://schemas.microsoft.com/office/drawing/2014/main" val="135222490"/>
                    </a:ext>
                  </a:extLst>
                </a:gridCol>
                <a:gridCol w="1548363">
                  <a:extLst>
                    <a:ext uri="{9D8B030D-6E8A-4147-A177-3AD203B41FA5}">
                      <a16:colId xmlns:a16="http://schemas.microsoft.com/office/drawing/2014/main" val="3509606526"/>
                    </a:ext>
                  </a:extLst>
                </a:gridCol>
              </a:tblGrid>
              <a:tr h="411858">
                <a:tc>
                  <a:txBody>
                    <a:bodyPr/>
                    <a:lstStyle/>
                    <a:p>
                      <a:pPr algn="l" fontAlgn="b"/>
                      <a:r>
                        <a:rPr lang="en-US" sz="2400" b="0" i="0" u="none" strike="noStrike" dirty="0">
                          <a:effectLst/>
                          <a:latin typeface="+mn-lt"/>
                        </a:rPr>
                        <a:t>Debt</a:t>
                      </a:r>
                      <a:r>
                        <a:rPr lang="en-US" sz="2400" b="0" i="0" u="none" strike="noStrike" baseline="0" dirty="0">
                          <a:effectLst/>
                          <a:latin typeface="+mn-lt"/>
                        </a:rPr>
                        <a:t> f</a:t>
                      </a:r>
                      <a:r>
                        <a:rPr lang="en-US" sz="2400" b="0" i="0" u="none" strike="noStrike" dirty="0">
                          <a:effectLst/>
                          <a:latin typeface="+mn-lt"/>
                        </a:rPr>
                        <a:t>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95610441"/>
                  </a:ext>
                </a:extLst>
              </a:tr>
              <a:tr h="411858">
                <a:tc>
                  <a:txBody>
                    <a:bodyPr/>
                    <a:lstStyle/>
                    <a:p>
                      <a:pPr algn="l" fontAlgn="b"/>
                      <a:r>
                        <a:rPr lang="en-US" sz="2400" u="none" strike="noStrike" dirty="0">
                          <a:effectLst/>
                        </a:rPr>
                        <a:t>equity financing</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816593"/>
                  </a:ext>
                </a:extLst>
              </a:tr>
              <a:tr h="411858">
                <a:tc>
                  <a:txBody>
                    <a:bodyPr/>
                    <a:lstStyle/>
                    <a:p>
                      <a:pPr algn="l" fontAlgn="b"/>
                      <a:r>
                        <a:rPr lang="en-US" sz="2400" u="none" strike="noStrike" dirty="0">
                          <a:effectLst/>
                        </a:rPr>
                        <a:t>loan payment after one year</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10.4</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833765140"/>
                  </a:ext>
                </a:extLst>
              </a:tr>
              <a:tr h="411858">
                <a:tc>
                  <a:txBody>
                    <a:bodyPr/>
                    <a:lstStyle/>
                    <a:p>
                      <a:pPr algn="l" fontAlgn="b"/>
                      <a:r>
                        <a:rPr lang="en-US" sz="2400" u="none" strike="noStrike" dirty="0">
                          <a:effectLst/>
                        </a:rPr>
                        <a:t>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614669140"/>
                  </a:ext>
                </a:extLst>
              </a:tr>
              <a:tr h="411858">
                <a:tc>
                  <a:txBody>
                    <a:bodyPr/>
                    <a:lstStyle/>
                    <a:p>
                      <a:pPr algn="l" fontAlgn="b"/>
                      <a:r>
                        <a:rPr lang="en-US" sz="2400" u="none" strike="noStrike" dirty="0">
                          <a:effectLst/>
                        </a:rPr>
                        <a:t>payoff 1</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29.6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80%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957450246"/>
                  </a:ext>
                </a:extLst>
              </a:tr>
              <a:tr h="411858">
                <a:tc>
                  <a:txBody>
                    <a:bodyPr/>
                    <a:lstStyle/>
                    <a:p>
                      <a:pPr algn="l" fontAlgn="b"/>
                      <a:r>
                        <a:rPr lang="en-US" sz="2400" u="none" strike="noStrike" dirty="0">
                          <a:effectLst/>
                        </a:rPr>
                        <a:t>payoff 2</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a:effectLst/>
                        </a:rPr>
                        <a:t>9.6</a:t>
                      </a:r>
                      <a:endParaRPr lang="en-US" sz="2400" b="0" i="0" u="none" strike="noStrike">
                        <a:effectLst/>
                        <a:latin typeface="Arial" panose="020B0604020202020204" pitchFamily="34" charset="0"/>
                      </a:endParaRPr>
                    </a:p>
                  </a:txBody>
                  <a:tcPr marL="9525" marR="9525" marT="9525" marB="0" anchor="b"/>
                </a:tc>
                <a:tc>
                  <a:txBody>
                    <a:bodyPr/>
                    <a:lstStyle/>
                    <a:p>
                      <a:pPr algn="l" fontAlgn="b"/>
                      <a:r>
                        <a:rPr lang="en-US" sz="2400" u="none" strike="noStrike">
                          <a:effectLst/>
                        </a:rPr>
                        <a:t>probability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791297427"/>
                  </a:ext>
                </a:extLst>
              </a:tr>
              <a:tr h="411858">
                <a:tc>
                  <a:txBody>
                    <a:bodyPr/>
                    <a:lstStyle/>
                    <a:p>
                      <a:pPr algn="l" fontAlgn="b"/>
                      <a:r>
                        <a:rPr lang="en-US" sz="2400" u="none" strike="noStrike" dirty="0">
                          <a:effectLst/>
                        </a:rPr>
                        <a:t>expected payoff after loan</a:t>
                      </a:r>
                      <a:endParaRPr lang="en-US" sz="2400" b="0" i="0" u="none" strike="noStrike" dirty="0">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25.6</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411709552"/>
                  </a:ext>
                </a:extLst>
              </a:tr>
              <a:tr h="411858">
                <a:tc>
                  <a:txBody>
                    <a:bodyPr/>
                    <a:lstStyle/>
                    <a:p>
                      <a:pPr algn="l" fontAlgn="b"/>
                      <a:r>
                        <a:rPr lang="en-US" sz="2400" u="none" strike="noStrike">
                          <a:effectLst/>
                        </a:rPr>
                        <a:t>required return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10%</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6382603"/>
                  </a:ext>
                </a:extLst>
              </a:tr>
              <a:tr h="411858">
                <a:tc>
                  <a:txBody>
                    <a:bodyPr/>
                    <a:lstStyle/>
                    <a:p>
                      <a:pPr algn="l" fontAlgn="b"/>
                      <a:r>
                        <a:rPr lang="en-US" sz="2400" u="none" strike="noStrike">
                          <a:effectLst/>
                        </a:rPr>
                        <a:t>required payment for external equity </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16.5</a:t>
                      </a:r>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429048645"/>
                  </a:ext>
                </a:extLst>
              </a:tr>
              <a:tr h="411858">
                <a:tc>
                  <a:txBody>
                    <a:bodyPr/>
                    <a:lstStyle/>
                    <a:p>
                      <a:pPr algn="l" fontAlgn="b"/>
                      <a:r>
                        <a:rPr lang="en-US" sz="2400" u="none" strike="noStrike">
                          <a:effectLst/>
                        </a:rPr>
                        <a:t>share of external equity</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0.64453125</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215074176"/>
                  </a:ext>
                </a:extLst>
              </a:tr>
              <a:tr h="411858">
                <a:tc>
                  <a:txBody>
                    <a:bodyPr/>
                    <a:lstStyle/>
                    <a:p>
                      <a:pPr algn="l" fontAlgn="b"/>
                      <a:r>
                        <a:rPr lang="en-US" sz="2400" u="none" strike="noStrike">
                          <a:effectLst/>
                        </a:rPr>
                        <a:t>expected payoff for original investor</a:t>
                      </a:r>
                      <a:endParaRPr lang="en-US" sz="2400" b="0" i="0" u="none" strike="noStrike">
                        <a:effectLst/>
                        <a:latin typeface="Arial" panose="020B0604020202020204" pitchFamily="34" charset="0"/>
                      </a:endParaRPr>
                    </a:p>
                  </a:txBody>
                  <a:tcPr marL="9525" marR="9525" marT="9525" marB="0" anchor="b"/>
                </a:tc>
                <a:tc>
                  <a:txBody>
                    <a:bodyPr/>
                    <a:lstStyle/>
                    <a:p>
                      <a:pPr algn="r" fontAlgn="b"/>
                      <a:r>
                        <a:rPr lang="en-US" sz="2400" u="none" strike="noStrike">
                          <a:effectLst/>
                        </a:rPr>
                        <a:t>9.1</a:t>
                      </a:r>
                      <a:endParaRPr lang="en-US" sz="2400" b="0" i="0" u="none" strike="noStrike">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tc>
                  <a:txBody>
                    <a:bodyPr/>
                    <a:lstStyle/>
                    <a:p>
                      <a:pPr algn="l" fontAlgn="b"/>
                      <a:endParaRPr lang="en-US" sz="24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99477418"/>
                  </a:ext>
                </a:extLst>
              </a:tr>
            </a:tbl>
          </a:graphicData>
        </a:graphic>
      </p:graphicFrame>
    </p:spTree>
    <p:extLst>
      <p:ext uri="{BB962C8B-B14F-4D97-AF65-F5344CB8AC3E}">
        <p14:creationId xmlns:p14="http://schemas.microsoft.com/office/powerpoint/2010/main" val="1553941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Since the financing has less debt, the payoff is less risky.</a:t>
            </a:r>
          </a:p>
          <a:p>
            <a:r>
              <a:rPr lang="en-US" sz="4000" dirty="0"/>
              <a:t>The saving comes from the absence of liquidation cost, or bankruptcy cost.</a:t>
            </a:r>
          </a:p>
          <a:p>
            <a:endParaRPr lang="en-US" sz="4000" dirty="0"/>
          </a:p>
          <a:p>
            <a:endParaRPr lang="en-US" sz="4000" dirty="0"/>
          </a:p>
        </p:txBody>
      </p:sp>
    </p:spTree>
    <p:extLst>
      <p:ext uri="{BB962C8B-B14F-4D97-AF65-F5344CB8AC3E}">
        <p14:creationId xmlns:p14="http://schemas.microsoft.com/office/powerpoint/2010/main" val="1901536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4000" dirty="0"/>
              <a:t>Now we consider funding with pure external equity. Assume required equity return is 9%. What would be the share of ownership for external equity investors? What would be the expected amount of return for the original project investors? How is this result compared with pure debt financing and mixed debt and equity financing? </a:t>
            </a:r>
          </a:p>
          <a:p>
            <a:endParaRPr lang="en-US" sz="4000" dirty="0"/>
          </a:p>
        </p:txBody>
      </p:sp>
    </p:spTree>
    <p:extLst>
      <p:ext uri="{BB962C8B-B14F-4D97-AF65-F5344CB8AC3E}">
        <p14:creationId xmlns:p14="http://schemas.microsoft.com/office/powerpoint/2010/main" val="2193276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29237734"/>
              </p:ext>
            </p:extLst>
          </p:nvPr>
        </p:nvGraphicFramePr>
        <p:xfrm>
          <a:off x="1097280" y="1080653"/>
          <a:ext cx="10256519" cy="5411586"/>
        </p:xfrm>
        <a:graphic>
          <a:graphicData uri="http://schemas.openxmlformats.org/drawingml/2006/table">
            <a:tbl>
              <a:tblPr>
                <a:tableStyleId>{5C22544A-7EE6-4342-B048-85BDC9FD1C3A}</a:tableStyleId>
              </a:tblPr>
              <a:tblGrid>
                <a:gridCol w="7345886">
                  <a:extLst>
                    <a:ext uri="{9D8B030D-6E8A-4147-A177-3AD203B41FA5}">
                      <a16:colId xmlns:a16="http://schemas.microsoft.com/office/drawing/2014/main" val="1761345960"/>
                    </a:ext>
                  </a:extLst>
                </a:gridCol>
                <a:gridCol w="2910633">
                  <a:extLst>
                    <a:ext uri="{9D8B030D-6E8A-4147-A177-3AD203B41FA5}">
                      <a16:colId xmlns:a16="http://schemas.microsoft.com/office/drawing/2014/main" val="2109556014"/>
                    </a:ext>
                  </a:extLst>
                </a:gridCol>
              </a:tblGrid>
              <a:tr h="901931">
                <a:tc>
                  <a:txBody>
                    <a:bodyPr/>
                    <a:lstStyle/>
                    <a:p>
                      <a:pPr algn="l" fontAlgn="b"/>
                      <a:r>
                        <a:rPr lang="en-US" sz="3200" u="none" strike="noStrike" dirty="0">
                          <a:effectLst/>
                        </a:rPr>
                        <a:t>equity financing</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519287069"/>
                  </a:ext>
                </a:extLst>
              </a:tr>
              <a:tr h="901931">
                <a:tc>
                  <a:txBody>
                    <a:bodyPr/>
                    <a:lstStyle/>
                    <a:p>
                      <a:pPr algn="l" fontAlgn="b"/>
                      <a:r>
                        <a:rPr lang="en-US" sz="3200" u="none" strike="noStrike" dirty="0">
                          <a:effectLst/>
                        </a:rPr>
                        <a:t>required return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9%</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829222110"/>
                  </a:ext>
                </a:extLst>
              </a:tr>
              <a:tr h="901931">
                <a:tc>
                  <a:txBody>
                    <a:bodyPr/>
                    <a:lstStyle/>
                    <a:p>
                      <a:pPr algn="l" fontAlgn="b"/>
                      <a:r>
                        <a:rPr lang="en-US" sz="3200" u="none" strike="noStrike" dirty="0">
                          <a:effectLst/>
                        </a:rPr>
                        <a:t>required payment for external equity </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27.25</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142794051"/>
                  </a:ext>
                </a:extLst>
              </a:tr>
              <a:tr h="901931">
                <a:tc>
                  <a:txBody>
                    <a:bodyPr/>
                    <a:lstStyle/>
                    <a:p>
                      <a:pPr algn="l" fontAlgn="b"/>
                      <a:r>
                        <a:rPr lang="en-US" sz="3200" u="none" strike="noStrike" dirty="0">
                          <a:effectLst/>
                        </a:rPr>
                        <a:t>expected payoff from the project</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a:effectLst/>
                        </a:rPr>
                        <a:t>36</a:t>
                      </a:r>
                      <a:endParaRPr lang="en-US" sz="32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68999430"/>
                  </a:ext>
                </a:extLst>
              </a:tr>
              <a:tr h="901931">
                <a:tc>
                  <a:txBody>
                    <a:bodyPr/>
                    <a:lstStyle/>
                    <a:p>
                      <a:pPr algn="l" fontAlgn="b"/>
                      <a:r>
                        <a:rPr lang="en-US" sz="3200" u="none" strike="noStrike" dirty="0">
                          <a:effectLst/>
                        </a:rPr>
                        <a:t>share of external equity</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0.757</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225102988"/>
                  </a:ext>
                </a:extLst>
              </a:tr>
              <a:tr h="901931">
                <a:tc>
                  <a:txBody>
                    <a:bodyPr/>
                    <a:lstStyle/>
                    <a:p>
                      <a:pPr algn="l" fontAlgn="b"/>
                      <a:r>
                        <a:rPr lang="en-US" sz="3200" u="none" strike="noStrike" dirty="0">
                          <a:effectLst/>
                        </a:rPr>
                        <a:t>expected payoff for original investor</a:t>
                      </a:r>
                      <a:endParaRPr lang="en-US" sz="3200" b="0" i="0" u="none" strike="noStrike" dirty="0">
                        <a:effectLst/>
                        <a:latin typeface="Arial" panose="020B0604020202020204" pitchFamily="34" charset="0"/>
                      </a:endParaRPr>
                    </a:p>
                  </a:txBody>
                  <a:tcPr marL="9525" marR="9525" marT="9525" marB="0" anchor="b"/>
                </a:tc>
                <a:tc>
                  <a:txBody>
                    <a:bodyPr/>
                    <a:lstStyle/>
                    <a:p>
                      <a:pPr algn="r" fontAlgn="b"/>
                      <a:r>
                        <a:rPr lang="en-US" sz="3200" u="none" strike="noStrike" dirty="0">
                          <a:effectLst/>
                        </a:rPr>
                        <a:t>8.75</a:t>
                      </a:r>
                      <a:endParaRPr lang="en-US" sz="32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4085836535"/>
                  </a:ext>
                </a:extLst>
              </a:tr>
            </a:tbl>
          </a:graphicData>
        </a:graphic>
      </p:graphicFrame>
    </p:spTree>
    <p:extLst>
      <p:ext uri="{BB962C8B-B14F-4D97-AF65-F5344CB8AC3E}">
        <p14:creationId xmlns:p14="http://schemas.microsoft.com/office/powerpoint/2010/main" val="38067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 Structure</a:t>
            </a:r>
          </a:p>
        </p:txBody>
      </p:sp>
      <p:sp>
        <p:nvSpPr>
          <p:cNvPr id="3" name="Content Placeholder 2"/>
          <p:cNvSpPr>
            <a:spLocks noGrp="1"/>
          </p:cNvSpPr>
          <p:nvPr>
            <p:ph idx="1"/>
          </p:nvPr>
        </p:nvSpPr>
        <p:spPr/>
        <p:txBody>
          <a:bodyPr>
            <a:normAutofit/>
          </a:bodyPr>
          <a:lstStyle/>
          <a:p>
            <a:endParaRPr lang="en-US" sz="4000" dirty="0"/>
          </a:p>
          <a:p>
            <a:r>
              <a:rPr lang="en-US" sz="4000" dirty="0"/>
              <a:t>Debt equity ratio is called capital structure of a business.</a:t>
            </a:r>
          </a:p>
          <a:p>
            <a:r>
              <a:rPr lang="en-US" sz="4000" dirty="0"/>
              <a:t>How businesses determine their own capital structures?</a:t>
            </a:r>
          </a:p>
          <a:p>
            <a:r>
              <a:rPr lang="en-US" sz="4000" dirty="0"/>
              <a:t>It is generally assumed to be a tradeoff between tax benefits and risk of financial distress.</a:t>
            </a:r>
          </a:p>
          <a:p>
            <a:endParaRPr lang="en-US" sz="4000" dirty="0"/>
          </a:p>
          <a:p>
            <a:endParaRPr lang="en-US" sz="4000" dirty="0"/>
          </a:p>
        </p:txBody>
      </p:sp>
    </p:spTree>
    <p:extLst>
      <p:ext uri="{BB962C8B-B14F-4D97-AF65-F5344CB8AC3E}">
        <p14:creationId xmlns:p14="http://schemas.microsoft.com/office/powerpoint/2010/main" val="4760269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r>
              <a:rPr lang="en-US" sz="3600" dirty="0"/>
              <a:t>Discounted by respective discounting rates in the last two cases</a:t>
            </a:r>
          </a:p>
          <a:p>
            <a:r>
              <a:rPr lang="en-US" sz="3600" dirty="0"/>
              <a:t>9.1/1.1 = 8.27,    8.75/1.09 = 8.03</a:t>
            </a:r>
          </a:p>
          <a:p>
            <a:r>
              <a:rPr lang="en-US" sz="3600" dirty="0"/>
              <a:t>Mixed financing is preferred</a:t>
            </a:r>
          </a:p>
          <a:p>
            <a:r>
              <a:rPr lang="en-US" sz="3600" dirty="0"/>
              <a:t>For pure debt financing, discount rate for the equity owner would be the highest</a:t>
            </a:r>
          </a:p>
          <a:p>
            <a:r>
              <a:rPr lang="en-US" sz="3600" dirty="0"/>
              <a:t>Calculate the optimal financing ratio can be tricky. When debt approaches default level, interest rate increase substantially. We usually seek good but not necessarily optimal financing ratio. </a:t>
            </a:r>
          </a:p>
          <a:p>
            <a:pPr marL="0" indent="0">
              <a:buNone/>
            </a:pPr>
            <a:endParaRPr lang="en-US" sz="3600" dirty="0"/>
          </a:p>
        </p:txBody>
      </p:sp>
    </p:spTree>
    <p:extLst>
      <p:ext uri="{BB962C8B-B14F-4D97-AF65-F5344CB8AC3E}">
        <p14:creationId xmlns:p14="http://schemas.microsoft.com/office/powerpoint/2010/main" val="138684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We use rough estimates for discounting on equity. We also use the same rate of return on debt financing, regardless of risk level.</a:t>
            </a:r>
          </a:p>
          <a:p>
            <a:r>
              <a:rPr lang="en-US" dirty="0"/>
              <a:t>To fine tune discounting on debt and equity, we need </a:t>
            </a:r>
            <a:r>
              <a:rPr lang="en-US"/>
              <a:t>to apply CAPM.</a:t>
            </a:r>
            <a:endParaRPr lang="en-US" dirty="0"/>
          </a:p>
        </p:txBody>
      </p:sp>
    </p:spTree>
    <p:extLst>
      <p:ext uri="{BB962C8B-B14F-4D97-AF65-F5344CB8AC3E}">
        <p14:creationId xmlns:p14="http://schemas.microsoft.com/office/powerpoint/2010/main" val="1778529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fontScale="92500" lnSpcReduction="10000"/>
          </a:bodyPr>
          <a:lstStyle/>
          <a:p>
            <a:r>
              <a:rPr lang="en-US" sz="3200" dirty="0"/>
              <a:t>Empirical investigations show that growth stocks are often overvalued and value stocks are often undervalued (</a:t>
            </a:r>
            <a:r>
              <a:rPr lang="en-US" sz="3200" dirty="0" err="1"/>
              <a:t>Fama</a:t>
            </a:r>
            <a:r>
              <a:rPr lang="en-US" sz="3200" dirty="0"/>
              <a:t> and French, 1993). </a:t>
            </a:r>
          </a:p>
          <a:p>
            <a:r>
              <a:rPr lang="en-US" sz="3200" dirty="0"/>
              <a:t>Many explanations for this pattern are provided. </a:t>
            </a:r>
          </a:p>
          <a:p>
            <a:r>
              <a:rPr lang="en-US" sz="3200" dirty="0"/>
              <a:t>Growth companies, which have high </a:t>
            </a:r>
            <a:r>
              <a:rPr lang="en-US" sz="3200" i="1" dirty="0"/>
              <a:t>g</a:t>
            </a:r>
            <a:r>
              <a:rPr lang="en-US" sz="3200" dirty="0"/>
              <a:t>, are  over valued with WACC method, and value companies, which have low </a:t>
            </a:r>
            <a:r>
              <a:rPr lang="en-US" sz="3200" i="1" dirty="0"/>
              <a:t>g</a:t>
            </a:r>
            <a:r>
              <a:rPr lang="en-US" sz="3200" dirty="0"/>
              <a:t>, are undervalued, or relatively undervalued with respect to higher </a:t>
            </a:r>
            <a:r>
              <a:rPr lang="en-US" sz="3200" i="1" dirty="0"/>
              <a:t>g</a:t>
            </a:r>
            <a:r>
              <a:rPr lang="en-US" sz="3200" dirty="0"/>
              <a:t> companies. </a:t>
            </a:r>
          </a:p>
          <a:p>
            <a:r>
              <a:rPr lang="en-US" sz="3200" dirty="0"/>
              <a:t>So misevaluation due to WACC may contribute to the pattern of misevaluation of growth and value companies. </a:t>
            </a:r>
          </a:p>
          <a:p>
            <a:endParaRPr lang="en-US" dirty="0"/>
          </a:p>
        </p:txBody>
      </p:sp>
    </p:spTree>
    <p:extLst>
      <p:ext uri="{BB962C8B-B14F-4D97-AF65-F5344CB8AC3E}">
        <p14:creationId xmlns:p14="http://schemas.microsoft.com/office/powerpoint/2010/main" val="527756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presentation topic</a:t>
            </a:r>
          </a:p>
        </p:txBody>
      </p:sp>
      <p:sp>
        <p:nvSpPr>
          <p:cNvPr id="3" name="Content Placeholder 2"/>
          <p:cNvSpPr>
            <a:spLocks noGrp="1"/>
          </p:cNvSpPr>
          <p:nvPr>
            <p:ph idx="1"/>
          </p:nvPr>
        </p:nvSpPr>
        <p:spPr/>
        <p:txBody>
          <a:bodyPr/>
          <a:lstStyle/>
          <a:p>
            <a:r>
              <a:rPr lang="en-US" dirty="0"/>
              <a:t>From dividend discount model, we may extract implied growth rate.</a:t>
            </a:r>
          </a:p>
          <a:p>
            <a:r>
              <a:rPr lang="en-US" dirty="0"/>
              <a:t>Calculate WACC valuation and potential level of misevaluation</a:t>
            </a:r>
          </a:p>
          <a:p>
            <a:r>
              <a:rPr lang="en-US" dirty="0"/>
              <a:t>Test over or under valuation</a:t>
            </a:r>
          </a:p>
          <a:p>
            <a:r>
              <a:rPr lang="en-US" dirty="0"/>
              <a:t>Some issues </a:t>
            </a:r>
            <a:r>
              <a:rPr lang="en-US"/>
              <a:t>in calculation.</a:t>
            </a:r>
          </a:p>
        </p:txBody>
      </p:sp>
    </p:spTree>
    <p:extLst>
      <p:ext uri="{BB962C8B-B14F-4D97-AF65-F5344CB8AC3E}">
        <p14:creationId xmlns:p14="http://schemas.microsoft.com/office/powerpoint/2010/main" val="407954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6931B-4037-4ADD-9746-CB58AFA4EB8F}"/>
              </a:ext>
            </a:extLst>
          </p:cNvPr>
          <p:cNvSpPr>
            <a:spLocks noGrp="1"/>
          </p:cNvSpPr>
          <p:nvPr>
            <p:ph type="title"/>
          </p:nvPr>
        </p:nvSpPr>
        <p:spPr/>
        <p:txBody>
          <a:bodyPr/>
          <a:lstStyle/>
          <a:p>
            <a:r>
              <a:rPr lang="en-CA" dirty="0"/>
              <a:t>Optimal debt equity ratio:</a:t>
            </a:r>
            <a:br>
              <a:rPr lang="en-CA" dirty="0"/>
            </a:br>
            <a:r>
              <a:rPr lang="en-CA" dirty="0"/>
              <a:t>A quantitative method</a:t>
            </a:r>
          </a:p>
        </p:txBody>
      </p:sp>
      <p:sp>
        <p:nvSpPr>
          <p:cNvPr id="3" name="Content Placeholder 2">
            <a:extLst>
              <a:ext uri="{FF2B5EF4-FFF2-40B4-BE49-F238E27FC236}">
                <a16:creationId xmlns:a16="http://schemas.microsoft.com/office/drawing/2014/main" id="{9ECD57D8-3744-43F0-8CDC-B2E6DC25652C}"/>
              </a:ext>
            </a:extLst>
          </p:cNvPr>
          <p:cNvSpPr>
            <a:spLocks noGrp="1"/>
          </p:cNvSpPr>
          <p:nvPr>
            <p:ph idx="1"/>
          </p:nvPr>
        </p:nvSpPr>
        <p:spPr/>
        <p:txBody>
          <a:bodyPr/>
          <a:lstStyle/>
          <a:p>
            <a:r>
              <a:rPr lang="en-CA" dirty="0"/>
              <a:t>In textbooks, we qualitatively discussed the issue of optimal debt equity ratio.</a:t>
            </a:r>
          </a:p>
          <a:p>
            <a:r>
              <a:rPr lang="en-CA" dirty="0"/>
              <a:t>Here we will discuss a quantitative method to determine optimal debt equity ratio.</a:t>
            </a:r>
          </a:p>
          <a:p>
            <a:r>
              <a:rPr lang="en-CA" dirty="0"/>
              <a:t>It is a preliminary method. It will be great if you can improve the method.</a:t>
            </a:r>
          </a:p>
        </p:txBody>
      </p:sp>
    </p:spTree>
    <p:extLst>
      <p:ext uri="{BB962C8B-B14F-4D97-AF65-F5344CB8AC3E}">
        <p14:creationId xmlns:p14="http://schemas.microsoft.com/office/powerpoint/2010/main" val="317143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F770A-ABA9-481F-86DE-4BA6FA1EEFC1}"/>
              </a:ext>
            </a:extLst>
          </p:cNvPr>
          <p:cNvSpPr>
            <a:spLocks noGrp="1"/>
          </p:cNvSpPr>
          <p:nvPr>
            <p:ph type="title"/>
          </p:nvPr>
        </p:nvSpPr>
        <p:spPr/>
        <p:txBody>
          <a:bodyPr/>
          <a:lstStyle/>
          <a:p>
            <a:r>
              <a:rPr lang="en-CA" dirty="0"/>
              <a:t>Example 1</a:t>
            </a:r>
          </a:p>
        </p:txBody>
      </p:sp>
      <p:sp>
        <p:nvSpPr>
          <p:cNvPr id="3" name="Content Placeholder 2">
            <a:extLst>
              <a:ext uri="{FF2B5EF4-FFF2-40B4-BE49-F238E27FC236}">
                <a16:creationId xmlns:a16="http://schemas.microsoft.com/office/drawing/2014/main" id="{3DA42A6E-DC65-4363-AD13-F2C30F5BCBCD}"/>
              </a:ext>
            </a:extLst>
          </p:cNvPr>
          <p:cNvSpPr>
            <a:spLocks noGrp="1"/>
          </p:cNvSpPr>
          <p:nvPr>
            <p:ph idx="1"/>
          </p:nvPr>
        </p:nvSpPr>
        <p:spPr/>
        <p:txBody>
          <a:bodyPr/>
          <a:lstStyle/>
          <a:p>
            <a:r>
              <a:rPr lang="en-CA" dirty="0"/>
              <a:t>A company has a pre-tax cashflow of 10 million dollar per year to perpetuity. The tax rate is 40%. The unleveraged discount rate for the cashflow is 10% per year, according to its risk level. The risk free borrowing rate is 4% per year. The company decides to borrow x million dollar to finance its operation. The interest rate on this loan is 4% + 0.0001*x^2. This means interest rate on this loan is higher with more borrowing. Suppose the equity discounting rate is approximated  by the Modigliani Miller method. It is </a:t>
            </a:r>
            <a:r>
              <a:rPr lang="en-CA" dirty="0" err="1"/>
              <a:t>r+D</a:t>
            </a:r>
            <a:r>
              <a:rPr lang="en-CA" dirty="0"/>
              <a:t>/E(r-</a:t>
            </a:r>
            <a:r>
              <a:rPr lang="en-CA" dirty="0" err="1"/>
              <a:t>rD</a:t>
            </a:r>
            <a:r>
              <a:rPr lang="en-CA" dirty="0"/>
              <a:t>), where r is the discount rate of the cashflow to asset. Here we assume r to be 10% and </a:t>
            </a:r>
            <a:r>
              <a:rPr lang="en-CA" dirty="0" err="1"/>
              <a:t>rD</a:t>
            </a:r>
            <a:r>
              <a:rPr lang="en-CA" dirty="0"/>
              <a:t> to be 4%. This means we assume the debt borrowing doesn’t affect the asset discount rate and debt discount rate. </a:t>
            </a:r>
          </a:p>
        </p:txBody>
      </p:sp>
    </p:spTree>
    <p:extLst>
      <p:ext uri="{BB962C8B-B14F-4D97-AF65-F5344CB8AC3E}">
        <p14:creationId xmlns:p14="http://schemas.microsoft.com/office/powerpoint/2010/main" val="3882092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EF146-FA0D-4632-A250-3413AF1089F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5FE66FC-71E0-454B-88A2-E264A3F4FDF2}"/>
              </a:ext>
            </a:extLst>
          </p:cNvPr>
          <p:cNvSpPr>
            <a:spLocks noGrp="1"/>
          </p:cNvSpPr>
          <p:nvPr>
            <p:ph idx="1"/>
          </p:nvPr>
        </p:nvSpPr>
        <p:spPr/>
        <p:txBody>
          <a:bodyPr/>
          <a:lstStyle/>
          <a:p>
            <a:r>
              <a:rPr lang="en-CA" dirty="0"/>
              <a:t>What is the company value without debt?</a:t>
            </a:r>
          </a:p>
          <a:p>
            <a:r>
              <a:rPr lang="en-CA" dirty="0"/>
              <a:t>At what debt level, the company value, as the sum of debt and equity, reaches maximum?</a:t>
            </a:r>
          </a:p>
          <a:p>
            <a:r>
              <a:rPr lang="en-CA" dirty="0"/>
              <a:t>What is the maximal company value?</a:t>
            </a:r>
          </a:p>
        </p:txBody>
      </p:sp>
    </p:spTree>
    <p:extLst>
      <p:ext uri="{BB962C8B-B14F-4D97-AF65-F5344CB8AC3E}">
        <p14:creationId xmlns:p14="http://schemas.microsoft.com/office/powerpoint/2010/main" val="2802768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E4581-1BA3-4CE3-9EF9-4075C64AEBD0}"/>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B66EE96F-3B68-4194-9497-A48D98588FC9}"/>
              </a:ext>
            </a:extLst>
          </p:cNvPr>
          <p:cNvSpPr>
            <a:spLocks noGrp="1"/>
          </p:cNvSpPr>
          <p:nvPr>
            <p:ph idx="1"/>
          </p:nvPr>
        </p:nvSpPr>
        <p:spPr/>
        <p:txBody>
          <a:bodyPr/>
          <a:lstStyle/>
          <a:p>
            <a:r>
              <a:rPr lang="en-CA" dirty="0"/>
              <a:t>First, we calculate company value before debt borrowing.</a:t>
            </a:r>
          </a:p>
          <a:p>
            <a:r>
              <a:rPr lang="en-CA" dirty="0"/>
              <a:t>Cashflow after tax</a:t>
            </a:r>
          </a:p>
          <a:p>
            <a:r>
              <a:rPr lang="en-CA" dirty="0"/>
              <a:t>10*(1-40%) = 6</a:t>
            </a:r>
          </a:p>
          <a:p>
            <a:r>
              <a:rPr lang="en-CA" dirty="0"/>
              <a:t>Company value: 6/10% = 60 million</a:t>
            </a:r>
          </a:p>
          <a:p>
            <a:endParaRPr lang="en-CA" dirty="0"/>
          </a:p>
          <a:p>
            <a:endParaRPr lang="en-CA" dirty="0"/>
          </a:p>
        </p:txBody>
      </p:sp>
    </p:spTree>
    <p:extLst>
      <p:ext uri="{BB962C8B-B14F-4D97-AF65-F5344CB8AC3E}">
        <p14:creationId xmlns:p14="http://schemas.microsoft.com/office/powerpoint/2010/main" val="3632457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2391C-1086-4B23-B8C3-EAF94B0D857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23B67CA-C3C1-4321-8890-41E86446C2EE}"/>
              </a:ext>
            </a:extLst>
          </p:cNvPr>
          <p:cNvSpPr>
            <a:spLocks noGrp="1"/>
          </p:cNvSpPr>
          <p:nvPr>
            <p:ph idx="1"/>
          </p:nvPr>
        </p:nvSpPr>
        <p:spPr/>
        <p:txBody>
          <a:bodyPr>
            <a:normAutofit lnSpcReduction="10000"/>
          </a:bodyPr>
          <a:lstStyle/>
          <a:p>
            <a:r>
              <a:rPr lang="en-CA" dirty="0"/>
              <a:t>Now we assume the company borrow x million dollars.</a:t>
            </a:r>
          </a:p>
          <a:p>
            <a:r>
              <a:rPr lang="en-CA" dirty="0"/>
              <a:t>The interest rate is 4% + 0.0001*x^2.</a:t>
            </a:r>
          </a:p>
          <a:p>
            <a:r>
              <a:rPr lang="en-CA" dirty="0"/>
              <a:t>Annual interest payment is x*(4% + 0.0001*x^2)</a:t>
            </a:r>
          </a:p>
          <a:p>
            <a:r>
              <a:rPr lang="en-CA" dirty="0"/>
              <a:t>Cashflow to equity is (10 - x*(4% + 0.0001*x^2))*(1-40%)</a:t>
            </a:r>
          </a:p>
          <a:p>
            <a:r>
              <a:rPr lang="en-CA" dirty="0"/>
              <a:t>Equity discount rate is </a:t>
            </a:r>
          </a:p>
          <a:p>
            <a:r>
              <a:rPr lang="en-CA" dirty="0"/>
              <a:t> </a:t>
            </a:r>
            <a:r>
              <a:rPr lang="en-CA" dirty="0" err="1"/>
              <a:t>r+D</a:t>
            </a:r>
            <a:r>
              <a:rPr lang="en-CA" dirty="0"/>
              <a:t>/E(r-</a:t>
            </a:r>
            <a:r>
              <a:rPr lang="en-CA" dirty="0" err="1"/>
              <a:t>rD</a:t>
            </a:r>
            <a:r>
              <a:rPr lang="en-CA" dirty="0"/>
              <a:t>) = 10% + x/(60-x)*(10%-4%)</a:t>
            </a:r>
          </a:p>
          <a:p>
            <a:r>
              <a:rPr lang="en-CA" dirty="0"/>
              <a:t>The value of equity is </a:t>
            </a:r>
          </a:p>
          <a:p>
            <a:r>
              <a:rPr lang="en-CA" dirty="0"/>
              <a:t>(cashflow to equity)/(equity discount rate)</a:t>
            </a:r>
          </a:p>
          <a:p>
            <a:r>
              <a:rPr lang="en-CA" dirty="0"/>
              <a:t>= {(10 - x*(4% + 0.0001*x^2))*(1-40%)}/{10% + x/(60-x)*(10%-4%)}</a:t>
            </a:r>
          </a:p>
          <a:p>
            <a:endParaRPr lang="en-CA" dirty="0"/>
          </a:p>
        </p:txBody>
      </p:sp>
    </p:spTree>
    <p:extLst>
      <p:ext uri="{BB962C8B-B14F-4D97-AF65-F5344CB8AC3E}">
        <p14:creationId xmlns:p14="http://schemas.microsoft.com/office/powerpoint/2010/main" val="273270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863</TotalTime>
  <Words>2411</Words>
  <Application>Microsoft Office PowerPoint</Application>
  <PresentationFormat>Widescreen</PresentationFormat>
  <Paragraphs>299</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Financing Options and Capital Structure</vt:lpstr>
      <vt:lpstr>Financing options</vt:lpstr>
      <vt:lpstr>PowerPoint Presentation</vt:lpstr>
      <vt:lpstr>Capital Structure</vt:lpstr>
      <vt:lpstr>Optimal debt equity ratio: A quantitative method</vt:lpstr>
      <vt:lpstr>Example 1</vt:lpstr>
      <vt:lpstr>PowerPoint Presentation</vt:lpstr>
      <vt:lpstr>Solution</vt:lpstr>
      <vt:lpstr>PowerPoint Presentation</vt:lpstr>
      <vt:lpstr>PowerPoint Presentation</vt:lpstr>
      <vt:lpstr>Possible presentation topic</vt:lpstr>
      <vt:lpstr>Debt and equity financing with different output scenarios</vt:lpstr>
      <vt:lpstr>Example 2</vt:lpstr>
      <vt:lpstr>PowerPoint Presentation</vt:lpstr>
      <vt:lpstr>PowerPoint Presentation</vt:lpstr>
      <vt:lpstr>Solution</vt:lpstr>
      <vt:lpstr>Solution (With external equity financing)</vt:lpstr>
      <vt:lpstr>Solution (Debt financing and annualdividend for original owner)</vt:lpstr>
      <vt:lpstr>Excel calculations</vt:lpstr>
      <vt:lpstr>PowerPoint Presentation</vt:lpstr>
      <vt:lpstr>PowerPoint Presentation</vt:lpstr>
      <vt:lpstr>Discussion</vt:lpstr>
      <vt:lpstr>PowerPoint Presentation</vt:lpstr>
      <vt:lpstr>Uncertainty in investment outcome and financing choice</vt:lpstr>
      <vt:lpstr>Example 3: Financing choices of two different projects </vt:lpstr>
      <vt:lpstr>PowerPoint Presentation</vt:lpstr>
      <vt:lpstr>Related calculation on first project</vt:lpstr>
      <vt:lpstr>Equity financing</vt:lpstr>
      <vt:lpstr>PowerPoint Presentation</vt:lpstr>
      <vt:lpstr>Related calculation on second project</vt:lpstr>
      <vt:lpstr>Equity financing</vt:lpstr>
      <vt:lpstr>PowerPoint Presentation</vt:lpstr>
      <vt:lpstr>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Comments</vt:lpstr>
      <vt:lpstr>Discussion</vt:lpstr>
      <vt:lpstr>possible presentation topic</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Jing Chen</cp:lastModifiedBy>
  <cp:revision>101</cp:revision>
  <cp:lastPrinted>2018-02-01T18:29:58Z</cp:lastPrinted>
  <dcterms:created xsi:type="dcterms:W3CDTF">2018-01-19T02:38:02Z</dcterms:created>
  <dcterms:modified xsi:type="dcterms:W3CDTF">2020-09-24T16:05:06Z</dcterms:modified>
</cp:coreProperties>
</file>