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3B38D-317C-4FB6-B4A9-9677304BB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60F87-BB71-4888-A4CE-0118140CA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596D3-85F0-42F9-AADF-AB95E1F48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FD779-FCA7-4285-AAB9-E1D8534C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1A40C-9C9A-461E-979E-5D34854E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180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3A06D-4F38-44D7-970C-AA1506F7B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77B35B-3CD8-4809-A2CB-3540C05F1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555C7-CB0A-4E15-9AFD-C06929CC6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3C320-AEE1-4100-8DA9-EEFDC30AF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2C7EB-0A5F-453D-A550-291329F41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875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F2956D-ADAE-44C4-9398-3B54747A5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61175D-90E2-4F0B-BCAC-CC021359D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7FEC2-0234-41E0-8B20-0365EA365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D37A1-95CC-4DBE-BF0C-8EF7E7921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EE30F-09B2-4093-BD02-43ADB3F1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111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24373-C8E1-4FBE-AA7E-6918CB04B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70544-9ACD-4CCC-99D7-0FA611C4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5FD56-5F37-4F07-973F-69180CC47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A92B6-2A3E-407C-90D4-7AEF1D06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701B1-306B-4036-AF2C-E554B3615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661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32C1A-06C2-424C-AD0A-5F06E96C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2131B-6876-4CD5-975A-8D3250C4A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8B86E-7A62-4BE2-9D57-4E4234245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7FFA-AAF4-4C4D-B04E-AE5BA2728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85E25-2A5F-4B94-90A9-7B62DE46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139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32854-180A-45F0-B855-CD26F825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7955B-07D6-477E-8FD1-58D19A6F4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99643-90B2-40DC-BE9B-0087A2C052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74AD9-A15A-463B-AE4E-FC898251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D9880-B199-4BA3-969F-6355E2A4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E79B9-637E-408B-ACEB-C9FAB887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921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280B-8B9B-4613-B687-8FF6BEFD1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9F5BD-9581-42B0-8DFD-C61A8FC8A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5C92BC-1EA7-49AE-86F7-556271F0A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1B7460-938E-4F59-8CB3-1AF7ACBCC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832C91-C2E8-4D03-A73E-BC2C0BDBB7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FFEFED-FAF1-492D-AA54-2FB34D56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01E3D2-0795-4BAE-8194-742E0E280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0DDAEE-6C2B-4330-81BA-EA2236C5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070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5D54-6C48-419F-94D2-AFD75F067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9275E-6F8F-46AC-9361-02DDADB7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9B364-7505-4E81-A3E4-0EE83B18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53EB2-3B3C-4116-8186-E971E91A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613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F0F916-3ED1-48CE-ACB1-01CC6B75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8F1EC6-D63F-4E87-8EB8-D9EE459BD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30019-27D8-470A-894E-31BCC324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972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98457-EA84-4DD9-A731-BB536274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3580C-CDA7-41AE-810A-1125442D0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1089D-45DC-4C9F-B9BC-59FB365DF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79084-19D4-4238-AD94-143F3A90A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5FF09-4387-4882-85FC-F1D690D7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FC630-4718-41F2-A20D-63F254F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648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A4F6D-1322-4B9E-81A9-7C43A686C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283E64-0E87-47F6-BD43-52C3F03BD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98DDF2-6A38-4658-8A84-85DC0B474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B30A1-643B-4936-A619-CC589865C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6C408-2F27-4236-B0F9-B2B34222F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08F354-AC4D-4EFD-AD8D-BB85A394B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944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EE5CAF-0A8E-4468-B166-065FC9867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50F3E-AD26-4C7B-BDB4-EB66D72B5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E8EBE-BF74-4281-A8EA-39B2E785FF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E78C-C5BF-4EB8-9136-8FA406CE5C66}" type="datetimeFigureOut">
              <a:rPr lang="en-CA" smtClean="0"/>
              <a:t>2021-11-12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E619C-7449-426C-A0C6-433F113CAA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445DE-307E-4D5A-8244-C36561978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8BFFF-E6D9-427A-8E3F-584D44C94C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715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F1699-FB4F-4C70-8A89-8290120792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Basic properties </a:t>
            </a:r>
            <a:r>
              <a:rPr lang="en-CA"/>
              <a:t>of exponential </a:t>
            </a:r>
            <a:r>
              <a:rPr lang="en-CA" dirty="0"/>
              <a:t>and logarithmic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07A4DA-A78F-4F61-AA88-9E74BDA694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585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821FB-D173-422D-AB67-AA7650C54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AFDA95-B931-4B98-91DD-18C9742F15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Some numerical examples commonly used in information theory.</a:t>
                </a:r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𝑙𝑜𝑔</m:t>
                        </m:r>
                      </m:fName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</m:t>
                        </m:r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=0</m:t>
                    </m:r>
                  </m:oMath>
                </a14:m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Information value of an event that is certain to happen is zero. </a:t>
                </a:r>
              </a:p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cost of detect an event that is certain to happen is also zero. </a:t>
                </a:r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AFDA95-B931-4B98-91DD-18C9742F15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9318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A336-863E-4E8E-BC6F-025C116C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F7E444-992E-4BB6-B53A-7FB8C7A27A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−</m:t>
                    </m:r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=−</m:t>
                    </m:r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e>
                          <m:sup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−1</m:t>
                            </m:r>
                          </m:sup>
                        </m:sSup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2</m:t>
                        </m:r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=1,</m:t>
                    </m:r>
                  </m:oMath>
                </a14:m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−</m:t>
                    </m:r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4</m:t>
                            </m:r>
                          </m:den>
                        </m:f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=−</m:t>
                    </m:r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e>
                          <m:sup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−2</m:t>
                            </m:r>
                          </m:sup>
                        </m:sSup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=2</m:t>
                    </m:r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2</m:t>
                        </m:r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=2</m:t>
                    </m:r>
                  </m:oMath>
                </a14:m>
                <a:endParaRPr lang="en-CA" sz="2800" i="1" dirty="0">
                  <a:effectLst/>
                  <a:latin typeface="Cambria Math" panose="02040503050406030204" pitchFamily="18" charset="0"/>
                  <a:ea typeface="SimSun" panose="02010600030101010101" pitchFamily="2" charset="-122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−</m:t>
                    </m:r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8</m:t>
                            </m:r>
                          </m:den>
                        </m:f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=−</m:t>
                    </m:r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e>
                          <m:sup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−3</m:t>
                            </m:r>
                          </m:sup>
                        </m:sSup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=3</m:t>
                    </m:r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2</m:t>
                        </m:r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=3</m:t>
                    </m:r>
                  </m:oMath>
                </a14:m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information values of lower probability events are higher. </a:t>
                </a:r>
              </a:p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At the same time, it is more costly to detect lower probability events.</a:t>
                </a:r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F7E444-992E-4BB6-B53A-7FB8C7A27A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8033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4ACC5-F229-4E5F-8F53-2AAF444D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Exercises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A6A4CF-762B-45C4-B93A-443C96FF9D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1. Find the values of the following logarithm functions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indent="457200" algn="just"/>
                <a14:m>
                  <m:oMath xmlns:m="http://schemas.openxmlformats.org/officeDocument/2006/math"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0</m:t>
                        </m:r>
                      </m:e>
                    </m:func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.35,</m:t>
                    </m:r>
                    <m:r>
                      <m:rPr>
                        <m:nor/>
                      </m:rPr>
                      <a:rPr lang="en-US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   </m:t>
                    </m:r>
                    <m:r>
                      <m:rPr>
                        <m:nor/>
                      </m:rPr>
                      <a:rPr lang="en-US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lo</m:t>
                    </m:r>
                    <m:sSub>
                      <m:sSub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g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2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0.25,</m:t>
                    </m:r>
                    <m:r>
                      <m:rPr>
                        <m:nor/>
                      </m:rPr>
                      <a:rPr lang="en-US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  </m:t>
                    </m:r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𝑙𝑛</m:t>
                        </m:r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4</m:t>
                        </m:r>
                      </m:e>
                    </m:func>
                  </m:oMath>
                </a14:m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2. </a:t>
                </a:r>
                <a:r>
                  <a:rPr lang="en-US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Calculate 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		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𝑝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(−</m:t>
                    </m:r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𝑝</m:t>
                        </m:r>
                      </m:e>
                    </m:func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)+(1−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𝑝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)(−</m:t>
                    </m:r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(</m:t>
                        </m:r>
                      </m:e>
                    </m:func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1−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𝑝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))</m:t>
                    </m:r>
                  </m:oMath>
                </a14:m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where p = 0.1, 0.3, 0.5 and 0.7 respectively. What conclusions you can draw? 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A6A4CF-762B-45C4-B93A-443C96FF9D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r="-115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62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27A2E-A8BA-4B04-901A-5040CA0BF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B4E6B2-E3CF-4D3F-B809-578FC3A846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Exponential function was one of the earliest developed mathematical functions that were developed due to its application in finance. 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Suppose the annual interest rate is 17%. A borrower wants to borrow 100 dollars for one year and seven months. How much he needs to pay back after that period? 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1.1</m:t>
                    </m:r>
                    <m:sSup>
                      <m:sSup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7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</m:t>
                        </m:r>
                        <m:f>
                          <m:f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7</m:t>
                            </m:r>
                          </m:num>
                          <m:den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12</m:t>
                            </m:r>
                          </m:den>
                        </m:f>
                      </m:sup>
                    </m:sSup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=1.1</m:t>
                    </m:r>
                    <m:sSup>
                      <m:sSup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7</m:t>
                        </m:r>
                      </m:e>
                      <m:sup>
                        <m:f>
                          <m:f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19</m:t>
                            </m:r>
                          </m:num>
                          <m:den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How much is that? </a:t>
                </a:r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B4E6B2-E3CF-4D3F-B809-578FC3A846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115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46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9935-0173-403B-9293-BB30F3EEC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0D4AA-1D8A-46B9-8D92-E5487074E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Before the wide spread use of electronic calculators, the above calculation is far from trivial. </a:t>
            </a: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is also a testimony of the highly developed mathematical skill by the ancient Sumerians.</a:t>
            </a:r>
          </a:p>
          <a:p>
            <a:pPr algn="just"/>
            <a:endParaRPr lang="en-CA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9839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A69B-6A57-4734-B537-1B68EC75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Definition of logarithm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09E650-304C-46DB-94F8-A1040FF454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To simplify the calculation of exponential functions and other mathematical calculations, logarithmic function, which is the inverse of exponential function, was invented. </a:t>
                </a:r>
              </a:p>
              <a:p>
                <a:pPr algn="just"/>
                <a:endParaRPr lang="en-CA" sz="2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If </a:t>
                </a:r>
                <a:r>
                  <a:rPr lang="en-CA" sz="28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𝑏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𝑥</m:t>
                        </m:r>
                      </m:sup>
                    </m:sSup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𝑦</m:t>
                    </m:r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then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𝑦</m:t>
                        </m:r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𝑥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09E650-304C-46DB-94F8-A1040FF454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115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91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B133D-5030-4756-87CF-5255C855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Basic property of logarithm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373C31-A44F-43D6-9DA8-FBC17E2ECA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en-US" sz="32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From the definition, we can derive</a:t>
                </a:r>
                <a:endParaRPr lang="en-CA" sz="3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32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CA" sz="3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32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𝑙𝑜𝑔</m:t>
                        </m:r>
                      </m:fName>
                      <m:e>
                        <m:sSup>
                          <m:sSupPr>
                            <m:ctrlPr>
                              <a:rPr lang="en-CA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𝑦</m:t>
                            </m:r>
                          </m:sup>
                        </m:sSup>
                      </m:e>
                    </m:func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𝑦</m:t>
                    </m:r>
                    <m:func>
                      <m:funcPr>
                        <m:ctrlPr>
                          <a:rPr lang="en-CA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𝑙𝑜𝑔</m:t>
                        </m:r>
                      </m:fName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𝑥</m:t>
                        </m:r>
                      </m:e>
                    </m:func>
                  </m:oMath>
                </a14:m>
                <a:endParaRPr lang="en-CA" sz="3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32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CA" sz="3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32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Proof: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A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𝑏</m:t>
                        </m:r>
                      </m:e>
                      <m: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𝑦</m:t>
                        </m:r>
                        <m:func>
                          <m:funcPr>
                            <m:ctrlPr>
                              <a:rPr lang="en-CA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CA" sz="32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3200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32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𝑥</m:t>
                            </m:r>
                          </m:e>
                        </m:func>
                      </m:sup>
                    </m:sSup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sSup>
                      <m:sSupPr>
                        <m:ctrlPr>
                          <a:rPr lang="en-CA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CA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(</m:t>
                            </m:r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𝑏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CA" sz="32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CA" sz="3200" i="1">
                                        <a:effectLst/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>
                                        <a:effectLst/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3200" i="1">
                                        <a:effectLst/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32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𝑥</m:t>
                                </m:r>
                              </m:e>
                            </m:func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)</m:t>
                        </m:r>
                      </m:e>
                      <m: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𝑦</m:t>
                        </m:r>
                      </m:sup>
                    </m:sSup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sSup>
                      <m:sSupPr>
                        <m:ctrlPr>
                          <a:rPr lang="en-CA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𝑦</m:t>
                        </m:r>
                      </m:sup>
                    </m:sSup>
                  </m:oMath>
                </a14:m>
                <a:endParaRPr lang="en-CA" sz="3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32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So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𝑦</m:t>
                    </m:r>
                    <m:func>
                      <m:funcPr>
                        <m:ctrlPr>
                          <a:rPr lang="en-CA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𝑥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=</m:t>
                        </m:r>
                        <m:func>
                          <m:funcPr>
                            <m:ctrlPr>
                              <a:rPr lang="en-CA" sz="32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CA" sz="32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3200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32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sSup>
                              <m:sSupPr>
                                <m:ctrlPr>
                                  <a:rPr lang="en-CA" sz="32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pPr>
                              <m:e>
                                <m:r>
                                  <a:rPr lang="en-US" sz="32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𝑦</m:t>
                                </m:r>
                              </m:sup>
                            </m:sSup>
                          </m:e>
                        </m:func>
                      </m:e>
                    </m:func>
                  </m:oMath>
                </a14:m>
                <a:endParaRPr lang="en-CA" sz="3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32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This turns exponential function into multiplication, which is much simpler.</a:t>
                </a:r>
                <a:endParaRPr lang="en-CA" sz="3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endParaRPr lang="en-CA" sz="3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373C31-A44F-43D6-9DA8-FBC17E2ECA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3081" r="-1449" b="-532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486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2E027-1429-4A22-98C1-8D9675788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Example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4E2748-18FE-4FEC-B20C-45660DC34B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Calculate 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1.1</m:t>
                    </m:r>
                    <m:sSup>
                      <m:sSup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7</m:t>
                        </m:r>
                      </m:e>
                      <m:sup>
                        <m:f>
                          <m:f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19</m:t>
                            </m:r>
                          </m:num>
                          <m:den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Solution: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</m:t>
                        </m:r>
                      </m:e>
                    </m:func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.1</m:t>
                    </m:r>
                    <m:sSup>
                      <m:sSup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7</m:t>
                        </m:r>
                      </m:e>
                      <m:sup>
                        <m:f>
                          <m:f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19</m:t>
                            </m:r>
                          </m:num>
                          <m:den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12</m:t>
                            </m:r>
                          </m:den>
                        </m:f>
                      </m:sup>
                    </m:sSup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19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12</m:t>
                        </m:r>
                      </m:den>
                    </m:f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</m:t>
                        </m:r>
                      </m:e>
                    </m:func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.17=</m:t>
                    </m:r>
                    <m:f>
                      <m:f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19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12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×0.068=0.108</m:t>
                    </m:r>
                  </m:oMath>
                </a14:m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Therefore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1.1</m:t>
                    </m:r>
                    <m:sSup>
                      <m:sSup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7</m:t>
                        </m:r>
                      </m:e>
                      <m:sup>
                        <m:f>
                          <m:f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19</m:t>
                            </m:r>
                          </m:num>
                          <m:den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12</m:t>
                            </m:r>
                          </m:den>
                        </m:f>
                      </m:sup>
                    </m:sSup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=1</m:t>
                    </m:r>
                    <m:sSup>
                      <m:sSup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0.108</m:t>
                        </m:r>
                      </m:sup>
                    </m:sSup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=1.282</m:t>
                    </m:r>
                  </m:oMath>
                </a14:m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Note: With calculator, the above calculation seems quite cumbersome. But if we don’t have a calculator, the standardized base allows us to use a mathematical table to get answers. 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4E2748-18FE-4FEC-B20C-45660DC34B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1159" b="-1484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85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558A3-B0B6-4757-AC55-3283C6F43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Some properties of logarithmic functions.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2E2404-2F2C-4430-BE6C-7F5667447B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𝑙𝑜𝑔</m:t>
                        </m:r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(</m:t>
                        </m:r>
                      </m:e>
                    </m:func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𝑎𝑏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)=</m:t>
                    </m:r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𝑙𝑜𝑔</m:t>
                        </m:r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𝑎</m:t>
                        </m:r>
                      </m:e>
                    </m:func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+</m:t>
                    </m:r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𝑙𝑜𝑔</m:t>
                        </m:r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𝑏</m:t>
                        </m:r>
                      </m:e>
                    </m:func>
                  </m:oMath>
                </a14:m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This turns multiplication into addition, which is much simpler.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𝑏</m:t>
                        </m:r>
                      </m:e>
                    </m:func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CA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CA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𝑙𝑜𝑔</m:t>
                                </m:r>
                              </m:e>
                              <m:sub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𝑐</m:t>
                                </m:r>
                              </m:sub>
                            </m:sSub>
                          </m:fNam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𝑏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CA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CA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𝑙𝑜𝑔</m:t>
                                </m:r>
                              </m:e>
                              <m:sub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𝑐</m:t>
                                </m:r>
                              </m:sub>
                            </m:sSub>
                          </m:fNam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𝑎</m:t>
                            </m:r>
                          </m:e>
                        </m:func>
                      </m:den>
                    </m:f>
                  </m:oMath>
                </a14:m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This provides a standardized method to calculate logarithms of all bases. </a:t>
                </a:r>
                <a:endParaRPr lang="en-CA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2E2404-2F2C-4430-BE6C-7F5667447B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r="-115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71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33B6E-3E59-4EAC-AA4C-860479EA8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Examples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5F5263-F91F-4A29-98B8-B711BC75B3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Calculate </a:t>
                </a:r>
                <a:endParaRPr lang="en-CA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3</m:t>
                        </m:r>
                      </m:e>
                    </m:func>
                  </m:oMath>
                </a14:m>
                <a:endParaRPr lang="en-CA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Solution: </a:t>
                </a:r>
                <a:endParaRPr lang="en-CA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CA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3</m:t>
                        </m:r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CA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CA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CA" sz="24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𝑙𝑜𝑔</m:t>
                                </m:r>
                              </m:e>
                              <m:sub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3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CA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CA" sz="24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𝑙𝑜𝑔</m:t>
                                </m:r>
                              </m:e>
                              <m:sub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2</m:t>
                            </m:r>
                          </m:e>
                        </m:func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CA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0.477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0.301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=1.585</m:t>
                    </m:r>
                  </m:oMath>
                </a14:m>
                <a:endParaRPr lang="en-CA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CA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A common logarithm function is based on e, which is approximately equal to 2.718. Example:</a:t>
                </a:r>
                <a:endParaRPr lang="en-CA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14:m>
                  <m:oMath xmlns:m="http://schemas.openxmlformats.org/officeDocument/2006/math">
                    <m:func>
                      <m:funcPr>
                        <m:ctrlPr>
                          <a:rPr lang="en-CA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uncPr>
                      <m:fNam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𝑙𝑛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</m:t>
                        </m:r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0=2.303</m:t>
                    </m:r>
                  </m:oMath>
                </a14:m>
                <a:endParaRPr lang="en-CA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CA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endParaRPr lang="en-CA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5F5263-F91F-4A29-98B8-B711BC75B3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 r="-87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3999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33852-E118-47CF-B23B-F3963412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59543-6CD3-4E64-86DC-4E27A02EC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Why logarithm functions are so important? </a:t>
            </a:r>
          </a:p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One reason is that growth rate is represented by logarithm functions.</a:t>
            </a:r>
          </a:p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Another reason is that information value is represented as logarithm functions. </a:t>
            </a:r>
          </a:p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Actually, both properties are related. </a:t>
            </a:r>
          </a:p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Many patterns in nature are best described by logarithm functions. </a:t>
            </a:r>
          </a:p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We will discuss in greater detail later. </a:t>
            </a:r>
            <a:endParaRPr lang="en-CA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endParaRPr lang="en-CA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1102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543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Theme</vt:lpstr>
      <vt:lpstr>Basic properties of exponential and logarithmic functions</vt:lpstr>
      <vt:lpstr>PowerPoint Presentation</vt:lpstr>
      <vt:lpstr>PowerPoint Presentation</vt:lpstr>
      <vt:lpstr>Definition of logarithm function</vt:lpstr>
      <vt:lpstr>Basic property of logarithm function</vt:lpstr>
      <vt:lpstr>Example</vt:lpstr>
      <vt:lpstr>Some properties of logarithmic functions.</vt:lpstr>
      <vt:lpstr>Examples</vt:lpstr>
      <vt:lpstr>PowerPoint Presentation</vt:lpstr>
      <vt:lpstr>PowerPoint Presentation</vt:lpstr>
      <vt:lpstr>PowerPoint Presentation</vt:lpstr>
      <vt:lpstr>Exercises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properties of exponebtial and logarithmic functions</dc:title>
  <dc:creator>Jing Chen</dc:creator>
  <cp:lastModifiedBy>Jing Chen</cp:lastModifiedBy>
  <cp:revision>2</cp:revision>
  <dcterms:created xsi:type="dcterms:W3CDTF">2021-11-11T17:23:54Z</dcterms:created>
  <dcterms:modified xsi:type="dcterms:W3CDTF">2021-11-12T15:55:28Z</dcterms:modified>
</cp:coreProperties>
</file>