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95" r:id="rId11"/>
    <p:sldId id="266" r:id="rId12"/>
    <p:sldId id="267" r:id="rId13"/>
    <p:sldId id="268" r:id="rId14"/>
    <p:sldId id="269" r:id="rId15"/>
    <p:sldId id="270" r:id="rId16"/>
    <p:sldId id="271" r:id="rId17"/>
    <p:sldId id="272" r:id="rId18"/>
    <p:sldId id="273" r:id="rId19"/>
    <p:sldId id="274" r:id="rId20"/>
    <p:sldId id="275" r:id="rId21"/>
    <p:sldId id="291" r:id="rId22"/>
    <p:sldId id="292" r:id="rId23"/>
    <p:sldId id="293" r:id="rId24"/>
    <p:sldId id="296" r:id="rId25"/>
    <p:sldId id="297" r:id="rId26"/>
    <p:sldId id="276" r:id="rId27"/>
    <p:sldId id="277" r:id="rId28"/>
    <p:sldId id="283" r:id="rId29"/>
    <p:sldId id="284" r:id="rId30"/>
    <p:sldId id="285" r:id="rId31"/>
    <p:sldId id="286" r:id="rId32"/>
    <p:sldId id="287" r:id="rId33"/>
    <p:sldId id="288" r:id="rId3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657CA1B3-9E49-46CD-9163-4D7A48DD4D74}" type="datetimeFigureOut">
              <a:rPr lang="en-US" smtClean="0"/>
              <a:t>2/21/2018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696DAA3-6E80-47CB-9A2F-3BF6F6511BE5}" type="slidenum">
              <a:rPr lang="en-US" smtClean="0"/>
              <a:t>‹#›</a:t>
            </a:fld>
            <a:endParaRPr lang="en-US"/>
          </a:p>
        </p:txBody>
      </p:sp>
    </p:spTree>
    <p:extLst>
      <p:ext uri="{BB962C8B-B14F-4D97-AF65-F5344CB8AC3E}">
        <p14:creationId xmlns:p14="http://schemas.microsoft.com/office/powerpoint/2010/main" val="34598476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554A4D8C-53E5-4FDA-A9EA-8E7A1B7D2319}" type="datetimeFigureOut">
              <a:rPr lang="en-US" smtClean="0"/>
              <a:t>2/21/2018</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43F35CD7-298A-4209-8C22-E90630EA99D0}" type="slidenum">
              <a:rPr lang="en-US" smtClean="0"/>
              <a:t>‹#›</a:t>
            </a:fld>
            <a:endParaRPr lang="en-US"/>
          </a:p>
        </p:txBody>
      </p:sp>
    </p:spTree>
    <p:extLst>
      <p:ext uri="{BB962C8B-B14F-4D97-AF65-F5344CB8AC3E}">
        <p14:creationId xmlns:p14="http://schemas.microsoft.com/office/powerpoint/2010/main" val="2833848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7217AC-F251-4E9F-B90B-DBC047CB2D1E}"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1094855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7217AC-F251-4E9F-B90B-DBC047CB2D1E}"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2421621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7217AC-F251-4E9F-B90B-DBC047CB2D1E}"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417362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7217AC-F251-4E9F-B90B-DBC047CB2D1E}"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825322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7217AC-F251-4E9F-B90B-DBC047CB2D1E}" type="datetimeFigureOut">
              <a:rPr lang="en-US" smtClean="0"/>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1158023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7217AC-F251-4E9F-B90B-DBC047CB2D1E}" type="datetimeFigureOut">
              <a:rPr lang="en-US" smtClean="0"/>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3135823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7217AC-F251-4E9F-B90B-DBC047CB2D1E}" type="datetimeFigureOut">
              <a:rPr lang="en-US" smtClean="0"/>
              <a:t>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3677270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7217AC-F251-4E9F-B90B-DBC047CB2D1E}" type="datetimeFigureOut">
              <a:rPr lang="en-US" smtClean="0"/>
              <a:t>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348143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7217AC-F251-4E9F-B90B-DBC047CB2D1E}" type="datetimeFigureOut">
              <a:rPr lang="en-US" smtClean="0"/>
              <a:t>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387488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7217AC-F251-4E9F-B90B-DBC047CB2D1E}" type="datetimeFigureOut">
              <a:rPr lang="en-US" smtClean="0"/>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407130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7217AC-F251-4E9F-B90B-DBC047CB2D1E}" type="datetimeFigureOut">
              <a:rPr lang="en-US" smtClean="0"/>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27C69-38EC-48FE-AE5E-57164DC5E0B1}" type="slidenum">
              <a:rPr lang="en-US" smtClean="0"/>
              <a:t>‹#›</a:t>
            </a:fld>
            <a:endParaRPr lang="en-US"/>
          </a:p>
        </p:txBody>
      </p:sp>
    </p:spTree>
    <p:extLst>
      <p:ext uri="{BB962C8B-B14F-4D97-AF65-F5344CB8AC3E}">
        <p14:creationId xmlns:p14="http://schemas.microsoft.com/office/powerpoint/2010/main" val="1429377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217AC-F251-4E9F-B90B-DBC047CB2D1E}" type="datetimeFigureOut">
              <a:rPr lang="en-US" smtClean="0"/>
              <a:t>2/21/2018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27C69-38EC-48FE-AE5E-57164DC5E0B1}" type="slidenum">
              <a:rPr lang="en-US" smtClean="0"/>
              <a:t>‹#›</a:t>
            </a:fld>
            <a:endParaRPr lang="en-US"/>
          </a:p>
        </p:txBody>
      </p:sp>
    </p:spTree>
    <p:extLst>
      <p:ext uri="{BB962C8B-B14F-4D97-AF65-F5344CB8AC3E}">
        <p14:creationId xmlns:p14="http://schemas.microsoft.com/office/powerpoint/2010/main" val="2850567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a:t>Application to corporate liabilities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12268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2064041"/>
              </p:ext>
            </p:extLst>
          </p:nvPr>
        </p:nvGraphicFramePr>
        <p:xfrm>
          <a:off x="1670856" y="2011685"/>
          <a:ext cx="9085812" cy="4314299"/>
        </p:xfrm>
        <a:graphic>
          <a:graphicData uri="http://schemas.openxmlformats.org/drawingml/2006/table">
            <a:tbl>
              <a:tblPr>
                <a:tableStyleId>{5C22544A-7EE6-4342-B048-85BDC9FD1C3A}</a:tableStyleId>
              </a:tblPr>
              <a:tblGrid>
                <a:gridCol w="4105152">
                  <a:extLst>
                    <a:ext uri="{9D8B030D-6E8A-4147-A177-3AD203B41FA5}">
                      <a16:colId xmlns:a16="http://schemas.microsoft.com/office/drawing/2014/main" val="1413253257"/>
                    </a:ext>
                  </a:extLst>
                </a:gridCol>
                <a:gridCol w="1245165">
                  <a:extLst>
                    <a:ext uri="{9D8B030D-6E8A-4147-A177-3AD203B41FA5}">
                      <a16:colId xmlns:a16="http://schemas.microsoft.com/office/drawing/2014/main" val="1809925727"/>
                    </a:ext>
                  </a:extLst>
                </a:gridCol>
                <a:gridCol w="1245165">
                  <a:extLst>
                    <a:ext uri="{9D8B030D-6E8A-4147-A177-3AD203B41FA5}">
                      <a16:colId xmlns:a16="http://schemas.microsoft.com/office/drawing/2014/main" val="3057006376"/>
                    </a:ext>
                  </a:extLst>
                </a:gridCol>
                <a:gridCol w="1245165">
                  <a:extLst>
                    <a:ext uri="{9D8B030D-6E8A-4147-A177-3AD203B41FA5}">
                      <a16:colId xmlns:a16="http://schemas.microsoft.com/office/drawing/2014/main" val="3247660429"/>
                    </a:ext>
                  </a:extLst>
                </a:gridCol>
                <a:gridCol w="1245165">
                  <a:extLst>
                    <a:ext uri="{9D8B030D-6E8A-4147-A177-3AD203B41FA5}">
                      <a16:colId xmlns:a16="http://schemas.microsoft.com/office/drawing/2014/main" val="3066176528"/>
                    </a:ext>
                  </a:extLst>
                </a:gridCol>
              </a:tblGrid>
              <a:tr h="392209">
                <a:tc>
                  <a:txBody>
                    <a:bodyPr/>
                    <a:lstStyle/>
                    <a:p>
                      <a:pPr algn="l" fontAlgn="b"/>
                      <a:r>
                        <a:rPr lang="en-US" sz="2400" u="none" strike="noStrike" dirty="0">
                          <a:effectLst/>
                        </a:rPr>
                        <a:t>S</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10</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12</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81388547"/>
                  </a:ext>
                </a:extLst>
              </a:tr>
              <a:tr h="392209">
                <a:tc>
                  <a:txBody>
                    <a:bodyPr/>
                    <a:lstStyle/>
                    <a:p>
                      <a:pPr algn="l" fontAlgn="b"/>
                      <a:r>
                        <a:rPr lang="en-US" sz="2400" u="none" strike="noStrike" dirty="0">
                          <a:effectLst/>
                        </a:rPr>
                        <a:t>K</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10</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10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28481118"/>
                  </a:ext>
                </a:extLst>
              </a:tr>
              <a:tr h="392209">
                <a:tc>
                  <a:txBody>
                    <a:bodyPr/>
                    <a:lstStyle/>
                    <a:p>
                      <a:pPr algn="l" fontAlgn="b"/>
                      <a:r>
                        <a:rPr lang="en-US" sz="2400" u="none" strike="noStrike" dirty="0">
                          <a:effectLst/>
                        </a:rPr>
                        <a:t>R</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0.03</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0.03</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00331781"/>
                  </a:ext>
                </a:extLst>
              </a:tr>
              <a:tr h="392209">
                <a:tc>
                  <a:txBody>
                    <a:bodyPr/>
                    <a:lstStyle/>
                    <a:p>
                      <a:pPr algn="l" fontAlgn="b"/>
                      <a:r>
                        <a:rPr lang="en-US" sz="2400" u="none" strike="noStrike" dirty="0">
                          <a:effectLst/>
                        </a:rPr>
                        <a:t>T</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5</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94453646"/>
                  </a:ext>
                </a:extLst>
              </a:tr>
              <a:tr h="392209">
                <a:tc>
                  <a:txBody>
                    <a:bodyPr/>
                    <a:lstStyle/>
                    <a:p>
                      <a:pPr algn="l" fontAlgn="b"/>
                      <a:r>
                        <a:rPr lang="en-US" sz="2400" u="none" strike="noStrike" dirty="0">
                          <a:effectLst/>
                        </a:rPr>
                        <a:t>sigma</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0.15</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0.15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747430464"/>
                  </a:ext>
                </a:extLst>
              </a:tr>
              <a:tr h="392209">
                <a:tc>
                  <a:txBody>
                    <a:bodyPr/>
                    <a:lstStyle/>
                    <a:p>
                      <a:pPr algn="l" fontAlgn="b"/>
                      <a:r>
                        <a:rPr lang="en-US" sz="2400" u="none" strike="noStrike" dirty="0">
                          <a:effectLst/>
                        </a:rPr>
                        <a:t>d1</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0.61</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1.16</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32347100"/>
                  </a:ext>
                </a:extLst>
              </a:tr>
              <a:tr h="392209">
                <a:tc>
                  <a:txBody>
                    <a:bodyPr/>
                    <a:lstStyle/>
                    <a:p>
                      <a:pPr algn="l" fontAlgn="b"/>
                      <a:r>
                        <a:rPr lang="en-US" sz="2400" u="none" strike="noStrike" dirty="0">
                          <a:effectLst/>
                        </a:rPr>
                        <a:t>d2</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0.28</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0.82</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59836188"/>
                  </a:ext>
                </a:extLst>
              </a:tr>
              <a:tr h="392209">
                <a:tc>
                  <a:txBody>
                    <a:bodyPr/>
                    <a:lstStyle/>
                    <a:p>
                      <a:pPr algn="l" fontAlgn="b"/>
                      <a:r>
                        <a:rPr lang="en-US" sz="2400" u="none" strike="noStrike">
                          <a:effectLst/>
                        </a:rPr>
                        <a:t>c</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2.06</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3.68</a:t>
                      </a:r>
                      <a:endParaRPr lang="en-US" sz="2400" b="0" i="0" u="none" strike="noStrike" dirty="0">
                        <a:effectLst/>
                        <a:latin typeface="Arial" panose="020B0604020202020204" pitchFamily="34" charset="0"/>
                      </a:endParaRPr>
                    </a:p>
                  </a:txBody>
                  <a:tcPr marL="9525" marR="9525" marT="9525" marB="0" anchor="b"/>
                </a:tc>
                <a:tc>
                  <a:txBody>
                    <a:bodyPr/>
                    <a:lstStyle/>
                    <a:p>
                      <a:pPr algn="l" fontAlgn="b"/>
                      <a:r>
                        <a:rPr lang="en-US" sz="2400" u="none" strike="noStrike">
                          <a:effectLst/>
                        </a:rPr>
                        <a:t>% change</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0.79</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16644018"/>
                  </a:ext>
                </a:extLst>
              </a:tr>
              <a:tr h="392209">
                <a:tc>
                  <a:txBody>
                    <a:bodyPr/>
                    <a:lstStyle/>
                    <a:p>
                      <a:pPr algn="l" fontAlgn="b"/>
                      <a:r>
                        <a:rPr lang="en-US" sz="2400" u="none" strike="noStrike">
                          <a:effectLst/>
                        </a:rPr>
                        <a:t>p</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0.66</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0.29</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37633480"/>
                  </a:ext>
                </a:extLst>
              </a:tr>
              <a:tr h="392209">
                <a:tc>
                  <a:txBody>
                    <a:bodyPr/>
                    <a:lstStyle/>
                    <a:p>
                      <a:pPr algn="l" fontAlgn="b"/>
                      <a:r>
                        <a:rPr lang="en-US" sz="2400" u="none" strike="noStrike">
                          <a:effectLst/>
                        </a:rPr>
                        <a:t>Kexp(-rT)-p (bond value)</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7.94</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8.32</a:t>
                      </a:r>
                      <a:endParaRPr lang="en-US" sz="2400" b="0" i="0" u="none" strike="noStrike" dirty="0">
                        <a:effectLst/>
                        <a:latin typeface="Arial" panose="020B0604020202020204" pitchFamily="34" charset="0"/>
                      </a:endParaRPr>
                    </a:p>
                  </a:txBody>
                  <a:tcPr marL="9525" marR="9525" marT="9525" marB="0" anchor="b"/>
                </a:tc>
                <a:tc>
                  <a:txBody>
                    <a:bodyPr/>
                    <a:lstStyle/>
                    <a:p>
                      <a:pPr algn="l" fontAlgn="b"/>
                      <a:r>
                        <a:rPr lang="en-US" sz="2400" u="none" strike="noStrike" dirty="0">
                          <a:effectLst/>
                        </a:rPr>
                        <a:t>% change</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0.05</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09086562"/>
                  </a:ext>
                </a:extLst>
              </a:tr>
              <a:tr h="392209">
                <a:tc>
                  <a:txBody>
                    <a:bodyPr/>
                    <a:lstStyle/>
                    <a:p>
                      <a:pPr algn="l" fontAlgn="b"/>
                      <a:r>
                        <a:rPr lang="en-US" sz="2400" u="none" strike="noStrike">
                          <a:effectLst/>
                        </a:rPr>
                        <a:t>bond interest rate</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0.0460</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0.0368</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696204471"/>
                  </a:ext>
                </a:extLst>
              </a:tr>
            </a:tbl>
          </a:graphicData>
        </a:graphic>
      </p:graphicFrame>
    </p:spTree>
    <p:extLst>
      <p:ext uri="{BB962C8B-B14F-4D97-AF65-F5344CB8AC3E}">
        <p14:creationId xmlns:p14="http://schemas.microsoft.com/office/powerpoint/2010/main" val="3932921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r>
              <a:rPr lang="en-US" altLang="en-US" smtClean="0"/>
              <a:t>Comments</a:t>
            </a:r>
          </a:p>
        </p:txBody>
      </p:sp>
      <p:sp>
        <p:nvSpPr>
          <p:cNvPr id="81923" name="Content Placeholder 2"/>
          <p:cNvSpPr>
            <a:spLocks noGrp="1"/>
          </p:cNvSpPr>
          <p:nvPr>
            <p:ph idx="1"/>
          </p:nvPr>
        </p:nvSpPr>
        <p:spPr/>
        <p:txBody>
          <a:bodyPr/>
          <a:lstStyle/>
          <a:p>
            <a:r>
              <a:rPr lang="en-US" altLang="en-US" smtClean="0"/>
              <a:t>In a bull market, equity rise more than bond. </a:t>
            </a:r>
          </a:p>
        </p:txBody>
      </p:sp>
    </p:spTree>
    <p:extLst>
      <p:ext uri="{BB962C8B-B14F-4D97-AF65-F5344CB8AC3E}">
        <p14:creationId xmlns:p14="http://schemas.microsoft.com/office/powerpoint/2010/main" val="3951467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r>
              <a:rPr lang="en-US" altLang="en-US" sz="4000"/>
              <a:t>Changes of equity and debt values with different maturities of debts</a:t>
            </a:r>
          </a:p>
        </p:txBody>
      </p:sp>
      <p:sp>
        <p:nvSpPr>
          <p:cNvPr id="82947" name="Content Placeholder 2"/>
          <p:cNvSpPr>
            <a:spLocks noGrp="1"/>
          </p:cNvSpPr>
          <p:nvPr>
            <p:ph idx="1"/>
          </p:nvPr>
        </p:nvSpPr>
        <p:spPr/>
        <p:txBody>
          <a:bodyPr/>
          <a:lstStyle/>
          <a:p>
            <a:r>
              <a:rPr lang="en-US" altLang="en-US" smtClean="0"/>
              <a:t>Two companies, both have 4 million dollar assets. Both are financed with half debt and half equity. Company A’s debt is zero coupon debt matures in one year. Company B’s debt is zero coupon debt matures in ten years. Assume the risk free rate is 5% per annum and the volatility of both asset is 25% per annum. </a:t>
            </a:r>
          </a:p>
        </p:txBody>
      </p:sp>
    </p:spTree>
    <p:extLst>
      <p:ext uri="{BB962C8B-B14F-4D97-AF65-F5344CB8AC3E}">
        <p14:creationId xmlns:p14="http://schemas.microsoft.com/office/powerpoint/2010/main" val="1437253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endParaRPr lang="en-US" altLang="en-US" smtClean="0"/>
          </a:p>
        </p:txBody>
      </p:sp>
      <p:sp>
        <p:nvSpPr>
          <p:cNvPr id="83971" name="Content Placeholder 2"/>
          <p:cNvSpPr>
            <a:spLocks noGrp="1"/>
          </p:cNvSpPr>
          <p:nvPr>
            <p:ph idx="1"/>
          </p:nvPr>
        </p:nvSpPr>
        <p:spPr/>
        <p:txBody>
          <a:bodyPr/>
          <a:lstStyle/>
          <a:p>
            <a:r>
              <a:rPr lang="en-US" altLang="en-US" smtClean="0"/>
              <a:t>Calculate the amounts of debt payment of company A and B when their debts matures. Suppose both company’s asset value drops to 2 million. Other parameters remain the same. Recalculate the values of equity and debts of both companies. Explain why a company’s long term debts are called capital while short term debts are not. </a:t>
            </a:r>
          </a:p>
        </p:txBody>
      </p:sp>
    </p:spTree>
    <p:extLst>
      <p:ext uri="{BB962C8B-B14F-4D97-AF65-F5344CB8AC3E}">
        <p14:creationId xmlns:p14="http://schemas.microsoft.com/office/powerpoint/2010/main" val="4067280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r>
              <a:rPr lang="en-US" altLang="en-US" sz="3600"/>
              <a:t>Debt repayment is 2.1 for company A and 3.87 for company B</a:t>
            </a:r>
          </a:p>
        </p:txBody>
      </p:sp>
      <p:graphicFrame>
        <p:nvGraphicFramePr>
          <p:cNvPr id="4" name="Content Placeholder 3"/>
          <p:cNvGraphicFramePr>
            <a:graphicFrameLocks noGrp="1"/>
          </p:cNvGraphicFramePr>
          <p:nvPr>
            <p:ph idx="1"/>
          </p:nvPr>
        </p:nvGraphicFramePr>
        <p:xfrm>
          <a:off x="2667000" y="1905001"/>
          <a:ext cx="5486401" cy="4511676"/>
        </p:xfrm>
        <a:graphic>
          <a:graphicData uri="http://schemas.openxmlformats.org/drawingml/2006/table">
            <a:tbl>
              <a:tblPr>
                <a:tableStyleId>{5C22544A-7EE6-4342-B048-85BDC9FD1C3A}</a:tableStyleId>
              </a:tblPr>
              <a:tblGrid>
                <a:gridCol w="2493818">
                  <a:extLst>
                    <a:ext uri="{9D8B030D-6E8A-4147-A177-3AD203B41FA5}">
                      <a16:colId xmlns:a16="http://schemas.microsoft.com/office/drawing/2014/main" val="3632239383"/>
                    </a:ext>
                  </a:extLst>
                </a:gridCol>
                <a:gridCol w="1389252">
                  <a:extLst>
                    <a:ext uri="{9D8B030D-6E8A-4147-A177-3AD203B41FA5}">
                      <a16:colId xmlns:a16="http://schemas.microsoft.com/office/drawing/2014/main" val="4095678180"/>
                    </a:ext>
                  </a:extLst>
                </a:gridCol>
                <a:gridCol w="1603331">
                  <a:extLst>
                    <a:ext uri="{9D8B030D-6E8A-4147-A177-3AD203B41FA5}">
                      <a16:colId xmlns:a16="http://schemas.microsoft.com/office/drawing/2014/main" val="359289262"/>
                    </a:ext>
                  </a:extLst>
                </a:gridCol>
              </a:tblGrid>
              <a:tr h="587800">
                <a:tc>
                  <a:txBody>
                    <a:bodyPr/>
                    <a:lstStyle/>
                    <a:p>
                      <a:pPr algn="l" fontAlgn="b"/>
                      <a:r>
                        <a:rPr lang="en-US" sz="3200" u="none" strike="noStrike" dirty="0">
                          <a:effectLst/>
                        </a:rPr>
                        <a:t>S</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4</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a:effectLst/>
                        </a:rPr>
                        <a:t>4</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82417173"/>
                  </a:ext>
                </a:extLst>
              </a:tr>
              <a:tr h="587800">
                <a:tc>
                  <a:txBody>
                    <a:bodyPr/>
                    <a:lstStyle/>
                    <a:p>
                      <a:pPr algn="l" fontAlgn="b"/>
                      <a:r>
                        <a:rPr lang="en-US" sz="3200" u="none" strike="noStrike" dirty="0">
                          <a:effectLst/>
                        </a:rPr>
                        <a:t>K</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2.10</a:t>
                      </a:r>
                      <a:endParaRPr lang="en-US" sz="3200" b="0" i="0" u="none" strike="noStrike">
                        <a:solidFill>
                          <a:srgbClr val="FF0000"/>
                        </a:solidFill>
                        <a:effectLst/>
                        <a:latin typeface="Arial" panose="020B0604020202020204" pitchFamily="34" charset="0"/>
                      </a:endParaRPr>
                    </a:p>
                  </a:txBody>
                  <a:tcPr marL="9525" marR="9525" marT="9525" marB="0" anchor="b"/>
                </a:tc>
                <a:tc>
                  <a:txBody>
                    <a:bodyPr/>
                    <a:lstStyle/>
                    <a:p>
                      <a:pPr algn="r" fontAlgn="b"/>
                      <a:r>
                        <a:rPr lang="en-US" sz="3200" u="none" strike="noStrike">
                          <a:effectLst/>
                        </a:rPr>
                        <a:t>3.87</a:t>
                      </a:r>
                      <a:endParaRPr lang="en-US" sz="3200" b="0" i="0" u="none" strike="noStrike">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37778713"/>
                  </a:ext>
                </a:extLst>
              </a:tr>
              <a:tr h="587800">
                <a:tc>
                  <a:txBody>
                    <a:bodyPr/>
                    <a:lstStyle/>
                    <a:p>
                      <a:pPr algn="l" fontAlgn="b"/>
                      <a:r>
                        <a:rPr lang="en-US" sz="3200" u="none" strike="noStrike" dirty="0">
                          <a:effectLst/>
                        </a:rPr>
                        <a:t>R</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0.05</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0.05</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93631256"/>
                  </a:ext>
                </a:extLst>
              </a:tr>
              <a:tr h="587800">
                <a:tc>
                  <a:txBody>
                    <a:bodyPr/>
                    <a:lstStyle/>
                    <a:p>
                      <a:pPr algn="l" fontAlgn="b"/>
                      <a:r>
                        <a:rPr lang="en-US" sz="3200" u="none" strike="noStrike">
                          <a:effectLst/>
                        </a:rPr>
                        <a:t>T</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1</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10</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74418506"/>
                  </a:ext>
                </a:extLst>
              </a:tr>
              <a:tr h="587800">
                <a:tc>
                  <a:txBody>
                    <a:bodyPr/>
                    <a:lstStyle/>
                    <a:p>
                      <a:pPr algn="l" fontAlgn="b"/>
                      <a:r>
                        <a:rPr lang="en-US" sz="3200" u="none" strike="noStrike">
                          <a:effectLst/>
                        </a:rPr>
                        <a:t>sigma</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a:effectLst/>
                        </a:rPr>
                        <a:t>0.25</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0.25</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11084042"/>
                  </a:ext>
                </a:extLst>
              </a:tr>
              <a:tr h="587800">
                <a:tc>
                  <a:txBody>
                    <a:bodyPr/>
                    <a:lstStyle/>
                    <a:p>
                      <a:pPr algn="l" fontAlgn="b"/>
                      <a:endParaRPr lang="en-US" sz="3200" b="0" i="0" u="none" strike="noStrike" dirty="0">
                        <a:effectLst/>
                        <a:latin typeface="Arial" panose="020B0604020202020204" pitchFamily="34" charset="0"/>
                      </a:endParaRPr>
                    </a:p>
                  </a:txBody>
                  <a:tcPr marL="9525" marR="9525" marT="9525" marB="0" anchor="b"/>
                </a:tc>
                <a:tc>
                  <a:txBody>
                    <a:bodyPr/>
                    <a:lstStyle/>
                    <a:p>
                      <a:pPr algn="l" fontAlgn="b"/>
                      <a:endParaRPr lang="en-US" sz="3200" b="0" i="0" u="none" strike="noStrike">
                        <a:effectLst/>
                        <a:latin typeface="Arial" panose="020B0604020202020204" pitchFamily="34" charset="0"/>
                      </a:endParaRPr>
                    </a:p>
                  </a:txBody>
                  <a:tcPr marL="9525" marR="9525" marT="9525" marB="0" anchor="b"/>
                </a:tc>
                <a:tc>
                  <a:txBody>
                    <a:bodyPr/>
                    <a:lstStyle/>
                    <a:p>
                      <a:pPr algn="l" fontAlgn="b"/>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065630072"/>
                  </a:ext>
                </a:extLst>
              </a:tr>
              <a:tr h="984876">
                <a:tc>
                  <a:txBody>
                    <a:bodyPr/>
                    <a:lstStyle/>
                    <a:p>
                      <a:pPr algn="l" fontAlgn="b"/>
                      <a:r>
                        <a:rPr lang="en-US" sz="3200" u="none" strike="noStrike">
                          <a:effectLst/>
                        </a:rPr>
                        <a:t>value of debt</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a:effectLst/>
                        </a:rPr>
                        <a:t>2.00</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2</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191350495"/>
                  </a:ext>
                </a:extLst>
              </a:tr>
            </a:tbl>
          </a:graphicData>
        </a:graphic>
      </p:graphicFrame>
    </p:spTree>
    <p:extLst>
      <p:ext uri="{BB962C8B-B14F-4D97-AF65-F5344CB8AC3E}">
        <p14:creationId xmlns:p14="http://schemas.microsoft.com/office/powerpoint/2010/main" val="577623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endParaRPr lang="en-US" altLang="en-US" smtClean="0"/>
          </a:p>
        </p:txBody>
      </p:sp>
      <p:graphicFrame>
        <p:nvGraphicFramePr>
          <p:cNvPr id="4" name="Content Placeholder 3"/>
          <p:cNvGraphicFramePr>
            <a:graphicFrameLocks noGrp="1"/>
          </p:cNvGraphicFramePr>
          <p:nvPr>
            <p:ph idx="1"/>
          </p:nvPr>
        </p:nvGraphicFramePr>
        <p:xfrm>
          <a:off x="2286000" y="1905000"/>
          <a:ext cx="6858000" cy="4876800"/>
        </p:xfrm>
        <a:graphic>
          <a:graphicData uri="http://schemas.openxmlformats.org/drawingml/2006/table">
            <a:tbl>
              <a:tblPr>
                <a:tableStyleId>{5C22544A-7EE6-4342-B048-85BDC9FD1C3A}</a:tableStyleId>
              </a:tblPr>
              <a:tblGrid>
                <a:gridCol w="3276600">
                  <a:extLst>
                    <a:ext uri="{9D8B030D-6E8A-4147-A177-3AD203B41FA5}">
                      <a16:colId xmlns:a16="http://schemas.microsoft.com/office/drawing/2014/main" val="494582434"/>
                    </a:ext>
                  </a:extLst>
                </a:gridCol>
                <a:gridCol w="1621971">
                  <a:extLst>
                    <a:ext uri="{9D8B030D-6E8A-4147-A177-3AD203B41FA5}">
                      <a16:colId xmlns:a16="http://schemas.microsoft.com/office/drawing/2014/main" val="2844622573"/>
                    </a:ext>
                  </a:extLst>
                </a:gridCol>
                <a:gridCol w="1959429">
                  <a:extLst>
                    <a:ext uri="{9D8B030D-6E8A-4147-A177-3AD203B41FA5}">
                      <a16:colId xmlns:a16="http://schemas.microsoft.com/office/drawing/2014/main" val="799861577"/>
                    </a:ext>
                  </a:extLst>
                </a:gridCol>
              </a:tblGrid>
              <a:tr h="542896">
                <a:tc>
                  <a:txBody>
                    <a:bodyPr/>
                    <a:lstStyle/>
                    <a:p>
                      <a:pPr algn="l" fontAlgn="b"/>
                      <a:r>
                        <a:rPr lang="en-US" sz="3200" u="none" strike="noStrike" dirty="0">
                          <a:effectLst/>
                        </a:rPr>
                        <a:t>S</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2</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a:effectLst/>
                        </a:rPr>
                        <a:t>2</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02841248"/>
                  </a:ext>
                </a:extLst>
              </a:tr>
              <a:tr h="542896">
                <a:tc>
                  <a:txBody>
                    <a:bodyPr/>
                    <a:lstStyle/>
                    <a:p>
                      <a:pPr algn="l" fontAlgn="b"/>
                      <a:r>
                        <a:rPr lang="en-US" sz="3200" u="none" strike="noStrike" dirty="0">
                          <a:effectLst/>
                        </a:rPr>
                        <a:t>K</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2.10</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a:effectLst/>
                        </a:rPr>
                        <a:t>3.87</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31737205"/>
                  </a:ext>
                </a:extLst>
              </a:tr>
              <a:tr h="542896">
                <a:tc>
                  <a:txBody>
                    <a:bodyPr/>
                    <a:lstStyle/>
                    <a:p>
                      <a:pPr algn="l" fontAlgn="b"/>
                      <a:r>
                        <a:rPr lang="en-US" sz="3200" u="none" strike="noStrike" dirty="0">
                          <a:effectLst/>
                        </a:rPr>
                        <a:t>R</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0.05</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0.05</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69033180"/>
                  </a:ext>
                </a:extLst>
              </a:tr>
              <a:tr h="542896">
                <a:tc>
                  <a:txBody>
                    <a:bodyPr/>
                    <a:lstStyle/>
                    <a:p>
                      <a:pPr algn="l" fontAlgn="b"/>
                      <a:r>
                        <a:rPr lang="en-US" sz="3200" u="none" strike="noStrike" dirty="0">
                          <a:effectLst/>
                        </a:rPr>
                        <a:t>T</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1</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10</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295070007"/>
                  </a:ext>
                </a:extLst>
              </a:tr>
              <a:tr h="542896">
                <a:tc>
                  <a:txBody>
                    <a:bodyPr/>
                    <a:lstStyle/>
                    <a:p>
                      <a:pPr algn="l" fontAlgn="b"/>
                      <a:r>
                        <a:rPr lang="en-US" sz="3200" u="none" strike="noStrike" dirty="0">
                          <a:effectLst/>
                        </a:rPr>
                        <a:t>sigma</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0.25</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0.25</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15846460"/>
                  </a:ext>
                </a:extLst>
              </a:tr>
              <a:tr h="542896">
                <a:tc>
                  <a:txBody>
                    <a:bodyPr/>
                    <a:lstStyle/>
                    <a:p>
                      <a:pPr algn="l" fontAlgn="b"/>
                      <a:endParaRPr lang="en-US" sz="3200" b="0" i="0" u="none" strike="noStrike">
                        <a:effectLst/>
                        <a:latin typeface="Arial" panose="020B0604020202020204" pitchFamily="34" charset="0"/>
                      </a:endParaRPr>
                    </a:p>
                  </a:txBody>
                  <a:tcPr marL="9525" marR="9525" marT="9525" marB="0" anchor="b"/>
                </a:tc>
                <a:tc>
                  <a:txBody>
                    <a:bodyPr/>
                    <a:lstStyle/>
                    <a:p>
                      <a:pPr algn="l" fontAlgn="b"/>
                      <a:endParaRPr lang="en-US" sz="3200" b="0" i="0" u="none" strike="noStrike" dirty="0">
                        <a:effectLst/>
                        <a:latin typeface="Arial" panose="020B0604020202020204" pitchFamily="34" charset="0"/>
                      </a:endParaRPr>
                    </a:p>
                  </a:txBody>
                  <a:tcPr marL="9525" marR="9525" marT="9525" marB="0" anchor="b"/>
                </a:tc>
                <a:tc>
                  <a:txBody>
                    <a:bodyPr/>
                    <a:lstStyle/>
                    <a:p>
                      <a:pPr algn="l" fontAlgn="b"/>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044593615"/>
                  </a:ext>
                </a:extLst>
              </a:tr>
              <a:tr h="542896">
                <a:tc>
                  <a:txBody>
                    <a:bodyPr/>
                    <a:lstStyle/>
                    <a:p>
                      <a:pPr algn="l" fontAlgn="b"/>
                      <a:r>
                        <a:rPr lang="en-US" sz="3200" u="none" strike="noStrike">
                          <a:effectLst/>
                        </a:rPr>
                        <a:t>value of debt</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a:effectLst/>
                        </a:rPr>
                        <a:t>1.80</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1.49</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177097469"/>
                  </a:ext>
                </a:extLst>
              </a:tr>
              <a:tr h="1076528">
                <a:tc>
                  <a:txBody>
                    <a:bodyPr/>
                    <a:lstStyle/>
                    <a:p>
                      <a:pPr algn="l" fontAlgn="b"/>
                      <a:r>
                        <a:rPr lang="en-US" sz="3200" u="none" strike="noStrike">
                          <a:effectLst/>
                        </a:rPr>
                        <a:t>value of equity</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a:effectLst/>
                        </a:rPr>
                        <a:t>0.20</a:t>
                      </a:r>
                      <a:endParaRPr lang="en-US" sz="3200" b="0" i="0" u="none" strike="noStrike">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0.51</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107559121"/>
                  </a:ext>
                </a:extLst>
              </a:tr>
            </a:tbl>
          </a:graphicData>
        </a:graphic>
      </p:graphicFrame>
    </p:spTree>
    <p:extLst>
      <p:ext uri="{BB962C8B-B14F-4D97-AF65-F5344CB8AC3E}">
        <p14:creationId xmlns:p14="http://schemas.microsoft.com/office/powerpoint/2010/main" val="1415290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lstStyle/>
          <a:p>
            <a:r>
              <a:rPr lang="en-US" altLang="en-US" smtClean="0"/>
              <a:t>Comments</a:t>
            </a:r>
          </a:p>
        </p:txBody>
      </p:sp>
      <p:sp>
        <p:nvSpPr>
          <p:cNvPr id="87043" name="Content Placeholder 2"/>
          <p:cNvSpPr>
            <a:spLocks noGrp="1"/>
          </p:cNvSpPr>
          <p:nvPr>
            <p:ph idx="1"/>
          </p:nvPr>
        </p:nvSpPr>
        <p:spPr/>
        <p:txBody>
          <a:bodyPr/>
          <a:lstStyle/>
          <a:p>
            <a:r>
              <a:rPr lang="en-US" altLang="en-US" smtClean="0"/>
              <a:t>When asset price drops, equity at a company with long term bond holds on better. </a:t>
            </a:r>
          </a:p>
          <a:p>
            <a:r>
              <a:rPr lang="en-US" altLang="en-US" smtClean="0"/>
              <a:t>That is why long term debts are called capital and short term debts are not. </a:t>
            </a:r>
          </a:p>
          <a:p>
            <a:r>
              <a:rPr lang="en-US" altLang="en-US" smtClean="0"/>
              <a:t>In general, at difficult times, short term cash inflows are very beneficial and short term cash outflows are very detrimental.</a:t>
            </a:r>
          </a:p>
        </p:txBody>
      </p:sp>
    </p:spTree>
    <p:extLst>
      <p:ext uri="{BB962C8B-B14F-4D97-AF65-F5344CB8AC3E}">
        <p14:creationId xmlns:p14="http://schemas.microsoft.com/office/powerpoint/2010/main" val="521397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altLang="en-US" sz="4000"/>
              <a:t>Changes of equity and debt values with different maturities of debts</a:t>
            </a:r>
          </a:p>
        </p:txBody>
      </p:sp>
      <p:sp>
        <p:nvSpPr>
          <p:cNvPr id="88067" name="Content Placeholder 2"/>
          <p:cNvSpPr>
            <a:spLocks noGrp="1"/>
          </p:cNvSpPr>
          <p:nvPr>
            <p:ph idx="1"/>
          </p:nvPr>
        </p:nvSpPr>
        <p:spPr/>
        <p:txBody>
          <a:bodyPr/>
          <a:lstStyle/>
          <a:p>
            <a:r>
              <a:rPr lang="en-US" altLang="en-US" smtClean="0"/>
              <a:t>Two companies, both have 4 million dollar assets. Both are financed with half debt and half equity. Company A’s debt is zero coupon debt matures in one year. Company B’s debt is zero coupon debt matures in ten years. Assume the risk free rate is 5% per annum and the volatility of both asset is 25% per annum. </a:t>
            </a:r>
          </a:p>
        </p:txBody>
      </p:sp>
    </p:spTree>
    <p:extLst>
      <p:ext uri="{BB962C8B-B14F-4D97-AF65-F5344CB8AC3E}">
        <p14:creationId xmlns:p14="http://schemas.microsoft.com/office/powerpoint/2010/main" val="2199915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endParaRPr lang="en-US" altLang="en-US" smtClean="0"/>
          </a:p>
        </p:txBody>
      </p:sp>
      <p:sp>
        <p:nvSpPr>
          <p:cNvPr id="89091" name="Content Placeholder 2"/>
          <p:cNvSpPr>
            <a:spLocks noGrp="1"/>
          </p:cNvSpPr>
          <p:nvPr>
            <p:ph idx="1"/>
          </p:nvPr>
        </p:nvSpPr>
        <p:spPr/>
        <p:txBody>
          <a:bodyPr/>
          <a:lstStyle/>
          <a:p>
            <a:r>
              <a:rPr lang="en-US" altLang="en-US" smtClean="0"/>
              <a:t>Suppose both company’s volatility of asset value increases to 40%. Other parameters remain the same. Recalculate the values of equity and debts of both companies. </a:t>
            </a:r>
          </a:p>
        </p:txBody>
      </p:sp>
    </p:spTree>
    <p:extLst>
      <p:ext uri="{BB962C8B-B14F-4D97-AF65-F5344CB8AC3E}">
        <p14:creationId xmlns:p14="http://schemas.microsoft.com/office/powerpoint/2010/main" val="1725629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endParaRPr lang="en-US" altLang="en-US" smtClean="0"/>
          </a:p>
        </p:txBody>
      </p:sp>
      <p:graphicFrame>
        <p:nvGraphicFramePr>
          <p:cNvPr id="4" name="Content Placeholder 3"/>
          <p:cNvGraphicFramePr>
            <a:graphicFrameLocks noGrp="1"/>
          </p:cNvGraphicFramePr>
          <p:nvPr>
            <p:ph idx="1"/>
          </p:nvPr>
        </p:nvGraphicFramePr>
        <p:xfrm>
          <a:off x="2895600" y="2133601"/>
          <a:ext cx="6781801" cy="3978272"/>
        </p:xfrm>
        <a:graphic>
          <a:graphicData uri="http://schemas.openxmlformats.org/drawingml/2006/table">
            <a:tbl>
              <a:tblPr>
                <a:tableStyleId>{5C22544A-7EE6-4342-B048-85BDC9FD1C3A}</a:tableStyleId>
              </a:tblPr>
              <a:tblGrid>
                <a:gridCol w="2859795">
                  <a:extLst>
                    <a:ext uri="{9D8B030D-6E8A-4147-A177-3AD203B41FA5}">
                      <a16:colId xmlns:a16="http://schemas.microsoft.com/office/drawing/2014/main" val="4229777731"/>
                    </a:ext>
                  </a:extLst>
                </a:gridCol>
                <a:gridCol w="1961003">
                  <a:extLst>
                    <a:ext uri="{9D8B030D-6E8A-4147-A177-3AD203B41FA5}">
                      <a16:colId xmlns:a16="http://schemas.microsoft.com/office/drawing/2014/main" val="2269723749"/>
                    </a:ext>
                  </a:extLst>
                </a:gridCol>
                <a:gridCol w="1961003">
                  <a:extLst>
                    <a:ext uri="{9D8B030D-6E8A-4147-A177-3AD203B41FA5}">
                      <a16:colId xmlns:a16="http://schemas.microsoft.com/office/drawing/2014/main" val="1802341936"/>
                    </a:ext>
                  </a:extLst>
                </a:gridCol>
              </a:tblGrid>
              <a:tr h="497284">
                <a:tc>
                  <a:txBody>
                    <a:bodyPr/>
                    <a:lstStyle/>
                    <a:p>
                      <a:pPr algn="l" fontAlgn="b"/>
                      <a:r>
                        <a:rPr lang="en-US" sz="3200" u="none" strike="noStrike" dirty="0">
                          <a:effectLst/>
                        </a:rPr>
                        <a:t>S</a:t>
                      </a:r>
                      <a:endParaRPr lang="en-US" sz="3200" b="0" i="0" u="none" strike="noStrike" dirty="0">
                        <a:effectLst/>
                        <a:latin typeface="Arial" panose="020B0604020202020204" pitchFamily="34" charset="0"/>
                      </a:endParaRPr>
                    </a:p>
                  </a:txBody>
                  <a:tcPr marL="9525" marR="9525" marT="9527" marB="0" anchor="b"/>
                </a:tc>
                <a:tc>
                  <a:txBody>
                    <a:bodyPr/>
                    <a:lstStyle/>
                    <a:p>
                      <a:pPr algn="r" fontAlgn="b"/>
                      <a:r>
                        <a:rPr lang="en-US" sz="3200" u="none" strike="noStrike">
                          <a:effectLst/>
                        </a:rPr>
                        <a:t>4</a:t>
                      </a:r>
                      <a:endParaRPr lang="en-US" sz="3200" b="0" i="0" u="none" strike="noStrike">
                        <a:effectLst/>
                        <a:latin typeface="Arial" panose="020B0604020202020204" pitchFamily="34" charset="0"/>
                      </a:endParaRPr>
                    </a:p>
                  </a:txBody>
                  <a:tcPr marL="9525" marR="9525" marT="9527" marB="0" anchor="b"/>
                </a:tc>
                <a:tc>
                  <a:txBody>
                    <a:bodyPr/>
                    <a:lstStyle/>
                    <a:p>
                      <a:pPr algn="r" fontAlgn="b"/>
                      <a:r>
                        <a:rPr lang="en-US" sz="3200" u="none" strike="noStrike">
                          <a:effectLst/>
                        </a:rPr>
                        <a:t>4</a:t>
                      </a:r>
                      <a:endParaRPr lang="en-US" sz="3200" b="0" i="0" u="none" strike="noStrike">
                        <a:effectLst/>
                        <a:latin typeface="Arial" panose="020B0604020202020204" pitchFamily="34" charset="0"/>
                      </a:endParaRPr>
                    </a:p>
                  </a:txBody>
                  <a:tcPr marL="9525" marR="9525" marT="9527" marB="0" anchor="b"/>
                </a:tc>
                <a:extLst>
                  <a:ext uri="{0D108BD9-81ED-4DB2-BD59-A6C34878D82A}">
                    <a16:rowId xmlns:a16="http://schemas.microsoft.com/office/drawing/2014/main" val="3819727445"/>
                  </a:ext>
                </a:extLst>
              </a:tr>
              <a:tr h="497284">
                <a:tc>
                  <a:txBody>
                    <a:bodyPr/>
                    <a:lstStyle/>
                    <a:p>
                      <a:pPr algn="l" fontAlgn="b"/>
                      <a:r>
                        <a:rPr lang="en-US" sz="3200" u="none" strike="noStrike" dirty="0">
                          <a:effectLst/>
                        </a:rPr>
                        <a:t>K</a:t>
                      </a:r>
                      <a:endParaRPr lang="en-US" sz="3200" b="0" i="0" u="none" strike="noStrike" dirty="0">
                        <a:effectLst/>
                        <a:latin typeface="Arial" panose="020B0604020202020204" pitchFamily="34" charset="0"/>
                      </a:endParaRPr>
                    </a:p>
                  </a:txBody>
                  <a:tcPr marL="9525" marR="9525" marT="9527" marB="0" anchor="b"/>
                </a:tc>
                <a:tc>
                  <a:txBody>
                    <a:bodyPr/>
                    <a:lstStyle/>
                    <a:p>
                      <a:pPr algn="r" fontAlgn="b"/>
                      <a:r>
                        <a:rPr lang="en-US" sz="3200" u="none" strike="noStrike">
                          <a:effectLst/>
                        </a:rPr>
                        <a:t>2.10</a:t>
                      </a:r>
                      <a:endParaRPr lang="en-US" sz="3200" b="0" i="0" u="none" strike="noStrike">
                        <a:effectLst/>
                        <a:latin typeface="Arial" panose="020B0604020202020204" pitchFamily="34" charset="0"/>
                      </a:endParaRPr>
                    </a:p>
                  </a:txBody>
                  <a:tcPr marL="9525" marR="9525" marT="9527" marB="0" anchor="b"/>
                </a:tc>
                <a:tc>
                  <a:txBody>
                    <a:bodyPr/>
                    <a:lstStyle/>
                    <a:p>
                      <a:pPr algn="r" fontAlgn="b"/>
                      <a:r>
                        <a:rPr lang="en-US" sz="3200" u="none" strike="noStrike">
                          <a:effectLst/>
                        </a:rPr>
                        <a:t>3.87</a:t>
                      </a:r>
                      <a:endParaRPr lang="en-US" sz="3200" b="0" i="0" u="none" strike="noStrike">
                        <a:effectLst/>
                        <a:latin typeface="Arial" panose="020B0604020202020204" pitchFamily="34" charset="0"/>
                      </a:endParaRPr>
                    </a:p>
                  </a:txBody>
                  <a:tcPr marL="9525" marR="9525" marT="9527" marB="0" anchor="b"/>
                </a:tc>
                <a:extLst>
                  <a:ext uri="{0D108BD9-81ED-4DB2-BD59-A6C34878D82A}">
                    <a16:rowId xmlns:a16="http://schemas.microsoft.com/office/drawing/2014/main" val="2983175332"/>
                  </a:ext>
                </a:extLst>
              </a:tr>
              <a:tr h="497284">
                <a:tc>
                  <a:txBody>
                    <a:bodyPr/>
                    <a:lstStyle/>
                    <a:p>
                      <a:pPr algn="l" fontAlgn="b"/>
                      <a:r>
                        <a:rPr lang="en-US" sz="3200" u="none" strike="noStrike" dirty="0">
                          <a:effectLst/>
                        </a:rPr>
                        <a:t>R</a:t>
                      </a:r>
                      <a:endParaRPr lang="en-US" sz="3200" b="0" i="0" u="none" strike="noStrike" dirty="0">
                        <a:effectLst/>
                        <a:latin typeface="Arial" panose="020B0604020202020204" pitchFamily="34" charset="0"/>
                      </a:endParaRPr>
                    </a:p>
                  </a:txBody>
                  <a:tcPr marL="9525" marR="9525" marT="9527" marB="0" anchor="b"/>
                </a:tc>
                <a:tc>
                  <a:txBody>
                    <a:bodyPr/>
                    <a:lstStyle/>
                    <a:p>
                      <a:pPr algn="r" fontAlgn="b"/>
                      <a:r>
                        <a:rPr lang="en-US" sz="3200" u="none" strike="noStrike">
                          <a:effectLst/>
                        </a:rPr>
                        <a:t>0.05</a:t>
                      </a:r>
                      <a:endParaRPr lang="en-US" sz="3200" b="0" i="0" u="none" strike="noStrike">
                        <a:effectLst/>
                        <a:latin typeface="Arial" panose="020B0604020202020204" pitchFamily="34" charset="0"/>
                      </a:endParaRPr>
                    </a:p>
                  </a:txBody>
                  <a:tcPr marL="9525" marR="9525" marT="9527" marB="0" anchor="b"/>
                </a:tc>
                <a:tc>
                  <a:txBody>
                    <a:bodyPr/>
                    <a:lstStyle/>
                    <a:p>
                      <a:pPr algn="r" fontAlgn="b"/>
                      <a:r>
                        <a:rPr lang="en-US" sz="3200" u="none" strike="noStrike">
                          <a:effectLst/>
                        </a:rPr>
                        <a:t>0.05</a:t>
                      </a:r>
                      <a:endParaRPr lang="en-US" sz="3200" b="0" i="0" u="none" strike="noStrike">
                        <a:effectLst/>
                        <a:latin typeface="Arial" panose="020B0604020202020204" pitchFamily="34" charset="0"/>
                      </a:endParaRPr>
                    </a:p>
                  </a:txBody>
                  <a:tcPr marL="9525" marR="9525" marT="9527" marB="0" anchor="b"/>
                </a:tc>
                <a:extLst>
                  <a:ext uri="{0D108BD9-81ED-4DB2-BD59-A6C34878D82A}">
                    <a16:rowId xmlns:a16="http://schemas.microsoft.com/office/drawing/2014/main" val="2944897798"/>
                  </a:ext>
                </a:extLst>
              </a:tr>
              <a:tr h="497284">
                <a:tc>
                  <a:txBody>
                    <a:bodyPr/>
                    <a:lstStyle/>
                    <a:p>
                      <a:pPr algn="l" fontAlgn="b"/>
                      <a:r>
                        <a:rPr lang="en-US" sz="3200" u="none" strike="noStrike" dirty="0">
                          <a:effectLst/>
                        </a:rPr>
                        <a:t>T</a:t>
                      </a:r>
                      <a:endParaRPr lang="en-US" sz="3200" b="0" i="0" u="none" strike="noStrike" dirty="0">
                        <a:effectLst/>
                        <a:latin typeface="Arial" panose="020B0604020202020204" pitchFamily="34" charset="0"/>
                      </a:endParaRPr>
                    </a:p>
                  </a:txBody>
                  <a:tcPr marL="9525" marR="9525" marT="9527" marB="0" anchor="b"/>
                </a:tc>
                <a:tc>
                  <a:txBody>
                    <a:bodyPr/>
                    <a:lstStyle/>
                    <a:p>
                      <a:pPr algn="r" fontAlgn="b"/>
                      <a:r>
                        <a:rPr lang="en-US" sz="3200" u="none" strike="noStrike" dirty="0">
                          <a:effectLst/>
                        </a:rPr>
                        <a:t>1</a:t>
                      </a:r>
                      <a:endParaRPr lang="en-US" sz="3200" b="0" i="0" u="none" strike="noStrike" dirty="0">
                        <a:effectLst/>
                        <a:latin typeface="Arial" panose="020B0604020202020204" pitchFamily="34" charset="0"/>
                      </a:endParaRPr>
                    </a:p>
                  </a:txBody>
                  <a:tcPr marL="9525" marR="9525" marT="9527" marB="0" anchor="b"/>
                </a:tc>
                <a:tc>
                  <a:txBody>
                    <a:bodyPr/>
                    <a:lstStyle/>
                    <a:p>
                      <a:pPr algn="r" fontAlgn="b"/>
                      <a:r>
                        <a:rPr lang="en-US" sz="3200" u="none" strike="noStrike">
                          <a:effectLst/>
                        </a:rPr>
                        <a:t>10</a:t>
                      </a:r>
                      <a:endParaRPr lang="en-US" sz="3200" b="0" i="0" u="none" strike="noStrike">
                        <a:effectLst/>
                        <a:latin typeface="Arial" panose="020B0604020202020204" pitchFamily="34" charset="0"/>
                      </a:endParaRPr>
                    </a:p>
                  </a:txBody>
                  <a:tcPr marL="9525" marR="9525" marT="9527" marB="0" anchor="b"/>
                </a:tc>
                <a:extLst>
                  <a:ext uri="{0D108BD9-81ED-4DB2-BD59-A6C34878D82A}">
                    <a16:rowId xmlns:a16="http://schemas.microsoft.com/office/drawing/2014/main" val="1993105870"/>
                  </a:ext>
                </a:extLst>
              </a:tr>
              <a:tr h="497284">
                <a:tc>
                  <a:txBody>
                    <a:bodyPr/>
                    <a:lstStyle/>
                    <a:p>
                      <a:pPr algn="l" fontAlgn="b"/>
                      <a:r>
                        <a:rPr lang="en-US" sz="3200" u="none" strike="noStrike">
                          <a:effectLst/>
                        </a:rPr>
                        <a:t>sigma</a:t>
                      </a:r>
                      <a:endParaRPr lang="en-US" sz="3200" b="0" i="0" u="none" strike="noStrike">
                        <a:effectLst/>
                        <a:latin typeface="Arial" panose="020B0604020202020204" pitchFamily="34" charset="0"/>
                      </a:endParaRPr>
                    </a:p>
                  </a:txBody>
                  <a:tcPr marL="9525" marR="9525" marT="9527" marB="0" anchor="b"/>
                </a:tc>
                <a:tc>
                  <a:txBody>
                    <a:bodyPr/>
                    <a:lstStyle/>
                    <a:p>
                      <a:pPr algn="r" fontAlgn="b"/>
                      <a:r>
                        <a:rPr lang="en-US" sz="3200" u="none" strike="noStrike" dirty="0">
                          <a:effectLst/>
                        </a:rPr>
                        <a:t>0.4</a:t>
                      </a:r>
                      <a:endParaRPr lang="en-US" sz="3200" b="0" i="0" u="none" strike="noStrike" dirty="0">
                        <a:effectLst/>
                        <a:latin typeface="Arial" panose="020B0604020202020204" pitchFamily="34" charset="0"/>
                      </a:endParaRPr>
                    </a:p>
                  </a:txBody>
                  <a:tcPr marL="9525" marR="9525" marT="9527" marB="0" anchor="b"/>
                </a:tc>
                <a:tc>
                  <a:txBody>
                    <a:bodyPr/>
                    <a:lstStyle/>
                    <a:p>
                      <a:pPr algn="r" fontAlgn="b"/>
                      <a:r>
                        <a:rPr lang="en-US" sz="3200" u="none" strike="noStrike">
                          <a:effectLst/>
                        </a:rPr>
                        <a:t>0.4</a:t>
                      </a:r>
                      <a:endParaRPr lang="en-US" sz="3200" b="0" i="0" u="none" strike="noStrike">
                        <a:effectLst/>
                        <a:latin typeface="Arial" panose="020B0604020202020204" pitchFamily="34" charset="0"/>
                      </a:endParaRPr>
                    </a:p>
                  </a:txBody>
                  <a:tcPr marL="9525" marR="9525" marT="9527" marB="0" anchor="b"/>
                </a:tc>
                <a:extLst>
                  <a:ext uri="{0D108BD9-81ED-4DB2-BD59-A6C34878D82A}">
                    <a16:rowId xmlns:a16="http://schemas.microsoft.com/office/drawing/2014/main" val="1906759959"/>
                  </a:ext>
                </a:extLst>
              </a:tr>
              <a:tr h="497284">
                <a:tc>
                  <a:txBody>
                    <a:bodyPr/>
                    <a:lstStyle/>
                    <a:p>
                      <a:pPr algn="l" fontAlgn="b"/>
                      <a:endParaRPr lang="en-US" sz="3200" b="0" i="0" u="none" strike="noStrike">
                        <a:effectLst/>
                        <a:latin typeface="Arial" panose="020B0604020202020204" pitchFamily="34" charset="0"/>
                      </a:endParaRPr>
                    </a:p>
                  </a:txBody>
                  <a:tcPr marL="9525" marR="9525" marT="9527" marB="0" anchor="b"/>
                </a:tc>
                <a:tc>
                  <a:txBody>
                    <a:bodyPr/>
                    <a:lstStyle/>
                    <a:p>
                      <a:pPr algn="l" fontAlgn="b"/>
                      <a:endParaRPr lang="en-US" sz="3200" b="0" i="0" u="none" strike="noStrike" dirty="0">
                        <a:effectLst/>
                        <a:latin typeface="Arial" panose="020B0604020202020204" pitchFamily="34" charset="0"/>
                      </a:endParaRPr>
                    </a:p>
                  </a:txBody>
                  <a:tcPr marL="9525" marR="9525" marT="9527" marB="0" anchor="b"/>
                </a:tc>
                <a:tc>
                  <a:txBody>
                    <a:bodyPr/>
                    <a:lstStyle/>
                    <a:p>
                      <a:pPr algn="l" fontAlgn="b"/>
                      <a:endParaRPr lang="en-US" sz="3200" b="0" i="0" u="none" strike="noStrike" dirty="0">
                        <a:effectLst/>
                        <a:latin typeface="Arial" panose="020B0604020202020204" pitchFamily="34" charset="0"/>
                      </a:endParaRPr>
                    </a:p>
                  </a:txBody>
                  <a:tcPr marL="9525" marR="9525" marT="9527" marB="0" anchor="b"/>
                </a:tc>
                <a:extLst>
                  <a:ext uri="{0D108BD9-81ED-4DB2-BD59-A6C34878D82A}">
                    <a16:rowId xmlns:a16="http://schemas.microsoft.com/office/drawing/2014/main" val="191132027"/>
                  </a:ext>
                </a:extLst>
              </a:tr>
              <a:tr h="497284">
                <a:tc>
                  <a:txBody>
                    <a:bodyPr/>
                    <a:lstStyle/>
                    <a:p>
                      <a:pPr algn="l" fontAlgn="b"/>
                      <a:r>
                        <a:rPr lang="en-US" sz="3200" u="none" strike="noStrike">
                          <a:effectLst/>
                        </a:rPr>
                        <a:t>value of debt</a:t>
                      </a:r>
                      <a:endParaRPr lang="en-US" sz="3200" b="0" i="0" u="none" strike="noStrike">
                        <a:effectLst/>
                        <a:latin typeface="Arial" panose="020B0604020202020204" pitchFamily="34" charset="0"/>
                      </a:endParaRPr>
                    </a:p>
                  </a:txBody>
                  <a:tcPr marL="9525" marR="9525" marT="9527" marB="0" anchor="b"/>
                </a:tc>
                <a:tc>
                  <a:txBody>
                    <a:bodyPr/>
                    <a:lstStyle/>
                    <a:p>
                      <a:pPr algn="r" fontAlgn="b"/>
                      <a:r>
                        <a:rPr lang="en-US" sz="3200" u="none" strike="noStrike">
                          <a:effectLst/>
                        </a:rPr>
                        <a:t>1.98</a:t>
                      </a:r>
                      <a:endParaRPr lang="en-US" sz="3200" b="0" i="0" u="none" strike="noStrike">
                        <a:effectLst/>
                        <a:latin typeface="Arial" panose="020B0604020202020204" pitchFamily="34" charset="0"/>
                      </a:endParaRPr>
                    </a:p>
                  </a:txBody>
                  <a:tcPr marL="9525" marR="9525" marT="9527" marB="0" anchor="b"/>
                </a:tc>
                <a:tc>
                  <a:txBody>
                    <a:bodyPr/>
                    <a:lstStyle/>
                    <a:p>
                      <a:pPr algn="r" fontAlgn="b"/>
                      <a:r>
                        <a:rPr lang="en-US" sz="3200" u="none" strike="noStrike" dirty="0">
                          <a:effectLst/>
                        </a:rPr>
                        <a:t>1.56</a:t>
                      </a:r>
                      <a:endParaRPr lang="en-US" sz="3200" b="0" i="0" u="none" strike="noStrike" dirty="0">
                        <a:effectLst/>
                        <a:latin typeface="Arial" panose="020B0604020202020204" pitchFamily="34" charset="0"/>
                      </a:endParaRPr>
                    </a:p>
                  </a:txBody>
                  <a:tcPr marL="9525" marR="9525" marT="9527" marB="0" anchor="b"/>
                </a:tc>
                <a:extLst>
                  <a:ext uri="{0D108BD9-81ED-4DB2-BD59-A6C34878D82A}">
                    <a16:rowId xmlns:a16="http://schemas.microsoft.com/office/drawing/2014/main" val="1857045117"/>
                  </a:ext>
                </a:extLst>
              </a:tr>
              <a:tr h="497284">
                <a:tc>
                  <a:txBody>
                    <a:bodyPr/>
                    <a:lstStyle/>
                    <a:p>
                      <a:pPr algn="l" fontAlgn="b"/>
                      <a:r>
                        <a:rPr lang="en-US" sz="3200" u="none" strike="noStrike">
                          <a:effectLst/>
                        </a:rPr>
                        <a:t>value of equity</a:t>
                      </a:r>
                      <a:endParaRPr lang="en-US" sz="3200" b="0" i="0" u="none" strike="noStrike">
                        <a:effectLst/>
                        <a:latin typeface="Arial" panose="020B0604020202020204" pitchFamily="34" charset="0"/>
                      </a:endParaRPr>
                    </a:p>
                  </a:txBody>
                  <a:tcPr marL="9525" marR="9525" marT="9527" marB="0" anchor="b"/>
                </a:tc>
                <a:tc>
                  <a:txBody>
                    <a:bodyPr/>
                    <a:lstStyle/>
                    <a:p>
                      <a:pPr algn="r" fontAlgn="b"/>
                      <a:r>
                        <a:rPr lang="en-US" sz="3200" u="none" strike="noStrike">
                          <a:effectLst/>
                        </a:rPr>
                        <a:t>2.02</a:t>
                      </a:r>
                      <a:endParaRPr lang="en-US" sz="3200" b="0" i="0" u="none" strike="noStrike">
                        <a:effectLst/>
                        <a:latin typeface="Arial" panose="020B0604020202020204" pitchFamily="34" charset="0"/>
                      </a:endParaRPr>
                    </a:p>
                  </a:txBody>
                  <a:tcPr marL="9525" marR="9525" marT="9527" marB="0" anchor="b"/>
                </a:tc>
                <a:tc>
                  <a:txBody>
                    <a:bodyPr/>
                    <a:lstStyle/>
                    <a:p>
                      <a:pPr algn="r" fontAlgn="b"/>
                      <a:r>
                        <a:rPr lang="en-US" sz="3200" u="none" strike="noStrike" dirty="0">
                          <a:effectLst/>
                        </a:rPr>
                        <a:t>2.44</a:t>
                      </a:r>
                      <a:endParaRPr lang="en-US" sz="3200" b="0" i="0" u="none" strike="noStrike" dirty="0">
                        <a:effectLst/>
                        <a:latin typeface="Arial" panose="020B0604020202020204" pitchFamily="34" charset="0"/>
                      </a:endParaRPr>
                    </a:p>
                  </a:txBody>
                  <a:tcPr marL="9525" marR="9525" marT="9527" marB="0" anchor="b"/>
                </a:tc>
                <a:extLst>
                  <a:ext uri="{0D108BD9-81ED-4DB2-BD59-A6C34878D82A}">
                    <a16:rowId xmlns:a16="http://schemas.microsoft.com/office/drawing/2014/main" val="732078112"/>
                  </a:ext>
                </a:extLst>
              </a:tr>
            </a:tbl>
          </a:graphicData>
        </a:graphic>
      </p:graphicFrame>
    </p:spTree>
    <p:extLst>
      <p:ext uri="{BB962C8B-B14F-4D97-AF65-F5344CB8AC3E}">
        <p14:creationId xmlns:p14="http://schemas.microsoft.com/office/powerpoint/2010/main" val="325589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endParaRPr lang="en-US" altLang="en-US" sz="4000" dirty="0"/>
          </a:p>
        </p:txBody>
      </p:sp>
      <p:sp>
        <p:nvSpPr>
          <p:cNvPr id="72707" name="Rectangle 3"/>
          <p:cNvSpPr>
            <a:spLocks noGrp="1" noChangeArrowheads="1"/>
          </p:cNvSpPr>
          <p:nvPr>
            <p:ph type="body" idx="1"/>
          </p:nvPr>
        </p:nvSpPr>
        <p:spPr/>
        <p:txBody>
          <a:bodyPr/>
          <a:lstStyle/>
          <a:p>
            <a:pPr eaLnBrk="1" hangingPunct="1"/>
            <a:r>
              <a:rPr lang="en-US" altLang="en-US" dirty="0" smtClean="0"/>
              <a:t>Black, Fischer; Myron Scholes (1973). "The Pricing of Options and Corporate Liabilities </a:t>
            </a:r>
          </a:p>
        </p:txBody>
      </p:sp>
    </p:spTree>
    <p:extLst>
      <p:ext uri="{BB962C8B-B14F-4D97-AF65-F5344CB8AC3E}">
        <p14:creationId xmlns:p14="http://schemas.microsoft.com/office/powerpoint/2010/main" val="1230228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endParaRPr lang="en-US" altLang="en-US" smtClean="0"/>
          </a:p>
        </p:txBody>
      </p:sp>
      <p:sp>
        <p:nvSpPr>
          <p:cNvPr id="91139" name="Content Placeholder 2"/>
          <p:cNvSpPr>
            <a:spLocks noGrp="1"/>
          </p:cNvSpPr>
          <p:nvPr>
            <p:ph idx="1"/>
          </p:nvPr>
        </p:nvSpPr>
        <p:spPr/>
        <p:txBody>
          <a:bodyPr/>
          <a:lstStyle/>
          <a:p>
            <a:r>
              <a:rPr lang="en-US" altLang="en-US" smtClean="0"/>
              <a:t>When volatility increase, debt values decline, for they don’t enjoy the upswing of the market but suffer from downswing of the market.</a:t>
            </a:r>
          </a:p>
          <a:p>
            <a:r>
              <a:rPr lang="en-US" altLang="en-US" smtClean="0"/>
              <a:t>Long term bonds suffer more. </a:t>
            </a:r>
          </a:p>
        </p:txBody>
      </p:sp>
    </p:spTree>
    <p:extLst>
      <p:ext uri="{BB962C8B-B14F-4D97-AF65-F5344CB8AC3E}">
        <p14:creationId xmlns:p14="http://schemas.microsoft.com/office/powerpoint/2010/main" val="1983322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Beta of different securities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i="1" dirty="0" smtClean="0"/>
                  <a:t>Asset is the sum of equity and </a:t>
                </a:r>
                <a:r>
                  <a:rPr lang="en-US" i="1" dirty="0" smtClean="0"/>
                  <a:t>debt</a:t>
                </a:r>
                <a:endParaRPr lang="en-US" i="1" dirty="0" smtClean="0"/>
              </a:p>
              <a:p>
                <a:r>
                  <a:rPr lang="en-US" i="1" dirty="0" smtClean="0"/>
                  <a:t>A = E + D</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𝐴</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𝐸</m:t>
                        </m:r>
                      </m:num>
                      <m:den>
                        <m:r>
                          <a:rPr lang="en-US" i="1">
                            <a:latin typeface="Cambria Math" panose="02040503050406030204" pitchFamily="18" charset="0"/>
                          </a:rPr>
                          <m:t>𝐴</m:t>
                        </m:r>
                      </m:den>
                    </m:f>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𝐸</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𝐷</m:t>
                        </m:r>
                      </m:num>
                      <m:den>
                        <m:r>
                          <a:rPr lang="en-US" i="1">
                            <a:latin typeface="Cambria Math" panose="02040503050406030204" pitchFamily="18" charset="0"/>
                          </a:rPr>
                          <m:t>𝐴</m:t>
                        </m:r>
                      </m:den>
                    </m:f>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𝐷</m:t>
                        </m:r>
                      </m:sub>
                    </m:sSub>
                    <m:r>
                      <a:rPr lang="en-US" i="1">
                        <a:latin typeface="Cambria Math" panose="02040503050406030204" pitchFamily="18" charset="0"/>
                      </a:rPr>
                      <m:t> </m:t>
                    </m:r>
                  </m:oMath>
                </a14:m>
                <a:endParaRPr lang="en-US" i="1" dirty="0" smtClean="0"/>
              </a:p>
              <a:p>
                <a:r>
                  <a:rPr lang="en-US" i="1" dirty="0" smtClean="0"/>
                  <a:t>Or </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𝐴</m:t>
                        </m:r>
                        <m:r>
                          <a:rPr lang="en-US" i="1">
                            <a:latin typeface="Cambria Math" panose="02040503050406030204" pitchFamily="18" charset="0"/>
                          </a:rPr>
                          <m:t>𝛽</m:t>
                        </m:r>
                      </m:e>
                      <m:sub>
                        <m:r>
                          <a:rPr lang="en-US" i="1">
                            <a:latin typeface="Cambria Math" panose="02040503050406030204" pitchFamily="18" charset="0"/>
                          </a:rPr>
                          <m:t>𝐴</m:t>
                        </m:r>
                      </m:sub>
                    </m:sSub>
                    <m:r>
                      <a:rPr lang="en-US" i="1">
                        <a:latin typeface="Cambria Math" panose="02040503050406030204" pitchFamily="18" charset="0"/>
                      </a:rPr>
                      <m:t>=</m:t>
                    </m:r>
                    <m:r>
                      <a:rPr lang="en-US" i="1">
                        <a:latin typeface="Cambria Math" panose="02040503050406030204" pitchFamily="18" charset="0"/>
                      </a:rPr>
                      <m:t>𝐸</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𝐸</m:t>
                        </m:r>
                      </m:sub>
                    </m:sSub>
                    <m:r>
                      <a:rPr lang="en-US" i="1">
                        <a:latin typeface="Cambria Math" panose="02040503050406030204" pitchFamily="18" charset="0"/>
                      </a:rPr>
                      <m:t>+</m:t>
                    </m:r>
                    <m:r>
                      <a:rPr lang="en-US" i="1">
                        <a:latin typeface="Cambria Math" panose="02040503050406030204" pitchFamily="18" charset="0"/>
                      </a:rPr>
                      <m:t>𝐷</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𝐷</m:t>
                        </m:r>
                      </m:sub>
                    </m:sSub>
                    <m:r>
                      <a:rPr lang="en-US" i="1">
                        <a:latin typeface="Cambria Math" panose="02040503050406030204" pitchFamily="18" charset="0"/>
                      </a:rPr>
                      <m:t> </m:t>
                    </m:r>
                  </m:oMath>
                </a14:m>
                <a:endParaRPr lang="en-US" i="1" dirty="0" smtClean="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1775037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i="1" dirty="0"/>
                  <a:t>We think E as the call option on asset</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𝐸</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𝐴𝑁</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r>
                          <a:rPr lang="en-US" i="1">
                            <a:latin typeface="Cambria Math" panose="02040503050406030204" pitchFamily="18" charset="0"/>
                          </a:rPr>
                          <m:t>)</m:t>
                        </m:r>
                      </m:num>
                      <m:den>
                        <m:r>
                          <a:rPr lang="en-US" i="1">
                            <a:latin typeface="Cambria Math" panose="02040503050406030204" pitchFamily="18" charset="0"/>
                          </a:rPr>
                          <m:t>𝐸</m:t>
                        </m:r>
                      </m:den>
                    </m:f>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𝐴</m:t>
                        </m:r>
                      </m:sub>
                    </m:sSub>
                    <m:r>
                      <a:rPr lang="en-US" i="1">
                        <a:latin typeface="Cambria Math" panose="02040503050406030204" pitchFamily="18" charset="0"/>
                      </a:rPr>
                      <m:t> </m:t>
                    </m:r>
                  </m:oMath>
                </a14:m>
                <a:endParaRPr lang="en-US" dirty="0"/>
              </a:p>
              <a:p>
                <a:r>
                  <a:rPr lang="en-US" dirty="0"/>
                  <a:t>Substitute into the earlier equation</a:t>
                </a:r>
              </a:p>
              <a:p>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𝐸</m:t>
                        </m:r>
                      </m:num>
                      <m:den>
                        <m:r>
                          <a:rPr lang="en-US" i="1">
                            <a:latin typeface="Cambria Math" panose="02040503050406030204" pitchFamily="18" charset="0"/>
                          </a:rPr>
                          <m:t>𝑁</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r>
                          <a:rPr lang="en-US" i="1">
                            <a:latin typeface="Cambria Math" panose="02040503050406030204" pitchFamily="18" charset="0"/>
                          </a:rPr>
                          <m:t>)</m:t>
                        </m:r>
                      </m:den>
                    </m:f>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𝐸</m:t>
                        </m:r>
                      </m:sub>
                    </m:sSub>
                    <m:r>
                      <a:rPr lang="en-US" i="1">
                        <a:latin typeface="Cambria Math" panose="02040503050406030204" pitchFamily="18" charset="0"/>
                      </a:rPr>
                      <m:t>=</m:t>
                    </m:r>
                    <m:r>
                      <a:rPr lang="en-US" i="1">
                        <a:latin typeface="Cambria Math" panose="02040503050406030204" pitchFamily="18" charset="0"/>
                      </a:rPr>
                      <m:t>𝐸</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𝐸</m:t>
                        </m:r>
                      </m:sub>
                    </m:sSub>
                    <m:r>
                      <a:rPr lang="en-US" i="1">
                        <a:latin typeface="Cambria Math" panose="02040503050406030204" pitchFamily="18" charset="0"/>
                      </a:rPr>
                      <m:t>+</m:t>
                    </m:r>
                    <m:r>
                      <a:rPr lang="en-US" i="1">
                        <a:latin typeface="Cambria Math" panose="02040503050406030204" pitchFamily="18" charset="0"/>
                      </a:rPr>
                      <m:t>𝐷</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𝐷</m:t>
                        </m:r>
                      </m:sub>
                    </m:sSub>
                    <m:r>
                      <a:rPr lang="en-US" i="1">
                        <a:latin typeface="Cambria Math" panose="02040503050406030204" pitchFamily="18" charset="0"/>
                      </a:rPr>
                      <m:t> </m:t>
                    </m:r>
                  </m:oMath>
                </a14:m>
                <a:endParaRPr lang="en-US" dirty="0" smtClean="0"/>
              </a:p>
              <a:p>
                <a:r>
                  <a:rPr lang="en-US" dirty="0" smtClean="0"/>
                  <a:t>Regrouping</a:t>
                </a:r>
              </a:p>
              <a:p>
                <a14:m>
                  <m:oMath xmlns:m="http://schemas.openxmlformats.org/officeDocument/2006/math">
                    <m:r>
                      <a:rPr lang="en-US" i="1">
                        <a:latin typeface="Cambria Math" panose="02040503050406030204" pitchFamily="18" charset="0"/>
                      </a:rPr>
                      <m:t>𝐷</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𝐷</m:t>
                        </m:r>
                      </m:sub>
                    </m:sSub>
                    <m:r>
                      <a:rPr lang="en-US" i="1">
                        <a:latin typeface="Cambria Math" panose="02040503050406030204" pitchFamily="18" charset="0"/>
                      </a:rPr>
                      <m:t>=</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𝐸</m:t>
                            </m:r>
                          </m:num>
                          <m:den>
                            <m:r>
                              <a:rPr lang="en-US" i="1">
                                <a:latin typeface="Cambria Math" panose="02040503050406030204" pitchFamily="18" charset="0"/>
                              </a:rPr>
                              <m:t>𝑁</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e>
                            </m:d>
                          </m:den>
                        </m:f>
                        <m:r>
                          <a:rPr lang="en-US" i="1">
                            <a:latin typeface="Cambria Math" panose="02040503050406030204" pitchFamily="18" charset="0"/>
                          </a:rPr>
                          <m:t>−</m:t>
                        </m:r>
                        <m:r>
                          <a:rPr lang="en-US" i="1">
                            <a:latin typeface="Cambria Math" panose="02040503050406030204" pitchFamily="18" charset="0"/>
                          </a:rPr>
                          <m:t>𝐸</m:t>
                        </m:r>
                      </m:e>
                    </m:d>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𝐸</m:t>
                        </m:r>
                      </m:sub>
                    </m:sSub>
                    <m:r>
                      <a:rPr lang="en-US" i="1">
                        <a:latin typeface="Cambria Math" panose="02040503050406030204" pitchFamily="18" charset="0"/>
                      </a:rPr>
                      <m:t>=</m:t>
                    </m:r>
                    <m:r>
                      <a:rPr lang="en-US" i="1">
                        <a:latin typeface="Cambria Math" panose="02040503050406030204" pitchFamily="18" charset="0"/>
                      </a:rPr>
                      <m:t>𝐸</m:t>
                    </m:r>
                    <m:f>
                      <m:fPr>
                        <m:ctrlPr>
                          <a:rPr lang="en-US" i="1">
                            <a:latin typeface="Cambria Math" panose="02040503050406030204" pitchFamily="18" charset="0"/>
                          </a:rPr>
                        </m:ctrlPr>
                      </m:fPr>
                      <m:num>
                        <m:r>
                          <a:rPr lang="en-US" i="1">
                            <a:latin typeface="Cambria Math" panose="02040503050406030204" pitchFamily="18" charset="0"/>
                          </a:rPr>
                          <m:t>1−</m:t>
                        </m:r>
                        <m:r>
                          <a:rPr lang="en-US" i="1">
                            <a:latin typeface="Cambria Math" panose="02040503050406030204" pitchFamily="18" charset="0"/>
                          </a:rPr>
                          <m:t>𝑁</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e>
                        </m:d>
                      </m:num>
                      <m:den>
                        <m:r>
                          <a:rPr lang="en-US" i="1">
                            <a:latin typeface="Cambria Math" panose="02040503050406030204" pitchFamily="18" charset="0"/>
                          </a:rPr>
                          <m:t>𝑁</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e>
                        </m:d>
                      </m:den>
                    </m:f>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𝐸</m:t>
                        </m:r>
                      </m:sub>
                    </m:sSub>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2433938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So</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𝐷</m:t>
                        </m:r>
                      </m:sub>
                    </m:sSub>
                    <m:r>
                      <a:rPr lang="en-US" i="1">
                        <a:latin typeface="Cambria Math" panose="02040503050406030204" pitchFamily="18" charset="0"/>
                      </a:rPr>
                      <m:t>=</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𝐸</m:t>
                            </m:r>
                          </m:num>
                          <m:den>
                            <m:r>
                              <a:rPr lang="en-US" i="1">
                                <a:latin typeface="Cambria Math" panose="02040503050406030204" pitchFamily="18" charset="0"/>
                              </a:rPr>
                              <m:t>𝑁</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e>
                            </m:d>
                          </m:den>
                        </m:f>
                        <m:r>
                          <a:rPr lang="en-US" i="1">
                            <a:latin typeface="Cambria Math" panose="02040503050406030204" pitchFamily="18" charset="0"/>
                          </a:rPr>
                          <m:t>−</m:t>
                        </m:r>
                        <m:r>
                          <a:rPr lang="en-US" i="1">
                            <a:latin typeface="Cambria Math" panose="02040503050406030204" pitchFamily="18" charset="0"/>
                          </a:rPr>
                          <m:t>𝐸</m:t>
                        </m:r>
                      </m:e>
                    </m:d>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𝐸</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𝐸</m:t>
                        </m:r>
                      </m:num>
                      <m:den>
                        <m:r>
                          <a:rPr lang="en-US" i="1">
                            <a:latin typeface="Cambria Math" panose="02040503050406030204" pitchFamily="18" charset="0"/>
                          </a:rPr>
                          <m:t>𝐷</m:t>
                        </m:r>
                      </m:den>
                    </m:f>
                    <m:f>
                      <m:fPr>
                        <m:ctrlPr>
                          <a:rPr lang="en-US" i="1">
                            <a:latin typeface="Cambria Math" panose="02040503050406030204" pitchFamily="18" charset="0"/>
                          </a:rPr>
                        </m:ctrlPr>
                      </m:fPr>
                      <m:num>
                        <m:r>
                          <a:rPr lang="en-US" i="1">
                            <a:latin typeface="Cambria Math" panose="02040503050406030204" pitchFamily="18" charset="0"/>
                          </a:rPr>
                          <m:t>1−</m:t>
                        </m:r>
                        <m:r>
                          <a:rPr lang="en-US" i="1">
                            <a:latin typeface="Cambria Math" panose="02040503050406030204" pitchFamily="18" charset="0"/>
                          </a:rPr>
                          <m:t>𝑁</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e>
                        </m:d>
                      </m:num>
                      <m:den>
                        <m:r>
                          <a:rPr lang="en-US" i="1">
                            <a:latin typeface="Cambria Math" panose="02040503050406030204" pitchFamily="18" charset="0"/>
                          </a:rPr>
                          <m:t>𝑁</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1</m:t>
                                </m:r>
                              </m:sub>
                            </m:sSub>
                          </m:e>
                        </m:d>
                      </m:den>
                    </m:f>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𝐸</m:t>
                        </m:r>
                      </m:sub>
                    </m:sSub>
                  </m:oMath>
                </a14:m>
                <a:endParaRPr lang="en-US" dirty="0"/>
              </a:p>
              <a:p>
                <a:r>
                  <a:rPr lang="en-US" dirty="0" smtClean="0"/>
                  <a:t>In this way, we can determine bond beta from equity beta.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3277414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Assuming asset beta to be 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3975502"/>
              </p:ext>
            </p:extLst>
          </p:nvPr>
        </p:nvGraphicFramePr>
        <p:xfrm>
          <a:off x="1238596" y="1878674"/>
          <a:ext cx="9908775" cy="4621877"/>
        </p:xfrm>
        <a:graphic>
          <a:graphicData uri="http://schemas.openxmlformats.org/drawingml/2006/table">
            <a:tbl>
              <a:tblPr>
                <a:tableStyleId>{5C22544A-7EE6-4342-B048-85BDC9FD1C3A}</a:tableStyleId>
              </a:tblPr>
              <a:tblGrid>
                <a:gridCol w="2655291">
                  <a:extLst>
                    <a:ext uri="{9D8B030D-6E8A-4147-A177-3AD203B41FA5}">
                      <a16:colId xmlns:a16="http://schemas.microsoft.com/office/drawing/2014/main" val="2101333767"/>
                    </a:ext>
                  </a:extLst>
                </a:gridCol>
                <a:gridCol w="1036212">
                  <a:extLst>
                    <a:ext uri="{9D8B030D-6E8A-4147-A177-3AD203B41FA5}">
                      <a16:colId xmlns:a16="http://schemas.microsoft.com/office/drawing/2014/main" val="1608108212"/>
                    </a:ext>
                  </a:extLst>
                </a:gridCol>
                <a:gridCol w="1036212">
                  <a:extLst>
                    <a:ext uri="{9D8B030D-6E8A-4147-A177-3AD203B41FA5}">
                      <a16:colId xmlns:a16="http://schemas.microsoft.com/office/drawing/2014/main" val="1615091892"/>
                    </a:ext>
                  </a:extLst>
                </a:gridCol>
                <a:gridCol w="1036212">
                  <a:extLst>
                    <a:ext uri="{9D8B030D-6E8A-4147-A177-3AD203B41FA5}">
                      <a16:colId xmlns:a16="http://schemas.microsoft.com/office/drawing/2014/main" val="2186017514"/>
                    </a:ext>
                  </a:extLst>
                </a:gridCol>
                <a:gridCol w="1036212">
                  <a:extLst>
                    <a:ext uri="{9D8B030D-6E8A-4147-A177-3AD203B41FA5}">
                      <a16:colId xmlns:a16="http://schemas.microsoft.com/office/drawing/2014/main" val="2396060349"/>
                    </a:ext>
                  </a:extLst>
                </a:gridCol>
                <a:gridCol w="1036212">
                  <a:extLst>
                    <a:ext uri="{9D8B030D-6E8A-4147-A177-3AD203B41FA5}">
                      <a16:colId xmlns:a16="http://schemas.microsoft.com/office/drawing/2014/main" val="4141104062"/>
                    </a:ext>
                  </a:extLst>
                </a:gridCol>
                <a:gridCol w="1036212">
                  <a:extLst>
                    <a:ext uri="{9D8B030D-6E8A-4147-A177-3AD203B41FA5}">
                      <a16:colId xmlns:a16="http://schemas.microsoft.com/office/drawing/2014/main" val="1132831084"/>
                    </a:ext>
                  </a:extLst>
                </a:gridCol>
                <a:gridCol w="1036212">
                  <a:extLst>
                    <a:ext uri="{9D8B030D-6E8A-4147-A177-3AD203B41FA5}">
                      <a16:colId xmlns:a16="http://schemas.microsoft.com/office/drawing/2014/main" val="2716540119"/>
                    </a:ext>
                  </a:extLst>
                </a:gridCol>
              </a:tblGrid>
              <a:tr h="355529">
                <a:tc>
                  <a:txBody>
                    <a:bodyPr/>
                    <a:lstStyle/>
                    <a:p>
                      <a:pPr algn="l" fontAlgn="b"/>
                      <a:r>
                        <a:rPr lang="en-US" sz="2000" u="none" strike="noStrike" dirty="0">
                          <a:effectLst/>
                        </a:rPr>
                        <a:t>S</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3</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3</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3</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3</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3</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3</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3</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566780424"/>
                  </a:ext>
                </a:extLst>
              </a:tr>
              <a:tr h="355529">
                <a:tc>
                  <a:txBody>
                    <a:bodyPr/>
                    <a:lstStyle/>
                    <a:p>
                      <a:pPr algn="l" fontAlgn="b"/>
                      <a:r>
                        <a:rPr lang="en-US" sz="2000" u="none" strike="noStrike" dirty="0">
                          <a:effectLst/>
                        </a:rPr>
                        <a:t>K</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1</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3</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7</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9</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11</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13</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66962198"/>
                  </a:ext>
                </a:extLst>
              </a:tr>
              <a:tr h="355529">
                <a:tc>
                  <a:txBody>
                    <a:bodyPr/>
                    <a:lstStyle/>
                    <a:p>
                      <a:pPr algn="l" fontAlgn="b"/>
                      <a:r>
                        <a:rPr lang="en-US" sz="2000" u="none" strike="noStrike" dirty="0">
                          <a:effectLst/>
                        </a:rPr>
                        <a:t>R</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0.06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0.06</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683754166"/>
                  </a:ext>
                </a:extLst>
              </a:tr>
              <a:tr h="355529">
                <a:tc>
                  <a:txBody>
                    <a:bodyPr/>
                    <a:lstStyle/>
                    <a:p>
                      <a:pPr algn="l" fontAlgn="b"/>
                      <a:r>
                        <a:rPr lang="en-US" sz="2000" u="none" strike="noStrike" dirty="0">
                          <a:effectLst/>
                        </a:rPr>
                        <a:t>T</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5</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80436484"/>
                  </a:ext>
                </a:extLst>
              </a:tr>
              <a:tr h="355529">
                <a:tc>
                  <a:txBody>
                    <a:bodyPr/>
                    <a:lstStyle/>
                    <a:p>
                      <a:pPr algn="l" fontAlgn="b"/>
                      <a:r>
                        <a:rPr lang="en-US" sz="2000" u="none" strike="noStrike" dirty="0">
                          <a:effectLst/>
                        </a:rPr>
                        <a:t>sigma</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0.2</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0.2</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0.2</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0.2</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0.2</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0.2</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0.2</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329930997"/>
                  </a:ext>
                </a:extLst>
              </a:tr>
              <a:tr h="355529">
                <a:tc>
                  <a:txBody>
                    <a:bodyPr/>
                    <a:lstStyle/>
                    <a:p>
                      <a:pPr algn="l" fontAlgn="b"/>
                      <a:r>
                        <a:rPr lang="en-US" sz="2000" u="none" strike="noStrike">
                          <a:effectLst/>
                        </a:rPr>
                        <a:t>d1</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3.35</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0.89</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-0.25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-1.00</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-1.56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-2.01</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-2.38</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21633485"/>
                  </a:ext>
                </a:extLst>
              </a:tr>
              <a:tr h="355529">
                <a:tc>
                  <a:txBody>
                    <a:bodyPr/>
                    <a:lstStyle/>
                    <a:p>
                      <a:pPr algn="l" fontAlgn="b"/>
                      <a:r>
                        <a:rPr lang="en-US" sz="2000" u="none" strike="noStrike">
                          <a:effectLst/>
                        </a:rPr>
                        <a:t>d2</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2.90</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0.45</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-0.70</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-1.45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-2.01</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-2.46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-2.83</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0107451"/>
                  </a:ext>
                </a:extLst>
              </a:tr>
              <a:tr h="355529">
                <a:tc>
                  <a:txBody>
                    <a:bodyPr/>
                    <a:lstStyle/>
                    <a:p>
                      <a:pPr algn="l" fontAlgn="b"/>
                      <a:r>
                        <a:rPr lang="en-US" sz="2000" u="none" strike="noStrike">
                          <a:effectLst/>
                        </a:rPr>
                        <a:t>c</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2.26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0.95</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0.30</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0.09</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0.03</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0.01</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0.00</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46621127"/>
                  </a:ext>
                </a:extLst>
              </a:tr>
              <a:tr h="355529">
                <a:tc>
                  <a:txBody>
                    <a:bodyPr/>
                    <a:lstStyle/>
                    <a:p>
                      <a:pPr algn="l" fontAlgn="b"/>
                      <a:r>
                        <a:rPr lang="en-US" sz="2000" u="none" strike="noStrike">
                          <a:effectLst/>
                        </a:rPr>
                        <a:t>p</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0.00</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0.17</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1.01</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2.28</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3.70</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5.16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6.63</a:t>
                      </a:r>
                      <a:endParaRPr lang="en-US" sz="2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639690221"/>
                  </a:ext>
                </a:extLst>
              </a:tr>
              <a:tr h="355529">
                <a:tc>
                  <a:txBody>
                    <a:bodyPr/>
                    <a:lstStyle/>
                    <a:p>
                      <a:pPr algn="l" fontAlgn="b"/>
                      <a:r>
                        <a:rPr lang="en-US" sz="2000" u="none" strike="noStrike">
                          <a:effectLst/>
                        </a:rPr>
                        <a:t>Kexp(-rT)-p (bond value)</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0.74</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2.05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2.70</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2.91</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2.97</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2.99</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3.00</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83592797"/>
                  </a:ext>
                </a:extLst>
              </a:tr>
              <a:tr h="355529">
                <a:tc>
                  <a:txBody>
                    <a:bodyPr/>
                    <a:lstStyle/>
                    <a:p>
                      <a:pPr algn="l" fontAlgn="b"/>
                      <a:r>
                        <a:rPr lang="en-US" sz="2000" u="none" strike="noStrike">
                          <a:effectLst/>
                        </a:rPr>
                        <a:t>bond interest rate</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0.08</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0.12</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0.18</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0.22</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0.26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0.29</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18054786"/>
                  </a:ext>
                </a:extLst>
              </a:tr>
              <a:tr h="355529">
                <a:tc>
                  <a:txBody>
                    <a:bodyPr/>
                    <a:lstStyle/>
                    <a:p>
                      <a:pPr algn="l" fontAlgn="b"/>
                      <a:r>
                        <a:rPr lang="en-US" sz="2000" u="none" strike="noStrike">
                          <a:effectLst/>
                        </a:rPr>
                        <a:t>beta of equity</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1.33</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2.58</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3.96</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5.14</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6.11</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6.93</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a:effectLst/>
                        </a:rPr>
                        <a:t>7.64</a:t>
                      </a:r>
                      <a:endParaRPr lang="en-US" sz="2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915582936"/>
                  </a:ext>
                </a:extLst>
              </a:tr>
              <a:tr h="355529">
                <a:tc>
                  <a:txBody>
                    <a:bodyPr/>
                    <a:lstStyle/>
                    <a:p>
                      <a:pPr algn="l" fontAlgn="b"/>
                      <a:r>
                        <a:rPr lang="en-US" sz="2000" u="none" strike="noStrike">
                          <a:effectLst/>
                        </a:rPr>
                        <a:t>beta of bond</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0.00</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0.27</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0.67</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0.87</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a:effectLst/>
                        </a:rPr>
                        <a:t>0.95</a:t>
                      </a:r>
                      <a:endParaRPr lang="en-US" sz="2000" b="0" i="0" u="none" strike="noStrike">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0.98</a:t>
                      </a:r>
                      <a:endParaRPr lang="en-US" sz="2000" b="0" i="0" u="none" strike="noStrike" dirty="0">
                        <a:effectLst/>
                        <a:latin typeface="Arial" panose="020B0604020202020204" pitchFamily="34" charset="0"/>
                      </a:endParaRPr>
                    </a:p>
                  </a:txBody>
                  <a:tcPr marL="9525" marR="9525" marT="9525" marB="0" anchor="b"/>
                </a:tc>
                <a:tc>
                  <a:txBody>
                    <a:bodyPr/>
                    <a:lstStyle/>
                    <a:p>
                      <a:pPr algn="r" fontAlgn="b"/>
                      <a:r>
                        <a:rPr lang="en-US" sz="2000" u="none" strike="noStrike" dirty="0">
                          <a:effectLst/>
                        </a:rPr>
                        <a:t>0.99</a:t>
                      </a:r>
                      <a:endParaRPr lang="en-US" sz="2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120451120"/>
                  </a:ext>
                </a:extLst>
              </a:tr>
            </a:tbl>
          </a:graphicData>
        </a:graphic>
      </p:graphicFrame>
    </p:spTree>
    <p:extLst>
      <p:ext uri="{BB962C8B-B14F-4D97-AF65-F5344CB8AC3E}">
        <p14:creationId xmlns:p14="http://schemas.microsoft.com/office/powerpoint/2010/main" val="1104847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r>
              <a:rPr lang="en-US" dirty="0" smtClean="0"/>
              <a:t>Bond beta is bounded by asset beta</a:t>
            </a:r>
            <a:endParaRPr lang="en-US" dirty="0"/>
          </a:p>
        </p:txBody>
      </p:sp>
    </p:spTree>
    <p:extLst>
      <p:ext uri="{BB962C8B-B14F-4D97-AF65-F5344CB8AC3E}">
        <p14:creationId xmlns:p14="http://schemas.microsoft.com/office/powerpoint/2010/main" val="2967019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altLang="en-US" smtClean="0"/>
              <a:t>Comparison with more traditional methods</a:t>
            </a:r>
          </a:p>
        </p:txBody>
      </p:sp>
      <p:sp>
        <p:nvSpPr>
          <p:cNvPr id="92163" name="Content Placeholder 2"/>
          <p:cNvSpPr>
            <a:spLocks noGrp="1"/>
          </p:cNvSpPr>
          <p:nvPr>
            <p:ph idx="1"/>
          </p:nvPr>
        </p:nvSpPr>
        <p:spPr/>
        <p:txBody>
          <a:bodyPr/>
          <a:lstStyle/>
          <a:p>
            <a:r>
              <a:rPr lang="en-US" altLang="en-US" dirty="0" smtClean="0"/>
              <a:t>Simplify the determination of bond yield.</a:t>
            </a:r>
          </a:p>
          <a:p>
            <a:r>
              <a:rPr lang="en-US" altLang="en-US" dirty="0" smtClean="0"/>
              <a:t>Easy to simulate how changing market conditions affect bond and equity prices. Can make trading decisions quickly. </a:t>
            </a:r>
          </a:p>
          <a:p>
            <a:r>
              <a:rPr lang="en-US" altLang="en-US" dirty="0" smtClean="0"/>
              <a:t>Especially at volatile markets, when most people are reluctant to trade. </a:t>
            </a:r>
          </a:p>
          <a:p>
            <a:r>
              <a:rPr lang="en-US" altLang="en-US" dirty="0" smtClean="0"/>
              <a:t>Turn bond pricing </a:t>
            </a:r>
            <a:r>
              <a:rPr lang="en-US" altLang="en-US" smtClean="0"/>
              <a:t>and bond beta into a unified framework of derivative pricing</a:t>
            </a:r>
          </a:p>
          <a:p>
            <a:endParaRPr lang="en-US" altLang="en-US" dirty="0" smtClean="0"/>
          </a:p>
        </p:txBody>
      </p:sp>
    </p:spTree>
    <p:extLst>
      <p:ext uri="{BB962C8B-B14F-4D97-AF65-F5344CB8AC3E}">
        <p14:creationId xmlns:p14="http://schemas.microsoft.com/office/powerpoint/2010/main" val="3413587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n-US" altLang="en-US" smtClean="0"/>
              <a:t>Discussion</a:t>
            </a:r>
          </a:p>
        </p:txBody>
      </p:sp>
      <p:sp>
        <p:nvSpPr>
          <p:cNvPr id="93187" name="Rectangle 3"/>
          <p:cNvSpPr>
            <a:spLocks noGrp="1" noChangeArrowheads="1"/>
          </p:cNvSpPr>
          <p:nvPr>
            <p:ph type="body" idx="1"/>
          </p:nvPr>
        </p:nvSpPr>
        <p:spPr/>
        <p:txBody>
          <a:bodyPr/>
          <a:lstStyle/>
          <a:p>
            <a:pPr eaLnBrk="1" hangingPunct="1"/>
            <a:r>
              <a:rPr lang="en-US" altLang="en-US" smtClean="0"/>
              <a:t>From the option framework, the equity price, as well as debt price, is determined by the volatility of individual assets. From CAPM framework, the equity price is determined by the part of volatility that co-vary with the market. The inconsistency of two approaches has not been resolved. </a:t>
            </a:r>
          </a:p>
        </p:txBody>
      </p:sp>
    </p:spTree>
    <p:extLst>
      <p:ext uri="{BB962C8B-B14F-4D97-AF65-F5344CB8AC3E}">
        <p14:creationId xmlns:p14="http://schemas.microsoft.com/office/powerpoint/2010/main" val="2658277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en-US" altLang="en-US" dirty="0" smtClean="0"/>
              <a:t>Homework1</a:t>
            </a:r>
          </a:p>
        </p:txBody>
      </p:sp>
      <p:sp>
        <p:nvSpPr>
          <p:cNvPr id="100355" name="Rectangle 3"/>
          <p:cNvSpPr>
            <a:spLocks noGrp="1" noChangeArrowheads="1"/>
          </p:cNvSpPr>
          <p:nvPr>
            <p:ph type="body" idx="1"/>
          </p:nvPr>
        </p:nvSpPr>
        <p:spPr/>
        <p:txBody>
          <a:bodyPr/>
          <a:lstStyle/>
          <a:p>
            <a:pPr eaLnBrk="1" hangingPunct="1">
              <a:lnSpc>
                <a:spcPct val="90000"/>
              </a:lnSpc>
            </a:pPr>
            <a:r>
              <a:rPr lang="en-US" altLang="en-US" smtClean="0"/>
              <a:t>A company has 3 million dollar asset. The company has an outstanding zero coupon bond. It matures in 5 years with  final payment of 5 million dollar.  Assume the risk free rate is 6% and the volatility of the company asset is 20% per annum. What is the value of the bond and the value of equity of the company? What is the discount rate on the bond? How about the volatility of the company asset is 15%? </a:t>
            </a:r>
          </a:p>
          <a:p>
            <a:pPr eaLnBrk="1" hangingPunct="1">
              <a:lnSpc>
                <a:spcPct val="90000"/>
              </a:lnSpc>
            </a:pPr>
            <a:endParaRPr lang="en-US" altLang="en-US" smtClean="0"/>
          </a:p>
          <a:p>
            <a:pPr eaLnBrk="1" hangingPunct="1">
              <a:lnSpc>
                <a:spcPct val="90000"/>
              </a:lnSpc>
            </a:pPr>
            <a:endParaRPr lang="en-US" altLang="en-US" smtClean="0"/>
          </a:p>
        </p:txBody>
      </p:sp>
    </p:spTree>
    <p:extLst>
      <p:ext uri="{BB962C8B-B14F-4D97-AF65-F5344CB8AC3E}">
        <p14:creationId xmlns:p14="http://schemas.microsoft.com/office/powerpoint/2010/main" val="3729223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en-US" altLang="en-US" dirty="0" smtClean="0"/>
              <a:t>Homework2</a:t>
            </a:r>
          </a:p>
        </p:txBody>
      </p:sp>
      <p:sp>
        <p:nvSpPr>
          <p:cNvPr id="101379" name="Rectangle 3"/>
          <p:cNvSpPr>
            <a:spLocks noGrp="1" noChangeArrowheads="1"/>
          </p:cNvSpPr>
          <p:nvPr>
            <p:ph type="body" idx="1"/>
          </p:nvPr>
        </p:nvSpPr>
        <p:spPr/>
        <p:txBody>
          <a:bodyPr/>
          <a:lstStyle/>
          <a:p>
            <a:pPr eaLnBrk="1" hangingPunct="1">
              <a:lnSpc>
                <a:spcPct val="90000"/>
              </a:lnSpc>
            </a:pPr>
            <a:r>
              <a:rPr lang="en-US" altLang="en-US" smtClean="0"/>
              <a:t>A company has 3 million dollar asset, of which 1 million is financed by equity and 2 million is finance with zero coupon bond that matures in 10 years. Assume the risk free rate is 3% and the volatility of the company asset is 25% per annum. What should the bond investor require for the final repayment of the bond? What is the interest rate on the debt? How about the volatility of the company asset is 35%? </a:t>
            </a:r>
          </a:p>
          <a:p>
            <a:pPr eaLnBrk="1" hangingPunct="1">
              <a:lnSpc>
                <a:spcPct val="90000"/>
              </a:lnSpc>
            </a:pPr>
            <a:endParaRPr lang="en-US" altLang="en-US" smtClean="0"/>
          </a:p>
          <a:p>
            <a:pPr eaLnBrk="1" hangingPunct="1">
              <a:lnSpc>
                <a:spcPct val="90000"/>
              </a:lnSpc>
            </a:pPr>
            <a:endParaRPr lang="en-US" altLang="en-US" smtClean="0"/>
          </a:p>
        </p:txBody>
      </p:sp>
    </p:spTree>
    <p:extLst>
      <p:ext uri="{BB962C8B-B14F-4D97-AF65-F5344CB8AC3E}">
        <p14:creationId xmlns:p14="http://schemas.microsoft.com/office/powerpoint/2010/main" val="378112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sz="4000"/>
              <a:t>Put-Call parity and capital structure</a:t>
            </a:r>
          </a:p>
        </p:txBody>
      </p:sp>
      <p:sp>
        <p:nvSpPr>
          <p:cNvPr id="73731" name="Rectangle 3"/>
          <p:cNvSpPr>
            <a:spLocks noGrp="1" noChangeArrowheads="1"/>
          </p:cNvSpPr>
          <p:nvPr>
            <p:ph type="body" idx="1"/>
          </p:nvPr>
        </p:nvSpPr>
        <p:spPr/>
        <p:txBody>
          <a:bodyPr/>
          <a:lstStyle/>
          <a:p>
            <a:pPr eaLnBrk="1" hangingPunct="1">
              <a:lnSpc>
                <a:spcPct val="90000"/>
              </a:lnSpc>
            </a:pPr>
            <a:r>
              <a:rPr lang="en-US" altLang="en-US" sz="2400"/>
              <a:t>Assume a company is financed by equity and a zero coupon bond mature in year T and with a face value of K. At the end of year T, the company needs to pay off debt. If the company value is greater than K at that time, the company will payoff debt. If the company value is less than K, the company will default and let the bond holder to take over the company. Hence the equity holders are the call option holders on the company’s asset with strike price of K. The bond holders let equity holders to have a put option on their asset with the strike price of K. Hence the value of bond is</a:t>
            </a:r>
          </a:p>
        </p:txBody>
      </p:sp>
    </p:spTree>
    <p:extLst>
      <p:ext uri="{BB962C8B-B14F-4D97-AF65-F5344CB8AC3E}">
        <p14:creationId xmlns:p14="http://schemas.microsoft.com/office/powerpoint/2010/main" val="2670809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altLang="en-US" sz="4000" dirty="0"/>
              <a:t>Homework </a:t>
            </a:r>
            <a:r>
              <a:rPr lang="en-US" altLang="en-US" sz="4000" dirty="0" smtClean="0"/>
              <a:t>3</a:t>
            </a:r>
            <a:endParaRPr lang="en-US" altLang="en-US" sz="4000" dirty="0"/>
          </a:p>
        </p:txBody>
      </p:sp>
      <p:sp>
        <p:nvSpPr>
          <p:cNvPr id="102403" name="Content Placeholder 2"/>
          <p:cNvSpPr>
            <a:spLocks noGrp="1"/>
          </p:cNvSpPr>
          <p:nvPr>
            <p:ph idx="1"/>
          </p:nvPr>
        </p:nvSpPr>
        <p:spPr/>
        <p:txBody>
          <a:bodyPr>
            <a:normAutofit/>
          </a:bodyPr>
          <a:lstStyle/>
          <a:p>
            <a:r>
              <a:rPr lang="en-US" altLang="en-US" sz="3600" dirty="0" smtClean="0"/>
              <a:t>Two companies, both have 10 million dollar assets. Both are financed with half debt and half equity. Company A’s debt is zero coupon debt matures in five years. Company B’s debt is zero coupon debt matures in ten years. Assume the risk free rate is 3% per annum and the volatility of both asset is 20% per annum. </a:t>
            </a:r>
          </a:p>
        </p:txBody>
      </p:sp>
    </p:spTree>
    <p:extLst>
      <p:ext uri="{BB962C8B-B14F-4D97-AF65-F5344CB8AC3E}">
        <p14:creationId xmlns:p14="http://schemas.microsoft.com/office/powerpoint/2010/main" val="2454672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endParaRPr lang="en-US" altLang="en-US" smtClean="0"/>
          </a:p>
        </p:txBody>
      </p:sp>
      <p:sp>
        <p:nvSpPr>
          <p:cNvPr id="103427" name="Content Placeholder 2"/>
          <p:cNvSpPr>
            <a:spLocks noGrp="1"/>
          </p:cNvSpPr>
          <p:nvPr>
            <p:ph idx="1"/>
          </p:nvPr>
        </p:nvSpPr>
        <p:spPr/>
        <p:txBody>
          <a:bodyPr>
            <a:normAutofit/>
          </a:bodyPr>
          <a:lstStyle/>
          <a:p>
            <a:r>
              <a:rPr lang="en-US" altLang="en-US" sz="3600" dirty="0" smtClean="0"/>
              <a:t>Calculate the amounts of debt payment of company A and B when their debts matures. Suppose both company’s asset value drops to 4 million. Other parameters remain the same. Recalculate the values of equity and debts of both companies. </a:t>
            </a:r>
            <a:r>
              <a:rPr lang="en-US" altLang="en-US" sz="3600" dirty="0" smtClean="0"/>
              <a:t>Explain why long term debts are considered as capital and short term debts are not. </a:t>
            </a:r>
            <a:endParaRPr lang="en-US" altLang="en-US" sz="3600" dirty="0" smtClean="0"/>
          </a:p>
        </p:txBody>
      </p:sp>
    </p:spTree>
    <p:extLst>
      <p:ext uri="{BB962C8B-B14F-4D97-AF65-F5344CB8AC3E}">
        <p14:creationId xmlns:p14="http://schemas.microsoft.com/office/powerpoint/2010/main" val="19817249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lstStyle/>
          <a:p>
            <a:r>
              <a:rPr lang="en-US" altLang="en-US" sz="4000" dirty="0"/>
              <a:t>Homework </a:t>
            </a:r>
            <a:r>
              <a:rPr lang="en-US" altLang="en-US" sz="4000" dirty="0" smtClean="0"/>
              <a:t>4</a:t>
            </a:r>
            <a:endParaRPr lang="en-US" altLang="en-US" sz="4000" dirty="0"/>
          </a:p>
        </p:txBody>
      </p:sp>
      <p:sp>
        <p:nvSpPr>
          <p:cNvPr id="104451" name="Content Placeholder 2"/>
          <p:cNvSpPr>
            <a:spLocks noGrp="1"/>
          </p:cNvSpPr>
          <p:nvPr>
            <p:ph idx="1"/>
          </p:nvPr>
        </p:nvSpPr>
        <p:spPr/>
        <p:txBody>
          <a:bodyPr>
            <a:normAutofit/>
          </a:bodyPr>
          <a:lstStyle/>
          <a:p>
            <a:r>
              <a:rPr lang="en-US" altLang="en-US" sz="3600" dirty="0" smtClean="0"/>
              <a:t>Two companies, both have 4 million dollar assets. Both are financed with half debt and half equity. Company A’s debt is zero coupon debt matures in five years. Company B’s debt is zero coupon debt matures in ten years. Assume the risk free rate is 3% per annum and the volatility of both asset is 20% per annum. </a:t>
            </a:r>
            <a:r>
              <a:rPr lang="en-US" altLang="en-US" sz="3600" dirty="0" smtClean="0"/>
              <a:t>What are final payments of debts for company A and B? </a:t>
            </a:r>
            <a:endParaRPr lang="en-US" altLang="en-US" sz="3600" dirty="0" smtClean="0"/>
          </a:p>
        </p:txBody>
      </p:sp>
    </p:spTree>
    <p:extLst>
      <p:ext uri="{BB962C8B-B14F-4D97-AF65-F5344CB8AC3E}">
        <p14:creationId xmlns:p14="http://schemas.microsoft.com/office/powerpoint/2010/main" val="40895000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endParaRPr lang="en-US" altLang="en-US" smtClean="0"/>
          </a:p>
        </p:txBody>
      </p:sp>
      <p:sp>
        <p:nvSpPr>
          <p:cNvPr id="105475" name="Content Placeholder 2"/>
          <p:cNvSpPr>
            <a:spLocks noGrp="1"/>
          </p:cNvSpPr>
          <p:nvPr>
            <p:ph idx="1"/>
          </p:nvPr>
        </p:nvSpPr>
        <p:spPr/>
        <p:txBody>
          <a:bodyPr>
            <a:normAutofit/>
          </a:bodyPr>
          <a:lstStyle/>
          <a:p>
            <a:r>
              <a:rPr lang="en-US" altLang="en-US" sz="3600" dirty="0" smtClean="0"/>
              <a:t>Suppose both company’s volatility of asset value increases to 40%. Other parameters remain the same. Recalculate the values of equity and debts of both companies. </a:t>
            </a:r>
            <a:r>
              <a:rPr lang="en-US" altLang="en-US" sz="3600" dirty="0" smtClean="0"/>
              <a:t>What conclusions we can draw? </a:t>
            </a:r>
            <a:endParaRPr lang="en-US" altLang="en-US" sz="3600" dirty="0" smtClean="0"/>
          </a:p>
        </p:txBody>
      </p:sp>
    </p:spTree>
    <p:extLst>
      <p:ext uri="{BB962C8B-B14F-4D97-AF65-F5344CB8AC3E}">
        <p14:creationId xmlns:p14="http://schemas.microsoft.com/office/powerpoint/2010/main" val="2434012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endParaRPr lang="en-US" altLang="en-US" smtClean="0"/>
          </a:p>
        </p:txBody>
      </p:sp>
      <p:sp>
        <p:nvSpPr>
          <p:cNvPr id="74755" name="Rectangle 3"/>
          <p:cNvSpPr>
            <a:spLocks noGrp="1" noChangeArrowheads="1"/>
          </p:cNvSpPr>
          <p:nvPr>
            <p:ph type="body" idx="1"/>
          </p:nvPr>
        </p:nvSpPr>
        <p:spPr/>
        <p:txBody>
          <a:bodyPr/>
          <a:lstStyle/>
          <a:p>
            <a:pPr eaLnBrk="1" hangingPunct="1"/>
            <a:r>
              <a:rPr lang="en-US" altLang="en-US" dirty="0" smtClean="0"/>
              <a:t>Value of debt  = K*</a:t>
            </a:r>
            <a:r>
              <a:rPr lang="en-US" altLang="en-US" dirty="0" err="1" smtClean="0"/>
              <a:t>exp</a:t>
            </a:r>
            <a:r>
              <a:rPr lang="en-US" altLang="en-US" dirty="0" smtClean="0"/>
              <a:t>(-</a:t>
            </a:r>
            <a:r>
              <a:rPr lang="en-US" altLang="en-US" dirty="0" err="1" smtClean="0"/>
              <a:t>rT</a:t>
            </a:r>
            <a:r>
              <a:rPr lang="en-US" altLang="en-US" dirty="0" smtClean="0"/>
              <a:t>) – put</a:t>
            </a:r>
          </a:p>
          <a:p>
            <a:pPr eaLnBrk="1" hangingPunct="1"/>
            <a:r>
              <a:rPr lang="en-US" altLang="en-US" dirty="0" smtClean="0"/>
              <a:t>Asset value is equal to the value of financing from equity and debt</a:t>
            </a:r>
          </a:p>
          <a:p>
            <a:pPr eaLnBrk="1" hangingPunct="1"/>
            <a:r>
              <a:rPr lang="en-US" altLang="en-US" dirty="0" smtClean="0"/>
              <a:t>Asset = call + K*</a:t>
            </a:r>
            <a:r>
              <a:rPr lang="en-US" altLang="en-US" dirty="0" err="1" smtClean="0"/>
              <a:t>exp</a:t>
            </a:r>
            <a:r>
              <a:rPr lang="en-US" altLang="en-US" dirty="0" smtClean="0"/>
              <a:t>(-</a:t>
            </a:r>
            <a:r>
              <a:rPr lang="en-US" altLang="en-US" dirty="0" err="1" smtClean="0"/>
              <a:t>rT</a:t>
            </a:r>
            <a:r>
              <a:rPr lang="en-US" altLang="en-US" dirty="0" smtClean="0"/>
              <a:t>) – put </a:t>
            </a:r>
          </a:p>
          <a:p>
            <a:pPr eaLnBrk="1" hangingPunct="1"/>
            <a:r>
              <a:rPr lang="en-US" altLang="en-US" dirty="0" smtClean="0"/>
              <a:t>Rearrange the formula in a more familiar manner</a:t>
            </a:r>
          </a:p>
          <a:p>
            <a:pPr eaLnBrk="1" hangingPunct="1"/>
            <a:r>
              <a:rPr lang="en-US" altLang="en-US" dirty="0" smtClean="0"/>
              <a:t>call + K*</a:t>
            </a:r>
            <a:r>
              <a:rPr lang="en-US" altLang="en-US" dirty="0" err="1" smtClean="0"/>
              <a:t>exp</a:t>
            </a:r>
            <a:r>
              <a:rPr lang="en-US" altLang="en-US" dirty="0" smtClean="0"/>
              <a:t>(-</a:t>
            </a:r>
            <a:r>
              <a:rPr lang="en-US" altLang="en-US" dirty="0" err="1" smtClean="0"/>
              <a:t>rT</a:t>
            </a:r>
            <a:r>
              <a:rPr lang="en-US" altLang="en-US" dirty="0" smtClean="0"/>
              <a:t>) = put + Asset</a:t>
            </a:r>
          </a:p>
        </p:txBody>
      </p:sp>
    </p:spTree>
    <p:extLst>
      <p:ext uri="{BB962C8B-B14F-4D97-AF65-F5344CB8AC3E}">
        <p14:creationId xmlns:p14="http://schemas.microsoft.com/office/powerpoint/2010/main" val="210333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altLang="en-US" smtClean="0"/>
              <a:t>Example	</a:t>
            </a:r>
          </a:p>
        </p:txBody>
      </p:sp>
      <p:sp>
        <p:nvSpPr>
          <p:cNvPr id="75779" name="Rectangle 3"/>
          <p:cNvSpPr>
            <a:spLocks noGrp="1" noChangeArrowheads="1"/>
          </p:cNvSpPr>
          <p:nvPr>
            <p:ph type="body" idx="1"/>
          </p:nvPr>
        </p:nvSpPr>
        <p:spPr/>
        <p:txBody>
          <a:bodyPr/>
          <a:lstStyle/>
          <a:p>
            <a:pPr eaLnBrk="1" hangingPunct="1"/>
            <a:r>
              <a:rPr lang="en-US" altLang="en-US" smtClean="0"/>
              <a:t>A company has 3 million dollar asset, of which 1 million is financed by equity and 2 million is finance with zero coupon bond that matures in 5 years. Assume the risk free rate is 7% and the volatility of the company asset is 25% per annum. What should the bond investor require for the final repayment of the bond? What is the interest rate on the debt? </a:t>
            </a:r>
          </a:p>
        </p:txBody>
      </p:sp>
    </p:spTree>
    <p:extLst>
      <p:ext uri="{BB962C8B-B14F-4D97-AF65-F5344CB8AC3E}">
        <p14:creationId xmlns:p14="http://schemas.microsoft.com/office/powerpoint/2010/main" val="4063660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pPr eaLnBrk="1" hangingPunct="1"/>
            <a:endParaRPr lang="en-US" altLang="en-US" smtClean="0"/>
          </a:p>
        </p:txBody>
      </p:sp>
      <p:graphicFrame>
        <p:nvGraphicFramePr>
          <p:cNvPr id="4" name="Content Placeholder 3"/>
          <p:cNvGraphicFramePr>
            <a:graphicFrameLocks noGrp="1"/>
          </p:cNvGraphicFramePr>
          <p:nvPr>
            <p:ph idx="1"/>
          </p:nvPr>
        </p:nvGraphicFramePr>
        <p:xfrm>
          <a:off x="3352800" y="2057400"/>
          <a:ext cx="6096000" cy="4191000"/>
        </p:xfrm>
        <a:graphic>
          <a:graphicData uri="http://schemas.openxmlformats.org/drawingml/2006/table">
            <a:tbl>
              <a:tblPr>
                <a:tableStyleId>{5C22544A-7EE6-4342-B048-85BDC9FD1C3A}</a:tableStyleId>
              </a:tblPr>
              <a:tblGrid>
                <a:gridCol w="2727158">
                  <a:extLst>
                    <a:ext uri="{9D8B030D-6E8A-4147-A177-3AD203B41FA5}">
                      <a16:colId xmlns:a16="http://schemas.microsoft.com/office/drawing/2014/main" val="20000"/>
                    </a:ext>
                  </a:extLst>
                </a:gridCol>
                <a:gridCol w="1122948">
                  <a:extLst>
                    <a:ext uri="{9D8B030D-6E8A-4147-A177-3AD203B41FA5}">
                      <a16:colId xmlns:a16="http://schemas.microsoft.com/office/drawing/2014/main" val="20001"/>
                    </a:ext>
                  </a:extLst>
                </a:gridCol>
                <a:gridCol w="2245894">
                  <a:extLst>
                    <a:ext uri="{9D8B030D-6E8A-4147-A177-3AD203B41FA5}">
                      <a16:colId xmlns:a16="http://schemas.microsoft.com/office/drawing/2014/main" val="20002"/>
                    </a:ext>
                  </a:extLst>
                </a:gridCol>
              </a:tblGrid>
              <a:tr h="698500">
                <a:tc>
                  <a:txBody>
                    <a:bodyPr/>
                    <a:lstStyle/>
                    <a:p>
                      <a:pPr algn="l" fontAlgn="b"/>
                      <a:r>
                        <a:rPr lang="en-US" sz="3000" u="none" strike="noStrike" baseline="0">
                          <a:effectLst/>
                        </a:rPr>
                        <a:t>equity financing</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a:effectLst/>
                        </a:rPr>
                        <a:t>1</a:t>
                      </a:r>
                      <a:endParaRPr lang="en-US" sz="3000" b="0" i="0" u="none" strike="noStrike" baseline="0">
                        <a:effectLst/>
                        <a:latin typeface="Arial"/>
                      </a:endParaRPr>
                    </a:p>
                  </a:txBody>
                  <a:tcPr marL="6350" marR="6350" marT="6350" marB="0" anchor="b"/>
                </a:tc>
                <a:tc>
                  <a:txBody>
                    <a:bodyPr/>
                    <a:lstStyle/>
                    <a:p>
                      <a:pPr algn="l" fontAlgn="b"/>
                      <a:r>
                        <a:rPr lang="en-US" sz="3000" u="none" strike="noStrike" baseline="0">
                          <a:effectLst/>
                        </a:rPr>
                        <a:t>million</a:t>
                      </a:r>
                      <a:endParaRPr lang="en-US" sz="3000" b="0" i="0" u="none" strike="noStrike" baseline="0">
                        <a:effectLst/>
                        <a:latin typeface="Arial"/>
                      </a:endParaRPr>
                    </a:p>
                  </a:txBody>
                  <a:tcPr marL="6350" marR="6350" marT="6350" marB="0" anchor="b"/>
                </a:tc>
                <a:extLst>
                  <a:ext uri="{0D108BD9-81ED-4DB2-BD59-A6C34878D82A}">
                    <a16:rowId xmlns:a16="http://schemas.microsoft.com/office/drawing/2014/main" val="10000"/>
                  </a:ext>
                </a:extLst>
              </a:tr>
              <a:tr h="698500">
                <a:tc>
                  <a:txBody>
                    <a:bodyPr/>
                    <a:lstStyle/>
                    <a:p>
                      <a:pPr algn="l" fontAlgn="b"/>
                      <a:r>
                        <a:rPr lang="en-US" sz="3000" u="none" strike="noStrike" baseline="0">
                          <a:effectLst/>
                        </a:rPr>
                        <a:t>debt financing </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a:effectLst/>
                        </a:rPr>
                        <a:t>2</a:t>
                      </a:r>
                      <a:endParaRPr lang="en-US" sz="3000" b="0" i="0" u="none" strike="noStrike" baseline="0">
                        <a:effectLst/>
                        <a:latin typeface="Arial"/>
                      </a:endParaRPr>
                    </a:p>
                  </a:txBody>
                  <a:tcPr marL="6350" marR="6350" marT="6350" marB="0" anchor="b"/>
                </a:tc>
                <a:tc>
                  <a:txBody>
                    <a:bodyPr/>
                    <a:lstStyle/>
                    <a:p>
                      <a:pPr algn="l" fontAlgn="b"/>
                      <a:r>
                        <a:rPr lang="en-US" sz="3000" u="none" strike="noStrike" baseline="0">
                          <a:effectLst/>
                        </a:rPr>
                        <a:t>million</a:t>
                      </a:r>
                      <a:endParaRPr lang="en-US" sz="3000" b="0" i="0" u="none" strike="noStrike" baseline="0">
                        <a:effectLst/>
                        <a:latin typeface="Arial"/>
                      </a:endParaRPr>
                    </a:p>
                  </a:txBody>
                  <a:tcPr marL="6350" marR="6350" marT="6350" marB="0" anchor="b"/>
                </a:tc>
                <a:extLst>
                  <a:ext uri="{0D108BD9-81ED-4DB2-BD59-A6C34878D82A}">
                    <a16:rowId xmlns:a16="http://schemas.microsoft.com/office/drawing/2014/main" val="10001"/>
                  </a:ext>
                </a:extLst>
              </a:tr>
              <a:tr h="698500">
                <a:tc>
                  <a:txBody>
                    <a:bodyPr/>
                    <a:lstStyle/>
                    <a:p>
                      <a:pPr algn="l" fontAlgn="b"/>
                      <a:r>
                        <a:rPr lang="en-US" sz="3000" u="none" strike="noStrike" baseline="0">
                          <a:effectLst/>
                        </a:rPr>
                        <a:t>total asset</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dirty="0">
                          <a:effectLst/>
                        </a:rPr>
                        <a:t>3</a:t>
                      </a:r>
                      <a:endParaRPr lang="en-US" sz="3000" b="0" i="0" u="none" strike="noStrike" baseline="0" dirty="0">
                        <a:effectLst/>
                        <a:latin typeface="Arial"/>
                      </a:endParaRPr>
                    </a:p>
                  </a:txBody>
                  <a:tcPr marL="6350" marR="6350" marT="6350" marB="0" anchor="b"/>
                </a:tc>
                <a:tc>
                  <a:txBody>
                    <a:bodyPr/>
                    <a:lstStyle/>
                    <a:p>
                      <a:pPr algn="l" fontAlgn="b"/>
                      <a:r>
                        <a:rPr lang="en-US" sz="3000" u="none" strike="noStrike" baseline="0">
                          <a:effectLst/>
                        </a:rPr>
                        <a:t>million</a:t>
                      </a:r>
                      <a:endParaRPr lang="en-US" sz="3000" b="0" i="0" u="none" strike="noStrike" baseline="0">
                        <a:effectLst/>
                        <a:latin typeface="Arial"/>
                      </a:endParaRPr>
                    </a:p>
                  </a:txBody>
                  <a:tcPr marL="6350" marR="6350" marT="6350" marB="0" anchor="b"/>
                </a:tc>
                <a:extLst>
                  <a:ext uri="{0D108BD9-81ED-4DB2-BD59-A6C34878D82A}">
                    <a16:rowId xmlns:a16="http://schemas.microsoft.com/office/drawing/2014/main" val="10002"/>
                  </a:ext>
                </a:extLst>
              </a:tr>
              <a:tr h="698500">
                <a:tc>
                  <a:txBody>
                    <a:bodyPr/>
                    <a:lstStyle/>
                    <a:p>
                      <a:pPr algn="l" fontAlgn="b"/>
                      <a:r>
                        <a:rPr lang="en-US" sz="3000" u="none" strike="noStrike" baseline="0">
                          <a:effectLst/>
                        </a:rPr>
                        <a:t>debt maturity</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dirty="0">
                          <a:effectLst/>
                        </a:rPr>
                        <a:t>5</a:t>
                      </a:r>
                      <a:endParaRPr lang="en-US" sz="3000" b="0" i="0" u="none" strike="noStrike" baseline="0" dirty="0">
                        <a:effectLst/>
                        <a:latin typeface="Arial"/>
                      </a:endParaRPr>
                    </a:p>
                  </a:txBody>
                  <a:tcPr marL="6350" marR="6350" marT="6350" marB="0" anchor="b"/>
                </a:tc>
                <a:tc>
                  <a:txBody>
                    <a:bodyPr/>
                    <a:lstStyle/>
                    <a:p>
                      <a:pPr algn="l" fontAlgn="b"/>
                      <a:r>
                        <a:rPr lang="en-US" sz="3000" u="none" strike="noStrike" baseline="0">
                          <a:effectLst/>
                        </a:rPr>
                        <a:t>years</a:t>
                      </a:r>
                      <a:endParaRPr lang="en-US" sz="3000" b="0" i="0" u="none" strike="noStrike" baseline="0">
                        <a:effectLst/>
                        <a:latin typeface="Arial"/>
                      </a:endParaRPr>
                    </a:p>
                  </a:txBody>
                  <a:tcPr marL="6350" marR="6350" marT="6350" marB="0" anchor="b"/>
                </a:tc>
                <a:extLst>
                  <a:ext uri="{0D108BD9-81ED-4DB2-BD59-A6C34878D82A}">
                    <a16:rowId xmlns:a16="http://schemas.microsoft.com/office/drawing/2014/main" val="10003"/>
                  </a:ext>
                </a:extLst>
              </a:tr>
              <a:tr h="698500">
                <a:tc>
                  <a:txBody>
                    <a:bodyPr/>
                    <a:lstStyle/>
                    <a:p>
                      <a:pPr algn="l" fontAlgn="b"/>
                      <a:r>
                        <a:rPr lang="en-US" sz="3000" u="none" strike="noStrike" baseline="0">
                          <a:effectLst/>
                        </a:rPr>
                        <a:t>risk free rate</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a:effectLst/>
                        </a:rPr>
                        <a:t>7%</a:t>
                      </a:r>
                      <a:endParaRPr lang="en-US" sz="3000" b="0" i="0" u="none" strike="noStrike" baseline="0">
                        <a:effectLst/>
                        <a:latin typeface="Arial"/>
                      </a:endParaRPr>
                    </a:p>
                  </a:txBody>
                  <a:tcPr marL="6350" marR="6350" marT="6350" marB="0" anchor="b"/>
                </a:tc>
                <a:tc>
                  <a:txBody>
                    <a:bodyPr/>
                    <a:lstStyle/>
                    <a:p>
                      <a:pPr algn="l" fontAlgn="b"/>
                      <a:endParaRPr lang="en-US" sz="3000" b="0" i="0" u="none" strike="noStrike" baseline="0">
                        <a:effectLst/>
                        <a:latin typeface="Arial"/>
                      </a:endParaRPr>
                    </a:p>
                  </a:txBody>
                  <a:tcPr marL="6350" marR="6350" marT="6350" marB="0" anchor="b"/>
                </a:tc>
                <a:extLst>
                  <a:ext uri="{0D108BD9-81ED-4DB2-BD59-A6C34878D82A}">
                    <a16:rowId xmlns:a16="http://schemas.microsoft.com/office/drawing/2014/main" val="10004"/>
                  </a:ext>
                </a:extLst>
              </a:tr>
              <a:tr h="698500">
                <a:tc>
                  <a:txBody>
                    <a:bodyPr/>
                    <a:lstStyle/>
                    <a:p>
                      <a:pPr algn="l" fontAlgn="b"/>
                      <a:r>
                        <a:rPr lang="en-US" sz="3000" u="none" strike="noStrike" baseline="0">
                          <a:effectLst/>
                        </a:rPr>
                        <a:t>volatility</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a:effectLst/>
                        </a:rPr>
                        <a:t>25%</a:t>
                      </a:r>
                      <a:endParaRPr lang="en-US" sz="3000" b="0" i="0" u="none" strike="noStrike" baseline="0">
                        <a:effectLst/>
                        <a:latin typeface="Arial"/>
                      </a:endParaRPr>
                    </a:p>
                  </a:txBody>
                  <a:tcPr marL="6350" marR="6350" marT="6350" marB="0" anchor="b"/>
                </a:tc>
                <a:tc>
                  <a:txBody>
                    <a:bodyPr/>
                    <a:lstStyle/>
                    <a:p>
                      <a:pPr algn="l" fontAlgn="b"/>
                      <a:endParaRPr lang="en-US" sz="3000" b="0" i="0" u="none" strike="noStrike" baseline="0" dirty="0">
                        <a:effectLst/>
                        <a:latin typeface="Arial"/>
                      </a:endParaRPr>
                    </a:p>
                  </a:txBody>
                  <a:tcPr marL="6350" marR="6350" marT="6350"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91045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pPr eaLnBrk="1" hangingPunct="1"/>
            <a:r>
              <a:rPr lang="en-US" altLang="en-US" smtClean="0"/>
              <a:t>      </a:t>
            </a:r>
          </a:p>
        </p:txBody>
      </p:sp>
      <p:graphicFrame>
        <p:nvGraphicFramePr>
          <p:cNvPr id="6" name="Content Placeholder 5"/>
          <p:cNvGraphicFramePr>
            <a:graphicFrameLocks noGrp="1"/>
          </p:cNvGraphicFramePr>
          <p:nvPr>
            <p:ph idx="1"/>
          </p:nvPr>
        </p:nvGraphicFramePr>
        <p:xfrm>
          <a:off x="2971800" y="1752600"/>
          <a:ext cx="5943600" cy="4171950"/>
        </p:xfrm>
        <a:graphic>
          <a:graphicData uri="http://schemas.openxmlformats.org/drawingml/2006/table">
            <a:tbl>
              <a:tblPr>
                <a:tableStyleId>{5C22544A-7EE6-4342-B048-85BDC9FD1C3A}</a:tableStyleId>
              </a:tblPr>
              <a:tblGrid>
                <a:gridCol w="3837708">
                  <a:extLst>
                    <a:ext uri="{9D8B030D-6E8A-4147-A177-3AD203B41FA5}">
                      <a16:colId xmlns:a16="http://schemas.microsoft.com/office/drawing/2014/main" val="20000"/>
                    </a:ext>
                  </a:extLst>
                </a:gridCol>
                <a:gridCol w="2105892">
                  <a:extLst>
                    <a:ext uri="{9D8B030D-6E8A-4147-A177-3AD203B41FA5}">
                      <a16:colId xmlns:a16="http://schemas.microsoft.com/office/drawing/2014/main" val="20001"/>
                    </a:ext>
                  </a:extLst>
                </a:gridCol>
              </a:tblGrid>
              <a:tr h="457200">
                <a:tc>
                  <a:txBody>
                    <a:bodyPr/>
                    <a:lstStyle/>
                    <a:p>
                      <a:pPr algn="l" fontAlgn="b"/>
                      <a:r>
                        <a:rPr lang="en-US" sz="3000" u="none" strike="noStrike" baseline="0" dirty="0">
                          <a:effectLst/>
                        </a:rPr>
                        <a:t>S</a:t>
                      </a:r>
                      <a:endParaRPr lang="en-US" sz="3000" b="0" i="0" u="none" strike="noStrike" baseline="0" dirty="0">
                        <a:effectLst/>
                        <a:latin typeface="Arial"/>
                      </a:endParaRPr>
                    </a:p>
                  </a:txBody>
                  <a:tcPr marL="6350" marR="6350" marT="6350" marB="0" anchor="b"/>
                </a:tc>
                <a:tc>
                  <a:txBody>
                    <a:bodyPr/>
                    <a:lstStyle/>
                    <a:p>
                      <a:pPr algn="r" fontAlgn="b"/>
                      <a:r>
                        <a:rPr lang="en-US" sz="3000" u="none" strike="noStrike" baseline="0">
                          <a:effectLst/>
                        </a:rPr>
                        <a:t>3</a:t>
                      </a:r>
                      <a:endParaRPr lang="en-US" sz="3000" b="0" i="0" u="none" strike="noStrike" baseline="0">
                        <a:effectLst/>
                        <a:latin typeface="Arial"/>
                      </a:endParaRPr>
                    </a:p>
                  </a:txBody>
                  <a:tcPr marL="6350" marR="6350" marT="6350" marB="0" anchor="b"/>
                </a:tc>
                <a:extLst>
                  <a:ext uri="{0D108BD9-81ED-4DB2-BD59-A6C34878D82A}">
                    <a16:rowId xmlns:a16="http://schemas.microsoft.com/office/drawing/2014/main" val="10000"/>
                  </a:ext>
                </a:extLst>
              </a:tr>
              <a:tr h="457200">
                <a:tc>
                  <a:txBody>
                    <a:bodyPr/>
                    <a:lstStyle/>
                    <a:p>
                      <a:pPr algn="l" fontAlgn="b"/>
                      <a:r>
                        <a:rPr lang="en-US" sz="3000" u="none" strike="noStrike" baseline="0" dirty="0">
                          <a:effectLst/>
                        </a:rPr>
                        <a:t>K</a:t>
                      </a:r>
                      <a:endParaRPr lang="en-US" sz="3000" b="0" i="0" u="none" strike="noStrike" baseline="0" dirty="0">
                        <a:effectLst/>
                        <a:latin typeface="Arial"/>
                      </a:endParaRPr>
                    </a:p>
                  </a:txBody>
                  <a:tcPr marL="6350" marR="6350" marT="6350" marB="0" anchor="b"/>
                </a:tc>
                <a:tc>
                  <a:txBody>
                    <a:bodyPr/>
                    <a:lstStyle/>
                    <a:p>
                      <a:pPr algn="r" fontAlgn="b"/>
                      <a:r>
                        <a:rPr lang="en-US" sz="3000" u="none" strike="noStrike" baseline="0">
                          <a:effectLst/>
                        </a:rPr>
                        <a:t>3.253908</a:t>
                      </a:r>
                      <a:endParaRPr lang="en-US" sz="3000" b="0" i="0" u="none" strike="noStrike" baseline="0">
                        <a:effectLst/>
                        <a:latin typeface="Arial"/>
                      </a:endParaRPr>
                    </a:p>
                  </a:txBody>
                  <a:tcPr marL="6350" marR="6350" marT="6350" marB="0" anchor="b"/>
                </a:tc>
                <a:extLst>
                  <a:ext uri="{0D108BD9-81ED-4DB2-BD59-A6C34878D82A}">
                    <a16:rowId xmlns:a16="http://schemas.microsoft.com/office/drawing/2014/main" val="10001"/>
                  </a:ext>
                </a:extLst>
              </a:tr>
              <a:tr h="457200">
                <a:tc>
                  <a:txBody>
                    <a:bodyPr/>
                    <a:lstStyle/>
                    <a:p>
                      <a:pPr algn="l" fontAlgn="b"/>
                      <a:r>
                        <a:rPr lang="en-US" sz="3000" u="none" strike="noStrike" baseline="0" dirty="0">
                          <a:effectLst/>
                        </a:rPr>
                        <a:t>R</a:t>
                      </a:r>
                      <a:endParaRPr lang="en-US" sz="3000" b="0" i="0" u="none" strike="noStrike" baseline="0" dirty="0">
                        <a:effectLst/>
                        <a:latin typeface="Arial"/>
                      </a:endParaRPr>
                    </a:p>
                  </a:txBody>
                  <a:tcPr marL="6350" marR="6350" marT="6350" marB="0" anchor="b"/>
                </a:tc>
                <a:tc>
                  <a:txBody>
                    <a:bodyPr/>
                    <a:lstStyle/>
                    <a:p>
                      <a:pPr algn="r" fontAlgn="b"/>
                      <a:r>
                        <a:rPr lang="en-US" sz="3000" u="none" strike="noStrike" baseline="0">
                          <a:effectLst/>
                        </a:rPr>
                        <a:t>0.07</a:t>
                      </a:r>
                      <a:endParaRPr lang="en-US" sz="3000" b="0" i="0" u="none" strike="noStrike" baseline="0">
                        <a:effectLst/>
                        <a:latin typeface="Arial"/>
                      </a:endParaRPr>
                    </a:p>
                  </a:txBody>
                  <a:tcPr marL="6350" marR="6350" marT="6350" marB="0" anchor="b"/>
                </a:tc>
                <a:extLst>
                  <a:ext uri="{0D108BD9-81ED-4DB2-BD59-A6C34878D82A}">
                    <a16:rowId xmlns:a16="http://schemas.microsoft.com/office/drawing/2014/main" val="10002"/>
                  </a:ext>
                </a:extLst>
              </a:tr>
              <a:tr h="457200">
                <a:tc>
                  <a:txBody>
                    <a:bodyPr/>
                    <a:lstStyle/>
                    <a:p>
                      <a:pPr algn="l" fontAlgn="b"/>
                      <a:r>
                        <a:rPr lang="en-US" sz="3000" u="none" strike="noStrike" baseline="0" dirty="0">
                          <a:effectLst/>
                        </a:rPr>
                        <a:t>T</a:t>
                      </a:r>
                      <a:endParaRPr lang="en-US" sz="3000" b="0" i="0" u="none" strike="noStrike" baseline="0" dirty="0">
                        <a:effectLst/>
                        <a:latin typeface="Arial"/>
                      </a:endParaRPr>
                    </a:p>
                  </a:txBody>
                  <a:tcPr marL="6350" marR="6350" marT="6350" marB="0" anchor="b"/>
                </a:tc>
                <a:tc>
                  <a:txBody>
                    <a:bodyPr/>
                    <a:lstStyle/>
                    <a:p>
                      <a:pPr algn="r" fontAlgn="b"/>
                      <a:r>
                        <a:rPr lang="en-US" sz="3000" u="none" strike="noStrike" baseline="0" dirty="0">
                          <a:effectLst/>
                        </a:rPr>
                        <a:t>5</a:t>
                      </a:r>
                      <a:endParaRPr lang="en-US" sz="3000" b="0" i="0" u="none" strike="noStrike" baseline="0" dirty="0">
                        <a:effectLst/>
                        <a:latin typeface="Arial"/>
                      </a:endParaRPr>
                    </a:p>
                  </a:txBody>
                  <a:tcPr marL="6350" marR="6350" marT="6350" marB="0" anchor="b"/>
                </a:tc>
                <a:extLst>
                  <a:ext uri="{0D108BD9-81ED-4DB2-BD59-A6C34878D82A}">
                    <a16:rowId xmlns:a16="http://schemas.microsoft.com/office/drawing/2014/main" val="10003"/>
                  </a:ext>
                </a:extLst>
              </a:tr>
              <a:tr h="457200">
                <a:tc>
                  <a:txBody>
                    <a:bodyPr/>
                    <a:lstStyle/>
                    <a:p>
                      <a:pPr algn="l" fontAlgn="b"/>
                      <a:r>
                        <a:rPr lang="en-US" sz="3000" u="none" strike="noStrike" baseline="0">
                          <a:effectLst/>
                        </a:rPr>
                        <a:t>sigma</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dirty="0">
                          <a:effectLst/>
                        </a:rPr>
                        <a:t>0.25</a:t>
                      </a:r>
                      <a:endParaRPr lang="en-US" sz="3000" b="0" i="0" u="none" strike="noStrike" baseline="0" dirty="0">
                        <a:effectLst/>
                        <a:latin typeface="Arial"/>
                      </a:endParaRPr>
                    </a:p>
                  </a:txBody>
                  <a:tcPr marL="6350" marR="6350" marT="6350" marB="0" anchor="b"/>
                </a:tc>
                <a:extLst>
                  <a:ext uri="{0D108BD9-81ED-4DB2-BD59-A6C34878D82A}">
                    <a16:rowId xmlns:a16="http://schemas.microsoft.com/office/drawing/2014/main" val="10004"/>
                  </a:ext>
                </a:extLst>
              </a:tr>
              <a:tr h="457200">
                <a:tc>
                  <a:txBody>
                    <a:bodyPr/>
                    <a:lstStyle/>
                    <a:p>
                      <a:pPr algn="l" fontAlgn="b"/>
                      <a:r>
                        <a:rPr lang="en-US" sz="3000" u="none" strike="noStrike" baseline="0">
                          <a:effectLst/>
                        </a:rPr>
                        <a:t>c</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dirty="0">
                          <a:effectLst/>
                        </a:rPr>
                        <a:t>1</a:t>
                      </a:r>
                      <a:endParaRPr lang="en-US" sz="3000" b="0" i="0" u="none" strike="noStrike" baseline="0" dirty="0">
                        <a:effectLst/>
                        <a:latin typeface="Arial"/>
                      </a:endParaRPr>
                    </a:p>
                  </a:txBody>
                  <a:tcPr marL="6350" marR="6350" marT="6350" marB="0" anchor="b"/>
                </a:tc>
                <a:extLst>
                  <a:ext uri="{0D108BD9-81ED-4DB2-BD59-A6C34878D82A}">
                    <a16:rowId xmlns:a16="http://schemas.microsoft.com/office/drawing/2014/main" val="10005"/>
                  </a:ext>
                </a:extLst>
              </a:tr>
              <a:tr h="457200">
                <a:tc>
                  <a:txBody>
                    <a:bodyPr/>
                    <a:lstStyle/>
                    <a:p>
                      <a:pPr algn="l" fontAlgn="b"/>
                      <a:r>
                        <a:rPr lang="en-US" sz="3000" u="none" strike="noStrike" baseline="0">
                          <a:effectLst/>
                        </a:rPr>
                        <a:t>p</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dirty="0">
                          <a:effectLst/>
                        </a:rPr>
                        <a:t>0.29299</a:t>
                      </a:r>
                      <a:endParaRPr lang="en-US" sz="3000" b="0" i="0" u="none" strike="noStrike" baseline="0" dirty="0">
                        <a:effectLst/>
                        <a:latin typeface="Arial"/>
                      </a:endParaRPr>
                    </a:p>
                  </a:txBody>
                  <a:tcPr marL="6350" marR="6350" marT="6350" marB="0" anchor="b"/>
                </a:tc>
                <a:extLst>
                  <a:ext uri="{0D108BD9-81ED-4DB2-BD59-A6C34878D82A}">
                    <a16:rowId xmlns:a16="http://schemas.microsoft.com/office/drawing/2014/main" val="10006"/>
                  </a:ext>
                </a:extLst>
              </a:tr>
              <a:tr h="457200">
                <a:tc>
                  <a:txBody>
                    <a:bodyPr/>
                    <a:lstStyle/>
                    <a:p>
                      <a:pPr algn="l" fontAlgn="b"/>
                      <a:r>
                        <a:rPr lang="en-US" sz="3000" u="none" strike="noStrike" baseline="0">
                          <a:effectLst/>
                        </a:rPr>
                        <a:t>value of debt</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dirty="0">
                          <a:effectLst/>
                        </a:rPr>
                        <a:t>2</a:t>
                      </a:r>
                      <a:endParaRPr lang="en-US" sz="3000" b="0" i="0" u="none" strike="noStrike" baseline="0" dirty="0">
                        <a:effectLst/>
                        <a:latin typeface="Arial"/>
                      </a:endParaRPr>
                    </a:p>
                  </a:txBody>
                  <a:tcPr marL="6350" marR="6350" marT="6350" marB="0" anchor="b"/>
                </a:tc>
                <a:extLst>
                  <a:ext uri="{0D108BD9-81ED-4DB2-BD59-A6C34878D82A}">
                    <a16:rowId xmlns:a16="http://schemas.microsoft.com/office/drawing/2014/main" val="10007"/>
                  </a:ext>
                </a:extLst>
              </a:tr>
              <a:tr h="457200">
                <a:tc>
                  <a:txBody>
                    <a:bodyPr/>
                    <a:lstStyle/>
                    <a:p>
                      <a:pPr algn="l" fontAlgn="b"/>
                      <a:r>
                        <a:rPr lang="en-US" sz="3000" u="none" strike="noStrike" baseline="0">
                          <a:effectLst/>
                        </a:rPr>
                        <a:t>debt rate</a:t>
                      </a:r>
                      <a:endParaRPr lang="en-US" sz="3000" b="0" i="0" u="none" strike="noStrike" baseline="0">
                        <a:effectLst/>
                        <a:latin typeface="Arial"/>
                      </a:endParaRPr>
                    </a:p>
                  </a:txBody>
                  <a:tcPr marL="6350" marR="6350" marT="6350" marB="0" anchor="b"/>
                </a:tc>
                <a:tc>
                  <a:txBody>
                    <a:bodyPr/>
                    <a:lstStyle/>
                    <a:p>
                      <a:pPr algn="r" fontAlgn="b"/>
                      <a:r>
                        <a:rPr lang="en-US" sz="3000" u="none" strike="noStrike" baseline="0" dirty="0">
                          <a:effectLst/>
                        </a:rPr>
                        <a:t>0.097342</a:t>
                      </a:r>
                      <a:endParaRPr lang="en-US" sz="3000" b="0" i="0" u="none" strike="noStrike" baseline="0" dirty="0">
                        <a:effectLst/>
                        <a:latin typeface="Arial"/>
                      </a:endParaRPr>
                    </a:p>
                  </a:txBody>
                  <a:tcPr marL="6350" marR="6350" marT="635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192103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US" altLang="en-US" smtClean="0"/>
              <a:t>Example</a:t>
            </a:r>
          </a:p>
        </p:txBody>
      </p:sp>
      <p:sp>
        <p:nvSpPr>
          <p:cNvPr id="78851" name="Content Placeholder 2"/>
          <p:cNvSpPr>
            <a:spLocks noGrp="1"/>
          </p:cNvSpPr>
          <p:nvPr>
            <p:ph idx="1"/>
          </p:nvPr>
        </p:nvSpPr>
        <p:spPr/>
        <p:txBody>
          <a:bodyPr/>
          <a:lstStyle/>
          <a:p>
            <a:r>
              <a:rPr lang="en-US" altLang="en-US" sz="2400"/>
              <a:t>A property company owns a building that worth 10 million dollar asset. The company has an outstanding zero coupon bond. It matures in 5 years with final payment of 10 million dollar.  Assume the risk free rate is 3% per annum, compounded continuously and the volatility of the company asset is 15% per annum. The equity value of the company is the call option value on the asset, with the bond payment as the strike price. What are the value of the bond and the value of equity of the company? What is the discount rate on the bond, compounded continuously? </a:t>
            </a:r>
          </a:p>
        </p:txBody>
      </p:sp>
    </p:spTree>
    <p:extLst>
      <p:ext uri="{BB962C8B-B14F-4D97-AF65-F5344CB8AC3E}">
        <p14:creationId xmlns:p14="http://schemas.microsoft.com/office/powerpoint/2010/main" val="1208399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endParaRPr lang="en-US" altLang="en-US" smtClean="0"/>
          </a:p>
        </p:txBody>
      </p:sp>
      <p:sp>
        <p:nvSpPr>
          <p:cNvPr id="79875" name="Content Placeholder 2"/>
          <p:cNvSpPr>
            <a:spLocks noGrp="1"/>
          </p:cNvSpPr>
          <p:nvPr>
            <p:ph idx="1"/>
          </p:nvPr>
        </p:nvSpPr>
        <p:spPr/>
        <p:txBody>
          <a:bodyPr/>
          <a:lstStyle/>
          <a:p>
            <a:r>
              <a:rPr lang="en-US" altLang="en-US"/>
              <a:t>Suppose the company’s building value jumps to 12 million dollars. If other parameters remain the same, what are new values of the company’s equity and bond? Calculate the percentage changes of equity value and bond value. From the calculation, explain whether an investor favors equity investment or bond investment in a bull market. </a:t>
            </a:r>
          </a:p>
          <a:p>
            <a:endParaRPr lang="en-US" altLang="en-US" smtClean="0"/>
          </a:p>
        </p:txBody>
      </p:sp>
    </p:spTree>
    <p:extLst>
      <p:ext uri="{BB962C8B-B14F-4D97-AF65-F5344CB8AC3E}">
        <p14:creationId xmlns:p14="http://schemas.microsoft.com/office/powerpoint/2010/main" val="2582417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1669</Words>
  <Application>Microsoft Office PowerPoint</Application>
  <PresentationFormat>Widescreen</PresentationFormat>
  <Paragraphs>300</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Cambria Math</vt:lpstr>
      <vt:lpstr>Office Theme</vt:lpstr>
      <vt:lpstr>Application to corporate liabilities</vt:lpstr>
      <vt:lpstr>PowerPoint Presentation</vt:lpstr>
      <vt:lpstr>Put-Call parity and capital structure</vt:lpstr>
      <vt:lpstr>PowerPoint Presentation</vt:lpstr>
      <vt:lpstr>Example </vt:lpstr>
      <vt:lpstr>PowerPoint Presentation</vt:lpstr>
      <vt:lpstr>      </vt:lpstr>
      <vt:lpstr>Example</vt:lpstr>
      <vt:lpstr>PowerPoint Presentation</vt:lpstr>
      <vt:lpstr>PowerPoint Presentation</vt:lpstr>
      <vt:lpstr>Comments</vt:lpstr>
      <vt:lpstr>Changes of equity and debt values with different maturities of debts</vt:lpstr>
      <vt:lpstr>PowerPoint Presentation</vt:lpstr>
      <vt:lpstr>Debt repayment is 2.1 for company A and 3.87 for company B</vt:lpstr>
      <vt:lpstr>PowerPoint Presentation</vt:lpstr>
      <vt:lpstr>Comments</vt:lpstr>
      <vt:lpstr>Changes of equity and debt values with different maturities of debts</vt:lpstr>
      <vt:lpstr>PowerPoint Presentation</vt:lpstr>
      <vt:lpstr>PowerPoint Presentation</vt:lpstr>
      <vt:lpstr>PowerPoint Presentation</vt:lpstr>
      <vt:lpstr>Beta of different securities</vt:lpstr>
      <vt:lpstr>PowerPoint Presentation</vt:lpstr>
      <vt:lpstr>PowerPoint Presentation</vt:lpstr>
      <vt:lpstr>Assuming asset beta to be 1</vt:lpstr>
      <vt:lpstr>Comments</vt:lpstr>
      <vt:lpstr>Comparison with more traditional methods</vt:lpstr>
      <vt:lpstr>Discussion</vt:lpstr>
      <vt:lpstr>Homework1</vt:lpstr>
      <vt:lpstr>Homework2</vt:lpstr>
      <vt:lpstr>Homework 3</vt:lpstr>
      <vt:lpstr>PowerPoint Presentation</vt:lpstr>
      <vt:lpstr>Homework 4</vt:lpstr>
      <vt:lpstr>PowerPoint Presentation</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to corporate liabilities</dc:title>
  <dc:creator>setup</dc:creator>
  <cp:lastModifiedBy>setup</cp:lastModifiedBy>
  <cp:revision>29</cp:revision>
  <cp:lastPrinted>2018-02-06T21:15:02Z</cp:lastPrinted>
  <dcterms:created xsi:type="dcterms:W3CDTF">2018-02-05T22:05:16Z</dcterms:created>
  <dcterms:modified xsi:type="dcterms:W3CDTF">2018-02-22T00:17:00Z</dcterms:modified>
</cp:coreProperties>
</file>