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9" r:id="rId5"/>
    <p:sldId id="315" r:id="rId6"/>
    <p:sldId id="260" r:id="rId7"/>
    <p:sldId id="261" r:id="rId8"/>
    <p:sldId id="316" r:id="rId9"/>
    <p:sldId id="263" r:id="rId10"/>
    <p:sldId id="309" r:id="rId11"/>
    <p:sldId id="310" r:id="rId12"/>
    <p:sldId id="312" r:id="rId13"/>
    <p:sldId id="313" r:id="rId14"/>
    <p:sldId id="264" r:id="rId15"/>
    <p:sldId id="314" r:id="rId16"/>
    <p:sldId id="267" r:id="rId17"/>
    <p:sldId id="265" r:id="rId18"/>
    <p:sldId id="268" r:id="rId19"/>
    <p:sldId id="269" r:id="rId20"/>
    <p:sldId id="307" r:id="rId21"/>
    <p:sldId id="262" r:id="rId22"/>
    <p:sldId id="270" r:id="rId23"/>
    <p:sldId id="271" r:id="rId24"/>
    <p:sldId id="272" r:id="rId25"/>
    <p:sldId id="311" r:id="rId26"/>
    <p:sldId id="273" r:id="rId27"/>
    <p:sldId id="274" r:id="rId28"/>
    <p:sldId id="276" r:id="rId29"/>
    <p:sldId id="277" r:id="rId30"/>
    <p:sldId id="278" r:id="rId31"/>
    <p:sldId id="275" r:id="rId32"/>
    <p:sldId id="279" r:id="rId33"/>
    <p:sldId id="280" r:id="rId34"/>
    <p:sldId id="281" r:id="rId35"/>
    <p:sldId id="283" r:id="rId36"/>
    <p:sldId id="284" r:id="rId37"/>
    <p:sldId id="285" r:id="rId38"/>
    <p:sldId id="282" r:id="rId39"/>
    <p:sldId id="288" r:id="rId40"/>
    <p:sldId id="289" r:id="rId41"/>
    <p:sldId id="286" r:id="rId42"/>
    <p:sldId id="292" r:id="rId43"/>
    <p:sldId id="317" r:id="rId44"/>
    <p:sldId id="291" r:id="rId45"/>
    <p:sldId id="293" r:id="rId46"/>
    <p:sldId id="300" r:id="rId47"/>
    <p:sldId id="301" r:id="rId48"/>
    <p:sldId id="302" r:id="rId49"/>
    <p:sldId id="303" r:id="rId50"/>
    <p:sldId id="296" r:id="rId51"/>
    <p:sldId id="295" r:id="rId52"/>
    <p:sldId id="308" r:id="rId53"/>
    <p:sldId id="304"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447" autoAdjust="0"/>
  </p:normalViewPr>
  <p:slideViewPr>
    <p:cSldViewPr snapToGrid="0">
      <p:cViewPr varScale="1">
        <p:scale>
          <a:sx n="59" d="100"/>
          <a:sy n="59" d="100"/>
        </p:scale>
        <p:origin x="964" y="52"/>
      </p:cViewPr>
      <p:guideLst/>
    </p:cSldViewPr>
  </p:slideViewPr>
  <p:outlineViewPr>
    <p:cViewPr>
      <p:scale>
        <a:sx n="33" d="100"/>
        <a:sy n="33" d="100"/>
      </p:scale>
      <p:origin x="0" y="-3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F80A4-B116-4DAC-9255-02DF37E038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1F3D2F84-F636-4D85-924D-0933545E34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C245ACA-D103-4A52-B02F-DAD0E0555203}"/>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5" name="Footer Placeholder 4">
            <a:extLst>
              <a:ext uri="{FF2B5EF4-FFF2-40B4-BE49-F238E27FC236}">
                <a16:creationId xmlns:a16="http://schemas.microsoft.com/office/drawing/2014/main" id="{B6D2D161-32AE-4FDB-A63D-5A2F5F97222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A225437-8803-4DD7-9591-F564DD460D0A}"/>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2200038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0600-099D-4928-9475-72C2F93322E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1C51200-35B5-4DB6-9F6E-3B1A2952F3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97D38E7-0D8C-46A7-9FE8-19FBC5D7DDB0}"/>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5" name="Footer Placeholder 4">
            <a:extLst>
              <a:ext uri="{FF2B5EF4-FFF2-40B4-BE49-F238E27FC236}">
                <a16:creationId xmlns:a16="http://schemas.microsoft.com/office/drawing/2014/main" id="{6416B4BC-2B67-468D-AF7C-D2A3CA948A5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EEFDC94-F8D5-4936-A903-A386FABB05FA}"/>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3496685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AFCCA8-A06D-4664-B4E3-E7FE9B00A11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B562ADD-8DC8-4216-9644-50E9F9AD6A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D3FF101-2CF5-4882-8F89-83A0FC3C0E17}"/>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5" name="Footer Placeholder 4">
            <a:extLst>
              <a:ext uri="{FF2B5EF4-FFF2-40B4-BE49-F238E27FC236}">
                <a16:creationId xmlns:a16="http://schemas.microsoft.com/office/drawing/2014/main" id="{FD57994A-ADA0-41D1-B07D-11D454BC490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2D19D24-6A65-4679-8364-E8001561F8DF}"/>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1248605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FCC69-72FA-408E-B15B-60837F6F976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DB7717C-76DB-4C28-B6A5-F26BCE0B77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DD5FFB0-3557-4F6B-8244-946A291972AB}"/>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5" name="Footer Placeholder 4">
            <a:extLst>
              <a:ext uri="{FF2B5EF4-FFF2-40B4-BE49-F238E27FC236}">
                <a16:creationId xmlns:a16="http://schemas.microsoft.com/office/drawing/2014/main" id="{92892887-63DB-4545-8486-C002BB51F02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CBB5CD-F6E1-4C20-A0E7-CE1C8189F191}"/>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340541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76BCD-D816-4BEE-8120-3508C5C975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64C2A088-4D0C-4D10-8881-24C71DE43F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D65D51-294B-4BB6-8C50-53244373ED7B}"/>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5" name="Footer Placeholder 4">
            <a:extLst>
              <a:ext uri="{FF2B5EF4-FFF2-40B4-BE49-F238E27FC236}">
                <a16:creationId xmlns:a16="http://schemas.microsoft.com/office/drawing/2014/main" id="{57EE7BE6-1DEB-432A-922D-07470C05F94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D2376B4-3C71-4C59-81A9-6FBB61B25069}"/>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226013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78FA9-4D3F-446A-B05F-A837E245653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2D6E4C2-12D0-4960-985C-608F34D5F7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9E8C885-9EF2-480E-A37B-1678BAFFCB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0E4E9EFE-9A0F-4CA5-B634-2E4916BEFDD3}"/>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6" name="Footer Placeholder 5">
            <a:extLst>
              <a:ext uri="{FF2B5EF4-FFF2-40B4-BE49-F238E27FC236}">
                <a16:creationId xmlns:a16="http://schemas.microsoft.com/office/drawing/2014/main" id="{D9C19447-6B1E-4A83-AF01-D2420AA86A7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F317F6A-94D3-46D8-890B-6FB58E545711}"/>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1758382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F9D68-B9DC-431A-A86C-0B7A6C2D035A}"/>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51FBC83-90EA-4FDF-9188-1055E0E66A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FB00B2-61A0-41BA-BDEB-0328B23527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269074F-5597-4AF6-B5EA-8C08643CBA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1BE72D-2CC8-4F34-A9E1-6464448792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FB99BFA-6610-4CD1-AA61-DB712164FA50}"/>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8" name="Footer Placeholder 7">
            <a:extLst>
              <a:ext uri="{FF2B5EF4-FFF2-40B4-BE49-F238E27FC236}">
                <a16:creationId xmlns:a16="http://schemas.microsoft.com/office/drawing/2014/main" id="{F5F49B6E-884C-45E3-BFDC-D0F36C61C92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1FF13EB-8E39-4D61-8211-99842C3BB108}"/>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1117088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0CA9-2C2D-4121-994E-0D6BC20E065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B837259-DE73-474F-90C0-CC88CFEE244D}"/>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4" name="Footer Placeholder 3">
            <a:extLst>
              <a:ext uri="{FF2B5EF4-FFF2-40B4-BE49-F238E27FC236}">
                <a16:creationId xmlns:a16="http://schemas.microsoft.com/office/drawing/2014/main" id="{EB177BBA-DDC1-4D76-A67D-59759138CA4F}"/>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84A25CA-F1D0-42E0-AE1A-FBDB2AC30977}"/>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30933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09B5B3-3D7C-4DD7-94FE-F98252B90B5D}"/>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3" name="Footer Placeholder 2">
            <a:extLst>
              <a:ext uri="{FF2B5EF4-FFF2-40B4-BE49-F238E27FC236}">
                <a16:creationId xmlns:a16="http://schemas.microsoft.com/office/drawing/2014/main" id="{13578B0C-5588-441A-B3E4-CA6AE970814B}"/>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D2348D7-DA92-49CB-9428-8C4E4DE3ADC4}"/>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2224498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6C5C1-8361-4742-B8EF-2C4F499C88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3AE935C-BDC5-4D7C-B7A1-BE54EA3443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902EFD0-CEAE-458C-A526-395B402A94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03754A-EF87-4645-AFD0-2687C12A8164}"/>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6" name="Footer Placeholder 5">
            <a:extLst>
              <a:ext uri="{FF2B5EF4-FFF2-40B4-BE49-F238E27FC236}">
                <a16:creationId xmlns:a16="http://schemas.microsoft.com/office/drawing/2014/main" id="{280B0A0B-02BA-4F5A-B9D2-601157F021D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3660ECD-1F9E-4F30-9924-70F368135A04}"/>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4280322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91A7F-7A9F-473A-919E-64649E5DAC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218EBD6-20AE-466D-8931-1418112EDE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D4042ABE-5193-4A35-B19D-DBA785CBC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1736B-4778-4322-BD1C-398AD3683BE2}"/>
              </a:ext>
            </a:extLst>
          </p:cNvPr>
          <p:cNvSpPr>
            <a:spLocks noGrp="1"/>
          </p:cNvSpPr>
          <p:nvPr>
            <p:ph type="dt" sz="half" idx="10"/>
          </p:nvPr>
        </p:nvSpPr>
        <p:spPr/>
        <p:txBody>
          <a:bodyPr/>
          <a:lstStyle/>
          <a:p>
            <a:fld id="{6B31B51C-3224-4D96-BF00-0BD96F4B4BEF}" type="datetimeFigureOut">
              <a:rPr lang="en-CA" smtClean="0"/>
              <a:t>2022-11-11</a:t>
            </a:fld>
            <a:endParaRPr lang="en-CA"/>
          </a:p>
        </p:txBody>
      </p:sp>
      <p:sp>
        <p:nvSpPr>
          <p:cNvPr id="6" name="Footer Placeholder 5">
            <a:extLst>
              <a:ext uri="{FF2B5EF4-FFF2-40B4-BE49-F238E27FC236}">
                <a16:creationId xmlns:a16="http://schemas.microsoft.com/office/drawing/2014/main" id="{13E541A1-F5EB-4342-95A2-8107FE3D67B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EBE7AF8-0651-4183-AFAD-B62DE9603A92}"/>
              </a:ext>
            </a:extLst>
          </p:cNvPr>
          <p:cNvSpPr>
            <a:spLocks noGrp="1"/>
          </p:cNvSpPr>
          <p:nvPr>
            <p:ph type="sldNum" sz="quarter" idx="12"/>
          </p:nvPr>
        </p:nvSpPr>
        <p:spPr/>
        <p:txBody>
          <a:bodyPr/>
          <a:lstStyle/>
          <a:p>
            <a:fld id="{6D822C2A-BCDC-42ED-BB5C-11F781B48D5E}" type="slidenum">
              <a:rPr lang="en-CA" smtClean="0"/>
              <a:t>‹#›</a:t>
            </a:fld>
            <a:endParaRPr lang="en-CA"/>
          </a:p>
        </p:txBody>
      </p:sp>
    </p:spTree>
    <p:extLst>
      <p:ext uri="{BB962C8B-B14F-4D97-AF65-F5344CB8AC3E}">
        <p14:creationId xmlns:p14="http://schemas.microsoft.com/office/powerpoint/2010/main" val="3740171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2A0F01-58AD-42BA-B7E7-8DDCFD2A6D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11D095E-7759-4610-A94B-5CCE3A1ED1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168CEF7-791B-4B76-BE2E-B11B86D6BF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1B51C-3224-4D96-BF00-0BD96F4B4BEF}" type="datetimeFigureOut">
              <a:rPr lang="en-CA" smtClean="0"/>
              <a:t>2022-11-11</a:t>
            </a:fld>
            <a:endParaRPr lang="en-CA"/>
          </a:p>
        </p:txBody>
      </p:sp>
      <p:sp>
        <p:nvSpPr>
          <p:cNvPr id="5" name="Footer Placeholder 4">
            <a:extLst>
              <a:ext uri="{FF2B5EF4-FFF2-40B4-BE49-F238E27FC236}">
                <a16:creationId xmlns:a16="http://schemas.microsoft.com/office/drawing/2014/main" id="{B74D5506-B3C7-42FB-AD88-7B28D05BA5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6F9F605-6DED-4FC4-B23C-FEE823C34F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22C2A-BCDC-42ED-BB5C-11F781B48D5E}" type="slidenum">
              <a:rPr lang="en-CA" smtClean="0"/>
              <a:t>‹#›</a:t>
            </a:fld>
            <a:endParaRPr lang="en-CA"/>
          </a:p>
        </p:txBody>
      </p:sp>
    </p:spTree>
    <p:extLst>
      <p:ext uri="{BB962C8B-B14F-4D97-AF65-F5344CB8AC3E}">
        <p14:creationId xmlns:p14="http://schemas.microsoft.com/office/powerpoint/2010/main" val="2628102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11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6.png"/></Relationships>
</file>

<file path=ppt/slides/_rels/slide5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eb.unbc.ca/~chenj/papers/valu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7BD38-E80C-4A62-B46A-6369372D04E3}"/>
              </a:ext>
            </a:extLst>
          </p:cNvPr>
          <p:cNvSpPr>
            <a:spLocks noGrp="1"/>
          </p:cNvSpPr>
          <p:nvPr>
            <p:ph type="ctrTitle"/>
          </p:nvPr>
        </p:nvSpPr>
        <p:spPr/>
        <p:txBody>
          <a:bodyPr/>
          <a:lstStyle/>
          <a:p>
            <a:r>
              <a:rPr lang="en-CA" dirty="0"/>
              <a:t>Theory of Value</a:t>
            </a:r>
          </a:p>
        </p:txBody>
      </p:sp>
      <p:sp>
        <p:nvSpPr>
          <p:cNvPr id="3" name="Subtitle 2">
            <a:extLst>
              <a:ext uri="{FF2B5EF4-FFF2-40B4-BE49-F238E27FC236}">
                <a16:creationId xmlns:a16="http://schemas.microsoft.com/office/drawing/2014/main" id="{1705B194-4509-46E4-96DC-9FCA483087DE}"/>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4018103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9C3F2-3103-4957-9867-5282732DB56D}"/>
              </a:ext>
            </a:extLst>
          </p:cNvPr>
          <p:cNvSpPr>
            <a:spLocks noGrp="1"/>
          </p:cNvSpPr>
          <p:nvPr>
            <p:ph type="title"/>
          </p:nvPr>
        </p:nvSpPr>
        <p:spPr/>
        <p:txBody>
          <a:bodyPr/>
          <a:lstStyle/>
          <a:p>
            <a:r>
              <a:rPr lang="en-CA" dirty="0"/>
              <a:t>The problem</a:t>
            </a:r>
          </a:p>
        </p:txBody>
      </p:sp>
      <p:sp>
        <p:nvSpPr>
          <p:cNvPr id="3" name="Content Placeholder 2">
            <a:extLst>
              <a:ext uri="{FF2B5EF4-FFF2-40B4-BE49-F238E27FC236}">
                <a16:creationId xmlns:a16="http://schemas.microsoft.com/office/drawing/2014/main" id="{33FF1384-7D24-45CB-87D5-D7801F7D888A}"/>
              </a:ext>
            </a:extLst>
          </p:cNvPr>
          <p:cNvSpPr>
            <a:spLocks noGrp="1"/>
          </p:cNvSpPr>
          <p:nvPr>
            <p:ph idx="1"/>
          </p:nvPr>
        </p:nvSpPr>
        <p:spPr/>
        <p:txBody>
          <a:bodyPr>
            <a:normAutofit lnSpcReduction="10000"/>
          </a:bodyPr>
          <a:lstStyle/>
          <a:p>
            <a:r>
              <a:rPr lang="en-CA" dirty="0"/>
              <a:t>Jevons developed the marginal utility theory of value based on an exchange economy of two persons.</a:t>
            </a:r>
          </a:p>
          <a:p>
            <a:r>
              <a:rPr lang="en-CA" dirty="0"/>
              <a:t>Marginal utility can be expressed as a beautiful mathematical equation.</a:t>
            </a:r>
          </a:p>
          <a:p>
            <a:r>
              <a:rPr lang="en-CA" dirty="0"/>
              <a:t>Intuitively, two persons agree on prices in a exchange when both feel they get the most they can.</a:t>
            </a:r>
          </a:p>
          <a:p>
            <a:r>
              <a:rPr lang="en-CA" dirty="0"/>
              <a:t> However, the same idea cannot be extended to more than two persons.</a:t>
            </a:r>
          </a:p>
          <a:p>
            <a:r>
              <a:rPr lang="en-CA" dirty="0"/>
              <a:t>We don’t bargain for prices in </a:t>
            </a:r>
            <a:r>
              <a:rPr lang="en-CA" dirty="0" err="1"/>
              <a:t>WalMart</a:t>
            </a:r>
            <a:r>
              <a:rPr lang="en-CA" dirty="0"/>
              <a:t>, although we might in a flea market.</a:t>
            </a:r>
          </a:p>
        </p:txBody>
      </p:sp>
    </p:spTree>
    <p:extLst>
      <p:ext uri="{BB962C8B-B14F-4D97-AF65-F5344CB8AC3E}">
        <p14:creationId xmlns:p14="http://schemas.microsoft.com/office/powerpoint/2010/main" val="2849780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D81D3-E3B5-4733-B4CA-6BA0A07F7E0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187F44B-FEDB-438B-B8C0-ED074AE05AC6}"/>
              </a:ext>
            </a:extLst>
          </p:cNvPr>
          <p:cNvSpPr>
            <a:spLocks noGrp="1"/>
          </p:cNvSpPr>
          <p:nvPr>
            <p:ph idx="1"/>
          </p:nvPr>
        </p:nvSpPr>
        <p:spPr/>
        <p:txBody>
          <a:bodyPr/>
          <a:lstStyle/>
          <a:p>
            <a:r>
              <a:rPr lang="en-CA" dirty="0"/>
              <a:t>When Jevons’ idea is generalized to Arrow Debreu model, much of its intuitive appeal is gone. </a:t>
            </a:r>
          </a:p>
          <a:p>
            <a:pPr marL="0" indent="0">
              <a:buNone/>
            </a:pPr>
            <a:endParaRPr lang="en-CA" dirty="0"/>
          </a:p>
        </p:txBody>
      </p:sp>
    </p:spTree>
    <p:extLst>
      <p:ext uri="{BB962C8B-B14F-4D97-AF65-F5344CB8AC3E}">
        <p14:creationId xmlns:p14="http://schemas.microsoft.com/office/powerpoint/2010/main" val="3866180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825A-85C6-4639-9F82-E3BB55C1487A}"/>
              </a:ext>
            </a:extLst>
          </p:cNvPr>
          <p:cNvSpPr>
            <a:spLocks noGrp="1"/>
          </p:cNvSpPr>
          <p:nvPr>
            <p:ph type="title"/>
          </p:nvPr>
        </p:nvSpPr>
        <p:spPr/>
        <p:txBody>
          <a:bodyPr/>
          <a:lstStyle/>
          <a:p>
            <a:r>
              <a:rPr lang="en-CA" dirty="0"/>
              <a:t>The life of Stanley Jevons (1835-1882)</a:t>
            </a:r>
          </a:p>
        </p:txBody>
      </p:sp>
      <p:sp>
        <p:nvSpPr>
          <p:cNvPr id="3" name="Content Placeholder 2">
            <a:extLst>
              <a:ext uri="{FF2B5EF4-FFF2-40B4-BE49-F238E27FC236}">
                <a16:creationId xmlns:a16="http://schemas.microsoft.com/office/drawing/2014/main" id="{00B47468-B74A-4DA3-AB9A-6E2049D00CEF}"/>
              </a:ext>
            </a:extLst>
          </p:cNvPr>
          <p:cNvSpPr>
            <a:spLocks noGrp="1"/>
          </p:cNvSpPr>
          <p:nvPr>
            <p:ph idx="1"/>
          </p:nvPr>
        </p:nvSpPr>
        <p:spPr/>
        <p:txBody>
          <a:bodyPr>
            <a:noAutofit/>
          </a:bodyPr>
          <a:lstStyle/>
          <a:p>
            <a:r>
              <a:rPr lang="en-CA" dirty="0"/>
              <a:t>Jevons was trained as a physicist. </a:t>
            </a:r>
          </a:p>
          <a:p>
            <a:r>
              <a:rPr lang="en-US" dirty="0">
                <a:effectLst/>
                <a:ea typeface="SimSun" panose="02010600030101010101" pitchFamily="2" charset="-122"/>
              </a:rPr>
              <a:t>“Jevons did so many things that it is difficult to classify him by occupation. … from examination of his other works we are inclined to list him rather as a physicist who wrote extensively on economics.” (Jaynes, 2003, p. 316)</a:t>
            </a:r>
            <a:endParaRPr lang="en-CA" dirty="0"/>
          </a:p>
          <a:p>
            <a:r>
              <a:rPr lang="en-CA" dirty="0"/>
              <a:t>He wrote The Coal Question in 1865.</a:t>
            </a:r>
          </a:p>
          <a:p>
            <a:r>
              <a:rPr lang="en-CA" dirty="0"/>
              <a:t>He wrote The Theory of Political Economy in 1871, in which he developed the marginal utility theory of value. </a:t>
            </a:r>
          </a:p>
          <a:p>
            <a:r>
              <a:rPr lang="en-CA" dirty="0"/>
              <a:t>This book is generally regarded as the beginning of the marginalist revolution that laid the foundation of today’s mainstream economic theory.</a:t>
            </a:r>
          </a:p>
          <a:p>
            <a:endParaRPr lang="en-CA" dirty="0"/>
          </a:p>
          <a:p>
            <a:endParaRPr lang="en-CA" dirty="0"/>
          </a:p>
          <a:p>
            <a:endParaRPr lang="en-CA" dirty="0"/>
          </a:p>
        </p:txBody>
      </p:sp>
    </p:spTree>
    <p:extLst>
      <p:ext uri="{BB962C8B-B14F-4D97-AF65-F5344CB8AC3E}">
        <p14:creationId xmlns:p14="http://schemas.microsoft.com/office/powerpoint/2010/main" val="3994807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73DEC-6C79-477A-89F6-0A110E72F96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E08AEB3-CF85-4AF7-9AD3-A35AADA04023}"/>
              </a:ext>
            </a:extLst>
          </p:cNvPr>
          <p:cNvSpPr>
            <a:spLocks noGrp="1"/>
          </p:cNvSpPr>
          <p:nvPr>
            <p:ph idx="1"/>
          </p:nvPr>
        </p:nvSpPr>
        <p:spPr/>
        <p:txBody>
          <a:bodyPr/>
          <a:lstStyle/>
          <a:p>
            <a:r>
              <a:rPr lang="en-CA" dirty="0"/>
              <a:t>He dare not teach his theory to his students.</a:t>
            </a:r>
          </a:p>
          <a:p>
            <a:r>
              <a:rPr lang="en-CA" dirty="0"/>
              <a:t>He suffered long time depression.</a:t>
            </a:r>
          </a:p>
          <a:p>
            <a:r>
              <a:rPr lang="en-CA" dirty="0"/>
              <a:t>He died 47 while swimming at the sea.</a:t>
            </a:r>
          </a:p>
          <a:p>
            <a:r>
              <a:rPr lang="en-CA" dirty="0"/>
              <a:t>Drown? Suicide?</a:t>
            </a:r>
          </a:p>
          <a:p>
            <a:endParaRPr lang="en-CA" dirty="0"/>
          </a:p>
          <a:p>
            <a:endParaRPr lang="en-CA" dirty="0"/>
          </a:p>
        </p:txBody>
      </p:sp>
    </p:spTree>
    <p:extLst>
      <p:ext uri="{BB962C8B-B14F-4D97-AF65-F5344CB8AC3E}">
        <p14:creationId xmlns:p14="http://schemas.microsoft.com/office/powerpoint/2010/main" val="2628224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8B0BA-7833-4094-A8F2-7FE4B953F68B}"/>
              </a:ext>
            </a:extLst>
          </p:cNvPr>
          <p:cNvSpPr>
            <a:spLocks noGrp="1"/>
          </p:cNvSpPr>
          <p:nvPr>
            <p:ph type="title"/>
          </p:nvPr>
        </p:nvSpPr>
        <p:spPr/>
        <p:txBody>
          <a:bodyPr/>
          <a:lstStyle/>
          <a:p>
            <a:r>
              <a:rPr lang="en-CA" dirty="0"/>
              <a:t>The scarcity theory of value</a:t>
            </a:r>
          </a:p>
        </p:txBody>
      </p:sp>
      <p:sp>
        <p:nvSpPr>
          <p:cNvPr id="3" name="Content Placeholder 2">
            <a:extLst>
              <a:ext uri="{FF2B5EF4-FFF2-40B4-BE49-F238E27FC236}">
                <a16:creationId xmlns:a16="http://schemas.microsoft.com/office/drawing/2014/main" id="{14DD3ACA-6537-48BD-B5A3-39E7ED614605}"/>
              </a:ext>
            </a:extLst>
          </p:cNvPr>
          <p:cNvSpPr>
            <a:spLocks noGrp="1"/>
          </p:cNvSpPr>
          <p:nvPr>
            <p:ph idx="1"/>
          </p:nvPr>
        </p:nvSpPr>
        <p:spPr/>
        <p:txBody>
          <a:bodyPr>
            <a:normAutofit/>
          </a:bodyPr>
          <a:lstStyle/>
          <a:p>
            <a:r>
              <a:rPr lang="en-CA" sz="4000" dirty="0"/>
              <a:t>Walras (1873) commented that labor is too narrow, utility is too broad as value.</a:t>
            </a:r>
          </a:p>
          <a:p>
            <a:r>
              <a:rPr lang="en-CA" sz="4000" dirty="0"/>
              <a:t>He proposed value as a function of scarcity.</a:t>
            </a:r>
          </a:p>
          <a:p>
            <a:r>
              <a:rPr lang="en-CA" sz="4000" dirty="0"/>
              <a:t>We will develop an analytical theory of value based on scarcity.</a:t>
            </a:r>
          </a:p>
        </p:txBody>
      </p:sp>
    </p:spTree>
    <p:extLst>
      <p:ext uri="{BB962C8B-B14F-4D97-AF65-F5344CB8AC3E}">
        <p14:creationId xmlns:p14="http://schemas.microsoft.com/office/powerpoint/2010/main" val="3950948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EF1CB-D695-43B6-85EA-4D1610A45333}"/>
              </a:ext>
            </a:extLst>
          </p:cNvPr>
          <p:cNvSpPr>
            <a:spLocks noGrp="1"/>
          </p:cNvSpPr>
          <p:nvPr>
            <p:ph type="title"/>
          </p:nvPr>
        </p:nvSpPr>
        <p:spPr/>
        <p:txBody>
          <a:bodyPr/>
          <a:lstStyle/>
          <a:p>
            <a:r>
              <a:rPr lang="en-CA" dirty="0"/>
              <a:t>The life of Leon Walras (1834- 1910)</a:t>
            </a:r>
          </a:p>
        </p:txBody>
      </p:sp>
      <p:sp>
        <p:nvSpPr>
          <p:cNvPr id="3" name="Content Placeholder 2">
            <a:extLst>
              <a:ext uri="{FF2B5EF4-FFF2-40B4-BE49-F238E27FC236}">
                <a16:creationId xmlns:a16="http://schemas.microsoft.com/office/drawing/2014/main" id="{BB101BC2-E957-4741-9ECD-EB1C12F239E1}"/>
              </a:ext>
            </a:extLst>
          </p:cNvPr>
          <p:cNvSpPr>
            <a:spLocks noGrp="1"/>
          </p:cNvSpPr>
          <p:nvPr>
            <p:ph idx="1"/>
          </p:nvPr>
        </p:nvSpPr>
        <p:spPr/>
        <p:txBody>
          <a:bodyPr/>
          <a:lstStyle/>
          <a:p>
            <a:r>
              <a:rPr lang="en-CA" dirty="0"/>
              <a:t>He was a French. </a:t>
            </a:r>
          </a:p>
          <a:p>
            <a:r>
              <a:rPr lang="en-CA" dirty="0"/>
              <a:t>He took many different jobs before he was appointed a professor at the </a:t>
            </a:r>
            <a:r>
              <a:rPr lang="en-CA" b="0" i="0" dirty="0">
                <a:solidFill>
                  <a:srgbClr val="202122"/>
                </a:solidFill>
                <a:effectLst/>
              </a:rPr>
              <a:t>University of Lausanne when he was 36.</a:t>
            </a:r>
          </a:p>
          <a:p>
            <a:r>
              <a:rPr lang="en-CA" dirty="0">
                <a:solidFill>
                  <a:srgbClr val="202122"/>
                </a:solidFill>
              </a:rPr>
              <a:t>In 1873 he published The Elements of Pure Economics.</a:t>
            </a:r>
          </a:p>
          <a:p>
            <a:r>
              <a:rPr lang="en-US" dirty="0"/>
              <a:t>‘If one wants to harvest quickly, one must plant carrots and salads; if one has the ambition to plant oaks, one must have the sense to tell oneself: my grandchildren will owe me this shade’ </a:t>
            </a:r>
          </a:p>
          <a:p>
            <a:r>
              <a:rPr lang="en-US" dirty="0"/>
              <a:t>Quoted in Schumpeter, History of Economic Analysis. (P 796)</a:t>
            </a:r>
            <a:endParaRPr lang="en-CA" dirty="0"/>
          </a:p>
        </p:txBody>
      </p:sp>
    </p:spTree>
    <p:extLst>
      <p:ext uri="{BB962C8B-B14F-4D97-AF65-F5344CB8AC3E}">
        <p14:creationId xmlns:p14="http://schemas.microsoft.com/office/powerpoint/2010/main" val="1265060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7BD38-E80C-4A62-B46A-6369372D04E3}"/>
              </a:ext>
            </a:extLst>
          </p:cNvPr>
          <p:cNvSpPr>
            <a:spLocks noGrp="1"/>
          </p:cNvSpPr>
          <p:nvPr>
            <p:ph type="ctrTitle"/>
          </p:nvPr>
        </p:nvSpPr>
        <p:spPr/>
        <p:txBody>
          <a:bodyPr/>
          <a:lstStyle/>
          <a:p>
            <a:endParaRPr lang="en-CA" dirty="0"/>
          </a:p>
        </p:txBody>
      </p:sp>
      <p:sp>
        <p:nvSpPr>
          <p:cNvPr id="3" name="Subtitle 2">
            <a:extLst>
              <a:ext uri="{FF2B5EF4-FFF2-40B4-BE49-F238E27FC236}">
                <a16:creationId xmlns:a16="http://schemas.microsoft.com/office/drawing/2014/main" id="{1705B194-4509-46E4-96DC-9FCA483087DE}"/>
              </a:ext>
            </a:extLst>
          </p:cNvPr>
          <p:cNvSpPr>
            <a:spLocks noGrp="1"/>
          </p:cNvSpPr>
          <p:nvPr>
            <p:ph type="subTitle" idx="1"/>
          </p:nvPr>
        </p:nvSpPr>
        <p:spPr/>
        <p:txBody>
          <a:bodyPr>
            <a:normAutofit/>
          </a:bodyPr>
          <a:lstStyle/>
          <a:p>
            <a:r>
              <a:rPr lang="en-CA" sz="4800" dirty="0"/>
              <a:t>Scarcity theory of value and its relation with other theories</a:t>
            </a:r>
          </a:p>
        </p:txBody>
      </p:sp>
    </p:spTree>
    <p:extLst>
      <p:ext uri="{BB962C8B-B14F-4D97-AF65-F5344CB8AC3E}">
        <p14:creationId xmlns:p14="http://schemas.microsoft.com/office/powerpoint/2010/main" val="2951887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28E00-896E-4C9E-92E4-5DD49DAF96F5}"/>
              </a:ext>
            </a:extLst>
          </p:cNvPr>
          <p:cNvSpPr>
            <a:spLocks noGrp="1"/>
          </p:cNvSpPr>
          <p:nvPr>
            <p:ph type="title"/>
          </p:nvPr>
        </p:nvSpPr>
        <p:spPr/>
        <p:txBody>
          <a:bodyPr/>
          <a:lstStyle/>
          <a:p>
            <a:r>
              <a:rPr lang="en-CA" dirty="0"/>
              <a:t>Scarcity and labor</a:t>
            </a:r>
          </a:p>
        </p:txBody>
      </p:sp>
      <p:sp>
        <p:nvSpPr>
          <p:cNvPr id="3" name="Content Placeholder 2">
            <a:extLst>
              <a:ext uri="{FF2B5EF4-FFF2-40B4-BE49-F238E27FC236}">
                <a16:creationId xmlns:a16="http://schemas.microsoft.com/office/drawing/2014/main" id="{089130E0-9973-4AAC-89A5-A8B09DC0EB99}"/>
              </a:ext>
            </a:extLst>
          </p:cNvPr>
          <p:cNvSpPr>
            <a:spLocks noGrp="1"/>
          </p:cNvSpPr>
          <p:nvPr>
            <p:ph idx="1"/>
          </p:nvPr>
        </p:nvSpPr>
        <p:spPr/>
        <p:txBody>
          <a:bodyPr>
            <a:normAutofit/>
          </a:bodyPr>
          <a:lstStyle/>
          <a:p>
            <a:r>
              <a:rPr lang="en-CA" sz="4800" dirty="0"/>
              <a:t>A scarce material takes more effort and labor to obtain on average.</a:t>
            </a:r>
          </a:p>
          <a:p>
            <a:r>
              <a:rPr lang="en-CA" sz="4800" dirty="0"/>
              <a:t>Scarcity theory and labor theory are consistent with each other. </a:t>
            </a:r>
          </a:p>
        </p:txBody>
      </p:sp>
    </p:spTree>
    <p:extLst>
      <p:ext uri="{BB962C8B-B14F-4D97-AF65-F5344CB8AC3E}">
        <p14:creationId xmlns:p14="http://schemas.microsoft.com/office/powerpoint/2010/main" val="2147996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5AE78-FD3E-4721-9095-7BCB95AC90E4}"/>
              </a:ext>
            </a:extLst>
          </p:cNvPr>
          <p:cNvSpPr>
            <a:spLocks noGrp="1"/>
          </p:cNvSpPr>
          <p:nvPr>
            <p:ph type="title"/>
          </p:nvPr>
        </p:nvSpPr>
        <p:spPr/>
        <p:txBody>
          <a:bodyPr/>
          <a:lstStyle/>
          <a:p>
            <a:r>
              <a:rPr lang="en-CA" dirty="0"/>
              <a:t>Scarcity and utility</a:t>
            </a:r>
          </a:p>
        </p:txBody>
      </p:sp>
      <p:sp>
        <p:nvSpPr>
          <p:cNvPr id="3" name="Content Placeholder 2">
            <a:extLst>
              <a:ext uri="{FF2B5EF4-FFF2-40B4-BE49-F238E27FC236}">
                <a16:creationId xmlns:a16="http://schemas.microsoft.com/office/drawing/2014/main" id="{0ACE2F00-6FDD-4F1E-90FD-F3D92A04A885}"/>
              </a:ext>
            </a:extLst>
          </p:cNvPr>
          <p:cNvSpPr>
            <a:spLocks noGrp="1"/>
          </p:cNvSpPr>
          <p:nvPr>
            <p:ph idx="1"/>
          </p:nvPr>
        </p:nvSpPr>
        <p:spPr/>
        <p:txBody>
          <a:bodyPr>
            <a:normAutofit/>
          </a:bodyPr>
          <a:lstStyle/>
          <a:p>
            <a:r>
              <a:rPr lang="en-CA" sz="4000" dirty="0"/>
              <a:t>A scarce material is hard to obtain.</a:t>
            </a:r>
          </a:p>
          <a:p>
            <a:r>
              <a:rPr lang="en-CA" sz="4000" dirty="0"/>
              <a:t>People will value scarce materials more and hence they have higher utility.</a:t>
            </a:r>
          </a:p>
          <a:p>
            <a:r>
              <a:rPr lang="en-CA" sz="4000" dirty="0"/>
              <a:t>Gold is more scarce than silver. People will value gold more. </a:t>
            </a:r>
          </a:p>
        </p:txBody>
      </p:sp>
    </p:spTree>
    <p:extLst>
      <p:ext uri="{BB962C8B-B14F-4D97-AF65-F5344CB8AC3E}">
        <p14:creationId xmlns:p14="http://schemas.microsoft.com/office/powerpoint/2010/main" val="3620174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EBC32-B531-417F-9596-A317AC6005CF}"/>
              </a:ext>
            </a:extLst>
          </p:cNvPr>
          <p:cNvSpPr>
            <a:spLocks noGrp="1"/>
          </p:cNvSpPr>
          <p:nvPr>
            <p:ph type="title"/>
          </p:nvPr>
        </p:nvSpPr>
        <p:spPr/>
        <p:txBody>
          <a:bodyPr/>
          <a:lstStyle/>
          <a:p>
            <a:r>
              <a:rPr lang="en-CA" dirty="0"/>
              <a:t>Scarcity and entropy</a:t>
            </a:r>
          </a:p>
        </p:txBody>
      </p:sp>
      <p:sp>
        <p:nvSpPr>
          <p:cNvPr id="3" name="Content Placeholder 2">
            <a:extLst>
              <a:ext uri="{FF2B5EF4-FFF2-40B4-BE49-F238E27FC236}">
                <a16:creationId xmlns:a16="http://schemas.microsoft.com/office/drawing/2014/main" id="{47601CC5-E68A-486D-830A-724FFD184F64}"/>
              </a:ext>
            </a:extLst>
          </p:cNvPr>
          <p:cNvSpPr>
            <a:spLocks noGrp="1"/>
          </p:cNvSpPr>
          <p:nvPr>
            <p:ph idx="1"/>
          </p:nvPr>
        </p:nvSpPr>
        <p:spPr/>
        <p:txBody>
          <a:bodyPr>
            <a:normAutofit/>
          </a:bodyPr>
          <a:lstStyle/>
          <a:p>
            <a:r>
              <a:rPr lang="en-CA" sz="4400" dirty="0"/>
              <a:t>In physics, entropy is a measure of scarcity, or probability.</a:t>
            </a:r>
          </a:p>
          <a:p>
            <a:r>
              <a:rPr lang="en-CA" sz="4400" dirty="0"/>
              <a:t>The entropy theory of value is naturally a scarcity theory of value</a:t>
            </a:r>
          </a:p>
        </p:txBody>
      </p:sp>
    </p:spTree>
    <p:extLst>
      <p:ext uri="{BB962C8B-B14F-4D97-AF65-F5344CB8AC3E}">
        <p14:creationId xmlns:p14="http://schemas.microsoft.com/office/powerpoint/2010/main" val="3839935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7BD38-E80C-4A62-B46A-6369372D04E3}"/>
              </a:ext>
            </a:extLst>
          </p:cNvPr>
          <p:cNvSpPr>
            <a:spLocks noGrp="1"/>
          </p:cNvSpPr>
          <p:nvPr>
            <p:ph type="ctrTitle"/>
          </p:nvPr>
        </p:nvSpPr>
        <p:spPr/>
        <p:txBody>
          <a:bodyPr/>
          <a:lstStyle/>
          <a:p>
            <a:endParaRPr lang="en-CA" dirty="0"/>
          </a:p>
        </p:txBody>
      </p:sp>
      <p:sp>
        <p:nvSpPr>
          <p:cNvPr id="3" name="Subtitle 2">
            <a:extLst>
              <a:ext uri="{FF2B5EF4-FFF2-40B4-BE49-F238E27FC236}">
                <a16:creationId xmlns:a16="http://schemas.microsoft.com/office/drawing/2014/main" id="{1705B194-4509-46E4-96DC-9FCA483087DE}"/>
              </a:ext>
            </a:extLst>
          </p:cNvPr>
          <p:cNvSpPr>
            <a:spLocks noGrp="1"/>
          </p:cNvSpPr>
          <p:nvPr>
            <p:ph type="subTitle" idx="1"/>
          </p:nvPr>
        </p:nvSpPr>
        <p:spPr/>
        <p:txBody>
          <a:bodyPr>
            <a:normAutofit/>
          </a:bodyPr>
          <a:lstStyle/>
          <a:p>
            <a:r>
              <a:rPr lang="en-CA" sz="5400" dirty="0"/>
              <a:t>History of the value theories</a:t>
            </a:r>
          </a:p>
        </p:txBody>
      </p:sp>
    </p:spTree>
    <p:extLst>
      <p:ext uri="{BB962C8B-B14F-4D97-AF65-F5344CB8AC3E}">
        <p14:creationId xmlns:p14="http://schemas.microsoft.com/office/powerpoint/2010/main" val="3313641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1BEBC-6951-4F03-900B-9A2A9EDCD006}"/>
              </a:ext>
            </a:extLst>
          </p:cNvPr>
          <p:cNvSpPr>
            <a:spLocks noGrp="1"/>
          </p:cNvSpPr>
          <p:nvPr>
            <p:ph type="title"/>
          </p:nvPr>
        </p:nvSpPr>
        <p:spPr/>
        <p:txBody>
          <a:bodyPr/>
          <a:lstStyle/>
          <a:p>
            <a:r>
              <a:rPr lang="en-CA" dirty="0"/>
              <a:t>The attraction of an entropy theory of value</a:t>
            </a:r>
          </a:p>
        </p:txBody>
      </p:sp>
      <p:sp>
        <p:nvSpPr>
          <p:cNvPr id="3" name="Content Placeholder 2">
            <a:extLst>
              <a:ext uri="{FF2B5EF4-FFF2-40B4-BE49-F238E27FC236}">
                <a16:creationId xmlns:a16="http://schemas.microsoft.com/office/drawing/2014/main" id="{1A911B01-E7BB-4398-BEE4-4E74AC9C10F5}"/>
              </a:ext>
            </a:extLst>
          </p:cNvPr>
          <p:cNvSpPr>
            <a:spLocks noGrp="1"/>
          </p:cNvSpPr>
          <p:nvPr>
            <p:ph idx="1"/>
          </p:nvPr>
        </p:nvSpPr>
        <p:spPr/>
        <p:txBody>
          <a:bodyPr>
            <a:normAutofit/>
          </a:bodyPr>
          <a:lstStyle/>
          <a:p>
            <a:r>
              <a:rPr lang="en-CA" sz="4000" dirty="0"/>
              <a:t>Entropy law is the most universal law of nature</a:t>
            </a:r>
          </a:p>
          <a:p>
            <a:r>
              <a:rPr lang="en-CA" sz="4000" dirty="0"/>
              <a:t>Entropy flow drives the directional movements in the universe</a:t>
            </a:r>
          </a:p>
          <a:p>
            <a:r>
              <a:rPr lang="en-CA" sz="4000" dirty="0"/>
              <a:t>Entropy is a natural measure of resources</a:t>
            </a:r>
          </a:p>
          <a:p>
            <a:r>
              <a:rPr lang="en-CA" sz="4000" dirty="0"/>
              <a:t>Shannon’s entropy theory of information is a great success</a:t>
            </a:r>
          </a:p>
          <a:p>
            <a:endParaRPr lang="en-CA" sz="4000" dirty="0"/>
          </a:p>
        </p:txBody>
      </p:sp>
    </p:spTree>
    <p:extLst>
      <p:ext uri="{BB962C8B-B14F-4D97-AF65-F5344CB8AC3E}">
        <p14:creationId xmlns:p14="http://schemas.microsoft.com/office/powerpoint/2010/main" val="878351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11C66-78DA-4C17-945D-FBC561592FBF}"/>
              </a:ext>
            </a:extLst>
          </p:cNvPr>
          <p:cNvSpPr>
            <a:spLocks noGrp="1"/>
          </p:cNvSpPr>
          <p:nvPr>
            <p:ph type="title"/>
          </p:nvPr>
        </p:nvSpPr>
        <p:spPr/>
        <p:txBody>
          <a:bodyPr/>
          <a:lstStyle/>
          <a:p>
            <a:r>
              <a:rPr lang="en-CA" dirty="0"/>
              <a:t>Early attempts to explore the entropy theory of value</a:t>
            </a:r>
          </a:p>
        </p:txBody>
      </p:sp>
      <p:sp>
        <p:nvSpPr>
          <p:cNvPr id="3" name="Content Placeholder 2">
            <a:extLst>
              <a:ext uri="{FF2B5EF4-FFF2-40B4-BE49-F238E27FC236}">
                <a16:creationId xmlns:a16="http://schemas.microsoft.com/office/drawing/2014/main" id="{DAAA3E62-6868-4709-99AE-E39BEE0A08F1}"/>
              </a:ext>
            </a:extLst>
          </p:cNvPr>
          <p:cNvSpPr>
            <a:spLocks noGrp="1"/>
          </p:cNvSpPr>
          <p:nvPr>
            <p:ph idx="1"/>
          </p:nvPr>
        </p:nvSpPr>
        <p:spPr/>
        <p:txBody>
          <a:bodyPr>
            <a:normAutofit/>
          </a:bodyPr>
          <a:lstStyle/>
          <a:p>
            <a:r>
              <a:rPr lang="en-US" sz="4400" dirty="0"/>
              <a:t>There have been sporadic suggestions that all economic values can be reduced to a common denominator of low entropy … he would only be saddled with a new and wholly idle task --- to explain why these coefficients differ from the corresponding price ratios. (Georgescu-</a:t>
            </a:r>
            <a:r>
              <a:rPr lang="en-US" sz="4400" dirty="0" err="1"/>
              <a:t>Roegen</a:t>
            </a:r>
            <a:r>
              <a:rPr lang="en-US" sz="4400" dirty="0"/>
              <a:t>, 1971)</a:t>
            </a:r>
          </a:p>
          <a:p>
            <a:endParaRPr lang="en-CA" sz="4400" dirty="0"/>
          </a:p>
        </p:txBody>
      </p:sp>
    </p:spTree>
    <p:extLst>
      <p:ext uri="{BB962C8B-B14F-4D97-AF65-F5344CB8AC3E}">
        <p14:creationId xmlns:p14="http://schemas.microsoft.com/office/powerpoint/2010/main" val="2973888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9D434-FA89-4BF9-9A04-65413FF92110}"/>
              </a:ext>
            </a:extLst>
          </p:cNvPr>
          <p:cNvSpPr>
            <a:spLocks noGrp="1"/>
          </p:cNvSpPr>
          <p:nvPr>
            <p:ph type="title"/>
          </p:nvPr>
        </p:nvSpPr>
        <p:spPr/>
        <p:txBody>
          <a:bodyPr/>
          <a:lstStyle/>
          <a:p>
            <a:r>
              <a:rPr lang="en-CA" dirty="0"/>
              <a:t>Our response</a:t>
            </a:r>
          </a:p>
        </p:txBody>
      </p:sp>
      <p:sp>
        <p:nvSpPr>
          <p:cNvPr id="3" name="Content Placeholder 2">
            <a:extLst>
              <a:ext uri="{FF2B5EF4-FFF2-40B4-BE49-F238E27FC236}">
                <a16:creationId xmlns:a16="http://schemas.microsoft.com/office/drawing/2014/main" id="{6AAEBCE1-1294-41CC-9F59-4EE40809EDE0}"/>
              </a:ext>
            </a:extLst>
          </p:cNvPr>
          <p:cNvSpPr>
            <a:spLocks noGrp="1"/>
          </p:cNvSpPr>
          <p:nvPr>
            <p:ph idx="1"/>
          </p:nvPr>
        </p:nvSpPr>
        <p:spPr/>
        <p:txBody>
          <a:bodyPr>
            <a:normAutofit/>
          </a:bodyPr>
          <a:lstStyle/>
          <a:p>
            <a:r>
              <a:rPr lang="en-CA" sz="4000" dirty="0"/>
              <a:t>An entropy theory of value doesn’t explain everything about value. But it will explain a lot of things elegantly, as we will see.</a:t>
            </a:r>
          </a:p>
          <a:p>
            <a:r>
              <a:rPr lang="en-CA" sz="4000" dirty="0"/>
              <a:t>Shannon’s entropy theory of information doesn’t explain everything about information. But it explains a lot of things elegantly, as we have seen. </a:t>
            </a:r>
          </a:p>
        </p:txBody>
      </p:sp>
    </p:spTree>
    <p:extLst>
      <p:ext uri="{BB962C8B-B14F-4D97-AF65-F5344CB8AC3E}">
        <p14:creationId xmlns:p14="http://schemas.microsoft.com/office/powerpoint/2010/main" val="1189658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277BC-A943-47A1-8E8D-2EAF8364312C}"/>
              </a:ext>
            </a:extLst>
          </p:cNvPr>
          <p:cNvSpPr>
            <a:spLocks noGrp="1"/>
          </p:cNvSpPr>
          <p:nvPr>
            <p:ph type="title"/>
          </p:nvPr>
        </p:nvSpPr>
        <p:spPr/>
        <p:txBody>
          <a:bodyPr/>
          <a:lstStyle/>
          <a:p>
            <a:r>
              <a:rPr lang="en-CA" dirty="0"/>
              <a:t>Arrow’s observation</a:t>
            </a:r>
          </a:p>
        </p:txBody>
      </p:sp>
      <p:sp>
        <p:nvSpPr>
          <p:cNvPr id="3" name="Content Placeholder 2">
            <a:extLst>
              <a:ext uri="{FF2B5EF4-FFF2-40B4-BE49-F238E27FC236}">
                <a16:creationId xmlns:a16="http://schemas.microsoft.com/office/drawing/2014/main" id="{252A9492-0F4C-4B34-99D2-5188D91C4FC3}"/>
              </a:ext>
            </a:extLst>
          </p:cNvPr>
          <p:cNvSpPr>
            <a:spLocks noGrp="1"/>
          </p:cNvSpPr>
          <p:nvPr>
            <p:ph idx="1"/>
          </p:nvPr>
        </p:nvSpPr>
        <p:spPr/>
        <p:txBody>
          <a:bodyPr/>
          <a:lstStyle/>
          <a:p>
            <a:r>
              <a:rPr lang="en-US" dirty="0"/>
              <a:t>the well-known Shannon measure which has been so useful in communications engineering is not in general appropriate for economic analysis because it gives no weight to the value of the information. If beforehand a large manufacturer regards it as equally likely whether the price of his product will go up or down, then learning which is true conveys no more information, in the Shannon sense, than observing the toss of a fair coin. (Arrow, 1973),</a:t>
            </a:r>
            <a:endParaRPr lang="en-CA" dirty="0"/>
          </a:p>
        </p:txBody>
      </p:sp>
    </p:spTree>
    <p:extLst>
      <p:ext uri="{BB962C8B-B14F-4D97-AF65-F5344CB8AC3E}">
        <p14:creationId xmlns:p14="http://schemas.microsoft.com/office/powerpoint/2010/main" val="86849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6E505-B0A4-4C87-909B-C817B73833E8}"/>
              </a:ext>
            </a:extLst>
          </p:cNvPr>
          <p:cNvSpPr>
            <a:spLocks noGrp="1"/>
          </p:cNvSpPr>
          <p:nvPr>
            <p:ph type="title"/>
          </p:nvPr>
        </p:nvSpPr>
        <p:spPr/>
        <p:txBody>
          <a:bodyPr/>
          <a:lstStyle/>
          <a:p>
            <a:r>
              <a:rPr lang="en-CA" dirty="0"/>
              <a:t>Our response</a:t>
            </a:r>
          </a:p>
        </p:txBody>
      </p:sp>
      <p:sp>
        <p:nvSpPr>
          <p:cNvPr id="3" name="Content Placeholder 2">
            <a:extLst>
              <a:ext uri="{FF2B5EF4-FFF2-40B4-BE49-F238E27FC236}">
                <a16:creationId xmlns:a16="http://schemas.microsoft.com/office/drawing/2014/main" id="{919EAE3F-C475-4EB6-BEBB-8EBBF867FE67}"/>
              </a:ext>
            </a:extLst>
          </p:cNvPr>
          <p:cNvSpPr>
            <a:spLocks noGrp="1"/>
          </p:cNvSpPr>
          <p:nvPr>
            <p:ph idx="1"/>
          </p:nvPr>
        </p:nvSpPr>
        <p:spPr/>
        <p:txBody>
          <a:bodyPr>
            <a:normAutofit/>
          </a:bodyPr>
          <a:lstStyle/>
          <a:p>
            <a:r>
              <a:rPr lang="en-US" sz="3600" dirty="0"/>
              <a:t>The Shannon measure actually carries weight of information. N symbols with identical Shannon measure carry N times more information than a single symbol (Shannon, 1948). </a:t>
            </a:r>
          </a:p>
          <a:p>
            <a:r>
              <a:rPr lang="en-US" sz="3600" dirty="0"/>
              <a:t>Similarly, the value of the information about the future price is higher to a large manufacturer than to a small manufacturer, other things being equal. </a:t>
            </a:r>
            <a:endParaRPr lang="en-CA" sz="3600" dirty="0"/>
          </a:p>
        </p:txBody>
      </p:sp>
    </p:spTree>
    <p:extLst>
      <p:ext uri="{BB962C8B-B14F-4D97-AF65-F5344CB8AC3E}">
        <p14:creationId xmlns:p14="http://schemas.microsoft.com/office/powerpoint/2010/main" val="2920236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A99D5-481A-443A-BD54-F5CAE4371C3B}"/>
              </a:ext>
            </a:extLst>
          </p:cNvPr>
          <p:cNvSpPr>
            <a:spLocks noGrp="1"/>
          </p:cNvSpPr>
          <p:nvPr>
            <p:ph type="title"/>
          </p:nvPr>
        </p:nvSpPr>
        <p:spPr/>
        <p:txBody>
          <a:bodyPr/>
          <a:lstStyle/>
          <a:p>
            <a:r>
              <a:rPr lang="en-CA" dirty="0"/>
              <a:t>Entropy: Physical understanding</a:t>
            </a:r>
          </a:p>
        </p:txBody>
      </p:sp>
      <p:sp>
        <p:nvSpPr>
          <p:cNvPr id="3" name="Content Placeholder 2">
            <a:extLst>
              <a:ext uri="{FF2B5EF4-FFF2-40B4-BE49-F238E27FC236}">
                <a16:creationId xmlns:a16="http://schemas.microsoft.com/office/drawing/2014/main" id="{22AFED92-3ECB-4D82-910E-CDC532E566C3}"/>
              </a:ext>
            </a:extLst>
          </p:cNvPr>
          <p:cNvSpPr>
            <a:spLocks noGrp="1"/>
          </p:cNvSpPr>
          <p:nvPr>
            <p:ph idx="1"/>
          </p:nvPr>
        </p:nvSpPr>
        <p:spPr/>
        <p:txBody>
          <a:bodyPr/>
          <a:lstStyle/>
          <a:p>
            <a:r>
              <a:rPr lang="en-CA" dirty="0"/>
              <a:t>There are two types of quantities in physics, intensive quantities and extensive quantities.</a:t>
            </a:r>
          </a:p>
          <a:p>
            <a:r>
              <a:rPr lang="en-CA" dirty="0"/>
              <a:t>Intensive quantities, such as temperature, speed, don’t carry weights.</a:t>
            </a:r>
          </a:p>
          <a:p>
            <a:r>
              <a:rPr lang="en-CA" dirty="0"/>
              <a:t>Extensive quantities, such as volume, mass, carry weights.</a:t>
            </a:r>
          </a:p>
          <a:p>
            <a:r>
              <a:rPr lang="en-CA" dirty="0"/>
              <a:t>Entropy is an extensive quantity. It carries weight.</a:t>
            </a:r>
          </a:p>
          <a:p>
            <a:endParaRPr lang="en-CA" dirty="0"/>
          </a:p>
          <a:p>
            <a:endParaRPr lang="en-CA" dirty="0"/>
          </a:p>
        </p:txBody>
      </p:sp>
    </p:spTree>
    <p:extLst>
      <p:ext uri="{BB962C8B-B14F-4D97-AF65-F5344CB8AC3E}">
        <p14:creationId xmlns:p14="http://schemas.microsoft.com/office/powerpoint/2010/main" val="32850516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A721-E347-49B0-BADA-A2EA52D624A3}"/>
              </a:ext>
            </a:extLst>
          </p:cNvPr>
          <p:cNvSpPr>
            <a:spLocks noGrp="1"/>
          </p:cNvSpPr>
          <p:nvPr>
            <p:ph type="title"/>
          </p:nvPr>
        </p:nvSpPr>
        <p:spPr/>
        <p:txBody>
          <a:bodyPr/>
          <a:lstStyle/>
          <a:p>
            <a:r>
              <a:rPr lang="en-CA" dirty="0"/>
              <a:t>Entropy or energy</a:t>
            </a:r>
          </a:p>
        </p:txBody>
      </p:sp>
      <p:sp>
        <p:nvSpPr>
          <p:cNvPr id="3" name="Content Placeholder 2">
            <a:extLst>
              <a:ext uri="{FF2B5EF4-FFF2-40B4-BE49-F238E27FC236}">
                <a16:creationId xmlns:a16="http://schemas.microsoft.com/office/drawing/2014/main" id="{C190BA3D-9F11-443E-B24A-A03EBA116398}"/>
              </a:ext>
            </a:extLst>
          </p:cNvPr>
          <p:cNvSpPr>
            <a:spLocks noGrp="1"/>
          </p:cNvSpPr>
          <p:nvPr>
            <p:ph idx="1"/>
          </p:nvPr>
        </p:nvSpPr>
        <p:spPr/>
        <p:txBody>
          <a:bodyPr/>
          <a:lstStyle/>
          <a:p>
            <a:r>
              <a:rPr lang="en-CA" dirty="0"/>
              <a:t>There has been energy theory of value.</a:t>
            </a:r>
          </a:p>
          <a:p>
            <a:r>
              <a:rPr lang="en-CA" dirty="0"/>
              <a:t>From physics, energy is constant. Entropy flow is a more precise concept for resource.</a:t>
            </a:r>
          </a:p>
          <a:p>
            <a:r>
              <a:rPr lang="en-CA" dirty="0"/>
              <a:t>As a result, entropy provides better mathematical formula as value, just like in the entropy theory of information.</a:t>
            </a:r>
          </a:p>
        </p:txBody>
      </p:sp>
    </p:spTree>
    <p:extLst>
      <p:ext uri="{BB962C8B-B14F-4D97-AF65-F5344CB8AC3E}">
        <p14:creationId xmlns:p14="http://schemas.microsoft.com/office/powerpoint/2010/main" val="1836848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7BD38-E80C-4A62-B46A-6369372D04E3}"/>
              </a:ext>
            </a:extLst>
          </p:cNvPr>
          <p:cNvSpPr>
            <a:spLocks noGrp="1"/>
          </p:cNvSpPr>
          <p:nvPr>
            <p:ph type="ctrTitle"/>
          </p:nvPr>
        </p:nvSpPr>
        <p:spPr/>
        <p:txBody>
          <a:bodyPr/>
          <a:lstStyle/>
          <a:p>
            <a:endParaRPr lang="en-CA" dirty="0"/>
          </a:p>
        </p:txBody>
      </p:sp>
      <p:sp>
        <p:nvSpPr>
          <p:cNvPr id="3" name="Subtitle 2">
            <a:extLst>
              <a:ext uri="{FF2B5EF4-FFF2-40B4-BE49-F238E27FC236}">
                <a16:creationId xmlns:a16="http://schemas.microsoft.com/office/drawing/2014/main" id="{1705B194-4509-46E4-96DC-9FCA483087DE}"/>
              </a:ext>
            </a:extLst>
          </p:cNvPr>
          <p:cNvSpPr>
            <a:spLocks noGrp="1"/>
          </p:cNvSpPr>
          <p:nvPr>
            <p:ph type="subTitle" idx="1"/>
          </p:nvPr>
        </p:nvSpPr>
        <p:spPr/>
        <p:txBody>
          <a:bodyPr>
            <a:normAutofit/>
          </a:bodyPr>
          <a:lstStyle/>
          <a:p>
            <a:r>
              <a:rPr lang="en-CA" sz="4800" dirty="0"/>
              <a:t>Main properties</a:t>
            </a:r>
          </a:p>
        </p:txBody>
      </p:sp>
    </p:spTree>
    <p:extLst>
      <p:ext uri="{BB962C8B-B14F-4D97-AF65-F5344CB8AC3E}">
        <p14:creationId xmlns:p14="http://schemas.microsoft.com/office/powerpoint/2010/main" val="724049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C818-EC2E-42AC-94B9-C55B052CF1A6}"/>
              </a:ext>
            </a:extLst>
          </p:cNvPr>
          <p:cNvSpPr>
            <a:spLocks noGrp="1"/>
          </p:cNvSpPr>
          <p:nvPr>
            <p:ph type="title"/>
          </p:nvPr>
        </p:nvSpPr>
        <p:spPr/>
        <p:txBody>
          <a:bodyPr/>
          <a:lstStyle/>
          <a:p>
            <a:r>
              <a:rPr lang="en-CA" dirty="0"/>
              <a:t>Value as a function of scarcity	</a:t>
            </a:r>
          </a:p>
        </p:txBody>
      </p:sp>
      <p:sp>
        <p:nvSpPr>
          <p:cNvPr id="3" name="Content Placeholder 2">
            <a:extLst>
              <a:ext uri="{FF2B5EF4-FFF2-40B4-BE49-F238E27FC236}">
                <a16:creationId xmlns:a16="http://schemas.microsoft.com/office/drawing/2014/main" id="{5E699167-F17E-47B2-949B-7133A56BFC73}"/>
              </a:ext>
            </a:extLst>
          </p:cNvPr>
          <p:cNvSpPr>
            <a:spLocks noGrp="1"/>
          </p:cNvSpPr>
          <p:nvPr>
            <p:ph idx="1"/>
          </p:nvPr>
        </p:nvSpPr>
        <p:spPr/>
        <p:txBody>
          <a:bodyPr>
            <a:normAutofit/>
          </a:bodyPr>
          <a:lstStyle/>
          <a:p>
            <a:r>
              <a:rPr lang="en-CA" sz="4400" dirty="0"/>
              <a:t>Scarcity is represented by p, a variable between 0 and 1.</a:t>
            </a:r>
          </a:p>
          <a:p>
            <a:r>
              <a:rPr lang="en-CA" sz="4400" dirty="0"/>
              <a:t>0 represents extreme scarcity. </a:t>
            </a:r>
          </a:p>
          <a:p>
            <a:r>
              <a:rPr lang="en-CA" sz="4400" dirty="0"/>
              <a:t>1 represent extreme abundance.</a:t>
            </a:r>
          </a:p>
        </p:txBody>
      </p:sp>
    </p:spTree>
    <p:extLst>
      <p:ext uri="{BB962C8B-B14F-4D97-AF65-F5344CB8AC3E}">
        <p14:creationId xmlns:p14="http://schemas.microsoft.com/office/powerpoint/2010/main" val="3569686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8702A-E21D-4A0C-84F5-469E7F88A780}"/>
              </a:ext>
            </a:extLst>
          </p:cNvPr>
          <p:cNvSpPr>
            <a:spLocks noGrp="1"/>
          </p:cNvSpPr>
          <p:nvPr>
            <p:ph type="title"/>
          </p:nvPr>
        </p:nvSpPr>
        <p:spPr/>
        <p:txBody>
          <a:bodyPr/>
          <a:lstStyle/>
          <a:p>
            <a:r>
              <a:rPr lang="en-US" dirty="0"/>
              <a:t>value of any product satisfies the following properties</a:t>
            </a:r>
            <a:endParaRPr lang="en-CA" dirty="0"/>
          </a:p>
        </p:txBody>
      </p:sp>
      <p:sp>
        <p:nvSpPr>
          <p:cNvPr id="3" name="Content Placeholder 2">
            <a:extLst>
              <a:ext uri="{FF2B5EF4-FFF2-40B4-BE49-F238E27FC236}">
                <a16:creationId xmlns:a16="http://schemas.microsoft.com/office/drawing/2014/main" id="{98E626D5-A644-4292-9148-C0EE2F76A272}"/>
              </a:ext>
            </a:extLst>
          </p:cNvPr>
          <p:cNvSpPr>
            <a:spLocks noGrp="1"/>
          </p:cNvSpPr>
          <p:nvPr>
            <p:ph idx="1"/>
          </p:nvPr>
        </p:nvSpPr>
        <p:spPr/>
        <p:txBody>
          <a:bodyPr>
            <a:normAutofit/>
          </a:bodyPr>
          <a:lstStyle/>
          <a:p>
            <a:pPr lvl="0"/>
            <a:r>
              <a:rPr lang="en-US" sz="3600" dirty="0"/>
              <a:t>The value of two products should be higher than the value of each of them.</a:t>
            </a:r>
            <a:endParaRPr lang="en-CA" sz="3600" dirty="0"/>
          </a:p>
          <a:p>
            <a:pPr lvl="0"/>
            <a:r>
              <a:rPr lang="en-US" sz="3600" dirty="0"/>
              <a:t>If two products are independent, that is, if the two products are not substitutes or partial substitutes of each other, then the total value of the two products will be the sum of two products. </a:t>
            </a:r>
            <a:endParaRPr lang="en-CA" sz="3600" dirty="0"/>
          </a:p>
          <a:p>
            <a:pPr lvl="0"/>
            <a:r>
              <a:rPr lang="en-US" sz="3600" dirty="0"/>
              <a:t> The value of any product is non-negative.</a:t>
            </a:r>
            <a:endParaRPr lang="en-CA" sz="3600" dirty="0"/>
          </a:p>
          <a:p>
            <a:endParaRPr lang="en-CA" sz="3600" dirty="0"/>
          </a:p>
        </p:txBody>
      </p:sp>
    </p:spTree>
    <p:extLst>
      <p:ext uri="{BB962C8B-B14F-4D97-AF65-F5344CB8AC3E}">
        <p14:creationId xmlns:p14="http://schemas.microsoft.com/office/powerpoint/2010/main" val="3016516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1EED3-BBF4-43DA-99B4-B046A10D9F5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C977888E-5694-4ED1-8EA2-F5C8584AE567}"/>
              </a:ext>
            </a:extLst>
          </p:cNvPr>
          <p:cNvSpPr>
            <a:spLocks noGrp="1"/>
          </p:cNvSpPr>
          <p:nvPr>
            <p:ph idx="1"/>
          </p:nvPr>
        </p:nvSpPr>
        <p:spPr/>
        <p:txBody>
          <a:bodyPr>
            <a:normAutofit/>
          </a:bodyPr>
          <a:lstStyle/>
          <a:p>
            <a:r>
              <a:rPr lang="en-CA" sz="4400" dirty="0"/>
              <a:t>Theory of value is the foundation of an economic and finance theory.</a:t>
            </a:r>
          </a:p>
          <a:p>
            <a:r>
              <a:rPr lang="en-CA" sz="4400" dirty="0"/>
              <a:t>Like any other foundation, few researchers will pay attention to it.</a:t>
            </a:r>
          </a:p>
          <a:p>
            <a:r>
              <a:rPr lang="en-CA" sz="4400" dirty="0"/>
              <a:t>But a major shift in economic thinking often begins with a new understanding of value.</a:t>
            </a:r>
          </a:p>
        </p:txBody>
      </p:sp>
    </p:spTree>
    <p:extLst>
      <p:ext uri="{BB962C8B-B14F-4D97-AF65-F5344CB8AC3E}">
        <p14:creationId xmlns:p14="http://schemas.microsoft.com/office/powerpoint/2010/main" val="3589402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13C7-5669-4C8F-8AC5-7453800A3996}"/>
              </a:ext>
            </a:extLst>
          </p:cNvPr>
          <p:cNvSpPr>
            <a:spLocks noGrp="1"/>
          </p:cNvSpPr>
          <p:nvPr>
            <p:ph type="title"/>
          </p:nvPr>
        </p:nvSpPr>
        <p:spPr/>
        <p:txBody>
          <a:bodyPr/>
          <a:lstStyle/>
          <a:p>
            <a:r>
              <a:rPr lang="en-CA" dirty="0"/>
              <a:t>The only mathematical formula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4B05D73-856D-490C-90B4-FB9AF6916E7A}"/>
                  </a:ext>
                </a:extLst>
              </p:cNvPr>
              <p:cNvSpPr>
                <a:spLocks noGrp="1"/>
              </p:cNvSpPr>
              <p:nvPr>
                <p:ph idx="1"/>
              </p:nvPr>
            </p:nvSpPr>
            <p:spPr/>
            <p:txBody>
              <a:bodyPr>
                <a:normAutofit/>
              </a:bodyPr>
              <a:lstStyle/>
              <a:p>
                <a14:m>
                  <m:oMath xmlns:m="http://schemas.openxmlformats.org/officeDocument/2006/math">
                    <m:r>
                      <a:rPr lang="en-CA" sz="4800" i="1" smtClean="0">
                        <a:latin typeface="Cambria Math" panose="02040503050406030204" pitchFamily="18" charset="0"/>
                      </a:rPr>
                      <m:t>𝑉</m:t>
                    </m:r>
                    <m:d>
                      <m:dPr>
                        <m:ctrlPr>
                          <a:rPr lang="en-CA" sz="4800" i="1">
                            <a:latin typeface="Cambria Math" panose="02040503050406030204" pitchFamily="18" charset="0"/>
                          </a:rPr>
                        </m:ctrlPr>
                      </m:dPr>
                      <m:e>
                        <m:r>
                          <a:rPr lang="en-CA" sz="4800" i="1">
                            <a:latin typeface="Cambria Math" panose="02040503050406030204" pitchFamily="18" charset="0"/>
                          </a:rPr>
                          <m:t>𝑃</m:t>
                        </m:r>
                        <m:r>
                          <a:rPr lang="en-CA" sz="4800" i="1">
                            <a:latin typeface="Cambria Math" panose="02040503050406030204" pitchFamily="18" charset="0"/>
                          </a:rPr>
                          <m:t>,</m:t>
                        </m:r>
                        <m:r>
                          <a:rPr lang="en-CA" sz="4800" i="1">
                            <a:latin typeface="Cambria Math" panose="02040503050406030204" pitchFamily="18" charset="0"/>
                          </a:rPr>
                          <m:t>𝑏</m:t>
                        </m:r>
                      </m:e>
                    </m:d>
                    <m:r>
                      <a:rPr lang="en-CA" sz="4800" i="1">
                        <a:latin typeface="Cambria Math" panose="02040503050406030204" pitchFamily="18" charset="0"/>
                      </a:rPr>
                      <m:t>=−</m:t>
                    </m:r>
                    <m:func>
                      <m:funcPr>
                        <m:ctrlPr>
                          <a:rPr lang="en-CA" sz="4800" i="1">
                            <a:latin typeface="Cambria Math" panose="02040503050406030204" pitchFamily="18" charset="0"/>
                          </a:rPr>
                        </m:ctrlPr>
                      </m:funcPr>
                      <m:fName>
                        <m:sSub>
                          <m:sSubPr>
                            <m:ctrlPr>
                              <a:rPr lang="en-CA" sz="4800" i="1">
                                <a:latin typeface="Cambria Math" panose="02040503050406030204" pitchFamily="18" charset="0"/>
                              </a:rPr>
                            </m:ctrlPr>
                          </m:sSubPr>
                          <m:e>
                            <m:r>
                              <a:rPr lang="en-CA" sz="4800" i="1">
                                <a:latin typeface="Cambria Math" panose="02040503050406030204" pitchFamily="18" charset="0"/>
                              </a:rPr>
                              <m:t>𝑙𝑜𝑔</m:t>
                            </m:r>
                          </m:e>
                          <m:sub>
                            <m:r>
                              <a:rPr lang="en-CA" sz="4800" i="1">
                                <a:latin typeface="Cambria Math" panose="02040503050406030204" pitchFamily="18" charset="0"/>
                              </a:rPr>
                              <m:t>𝑏</m:t>
                            </m:r>
                          </m:sub>
                        </m:sSub>
                      </m:fName>
                      <m:e>
                        <m:r>
                          <a:rPr lang="en-CA" sz="4800" i="1">
                            <a:latin typeface="Cambria Math" panose="02040503050406030204" pitchFamily="18" charset="0"/>
                          </a:rPr>
                          <m:t>𝑃</m:t>
                        </m:r>
                      </m:e>
                    </m:func>
                  </m:oMath>
                </a14:m>
                <a:endParaRPr lang="en-CA" sz="4800" dirty="0"/>
              </a:p>
              <a:p>
                <a:r>
                  <a:rPr lang="en-CA" sz="4800" dirty="0"/>
                  <a:t>P is scarcity</a:t>
                </a:r>
              </a:p>
              <a:p>
                <a:r>
                  <a:rPr lang="en-CA" sz="4800" dirty="0"/>
                  <a:t>b is the number of producers</a:t>
                </a:r>
              </a:p>
              <a:p>
                <a:endParaRPr lang="en-CA" sz="4800" dirty="0"/>
              </a:p>
            </p:txBody>
          </p:sp>
        </mc:Choice>
        <mc:Fallback xmlns="">
          <p:sp>
            <p:nvSpPr>
              <p:cNvPr id="3" name="Content Placeholder 2">
                <a:extLst>
                  <a:ext uri="{FF2B5EF4-FFF2-40B4-BE49-F238E27FC236}">
                    <a16:creationId xmlns:a16="http://schemas.microsoft.com/office/drawing/2014/main" id="{A4B05D73-856D-490C-90B4-FB9AF6916E7A}"/>
                  </a:ext>
                </a:extLst>
              </p:cNvPr>
              <p:cNvSpPr>
                <a:spLocks noGrp="1" noRot="1" noChangeAspect="1" noMove="1" noResize="1" noEditPoints="1" noAdjustHandles="1" noChangeArrowheads="1" noChangeShapeType="1" noTextEdit="1"/>
              </p:cNvSpPr>
              <p:nvPr>
                <p:ph idx="1"/>
              </p:nvPr>
            </p:nvSpPr>
            <p:spPr>
              <a:blipFill>
                <a:blip r:embed="rId4"/>
                <a:stretch>
                  <a:fillRect l="-2435"/>
                </a:stretch>
              </a:blipFill>
            </p:spPr>
            <p:txBody>
              <a:bodyPr/>
              <a:lstStyle/>
              <a:p>
                <a:r>
                  <a:rPr lang="en-CA">
                    <a:noFill/>
                  </a:rPr>
                  <a:t> </a:t>
                </a:r>
              </a:p>
            </p:txBody>
          </p:sp>
        </mc:Fallback>
      </mc:AlternateContent>
    </p:spTree>
    <p:extLst>
      <p:ext uri="{BB962C8B-B14F-4D97-AF65-F5344CB8AC3E}">
        <p14:creationId xmlns:p14="http://schemas.microsoft.com/office/powerpoint/2010/main" val="4266460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CB07A-4AF7-46E2-9132-47BB7DA760E2}"/>
              </a:ext>
            </a:extLst>
          </p:cNvPr>
          <p:cNvSpPr>
            <a:spLocks noGrp="1"/>
          </p:cNvSpPr>
          <p:nvPr>
            <p:ph type="title"/>
          </p:nvPr>
        </p:nvSpPr>
        <p:spPr/>
        <p:txBody>
          <a:bodyPr/>
          <a:lstStyle/>
          <a:p>
            <a:r>
              <a:rPr lang="en-CA" dirty="0"/>
              <a:t>Compare with value of information in Shannon theory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4DE90A9-BE3A-4196-BE1B-EE7C9EDCA12A}"/>
                  </a:ext>
                </a:extLst>
              </p:cNvPr>
              <p:cNvSpPr>
                <a:spLocks noGrp="1"/>
              </p:cNvSpPr>
              <p:nvPr>
                <p:ph idx="1"/>
              </p:nvPr>
            </p:nvSpPr>
            <p:spPr/>
            <p:txBody>
              <a:bodyPr>
                <a:normAutofit/>
              </a:bodyPr>
              <a:lstStyle/>
              <a:p>
                <a14:m>
                  <m:oMath xmlns:m="http://schemas.openxmlformats.org/officeDocument/2006/math">
                    <m:r>
                      <a:rPr lang="en-CA" sz="4800" i="1">
                        <a:latin typeface="Cambria Math" panose="02040503050406030204" pitchFamily="18" charset="0"/>
                      </a:rPr>
                      <m:t>−</m:t>
                    </m:r>
                    <m:func>
                      <m:funcPr>
                        <m:ctrlPr>
                          <a:rPr lang="en-CA" sz="4800" i="1">
                            <a:latin typeface="Cambria Math" panose="02040503050406030204" pitchFamily="18" charset="0"/>
                          </a:rPr>
                        </m:ctrlPr>
                      </m:funcPr>
                      <m:fName>
                        <m:sSub>
                          <m:sSubPr>
                            <m:ctrlPr>
                              <a:rPr lang="en-CA" sz="4800" i="1">
                                <a:latin typeface="Cambria Math" panose="02040503050406030204" pitchFamily="18" charset="0"/>
                              </a:rPr>
                            </m:ctrlPr>
                          </m:sSubPr>
                          <m:e>
                            <m:r>
                              <a:rPr lang="en-CA" sz="4800" i="1">
                                <a:latin typeface="Cambria Math" panose="02040503050406030204" pitchFamily="18" charset="0"/>
                              </a:rPr>
                              <m:t>𝑙𝑜𝑔</m:t>
                            </m:r>
                          </m:e>
                          <m:sub>
                            <m:r>
                              <a:rPr lang="en-CA" sz="4800" i="1">
                                <a:latin typeface="Cambria Math" panose="02040503050406030204" pitchFamily="18" charset="0"/>
                              </a:rPr>
                              <m:t>2</m:t>
                            </m:r>
                          </m:sub>
                        </m:sSub>
                      </m:fName>
                      <m:e>
                        <m:r>
                          <a:rPr lang="en-CA" sz="4800" i="1">
                            <a:latin typeface="Cambria Math" panose="02040503050406030204" pitchFamily="18" charset="0"/>
                          </a:rPr>
                          <m:t>𝑃</m:t>
                        </m:r>
                      </m:e>
                    </m:func>
                  </m:oMath>
                </a14:m>
                <a:endParaRPr lang="en-CA" sz="4800" dirty="0"/>
              </a:p>
              <a:p>
                <a:r>
                  <a:rPr lang="en-CA" sz="4800" dirty="0"/>
                  <a:t>Here the base is 2</a:t>
                </a:r>
              </a:p>
              <a:p>
                <a:r>
                  <a:rPr lang="en-CA" sz="4800" dirty="0"/>
                  <a:t>Information transmission is binary</a:t>
                </a:r>
              </a:p>
              <a:p>
                <a:r>
                  <a:rPr lang="en-CA" sz="4800" dirty="0"/>
                  <a:t>The choice is 0 and 1. </a:t>
                </a:r>
              </a:p>
            </p:txBody>
          </p:sp>
        </mc:Choice>
        <mc:Fallback xmlns="">
          <p:sp>
            <p:nvSpPr>
              <p:cNvPr id="3" name="Content Placeholder 2">
                <a:extLst>
                  <a:ext uri="{FF2B5EF4-FFF2-40B4-BE49-F238E27FC236}">
                    <a16:creationId xmlns:a16="http://schemas.microsoft.com/office/drawing/2014/main" id="{C4DE90A9-BE3A-4196-BE1B-EE7C9EDCA12A}"/>
                  </a:ext>
                </a:extLst>
              </p:cNvPr>
              <p:cNvSpPr>
                <a:spLocks noGrp="1" noRot="1" noChangeAspect="1" noMove="1" noResize="1" noEditPoints="1" noAdjustHandles="1" noChangeArrowheads="1" noChangeShapeType="1" noTextEdit="1"/>
              </p:cNvSpPr>
              <p:nvPr>
                <p:ph idx="1"/>
              </p:nvPr>
            </p:nvSpPr>
            <p:spPr>
              <a:blipFill>
                <a:blip r:embed="rId4"/>
                <a:stretch>
                  <a:fillRect l="-2435"/>
                </a:stretch>
              </a:blipFill>
            </p:spPr>
            <p:txBody>
              <a:bodyPr/>
              <a:lstStyle/>
              <a:p>
                <a:r>
                  <a:rPr lang="en-CA">
                    <a:noFill/>
                  </a:rPr>
                  <a:t> </a:t>
                </a:r>
              </a:p>
            </p:txBody>
          </p:sp>
        </mc:Fallback>
      </mc:AlternateContent>
    </p:spTree>
    <p:extLst>
      <p:ext uri="{BB962C8B-B14F-4D97-AF65-F5344CB8AC3E}">
        <p14:creationId xmlns:p14="http://schemas.microsoft.com/office/powerpoint/2010/main" val="3565515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5B4DE-6D18-4B54-BFD8-571749910AB1}"/>
              </a:ext>
            </a:extLst>
          </p:cNvPr>
          <p:cNvSpPr>
            <a:spLocks noGrp="1"/>
          </p:cNvSpPr>
          <p:nvPr>
            <p:ph type="title"/>
          </p:nvPr>
        </p:nvSpPr>
        <p:spPr/>
        <p:txBody>
          <a:bodyPr/>
          <a:lstStyle/>
          <a:p>
            <a:r>
              <a:rPr lang="en-CA" dirty="0"/>
              <a:t>Value and scarcity</a:t>
            </a:r>
          </a:p>
        </p:txBody>
      </p:sp>
      <p:pic>
        <p:nvPicPr>
          <p:cNvPr id="4" name="Content Placeholder 3">
            <a:extLst>
              <a:ext uri="{FF2B5EF4-FFF2-40B4-BE49-F238E27FC236}">
                <a16:creationId xmlns:a16="http://schemas.microsoft.com/office/drawing/2014/main" id="{7E999BAF-7EEC-4E71-962E-E76114DB7B71}"/>
              </a:ext>
            </a:extLst>
          </p:cNvPr>
          <p:cNvPicPr>
            <a:picLocks noGrp="1"/>
          </p:cNvPicPr>
          <p:nvPr>
            <p:ph idx="1"/>
          </p:nvPr>
        </p:nvPicPr>
        <p:blipFill>
          <a:blip r:embed="rId2">
            <a:lum/>
            <a:alphaModFix/>
          </a:blip>
          <a:srcRect/>
          <a:stretch>
            <a:fillRect/>
          </a:stretch>
        </p:blipFill>
        <p:spPr>
          <a:xfrm>
            <a:off x="2908148" y="1825625"/>
            <a:ext cx="6375704" cy="4351338"/>
          </a:xfrm>
          <a:prstGeom prst="rect">
            <a:avLst/>
          </a:prstGeom>
          <a:ln>
            <a:noFill/>
            <a:prstDash/>
          </a:ln>
        </p:spPr>
      </p:pic>
    </p:spTree>
    <p:extLst>
      <p:ext uri="{BB962C8B-B14F-4D97-AF65-F5344CB8AC3E}">
        <p14:creationId xmlns:p14="http://schemas.microsoft.com/office/powerpoint/2010/main" val="29993367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1F7D-6A14-417D-9E6E-FDA481A66127}"/>
              </a:ext>
            </a:extLst>
          </p:cNvPr>
          <p:cNvSpPr>
            <a:spLocks noGrp="1"/>
          </p:cNvSpPr>
          <p:nvPr>
            <p:ph type="title"/>
          </p:nvPr>
        </p:nvSpPr>
        <p:spPr/>
        <p:txBody>
          <a:bodyPr/>
          <a:lstStyle/>
          <a:p>
            <a:r>
              <a:rPr lang="en-US" dirty="0"/>
              <a:t>value is an increasing function of scarcity.</a:t>
            </a:r>
            <a:endParaRPr lang="en-CA" dirty="0"/>
          </a:p>
        </p:txBody>
      </p:sp>
      <p:sp>
        <p:nvSpPr>
          <p:cNvPr id="3" name="Content Placeholder 2">
            <a:extLst>
              <a:ext uri="{FF2B5EF4-FFF2-40B4-BE49-F238E27FC236}">
                <a16:creationId xmlns:a16="http://schemas.microsoft.com/office/drawing/2014/main" id="{7FB6D313-8938-4066-92FF-8D970472BF88}"/>
              </a:ext>
            </a:extLst>
          </p:cNvPr>
          <p:cNvSpPr>
            <a:spLocks noGrp="1"/>
          </p:cNvSpPr>
          <p:nvPr>
            <p:ph idx="1"/>
          </p:nvPr>
        </p:nvSpPr>
        <p:spPr/>
        <p:txBody>
          <a:bodyPr/>
          <a:lstStyle/>
          <a:p>
            <a:r>
              <a:rPr lang="en-US" dirty="0"/>
              <a:t>In extreme abundance, i.e., when </a:t>
            </a:r>
            <a:r>
              <a:rPr lang="en-US" i="1" dirty="0"/>
              <a:t>P</a:t>
            </a:r>
            <a:r>
              <a:rPr lang="en-US" dirty="0"/>
              <a:t>=1, -log </a:t>
            </a:r>
            <a:r>
              <a:rPr lang="en-US" i="1" dirty="0"/>
              <a:t>P</a:t>
            </a:r>
            <a:r>
              <a:rPr lang="en-US" dirty="0"/>
              <a:t> =0, the value of a given commodity is equal to zero, even if that commodity is very useful. </a:t>
            </a:r>
          </a:p>
          <a:p>
            <a:r>
              <a:rPr lang="en-US" dirty="0"/>
              <a:t>For example, food is essential for survival. Most countries subsidize food production in various ways to guarantee the abundance of food. The cost of water for agricultural use is much lower than the cost of water for industrial use. The value of agricultural land is not taxed. </a:t>
            </a:r>
          </a:p>
          <a:p>
            <a:r>
              <a:rPr lang="en-US" dirty="0"/>
              <a:t>The subsidies cause low economic value of food. </a:t>
            </a:r>
          </a:p>
          <a:p>
            <a:r>
              <a:rPr lang="en-US" dirty="0"/>
              <a:t>Economic value and social value are different, as observed by many people long ago.</a:t>
            </a:r>
            <a:endParaRPr lang="en-CA" dirty="0"/>
          </a:p>
          <a:p>
            <a:endParaRPr lang="en-CA" dirty="0"/>
          </a:p>
        </p:txBody>
      </p:sp>
    </p:spTree>
    <p:extLst>
      <p:ext uri="{BB962C8B-B14F-4D97-AF65-F5344CB8AC3E}">
        <p14:creationId xmlns:p14="http://schemas.microsoft.com/office/powerpoint/2010/main" val="25817434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57AD0-C534-485D-A061-383B9C6A64C2}"/>
              </a:ext>
            </a:extLst>
          </p:cNvPr>
          <p:cNvSpPr>
            <a:spLocks noGrp="1"/>
          </p:cNvSpPr>
          <p:nvPr>
            <p:ph type="title"/>
          </p:nvPr>
        </p:nvSpPr>
        <p:spPr/>
        <p:txBody>
          <a:bodyPr/>
          <a:lstStyle/>
          <a:p>
            <a:r>
              <a:rPr lang="en-CA" dirty="0"/>
              <a:t>Value and the number of producers</a:t>
            </a:r>
          </a:p>
        </p:txBody>
      </p:sp>
      <p:pic>
        <p:nvPicPr>
          <p:cNvPr id="4" name="Content Placeholder 3">
            <a:extLst>
              <a:ext uri="{FF2B5EF4-FFF2-40B4-BE49-F238E27FC236}">
                <a16:creationId xmlns:a16="http://schemas.microsoft.com/office/drawing/2014/main" id="{75F192A9-956A-40B3-9C0B-3761CFE17F7B}"/>
              </a:ext>
            </a:extLst>
          </p:cNvPr>
          <p:cNvPicPr>
            <a:picLocks noGrp="1"/>
          </p:cNvPicPr>
          <p:nvPr>
            <p:ph idx="1"/>
          </p:nvPr>
        </p:nvPicPr>
        <p:blipFill>
          <a:blip r:embed="rId2">
            <a:lum/>
            <a:alphaModFix/>
          </a:blip>
          <a:srcRect/>
          <a:stretch>
            <a:fillRect/>
          </a:stretch>
        </p:blipFill>
        <p:spPr>
          <a:xfrm>
            <a:off x="2908148" y="1825625"/>
            <a:ext cx="6375704" cy="4351338"/>
          </a:xfrm>
          <a:prstGeom prst="rect">
            <a:avLst/>
          </a:prstGeom>
          <a:ln>
            <a:noFill/>
            <a:prstDash/>
          </a:ln>
        </p:spPr>
      </p:pic>
    </p:spTree>
    <p:extLst>
      <p:ext uri="{BB962C8B-B14F-4D97-AF65-F5344CB8AC3E}">
        <p14:creationId xmlns:p14="http://schemas.microsoft.com/office/powerpoint/2010/main" val="17681773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000D4-56AD-48C1-8DB7-70B7FCC0CB49}"/>
              </a:ext>
            </a:extLst>
          </p:cNvPr>
          <p:cNvSpPr>
            <a:spLocks noGrp="1"/>
          </p:cNvSpPr>
          <p:nvPr>
            <p:ph type="title"/>
          </p:nvPr>
        </p:nvSpPr>
        <p:spPr/>
        <p:txBody>
          <a:bodyPr>
            <a:normAutofit fontScale="90000"/>
          </a:bodyPr>
          <a:lstStyle/>
          <a:p>
            <a:r>
              <a:rPr lang="en-US" dirty="0"/>
              <a:t>value is inversely related to the number of producers of a given product.</a:t>
            </a:r>
            <a:br>
              <a:rPr lang="en-US" dirty="0"/>
            </a:br>
            <a:r>
              <a:rPr lang="en-US" dirty="0"/>
              <a:t> </a:t>
            </a:r>
            <a:endParaRPr lang="en-CA" dirty="0"/>
          </a:p>
        </p:txBody>
      </p:sp>
      <p:sp>
        <p:nvSpPr>
          <p:cNvPr id="3" name="Content Placeholder 2">
            <a:extLst>
              <a:ext uri="{FF2B5EF4-FFF2-40B4-BE49-F238E27FC236}">
                <a16:creationId xmlns:a16="http://schemas.microsoft.com/office/drawing/2014/main" id="{0C92D598-37E7-46C8-92E0-00F776466D48}"/>
              </a:ext>
            </a:extLst>
          </p:cNvPr>
          <p:cNvSpPr>
            <a:spLocks noGrp="1"/>
          </p:cNvSpPr>
          <p:nvPr>
            <p:ph idx="1"/>
          </p:nvPr>
        </p:nvSpPr>
        <p:spPr/>
        <p:txBody>
          <a:bodyPr>
            <a:noAutofit/>
          </a:bodyPr>
          <a:lstStyle/>
          <a:p>
            <a:r>
              <a:rPr lang="en-US" sz="4000" dirty="0"/>
              <a:t>When the number of producers is small, the value of a product is high. </a:t>
            </a:r>
          </a:p>
          <a:p>
            <a:r>
              <a:rPr lang="en-US" sz="4000" dirty="0"/>
              <a:t>The products of monopolies and oligopolies are valued highly. </a:t>
            </a:r>
          </a:p>
          <a:p>
            <a:r>
              <a:rPr lang="en-US" sz="4000" dirty="0"/>
              <a:t>If the base becomes one, i.e., absolute monopoly without substitution, value approaches infinity.</a:t>
            </a:r>
            <a:endParaRPr lang="en-CA" sz="4000" dirty="0"/>
          </a:p>
          <a:p>
            <a:endParaRPr lang="en-CA" sz="4000" dirty="0"/>
          </a:p>
        </p:txBody>
      </p:sp>
    </p:spTree>
    <p:extLst>
      <p:ext uri="{BB962C8B-B14F-4D97-AF65-F5344CB8AC3E}">
        <p14:creationId xmlns:p14="http://schemas.microsoft.com/office/powerpoint/2010/main" val="2374161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EA2F-FC03-4AFB-B049-CCE63A744164}"/>
              </a:ext>
            </a:extLst>
          </p:cNvPr>
          <p:cNvSpPr>
            <a:spLocks noGrp="1"/>
          </p:cNvSpPr>
          <p:nvPr>
            <p:ph type="title"/>
          </p:nvPr>
        </p:nvSpPr>
        <p:spPr/>
        <p:txBody>
          <a:bodyPr/>
          <a:lstStyle/>
          <a:p>
            <a:r>
              <a:rPr lang="en-US" dirty="0"/>
              <a:t>Governments have the monopoly on violence, legal decisions and taxation.</a:t>
            </a:r>
            <a:endParaRPr lang="en-CA" dirty="0"/>
          </a:p>
        </p:txBody>
      </p:sp>
      <p:sp>
        <p:nvSpPr>
          <p:cNvPr id="3" name="Content Placeholder 2">
            <a:extLst>
              <a:ext uri="{FF2B5EF4-FFF2-40B4-BE49-F238E27FC236}">
                <a16:creationId xmlns:a16="http://schemas.microsoft.com/office/drawing/2014/main" id="{396FB9B8-E59F-4E7F-892B-92024E90CE58}"/>
              </a:ext>
            </a:extLst>
          </p:cNvPr>
          <p:cNvSpPr>
            <a:spLocks noGrp="1"/>
          </p:cNvSpPr>
          <p:nvPr>
            <p:ph idx="1"/>
          </p:nvPr>
        </p:nvSpPr>
        <p:spPr/>
        <p:txBody>
          <a:bodyPr>
            <a:normAutofit/>
          </a:bodyPr>
          <a:lstStyle/>
          <a:p>
            <a:pPr marL="0" indent="0">
              <a:buNone/>
            </a:pPr>
            <a:endParaRPr lang="en-US" sz="3200" dirty="0"/>
          </a:p>
          <a:p>
            <a:r>
              <a:rPr lang="en-US" sz="3200" dirty="0"/>
              <a:t>Democratic societies maintain multiparty system and elections. This is to reduce the power, or the value, of governments. </a:t>
            </a:r>
          </a:p>
          <a:p>
            <a:r>
              <a:rPr lang="en-US" sz="3200" dirty="0"/>
              <a:t>Monarchy or one party rule are more common in most of human history. </a:t>
            </a:r>
          </a:p>
          <a:p>
            <a:r>
              <a:rPr lang="en-US" sz="3200" dirty="0"/>
              <a:t>Even in democratic societies, the power of governments, as monopolies, tend to grow over time. </a:t>
            </a:r>
          </a:p>
        </p:txBody>
      </p:sp>
    </p:spTree>
    <p:extLst>
      <p:ext uri="{BB962C8B-B14F-4D97-AF65-F5344CB8AC3E}">
        <p14:creationId xmlns:p14="http://schemas.microsoft.com/office/powerpoint/2010/main" val="3643174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D427B-9EE4-44C1-AD9D-D792B1FD5AD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4554085-980B-4303-81AB-2432EEEA4C54}"/>
              </a:ext>
            </a:extLst>
          </p:cNvPr>
          <p:cNvSpPr>
            <a:spLocks noGrp="1"/>
          </p:cNvSpPr>
          <p:nvPr>
            <p:ph idx="1"/>
          </p:nvPr>
        </p:nvSpPr>
        <p:spPr/>
        <p:txBody>
          <a:bodyPr>
            <a:normAutofit/>
          </a:bodyPr>
          <a:lstStyle/>
          <a:p>
            <a:r>
              <a:rPr lang="en-US" sz="4000" dirty="0"/>
              <a:t>In many countries, education is mostly funded by the government. </a:t>
            </a:r>
          </a:p>
          <a:p>
            <a:r>
              <a:rPr lang="en-US" sz="4000" dirty="0"/>
              <a:t>Students can only go to one school for their elementary and secondary education. </a:t>
            </a:r>
          </a:p>
          <a:p>
            <a:r>
              <a:rPr lang="en-US" sz="4000" dirty="0"/>
              <a:t>This lack of choice in education for students greatly increases the power and hence the value of educators.</a:t>
            </a:r>
            <a:endParaRPr lang="en-CA" sz="4000" dirty="0"/>
          </a:p>
          <a:p>
            <a:pPr marL="0" indent="0">
              <a:buNone/>
            </a:pPr>
            <a:endParaRPr lang="en-CA" sz="4000" dirty="0"/>
          </a:p>
          <a:p>
            <a:endParaRPr lang="en-CA" sz="4000" dirty="0"/>
          </a:p>
        </p:txBody>
      </p:sp>
    </p:spTree>
    <p:extLst>
      <p:ext uri="{BB962C8B-B14F-4D97-AF65-F5344CB8AC3E}">
        <p14:creationId xmlns:p14="http://schemas.microsoft.com/office/powerpoint/2010/main" val="21997630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54253-71DD-4109-BEB6-5B1DE8DDA50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0DAC88E-073B-4E6F-90DC-6CB2DB2E4B42}"/>
              </a:ext>
            </a:extLst>
          </p:cNvPr>
          <p:cNvSpPr>
            <a:spLocks noGrp="1"/>
          </p:cNvSpPr>
          <p:nvPr>
            <p:ph idx="1"/>
          </p:nvPr>
        </p:nvSpPr>
        <p:spPr/>
        <p:txBody>
          <a:bodyPr>
            <a:noAutofit/>
          </a:bodyPr>
          <a:lstStyle/>
          <a:p>
            <a:r>
              <a:rPr lang="en-US" sz="3600" dirty="0"/>
              <a:t>The medical systems in some countries, such as Canada, don’t allow patients to choose doctors and the types of treatments they can have.</a:t>
            </a:r>
          </a:p>
          <a:p>
            <a:r>
              <a:rPr lang="en-US" sz="3600" dirty="0"/>
              <a:t>Instead, patients can only go to see one doctor, who decides what treatment a patient can get and who the patients can see. </a:t>
            </a:r>
          </a:p>
          <a:p>
            <a:r>
              <a:rPr lang="en-US" sz="3600" dirty="0"/>
              <a:t>With this monopoly over patients, doctors gain extraordinary power and hence enjoy high incomes.</a:t>
            </a:r>
            <a:endParaRPr lang="en-CA" sz="3600" dirty="0"/>
          </a:p>
          <a:p>
            <a:endParaRPr lang="en-CA" sz="3600" dirty="0"/>
          </a:p>
          <a:p>
            <a:endParaRPr lang="en-CA" sz="3600" dirty="0"/>
          </a:p>
          <a:p>
            <a:endParaRPr lang="en-CA" sz="3600" dirty="0"/>
          </a:p>
        </p:txBody>
      </p:sp>
    </p:spTree>
    <p:extLst>
      <p:ext uri="{BB962C8B-B14F-4D97-AF65-F5344CB8AC3E}">
        <p14:creationId xmlns:p14="http://schemas.microsoft.com/office/powerpoint/2010/main" val="4435509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BFA7B-0F38-45FC-A0E7-65089D920B6D}"/>
              </a:ext>
            </a:extLst>
          </p:cNvPr>
          <p:cNvSpPr>
            <a:spLocks noGrp="1"/>
          </p:cNvSpPr>
          <p:nvPr>
            <p:ph type="title"/>
          </p:nvPr>
        </p:nvSpPr>
        <p:spPr/>
        <p:txBody>
          <a:bodyPr/>
          <a:lstStyle/>
          <a:p>
            <a:r>
              <a:rPr lang="en-CA" dirty="0"/>
              <a:t>Number of gods in religions</a:t>
            </a:r>
          </a:p>
        </p:txBody>
      </p:sp>
      <p:sp>
        <p:nvSpPr>
          <p:cNvPr id="3" name="Content Placeholder 2">
            <a:extLst>
              <a:ext uri="{FF2B5EF4-FFF2-40B4-BE49-F238E27FC236}">
                <a16:creationId xmlns:a16="http://schemas.microsoft.com/office/drawing/2014/main" id="{B13A8A56-D702-4002-A467-AF255B1D2017}"/>
              </a:ext>
            </a:extLst>
          </p:cNvPr>
          <p:cNvSpPr>
            <a:spLocks noGrp="1"/>
          </p:cNvSpPr>
          <p:nvPr>
            <p:ph idx="1"/>
          </p:nvPr>
        </p:nvSpPr>
        <p:spPr/>
        <p:txBody>
          <a:bodyPr>
            <a:normAutofit/>
          </a:bodyPr>
          <a:lstStyle/>
          <a:p>
            <a:r>
              <a:rPr lang="en-US" sz="3200" dirty="0"/>
              <a:t>Successful religions, such as Judaism, Christianity and Islam, are monotheistic.</a:t>
            </a:r>
          </a:p>
          <a:p>
            <a:r>
              <a:rPr lang="en-US" sz="3200" dirty="0"/>
              <a:t> Polytheistic religions, such as Buddhism, have difficulties withstanding the advance of monotheistic religions. </a:t>
            </a:r>
          </a:p>
          <a:p>
            <a:r>
              <a:rPr lang="en-US" sz="3200" dirty="0"/>
              <a:t>Monotheism, with only one god, exerts much greater control over its believers than polytheism.</a:t>
            </a:r>
            <a:endParaRPr lang="en-CA" sz="3200" dirty="0"/>
          </a:p>
          <a:p>
            <a:endParaRPr lang="en-CA" sz="3200" dirty="0"/>
          </a:p>
        </p:txBody>
      </p:sp>
    </p:spTree>
    <p:extLst>
      <p:ext uri="{BB962C8B-B14F-4D97-AF65-F5344CB8AC3E}">
        <p14:creationId xmlns:p14="http://schemas.microsoft.com/office/powerpoint/2010/main" val="1865485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2538B-6349-49F2-A114-988D187520D3}"/>
              </a:ext>
            </a:extLst>
          </p:cNvPr>
          <p:cNvSpPr>
            <a:spLocks noGrp="1"/>
          </p:cNvSpPr>
          <p:nvPr>
            <p:ph type="title"/>
          </p:nvPr>
        </p:nvSpPr>
        <p:spPr/>
        <p:txBody>
          <a:bodyPr/>
          <a:lstStyle/>
          <a:p>
            <a:r>
              <a:rPr lang="en-CA" dirty="0"/>
              <a:t>Use value and exchange value</a:t>
            </a:r>
          </a:p>
        </p:txBody>
      </p:sp>
      <p:sp>
        <p:nvSpPr>
          <p:cNvPr id="3" name="Content Placeholder 2">
            <a:extLst>
              <a:ext uri="{FF2B5EF4-FFF2-40B4-BE49-F238E27FC236}">
                <a16:creationId xmlns:a16="http://schemas.microsoft.com/office/drawing/2014/main" id="{92974170-C442-4479-BF1B-970B1CEB95B3}"/>
              </a:ext>
            </a:extLst>
          </p:cNvPr>
          <p:cNvSpPr>
            <a:spLocks noGrp="1"/>
          </p:cNvSpPr>
          <p:nvPr>
            <p:ph idx="1"/>
          </p:nvPr>
        </p:nvSpPr>
        <p:spPr/>
        <p:txBody>
          <a:bodyPr>
            <a:normAutofit/>
          </a:bodyPr>
          <a:lstStyle/>
          <a:p>
            <a:pPr marL="0" indent="0">
              <a:buNone/>
            </a:pPr>
            <a:endParaRPr lang="en-CA" sz="4000" dirty="0"/>
          </a:p>
          <a:p>
            <a:r>
              <a:rPr lang="en-CA" sz="4000" dirty="0"/>
              <a:t>Water is very useful. But it has little economic value most of the time.</a:t>
            </a:r>
          </a:p>
          <a:p>
            <a:r>
              <a:rPr lang="en-CA" sz="4000" dirty="0"/>
              <a:t>Diamond is not very useful. But its economic value, or exchange value, is very high.</a:t>
            </a:r>
          </a:p>
        </p:txBody>
      </p:sp>
    </p:spTree>
    <p:extLst>
      <p:ext uri="{BB962C8B-B14F-4D97-AF65-F5344CB8AC3E}">
        <p14:creationId xmlns:p14="http://schemas.microsoft.com/office/powerpoint/2010/main" val="16998981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58663-7B4C-4626-997C-96F42961AA22}"/>
              </a:ext>
            </a:extLst>
          </p:cNvPr>
          <p:cNvSpPr>
            <a:spLocks noGrp="1"/>
          </p:cNvSpPr>
          <p:nvPr>
            <p:ph type="title"/>
          </p:nvPr>
        </p:nvSpPr>
        <p:spPr/>
        <p:txBody>
          <a:bodyPr/>
          <a:lstStyle/>
          <a:p>
            <a:r>
              <a:rPr lang="en-CA" dirty="0"/>
              <a:t>Institutional structures and number of producers</a:t>
            </a:r>
          </a:p>
        </p:txBody>
      </p:sp>
      <p:sp>
        <p:nvSpPr>
          <p:cNvPr id="3" name="Content Placeholder 2">
            <a:extLst>
              <a:ext uri="{FF2B5EF4-FFF2-40B4-BE49-F238E27FC236}">
                <a16:creationId xmlns:a16="http://schemas.microsoft.com/office/drawing/2014/main" id="{723CB447-7074-4B8C-93B2-814C785BBCBC}"/>
              </a:ext>
            </a:extLst>
          </p:cNvPr>
          <p:cNvSpPr>
            <a:spLocks noGrp="1"/>
          </p:cNvSpPr>
          <p:nvPr>
            <p:ph idx="1"/>
          </p:nvPr>
        </p:nvSpPr>
        <p:spPr/>
        <p:txBody>
          <a:bodyPr>
            <a:normAutofit/>
          </a:bodyPr>
          <a:lstStyle/>
          <a:p>
            <a:r>
              <a:rPr lang="en-US" sz="4000" dirty="0"/>
              <a:t>The number of providers of most economic goods depends on many factors. </a:t>
            </a:r>
          </a:p>
          <a:p>
            <a:r>
              <a:rPr lang="en-US" sz="4000" dirty="0"/>
              <a:t>Institutional structures affect market entry and the number of suppliers for a given product.</a:t>
            </a:r>
            <a:endParaRPr lang="en-CA" sz="4000" dirty="0"/>
          </a:p>
        </p:txBody>
      </p:sp>
    </p:spTree>
    <p:extLst>
      <p:ext uri="{BB962C8B-B14F-4D97-AF65-F5344CB8AC3E}">
        <p14:creationId xmlns:p14="http://schemas.microsoft.com/office/powerpoint/2010/main" val="756487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DEB9B-AF1F-40AA-A5CA-28F633F412E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8112C17-9DDF-40D4-9ABD-78731AAD2781}"/>
              </a:ext>
            </a:extLst>
          </p:cNvPr>
          <p:cNvSpPr>
            <a:spLocks noGrp="1"/>
          </p:cNvSpPr>
          <p:nvPr>
            <p:ph idx="1"/>
          </p:nvPr>
        </p:nvSpPr>
        <p:spPr/>
        <p:txBody>
          <a:bodyPr>
            <a:normAutofit/>
          </a:bodyPr>
          <a:lstStyle/>
          <a:p>
            <a:r>
              <a:rPr lang="en-US" sz="3200" dirty="0"/>
              <a:t>Anti-trust regulations aim to prevent price fixing by existing providers of a service or product. </a:t>
            </a:r>
          </a:p>
          <a:p>
            <a:r>
              <a:rPr lang="en-US" sz="3200" dirty="0"/>
              <a:t>They also intend to lower barriers to potential entry. </a:t>
            </a:r>
          </a:p>
          <a:p>
            <a:r>
              <a:rPr lang="en-US" sz="3200" dirty="0"/>
              <a:t>By increasing the number of choices, both measures reduce the value of products, and hence the cost to consumers. </a:t>
            </a:r>
          </a:p>
          <a:p>
            <a:r>
              <a:rPr lang="en-US" sz="3200" dirty="0"/>
              <a:t>The value of a product will in general be lower in a more competitive market. </a:t>
            </a:r>
          </a:p>
        </p:txBody>
      </p:sp>
    </p:spTree>
    <p:extLst>
      <p:ext uri="{BB962C8B-B14F-4D97-AF65-F5344CB8AC3E}">
        <p14:creationId xmlns:p14="http://schemas.microsoft.com/office/powerpoint/2010/main" val="33868776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6886E-733F-4BB5-85A3-6D115DC0F27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F04E682-CD0D-4D7D-BF80-25DB8E6A4002}"/>
              </a:ext>
            </a:extLst>
          </p:cNvPr>
          <p:cNvSpPr>
            <a:spLocks noGrp="1"/>
          </p:cNvSpPr>
          <p:nvPr>
            <p:ph idx="1"/>
          </p:nvPr>
        </p:nvSpPr>
        <p:spPr/>
        <p:txBody>
          <a:bodyPr>
            <a:normAutofit/>
          </a:bodyPr>
          <a:lstStyle/>
          <a:p>
            <a:r>
              <a:rPr lang="en-US" sz="3600" dirty="0"/>
              <a:t>Patent rights and commercial secrets legislation, on the other hand, grant monopoly power and discourage the diffusion of knowledge. </a:t>
            </a:r>
          </a:p>
          <a:p>
            <a:r>
              <a:rPr lang="en-US" sz="3600" dirty="0"/>
              <a:t>Patent rights and monopoly power allow the holders to maintain high product prices. </a:t>
            </a:r>
          </a:p>
          <a:p>
            <a:r>
              <a:rPr lang="en-US" sz="3600" dirty="0"/>
              <a:t>Technology often progresses very fast during war time, when patent laws are often ignored.</a:t>
            </a:r>
            <a:endParaRPr lang="en-CA" sz="3600" dirty="0"/>
          </a:p>
          <a:p>
            <a:endParaRPr lang="en-CA" sz="3600" dirty="0"/>
          </a:p>
        </p:txBody>
      </p:sp>
    </p:spTree>
    <p:extLst>
      <p:ext uri="{BB962C8B-B14F-4D97-AF65-F5344CB8AC3E}">
        <p14:creationId xmlns:p14="http://schemas.microsoft.com/office/powerpoint/2010/main" val="33217667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1B423-414F-51C9-D8D8-A7F00F9AA14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0DF6B5F-18A5-3A79-068A-0FF7FF4AC284}"/>
              </a:ext>
            </a:extLst>
          </p:cNvPr>
          <p:cNvSpPr>
            <a:spLocks noGrp="1"/>
          </p:cNvSpPr>
          <p:nvPr>
            <p:ph idx="1"/>
          </p:nvPr>
        </p:nvSpPr>
        <p:spPr/>
        <p:txBody>
          <a:bodyPr/>
          <a:lstStyle/>
          <a:p>
            <a:r>
              <a:rPr lang="en-CA" dirty="0"/>
              <a:t>IT industry is much loose in patent protection than pharmaceutical industry.</a:t>
            </a:r>
          </a:p>
          <a:p>
            <a:r>
              <a:rPr lang="en-CA" dirty="0"/>
              <a:t>IT industry is much more innovative than pharmaceutical industry.</a:t>
            </a:r>
          </a:p>
          <a:p>
            <a:r>
              <a:rPr lang="en-CA" dirty="0"/>
              <a:t>Due to the lack of patent protection, IT businesses have to keep innovate. </a:t>
            </a:r>
          </a:p>
          <a:p>
            <a:r>
              <a:rPr lang="en-CA" dirty="0"/>
              <a:t>Barriers for new entrants are low. </a:t>
            </a:r>
          </a:p>
          <a:p>
            <a:r>
              <a:rPr lang="en-CA" dirty="0"/>
              <a:t>Great products are abundant from IT industry. </a:t>
            </a:r>
          </a:p>
          <a:p>
            <a:endParaRPr lang="en-CA" dirty="0"/>
          </a:p>
          <a:p>
            <a:endParaRPr lang="en-CA" dirty="0"/>
          </a:p>
        </p:txBody>
      </p:sp>
    </p:spTree>
    <p:extLst>
      <p:ext uri="{BB962C8B-B14F-4D97-AF65-F5344CB8AC3E}">
        <p14:creationId xmlns:p14="http://schemas.microsoft.com/office/powerpoint/2010/main" val="39035151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FE709-B7D4-4258-B062-1AB0627FFA3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50EEA6A-06AC-442A-95F8-C25B06D39C4A}"/>
              </a:ext>
            </a:extLst>
          </p:cNvPr>
          <p:cNvSpPr>
            <a:spLocks noGrp="1"/>
          </p:cNvSpPr>
          <p:nvPr>
            <p:ph idx="1"/>
          </p:nvPr>
        </p:nvSpPr>
        <p:spPr/>
        <p:txBody>
          <a:bodyPr>
            <a:normAutofit/>
          </a:bodyPr>
          <a:lstStyle/>
          <a:p>
            <a:r>
              <a:rPr lang="en-US" sz="3200" dirty="0"/>
              <a:t>The quota system in trade policy forces the transfer of production technology from the dominant producer to other countries.</a:t>
            </a:r>
          </a:p>
          <a:p>
            <a:r>
              <a:rPr lang="en-US" sz="3200" dirty="0"/>
              <a:t> Ultimately, the diffusion of technology and the increase of the number of producers will reduce the value of the imported goods.</a:t>
            </a:r>
          </a:p>
          <a:p>
            <a:r>
              <a:rPr lang="en-US" sz="3200" dirty="0"/>
              <a:t> This will benefit the importing countries over the long term, instead of the loss suggested in standard literature.</a:t>
            </a:r>
            <a:endParaRPr lang="en-CA" sz="3200" dirty="0"/>
          </a:p>
        </p:txBody>
      </p:sp>
    </p:spTree>
    <p:extLst>
      <p:ext uri="{BB962C8B-B14F-4D97-AF65-F5344CB8AC3E}">
        <p14:creationId xmlns:p14="http://schemas.microsoft.com/office/powerpoint/2010/main" val="158604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6EA85-6C2A-4DEE-A82E-CD8E4DC993D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CBA96E1-1C4C-4F54-8003-9A9885510851}"/>
              </a:ext>
            </a:extLst>
          </p:cNvPr>
          <p:cNvSpPr>
            <a:spLocks noGrp="1"/>
          </p:cNvSpPr>
          <p:nvPr>
            <p:ph idx="1"/>
          </p:nvPr>
        </p:nvSpPr>
        <p:spPr/>
        <p:txBody>
          <a:bodyPr>
            <a:normAutofit/>
          </a:bodyPr>
          <a:lstStyle/>
          <a:p>
            <a:r>
              <a:rPr lang="en-US" sz="4000" dirty="0"/>
              <a:t>Unions form a monopoly of bargaining. </a:t>
            </a:r>
          </a:p>
          <a:p>
            <a:r>
              <a:rPr lang="en-US" sz="4000" dirty="0"/>
              <a:t>With only a single unit of bargaining, a trade union  is in a much stronger position than individuals in bargaining with management.</a:t>
            </a:r>
          </a:p>
          <a:p>
            <a:r>
              <a:rPr lang="en-US" sz="4000" dirty="0"/>
              <a:t>Unionized workers get higher pay than non-unionized workers. </a:t>
            </a:r>
          </a:p>
        </p:txBody>
      </p:sp>
    </p:spTree>
    <p:extLst>
      <p:ext uri="{BB962C8B-B14F-4D97-AF65-F5344CB8AC3E}">
        <p14:creationId xmlns:p14="http://schemas.microsoft.com/office/powerpoint/2010/main" val="37283745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2ADF2-32D9-473A-BB8F-E5F2E7D8E9E7}"/>
              </a:ext>
            </a:extLst>
          </p:cNvPr>
          <p:cNvSpPr>
            <a:spLocks noGrp="1"/>
          </p:cNvSpPr>
          <p:nvPr>
            <p:ph type="title"/>
          </p:nvPr>
        </p:nvSpPr>
        <p:spPr/>
        <p:txBody>
          <a:bodyPr/>
          <a:lstStyle/>
          <a:p>
            <a:r>
              <a:rPr lang="en-CA" dirty="0"/>
              <a:t>An example on airline valuation</a:t>
            </a:r>
          </a:p>
        </p:txBody>
      </p:sp>
      <p:sp>
        <p:nvSpPr>
          <p:cNvPr id="3" name="Content Placeholder 2">
            <a:extLst>
              <a:ext uri="{FF2B5EF4-FFF2-40B4-BE49-F238E27FC236}">
                <a16:creationId xmlns:a16="http://schemas.microsoft.com/office/drawing/2014/main" id="{44608B8B-5AC3-4566-ACC0-A388EF2AB755}"/>
              </a:ext>
            </a:extLst>
          </p:cNvPr>
          <p:cNvSpPr>
            <a:spLocks noGrp="1"/>
          </p:cNvSpPr>
          <p:nvPr>
            <p:ph idx="1"/>
          </p:nvPr>
        </p:nvSpPr>
        <p:spPr/>
        <p:txBody>
          <a:bodyPr>
            <a:normAutofit/>
          </a:bodyPr>
          <a:lstStyle/>
          <a:p>
            <a:r>
              <a:rPr lang="en-US" sz="3200" dirty="0"/>
              <a:t>On March 10, 2005, </a:t>
            </a:r>
            <a:r>
              <a:rPr lang="en-US" sz="3200" dirty="0" err="1"/>
              <a:t>Jetsgo</a:t>
            </a:r>
            <a:r>
              <a:rPr lang="en-US" sz="3200" dirty="0"/>
              <a:t>, a Canadian airline, declared bankruptcy. There are three major operators in the air travel industry in Canada. They are Air Canada, WestJet and </a:t>
            </a:r>
            <a:r>
              <a:rPr lang="en-US" sz="3200" dirty="0" err="1"/>
              <a:t>Jetsgo</a:t>
            </a:r>
            <a:r>
              <a:rPr lang="en-US" sz="3200" dirty="0"/>
              <a:t>. There are regional carriers as well. Most of the profits of airlines come from regional routes where competition is not intense.  For typical regional routes, there are four providers for the air travel service before </a:t>
            </a:r>
            <a:r>
              <a:rPr lang="en-US" sz="3200" dirty="0" err="1"/>
              <a:t>Jetsgo</a:t>
            </a:r>
            <a:r>
              <a:rPr lang="en-US" sz="3200" dirty="0"/>
              <a:t> declared bankruptcy. </a:t>
            </a:r>
          </a:p>
          <a:p>
            <a:endParaRPr lang="en-CA" sz="3200" dirty="0"/>
          </a:p>
        </p:txBody>
      </p:sp>
    </p:spTree>
    <p:extLst>
      <p:ext uri="{BB962C8B-B14F-4D97-AF65-F5344CB8AC3E}">
        <p14:creationId xmlns:p14="http://schemas.microsoft.com/office/powerpoint/2010/main" val="4172439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1D7B-FB32-40A9-9D5E-B76B9B780BF1}"/>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9140356-0219-466D-B3F2-3877ABA3F28F}"/>
                  </a:ext>
                </a:extLst>
              </p:cNvPr>
              <p:cNvSpPr>
                <a:spLocks noGrp="1"/>
              </p:cNvSpPr>
              <p:nvPr>
                <p:ph idx="1"/>
              </p:nvPr>
            </p:nvSpPr>
            <p:spPr/>
            <p:txBody>
              <a:bodyPr/>
              <a:lstStyle/>
              <a:p>
                <a:r>
                  <a:rPr lang="en-US" dirty="0"/>
                  <a:t>The value of each airline can be represented as</a:t>
                </a:r>
              </a:p>
              <a:p>
                <a14:m>
                  <m:oMath xmlns:m="http://schemas.openxmlformats.org/officeDocument/2006/math">
                    <m:r>
                      <a:rPr lang="en-CA" i="1">
                        <a:latin typeface="Cambria Math" panose="02040503050406030204" pitchFamily="18" charset="0"/>
                      </a:rPr>
                      <m:t>−</m:t>
                    </m:r>
                    <m:func>
                      <m:funcPr>
                        <m:ctrlPr>
                          <a:rPr lang="en-CA" i="1">
                            <a:latin typeface="Cambria Math" panose="02040503050406030204" pitchFamily="18" charset="0"/>
                          </a:rPr>
                        </m:ctrlPr>
                      </m:funcPr>
                      <m:fName>
                        <m:sSub>
                          <m:sSubPr>
                            <m:ctrlPr>
                              <a:rPr lang="en-CA" i="1">
                                <a:latin typeface="Cambria Math" panose="02040503050406030204" pitchFamily="18" charset="0"/>
                              </a:rPr>
                            </m:ctrlPr>
                          </m:sSubPr>
                          <m:e>
                            <m:r>
                              <a:rPr lang="en-CA" i="1">
                                <a:latin typeface="Cambria Math" panose="02040503050406030204" pitchFamily="18" charset="0"/>
                              </a:rPr>
                              <m:t>𝑙𝑜𝑔</m:t>
                            </m:r>
                          </m:e>
                          <m:sub>
                            <m:r>
                              <a:rPr lang="en-CA" i="1">
                                <a:latin typeface="Cambria Math" panose="02040503050406030204" pitchFamily="18" charset="0"/>
                              </a:rPr>
                              <m:t>4</m:t>
                            </m:r>
                          </m:sub>
                        </m:sSub>
                      </m:fName>
                      <m:e>
                        <m:r>
                          <a:rPr lang="en-CA" i="1">
                            <a:latin typeface="Cambria Math" panose="02040503050406030204" pitchFamily="18" charset="0"/>
                          </a:rPr>
                          <m:t>𝑃</m:t>
                        </m:r>
                      </m:e>
                    </m:func>
                    <m:r>
                      <m:rPr>
                        <m:nor/>
                      </m:rPr>
                      <a:rPr lang="en-CA"/>
                      <m:t>                 </m:t>
                    </m:r>
                    <m:r>
                      <m:rPr>
                        <m:nor/>
                      </m:rPr>
                      <a:rPr lang="en-CA"/>
                      <m:t>and</m:t>
                    </m:r>
                    <m:r>
                      <m:rPr>
                        <m:nor/>
                      </m:rPr>
                      <a:rPr lang="en-CA"/>
                      <m:t>             </m:t>
                    </m:r>
                    <m:r>
                      <a:rPr lang="en-CA" i="1">
                        <a:latin typeface="Cambria Math" panose="02040503050406030204" pitchFamily="18" charset="0"/>
                      </a:rPr>
                      <m:t>−</m:t>
                    </m:r>
                    <m:func>
                      <m:funcPr>
                        <m:ctrlPr>
                          <a:rPr lang="en-CA" i="1">
                            <a:latin typeface="Cambria Math" panose="02040503050406030204" pitchFamily="18" charset="0"/>
                          </a:rPr>
                        </m:ctrlPr>
                      </m:funcPr>
                      <m:fName>
                        <m:sSub>
                          <m:sSubPr>
                            <m:ctrlPr>
                              <a:rPr lang="en-CA" i="1">
                                <a:latin typeface="Cambria Math" panose="02040503050406030204" pitchFamily="18" charset="0"/>
                              </a:rPr>
                            </m:ctrlPr>
                          </m:sSubPr>
                          <m:e>
                            <m:r>
                              <a:rPr lang="en-CA" i="1">
                                <a:latin typeface="Cambria Math" panose="02040503050406030204" pitchFamily="18" charset="0"/>
                              </a:rPr>
                              <m:t>𝑙𝑜𝑔</m:t>
                            </m:r>
                          </m:e>
                          <m:sub>
                            <m:r>
                              <a:rPr lang="en-CA" i="1">
                                <a:latin typeface="Cambria Math" panose="02040503050406030204" pitchFamily="18" charset="0"/>
                              </a:rPr>
                              <m:t>3</m:t>
                            </m:r>
                          </m:sub>
                        </m:sSub>
                      </m:fName>
                      <m:e>
                        <m:r>
                          <a:rPr lang="en-CA" i="1">
                            <a:latin typeface="Cambria Math" panose="02040503050406030204" pitchFamily="18" charset="0"/>
                          </a:rPr>
                          <m:t>𝑃</m:t>
                        </m:r>
                      </m:e>
                    </m:func>
                  </m:oMath>
                </a14:m>
                <a:endParaRPr lang="en-CA" dirty="0"/>
              </a:p>
              <a:p>
                <a:r>
                  <a:rPr lang="en-CA" dirty="0"/>
                  <a:t>before and after </a:t>
                </a:r>
                <a:r>
                  <a:rPr lang="en-CA" dirty="0" err="1"/>
                  <a:t>Jetsgo</a:t>
                </a:r>
                <a:r>
                  <a:rPr lang="en-CA" dirty="0"/>
                  <a:t> declare bankruptcy. The change of value is therefore </a:t>
                </a:r>
              </a:p>
              <a:p>
                <a14:m>
                  <m:oMath xmlns:m="http://schemas.openxmlformats.org/officeDocument/2006/math">
                    <m:r>
                      <a:rPr lang="en-CA" i="1">
                        <a:latin typeface="Cambria Math" panose="02040503050406030204" pitchFamily="18" charset="0"/>
                      </a:rPr>
                      <m:t>(−</m:t>
                    </m:r>
                    <m:func>
                      <m:funcPr>
                        <m:ctrlPr>
                          <a:rPr lang="en-CA" i="1">
                            <a:latin typeface="Cambria Math" panose="02040503050406030204" pitchFamily="18" charset="0"/>
                          </a:rPr>
                        </m:ctrlPr>
                      </m:funcPr>
                      <m:fName>
                        <m:sSub>
                          <m:sSubPr>
                            <m:ctrlPr>
                              <a:rPr lang="en-CA" i="1">
                                <a:latin typeface="Cambria Math" panose="02040503050406030204" pitchFamily="18" charset="0"/>
                              </a:rPr>
                            </m:ctrlPr>
                          </m:sSubPr>
                          <m:e>
                            <m:r>
                              <a:rPr lang="en-CA" i="1">
                                <a:latin typeface="Cambria Math" panose="02040503050406030204" pitchFamily="18" charset="0"/>
                              </a:rPr>
                              <m:t>𝑙𝑜𝑔</m:t>
                            </m:r>
                          </m:e>
                          <m:sub>
                            <m:r>
                              <a:rPr lang="en-CA" i="1">
                                <a:latin typeface="Cambria Math" panose="02040503050406030204" pitchFamily="18" charset="0"/>
                              </a:rPr>
                              <m:t>3</m:t>
                            </m:r>
                          </m:sub>
                        </m:sSub>
                      </m:fName>
                      <m:e>
                        <m:r>
                          <a:rPr lang="en-CA" i="1">
                            <a:latin typeface="Cambria Math" panose="02040503050406030204" pitchFamily="18" charset="0"/>
                          </a:rPr>
                          <m:t>𝑃</m:t>
                        </m:r>
                      </m:e>
                    </m:func>
                    <m:r>
                      <a:rPr lang="en-CA" i="1">
                        <a:latin typeface="Cambria Math" panose="02040503050406030204" pitchFamily="18" charset="0"/>
                      </a:rPr>
                      <m:t>)/(−</m:t>
                    </m:r>
                    <m:func>
                      <m:funcPr>
                        <m:ctrlPr>
                          <a:rPr lang="en-CA" i="1">
                            <a:latin typeface="Cambria Math" panose="02040503050406030204" pitchFamily="18" charset="0"/>
                          </a:rPr>
                        </m:ctrlPr>
                      </m:funcPr>
                      <m:fName>
                        <m:sSub>
                          <m:sSubPr>
                            <m:ctrlPr>
                              <a:rPr lang="en-CA" i="1">
                                <a:latin typeface="Cambria Math" panose="02040503050406030204" pitchFamily="18" charset="0"/>
                              </a:rPr>
                            </m:ctrlPr>
                          </m:sSubPr>
                          <m:e>
                            <m:r>
                              <a:rPr lang="en-CA" i="1">
                                <a:latin typeface="Cambria Math" panose="02040503050406030204" pitchFamily="18" charset="0"/>
                              </a:rPr>
                              <m:t>𝑙𝑜𝑔</m:t>
                            </m:r>
                          </m:e>
                          <m:sub>
                            <m:r>
                              <a:rPr lang="en-CA" i="1">
                                <a:latin typeface="Cambria Math" panose="02040503050406030204" pitchFamily="18" charset="0"/>
                              </a:rPr>
                              <m:t>4</m:t>
                            </m:r>
                          </m:sub>
                        </m:sSub>
                      </m:fName>
                      <m:e>
                        <m:r>
                          <a:rPr lang="en-CA" i="1">
                            <a:latin typeface="Cambria Math" panose="02040503050406030204" pitchFamily="18" charset="0"/>
                          </a:rPr>
                          <m:t>𝑃</m:t>
                        </m:r>
                      </m:e>
                    </m:func>
                    <m:r>
                      <a:rPr lang="en-CA" i="1">
                        <a:latin typeface="Cambria Math" panose="02040503050406030204" pitchFamily="18" charset="0"/>
                      </a:rPr>
                      <m:t>)−1=</m:t>
                    </m:r>
                    <m:func>
                      <m:funcPr>
                        <m:ctrlPr>
                          <a:rPr lang="en-CA" i="1">
                            <a:latin typeface="Cambria Math" panose="02040503050406030204" pitchFamily="18" charset="0"/>
                          </a:rPr>
                        </m:ctrlPr>
                      </m:funcPr>
                      <m:fName>
                        <m:sSub>
                          <m:sSubPr>
                            <m:ctrlPr>
                              <a:rPr lang="en-CA" i="1">
                                <a:latin typeface="Cambria Math" panose="02040503050406030204" pitchFamily="18" charset="0"/>
                              </a:rPr>
                            </m:ctrlPr>
                          </m:sSubPr>
                          <m:e>
                            <m:r>
                              <a:rPr lang="en-CA" i="1">
                                <a:latin typeface="Cambria Math" panose="02040503050406030204" pitchFamily="18" charset="0"/>
                              </a:rPr>
                              <m:t>𝑙𝑜𝑔</m:t>
                            </m:r>
                          </m:e>
                          <m:sub>
                            <m:r>
                              <a:rPr lang="en-CA" i="1">
                                <a:latin typeface="Cambria Math" panose="02040503050406030204" pitchFamily="18" charset="0"/>
                              </a:rPr>
                              <m:t>3</m:t>
                            </m:r>
                          </m:sub>
                        </m:sSub>
                      </m:fName>
                      <m:e>
                        <m:r>
                          <a:rPr lang="en-CA" i="1">
                            <a:latin typeface="Cambria Math" panose="02040503050406030204" pitchFamily="18" charset="0"/>
                          </a:rPr>
                          <m:t>4</m:t>
                        </m:r>
                      </m:e>
                    </m:func>
                    <m:r>
                      <a:rPr lang="en-CA" i="1">
                        <a:latin typeface="Cambria Math" panose="02040503050406030204" pitchFamily="18" charset="0"/>
                      </a:rPr>
                      <m:t>−1=0.262</m:t>
                    </m:r>
                  </m:oMath>
                </a14:m>
                <a:endParaRPr lang="en-CA" dirty="0"/>
              </a:p>
              <a:p>
                <a:endParaRPr lang="en-CA" dirty="0"/>
              </a:p>
              <a:p>
                <a:endParaRPr lang="en-CA" dirty="0"/>
              </a:p>
            </p:txBody>
          </p:sp>
        </mc:Choice>
        <mc:Fallback xmlns="">
          <p:sp>
            <p:nvSpPr>
              <p:cNvPr id="3" name="Content Placeholder 2">
                <a:extLst>
                  <a:ext uri="{FF2B5EF4-FFF2-40B4-BE49-F238E27FC236}">
                    <a16:creationId xmlns:a16="http://schemas.microsoft.com/office/drawing/2014/main" id="{59140356-0219-466D-B3F2-3877ABA3F28F}"/>
                  </a:ext>
                </a:extLst>
              </p:cNvPr>
              <p:cNvSpPr>
                <a:spLocks noGrp="1" noRot="1" noChangeAspect="1" noMove="1" noResize="1" noEditPoints="1" noAdjustHandles="1" noChangeArrowheads="1" noChangeShapeType="1" noTextEdit="1"/>
              </p:cNvSpPr>
              <p:nvPr>
                <p:ph idx="1"/>
              </p:nvPr>
            </p:nvSpPr>
            <p:spPr>
              <a:blipFill>
                <a:blip r:embed="rId4"/>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36442488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D3B01-C573-4CA8-A970-8F7AFE37A55F}"/>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4063237-759B-45A0-AE1F-DDFF9E2C63F3}"/>
                  </a:ext>
                </a:extLst>
              </p:cNvPr>
              <p:cNvSpPr>
                <a:spLocks noGrp="1"/>
              </p:cNvSpPr>
              <p:nvPr>
                <p:ph idx="1"/>
              </p:nvPr>
            </p:nvSpPr>
            <p:spPr/>
            <p:txBody>
              <a:bodyPr>
                <a:noAutofit/>
              </a:bodyPr>
              <a:lstStyle/>
              <a:p>
                <a:r>
                  <a:rPr lang="en-CA" sz="3600" dirty="0" err="1"/>
                  <a:t>Jetsgo</a:t>
                </a:r>
                <a:r>
                  <a:rPr lang="en-CA" sz="3600" dirty="0"/>
                  <a:t> declared bankruptcy at the evening of March 10, 2005, after the market close. The closing prices of stocks of WestJet and Air Canada at March 10 and 11 are 11.17, 15.6 and 32.19,  37 respectively. The price changes are </a:t>
                </a:r>
              </a:p>
              <a:p>
                <a14:m>
                  <m:oMath xmlns:m="http://schemas.openxmlformats.org/officeDocument/2006/math">
                    <m:r>
                      <a:rPr lang="en-CA" sz="3600" i="1">
                        <a:latin typeface="Cambria Math" panose="02040503050406030204" pitchFamily="18" charset="0"/>
                      </a:rPr>
                      <m:t>15.6/11.17−1=0.397</m:t>
                    </m:r>
                    <m:r>
                      <m:rPr>
                        <m:nor/>
                      </m:rPr>
                      <a:rPr lang="en-CA" sz="3600"/>
                      <m:t>           </m:t>
                    </m:r>
                    <m:r>
                      <m:rPr>
                        <m:nor/>
                      </m:rPr>
                      <a:rPr lang="en-CA" sz="3600"/>
                      <m:t>for</m:t>
                    </m:r>
                    <m:r>
                      <m:rPr>
                        <m:nor/>
                      </m:rPr>
                      <a:rPr lang="en-CA" sz="3600"/>
                      <m:t> </m:t>
                    </m:r>
                    <m:r>
                      <m:rPr>
                        <m:nor/>
                      </m:rPr>
                      <a:rPr lang="en-CA" sz="3600"/>
                      <m:t>WestJet</m:t>
                    </m:r>
                  </m:oMath>
                </a14:m>
                <a:endParaRPr lang="en-CA" sz="3600" dirty="0"/>
              </a:p>
              <a:p>
                <a:r>
                  <a:rPr lang="en-CA" sz="3600" dirty="0"/>
                  <a:t>and</a:t>
                </a:r>
              </a:p>
              <a:p>
                <a:r>
                  <a:rPr lang="en-CA" sz="3600" dirty="0"/>
                  <a:t>	</a:t>
                </a:r>
                <a14:m>
                  <m:oMath xmlns:m="http://schemas.openxmlformats.org/officeDocument/2006/math">
                    <m:r>
                      <a:rPr lang="en-CA" sz="3600" i="1">
                        <a:latin typeface="Cambria Math" panose="02040503050406030204" pitchFamily="18" charset="0"/>
                      </a:rPr>
                      <m:t>37/32.19−1=0.149</m:t>
                    </m:r>
                    <m:r>
                      <m:rPr>
                        <m:nor/>
                      </m:rPr>
                      <a:rPr lang="en-CA" sz="3600"/>
                      <m:t>             </m:t>
                    </m:r>
                    <m:r>
                      <m:rPr>
                        <m:nor/>
                      </m:rPr>
                      <a:rPr lang="en-CA" sz="3600"/>
                      <m:t>for</m:t>
                    </m:r>
                    <m:r>
                      <m:rPr>
                        <m:nor/>
                      </m:rPr>
                      <a:rPr lang="en-CA" sz="3600"/>
                      <m:t> </m:t>
                    </m:r>
                    <m:r>
                      <m:rPr>
                        <m:nor/>
                      </m:rPr>
                      <a:rPr lang="en-CA" sz="3600"/>
                      <m:t>Air</m:t>
                    </m:r>
                    <m:r>
                      <m:rPr>
                        <m:nor/>
                      </m:rPr>
                      <a:rPr lang="en-CA" sz="3600"/>
                      <m:t> </m:t>
                    </m:r>
                    <m:r>
                      <m:rPr>
                        <m:nor/>
                      </m:rPr>
                      <a:rPr lang="en-CA" sz="3600"/>
                      <m:t>Canada</m:t>
                    </m:r>
                  </m:oMath>
                </a14:m>
                <a:endParaRPr lang="en-CA" sz="3600" dirty="0"/>
              </a:p>
              <a:p>
                <a:endParaRPr lang="en-CA" sz="3600" dirty="0"/>
              </a:p>
              <a:p>
                <a:endParaRPr lang="en-CA" sz="3600" dirty="0"/>
              </a:p>
            </p:txBody>
          </p:sp>
        </mc:Choice>
        <mc:Fallback xmlns="">
          <p:sp>
            <p:nvSpPr>
              <p:cNvPr id="3" name="Content Placeholder 2">
                <a:extLst>
                  <a:ext uri="{FF2B5EF4-FFF2-40B4-BE49-F238E27FC236}">
                    <a16:creationId xmlns:a16="http://schemas.microsoft.com/office/drawing/2014/main" id="{44063237-759B-45A0-AE1F-DDFF9E2C63F3}"/>
                  </a:ext>
                </a:extLst>
              </p:cNvPr>
              <p:cNvSpPr>
                <a:spLocks noGrp="1" noRot="1" noChangeAspect="1" noMove="1" noResize="1" noEditPoints="1" noAdjustHandles="1" noChangeArrowheads="1" noChangeShapeType="1" noTextEdit="1"/>
              </p:cNvSpPr>
              <p:nvPr>
                <p:ph idx="1"/>
              </p:nvPr>
            </p:nvSpPr>
            <p:spPr>
              <a:blipFill>
                <a:blip r:embed="rId4"/>
                <a:stretch>
                  <a:fillRect l="-1623" t="-3361" r="-638" b="-6022"/>
                </a:stretch>
              </a:blipFill>
            </p:spPr>
            <p:txBody>
              <a:bodyPr/>
              <a:lstStyle/>
              <a:p>
                <a:r>
                  <a:rPr lang="en-CA">
                    <a:noFill/>
                  </a:rPr>
                  <a:t> </a:t>
                </a:r>
              </a:p>
            </p:txBody>
          </p:sp>
        </mc:Fallback>
      </mc:AlternateContent>
    </p:spTree>
    <p:extLst>
      <p:ext uri="{BB962C8B-B14F-4D97-AF65-F5344CB8AC3E}">
        <p14:creationId xmlns:p14="http://schemas.microsoft.com/office/powerpoint/2010/main" val="407719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B1373-3971-4997-A963-5C20EC1B922A}"/>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6DA404C-C976-4F7E-BD4C-1A3ED00C941C}"/>
                  </a:ext>
                </a:extLst>
              </p:cNvPr>
              <p:cNvSpPr>
                <a:spLocks noGrp="1"/>
              </p:cNvSpPr>
              <p:nvPr>
                <p:ph idx="1"/>
              </p:nvPr>
            </p:nvSpPr>
            <p:spPr/>
            <p:txBody>
              <a:bodyPr>
                <a:normAutofit/>
              </a:bodyPr>
              <a:lstStyle/>
              <a:p>
                <a:r>
                  <a:rPr lang="en-CA" sz="4000" dirty="0"/>
                  <a:t>The average change of price is </a:t>
                </a:r>
              </a:p>
              <a:p>
                <a:r>
                  <a:rPr lang="en-CA" sz="4000" dirty="0"/>
                  <a:t>	</a:t>
                </a:r>
                <a14:m>
                  <m:oMath xmlns:m="http://schemas.openxmlformats.org/officeDocument/2006/math">
                    <m:r>
                      <a:rPr lang="en-CA" sz="4000" i="1">
                        <a:latin typeface="Cambria Math" panose="02040503050406030204" pitchFamily="18" charset="0"/>
                      </a:rPr>
                      <m:t>(0.397+0.149)/2=0.273</m:t>
                    </m:r>
                  </m:oMath>
                </a14:m>
                <a:endParaRPr lang="en-CA" sz="4000" dirty="0"/>
              </a:p>
              <a:p>
                <a:r>
                  <a:rPr lang="en-CA" sz="4000" dirty="0"/>
                  <a:t>which is very close to the theoretical prediction of 0. 262.</a:t>
                </a:r>
              </a:p>
            </p:txBody>
          </p:sp>
        </mc:Choice>
        <mc:Fallback xmlns="">
          <p:sp>
            <p:nvSpPr>
              <p:cNvPr id="3" name="Content Placeholder 2">
                <a:extLst>
                  <a:ext uri="{FF2B5EF4-FFF2-40B4-BE49-F238E27FC236}">
                    <a16:creationId xmlns:a16="http://schemas.microsoft.com/office/drawing/2014/main" id="{66DA404C-C976-4F7E-BD4C-1A3ED00C941C}"/>
                  </a:ext>
                </a:extLst>
              </p:cNvPr>
              <p:cNvSpPr>
                <a:spLocks noGrp="1" noRot="1" noChangeAspect="1" noMove="1" noResize="1" noEditPoints="1" noAdjustHandles="1" noChangeArrowheads="1" noChangeShapeType="1" noTextEdit="1"/>
              </p:cNvSpPr>
              <p:nvPr>
                <p:ph idx="1"/>
              </p:nvPr>
            </p:nvSpPr>
            <p:spPr>
              <a:blipFill>
                <a:blip r:embed="rId4"/>
                <a:stretch>
                  <a:fillRect l="-1855" t="-3922"/>
                </a:stretch>
              </a:blipFill>
            </p:spPr>
            <p:txBody>
              <a:bodyPr/>
              <a:lstStyle/>
              <a:p>
                <a:r>
                  <a:rPr lang="en-CA">
                    <a:noFill/>
                  </a:rPr>
                  <a:t> </a:t>
                </a:r>
              </a:p>
            </p:txBody>
          </p:sp>
        </mc:Fallback>
      </mc:AlternateContent>
    </p:spTree>
    <p:extLst>
      <p:ext uri="{BB962C8B-B14F-4D97-AF65-F5344CB8AC3E}">
        <p14:creationId xmlns:p14="http://schemas.microsoft.com/office/powerpoint/2010/main" val="1623818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C253E-07A7-A9BA-D9BF-615ED593AF14}"/>
              </a:ext>
            </a:extLst>
          </p:cNvPr>
          <p:cNvSpPr>
            <a:spLocks noGrp="1"/>
          </p:cNvSpPr>
          <p:nvPr>
            <p:ph type="title"/>
          </p:nvPr>
        </p:nvSpPr>
        <p:spPr/>
        <p:txBody>
          <a:bodyPr/>
          <a:lstStyle/>
          <a:p>
            <a:r>
              <a:rPr lang="en-CA" dirty="0"/>
              <a:t>Types of theories of value</a:t>
            </a:r>
          </a:p>
        </p:txBody>
      </p:sp>
      <p:sp>
        <p:nvSpPr>
          <p:cNvPr id="3" name="Content Placeholder 2">
            <a:extLst>
              <a:ext uri="{FF2B5EF4-FFF2-40B4-BE49-F238E27FC236}">
                <a16:creationId xmlns:a16="http://schemas.microsoft.com/office/drawing/2014/main" id="{117059B4-16CE-1572-B155-0BF9AC36707B}"/>
              </a:ext>
            </a:extLst>
          </p:cNvPr>
          <p:cNvSpPr>
            <a:spLocks noGrp="1"/>
          </p:cNvSpPr>
          <p:nvPr>
            <p:ph idx="1"/>
          </p:nvPr>
        </p:nvSpPr>
        <p:spPr/>
        <p:txBody>
          <a:bodyPr/>
          <a:lstStyle/>
          <a:p>
            <a:r>
              <a:rPr lang="en-CA" dirty="0"/>
              <a:t>According to Walras, there are three main groups of value theory.</a:t>
            </a:r>
          </a:p>
          <a:p>
            <a:r>
              <a:rPr lang="en-CA" dirty="0"/>
              <a:t>Labor theory</a:t>
            </a:r>
          </a:p>
          <a:p>
            <a:r>
              <a:rPr lang="en-CA" dirty="0"/>
              <a:t>Utility theory </a:t>
            </a:r>
          </a:p>
          <a:p>
            <a:r>
              <a:rPr lang="en-CA" dirty="0"/>
              <a:t>Scarcity theory</a:t>
            </a:r>
          </a:p>
          <a:p>
            <a:r>
              <a:rPr lang="en-CA" dirty="0"/>
              <a:t>We will discuss them briefly</a:t>
            </a:r>
          </a:p>
        </p:txBody>
      </p:sp>
    </p:spTree>
    <p:extLst>
      <p:ext uri="{BB962C8B-B14F-4D97-AF65-F5344CB8AC3E}">
        <p14:creationId xmlns:p14="http://schemas.microsoft.com/office/powerpoint/2010/main" val="27483356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D4DA3-500B-4327-86C9-0FD5749D1D9E}"/>
              </a:ext>
            </a:extLst>
          </p:cNvPr>
          <p:cNvSpPr>
            <a:spLocks noGrp="1"/>
          </p:cNvSpPr>
          <p:nvPr>
            <p:ph type="title"/>
          </p:nvPr>
        </p:nvSpPr>
        <p:spPr/>
        <p:txBody>
          <a:bodyPr/>
          <a:lstStyle/>
          <a:p>
            <a:r>
              <a:rPr lang="en-US" b="1" dirty="0"/>
              <a:t>Market size, product life cycle and product value</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AAFFC72-A1BB-4780-9FB0-A73B64A6C463}"/>
                  </a:ext>
                </a:extLst>
              </p:cNvPr>
              <p:cNvSpPr>
                <a:spLocks noGrp="1"/>
              </p:cNvSpPr>
              <p:nvPr>
                <p:ph idx="1"/>
              </p:nvPr>
            </p:nvSpPr>
            <p:spPr/>
            <p:txBody>
              <a:bodyPr/>
              <a:lstStyle/>
              <a:p>
                <a:r>
                  <a:rPr lang="en-CA" dirty="0"/>
                  <a:t>Suppose the potential market size of a product is </a:t>
                </a:r>
                <a:r>
                  <a:rPr lang="en-CA" i="1" dirty="0"/>
                  <a:t>M</a:t>
                </a:r>
                <a:r>
                  <a:rPr lang="en-CA" dirty="0"/>
                  <a:t>. The percentage of people who already have the product is </a:t>
                </a:r>
                <a:r>
                  <a:rPr lang="en-CA" i="1" dirty="0"/>
                  <a:t>P</a:t>
                </a:r>
                <a:r>
                  <a:rPr lang="en-CA" dirty="0"/>
                  <a:t>. Then the unit value of the product is </a:t>
                </a:r>
              </a:p>
              <a:p>
                <a14:m>
                  <m:oMath xmlns:m="http://schemas.openxmlformats.org/officeDocument/2006/math">
                    <m:r>
                      <a:rPr lang="en-CA" i="1">
                        <a:latin typeface="Cambria Math" panose="02040503050406030204" pitchFamily="18" charset="0"/>
                      </a:rPr>
                      <m:t>−</m:t>
                    </m:r>
                    <m:func>
                      <m:funcPr>
                        <m:ctrlPr>
                          <a:rPr lang="en-CA" i="1">
                            <a:latin typeface="Cambria Math" panose="02040503050406030204" pitchFamily="18" charset="0"/>
                          </a:rPr>
                        </m:ctrlPr>
                      </m:funcPr>
                      <m:fName>
                        <m:r>
                          <a:rPr lang="en-CA" i="1">
                            <a:latin typeface="Cambria Math" panose="02040503050406030204" pitchFamily="18" charset="0"/>
                          </a:rPr>
                          <m:t>𝑙𝑜𝑔</m:t>
                        </m:r>
                      </m:fName>
                      <m:e>
                        <m:r>
                          <a:rPr lang="en-CA" i="1">
                            <a:latin typeface="Cambria Math" panose="02040503050406030204" pitchFamily="18" charset="0"/>
                          </a:rPr>
                          <m:t>𝑃</m:t>
                        </m:r>
                      </m:e>
                    </m:func>
                  </m:oMath>
                </a14:m>
                <a:endParaRPr lang="en-CA" dirty="0"/>
              </a:p>
              <a:p>
                <a:r>
                  <a:rPr lang="en-CA" dirty="0"/>
                  <a:t>Since the number of people who have bought the product is </a:t>
                </a:r>
                <a:r>
                  <a:rPr lang="en-CA" i="1" dirty="0"/>
                  <a:t>MP</a:t>
                </a:r>
                <a:r>
                  <a:rPr lang="en-CA" dirty="0"/>
                  <a:t>, The total value of the product is </a:t>
                </a:r>
              </a:p>
              <a:p>
                <a14:m>
                  <m:oMath xmlns:m="http://schemas.openxmlformats.org/officeDocument/2006/math">
                    <m:r>
                      <a:rPr lang="en-CA" i="1">
                        <a:latin typeface="Cambria Math" panose="02040503050406030204" pitchFamily="18" charset="0"/>
                      </a:rPr>
                      <m:t>𝑀𝑃</m:t>
                    </m:r>
                    <m:r>
                      <a:rPr lang="en-CA" i="1">
                        <a:latin typeface="Cambria Math" panose="02040503050406030204" pitchFamily="18" charset="0"/>
                      </a:rPr>
                      <m:t>(−</m:t>
                    </m:r>
                    <m:func>
                      <m:funcPr>
                        <m:ctrlPr>
                          <a:rPr lang="en-CA" i="1">
                            <a:latin typeface="Cambria Math" panose="02040503050406030204" pitchFamily="18" charset="0"/>
                          </a:rPr>
                        </m:ctrlPr>
                      </m:funcPr>
                      <m:fName>
                        <m:r>
                          <a:rPr lang="en-CA" i="1">
                            <a:latin typeface="Cambria Math" panose="02040503050406030204" pitchFamily="18" charset="0"/>
                          </a:rPr>
                          <m:t>𝑙𝑜𝑔</m:t>
                        </m:r>
                      </m:fName>
                      <m:e>
                        <m:r>
                          <a:rPr lang="en-CA" i="1">
                            <a:latin typeface="Cambria Math" panose="02040503050406030204" pitchFamily="18" charset="0"/>
                          </a:rPr>
                          <m:t>𝑃</m:t>
                        </m:r>
                      </m:e>
                    </m:func>
                    <m:r>
                      <a:rPr lang="en-CA" i="1">
                        <a:latin typeface="Cambria Math" panose="02040503050406030204" pitchFamily="18" charset="0"/>
                      </a:rPr>
                      <m:t>)</m:t>
                    </m:r>
                  </m:oMath>
                </a14:m>
                <a:endParaRPr lang="en-CA" dirty="0"/>
              </a:p>
              <a:p>
                <a:r>
                  <a:rPr lang="en-US" dirty="0"/>
                  <a:t>The value of a product is higher with a larger market size. </a:t>
                </a:r>
              </a:p>
              <a:p>
                <a:endParaRPr lang="en-US" dirty="0"/>
              </a:p>
              <a:p>
                <a:endParaRPr lang="en-CA" dirty="0"/>
              </a:p>
              <a:p>
                <a:endParaRPr lang="en-CA" dirty="0"/>
              </a:p>
              <a:p>
                <a:endParaRPr lang="en-CA" dirty="0"/>
              </a:p>
              <a:p>
                <a:endParaRPr lang="en-CA" dirty="0"/>
              </a:p>
            </p:txBody>
          </p:sp>
        </mc:Choice>
        <mc:Fallback xmlns="">
          <p:sp>
            <p:nvSpPr>
              <p:cNvPr id="3" name="Content Placeholder 2">
                <a:extLst>
                  <a:ext uri="{FF2B5EF4-FFF2-40B4-BE49-F238E27FC236}">
                    <a16:creationId xmlns:a16="http://schemas.microsoft.com/office/drawing/2014/main" id="{2AAFFC72-A1BB-4780-9FB0-A73B64A6C463}"/>
                  </a:ext>
                </a:extLst>
              </p:cNvPr>
              <p:cNvSpPr>
                <a:spLocks noGrp="1" noRot="1" noChangeAspect="1" noMove="1" noResize="1" noEditPoints="1" noAdjustHandles="1" noChangeArrowheads="1" noChangeShapeType="1" noTextEdit="1"/>
              </p:cNvSpPr>
              <p:nvPr>
                <p:ph idx="1"/>
              </p:nvPr>
            </p:nvSpPr>
            <p:spPr>
              <a:blipFill>
                <a:blip r:embed="rId4"/>
                <a:stretch>
                  <a:fillRect l="-1043" t="-2241" r="-464"/>
                </a:stretch>
              </a:blipFill>
            </p:spPr>
            <p:txBody>
              <a:bodyPr/>
              <a:lstStyle/>
              <a:p>
                <a:r>
                  <a:rPr lang="en-CA">
                    <a:noFill/>
                  </a:rPr>
                  <a:t> </a:t>
                </a:r>
              </a:p>
            </p:txBody>
          </p:sp>
        </mc:Fallback>
      </mc:AlternateContent>
    </p:spTree>
    <p:extLst>
      <p:ext uri="{BB962C8B-B14F-4D97-AF65-F5344CB8AC3E}">
        <p14:creationId xmlns:p14="http://schemas.microsoft.com/office/powerpoint/2010/main" val="9272980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CC86D-B2D8-4560-BA36-12415B03C2AC}"/>
              </a:ext>
            </a:extLst>
          </p:cNvPr>
          <p:cNvSpPr>
            <a:spLocks noGrp="1"/>
          </p:cNvSpPr>
          <p:nvPr>
            <p:ph type="title"/>
          </p:nvPr>
        </p:nvSpPr>
        <p:spPr/>
        <p:txBody>
          <a:bodyPr>
            <a:normAutofit/>
          </a:bodyPr>
          <a:lstStyle/>
          <a:p>
            <a:r>
              <a:rPr lang="en-US" dirty="0"/>
              <a:t>unit value and total value of a product with respect to its abundance.</a:t>
            </a:r>
            <a:endParaRPr lang="en-CA" dirty="0"/>
          </a:p>
        </p:txBody>
      </p:sp>
      <p:pic>
        <p:nvPicPr>
          <p:cNvPr id="4" name="Content Placeholder 3">
            <a:extLst>
              <a:ext uri="{FF2B5EF4-FFF2-40B4-BE49-F238E27FC236}">
                <a16:creationId xmlns:a16="http://schemas.microsoft.com/office/drawing/2014/main" id="{CFC25B63-028D-4117-B43F-E98624769BBF}"/>
              </a:ext>
            </a:extLst>
          </p:cNvPr>
          <p:cNvPicPr>
            <a:picLocks noGrp="1"/>
          </p:cNvPicPr>
          <p:nvPr>
            <p:ph idx="1"/>
          </p:nvPr>
        </p:nvPicPr>
        <p:blipFill>
          <a:blip r:embed="rId2">
            <a:lum/>
            <a:alphaModFix/>
          </a:blip>
          <a:srcRect/>
          <a:stretch>
            <a:fillRect/>
          </a:stretch>
        </p:blipFill>
        <p:spPr>
          <a:xfrm>
            <a:off x="2908148" y="1825625"/>
            <a:ext cx="6375704" cy="4351338"/>
          </a:xfrm>
          <a:prstGeom prst="rect">
            <a:avLst/>
          </a:prstGeom>
          <a:ln>
            <a:noFill/>
            <a:prstDash/>
          </a:ln>
        </p:spPr>
      </p:pic>
    </p:spTree>
    <p:extLst>
      <p:ext uri="{BB962C8B-B14F-4D97-AF65-F5344CB8AC3E}">
        <p14:creationId xmlns:p14="http://schemas.microsoft.com/office/powerpoint/2010/main" val="1532196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535A4-A618-43A7-9F3E-94BEF8E79F09}"/>
              </a:ext>
            </a:extLst>
          </p:cNvPr>
          <p:cNvSpPr>
            <a:spLocks noGrp="1"/>
          </p:cNvSpPr>
          <p:nvPr>
            <p:ph type="title"/>
          </p:nvPr>
        </p:nvSpPr>
        <p:spPr/>
        <p:txBody>
          <a:bodyPr/>
          <a:lstStyle/>
          <a:p>
            <a:r>
              <a:rPr lang="en-CA" dirty="0"/>
              <a:t>Product life cycle</a:t>
            </a:r>
          </a:p>
        </p:txBody>
      </p:sp>
      <p:sp>
        <p:nvSpPr>
          <p:cNvPr id="3" name="Content Placeholder 2">
            <a:extLst>
              <a:ext uri="{FF2B5EF4-FFF2-40B4-BE49-F238E27FC236}">
                <a16:creationId xmlns:a16="http://schemas.microsoft.com/office/drawing/2014/main" id="{FC78F52D-13B5-458F-B472-FE30B7F7FE19}"/>
              </a:ext>
            </a:extLst>
          </p:cNvPr>
          <p:cNvSpPr>
            <a:spLocks noGrp="1"/>
          </p:cNvSpPr>
          <p:nvPr>
            <p:ph idx="1"/>
          </p:nvPr>
        </p:nvSpPr>
        <p:spPr/>
        <p:txBody>
          <a:bodyPr>
            <a:normAutofit/>
          </a:bodyPr>
          <a:lstStyle/>
          <a:p>
            <a:r>
              <a:rPr lang="en-US" sz="3200" dirty="0"/>
              <a:t>When a product is new and scarce, the unit value is high. Its total value is low. </a:t>
            </a:r>
          </a:p>
          <a:p>
            <a:r>
              <a:rPr lang="en-US" sz="3200" dirty="0"/>
              <a:t>As the production increases, the total value will increase as the unit value decreases. </a:t>
            </a:r>
          </a:p>
          <a:p>
            <a:r>
              <a:rPr lang="en-US" sz="3200" dirty="0"/>
              <a:t>When the production quantity is over a certain level, however, the total value of a product will start to decrease as well.</a:t>
            </a:r>
          </a:p>
          <a:p>
            <a:endParaRPr lang="en-CA" sz="3200" dirty="0"/>
          </a:p>
        </p:txBody>
      </p:sp>
    </p:spTree>
    <p:extLst>
      <p:ext uri="{BB962C8B-B14F-4D97-AF65-F5344CB8AC3E}">
        <p14:creationId xmlns:p14="http://schemas.microsoft.com/office/powerpoint/2010/main" val="38153971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52ED8-17A4-4E2F-9840-6DE05D92C2FC}"/>
              </a:ext>
            </a:extLst>
          </p:cNvPr>
          <p:cNvSpPr>
            <a:spLocks noGrp="1"/>
          </p:cNvSpPr>
          <p:nvPr>
            <p:ph type="title"/>
          </p:nvPr>
        </p:nvSpPr>
        <p:spPr/>
        <p:txBody>
          <a:bodyPr/>
          <a:lstStyle/>
          <a:p>
            <a:r>
              <a:rPr lang="en-CA" dirty="0"/>
              <a:t>More information </a:t>
            </a:r>
          </a:p>
        </p:txBody>
      </p:sp>
      <p:sp>
        <p:nvSpPr>
          <p:cNvPr id="3" name="Content Placeholder 2">
            <a:extLst>
              <a:ext uri="{FF2B5EF4-FFF2-40B4-BE49-F238E27FC236}">
                <a16:creationId xmlns:a16="http://schemas.microsoft.com/office/drawing/2014/main" id="{91E7C665-1C0C-47A9-8E3B-3426FEAFB2B6}"/>
              </a:ext>
            </a:extLst>
          </p:cNvPr>
          <p:cNvSpPr>
            <a:spLocks noGrp="1"/>
          </p:cNvSpPr>
          <p:nvPr>
            <p:ph idx="1"/>
          </p:nvPr>
        </p:nvSpPr>
        <p:spPr/>
        <p:txBody>
          <a:bodyPr>
            <a:normAutofit/>
          </a:bodyPr>
          <a:lstStyle/>
          <a:p>
            <a:r>
              <a:rPr lang="en-CA" sz="3600" dirty="0"/>
              <a:t>More information about the theoretical background and the applications of the value theory can be found from the following paper</a:t>
            </a:r>
          </a:p>
          <a:p>
            <a:r>
              <a:rPr lang="en-US" sz="3600" dirty="0"/>
              <a:t>  </a:t>
            </a:r>
            <a:r>
              <a:rPr lang="en-US" sz="3600" u="sng" dirty="0">
                <a:hlinkClick r:id="rId2"/>
              </a:rPr>
              <a:t>An Entropy Theory of Value</a:t>
            </a:r>
            <a:r>
              <a:rPr lang="en-US" sz="3600" dirty="0"/>
              <a:t>, </a:t>
            </a:r>
            <a:r>
              <a:rPr lang="en-US" sz="3600" i="1" dirty="0"/>
              <a:t>Structural Change and Economic Dynamics</a:t>
            </a:r>
            <a:r>
              <a:rPr lang="en-US" sz="3600" dirty="0"/>
              <a:t>, (2018), December, Vol 47, 73-81</a:t>
            </a:r>
          </a:p>
          <a:p>
            <a:endParaRPr lang="en-CA" sz="3600" dirty="0"/>
          </a:p>
          <a:p>
            <a:endParaRPr lang="en-CA" sz="3600" dirty="0"/>
          </a:p>
        </p:txBody>
      </p:sp>
    </p:spTree>
    <p:extLst>
      <p:ext uri="{BB962C8B-B14F-4D97-AF65-F5344CB8AC3E}">
        <p14:creationId xmlns:p14="http://schemas.microsoft.com/office/powerpoint/2010/main" val="1072099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A4217-402C-460E-AE96-263049D383E6}"/>
              </a:ext>
            </a:extLst>
          </p:cNvPr>
          <p:cNvSpPr>
            <a:spLocks noGrp="1"/>
          </p:cNvSpPr>
          <p:nvPr>
            <p:ph type="title"/>
          </p:nvPr>
        </p:nvSpPr>
        <p:spPr/>
        <p:txBody>
          <a:bodyPr/>
          <a:lstStyle/>
          <a:p>
            <a:r>
              <a:rPr lang="en-CA" dirty="0"/>
              <a:t>The labor theory of value </a:t>
            </a:r>
          </a:p>
        </p:txBody>
      </p:sp>
      <p:sp>
        <p:nvSpPr>
          <p:cNvPr id="3" name="Content Placeholder 2">
            <a:extLst>
              <a:ext uri="{FF2B5EF4-FFF2-40B4-BE49-F238E27FC236}">
                <a16:creationId xmlns:a16="http://schemas.microsoft.com/office/drawing/2014/main" id="{AA96AE7A-8035-4B39-A221-8FAEF98504E7}"/>
              </a:ext>
            </a:extLst>
          </p:cNvPr>
          <p:cNvSpPr>
            <a:spLocks noGrp="1"/>
          </p:cNvSpPr>
          <p:nvPr>
            <p:ph idx="1"/>
          </p:nvPr>
        </p:nvSpPr>
        <p:spPr/>
        <p:txBody>
          <a:bodyPr>
            <a:normAutofit/>
          </a:bodyPr>
          <a:lstStyle/>
          <a:p>
            <a:r>
              <a:rPr lang="en-CA" sz="3600" dirty="0"/>
              <a:t>In labor theory, economic value comes from the amount of labor.</a:t>
            </a:r>
          </a:p>
          <a:p>
            <a:r>
              <a:rPr lang="en-CA" sz="3600" dirty="0"/>
              <a:t>The problem with labor theory of value.</a:t>
            </a:r>
          </a:p>
          <a:p>
            <a:r>
              <a:rPr lang="en-CA" sz="3600" dirty="0"/>
              <a:t>It is too narrow. </a:t>
            </a:r>
          </a:p>
          <a:p>
            <a:r>
              <a:rPr lang="en-CA" sz="3600" dirty="0"/>
              <a:t>Suppose there are two pieces of land. One is more fertile than the other. With the same amount of labor input, the fertile land will generate more output.</a:t>
            </a:r>
          </a:p>
          <a:p>
            <a:endParaRPr lang="en-CA" sz="3600" dirty="0"/>
          </a:p>
          <a:p>
            <a:endParaRPr lang="en-CA" sz="3600" dirty="0"/>
          </a:p>
        </p:txBody>
      </p:sp>
    </p:spTree>
    <p:extLst>
      <p:ext uri="{BB962C8B-B14F-4D97-AF65-F5344CB8AC3E}">
        <p14:creationId xmlns:p14="http://schemas.microsoft.com/office/powerpoint/2010/main" val="2865813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F9AF5-47CE-4268-A55F-B9626649660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420A462-B865-4C37-8287-2034CC4EA347}"/>
              </a:ext>
            </a:extLst>
          </p:cNvPr>
          <p:cNvSpPr>
            <a:spLocks noGrp="1"/>
          </p:cNvSpPr>
          <p:nvPr>
            <p:ph idx="1"/>
          </p:nvPr>
        </p:nvSpPr>
        <p:spPr/>
        <p:txBody>
          <a:bodyPr>
            <a:normAutofit/>
          </a:bodyPr>
          <a:lstStyle/>
          <a:p>
            <a:r>
              <a:rPr lang="en-CA" sz="4000" dirty="0"/>
              <a:t>The extra value from more fertile land is called rent.</a:t>
            </a:r>
          </a:p>
          <a:p>
            <a:r>
              <a:rPr lang="en-CA" sz="4000" dirty="0"/>
              <a:t>The concept of rent is widely used in economic theory, such as in rent seeking.</a:t>
            </a:r>
          </a:p>
          <a:p>
            <a:r>
              <a:rPr lang="en-CA" sz="4000" dirty="0"/>
              <a:t>But the need for rent to explain value makes the labor theory of value too narrow. </a:t>
            </a:r>
          </a:p>
          <a:p>
            <a:r>
              <a:rPr lang="en-CA" sz="4000" dirty="0"/>
              <a:t>Labor forms part of the value, not all.</a:t>
            </a:r>
          </a:p>
        </p:txBody>
      </p:sp>
    </p:spTree>
    <p:extLst>
      <p:ext uri="{BB962C8B-B14F-4D97-AF65-F5344CB8AC3E}">
        <p14:creationId xmlns:p14="http://schemas.microsoft.com/office/powerpoint/2010/main" val="1521986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36D1B-24F0-9618-715F-5B62C19C2488}"/>
              </a:ext>
            </a:extLst>
          </p:cNvPr>
          <p:cNvSpPr>
            <a:spLocks noGrp="1"/>
          </p:cNvSpPr>
          <p:nvPr>
            <p:ph type="title"/>
          </p:nvPr>
        </p:nvSpPr>
        <p:spPr/>
        <p:txBody>
          <a:bodyPr/>
          <a:lstStyle/>
          <a:p>
            <a:r>
              <a:rPr lang="en-CA" dirty="0"/>
              <a:t>David Ricardo and Karl Marx</a:t>
            </a:r>
          </a:p>
        </p:txBody>
      </p:sp>
      <p:sp>
        <p:nvSpPr>
          <p:cNvPr id="3" name="Content Placeholder 2">
            <a:extLst>
              <a:ext uri="{FF2B5EF4-FFF2-40B4-BE49-F238E27FC236}">
                <a16:creationId xmlns:a16="http://schemas.microsoft.com/office/drawing/2014/main" id="{3F2EDE44-289B-B1E9-1233-FC737581C418}"/>
              </a:ext>
            </a:extLst>
          </p:cNvPr>
          <p:cNvSpPr>
            <a:spLocks noGrp="1"/>
          </p:cNvSpPr>
          <p:nvPr>
            <p:ph idx="1"/>
          </p:nvPr>
        </p:nvSpPr>
        <p:spPr/>
        <p:txBody>
          <a:bodyPr/>
          <a:lstStyle/>
          <a:p>
            <a:r>
              <a:rPr lang="en-CA" dirty="0"/>
              <a:t>Ricardo (1772-1823) was the main proponent of the labor theory</a:t>
            </a:r>
          </a:p>
          <a:p>
            <a:r>
              <a:rPr lang="en-CA" dirty="0"/>
              <a:t>After that, labor theory became the standard.</a:t>
            </a:r>
          </a:p>
          <a:p>
            <a:r>
              <a:rPr lang="en-CA" dirty="0"/>
              <a:t>Marx (1818 – 1883) picked up the labor theory.</a:t>
            </a:r>
          </a:p>
          <a:p>
            <a:r>
              <a:rPr lang="en-CA" dirty="0"/>
              <a:t>He asked a natural question. </a:t>
            </a:r>
          </a:p>
          <a:p>
            <a:r>
              <a:rPr lang="en-CA" dirty="0"/>
              <a:t>If labor is the source of value, why labor is paid so little?</a:t>
            </a:r>
          </a:p>
          <a:p>
            <a:r>
              <a:rPr lang="en-CA" dirty="0"/>
              <a:t>The question is fraught with revolutionary flavor.</a:t>
            </a:r>
          </a:p>
          <a:p>
            <a:r>
              <a:rPr lang="en-CA" dirty="0"/>
              <a:t>The mainstream was looking for something else.</a:t>
            </a:r>
          </a:p>
          <a:p>
            <a:endParaRPr lang="en-CA" dirty="0"/>
          </a:p>
        </p:txBody>
      </p:sp>
    </p:spTree>
    <p:extLst>
      <p:ext uri="{BB962C8B-B14F-4D97-AF65-F5344CB8AC3E}">
        <p14:creationId xmlns:p14="http://schemas.microsoft.com/office/powerpoint/2010/main" val="1668188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B1D8D-E806-419C-9658-B7EB1FA93A28}"/>
              </a:ext>
            </a:extLst>
          </p:cNvPr>
          <p:cNvSpPr>
            <a:spLocks noGrp="1"/>
          </p:cNvSpPr>
          <p:nvPr>
            <p:ph type="title"/>
          </p:nvPr>
        </p:nvSpPr>
        <p:spPr/>
        <p:txBody>
          <a:bodyPr/>
          <a:lstStyle/>
          <a:p>
            <a:r>
              <a:rPr lang="en-CA" dirty="0"/>
              <a:t> The marginal utility theory of value</a:t>
            </a:r>
          </a:p>
        </p:txBody>
      </p:sp>
      <p:sp>
        <p:nvSpPr>
          <p:cNvPr id="3" name="Content Placeholder 2">
            <a:extLst>
              <a:ext uri="{FF2B5EF4-FFF2-40B4-BE49-F238E27FC236}">
                <a16:creationId xmlns:a16="http://schemas.microsoft.com/office/drawing/2014/main" id="{61CC4C6F-935E-448F-9860-087F94F7AA52}"/>
              </a:ext>
            </a:extLst>
          </p:cNvPr>
          <p:cNvSpPr>
            <a:spLocks noGrp="1"/>
          </p:cNvSpPr>
          <p:nvPr>
            <p:ph idx="1"/>
          </p:nvPr>
        </p:nvSpPr>
        <p:spPr/>
        <p:txBody>
          <a:bodyPr>
            <a:normAutofit/>
          </a:bodyPr>
          <a:lstStyle/>
          <a:p>
            <a:r>
              <a:rPr lang="en-CA" sz="4000" dirty="0"/>
              <a:t>Jevons developed it in 1870s.</a:t>
            </a:r>
          </a:p>
          <a:p>
            <a:r>
              <a:rPr lang="en-CA" sz="4000" dirty="0"/>
              <a:t>Modernized into Arrow Debreu value theory.</a:t>
            </a:r>
          </a:p>
          <a:p>
            <a:r>
              <a:rPr lang="en-CA" sz="4000" dirty="0"/>
              <a:t>It is the standard theory of value today.</a:t>
            </a:r>
          </a:p>
          <a:p>
            <a:r>
              <a:rPr lang="en-CA" sz="4000" dirty="0"/>
              <a:t>It is the core of general equilibrium theory.</a:t>
            </a:r>
          </a:p>
          <a:p>
            <a:pPr marL="0" indent="0">
              <a:buNone/>
            </a:pPr>
            <a:endParaRPr lang="en-CA" sz="4000" dirty="0"/>
          </a:p>
          <a:p>
            <a:endParaRPr lang="en-CA" sz="4000" dirty="0"/>
          </a:p>
        </p:txBody>
      </p:sp>
    </p:spTree>
    <p:extLst>
      <p:ext uri="{BB962C8B-B14F-4D97-AF65-F5344CB8AC3E}">
        <p14:creationId xmlns:p14="http://schemas.microsoft.com/office/powerpoint/2010/main" val="3907681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13815</TotalTime>
  <Words>2529</Words>
  <Application>Microsoft Office PowerPoint</Application>
  <PresentationFormat>Widescreen</PresentationFormat>
  <Paragraphs>196</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Calibri Light</vt:lpstr>
      <vt:lpstr>Cambria Math</vt:lpstr>
      <vt:lpstr>Office Theme</vt:lpstr>
      <vt:lpstr>Theory of Value</vt:lpstr>
      <vt:lpstr>PowerPoint Presentation</vt:lpstr>
      <vt:lpstr>PowerPoint Presentation</vt:lpstr>
      <vt:lpstr>Use value and exchange value</vt:lpstr>
      <vt:lpstr>Types of theories of value</vt:lpstr>
      <vt:lpstr>The labor theory of value </vt:lpstr>
      <vt:lpstr>PowerPoint Presentation</vt:lpstr>
      <vt:lpstr>David Ricardo and Karl Marx</vt:lpstr>
      <vt:lpstr> The marginal utility theory of value</vt:lpstr>
      <vt:lpstr>The problem</vt:lpstr>
      <vt:lpstr>PowerPoint Presentation</vt:lpstr>
      <vt:lpstr>The life of Stanley Jevons (1835-1882)</vt:lpstr>
      <vt:lpstr>PowerPoint Presentation</vt:lpstr>
      <vt:lpstr>The scarcity theory of value</vt:lpstr>
      <vt:lpstr>The life of Leon Walras (1834- 1910)</vt:lpstr>
      <vt:lpstr>PowerPoint Presentation</vt:lpstr>
      <vt:lpstr>Scarcity and labor</vt:lpstr>
      <vt:lpstr>Scarcity and utility</vt:lpstr>
      <vt:lpstr>Scarcity and entropy</vt:lpstr>
      <vt:lpstr>The attraction of an entropy theory of value</vt:lpstr>
      <vt:lpstr>Early attempts to explore the entropy theory of value</vt:lpstr>
      <vt:lpstr>Our response</vt:lpstr>
      <vt:lpstr>Arrow’s observation</vt:lpstr>
      <vt:lpstr>Our response</vt:lpstr>
      <vt:lpstr>Entropy: Physical understanding</vt:lpstr>
      <vt:lpstr>Entropy or energy</vt:lpstr>
      <vt:lpstr>PowerPoint Presentation</vt:lpstr>
      <vt:lpstr>Value as a function of scarcity </vt:lpstr>
      <vt:lpstr>value of any product satisfies the following properties</vt:lpstr>
      <vt:lpstr>The only mathematical formula</vt:lpstr>
      <vt:lpstr>Compare with value of information in Shannon theory</vt:lpstr>
      <vt:lpstr>Value and scarcity</vt:lpstr>
      <vt:lpstr>value is an increasing function of scarcity.</vt:lpstr>
      <vt:lpstr>Value and the number of producers</vt:lpstr>
      <vt:lpstr>value is inversely related to the number of producers of a given product.  </vt:lpstr>
      <vt:lpstr>Governments have the monopoly on violence, legal decisions and taxation.</vt:lpstr>
      <vt:lpstr>PowerPoint Presentation</vt:lpstr>
      <vt:lpstr>PowerPoint Presentation</vt:lpstr>
      <vt:lpstr>Number of gods in religions</vt:lpstr>
      <vt:lpstr>Institutional structures and number of producers</vt:lpstr>
      <vt:lpstr>PowerPoint Presentation</vt:lpstr>
      <vt:lpstr>PowerPoint Presentation</vt:lpstr>
      <vt:lpstr>PowerPoint Presentation</vt:lpstr>
      <vt:lpstr>PowerPoint Presentation</vt:lpstr>
      <vt:lpstr>PowerPoint Presentation</vt:lpstr>
      <vt:lpstr>An example on airline valuation</vt:lpstr>
      <vt:lpstr>PowerPoint Presentation</vt:lpstr>
      <vt:lpstr>PowerPoint Presentation</vt:lpstr>
      <vt:lpstr>PowerPoint Presentation</vt:lpstr>
      <vt:lpstr>Market size, product life cycle and product value</vt:lpstr>
      <vt:lpstr>unit value and total value of a product with respect to its abundance.</vt:lpstr>
      <vt:lpstr>Product life cycle</vt:lpstr>
      <vt:lpstr>More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Value</dc:title>
  <dc:creator>Jing Chen</dc:creator>
  <cp:lastModifiedBy>Jing Chen</cp:lastModifiedBy>
  <cp:revision>18</cp:revision>
  <dcterms:created xsi:type="dcterms:W3CDTF">2020-03-18T14:33:46Z</dcterms:created>
  <dcterms:modified xsi:type="dcterms:W3CDTF">2022-11-12T15:25:34Z</dcterms:modified>
</cp:coreProperties>
</file>