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0"/>
  </p:notesMasterIdLst>
  <p:handoutMasterIdLst>
    <p:handoutMasterId r:id="rId61"/>
  </p:handoutMasterIdLst>
  <p:sldIdLst>
    <p:sldId id="257" r:id="rId5"/>
    <p:sldId id="261" r:id="rId6"/>
    <p:sldId id="334" r:id="rId7"/>
    <p:sldId id="336" r:id="rId8"/>
    <p:sldId id="287" r:id="rId9"/>
    <p:sldId id="294" r:id="rId10"/>
    <p:sldId id="264" r:id="rId11"/>
    <p:sldId id="296" r:id="rId12"/>
    <p:sldId id="297" r:id="rId13"/>
    <p:sldId id="298" r:id="rId14"/>
    <p:sldId id="299" r:id="rId15"/>
    <p:sldId id="300" r:id="rId16"/>
    <p:sldId id="313" r:id="rId17"/>
    <p:sldId id="330" r:id="rId18"/>
    <p:sldId id="325" r:id="rId19"/>
    <p:sldId id="326" r:id="rId20"/>
    <p:sldId id="308" r:id="rId21"/>
    <p:sldId id="338" r:id="rId22"/>
    <p:sldId id="339" r:id="rId23"/>
    <p:sldId id="282" r:id="rId24"/>
    <p:sldId id="343" r:id="rId25"/>
    <p:sldId id="344" r:id="rId26"/>
    <p:sldId id="309" r:id="rId27"/>
    <p:sldId id="342" r:id="rId28"/>
    <p:sldId id="314" r:id="rId29"/>
    <p:sldId id="335" r:id="rId30"/>
    <p:sldId id="273" r:id="rId31"/>
    <p:sldId id="274" r:id="rId32"/>
    <p:sldId id="329" r:id="rId33"/>
    <p:sldId id="311" r:id="rId34"/>
    <p:sldId id="312" r:id="rId35"/>
    <p:sldId id="315" r:id="rId36"/>
    <p:sldId id="316" r:id="rId37"/>
    <p:sldId id="319" r:id="rId38"/>
    <p:sldId id="345" r:id="rId39"/>
    <p:sldId id="320" r:id="rId40"/>
    <p:sldId id="321" r:id="rId41"/>
    <p:sldId id="322" r:id="rId42"/>
    <p:sldId id="333" r:id="rId43"/>
    <p:sldId id="327" r:id="rId44"/>
    <p:sldId id="328" r:id="rId45"/>
    <p:sldId id="331" r:id="rId46"/>
    <p:sldId id="323" r:id="rId47"/>
    <p:sldId id="277" r:id="rId48"/>
    <p:sldId id="332" r:id="rId49"/>
    <p:sldId id="280" r:id="rId50"/>
    <p:sldId id="346" r:id="rId51"/>
    <p:sldId id="281" r:id="rId52"/>
    <p:sldId id="347" r:id="rId53"/>
    <p:sldId id="348" r:id="rId54"/>
    <p:sldId id="278" r:id="rId55"/>
    <p:sldId id="284" r:id="rId56"/>
    <p:sldId id="285" r:id="rId57"/>
    <p:sldId id="349" r:id="rId58"/>
    <p:sldId id="286" r:id="rId59"/>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7F4AE6-8C4C-43C7-83DB-7211AEEFDD7C}" v="5" dt="2020-10-02T12:19:31.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6" autoAdjust="0"/>
    <p:restoredTop sz="86364" autoAdjust="0"/>
  </p:normalViewPr>
  <p:slideViewPr>
    <p:cSldViewPr>
      <p:cViewPr varScale="1">
        <p:scale>
          <a:sx n="45" d="100"/>
          <a:sy n="45" d="100"/>
        </p:scale>
        <p:origin x="809"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microsoft.com/office/2015/10/relationships/revisionInfo" Target="revisionInfo.xml"/><Relationship Id="rId5" Type="http://schemas.openxmlformats.org/officeDocument/2006/relationships/slide" Target="slides/slide1.xml"/><Relationship Id="rId61" Type="http://schemas.openxmlformats.org/officeDocument/2006/relationships/handoutMaster" Target="handoutMasters/handout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enj\Documents\420\Option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06923334415363"/>
          <c:y val="0.24782407407407409"/>
          <c:w val="0.83630774278215225"/>
          <c:h val="0.70696741032370958"/>
        </c:manualLayout>
      </c:layout>
      <c:lineChart>
        <c:grouping val="standard"/>
        <c:varyColors val="0"/>
        <c:ser>
          <c:idx val="0"/>
          <c:order val="0"/>
          <c:tx>
            <c:strRef>
              <c:f>'Example 1'!$C$6</c:f>
              <c:strCache>
                <c:ptCount val="1"/>
                <c:pt idx="0">
                  <c:v>Profit/Loss</c:v>
                </c:pt>
              </c:strCache>
            </c:strRef>
          </c:tx>
          <c:spPr>
            <a:ln w="28575" cap="rnd">
              <a:solidFill>
                <a:schemeClr val="accent1"/>
              </a:solidFill>
              <a:round/>
            </a:ln>
            <a:effectLst/>
          </c:spPr>
          <c:marker>
            <c:symbol val="none"/>
          </c:marker>
          <c:cat>
            <c:numRef>
              <c:f>'Example 1'!$B$7:$B$15</c:f>
              <c:numCache>
                <c:formatCode>General</c:formatCode>
                <c:ptCount val="9"/>
                <c:pt idx="0">
                  <c:v>20</c:v>
                </c:pt>
                <c:pt idx="1">
                  <c:v>25</c:v>
                </c:pt>
                <c:pt idx="2">
                  <c:v>30</c:v>
                </c:pt>
                <c:pt idx="3">
                  <c:v>35</c:v>
                </c:pt>
                <c:pt idx="4">
                  <c:v>40</c:v>
                </c:pt>
                <c:pt idx="5">
                  <c:v>45</c:v>
                </c:pt>
                <c:pt idx="6">
                  <c:v>50</c:v>
                </c:pt>
                <c:pt idx="7">
                  <c:v>55</c:v>
                </c:pt>
                <c:pt idx="8">
                  <c:v>60</c:v>
                </c:pt>
              </c:numCache>
            </c:numRef>
          </c:cat>
          <c:val>
            <c:numRef>
              <c:f>'Example 1'!$C$7:$C$15</c:f>
              <c:numCache>
                <c:formatCode>General</c:formatCode>
                <c:ptCount val="9"/>
                <c:pt idx="0">
                  <c:v>13</c:v>
                </c:pt>
                <c:pt idx="1">
                  <c:v>8</c:v>
                </c:pt>
                <c:pt idx="2">
                  <c:v>3</c:v>
                </c:pt>
                <c:pt idx="3">
                  <c:v>-2</c:v>
                </c:pt>
                <c:pt idx="4">
                  <c:v>-7</c:v>
                </c:pt>
                <c:pt idx="5">
                  <c:v>-7</c:v>
                </c:pt>
                <c:pt idx="6">
                  <c:v>-2</c:v>
                </c:pt>
                <c:pt idx="7">
                  <c:v>3</c:v>
                </c:pt>
                <c:pt idx="8">
                  <c:v>8</c:v>
                </c:pt>
              </c:numCache>
            </c:numRef>
          </c:val>
          <c:smooth val="0"/>
          <c:extLst>
            <c:ext xmlns:c16="http://schemas.microsoft.com/office/drawing/2014/chart" uri="{C3380CC4-5D6E-409C-BE32-E72D297353CC}">
              <c16:uniqueId val="{00000000-8268-4C5F-A3EC-CADF96EA2316}"/>
            </c:ext>
          </c:extLst>
        </c:ser>
        <c:dLbls>
          <c:showLegendKey val="0"/>
          <c:showVal val="0"/>
          <c:showCatName val="0"/>
          <c:showSerName val="0"/>
          <c:showPercent val="0"/>
          <c:showBubbleSize val="0"/>
        </c:dLbls>
        <c:smooth val="0"/>
        <c:axId val="1459782447"/>
        <c:axId val="1395060591"/>
      </c:lineChart>
      <c:catAx>
        <c:axId val="1459782447"/>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CA" sz="1600" baseline="0"/>
                  <a:t>Asset price</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95060591"/>
        <c:crosses val="autoZero"/>
        <c:auto val="1"/>
        <c:lblAlgn val="ctr"/>
        <c:lblOffset val="100"/>
        <c:noMultiLvlLbl val="0"/>
      </c:catAx>
      <c:valAx>
        <c:axId val="13950605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CA" sz="1600" baseline="0"/>
                  <a:t>Profit/Loss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597824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stock</c:v>
          </c:tx>
          <c:spPr>
            <a:ln w="28575" cap="rnd">
              <a:solidFill>
                <a:schemeClr val="accent1"/>
              </a:solidFill>
              <a:round/>
            </a:ln>
            <a:effectLst/>
          </c:spPr>
          <c:marker>
            <c:symbol val="none"/>
          </c:marker>
          <c:cat>
            <c:numRef>
              <c:f>Sheet1!$A$11:$A$19</c:f>
              <c:numCache>
                <c:formatCode>General</c:formatCode>
                <c:ptCount val="9"/>
                <c:pt idx="0">
                  <c:v>47</c:v>
                </c:pt>
                <c:pt idx="1">
                  <c:v>48</c:v>
                </c:pt>
                <c:pt idx="2">
                  <c:v>49</c:v>
                </c:pt>
                <c:pt idx="3">
                  <c:v>50</c:v>
                </c:pt>
                <c:pt idx="4">
                  <c:v>51</c:v>
                </c:pt>
                <c:pt idx="5">
                  <c:v>52</c:v>
                </c:pt>
                <c:pt idx="6">
                  <c:v>53</c:v>
                </c:pt>
                <c:pt idx="7">
                  <c:v>54</c:v>
                </c:pt>
                <c:pt idx="8">
                  <c:v>55</c:v>
                </c:pt>
              </c:numCache>
            </c:numRef>
          </c:cat>
          <c:val>
            <c:numRef>
              <c:f>Sheet1!$B$11:$B$19</c:f>
              <c:numCache>
                <c:formatCode>General</c:formatCode>
                <c:ptCount val="9"/>
                <c:pt idx="0">
                  <c:v>104444.44444444444</c:v>
                </c:pt>
                <c:pt idx="1">
                  <c:v>106666.66666666666</c:v>
                </c:pt>
                <c:pt idx="2">
                  <c:v>108888.88888888889</c:v>
                </c:pt>
                <c:pt idx="3">
                  <c:v>111111.11111111111</c:v>
                </c:pt>
                <c:pt idx="4">
                  <c:v>113333.33333333333</c:v>
                </c:pt>
                <c:pt idx="5">
                  <c:v>115555.55555555555</c:v>
                </c:pt>
                <c:pt idx="6">
                  <c:v>117777.77777777778</c:v>
                </c:pt>
                <c:pt idx="7">
                  <c:v>120000</c:v>
                </c:pt>
                <c:pt idx="8">
                  <c:v>122222.22222222222</c:v>
                </c:pt>
              </c:numCache>
            </c:numRef>
          </c:val>
          <c:smooth val="0"/>
          <c:extLst>
            <c:ext xmlns:c16="http://schemas.microsoft.com/office/drawing/2014/chart" uri="{C3380CC4-5D6E-409C-BE32-E72D297353CC}">
              <c16:uniqueId val="{00000000-5746-4A4B-8AAE-29281F2631F4}"/>
            </c:ext>
          </c:extLst>
        </c:ser>
        <c:ser>
          <c:idx val="1"/>
          <c:order val="1"/>
          <c:tx>
            <c:v>option</c:v>
          </c:tx>
          <c:spPr>
            <a:ln w="28575" cap="rnd">
              <a:solidFill>
                <a:schemeClr val="accent2"/>
              </a:solidFill>
              <a:round/>
            </a:ln>
            <a:effectLst/>
          </c:spPr>
          <c:marker>
            <c:symbol val="none"/>
          </c:marker>
          <c:cat>
            <c:numRef>
              <c:f>Sheet1!$A$11:$A$19</c:f>
              <c:numCache>
                <c:formatCode>General</c:formatCode>
                <c:ptCount val="9"/>
                <c:pt idx="0">
                  <c:v>47</c:v>
                </c:pt>
                <c:pt idx="1">
                  <c:v>48</c:v>
                </c:pt>
                <c:pt idx="2">
                  <c:v>49</c:v>
                </c:pt>
                <c:pt idx="3">
                  <c:v>50</c:v>
                </c:pt>
                <c:pt idx="4">
                  <c:v>51</c:v>
                </c:pt>
                <c:pt idx="5">
                  <c:v>52</c:v>
                </c:pt>
                <c:pt idx="6">
                  <c:v>53</c:v>
                </c:pt>
                <c:pt idx="7">
                  <c:v>54</c:v>
                </c:pt>
                <c:pt idx="8">
                  <c:v>55</c:v>
                </c:pt>
              </c:numCache>
            </c:numRef>
          </c:cat>
          <c:val>
            <c:numRef>
              <c:f>Sheet1!$C$11:$C$19</c:f>
              <c:numCache>
                <c:formatCode>General</c:formatCode>
                <c:ptCount val="9"/>
                <c:pt idx="0">
                  <c:v>0</c:v>
                </c:pt>
                <c:pt idx="1">
                  <c:v>33333.333333333336</c:v>
                </c:pt>
                <c:pt idx="2">
                  <c:v>66666.666666666672</c:v>
                </c:pt>
                <c:pt idx="3">
                  <c:v>100000</c:v>
                </c:pt>
                <c:pt idx="4">
                  <c:v>133333.33333333334</c:v>
                </c:pt>
                <c:pt idx="5">
                  <c:v>166666.66666666669</c:v>
                </c:pt>
                <c:pt idx="6">
                  <c:v>200000</c:v>
                </c:pt>
                <c:pt idx="7">
                  <c:v>233333.33333333334</c:v>
                </c:pt>
                <c:pt idx="8">
                  <c:v>266666.66666666669</c:v>
                </c:pt>
              </c:numCache>
            </c:numRef>
          </c:val>
          <c:smooth val="0"/>
          <c:extLst>
            <c:ext xmlns:c16="http://schemas.microsoft.com/office/drawing/2014/chart" uri="{C3380CC4-5D6E-409C-BE32-E72D297353CC}">
              <c16:uniqueId val="{00000001-5746-4A4B-8AAE-29281F2631F4}"/>
            </c:ext>
          </c:extLst>
        </c:ser>
        <c:dLbls>
          <c:showLegendKey val="0"/>
          <c:showVal val="0"/>
          <c:showCatName val="0"/>
          <c:showSerName val="0"/>
          <c:showPercent val="0"/>
          <c:showBubbleSize val="0"/>
        </c:dLbls>
        <c:smooth val="0"/>
        <c:axId val="575245632"/>
        <c:axId val="575248128"/>
      </c:lineChart>
      <c:catAx>
        <c:axId val="57524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75248128"/>
        <c:crosses val="autoZero"/>
        <c:auto val="1"/>
        <c:lblAlgn val="ctr"/>
        <c:lblOffset val="100"/>
        <c:noMultiLvlLbl val="0"/>
      </c:catAx>
      <c:valAx>
        <c:axId val="575248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7524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F466E80-B119-4C2B-B813-C9BF1F779ED2}"/>
              </a:ext>
            </a:extLst>
          </p:cNvPr>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defTabSz="933450" eaLnBrk="1" hangingPunct="1">
              <a:defRPr sz="1200">
                <a:latin typeface="Arial" charset="0"/>
              </a:defRPr>
            </a:lvl1pPr>
          </a:lstStyle>
          <a:p>
            <a:pPr>
              <a:defRPr/>
            </a:pPr>
            <a:endParaRPr lang="en-US" altLang="en-US"/>
          </a:p>
        </p:txBody>
      </p:sp>
      <p:sp>
        <p:nvSpPr>
          <p:cNvPr id="44035" name="Rectangle 3">
            <a:extLst>
              <a:ext uri="{FF2B5EF4-FFF2-40B4-BE49-F238E27FC236}">
                <a16:creationId xmlns:a16="http://schemas.microsoft.com/office/drawing/2014/main" id="{69496B17-B757-498D-B6CC-75135E466FD6}"/>
              </a:ext>
            </a:extLst>
          </p:cNvPr>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defTabSz="933450" eaLnBrk="1" hangingPunct="1">
              <a:defRPr sz="1200">
                <a:latin typeface="Arial" charset="0"/>
              </a:defRPr>
            </a:lvl1pPr>
          </a:lstStyle>
          <a:p>
            <a:pPr>
              <a:defRPr/>
            </a:pPr>
            <a:endParaRPr lang="en-US" altLang="en-US"/>
          </a:p>
        </p:txBody>
      </p:sp>
      <p:sp>
        <p:nvSpPr>
          <p:cNvPr id="44036" name="Rectangle 4">
            <a:extLst>
              <a:ext uri="{FF2B5EF4-FFF2-40B4-BE49-F238E27FC236}">
                <a16:creationId xmlns:a16="http://schemas.microsoft.com/office/drawing/2014/main" id="{016A0C75-326A-42E8-8D5E-B52AEE75E706}"/>
              </a:ext>
            </a:extLst>
          </p:cNvPr>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defTabSz="933450" eaLnBrk="1" hangingPunct="1">
              <a:defRPr sz="1200">
                <a:latin typeface="Arial" charset="0"/>
              </a:defRPr>
            </a:lvl1pPr>
          </a:lstStyle>
          <a:p>
            <a:pPr>
              <a:defRPr/>
            </a:pPr>
            <a:endParaRPr lang="en-US" altLang="en-US"/>
          </a:p>
        </p:txBody>
      </p:sp>
      <p:sp>
        <p:nvSpPr>
          <p:cNvPr id="44037" name="Rectangle 5">
            <a:extLst>
              <a:ext uri="{FF2B5EF4-FFF2-40B4-BE49-F238E27FC236}">
                <a16:creationId xmlns:a16="http://schemas.microsoft.com/office/drawing/2014/main" id="{1F7EA516-A0BA-46AB-A55E-EBA748ACD391}"/>
              </a:ext>
            </a:extLst>
          </p:cNvPr>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defTabSz="933450" eaLnBrk="1" hangingPunct="1">
              <a:defRPr sz="1200"/>
            </a:lvl1pPr>
          </a:lstStyle>
          <a:p>
            <a:fld id="{10EEA566-923F-4139-94D8-4E48751F6420}"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1E91EA5-67F7-40D2-AA7E-04A99711177E}"/>
              </a:ext>
            </a:extLst>
          </p:cNvPr>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defTabSz="933450" eaLnBrk="1" hangingPunct="1">
              <a:defRPr sz="1200">
                <a:latin typeface="Arial" charset="0"/>
              </a:defRPr>
            </a:lvl1pPr>
          </a:lstStyle>
          <a:p>
            <a:pPr>
              <a:defRPr/>
            </a:pPr>
            <a:endParaRPr lang="en-US" altLang="en-US"/>
          </a:p>
        </p:txBody>
      </p:sp>
      <p:sp>
        <p:nvSpPr>
          <p:cNvPr id="7171" name="Rectangle 3">
            <a:extLst>
              <a:ext uri="{FF2B5EF4-FFF2-40B4-BE49-F238E27FC236}">
                <a16:creationId xmlns:a16="http://schemas.microsoft.com/office/drawing/2014/main" id="{D4FB0913-5B7B-4F87-8710-CE345E84AA05}"/>
              </a:ext>
            </a:extLst>
          </p:cNvPr>
          <p:cNvSpPr>
            <a:spLocks noGrp="1" noChangeArrowheads="1"/>
          </p:cNvSpPr>
          <p:nvPr>
            <p:ph type="dt"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lvl1pPr algn="r" defTabSz="933450" eaLnBrk="1" hangingPunct="1">
              <a:defRPr sz="1200">
                <a:latin typeface="Arial" charset="0"/>
              </a:defRPr>
            </a:lvl1pPr>
          </a:lstStyle>
          <a:p>
            <a:pPr>
              <a:defRPr/>
            </a:pPr>
            <a:endParaRPr lang="en-US" altLang="en-US"/>
          </a:p>
        </p:txBody>
      </p:sp>
      <p:sp>
        <p:nvSpPr>
          <p:cNvPr id="2052" name="Rectangle 4">
            <a:extLst>
              <a:ext uri="{FF2B5EF4-FFF2-40B4-BE49-F238E27FC236}">
                <a16:creationId xmlns:a16="http://schemas.microsoft.com/office/drawing/2014/main" id="{542CB6B5-2631-423B-BF63-AA5A06E157FD}"/>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29CED894-99B1-4F84-84F4-A66DD745D95E}"/>
              </a:ext>
            </a:extLst>
          </p:cNvPr>
          <p:cNvSpPr>
            <a:spLocks noGrp="1" noChangeArrowheads="1"/>
          </p:cNvSpPr>
          <p:nvPr>
            <p:ph type="body" sz="quarter" idx="3"/>
          </p:nvPr>
        </p:nvSpPr>
        <p:spPr bwMode="auto">
          <a:xfrm>
            <a:off x="703263" y="4422775"/>
            <a:ext cx="5616575"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174" name="Rectangle 6">
            <a:extLst>
              <a:ext uri="{FF2B5EF4-FFF2-40B4-BE49-F238E27FC236}">
                <a16:creationId xmlns:a16="http://schemas.microsoft.com/office/drawing/2014/main" id="{66881063-48E7-4026-8CED-53DF5E69703C}"/>
              </a:ext>
            </a:extLst>
          </p:cNvPr>
          <p:cNvSpPr>
            <a:spLocks noGrp="1" noChangeArrowheads="1"/>
          </p:cNvSpPr>
          <p:nvPr>
            <p:ph type="ftr" sz="quarter" idx="4"/>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defTabSz="933450" eaLnBrk="1" hangingPunct="1">
              <a:defRPr sz="1200">
                <a:latin typeface="Arial" charset="0"/>
              </a:defRPr>
            </a:lvl1pPr>
          </a:lstStyle>
          <a:p>
            <a:pPr>
              <a:defRPr/>
            </a:pPr>
            <a:endParaRPr lang="en-US" altLang="en-US"/>
          </a:p>
        </p:txBody>
      </p:sp>
      <p:sp>
        <p:nvSpPr>
          <p:cNvPr id="7175" name="Rectangle 7">
            <a:extLst>
              <a:ext uri="{FF2B5EF4-FFF2-40B4-BE49-F238E27FC236}">
                <a16:creationId xmlns:a16="http://schemas.microsoft.com/office/drawing/2014/main" id="{9D681AC9-CBDB-4070-8131-7182D34AB036}"/>
              </a:ext>
            </a:extLst>
          </p:cNvPr>
          <p:cNvSpPr>
            <a:spLocks noGrp="1" noChangeArrowheads="1"/>
          </p:cNvSpPr>
          <p:nvPr>
            <p:ph type="sldNum" sz="quarter" idx="5"/>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17" tIns="46659" rIns="93317" bIns="46659" numCol="1" anchor="b" anchorCtr="0" compatLnSpc="1">
            <a:prstTxWarp prst="textNoShape">
              <a:avLst/>
            </a:prstTxWarp>
          </a:bodyPr>
          <a:lstStyle>
            <a:lvl1pPr algn="r" defTabSz="933450" eaLnBrk="1" hangingPunct="1">
              <a:defRPr sz="1200"/>
            </a:lvl1pPr>
          </a:lstStyle>
          <a:p>
            <a:fld id="{E63E7ED4-AE5D-4F03-95A3-E3F0751BB7E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53198DF-5384-4A5E-B112-983737C4CF94}"/>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3D3925-AA04-4AB4-8BAB-75D5377F0A3C}" type="slidenum">
              <a:rPr lang="en-US" altLang="en-US"/>
              <a:pPr>
                <a:spcBef>
                  <a:spcPct val="0"/>
                </a:spcBef>
              </a:pPr>
              <a:t>5</a:t>
            </a:fld>
            <a:endParaRPr lang="en-US" altLang="en-US"/>
          </a:p>
        </p:txBody>
      </p:sp>
      <p:sp>
        <p:nvSpPr>
          <p:cNvPr id="8195" name="Rectangle 2">
            <a:extLst>
              <a:ext uri="{FF2B5EF4-FFF2-40B4-BE49-F238E27FC236}">
                <a16:creationId xmlns:a16="http://schemas.microsoft.com/office/drawing/2014/main" id="{34AEA325-F29B-47C7-9D11-9F68E0E9BBDB}"/>
              </a:ext>
            </a:extLst>
          </p:cNvPr>
          <p:cNvSpPr>
            <a:spLocks noChangeArrowheads="1"/>
          </p:cNvSpPr>
          <p:nvPr/>
        </p:nvSpPr>
        <p:spPr bwMode="auto">
          <a:xfrm>
            <a:off x="3979863" y="0"/>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en-US" altLang="en-US" sz="1800"/>
          </a:p>
        </p:txBody>
      </p:sp>
      <p:sp>
        <p:nvSpPr>
          <p:cNvPr id="8196" name="Rectangle 3">
            <a:extLst>
              <a:ext uri="{FF2B5EF4-FFF2-40B4-BE49-F238E27FC236}">
                <a16:creationId xmlns:a16="http://schemas.microsoft.com/office/drawing/2014/main" id="{B4D1DC8F-0E71-4BC4-9B1B-249950573794}"/>
              </a:ext>
            </a:extLst>
          </p:cNvPr>
          <p:cNvSpPr>
            <a:spLocks noChangeArrowheads="1"/>
          </p:cNvSpPr>
          <p:nvPr/>
        </p:nvSpPr>
        <p:spPr bwMode="auto">
          <a:xfrm>
            <a:off x="3979863" y="8842375"/>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726" tIns="0" rIns="19726" bIns="0" anchor="b"/>
          <a:lstStyle>
            <a:lvl1pPr defTabSz="788988">
              <a:spcBef>
                <a:spcPct val="30000"/>
              </a:spcBef>
              <a:defRPr sz="1200">
                <a:solidFill>
                  <a:schemeClr val="tx1"/>
                </a:solidFill>
                <a:latin typeface="Arial" panose="020B0604020202020204" pitchFamily="34" charset="0"/>
              </a:defRPr>
            </a:lvl1pPr>
            <a:lvl2pPr marL="742950" indent="-285750" defTabSz="788988">
              <a:spcBef>
                <a:spcPct val="30000"/>
              </a:spcBef>
              <a:defRPr sz="1200">
                <a:solidFill>
                  <a:schemeClr val="tx1"/>
                </a:solidFill>
                <a:latin typeface="Arial" panose="020B0604020202020204" pitchFamily="34" charset="0"/>
              </a:defRPr>
            </a:lvl2pPr>
            <a:lvl3pPr marL="1143000" indent="-228600" defTabSz="788988">
              <a:spcBef>
                <a:spcPct val="30000"/>
              </a:spcBef>
              <a:defRPr sz="1200">
                <a:solidFill>
                  <a:schemeClr val="tx1"/>
                </a:solidFill>
                <a:latin typeface="Arial" panose="020B0604020202020204" pitchFamily="34" charset="0"/>
              </a:defRPr>
            </a:lvl3pPr>
            <a:lvl4pPr marL="1600200" indent="-228600" defTabSz="788988">
              <a:spcBef>
                <a:spcPct val="30000"/>
              </a:spcBef>
              <a:defRPr sz="1200">
                <a:solidFill>
                  <a:schemeClr val="tx1"/>
                </a:solidFill>
                <a:latin typeface="Arial" panose="020B0604020202020204" pitchFamily="34" charset="0"/>
              </a:defRPr>
            </a:lvl4pPr>
            <a:lvl5pPr marL="2057400" indent="-228600" defTabSz="788988">
              <a:spcBef>
                <a:spcPct val="30000"/>
              </a:spcBef>
              <a:defRPr sz="1200">
                <a:solidFill>
                  <a:schemeClr val="tx1"/>
                </a:solidFill>
                <a:latin typeface="Arial" panose="020B0604020202020204" pitchFamily="34" charset="0"/>
              </a:defRPr>
            </a:lvl5pPr>
            <a:lvl6pPr marL="2514600" indent="-228600" defTabSz="7889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7889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7889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788988" eaLnBrk="0" fontAlgn="base" hangingPunct="0">
              <a:spcBef>
                <a:spcPct val="30000"/>
              </a:spcBef>
              <a:spcAft>
                <a:spcPct val="0"/>
              </a:spcAft>
              <a:defRPr sz="1200">
                <a:solidFill>
                  <a:schemeClr val="tx1"/>
                </a:solidFill>
                <a:latin typeface="Arial" panose="020B0604020202020204" pitchFamily="34" charset="0"/>
              </a:defRPr>
            </a:lvl9pPr>
          </a:lstStyle>
          <a:p>
            <a:pPr algn="r">
              <a:spcBef>
                <a:spcPct val="0"/>
              </a:spcBef>
            </a:pPr>
            <a:r>
              <a:rPr lang="en-US" altLang="en-US" sz="1000" i="1">
                <a:latin typeface="Times New Roman" panose="02020603050405020304" pitchFamily="18" charset="0"/>
              </a:rPr>
              <a:t>12</a:t>
            </a:r>
          </a:p>
        </p:txBody>
      </p:sp>
      <p:sp>
        <p:nvSpPr>
          <p:cNvPr id="8197" name="Rectangle 4">
            <a:extLst>
              <a:ext uri="{FF2B5EF4-FFF2-40B4-BE49-F238E27FC236}">
                <a16:creationId xmlns:a16="http://schemas.microsoft.com/office/drawing/2014/main" id="{CEAA0C55-5A3F-4C5B-A871-9897ABD25F13}"/>
              </a:ext>
            </a:extLst>
          </p:cNvPr>
          <p:cNvSpPr>
            <a:spLocks noChangeArrowheads="1"/>
          </p:cNvSpPr>
          <p:nvPr/>
        </p:nvSpPr>
        <p:spPr bwMode="auto">
          <a:xfrm>
            <a:off x="0" y="8842375"/>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en-US" altLang="en-US" sz="1800"/>
          </a:p>
        </p:txBody>
      </p:sp>
      <p:sp>
        <p:nvSpPr>
          <p:cNvPr id="8198" name="Rectangle 5">
            <a:extLst>
              <a:ext uri="{FF2B5EF4-FFF2-40B4-BE49-F238E27FC236}">
                <a16:creationId xmlns:a16="http://schemas.microsoft.com/office/drawing/2014/main" id="{F1DF42EA-620E-4C8C-8E5C-8EAD3EC3983C}"/>
              </a:ext>
            </a:extLst>
          </p:cNvPr>
          <p:cNvSpPr>
            <a:spLocks noChangeArrowheads="1"/>
          </p:cNvSpPr>
          <p:nvPr/>
        </p:nvSpPr>
        <p:spPr bwMode="auto">
          <a:xfrm>
            <a:off x="0" y="0"/>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en-US" altLang="en-US" sz="1800"/>
          </a:p>
        </p:txBody>
      </p:sp>
      <p:sp>
        <p:nvSpPr>
          <p:cNvPr id="8199" name="Rectangle 6">
            <a:extLst>
              <a:ext uri="{FF2B5EF4-FFF2-40B4-BE49-F238E27FC236}">
                <a16:creationId xmlns:a16="http://schemas.microsoft.com/office/drawing/2014/main" id="{F205EDC4-E382-4032-9021-D147667442BD}"/>
              </a:ext>
            </a:extLst>
          </p:cNvPr>
          <p:cNvSpPr>
            <a:spLocks noGrp="1" noRot="1" noChangeAspect="1" noChangeArrowheads="1" noTextEdit="1"/>
          </p:cNvSpPr>
          <p:nvPr>
            <p:ph type="sldImg"/>
          </p:nvPr>
        </p:nvSpPr>
        <p:spPr>
          <a:xfrm>
            <a:off x="1193800" y="704850"/>
            <a:ext cx="4635500" cy="3476625"/>
          </a:xfrm>
          <a:ln w="12700" cap="flat">
            <a:solidFill>
              <a:schemeClr val="tx1"/>
            </a:solidFill>
          </a:ln>
        </p:spPr>
      </p:sp>
      <p:sp>
        <p:nvSpPr>
          <p:cNvPr id="8200" name="Rectangle 7">
            <a:extLst>
              <a:ext uri="{FF2B5EF4-FFF2-40B4-BE49-F238E27FC236}">
                <a16:creationId xmlns:a16="http://schemas.microsoft.com/office/drawing/2014/main" id="{ED0A7FBB-8960-4EC3-A0A5-D1DECA68E1C8}"/>
              </a:ext>
            </a:extLst>
          </p:cNvPr>
          <p:cNvSpPr>
            <a:spLocks noGrp="1" noChangeArrowheads="1"/>
          </p:cNvSpPr>
          <p:nvPr>
            <p:ph type="body" idx="1"/>
          </p:nvPr>
        </p:nvSpPr>
        <p:spPr>
          <a:xfrm>
            <a:off x="936625" y="4422775"/>
            <a:ext cx="5149850" cy="4187825"/>
          </a:xfrm>
          <a:noFill/>
          <a:extLst>
            <a:ext uri="{91240B29-F687-4F45-9708-019B960494DF}">
              <a14:hiddenLine xmlns:a14="http://schemas.microsoft.com/office/drawing/2010/main" w="12700">
                <a:solidFill>
                  <a:schemeClr val="tx1"/>
                </a:solidFill>
                <a:miter lim="800000"/>
                <a:headEnd/>
                <a:tailEnd/>
              </a14:hiddenLine>
            </a:ext>
          </a:extLst>
        </p:spPr>
        <p:txBody>
          <a:bodyPr lIns="93697" tIns="46027" rIns="93697" bIns="46027"/>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A53B0982-5B20-4E5F-BDCF-F9C95F7C2795}"/>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EBC81E-FE60-4741-BB4B-81B7F24DDA5B}" type="slidenum">
              <a:rPr lang="en-US" altLang="en-US"/>
              <a:pPr>
                <a:spcBef>
                  <a:spcPct val="0"/>
                </a:spcBef>
              </a:pPr>
              <a:t>27</a:t>
            </a:fld>
            <a:endParaRPr lang="en-US" altLang="en-US"/>
          </a:p>
        </p:txBody>
      </p:sp>
      <p:sp>
        <p:nvSpPr>
          <p:cNvPr id="33795" name="Rectangle 2">
            <a:extLst>
              <a:ext uri="{FF2B5EF4-FFF2-40B4-BE49-F238E27FC236}">
                <a16:creationId xmlns:a16="http://schemas.microsoft.com/office/drawing/2014/main" id="{62FD56C9-1CCE-47B0-8E06-7B54386934D0}"/>
              </a:ext>
            </a:extLst>
          </p:cNvPr>
          <p:cNvSpPr>
            <a:spLocks noGrp="1" noRot="1" noChangeAspect="1" noChangeArrowheads="1" noTextEdit="1"/>
          </p:cNvSpPr>
          <p:nvPr>
            <p:ph type="sldImg"/>
          </p:nvPr>
        </p:nvSpPr>
        <p:spPr>
          <a:xfrm>
            <a:off x="1187450" y="700088"/>
            <a:ext cx="4649788" cy="3487737"/>
          </a:xfrm>
          <a:ln/>
        </p:spPr>
      </p:sp>
      <p:sp>
        <p:nvSpPr>
          <p:cNvPr id="33796" name="Rectangle 3">
            <a:extLst>
              <a:ext uri="{FF2B5EF4-FFF2-40B4-BE49-F238E27FC236}">
                <a16:creationId xmlns:a16="http://schemas.microsoft.com/office/drawing/2014/main" id="{AC64104D-9155-44B9-B16A-F9AEA4329E53}"/>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AD76701E-6889-4981-9DF8-8E76086E2907}"/>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E5142F-CFFD-47EA-A262-A9CD20D0860B}" type="slidenum">
              <a:rPr lang="en-US" altLang="en-US"/>
              <a:pPr>
                <a:spcBef>
                  <a:spcPct val="0"/>
                </a:spcBef>
              </a:pPr>
              <a:t>28</a:t>
            </a:fld>
            <a:endParaRPr lang="en-US" altLang="en-US"/>
          </a:p>
        </p:txBody>
      </p:sp>
      <p:sp>
        <p:nvSpPr>
          <p:cNvPr id="35843" name="Rectangle 2">
            <a:extLst>
              <a:ext uri="{FF2B5EF4-FFF2-40B4-BE49-F238E27FC236}">
                <a16:creationId xmlns:a16="http://schemas.microsoft.com/office/drawing/2014/main" id="{91C9D543-994C-4334-874D-F4AD46E25A2C}"/>
              </a:ext>
            </a:extLst>
          </p:cNvPr>
          <p:cNvSpPr>
            <a:spLocks noGrp="1" noRot="1" noChangeAspect="1" noChangeArrowheads="1" noTextEdit="1"/>
          </p:cNvSpPr>
          <p:nvPr>
            <p:ph type="sldImg"/>
          </p:nvPr>
        </p:nvSpPr>
        <p:spPr>
          <a:xfrm>
            <a:off x="1187450" y="700088"/>
            <a:ext cx="4649788" cy="3487737"/>
          </a:xfrm>
          <a:ln/>
        </p:spPr>
      </p:sp>
      <p:sp>
        <p:nvSpPr>
          <p:cNvPr id="35844" name="Rectangle 3">
            <a:extLst>
              <a:ext uri="{FF2B5EF4-FFF2-40B4-BE49-F238E27FC236}">
                <a16:creationId xmlns:a16="http://schemas.microsoft.com/office/drawing/2014/main" id="{F9BEB99F-2A4D-40CE-B143-1F5B381D7D3F}"/>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4EF1796B-50AC-40FC-9AD9-1C4B1CB87F5C}"/>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B204A5-32C1-44CB-9642-F17233270BE3}" type="slidenum">
              <a:rPr lang="en-US" altLang="en-US"/>
              <a:pPr>
                <a:spcBef>
                  <a:spcPct val="0"/>
                </a:spcBef>
              </a:pPr>
              <a:t>40</a:t>
            </a:fld>
            <a:endParaRPr lang="en-US" altLang="en-US"/>
          </a:p>
        </p:txBody>
      </p:sp>
      <p:sp>
        <p:nvSpPr>
          <p:cNvPr id="48131" name="Rectangle 2">
            <a:extLst>
              <a:ext uri="{FF2B5EF4-FFF2-40B4-BE49-F238E27FC236}">
                <a16:creationId xmlns:a16="http://schemas.microsoft.com/office/drawing/2014/main" id="{C7C6064F-F0BD-47D1-98AD-615210673F88}"/>
              </a:ext>
            </a:extLst>
          </p:cNvPr>
          <p:cNvSpPr>
            <a:spLocks noGrp="1" noRot="1" noChangeAspect="1" noChangeArrowheads="1" noTextEdit="1"/>
          </p:cNvSpPr>
          <p:nvPr>
            <p:ph type="sldImg"/>
          </p:nvPr>
        </p:nvSpPr>
        <p:spPr>
          <a:xfrm>
            <a:off x="1187450" y="700088"/>
            <a:ext cx="4649788" cy="3487737"/>
          </a:xfrm>
          <a:ln/>
        </p:spPr>
      </p:sp>
      <p:sp>
        <p:nvSpPr>
          <p:cNvPr id="48132" name="Rectangle 3">
            <a:extLst>
              <a:ext uri="{FF2B5EF4-FFF2-40B4-BE49-F238E27FC236}">
                <a16:creationId xmlns:a16="http://schemas.microsoft.com/office/drawing/2014/main" id="{7250BA1A-30FD-459E-BB4C-90BF647E999E}"/>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B61AEE4E-D8B4-4B52-8B3C-A9E7E550AA54}"/>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34163B-856A-447A-94F7-F5C845145B47}" type="slidenum">
              <a:rPr lang="en-US" altLang="en-US"/>
              <a:pPr>
                <a:spcBef>
                  <a:spcPct val="0"/>
                </a:spcBef>
              </a:pPr>
              <a:t>41</a:t>
            </a:fld>
            <a:endParaRPr lang="en-US" altLang="en-US"/>
          </a:p>
        </p:txBody>
      </p:sp>
      <p:sp>
        <p:nvSpPr>
          <p:cNvPr id="50179" name="Rectangle 2">
            <a:extLst>
              <a:ext uri="{FF2B5EF4-FFF2-40B4-BE49-F238E27FC236}">
                <a16:creationId xmlns:a16="http://schemas.microsoft.com/office/drawing/2014/main" id="{5269574F-84F5-42A1-93F6-E33DCED1031E}"/>
              </a:ext>
            </a:extLst>
          </p:cNvPr>
          <p:cNvSpPr>
            <a:spLocks noGrp="1" noRot="1" noChangeAspect="1" noChangeArrowheads="1" noTextEdit="1"/>
          </p:cNvSpPr>
          <p:nvPr>
            <p:ph type="sldImg"/>
          </p:nvPr>
        </p:nvSpPr>
        <p:spPr>
          <a:xfrm>
            <a:off x="1187450" y="700088"/>
            <a:ext cx="4649788" cy="3487737"/>
          </a:xfrm>
          <a:ln/>
        </p:spPr>
      </p:sp>
      <p:sp>
        <p:nvSpPr>
          <p:cNvPr id="50180" name="Rectangle 3">
            <a:extLst>
              <a:ext uri="{FF2B5EF4-FFF2-40B4-BE49-F238E27FC236}">
                <a16:creationId xmlns:a16="http://schemas.microsoft.com/office/drawing/2014/main" id="{B7857D03-2542-48C2-BD72-BD3D5E327AD1}"/>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E254BE43-8F25-45A0-8DAF-AAB565C4891F}"/>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9A4FC9-7B13-4833-951E-B014C5BE0AE2}" type="slidenum">
              <a:rPr lang="en-US" altLang="en-US"/>
              <a:pPr>
                <a:spcBef>
                  <a:spcPct val="0"/>
                </a:spcBef>
              </a:pPr>
              <a:t>43</a:t>
            </a:fld>
            <a:endParaRPr lang="en-US" altLang="en-US"/>
          </a:p>
        </p:txBody>
      </p:sp>
      <p:sp>
        <p:nvSpPr>
          <p:cNvPr id="53251" name="Rectangle 2">
            <a:extLst>
              <a:ext uri="{FF2B5EF4-FFF2-40B4-BE49-F238E27FC236}">
                <a16:creationId xmlns:a16="http://schemas.microsoft.com/office/drawing/2014/main" id="{AF745826-BE34-4D96-9E02-43F31A7885E6}"/>
              </a:ext>
            </a:extLst>
          </p:cNvPr>
          <p:cNvSpPr>
            <a:spLocks noGrp="1" noRot="1" noChangeAspect="1" noChangeArrowheads="1" noTextEdit="1"/>
          </p:cNvSpPr>
          <p:nvPr>
            <p:ph type="sldImg"/>
          </p:nvPr>
        </p:nvSpPr>
        <p:spPr>
          <a:xfrm>
            <a:off x="1187450" y="700088"/>
            <a:ext cx="4649788" cy="3487737"/>
          </a:xfrm>
          <a:ln/>
        </p:spPr>
      </p:sp>
      <p:sp>
        <p:nvSpPr>
          <p:cNvPr id="53252" name="Rectangle 3">
            <a:extLst>
              <a:ext uri="{FF2B5EF4-FFF2-40B4-BE49-F238E27FC236}">
                <a16:creationId xmlns:a16="http://schemas.microsoft.com/office/drawing/2014/main" id="{AC8DD135-4AEF-4756-8A65-4F0F7470746F}"/>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4F9A9771-C71E-4B4B-925C-62475232EACF}"/>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32D591C-29D4-44C0-8C52-9BE2D8A00040}" type="slidenum">
              <a:rPr lang="en-US" altLang="en-US"/>
              <a:pPr>
                <a:spcBef>
                  <a:spcPct val="0"/>
                </a:spcBef>
              </a:pPr>
              <a:t>44</a:t>
            </a:fld>
            <a:endParaRPr lang="en-US" altLang="en-US"/>
          </a:p>
        </p:txBody>
      </p:sp>
      <p:sp>
        <p:nvSpPr>
          <p:cNvPr id="55299" name="Rectangle 2">
            <a:extLst>
              <a:ext uri="{FF2B5EF4-FFF2-40B4-BE49-F238E27FC236}">
                <a16:creationId xmlns:a16="http://schemas.microsoft.com/office/drawing/2014/main" id="{534C7139-6DEB-4D4B-8D85-2A3368CC4F42}"/>
              </a:ext>
            </a:extLst>
          </p:cNvPr>
          <p:cNvSpPr>
            <a:spLocks noGrp="1" noRot="1" noChangeAspect="1" noChangeArrowheads="1" noTextEdit="1"/>
          </p:cNvSpPr>
          <p:nvPr>
            <p:ph type="sldImg"/>
          </p:nvPr>
        </p:nvSpPr>
        <p:spPr>
          <a:xfrm>
            <a:off x="1187450" y="700088"/>
            <a:ext cx="4649788" cy="3487737"/>
          </a:xfrm>
          <a:ln/>
        </p:spPr>
      </p:sp>
      <p:sp>
        <p:nvSpPr>
          <p:cNvPr id="55300" name="Rectangle 3">
            <a:extLst>
              <a:ext uri="{FF2B5EF4-FFF2-40B4-BE49-F238E27FC236}">
                <a16:creationId xmlns:a16="http://schemas.microsoft.com/office/drawing/2014/main" id="{30F08E4F-7FF4-408C-B46D-4FA1A8AFF842}"/>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526BF2AF-A6FA-44FD-9804-FE19E881FE49}"/>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EB2D08A-EF87-4F29-AD44-49E54321C9ED}" type="slidenum">
              <a:rPr lang="en-US" altLang="en-US"/>
              <a:pPr>
                <a:spcBef>
                  <a:spcPct val="0"/>
                </a:spcBef>
              </a:pPr>
              <a:t>6</a:t>
            </a:fld>
            <a:endParaRPr lang="en-US" altLang="en-US"/>
          </a:p>
        </p:txBody>
      </p:sp>
      <p:sp>
        <p:nvSpPr>
          <p:cNvPr id="10243" name="Rectangle 2">
            <a:extLst>
              <a:ext uri="{FF2B5EF4-FFF2-40B4-BE49-F238E27FC236}">
                <a16:creationId xmlns:a16="http://schemas.microsoft.com/office/drawing/2014/main" id="{0F55974D-9CE3-4D52-A212-554CFB62FFEB}"/>
              </a:ext>
            </a:extLst>
          </p:cNvPr>
          <p:cNvSpPr>
            <a:spLocks noGrp="1" noRot="1" noChangeAspect="1" noChangeArrowheads="1" noTextEdit="1"/>
          </p:cNvSpPr>
          <p:nvPr>
            <p:ph type="sldImg"/>
          </p:nvPr>
        </p:nvSpPr>
        <p:spPr>
          <a:xfrm>
            <a:off x="1187450" y="700088"/>
            <a:ext cx="4649788" cy="3487737"/>
          </a:xfrm>
          <a:ln/>
        </p:spPr>
      </p:sp>
      <p:sp>
        <p:nvSpPr>
          <p:cNvPr id="10244" name="Rectangle 3">
            <a:extLst>
              <a:ext uri="{FF2B5EF4-FFF2-40B4-BE49-F238E27FC236}">
                <a16:creationId xmlns:a16="http://schemas.microsoft.com/office/drawing/2014/main" id="{B86E17F2-3522-4DFE-B25C-FD2C85538FA8}"/>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F43819A-A9A7-4F29-B577-5A016F6AC0D2}"/>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880ED84-C6F5-4257-8744-1EC6DB2E9C75}" type="slidenum">
              <a:rPr lang="en-US" altLang="en-US"/>
              <a:pPr>
                <a:spcBef>
                  <a:spcPct val="0"/>
                </a:spcBef>
              </a:pPr>
              <a:t>7</a:t>
            </a:fld>
            <a:endParaRPr lang="en-US" altLang="en-US"/>
          </a:p>
        </p:txBody>
      </p:sp>
      <p:sp>
        <p:nvSpPr>
          <p:cNvPr id="12291" name="Rectangle 2">
            <a:extLst>
              <a:ext uri="{FF2B5EF4-FFF2-40B4-BE49-F238E27FC236}">
                <a16:creationId xmlns:a16="http://schemas.microsoft.com/office/drawing/2014/main" id="{A11647A5-DEB5-46D2-9CC8-661EEB7A5BC7}"/>
              </a:ext>
            </a:extLst>
          </p:cNvPr>
          <p:cNvSpPr>
            <a:spLocks noGrp="1" noRot="1" noChangeAspect="1" noChangeArrowheads="1" noTextEdit="1"/>
          </p:cNvSpPr>
          <p:nvPr>
            <p:ph type="sldImg"/>
          </p:nvPr>
        </p:nvSpPr>
        <p:spPr>
          <a:xfrm>
            <a:off x="1187450" y="700088"/>
            <a:ext cx="4649788" cy="3487737"/>
          </a:xfrm>
          <a:ln/>
        </p:spPr>
      </p:sp>
      <p:sp>
        <p:nvSpPr>
          <p:cNvPr id="12292" name="Rectangle 3">
            <a:extLst>
              <a:ext uri="{FF2B5EF4-FFF2-40B4-BE49-F238E27FC236}">
                <a16:creationId xmlns:a16="http://schemas.microsoft.com/office/drawing/2014/main" id="{63025AC7-F13C-4987-9C9D-4E3A95BE1781}"/>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3417A5BD-9650-4469-832B-D1A4A3DEC4D3}"/>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27EC7D-A517-4D8B-A677-CAA14813538C}" type="slidenum">
              <a:rPr lang="en-US" altLang="en-US"/>
              <a:pPr>
                <a:spcBef>
                  <a:spcPct val="0"/>
                </a:spcBef>
              </a:pPr>
              <a:t>8</a:t>
            </a:fld>
            <a:endParaRPr lang="en-US" altLang="en-US"/>
          </a:p>
        </p:txBody>
      </p:sp>
      <p:sp>
        <p:nvSpPr>
          <p:cNvPr id="14339" name="Rectangle 2">
            <a:extLst>
              <a:ext uri="{FF2B5EF4-FFF2-40B4-BE49-F238E27FC236}">
                <a16:creationId xmlns:a16="http://schemas.microsoft.com/office/drawing/2014/main" id="{C3294645-AF58-4ACF-9D55-9248D3A4E936}"/>
              </a:ext>
            </a:extLst>
          </p:cNvPr>
          <p:cNvSpPr>
            <a:spLocks noGrp="1" noRot="1" noChangeAspect="1" noChangeArrowheads="1" noTextEdit="1"/>
          </p:cNvSpPr>
          <p:nvPr>
            <p:ph type="sldImg"/>
          </p:nvPr>
        </p:nvSpPr>
        <p:spPr>
          <a:xfrm>
            <a:off x="1193800" y="704850"/>
            <a:ext cx="4635500" cy="3476625"/>
          </a:xfrm>
          <a:ln w="12700" cap="flat">
            <a:solidFill>
              <a:schemeClr val="tx1"/>
            </a:solidFill>
          </a:ln>
        </p:spPr>
      </p:sp>
      <p:sp>
        <p:nvSpPr>
          <p:cNvPr id="14340" name="Rectangle 3">
            <a:extLst>
              <a:ext uri="{FF2B5EF4-FFF2-40B4-BE49-F238E27FC236}">
                <a16:creationId xmlns:a16="http://schemas.microsoft.com/office/drawing/2014/main" id="{92B70BC9-BE24-42A2-9034-B61B53AF89E0}"/>
              </a:ext>
            </a:extLst>
          </p:cNvPr>
          <p:cNvSpPr>
            <a:spLocks noGrp="1" noChangeArrowheads="1"/>
          </p:cNvSpPr>
          <p:nvPr>
            <p:ph type="body" idx="1"/>
          </p:nvPr>
        </p:nvSpPr>
        <p:spPr>
          <a:xfrm>
            <a:off x="936625" y="4422775"/>
            <a:ext cx="5149850" cy="4187825"/>
          </a:xfrm>
          <a:noFill/>
          <a:extLst>
            <a:ext uri="{91240B29-F687-4F45-9708-019B960494DF}">
              <a14:hiddenLine xmlns:a14="http://schemas.microsoft.com/office/drawing/2010/main" w="12700">
                <a:solidFill>
                  <a:schemeClr val="tx1"/>
                </a:solidFill>
                <a:miter lim="800000"/>
                <a:headEnd/>
                <a:tailEnd/>
              </a14:hiddenLine>
            </a:ext>
          </a:extLst>
        </p:spPr>
        <p:txBody>
          <a:bodyPr lIns="93697" tIns="46027" rIns="93697" bIns="46027"/>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43C4217-1883-4382-BBA6-3F925413C593}"/>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03F6EA-C264-49A7-821E-2D4077D2D841}" type="slidenum">
              <a:rPr lang="en-US" altLang="en-US"/>
              <a:pPr>
                <a:spcBef>
                  <a:spcPct val="0"/>
                </a:spcBef>
              </a:pPr>
              <a:t>9</a:t>
            </a:fld>
            <a:endParaRPr lang="en-US" altLang="en-US"/>
          </a:p>
        </p:txBody>
      </p:sp>
      <p:sp>
        <p:nvSpPr>
          <p:cNvPr id="16387" name="Rectangle 2">
            <a:extLst>
              <a:ext uri="{FF2B5EF4-FFF2-40B4-BE49-F238E27FC236}">
                <a16:creationId xmlns:a16="http://schemas.microsoft.com/office/drawing/2014/main" id="{0FC85E33-0DC1-403C-B467-51BE457F67FF}"/>
              </a:ext>
            </a:extLst>
          </p:cNvPr>
          <p:cNvSpPr>
            <a:spLocks noGrp="1" noRot="1" noChangeAspect="1" noChangeArrowheads="1" noTextEdit="1"/>
          </p:cNvSpPr>
          <p:nvPr>
            <p:ph type="sldImg"/>
          </p:nvPr>
        </p:nvSpPr>
        <p:spPr>
          <a:xfrm>
            <a:off x="1193800" y="704850"/>
            <a:ext cx="4635500" cy="3476625"/>
          </a:xfrm>
          <a:ln w="12700" cap="flat">
            <a:solidFill>
              <a:schemeClr val="tx1"/>
            </a:solidFill>
          </a:ln>
        </p:spPr>
      </p:sp>
      <p:sp>
        <p:nvSpPr>
          <p:cNvPr id="16388" name="Rectangle 3">
            <a:extLst>
              <a:ext uri="{FF2B5EF4-FFF2-40B4-BE49-F238E27FC236}">
                <a16:creationId xmlns:a16="http://schemas.microsoft.com/office/drawing/2014/main" id="{B42A45AE-3A8B-4651-A969-2098E5CCC2F1}"/>
              </a:ext>
            </a:extLst>
          </p:cNvPr>
          <p:cNvSpPr>
            <a:spLocks noGrp="1" noChangeArrowheads="1"/>
          </p:cNvSpPr>
          <p:nvPr>
            <p:ph type="body" idx="1"/>
          </p:nvPr>
        </p:nvSpPr>
        <p:spPr>
          <a:xfrm>
            <a:off x="936625" y="4422775"/>
            <a:ext cx="5149850" cy="4187825"/>
          </a:xfrm>
          <a:noFill/>
          <a:extLst>
            <a:ext uri="{91240B29-F687-4F45-9708-019B960494DF}">
              <a14:hiddenLine xmlns:a14="http://schemas.microsoft.com/office/drawing/2010/main" w="12700">
                <a:solidFill>
                  <a:schemeClr val="tx1"/>
                </a:solidFill>
                <a:miter lim="800000"/>
                <a:headEnd/>
                <a:tailEnd/>
              </a14:hiddenLine>
            </a:ext>
          </a:extLst>
        </p:spPr>
        <p:txBody>
          <a:bodyPr lIns="93697" tIns="46027" rIns="93697" bIns="46027"/>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1F1032AC-7D10-40C4-B3C3-BA0549F448DB}"/>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7ECA4E-2EB5-4734-ABA4-FACFB12A0D4A}" type="slidenum">
              <a:rPr lang="en-US" altLang="en-US"/>
              <a:pPr>
                <a:spcBef>
                  <a:spcPct val="0"/>
                </a:spcBef>
              </a:pPr>
              <a:t>10</a:t>
            </a:fld>
            <a:endParaRPr lang="en-US" altLang="en-US"/>
          </a:p>
        </p:txBody>
      </p:sp>
      <p:sp>
        <p:nvSpPr>
          <p:cNvPr id="18435" name="Rectangle 2">
            <a:extLst>
              <a:ext uri="{FF2B5EF4-FFF2-40B4-BE49-F238E27FC236}">
                <a16:creationId xmlns:a16="http://schemas.microsoft.com/office/drawing/2014/main" id="{6500F42A-DA18-4D1B-AA1B-BC27158A97CD}"/>
              </a:ext>
            </a:extLst>
          </p:cNvPr>
          <p:cNvSpPr>
            <a:spLocks noGrp="1" noRot="1" noChangeAspect="1" noChangeArrowheads="1" noTextEdit="1"/>
          </p:cNvSpPr>
          <p:nvPr>
            <p:ph type="sldImg"/>
          </p:nvPr>
        </p:nvSpPr>
        <p:spPr>
          <a:xfrm>
            <a:off x="1193800" y="704850"/>
            <a:ext cx="4635500" cy="3476625"/>
          </a:xfrm>
          <a:ln w="12700" cap="flat">
            <a:solidFill>
              <a:schemeClr val="tx1"/>
            </a:solidFill>
          </a:ln>
        </p:spPr>
      </p:sp>
      <p:sp>
        <p:nvSpPr>
          <p:cNvPr id="18436" name="Rectangle 3">
            <a:extLst>
              <a:ext uri="{FF2B5EF4-FFF2-40B4-BE49-F238E27FC236}">
                <a16:creationId xmlns:a16="http://schemas.microsoft.com/office/drawing/2014/main" id="{D6855F6B-C1B8-47FE-A999-20DDDCCD7BB0}"/>
              </a:ext>
            </a:extLst>
          </p:cNvPr>
          <p:cNvSpPr>
            <a:spLocks noGrp="1" noChangeArrowheads="1"/>
          </p:cNvSpPr>
          <p:nvPr>
            <p:ph type="body" idx="1"/>
          </p:nvPr>
        </p:nvSpPr>
        <p:spPr>
          <a:xfrm>
            <a:off x="936625" y="4422775"/>
            <a:ext cx="5149850" cy="4187825"/>
          </a:xfrm>
          <a:noFill/>
          <a:extLst>
            <a:ext uri="{91240B29-F687-4F45-9708-019B960494DF}">
              <a14:hiddenLine xmlns:a14="http://schemas.microsoft.com/office/drawing/2010/main" w="12700">
                <a:solidFill>
                  <a:schemeClr val="tx1"/>
                </a:solidFill>
                <a:miter lim="800000"/>
                <a:headEnd/>
                <a:tailEnd/>
              </a14:hiddenLine>
            </a:ext>
          </a:extLst>
        </p:spPr>
        <p:txBody>
          <a:bodyPr lIns="93697" tIns="46027" rIns="93697" bIns="46027"/>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9004D49-E295-4C5B-B354-22EB7A4A9993}"/>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ED95E9-39B2-43FD-B758-9CEE04EC0D99}" type="slidenum">
              <a:rPr lang="en-US" altLang="en-US"/>
              <a:pPr>
                <a:spcBef>
                  <a:spcPct val="0"/>
                </a:spcBef>
              </a:pPr>
              <a:t>11</a:t>
            </a:fld>
            <a:endParaRPr lang="en-US" altLang="en-US"/>
          </a:p>
        </p:txBody>
      </p:sp>
      <p:sp>
        <p:nvSpPr>
          <p:cNvPr id="20483" name="Rectangle 2">
            <a:extLst>
              <a:ext uri="{FF2B5EF4-FFF2-40B4-BE49-F238E27FC236}">
                <a16:creationId xmlns:a16="http://schemas.microsoft.com/office/drawing/2014/main" id="{489DAFAC-4DFA-405A-93B4-6C9C820F7B5E}"/>
              </a:ext>
            </a:extLst>
          </p:cNvPr>
          <p:cNvSpPr>
            <a:spLocks noGrp="1" noRot="1" noChangeAspect="1" noChangeArrowheads="1" noTextEdit="1"/>
          </p:cNvSpPr>
          <p:nvPr>
            <p:ph type="sldImg"/>
          </p:nvPr>
        </p:nvSpPr>
        <p:spPr>
          <a:xfrm>
            <a:off x="1193800" y="704850"/>
            <a:ext cx="4635500" cy="3476625"/>
          </a:xfrm>
          <a:ln w="12700" cap="flat">
            <a:solidFill>
              <a:schemeClr val="tx1"/>
            </a:solidFill>
          </a:ln>
        </p:spPr>
      </p:sp>
      <p:sp>
        <p:nvSpPr>
          <p:cNvPr id="20484" name="Rectangle 3">
            <a:extLst>
              <a:ext uri="{FF2B5EF4-FFF2-40B4-BE49-F238E27FC236}">
                <a16:creationId xmlns:a16="http://schemas.microsoft.com/office/drawing/2014/main" id="{14F3544B-BB6B-4707-A925-0BDA6E07788C}"/>
              </a:ext>
            </a:extLst>
          </p:cNvPr>
          <p:cNvSpPr>
            <a:spLocks noGrp="1" noChangeArrowheads="1"/>
          </p:cNvSpPr>
          <p:nvPr>
            <p:ph type="body" idx="1"/>
          </p:nvPr>
        </p:nvSpPr>
        <p:spPr>
          <a:xfrm>
            <a:off x="936625" y="4422775"/>
            <a:ext cx="5149850" cy="4187825"/>
          </a:xfrm>
          <a:noFill/>
          <a:extLst>
            <a:ext uri="{91240B29-F687-4F45-9708-019B960494DF}">
              <a14:hiddenLine xmlns:a14="http://schemas.microsoft.com/office/drawing/2010/main" w="12700">
                <a:solidFill>
                  <a:schemeClr val="tx1"/>
                </a:solidFill>
                <a:miter lim="800000"/>
                <a:headEnd/>
                <a:tailEnd/>
              </a14:hiddenLine>
            </a:ext>
          </a:extLst>
        </p:spPr>
        <p:txBody>
          <a:bodyPr lIns="93697" tIns="46027" rIns="93697" bIns="46027"/>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78C4CA70-AE15-455D-8D66-F4EFECDA6B9A}"/>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3189C7-DA10-4DF6-808D-EC7FE6AFBDC1}" type="slidenum">
              <a:rPr lang="en-US" altLang="en-US"/>
              <a:pPr>
                <a:spcBef>
                  <a:spcPct val="0"/>
                </a:spcBef>
              </a:pPr>
              <a:t>12</a:t>
            </a:fld>
            <a:endParaRPr lang="en-US" altLang="en-US"/>
          </a:p>
        </p:txBody>
      </p:sp>
      <p:sp>
        <p:nvSpPr>
          <p:cNvPr id="22531" name="Rectangle 2">
            <a:extLst>
              <a:ext uri="{FF2B5EF4-FFF2-40B4-BE49-F238E27FC236}">
                <a16:creationId xmlns:a16="http://schemas.microsoft.com/office/drawing/2014/main" id="{EBBA7E38-C89E-45D6-965C-8DD96DAA95AC}"/>
              </a:ext>
            </a:extLst>
          </p:cNvPr>
          <p:cNvSpPr>
            <a:spLocks noGrp="1" noRot="1" noChangeAspect="1" noChangeArrowheads="1" noTextEdit="1"/>
          </p:cNvSpPr>
          <p:nvPr>
            <p:ph type="sldImg"/>
          </p:nvPr>
        </p:nvSpPr>
        <p:spPr>
          <a:xfrm>
            <a:off x="1193800" y="704850"/>
            <a:ext cx="4635500" cy="3476625"/>
          </a:xfrm>
          <a:ln w="12700" cap="flat">
            <a:solidFill>
              <a:schemeClr val="tx1"/>
            </a:solidFill>
          </a:ln>
        </p:spPr>
      </p:sp>
      <p:sp>
        <p:nvSpPr>
          <p:cNvPr id="22532" name="Rectangle 3">
            <a:extLst>
              <a:ext uri="{FF2B5EF4-FFF2-40B4-BE49-F238E27FC236}">
                <a16:creationId xmlns:a16="http://schemas.microsoft.com/office/drawing/2014/main" id="{B6FA5FC9-D741-4AE1-8A09-71D33B638BF7}"/>
              </a:ext>
            </a:extLst>
          </p:cNvPr>
          <p:cNvSpPr>
            <a:spLocks noGrp="1" noChangeArrowheads="1"/>
          </p:cNvSpPr>
          <p:nvPr>
            <p:ph type="body" idx="1"/>
          </p:nvPr>
        </p:nvSpPr>
        <p:spPr>
          <a:xfrm>
            <a:off x="936625" y="4422775"/>
            <a:ext cx="5149850" cy="4187825"/>
          </a:xfrm>
          <a:noFill/>
          <a:extLst>
            <a:ext uri="{91240B29-F687-4F45-9708-019B960494DF}">
              <a14:hiddenLine xmlns:a14="http://schemas.microsoft.com/office/drawing/2010/main" w="12700">
                <a:solidFill>
                  <a:schemeClr val="tx1"/>
                </a:solidFill>
                <a:miter lim="800000"/>
                <a:headEnd/>
                <a:tailEnd/>
              </a14:hiddenLine>
            </a:ext>
          </a:extLst>
        </p:spPr>
        <p:txBody>
          <a:bodyPr lIns="93697" tIns="46027" rIns="93697" bIns="46027"/>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2CEEC8D2-2F60-4E14-BB02-C4F50CC3ECF1}"/>
              </a:ext>
            </a:extLst>
          </p:cNvPr>
          <p:cNvSpPr>
            <a:spLocks noGrp="1" noChangeArrowheads="1"/>
          </p:cNvSpPr>
          <p:nvPr>
            <p:ph type="sldNum" sz="quarter" idx="5"/>
          </p:nvPr>
        </p:nvSpPr>
        <p:spPr>
          <a:noFill/>
        </p:spPr>
        <p:txBody>
          <a:bodyPr/>
          <a:lstStyle>
            <a:lvl1pPr defTabSz="933450">
              <a:spcBef>
                <a:spcPct val="30000"/>
              </a:spcBef>
              <a:defRPr sz="1200">
                <a:solidFill>
                  <a:schemeClr val="tx1"/>
                </a:solidFill>
                <a:latin typeface="Arial" panose="020B0604020202020204" pitchFamily="34" charset="0"/>
              </a:defRPr>
            </a:lvl1pPr>
            <a:lvl2pPr marL="742950" indent="-285750" defTabSz="933450">
              <a:spcBef>
                <a:spcPct val="30000"/>
              </a:spcBef>
              <a:defRPr sz="1200">
                <a:solidFill>
                  <a:schemeClr val="tx1"/>
                </a:solidFill>
                <a:latin typeface="Arial" panose="020B0604020202020204" pitchFamily="34" charset="0"/>
              </a:defRPr>
            </a:lvl2pPr>
            <a:lvl3pPr marL="1143000" indent="-228600" defTabSz="933450">
              <a:spcBef>
                <a:spcPct val="30000"/>
              </a:spcBef>
              <a:defRPr sz="1200">
                <a:solidFill>
                  <a:schemeClr val="tx1"/>
                </a:solidFill>
                <a:latin typeface="Arial" panose="020B0604020202020204" pitchFamily="34" charset="0"/>
              </a:defRPr>
            </a:lvl3pPr>
            <a:lvl4pPr marL="1600200" indent="-228600" defTabSz="933450">
              <a:spcBef>
                <a:spcPct val="30000"/>
              </a:spcBef>
              <a:defRPr sz="1200">
                <a:solidFill>
                  <a:schemeClr val="tx1"/>
                </a:solidFill>
                <a:latin typeface="Arial" panose="020B0604020202020204" pitchFamily="34" charset="0"/>
              </a:defRPr>
            </a:lvl4pPr>
            <a:lvl5pPr marL="2057400" indent="-228600" defTabSz="933450">
              <a:spcBef>
                <a:spcPct val="30000"/>
              </a:spcBef>
              <a:defRPr sz="1200">
                <a:solidFill>
                  <a:schemeClr val="tx1"/>
                </a:solidFill>
                <a:latin typeface="Arial" panose="020B0604020202020204" pitchFamily="34" charset="0"/>
              </a:defRPr>
            </a:lvl5pPr>
            <a:lvl6pPr marL="2514600" indent="-228600" defTabSz="93345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345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345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345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ED9085-2816-4AF3-A1DF-F84A1C901909}" type="slidenum">
              <a:rPr lang="en-US" altLang="en-US"/>
              <a:pPr>
                <a:spcBef>
                  <a:spcPct val="0"/>
                </a:spcBef>
              </a:pPr>
              <a:t>15</a:t>
            </a:fld>
            <a:endParaRPr lang="en-US" altLang="en-US"/>
          </a:p>
        </p:txBody>
      </p:sp>
      <p:sp>
        <p:nvSpPr>
          <p:cNvPr id="26627" name="Rectangle 2">
            <a:extLst>
              <a:ext uri="{FF2B5EF4-FFF2-40B4-BE49-F238E27FC236}">
                <a16:creationId xmlns:a16="http://schemas.microsoft.com/office/drawing/2014/main" id="{096989D1-6AD9-4070-868B-65777214AB1B}"/>
              </a:ext>
            </a:extLst>
          </p:cNvPr>
          <p:cNvSpPr>
            <a:spLocks noGrp="1" noRot="1" noChangeAspect="1" noChangeArrowheads="1" noTextEdit="1"/>
          </p:cNvSpPr>
          <p:nvPr>
            <p:ph type="sldImg"/>
          </p:nvPr>
        </p:nvSpPr>
        <p:spPr>
          <a:xfrm>
            <a:off x="1187450" y="700088"/>
            <a:ext cx="4649788" cy="3487737"/>
          </a:xfrm>
          <a:ln/>
        </p:spPr>
      </p:sp>
      <p:sp>
        <p:nvSpPr>
          <p:cNvPr id="26628" name="Rectangle 3">
            <a:extLst>
              <a:ext uri="{FF2B5EF4-FFF2-40B4-BE49-F238E27FC236}">
                <a16:creationId xmlns:a16="http://schemas.microsoft.com/office/drawing/2014/main" id="{7CC8E9E4-6CCC-4DE0-AA7C-88E93AE69680}"/>
              </a:ext>
            </a:extLst>
          </p:cNvPr>
          <p:cNvSpPr>
            <a:spLocks noGrp="1" noChangeArrowheads="1"/>
          </p:cNvSpPr>
          <p:nvPr>
            <p:ph type="body" idx="1"/>
          </p:nvPr>
        </p:nvSpPr>
        <p:spPr>
          <a:xfrm>
            <a:off x="936625" y="4422775"/>
            <a:ext cx="5149850" cy="4187825"/>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2FFFC59-4F25-4C9F-BD91-DAC23736BA1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762F6FC-FFF5-4765-A066-94D151BCA25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1266F8B-CB31-42C1-8DED-21769E64CD0C}"/>
              </a:ext>
            </a:extLst>
          </p:cNvPr>
          <p:cNvSpPr>
            <a:spLocks noGrp="1" noChangeArrowheads="1"/>
          </p:cNvSpPr>
          <p:nvPr>
            <p:ph type="sldNum" sz="quarter" idx="12"/>
          </p:nvPr>
        </p:nvSpPr>
        <p:spPr>
          <a:ln/>
        </p:spPr>
        <p:txBody>
          <a:bodyPr/>
          <a:lstStyle>
            <a:lvl1pPr>
              <a:defRPr/>
            </a:lvl1pPr>
          </a:lstStyle>
          <a:p>
            <a:fld id="{AC5F0652-E9A1-4A6F-AA4D-E33528D839C8}" type="slidenum">
              <a:rPr lang="en-US" altLang="en-US"/>
              <a:pPr/>
              <a:t>‹#›</a:t>
            </a:fld>
            <a:endParaRPr lang="en-US" altLang="en-US"/>
          </a:p>
        </p:txBody>
      </p:sp>
    </p:spTree>
    <p:extLst>
      <p:ext uri="{BB962C8B-B14F-4D97-AF65-F5344CB8AC3E}">
        <p14:creationId xmlns:p14="http://schemas.microsoft.com/office/powerpoint/2010/main" val="4184533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28A6E99-35B6-4FD4-B10C-22BEEA443C7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B59B3BA-AE73-45D9-9442-EEF27A02C37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0606D06-9CA4-4099-AA5F-C2DC5DBCD5C1}"/>
              </a:ext>
            </a:extLst>
          </p:cNvPr>
          <p:cNvSpPr>
            <a:spLocks noGrp="1" noChangeArrowheads="1"/>
          </p:cNvSpPr>
          <p:nvPr>
            <p:ph type="sldNum" sz="quarter" idx="12"/>
          </p:nvPr>
        </p:nvSpPr>
        <p:spPr>
          <a:ln/>
        </p:spPr>
        <p:txBody>
          <a:bodyPr/>
          <a:lstStyle>
            <a:lvl1pPr>
              <a:defRPr/>
            </a:lvl1pPr>
          </a:lstStyle>
          <a:p>
            <a:fld id="{B5AAED3E-3C3F-41DC-9F2C-9FA864C10C83}" type="slidenum">
              <a:rPr lang="en-US" altLang="en-US"/>
              <a:pPr/>
              <a:t>‹#›</a:t>
            </a:fld>
            <a:endParaRPr lang="en-US" altLang="en-US"/>
          </a:p>
        </p:txBody>
      </p:sp>
    </p:spTree>
    <p:extLst>
      <p:ext uri="{BB962C8B-B14F-4D97-AF65-F5344CB8AC3E}">
        <p14:creationId xmlns:p14="http://schemas.microsoft.com/office/powerpoint/2010/main" val="4245502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3A652CA-782E-4C8E-9937-8C2660E8984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C099BA7-A186-428A-A50B-FD6BC4475C5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C203C72-B758-4BCC-9790-AED6F9CF9035}"/>
              </a:ext>
            </a:extLst>
          </p:cNvPr>
          <p:cNvSpPr>
            <a:spLocks noGrp="1" noChangeArrowheads="1"/>
          </p:cNvSpPr>
          <p:nvPr>
            <p:ph type="sldNum" sz="quarter" idx="12"/>
          </p:nvPr>
        </p:nvSpPr>
        <p:spPr>
          <a:ln/>
        </p:spPr>
        <p:txBody>
          <a:bodyPr/>
          <a:lstStyle>
            <a:lvl1pPr>
              <a:defRPr/>
            </a:lvl1pPr>
          </a:lstStyle>
          <a:p>
            <a:fld id="{97F8356B-2AE7-44E3-84E9-269A16142E87}" type="slidenum">
              <a:rPr lang="en-US" altLang="en-US"/>
              <a:pPr/>
              <a:t>‹#›</a:t>
            </a:fld>
            <a:endParaRPr lang="en-US" altLang="en-US"/>
          </a:p>
        </p:txBody>
      </p:sp>
    </p:spTree>
    <p:extLst>
      <p:ext uri="{BB962C8B-B14F-4D97-AF65-F5344CB8AC3E}">
        <p14:creationId xmlns:p14="http://schemas.microsoft.com/office/powerpoint/2010/main" val="1639739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26F503-7503-4127-B9E9-9B8A01BB24B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4849A55-2F28-44FA-A5AF-478D29BE3A2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13B3F46-A6B6-469A-A9D5-5F3FA0A67D99}"/>
              </a:ext>
            </a:extLst>
          </p:cNvPr>
          <p:cNvSpPr>
            <a:spLocks noGrp="1" noChangeArrowheads="1"/>
          </p:cNvSpPr>
          <p:nvPr>
            <p:ph type="sldNum" sz="quarter" idx="12"/>
          </p:nvPr>
        </p:nvSpPr>
        <p:spPr>
          <a:ln/>
        </p:spPr>
        <p:txBody>
          <a:bodyPr/>
          <a:lstStyle>
            <a:lvl1pPr>
              <a:defRPr/>
            </a:lvl1pPr>
          </a:lstStyle>
          <a:p>
            <a:fld id="{3714D085-8432-476F-BB02-C9FE213B6992}" type="slidenum">
              <a:rPr lang="en-US" altLang="en-US"/>
              <a:pPr/>
              <a:t>‹#›</a:t>
            </a:fld>
            <a:endParaRPr lang="en-US" altLang="en-US"/>
          </a:p>
        </p:txBody>
      </p:sp>
    </p:spTree>
    <p:extLst>
      <p:ext uri="{BB962C8B-B14F-4D97-AF65-F5344CB8AC3E}">
        <p14:creationId xmlns:p14="http://schemas.microsoft.com/office/powerpoint/2010/main" val="307314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00FACAC-2835-4A9B-8A06-4BD301202C2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EBC8069-588A-48B8-9ED6-13DB17AE804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4275C22-2ECA-467C-94A4-01DEAB25377A}"/>
              </a:ext>
            </a:extLst>
          </p:cNvPr>
          <p:cNvSpPr>
            <a:spLocks noGrp="1" noChangeArrowheads="1"/>
          </p:cNvSpPr>
          <p:nvPr>
            <p:ph type="sldNum" sz="quarter" idx="12"/>
          </p:nvPr>
        </p:nvSpPr>
        <p:spPr>
          <a:ln/>
        </p:spPr>
        <p:txBody>
          <a:bodyPr/>
          <a:lstStyle>
            <a:lvl1pPr>
              <a:defRPr/>
            </a:lvl1pPr>
          </a:lstStyle>
          <a:p>
            <a:fld id="{3AC7DCDC-E4B3-4D84-A952-71BC74E1BBF9}" type="slidenum">
              <a:rPr lang="en-US" altLang="en-US"/>
              <a:pPr/>
              <a:t>‹#›</a:t>
            </a:fld>
            <a:endParaRPr lang="en-US" altLang="en-US"/>
          </a:p>
        </p:txBody>
      </p:sp>
    </p:spTree>
    <p:extLst>
      <p:ext uri="{BB962C8B-B14F-4D97-AF65-F5344CB8AC3E}">
        <p14:creationId xmlns:p14="http://schemas.microsoft.com/office/powerpoint/2010/main" val="551144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5D16018-3617-4C77-B504-473F86A00C6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56E5071-973E-4A4D-A838-6D20D57CCFD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6C8DB4E-9116-40C8-83B8-C1A64703C0A3}"/>
              </a:ext>
            </a:extLst>
          </p:cNvPr>
          <p:cNvSpPr>
            <a:spLocks noGrp="1" noChangeArrowheads="1"/>
          </p:cNvSpPr>
          <p:nvPr>
            <p:ph type="sldNum" sz="quarter" idx="12"/>
          </p:nvPr>
        </p:nvSpPr>
        <p:spPr>
          <a:ln/>
        </p:spPr>
        <p:txBody>
          <a:bodyPr/>
          <a:lstStyle>
            <a:lvl1pPr>
              <a:defRPr/>
            </a:lvl1pPr>
          </a:lstStyle>
          <a:p>
            <a:fld id="{0CC0F870-2668-4F94-B1C8-91D22D5F22FB}" type="slidenum">
              <a:rPr lang="en-US" altLang="en-US"/>
              <a:pPr/>
              <a:t>‹#›</a:t>
            </a:fld>
            <a:endParaRPr lang="en-US" altLang="en-US"/>
          </a:p>
        </p:txBody>
      </p:sp>
    </p:spTree>
    <p:extLst>
      <p:ext uri="{BB962C8B-B14F-4D97-AF65-F5344CB8AC3E}">
        <p14:creationId xmlns:p14="http://schemas.microsoft.com/office/powerpoint/2010/main" val="404716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F746A71-5F95-4E9F-9287-792D1C55A23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D7B94B20-BF88-44B4-80EE-4014320FD86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BE28CA83-9CBA-4124-9DC8-E62641DBAA79}"/>
              </a:ext>
            </a:extLst>
          </p:cNvPr>
          <p:cNvSpPr>
            <a:spLocks noGrp="1" noChangeArrowheads="1"/>
          </p:cNvSpPr>
          <p:nvPr>
            <p:ph type="sldNum" sz="quarter" idx="12"/>
          </p:nvPr>
        </p:nvSpPr>
        <p:spPr>
          <a:ln/>
        </p:spPr>
        <p:txBody>
          <a:bodyPr/>
          <a:lstStyle>
            <a:lvl1pPr>
              <a:defRPr/>
            </a:lvl1pPr>
          </a:lstStyle>
          <a:p>
            <a:fld id="{2F6FC475-2323-4D1A-AEA2-53AD7F67EB9B}" type="slidenum">
              <a:rPr lang="en-US" altLang="en-US"/>
              <a:pPr/>
              <a:t>‹#›</a:t>
            </a:fld>
            <a:endParaRPr lang="en-US" altLang="en-US"/>
          </a:p>
        </p:txBody>
      </p:sp>
    </p:spTree>
    <p:extLst>
      <p:ext uri="{BB962C8B-B14F-4D97-AF65-F5344CB8AC3E}">
        <p14:creationId xmlns:p14="http://schemas.microsoft.com/office/powerpoint/2010/main" val="417724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1779E78-04C2-4CA2-8AA2-F2AA03D364B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DC069923-C9F6-4BB1-8612-A2342FC9593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6C891CD-7420-4984-A8A8-5A548FC0AE76}"/>
              </a:ext>
            </a:extLst>
          </p:cNvPr>
          <p:cNvSpPr>
            <a:spLocks noGrp="1" noChangeArrowheads="1"/>
          </p:cNvSpPr>
          <p:nvPr>
            <p:ph type="sldNum" sz="quarter" idx="12"/>
          </p:nvPr>
        </p:nvSpPr>
        <p:spPr>
          <a:ln/>
        </p:spPr>
        <p:txBody>
          <a:bodyPr/>
          <a:lstStyle>
            <a:lvl1pPr>
              <a:defRPr/>
            </a:lvl1pPr>
          </a:lstStyle>
          <a:p>
            <a:fld id="{565F735D-28AD-470B-ACDF-9B9A7D63CE10}" type="slidenum">
              <a:rPr lang="en-US" altLang="en-US"/>
              <a:pPr/>
              <a:t>‹#›</a:t>
            </a:fld>
            <a:endParaRPr lang="en-US" altLang="en-US"/>
          </a:p>
        </p:txBody>
      </p:sp>
    </p:spTree>
    <p:extLst>
      <p:ext uri="{BB962C8B-B14F-4D97-AF65-F5344CB8AC3E}">
        <p14:creationId xmlns:p14="http://schemas.microsoft.com/office/powerpoint/2010/main" val="3814520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03B8FEC-7C91-4D63-9281-0F058CC631D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E876B06E-6C46-4260-B81A-0D43C647C63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AF6018D9-66D7-4BFB-BAB8-BD7D40F1F73A}"/>
              </a:ext>
            </a:extLst>
          </p:cNvPr>
          <p:cNvSpPr>
            <a:spLocks noGrp="1" noChangeArrowheads="1"/>
          </p:cNvSpPr>
          <p:nvPr>
            <p:ph type="sldNum" sz="quarter" idx="12"/>
          </p:nvPr>
        </p:nvSpPr>
        <p:spPr>
          <a:ln/>
        </p:spPr>
        <p:txBody>
          <a:bodyPr/>
          <a:lstStyle>
            <a:lvl1pPr>
              <a:defRPr/>
            </a:lvl1pPr>
          </a:lstStyle>
          <a:p>
            <a:fld id="{35422A44-0FA7-4D53-B72C-2AC53A9D2DDC}" type="slidenum">
              <a:rPr lang="en-US" altLang="en-US"/>
              <a:pPr/>
              <a:t>‹#›</a:t>
            </a:fld>
            <a:endParaRPr lang="en-US" altLang="en-US"/>
          </a:p>
        </p:txBody>
      </p:sp>
    </p:spTree>
    <p:extLst>
      <p:ext uri="{BB962C8B-B14F-4D97-AF65-F5344CB8AC3E}">
        <p14:creationId xmlns:p14="http://schemas.microsoft.com/office/powerpoint/2010/main" val="420046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B6A6A0B-1AFE-40EF-81A4-F340D297F4F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B0997B6-2195-4BF8-B4BC-D7B07129500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F7D04F44-62A6-4B4B-B376-9C46B630EE9B}"/>
              </a:ext>
            </a:extLst>
          </p:cNvPr>
          <p:cNvSpPr>
            <a:spLocks noGrp="1" noChangeArrowheads="1"/>
          </p:cNvSpPr>
          <p:nvPr>
            <p:ph type="sldNum" sz="quarter" idx="12"/>
          </p:nvPr>
        </p:nvSpPr>
        <p:spPr>
          <a:ln/>
        </p:spPr>
        <p:txBody>
          <a:bodyPr/>
          <a:lstStyle>
            <a:lvl1pPr>
              <a:defRPr/>
            </a:lvl1pPr>
          </a:lstStyle>
          <a:p>
            <a:fld id="{F85FDAF1-EAD3-4039-B3BD-6A814B7BE833}" type="slidenum">
              <a:rPr lang="en-US" altLang="en-US"/>
              <a:pPr/>
              <a:t>‹#›</a:t>
            </a:fld>
            <a:endParaRPr lang="en-US" altLang="en-US"/>
          </a:p>
        </p:txBody>
      </p:sp>
    </p:spTree>
    <p:extLst>
      <p:ext uri="{BB962C8B-B14F-4D97-AF65-F5344CB8AC3E}">
        <p14:creationId xmlns:p14="http://schemas.microsoft.com/office/powerpoint/2010/main" val="413766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8541609-274E-457D-ABEB-B513E80714B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2B1FCD6-E114-44AB-8271-AC7BBCE5839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246F3D9-9945-42E8-A601-681322BD73AC}"/>
              </a:ext>
            </a:extLst>
          </p:cNvPr>
          <p:cNvSpPr>
            <a:spLocks noGrp="1" noChangeArrowheads="1"/>
          </p:cNvSpPr>
          <p:nvPr>
            <p:ph type="sldNum" sz="quarter" idx="12"/>
          </p:nvPr>
        </p:nvSpPr>
        <p:spPr>
          <a:ln/>
        </p:spPr>
        <p:txBody>
          <a:bodyPr/>
          <a:lstStyle>
            <a:lvl1pPr>
              <a:defRPr/>
            </a:lvl1pPr>
          </a:lstStyle>
          <a:p>
            <a:fld id="{DEDDA4BA-020C-4CCC-88FA-9B398ABC46CA}" type="slidenum">
              <a:rPr lang="en-US" altLang="en-US"/>
              <a:pPr/>
              <a:t>‹#›</a:t>
            </a:fld>
            <a:endParaRPr lang="en-US" altLang="en-US"/>
          </a:p>
        </p:txBody>
      </p:sp>
    </p:spTree>
    <p:extLst>
      <p:ext uri="{BB962C8B-B14F-4D97-AF65-F5344CB8AC3E}">
        <p14:creationId xmlns:p14="http://schemas.microsoft.com/office/powerpoint/2010/main" val="267422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DFD25F1-8FF0-44C8-8C41-3C799E1173C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41B7D2F-A1FD-497D-906B-6251B0C1EE3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6A587E-A9A4-484C-9A96-C6A6734E0B8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en-US"/>
          </a:p>
        </p:txBody>
      </p:sp>
      <p:sp>
        <p:nvSpPr>
          <p:cNvPr id="1029" name="Rectangle 5">
            <a:extLst>
              <a:ext uri="{FF2B5EF4-FFF2-40B4-BE49-F238E27FC236}">
                <a16:creationId xmlns:a16="http://schemas.microsoft.com/office/drawing/2014/main" id="{923F3C52-B60F-4837-B506-3EEFD270394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en-US"/>
          </a:p>
        </p:txBody>
      </p:sp>
      <p:sp>
        <p:nvSpPr>
          <p:cNvPr id="1030" name="Rectangle 6">
            <a:extLst>
              <a:ext uri="{FF2B5EF4-FFF2-40B4-BE49-F238E27FC236}">
                <a16:creationId xmlns:a16="http://schemas.microsoft.com/office/drawing/2014/main" id="{8622A14F-F58A-4815-AF97-E3AAE04C482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342A671-ABA5-4AC0-96ED-0249CD82117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eb.unbc.ca/~chenj/course/420/Options.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eb.unbc.ca/~chenj/course/420/Option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wsj.com/articles/SB917530687729615000"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8673F2E-9E25-474B-9096-0C592B850573}"/>
              </a:ext>
            </a:extLst>
          </p:cNvPr>
          <p:cNvSpPr>
            <a:spLocks noGrp="1" noChangeArrowheads="1"/>
          </p:cNvSpPr>
          <p:nvPr>
            <p:ph type="ctrTitle"/>
          </p:nvPr>
        </p:nvSpPr>
        <p:spPr/>
        <p:txBody>
          <a:bodyPr/>
          <a:lstStyle/>
          <a:p>
            <a:pPr eaLnBrk="1" hangingPunct="1"/>
            <a:r>
              <a:rPr lang="en-US" altLang="en-US" sz="6600" dirty="0"/>
              <a:t>Introduction of </a:t>
            </a:r>
            <a:br>
              <a:rPr lang="en-US" altLang="en-US" sz="6600" dirty="0"/>
            </a:br>
            <a:r>
              <a:rPr lang="en-US" altLang="en-US" sz="6600" dirty="0"/>
              <a:t>Options</a:t>
            </a:r>
            <a:br>
              <a:rPr lang="en-US" altLang="en-US" sz="8000" dirty="0"/>
            </a:br>
            <a:endParaRPr lang="en-US" altLang="en-US" sz="8000" dirty="0"/>
          </a:p>
        </p:txBody>
      </p:sp>
      <p:sp>
        <p:nvSpPr>
          <p:cNvPr id="4099" name="Rectangle 3">
            <a:extLst>
              <a:ext uri="{FF2B5EF4-FFF2-40B4-BE49-F238E27FC236}">
                <a16:creationId xmlns:a16="http://schemas.microsoft.com/office/drawing/2014/main" id="{B17CE5AB-EE46-4A75-9448-21C6128B8C6D}"/>
              </a:ext>
            </a:extLst>
          </p:cNvPr>
          <p:cNvSpPr>
            <a:spLocks noGrp="1" noChangeArrowheads="1"/>
          </p:cNvSpPr>
          <p:nvPr>
            <p:ph type="subTitle" idx="1"/>
          </p:nvPr>
        </p:nvSpPr>
        <p:spPr/>
        <p:txBody>
          <a:bodyPr/>
          <a:lstStyle/>
          <a:p>
            <a:pPr eaLnBrk="1" hangingPunct="1"/>
            <a:endParaRPr lang="en-US" altLang="en-US" sz="4000"/>
          </a:p>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332A39F-7524-4390-9224-865BD92F37FD}"/>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sz="4800"/>
              <a:t>Long  Put on IBM </a:t>
            </a:r>
          </a:p>
        </p:txBody>
      </p:sp>
      <p:sp>
        <p:nvSpPr>
          <p:cNvPr id="17411" name="Rectangle 3">
            <a:extLst>
              <a:ext uri="{FF2B5EF4-FFF2-40B4-BE49-F238E27FC236}">
                <a16:creationId xmlns:a16="http://schemas.microsoft.com/office/drawing/2014/main" id="{104C0F8E-E71B-4DE8-B2BA-11ECC21719EA}"/>
              </a:ext>
            </a:extLst>
          </p:cNvPr>
          <p:cNvSpPr>
            <a:spLocks noGrp="1" noChangeArrowheads="1"/>
          </p:cNvSpPr>
          <p:nvPr>
            <p:ph type="body" idx="1"/>
          </p:nvPr>
        </p:nvSpPr>
        <p:spPr>
          <a:xfrm>
            <a:off x="685800" y="1600200"/>
            <a:ext cx="813435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FontTx/>
              <a:buNone/>
            </a:pPr>
            <a:r>
              <a:rPr lang="en-US" altLang="en-US"/>
              <a:t>   </a:t>
            </a:r>
            <a:r>
              <a:rPr lang="en-US" altLang="en-US" sz="2400"/>
              <a:t>Profit from buying  a European put option on IBM:  option price = $7, strike price = $90</a:t>
            </a:r>
          </a:p>
        </p:txBody>
      </p:sp>
      <p:grpSp>
        <p:nvGrpSpPr>
          <p:cNvPr id="17412" name="Group 4">
            <a:extLst>
              <a:ext uri="{FF2B5EF4-FFF2-40B4-BE49-F238E27FC236}">
                <a16:creationId xmlns:a16="http://schemas.microsoft.com/office/drawing/2014/main" id="{43031577-68F9-4F51-953E-4CFF23A9550A}"/>
              </a:ext>
            </a:extLst>
          </p:cNvPr>
          <p:cNvGrpSpPr>
            <a:grpSpLocks/>
          </p:cNvGrpSpPr>
          <p:nvPr/>
        </p:nvGrpSpPr>
        <p:grpSpPr bwMode="auto">
          <a:xfrm>
            <a:off x="1566863" y="2709863"/>
            <a:ext cx="6637337" cy="3132137"/>
            <a:chOff x="987" y="1707"/>
            <a:chExt cx="4181" cy="1973"/>
          </a:xfrm>
        </p:grpSpPr>
        <p:sp>
          <p:nvSpPr>
            <p:cNvPr id="17413" name="Line 5">
              <a:extLst>
                <a:ext uri="{FF2B5EF4-FFF2-40B4-BE49-F238E27FC236}">
                  <a16:creationId xmlns:a16="http://schemas.microsoft.com/office/drawing/2014/main" id="{05C91BD8-DDFC-4368-B0CE-0D28F7470018}"/>
                </a:ext>
              </a:extLst>
            </p:cNvPr>
            <p:cNvSpPr>
              <a:spLocks noChangeShapeType="1"/>
            </p:cNvSpPr>
            <p:nvPr/>
          </p:nvSpPr>
          <p:spPr bwMode="auto">
            <a:xfrm>
              <a:off x="1248" y="1721"/>
              <a:ext cx="0" cy="1959"/>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14" name="Line 6">
              <a:extLst>
                <a:ext uri="{FF2B5EF4-FFF2-40B4-BE49-F238E27FC236}">
                  <a16:creationId xmlns:a16="http://schemas.microsoft.com/office/drawing/2014/main" id="{A60A5D11-FD29-4CF5-9301-3A7307A9679F}"/>
                </a:ext>
              </a:extLst>
            </p:cNvPr>
            <p:cNvSpPr>
              <a:spLocks noChangeShapeType="1"/>
            </p:cNvSpPr>
            <p:nvPr/>
          </p:nvSpPr>
          <p:spPr bwMode="auto">
            <a:xfrm>
              <a:off x="1530" y="3206"/>
              <a:ext cx="3392"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15" name="Line 7">
              <a:extLst>
                <a:ext uri="{FF2B5EF4-FFF2-40B4-BE49-F238E27FC236}">
                  <a16:creationId xmlns:a16="http://schemas.microsoft.com/office/drawing/2014/main" id="{A8C47AA4-7401-4AA8-9584-DE662A1C8D89}"/>
                </a:ext>
              </a:extLst>
            </p:cNvPr>
            <p:cNvSpPr>
              <a:spLocks noChangeShapeType="1"/>
            </p:cNvSpPr>
            <p:nvPr/>
          </p:nvSpPr>
          <p:spPr bwMode="auto">
            <a:xfrm flipV="1">
              <a:off x="1448" y="3110"/>
              <a:ext cx="36" cy="17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16" name="Line 8">
              <a:extLst>
                <a:ext uri="{FF2B5EF4-FFF2-40B4-BE49-F238E27FC236}">
                  <a16:creationId xmlns:a16="http://schemas.microsoft.com/office/drawing/2014/main" id="{20489E9A-95A8-45E4-9AE8-213974F11112}"/>
                </a:ext>
              </a:extLst>
            </p:cNvPr>
            <p:cNvSpPr>
              <a:spLocks noChangeShapeType="1"/>
            </p:cNvSpPr>
            <p:nvPr/>
          </p:nvSpPr>
          <p:spPr bwMode="auto">
            <a:xfrm flipH="1" flipV="1">
              <a:off x="1485" y="3113"/>
              <a:ext cx="42" cy="9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17" name="Line 9">
              <a:extLst>
                <a:ext uri="{FF2B5EF4-FFF2-40B4-BE49-F238E27FC236}">
                  <a16:creationId xmlns:a16="http://schemas.microsoft.com/office/drawing/2014/main" id="{C5DE532F-8674-42D2-BE06-C3E289A244A3}"/>
                </a:ext>
              </a:extLst>
            </p:cNvPr>
            <p:cNvSpPr>
              <a:spLocks noChangeShapeType="1"/>
            </p:cNvSpPr>
            <p:nvPr/>
          </p:nvSpPr>
          <p:spPr bwMode="auto">
            <a:xfrm flipH="1" flipV="1">
              <a:off x="1392" y="3110"/>
              <a:ext cx="51" cy="17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18" name="Line 10">
              <a:extLst>
                <a:ext uri="{FF2B5EF4-FFF2-40B4-BE49-F238E27FC236}">
                  <a16:creationId xmlns:a16="http://schemas.microsoft.com/office/drawing/2014/main" id="{16E4CC65-3E8A-4B12-ABDD-264CBC8A07D9}"/>
                </a:ext>
              </a:extLst>
            </p:cNvPr>
            <p:cNvSpPr>
              <a:spLocks noChangeShapeType="1"/>
            </p:cNvSpPr>
            <p:nvPr/>
          </p:nvSpPr>
          <p:spPr bwMode="auto">
            <a:xfrm flipH="1">
              <a:off x="1359" y="3121"/>
              <a:ext cx="40" cy="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19" name="Line 11">
              <a:extLst>
                <a:ext uri="{FF2B5EF4-FFF2-40B4-BE49-F238E27FC236}">
                  <a16:creationId xmlns:a16="http://schemas.microsoft.com/office/drawing/2014/main" id="{AE6C3009-B378-4CE3-87FC-EA7DA930F3BE}"/>
                </a:ext>
              </a:extLst>
            </p:cNvPr>
            <p:cNvSpPr>
              <a:spLocks noChangeShapeType="1"/>
            </p:cNvSpPr>
            <p:nvPr/>
          </p:nvSpPr>
          <p:spPr bwMode="auto">
            <a:xfrm flipH="1">
              <a:off x="1245" y="3206"/>
              <a:ext cx="11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0" name="Line 12">
              <a:extLst>
                <a:ext uri="{FF2B5EF4-FFF2-40B4-BE49-F238E27FC236}">
                  <a16:creationId xmlns:a16="http://schemas.microsoft.com/office/drawing/2014/main" id="{FC20B239-E062-4531-AFE6-421907CC7F64}"/>
                </a:ext>
              </a:extLst>
            </p:cNvPr>
            <p:cNvSpPr>
              <a:spLocks noChangeShapeType="1"/>
            </p:cNvSpPr>
            <p:nvPr/>
          </p:nvSpPr>
          <p:spPr bwMode="auto">
            <a:xfrm>
              <a:off x="1253" y="2772"/>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1" name="Line 13">
              <a:extLst>
                <a:ext uri="{FF2B5EF4-FFF2-40B4-BE49-F238E27FC236}">
                  <a16:creationId xmlns:a16="http://schemas.microsoft.com/office/drawing/2014/main" id="{0CDA1EFB-DAB1-4CC2-879E-17740ECF3FD8}"/>
                </a:ext>
              </a:extLst>
            </p:cNvPr>
            <p:cNvSpPr>
              <a:spLocks noChangeShapeType="1"/>
            </p:cNvSpPr>
            <p:nvPr/>
          </p:nvSpPr>
          <p:spPr bwMode="auto">
            <a:xfrm>
              <a:off x="1256" y="2337"/>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2" name="Line 14">
              <a:extLst>
                <a:ext uri="{FF2B5EF4-FFF2-40B4-BE49-F238E27FC236}">
                  <a16:creationId xmlns:a16="http://schemas.microsoft.com/office/drawing/2014/main" id="{5908D657-B0EF-453C-B1A3-E3330158987B}"/>
                </a:ext>
              </a:extLst>
            </p:cNvPr>
            <p:cNvSpPr>
              <a:spLocks noChangeShapeType="1"/>
            </p:cNvSpPr>
            <p:nvPr/>
          </p:nvSpPr>
          <p:spPr bwMode="auto">
            <a:xfrm>
              <a:off x="1252" y="1911"/>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3" name="Line 15">
              <a:extLst>
                <a:ext uri="{FF2B5EF4-FFF2-40B4-BE49-F238E27FC236}">
                  <a16:creationId xmlns:a16="http://schemas.microsoft.com/office/drawing/2014/main" id="{F89D70B4-292E-4C32-B6D3-066A301F5D5D}"/>
                </a:ext>
              </a:extLst>
            </p:cNvPr>
            <p:cNvSpPr>
              <a:spLocks noChangeShapeType="1"/>
            </p:cNvSpPr>
            <p:nvPr/>
          </p:nvSpPr>
          <p:spPr bwMode="auto">
            <a:xfrm>
              <a:off x="1596"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4" name="Line 16">
              <a:extLst>
                <a:ext uri="{FF2B5EF4-FFF2-40B4-BE49-F238E27FC236}">
                  <a16:creationId xmlns:a16="http://schemas.microsoft.com/office/drawing/2014/main" id="{E3816904-C4C4-47E1-91EF-00B1AE047E81}"/>
                </a:ext>
              </a:extLst>
            </p:cNvPr>
            <p:cNvSpPr>
              <a:spLocks noChangeShapeType="1"/>
            </p:cNvSpPr>
            <p:nvPr/>
          </p:nvSpPr>
          <p:spPr bwMode="auto">
            <a:xfrm>
              <a:off x="2028"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5" name="Line 17">
              <a:extLst>
                <a:ext uri="{FF2B5EF4-FFF2-40B4-BE49-F238E27FC236}">
                  <a16:creationId xmlns:a16="http://schemas.microsoft.com/office/drawing/2014/main" id="{E31A8802-9EB9-473A-9B77-4F85A54EDA10}"/>
                </a:ext>
              </a:extLst>
            </p:cNvPr>
            <p:cNvSpPr>
              <a:spLocks noChangeShapeType="1"/>
            </p:cNvSpPr>
            <p:nvPr/>
          </p:nvSpPr>
          <p:spPr bwMode="auto">
            <a:xfrm>
              <a:off x="2457"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6" name="Line 18">
              <a:extLst>
                <a:ext uri="{FF2B5EF4-FFF2-40B4-BE49-F238E27FC236}">
                  <a16:creationId xmlns:a16="http://schemas.microsoft.com/office/drawing/2014/main" id="{C25766C6-9695-480B-BB64-E0EEA96E87FC}"/>
                </a:ext>
              </a:extLst>
            </p:cNvPr>
            <p:cNvSpPr>
              <a:spLocks noChangeShapeType="1"/>
            </p:cNvSpPr>
            <p:nvPr/>
          </p:nvSpPr>
          <p:spPr bwMode="auto">
            <a:xfrm>
              <a:off x="2892"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7" name="Line 19">
              <a:extLst>
                <a:ext uri="{FF2B5EF4-FFF2-40B4-BE49-F238E27FC236}">
                  <a16:creationId xmlns:a16="http://schemas.microsoft.com/office/drawing/2014/main" id="{759AD0E9-04F1-4F33-B39A-57596789B524}"/>
                </a:ext>
              </a:extLst>
            </p:cNvPr>
            <p:cNvSpPr>
              <a:spLocks noChangeShapeType="1"/>
            </p:cNvSpPr>
            <p:nvPr/>
          </p:nvSpPr>
          <p:spPr bwMode="auto">
            <a:xfrm>
              <a:off x="3324"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8" name="Line 20">
              <a:extLst>
                <a:ext uri="{FF2B5EF4-FFF2-40B4-BE49-F238E27FC236}">
                  <a16:creationId xmlns:a16="http://schemas.microsoft.com/office/drawing/2014/main" id="{DDA874CC-4125-4DD8-B42D-00A1B90ED36C}"/>
                </a:ext>
              </a:extLst>
            </p:cNvPr>
            <p:cNvSpPr>
              <a:spLocks noChangeShapeType="1"/>
            </p:cNvSpPr>
            <p:nvPr/>
          </p:nvSpPr>
          <p:spPr bwMode="auto">
            <a:xfrm>
              <a:off x="3753" y="3160"/>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29" name="Line 21">
              <a:extLst>
                <a:ext uri="{FF2B5EF4-FFF2-40B4-BE49-F238E27FC236}">
                  <a16:creationId xmlns:a16="http://schemas.microsoft.com/office/drawing/2014/main" id="{12FBD3BF-9431-442D-B993-3EAFDA5DC528}"/>
                </a:ext>
              </a:extLst>
            </p:cNvPr>
            <p:cNvSpPr>
              <a:spLocks noChangeShapeType="1"/>
            </p:cNvSpPr>
            <p:nvPr/>
          </p:nvSpPr>
          <p:spPr bwMode="auto">
            <a:xfrm>
              <a:off x="4185"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30" name="Line 22">
              <a:extLst>
                <a:ext uri="{FF2B5EF4-FFF2-40B4-BE49-F238E27FC236}">
                  <a16:creationId xmlns:a16="http://schemas.microsoft.com/office/drawing/2014/main" id="{70A85D69-7CB7-4660-8C7F-1A160CDF8A85}"/>
                </a:ext>
              </a:extLst>
            </p:cNvPr>
            <p:cNvSpPr>
              <a:spLocks noChangeShapeType="1"/>
            </p:cNvSpPr>
            <p:nvPr/>
          </p:nvSpPr>
          <p:spPr bwMode="auto">
            <a:xfrm>
              <a:off x="1253" y="3633"/>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31" name="Line 23">
              <a:extLst>
                <a:ext uri="{FF2B5EF4-FFF2-40B4-BE49-F238E27FC236}">
                  <a16:creationId xmlns:a16="http://schemas.microsoft.com/office/drawing/2014/main" id="{40DE94BF-74A0-457E-A58C-140D74B40E72}"/>
                </a:ext>
              </a:extLst>
            </p:cNvPr>
            <p:cNvSpPr>
              <a:spLocks noChangeShapeType="1"/>
            </p:cNvSpPr>
            <p:nvPr/>
          </p:nvSpPr>
          <p:spPr bwMode="auto">
            <a:xfrm flipH="1">
              <a:off x="1245" y="3420"/>
              <a:ext cx="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32" name="Rectangle 24">
              <a:extLst>
                <a:ext uri="{FF2B5EF4-FFF2-40B4-BE49-F238E27FC236}">
                  <a16:creationId xmlns:a16="http://schemas.microsoft.com/office/drawing/2014/main" id="{8F4E3A81-047E-40EC-AEFC-7809BCD94E30}"/>
                </a:ext>
              </a:extLst>
            </p:cNvPr>
            <p:cNvSpPr>
              <a:spLocks noChangeArrowheads="1"/>
            </p:cNvSpPr>
            <p:nvPr/>
          </p:nvSpPr>
          <p:spPr bwMode="auto">
            <a:xfrm>
              <a:off x="987" y="176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30</a:t>
              </a:r>
            </a:p>
          </p:txBody>
        </p:sp>
        <p:sp>
          <p:nvSpPr>
            <p:cNvPr id="17433" name="Rectangle 25">
              <a:extLst>
                <a:ext uri="{FF2B5EF4-FFF2-40B4-BE49-F238E27FC236}">
                  <a16:creationId xmlns:a16="http://schemas.microsoft.com/office/drawing/2014/main" id="{66E6E1DD-254B-4ADC-8F17-099244E7CC4A}"/>
                </a:ext>
              </a:extLst>
            </p:cNvPr>
            <p:cNvSpPr>
              <a:spLocks noChangeArrowheads="1"/>
            </p:cNvSpPr>
            <p:nvPr/>
          </p:nvSpPr>
          <p:spPr bwMode="auto">
            <a:xfrm>
              <a:off x="987" y="2221"/>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20</a:t>
              </a:r>
            </a:p>
          </p:txBody>
        </p:sp>
        <p:sp>
          <p:nvSpPr>
            <p:cNvPr id="17434" name="Rectangle 26">
              <a:extLst>
                <a:ext uri="{FF2B5EF4-FFF2-40B4-BE49-F238E27FC236}">
                  <a16:creationId xmlns:a16="http://schemas.microsoft.com/office/drawing/2014/main" id="{F25EB712-CEFD-4E65-81C5-5B68ACA39D3F}"/>
                </a:ext>
              </a:extLst>
            </p:cNvPr>
            <p:cNvSpPr>
              <a:spLocks noChangeArrowheads="1"/>
            </p:cNvSpPr>
            <p:nvPr/>
          </p:nvSpPr>
          <p:spPr bwMode="auto">
            <a:xfrm>
              <a:off x="999" y="265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10</a:t>
              </a:r>
            </a:p>
          </p:txBody>
        </p:sp>
        <p:sp>
          <p:nvSpPr>
            <p:cNvPr id="17435" name="Rectangle 27">
              <a:extLst>
                <a:ext uri="{FF2B5EF4-FFF2-40B4-BE49-F238E27FC236}">
                  <a16:creationId xmlns:a16="http://schemas.microsoft.com/office/drawing/2014/main" id="{6CC6DE21-A7E2-4A5B-A6DF-6A279F54AECB}"/>
                </a:ext>
              </a:extLst>
            </p:cNvPr>
            <p:cNvSpPr>
              <a:spLocks noChangeArrowheads="1"/>
            </p:cNvSpPr>
            <p:nvPr/>
          </p:nvSpPr>
          <p:spPr bwMode="auto">
            <a:xfrm>
              <a:off x="1059" y="3063"/>
              <a:ext cx="22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0</a:t>
              </a:r>
            </a:p>
          </p:txBody>
        </p:sp>
        <p:sp>
          <p:nvSpPr>
            <p:cNvPr id="17436" name="Rectangle 28">
              <a:extLst>
                <a:ext uri="{FF2B5EF4-FFF2-40B4-BE49-F238E27FC236}">
                  <a16:creationId xmlns:a16="http://schemas.microsoft.com/office/drawing/2014/main" id="{4902DCD5-F3D5-4FD0-8C1E-56084E342B17}"/>
                </a:ext>
              </a:extLst>
            </p:cNvPr>
            <p:cNvSpPr>
              <a:spLocks noChangeArrowheads="1"/>
            </p:cNvSpPr>
            <p:nvPr/>
          </p:nvSpPr>
          <p:spPr bwMode="auto">
            <a:xfrm>
              <a:off x="1011" y="3373"/>
              <a:ext cx="28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-7</a:t>
              </a:r>
            </a:p>
          </p:txBody>
        </p:sp>
        <p:sp>
          <p:nvSpPr>
            <p:cNvPr id="17437" name="Rectangle 29">
              <a:extLst>
                <a:ext uri="{FF2B5EF4-FFF2-40B4-BE49-F238E27FC236}">
                  <a16:creationId xmlns:a16="http://schemas.microsoft.com/office/drawing/2014/main" id="{4BDCA4F5-EC3D-40AE-AD6C-80D0E847BC07}"/>
                </a:ext>
              </a:extLst>
            </p:cNvPr>
            <p:cNvSpPr>
              <a:spLocks noChangeArrowheads="1"/>
            </p:cNvSpPr>
            <p:nvPr/>
          </p:nvSpPr>
          <p:spPr bwMode="auto">
            <a:xfrm>
              <a:off x="2785" y="321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90</a:t>
              </a:r>
            </a:p>
          </p:txBody>
        </p:sp>
        <p:sp>
          <p:nvSpPr>
            <p:cNvPr id="17438" name="Rectangle 30">
              <a:extLst>
                <a:ext uri="{FF2B5EF4-FFF2-40B4-BE49-F238E27FC236}">
                  <a16:creationId xmlns:a16="http://schemas.microsoft.com/office/drawing/2014/main" id="{26A5A201-44C3-4CF2-A49C-D01A34009F81}"/>
                </a:ext>
              </a:extLst>
            </p:cNvPr>
            <p:cNvSpPr>
              <a:spLocks noChangeArrowheads="1"/>
            </p:cNvSpPr>
            <p:nvPr/>
          </p:nvSpPr>
          <p:spPr bwMode="auto">
            <a:xfrm>
              <a:off x="2343" y="321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80</a:t>
              </a:r>
            </a:p>
          </p:txBody>
        </p:sp>
        <p:sp>
          <p:nvSpPr>
            <p:cNvPr id="17439" name="Rectangle 31">
              <a:extLst>
                <a:ext uri="{FF2B5EF4-FFF2-40B4-BE49-F238E27FC236}">
                  <a16:creationId xmlns:a16="http://schemas.microsoft.com/office/drawing/2014/main" id="{38E1FBCF-0F11-47CC-8DEE-DD742D88670C}"/>
                </a:ext>
              </a:extLst>
            </p:cNvPr>
            <p:cNvSpPr>
              <a:spLocks noChangeArrowheads="1"/>
            </p:cNvSpPr>
            <p:nvPr/>
          </p:nvSpPr>
          <p:spPr bwMode="auto">
            <a:xfrm>
              <a:off x="1917" y="321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70</a:t>
              </a:r>
            </a:p>
          </p:txBody>
        </p:sp>
        <p:sp>
          <p:nvSpPr>
            <p:cNvPr id="17440" name="Rectangle 32">
              <a:extLst>
                <a:ext uri="{FF2B5EF4-FFF2-40B4-BE49-F238E27FC236}">
                  <a16:creationId xmlns:a16="http://schemas.microsoft.com/office/drawing/2014/main" id="{278C2492-49A5-4881-BA3F-847DFE74647E}"/>
                </a:ext>
              </a:extLst>
            </p:cNvPr>
            <p:cNvSpPr>
              <a:spLocks noChangeArrowheads="1"/>
            </p:cNvSpPr>
            <p:nvPr/>
          </p:nvSpPr>
          <p:spPr bwMode="auto">
            <a:xfrm>
              <a:off x="1489" y="321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60</a:t>
              </a:r>
            </a:p>
          </p:txBody>
        </p:sp>
        <p:sp>
          <p:nvSpPr>
            <p:cNvPr id="17441" name="Rectangle 33">
              <a:extLst>
                <a:ext uri="{FF2B5EF4-FFF2-40B4-BE49-F238E27FC236}">
                  <a16:creationId xmlns:a16="http://schemas.microsoft.com/office/drawing/2014/main" id="{A645A6AA-534B-45E4-9B83-5E233F287E56}"/>
                </a:ext>
              </a:extLst>
            </p:cNvPr>
            <p:cNvSpPr>
              <a:spLocks noChangeArrowheads="1"/>
            </p:cNvSpPr>
            <p:nvPr/>
          </p:nvSpPr>
          <p:spPr bwMode="auto">
            <a:xfrm>
              <a:off x="3213" y="3219"/>
              <a:ext cx="43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100</a:t>
              </a:r>
            </a:p>
          </p:txBody>
        </p:sp>
        <p:sp>
          <p:nvSpPr>
            <p:cNvPr id="17442" name="Rectangle 34">
              <a:extLst>
                <a:ext uri="{FF2B5EF4-FFF2-40B4-BE49-F238E27FC236}">
                  <a16:creationId xmlns:a16="http://schemas.microsoft.com/office/drawing/2014/main" id="{CB8D324C-525C-415F-9A90-CBBF92BE59C0}"/>
                </a:ext>
              </a:extLst>
            </p:cNvPr>
            <p:cNvSpPr>
              <a:spLocks noChangeArrowheads="1"/>
            </p:cNvSpPr>
            <p:nvPr/>
          </p:nvSpPr>
          <p:spPr bwMode="auto">
            <a:xfrm>
              <a:off x="3627" y="3219"/>
              <a:ext cx="43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110</a:t>
              </a:r>
            </a:p>
          </p:txBody>
        </p:sp>
        <p:sp>
          <p:nvSpPr>
            <p:cNvPr id="17443" name="Rectangle 35">
              <a:extLst>
                <a:ext uri="{FF2B5EF4-FFF2-40B4-BE49-F238E27FC236}">
                  <a16:creationId xmlns:a16="http://schemas.microsoft.com/office/drawing/2014/main" id="{3092FA61-CC58-4A18-A70B-B6EF3C3D1A7E}"/>
                </a:ext>
              </a:extLst>
            </p:cNvPr>
            <p:cNvSpPr>
              <a:spLocks noChangeArrowheads="1"/>
            </p:cNvSpPr>
            <p:nvPr/>
          </p:nvSpPr>
          <p:spPr bwMode="auto">
            <a:xfrm>
              <a:off x="4023" y="3219"/>
              <a:ext cx="43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120</a:t>
              </a:r>
            </a:p>
          </p:txBody>
        </p:sp>
        <p:sp>
          <p:nvSpPr>
            <p:cNvPr id="17444" name="Rectangle 36">
              <a:extLst>
                <a:ext uri="{FF2B5EF4-FFF2-40B4-BE49-F238E27FC236}">
                  <a16:creationId xmlns:a16="http://schemas.microsoft.com/office/drawing/2014/main" id="{339C1411-BFBA-4928-8B84-18839C04CC6E}"/>
                </a:ext>
              </a:extLst>
            </p:cNvPr>
            <p:cNvSpPr>
              <a:spLocks noChangeArrowheads="1"/>
            </p:cNvSpPr>
            <p:nvPr/>
          </p:nvSpPr>
          <p:spPr bwMode="auto">
            <a:xfrm>
              <a:off x="1335" y="1707"/>
              <a:ext cx="85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Profit ($)</a:t>
              </a:r>
            </a:p>
          </p:txBody>
        </p:sp>
        <p:sp>
          <p:nvSpPr>
            <p:cNvPr id="17445" name="Rectangle 37">
              <a:extLst>
                <a:ext uri="{FF2B5EF4-FFF2-40B4-BE49-F238E27FC236}">
                  <a16:creationId xmlns:a16="http://schemas.microsoft.com/office/drawing/2014/main" id="{83AAF739-F65D-4C38-8C28-9652B1EC2D1B}"/>
                </a:ext>
              </a:extLst>
            </p:cNvPr>
            <p:cNvSpPr>
              <a:spLocks noChangeArrowheads="1"/>
            </p:cNvSpPr>
            <p:nvPr/>
          </p:nvSpPr>
          <p:spPr bwMode="auto">
            <a:xfrm>
              <a:off x="3848" y="2667"/>
              <a:ext cx="1320"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t>Terminal</a:t>
              </a:r>
            </a:p>
            <a:p>
              <a:pPr algn="ctr">
                <a:spcBef>
                  <a:spcPct val="0"/>
                </a:spcBef>
                <a:buFontTx/>
                <a:buNone/>
              </a:pPr>
              <a:r>
                <a:rPr lang="en-US" altLang="en-US" sz="2400"/>
                <a:t>stock price ($)</a:t>
              </a:r>
            </a:p>
          </p:txBody>
        </p:sp>
        <p:sp>
          <p:nvSpPr>
            <p:cNvPr id="17446" name="Line 38">
              <a:extLst>
                <a:ext uri="{FF2B5EF4-FFF2-40B4-BE49-F238E27FC236}">
                  <a16:creationId xmlns:a16="http://schemas.microsoft.com/office/drawing/2014/main" id="{D50906FF-2CED-438D-86AB-7DF2517A46EA}"/>
                </a:ext>
              </a:extLst>
            </p:cNvPr>
            <p:cNvSpPr>
              <a:spLocks noChangeShapeType="1"/>
            </p:cNvSpPr>
            <p:nvPr/>
          </p:nvSpPr>
          <p:spPr bwMode="auto">
            <a:xfrm flipH="1">
              <a:off x="1211" y="3492"/>
              <a:ext cx="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47" name="Line 39">
              <a:extLst>
                <a:ext uri="{FF2B5EF4-FFF2-40B4-BE49-F238E27FC236}">
                  <a16:creationId xmlns:a16="http://schemas.microsoft.com/office/drawing/2014/main" id="{F58D8B44-8F8B-4F95-93EC-00529939398D}"/>
                </a:ext>
              </a:extLst>
            </p:cNvPr>
            <p:cNvSpPr>
              <a:spLocks noChangeShapeType="1"/>
            </p:cNvSpPr>
            <p:nvPr/>
          </p:nvSpPr>
          <p:spPr bwMode="auto">
            <a:xfrm>
              <a:off x="2909" y="3496"/>
              <a:ext cx="1699"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448" name="Line 40">
              <a:extLst>
                <a:ext uri="{FF2B5EF4-FFF2-40B4-BE49-F238E27FC236}">
                  <a16:creationId xmlns:a16="http://schemas.microsoft.com/office/drawing/2014/main" id="{DCACC5F4-5807-4C60-86F6-1171BF5B9A13}"/>
                </a:ext>
              </a:extLst>
            </p:cNvPr>
            <p:cNvSpPr>
              <a:spLocks noChangeShapeType="1"/>
            </p:cNvSpPr>
            <p:nvPr/>
          </p:nvSpPr>
          <p:spPr bwMode="auto">
            <a:xfrm flipH="1" flipV="1">
              <a:off x="1513" y="2119"/>
              <a:ext cx="1402" cy="140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D8B70D4-D723-4829-8EF7-5105E48DC7AF}"/>
              </a:ext>
            </a:extLst>
          </p:cNvPr>
          <p:cNvSpPr>
            <a:spLocks noGrp="1" noChangeArrowheads="1"/>
          </p:cNvSpPr>
          <p:nvPr>
            <p:ph type="title"/>
          </p:nvPr>
        </p:nvSpPr>
        <p:spPr>
          <a:xfrm>
            <a:off x="457200" y="685800"/>
            <a:ext cx="83058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sz="4800"/>
              <a:t>Short  Put on IBM </a:t>
            </a:r>
          </a:p>
        </p:txBody>
      </p:sp>
      <p:sp>
        <p:nvSpPr>
          <p:cNvPr id="19459" name="Rectangle 3">
            <a:extLst>
              <a:ext uri="{FF2B5EF4-FFF2-40B4-BE49-F238E27FC236}">
                <a16:creationId xmlns:a16="http://schemas.microsoft.com/office/drawing/2014/main" id="{A3E09A88-FDA0-4666-AC1F-C819D659FE30}"/>
              </a:ext>
            </a:extLst>
          </p:cNvPr>
          <p:cNvSpPr>
            <a:spLocks noGrp="1" noChangeArrowheads="1"/>
          </p:cNvSpPr>
          <p:nvPr>
            <p:ph type="body" idx="1"/>
          </p:nvPr>
        </p:nvSpPr>
        <p:spPr>
          <a:xfrm>
            <a:off x="685800" y="1600200"/>
            <a:ext cx="817245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FontTx/>
              <a:buNone/>
            </a:pPr>
            <a:r>
              <a:rPr lang="en-US" altLang="en-US"/>
              <a:t>   </a:t>
            </a:r>
            <a:r>
              <a:rPr lang="en-US" altLang="en-US" sz="2400"/>
              <a:t>Profit from writing  a European put option on IBM:  option price = $7, strike price = $90</a:t>
            </a:r>
          </a:p>
        </p:txBody>
      </p:sp>
      <p:grpSp>
        <p:nvGrpSpPr>
          <p:cNvPr id="19460" name="Group 4">
            <a:extLst>
              <a:ext uri="{FF2B5EF4-FFF2-40B4-BE49-F238E27FC236}">
                <a16:creationId xmlns:a16="http://schemas.microsoft.com/office/drawing/2014/main" id="{1E5A7D48-2EC0-41D4-9034-714E7DFF8427}"/>
              </a:ext>
            </a:extLst>
          </p:cNvPr>
          <p:cNvGrpSpPr>
            <a:grpSpLocks/>
          </p:cNvGrpSpPr>
          <p:nvPr/>
        </p:nvGrpSpPr>
        <p:grpSpPr bwMode="auto">
          <a:xfrm>
            <a:off x="1485900" y="2541588"/>
            <a:ext cx="6784975" cy="3535362"/>
            <a:chOff x="936" y="1601"/>
            <a:chExt cx="4274" cy="2227"/>
          </a:xfrm>
        </p:grpSpPr>
        <p:sp>
          <p:nvSpPr>
            <p:cNvPr id="19461" name="Rectangle 5">
              <a:extLst>
                <a:ext uri="{FF2B5EF4-FFF2-40B4-BE49-F238E27FC236}">
                  <a16:creationId xmlns:a16="http://schemas.microsoft.com/office/drawing/2014/main" id="{2D39C971-A0CA-4CB6-8983-2B404186B6CE}"/>
                </a:ext>
              </a:extLst>
            </p:cNvPr>
            <p:cNvSpPr>
              <a:spLocks noChangeArrowheads="1"/>
            </p:cNvSpPr>
            <p:nvPr/>
          </p:nvSpPr>
          <p:spPr bwMode="auto">
            <a:xfrm>
              <a:off x="937" y="3542"/>
              <a:ext cx="39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-30</a:t>
              </a:r>
            </a:p>
          </p:txBody>
        </p:sp>
        <p:sp>
          <p:nvSpPr>
            <p:cNvPr id="19462" name="Rectangle 6">
              <a:extLst>
                <a:ext uri="{FF2B5EF4-FFF2-40B4-BE49-F238E27FC236}">
                  <a16:creationId xmlns:a16="http://schemas.microsoft.com/office/drawing/2014/main" id="{526E39BA-C7AC-44EE-AF86-B722F3B9AB95}"/>
                </a:ext>
              </a:extLst>
            </p:cNvPr>
            <p:cNvSpPr>
              <a:spLocks noChangeArrowheads="1"/>
            </p:cNvSpPr>
            <p:nvPr/>
          </p:nvSpPr>
          <p:spPr bwMode="auto">
            <a:xfrm>
              <a:off x="936" y="3115"/>
              <a:ext cx="39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-20</a:t>
              </a:r>
            </a:p>
          </p:txBody>
        </p:sp>
        <p:sp>
          <p:nvSpPr>
            <p:cNvPr id="19463" name="Rectangle 7">
              <a:extLst>
                <a:ext uri="{FF2B5EF4-FFF2-40B4-BE49-F238E27FC236}">
                  <a16:creationId xmlns:a16="http://schemas.microsoft.com/office/drawing/2014/main" id="{1486E603-3790-4781-976F-7E9556A4DC9C}"/>
                </a:ext>
              </a:extLst>
            </p:cNvPr>
            <p:cNvSpPr>
              <a:spLocks noChangeArrowheads="1"/>
            </p:cNvSpPr>
            <p:nvPr/>
          </p:nvSpPr>
          <p:spPr bwMode="auto">
            <a:xfrm>
              <a:off x="937" y="2683"/>
              <a:ext cx="39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-10</a:t>
              </a:r>
            </a:p>
          </p:txBody>
        </p:sp>
        <p:sp>
          <p:nvSpPr>
            <p:cNvPr id="19464" name="Rectangle 8">
              <a:extLst>
                <a:ext uri="{FF2B5EF4-FFF2-40B4-BE49-F238E27FC236}">
                  <a16:creationId xmlns:a16="http://schemas.microsoft.com/office/drawing/2014/main" id="{0C09F306-7AFB-417E-8993-F9EE73FBC336}"/>
                </a:ext>
              </a:extLst>
            </p:cNvPr>
            <p:cNvSpPr>
              <a:spLocks noChangeArrowheads="1"/>
            </p:cNvSpPr>
            <p:nvPr/>
          </p:nvSpPr>
          <p:spPr bwMode="auto">
            <a:xfrm>
              <a:off x="1053" y="1956"/>
              <a:ext cx="22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7</a:t>
              </a:r>
            </a:p>
          </p:txBody>
        </p:sp>
        <p:sp>
          <p:nvSpPr>
            <p:cNvPr id="19465" name="Line 9">
              <a:extLst>
                <a:ext uri="{FF2B5EF4-FFF2-40B4-BE49-F238E27FC236}">
                  <a16:creationId xmlns:a16="http://schemas.microsoft.com/office/drawing/2014/main" id="{B95E5C94-91B1-4674-8D71-FC39EAB42174}"/>
                </a:ext>
              </a:extLst>
            </p:cNvPr>
            <p:cNvSpPr>
              <a:spLocks noChangeShapeType="1"/>
            </p:cNvSpPr>
            <p:nvPr/>
          </p:nvSpPr>
          <p:spPr bwMode="auto">
            <a:xfrm>
              <a:off x="1248" y="1601"/>
              <a:ext cx="0" cy="2081"/>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66" name="Line 10">
              <a:extLst>
                <a:ext uri="{FF2B5EF4-FFF2-40B4-BE49-F238E27FC236}">
                  <a16:creationId xmlns:a16="http://schemas.microsoft.com/office/drawing/2014/main" id="{090D1C91-47A5-4A9C-8765-59FF67C15E2A}"/>
                </a:ext>
              </a:extLst>
            </p:cNvPr>
            <p:cNvSpPr>
              <a:spLocks noChangeShapeType="1"/>
            </p:cNvSpPr>
            <p:nvPr/>
          </p:nvSpPr>
          <p:spPr bwMode="auto">
            <a:xfrm>
              <a:off x="1530" y="2396"/>
              <a:ext cx="3392"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67" name="Line 11">
              <a:extLst>
                <a:ext uri="{FF2B5EF4-FFF2-40B4-BE49-F238E27FC236}">
                  <a16:creationId xmlns:a16="http://schemas.microsoft.com/office/drawing/2014/main" id="{4A15585E-9D95-4955-A9B7-AF529074E9BA}"/>
                </a:ext>
              </a:extLst>
            </p:cNvPr>
            <p:cNvSpPr>
              <a:spLocks noChangeShapeType="1"/>
            </p:cNvSpPr>
            <p:nvPr/>
          </p:nvSpPr>
          <p:spPr bwMode="auto">
            <a:xfrm flipV="1">
              <a:off x="1448" y="2300"/>
              <a:ext cx="36" cy="17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68" name="Line 12">
              <a:extLst>
                <a:ext uri="{FF2B5EF4-FFF2-40B4-BE49-F238E27FC236}">
                  <a16:creationId xmlns:a16="http://schemas.microsoft.com/office/drawing/2014/main" id="{473F5741-055D-4AE6-9917-2A557EDFB420}"/>
                </a:ext>
              </a:extLst>
            </p:cNvPr>
            <p:cNvSpPr>
              <a:spLocks noChangeShapeType="1"/>
            </p:cNvSpPr>
            <p:nvPr/>
          </p:nvSpPr>
          <p:spPr bwMode="auto">
            <a:xfrm flipH="1" flipV="1">
              <a:off x="1485" y="2303"/>
              <a:ext cx="42" cy="9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69" name="Line 13">
              <a:extLst>
                <a:ext uri="{FF2B5EF4-FFF2-40B4-BE49-F238E27FC236}">
                  <a16:creationId xmlns:a16="http://schemas.microsoft.com/office/drawing/2014/main" id="{E44B0D77-AC94-4B02-BA15-11C75CBB1947}"/>
                </a:ext>
              </a:extLst>
            </p:cNvPr>
            <p:cNvSpPr>
              <a:spLocks noChangeShapeType="1"/>
            </p:cNvSpPr>
            <p:nvPr/>
          </p:nvSpPr>
          <p:spPr bwMode="auto">
            <a:xfrm flipH="1" flipV="1">
              <a:off x="1392" y="2300"/>
              <a:ext cx="51" cy="17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0" name="Line 14">
              <a:extLst>
                <a:ext uri="{FF2B5EF4-FFF2-40B4-BE49-F238E27FC236}">
                  <a16:creationId xmlns:a16="http://schemas.microsoft.com/office/drawing/2014/main" id="{1F1629DF-B8BD-4E1D-AD4F-C0C7B549F932}"/>
                </a:ext>
              </a:extLst>
            </p:cNvPr>
            <p:cNvSpPr>
              <a:spLocks noChangeShapeType="1"/>
            </p:cNvSpPr>
            <p:nvPr/>
          </p:nvSpPr>
          <p:spPr bwMode="auto">
            <a:xfrm flipH="1">
              <a:off x="1359" y="2311"/>
              <a:ext cx="40" cy="7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1" name="Line 15">
              <a:extLst>
                <a:ext uri="{FF2B5EF4-FFF2-40B4-BE49-F238E27FC236}">
                  <a16:creationId xmlns:a16="http://schemas.microsoft.com/office/drawing/2014/main" id="{DABD630F-1577-4378-8180-E8B4F51C0608}"/>
                </a:ext>
              </a:extLst>
            </p:cNvPr>
            <p:cNvSpPr>
              <a:spLocks noChangeShapeType="1"/>
            </p:cNvSpPr>
            <p:nvPr/>
          </p:nvSpPr>
          <p:spPr bwMode="auto">
            <a:xfrm flipH="1">
              <a:off x="1245" y="2396"/>
              <a:ext cx="11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2" name="Line 16">
              <a:extLst>
                <a:ext uri="{FF2B5EF4-FFF2-40B4-BE49-F238E27FC236}">
                  <a16:creationId xmlns:a16="http://schemas.microsoft.com/office/drawing/2014/main" id="{EF9C8B7F-13FB-4C61-8953-900B6D05BBE4}"/>
                </a:ext>
              </a:extLst>
            </p:cNvPr>
            <p:cNvSpPr>
              <a:spLocks noChangeShapeType="1"/>
            </p:cNvSpPr>
            <p:nvPr/>
          </p:nvSpPr>
          <p:spPr bwMode="auto">
            <a:xfrm>
              <a:off x="1253" y="1962"/>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3" name="Line 17">
              <a:extLst>
                <a:ext uri="{FF2B5EF4-FFF2-40B4-BE49-F238E27FC236}">
                  <a16:creationId xmlns:a16="http://schemas.microsoft.com/office/drawing/2014/main" id="{404EA5D4-1B5D-4E27-8C8F-2264664791F8}"/>
                </a:ext>
              </a:extLst>
            </p:cNvPr>
            <p:cNvSpPr>
              <a:spLocks noChangeShapeType="1"/>
            </p:cNvSpPr>
            <p:nvPr/>
          </p:nvSpPr>
          <p:spPr bwMode="auto">
            <a:xfrm>
              <a:off x="1596" y="234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4" name="Line 18">
              <a:extLst>
                <a:ext uri="{FF2B5EF4-FFF2-40B4-BE49-F238E27FC236}">
                  <a16:creationId xmlns:a16="http://schemas.microsoft.com/office/drawing/2014/main" id="{1BA5AE1F-CA9B-4672-859E-B97704DA2823}"/>
                </a:ext>
              </a:extLst>
            </p:cNvPr>
            <p:cNvSpPr>
              <a:spLocks noChangeShapeType="1"/>
            </p:cNvSpPr>
            <p:nvPr/>
          </p:nvSpPr>
          <p:spPr bwMode="auto">
            <a:xfrm>
              <a:off x="2028" y="234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5" name="Line 19">
              <a:extLst>
                <a:ext uri="{FF2B5EF4-FFF2-40B4-BE49-F238E27FC236}">
                  <a16:creationId xmlns:a16="http://schemas.microsoft.com/office/drawing/2014/main" id="{F4C9927C-61CB-470C-9247-A7F3045C2821}"/>
                </a:ext>
              </a:extLst>
            </p:cNvPr>
            <p:cNvSpPr>
              <a:spLocks noChangeShapeType="1"/>
            </p:cNvSpPr>
            <p:nvPr/>
          </p:nvSpPr>
          <p:spPr bwMode="auto">
            <a:xfrm>
              <a:off x="2457" y="234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6" name="Line 20">
              <a:extLst>
                <a:ext uri="{FF2B5EF4-FFF2-40B4-BE49-F238E27FC236}">
                  <a16:creationId xmlns:a16="http://schemas.microsoft.com/office/drawing/2014/main" id="{AE0480AC-5804-43C4-BF7A-2B8D179F6FE3}"/>
                </a:ext>
              </a:extLst>
            </p:cNvPr>
            <p:cNvSpPr>
              <a:spLocks noChangeShapeType="1"/>
            </p:cNvSpPr>
            <p:nvPr/>
          </p:nvSpPr>
          <p:spPr bwMode="auto">
            <a:xfrm>
              <a:off x="2892" y="234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7" name="Line 21">
              <a:extLst>
                <a:ext uri="{FF2B5EF4-FFF2-40B4-BE49-F238E27FC236}">
                  <a16:creationId xmlns:a16="http://schemas.microsoft.com/office/drawing/2014/main" id="{809FBFE5-00A6-4D75-B113-DFEAED7776D2}"/>
                </a:ext>
              </a:extLst>
            </p:cNvPr>
            <p:cNvSpPr>
              <a:spLocks noChangeShapeType="1"/>
            </p:cNvSpPr>
            <p:nvPr/>
          </p:nvSpPr>
          <p:spPr bwMode="auto">
            <a:xfrm>
              <a:off x="3324" y="234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8" name="Line 22">
              <a:extLst>
                <a:ext uri="{FF2B5EF4-FFF2-40B4-BE49-F238E27FC236}">
                  <a16:creationId xmlns:a16="http://schemas.microsoft.com/office/drawing/2014/main" id="{514F7B98-F93B-4A31-A517-8A3A351F8F1A}"/>
                </a:ext>
              </a:extLst>
            </p:cNvPr>
            <p:cNvSpPr>
              <a:spLocks noChangeShapeType="1"/>
            </p:cNvSpPr>
            <p:nvPr/>
          </p:nvSpPr>
          <p:spPr bwMode="auto">
            <a:xfrm>
              <a:off x="3753" y="2350"/>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79" name="Line 23">
              <a:extLst>
                <a:ext uri="{FF2B5EF4-FFF2-40B4-BE49-F238E27FC236}">
                  <a16:creationId xmlns:a16="http://schemas.microsoft.com/office/drawing/2014/main" id="{3CCF13DC-38F9-48CC-BE4C-9B87DBFA9CA0}"/>
                </a:ext>
              </a:extLst>
            </p:cNvPr>
            <p:cNvSpPr>
              <a:spLocks noChangeShapeType="1"/>
            </p:cNvSpPr>
            <p:nvPr/>
          </p:nvSpPr>
          <p:spPr bwMode="auto">
            <a:xfrm>
              <a:off x="4185" y="234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80" name="Line 24">
              <a:extLst>
                <a:ext uri="{FF2B5EF4-FFF2-40B4-BE49-F238E27FC236}">
                  <a16:creationId xmlns:a16="http://schemas.microsoft.com/office/drawing/2014/main" id="{669D8852-5157-4D92-9FC4-50A422F04827}"/>
                </a:ext>
              </a:extLst>
            </p:cNvPr>
            <p:cNvSpPr>
              <a:spLocks noChangeShapeType="1"/>
            </p:cNvSpPr>
            <p:nvPr/>
          </p:nvSpPr>
          <p:spPr bwMode="auto">
            <a:xfrm>
              <a:off x="1253" y="2823"/>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81" name="Line 25">
              <a:extLst>
                <a:ext uri="{FF2B5EF4-FFF2-40B4-BE49-F238E27FC236}">
                  <a16:creationId xmlns:a16="http://schemas.microsoft.com/office/drawing/2014/main" id="{5073326F-0AE8-4E88-B220-4124D617490F}"/>
                </a:ext>
              </a:extLst>
            </p:cNvPr>
            <p:cNvSpPr>
              <a:spLocks noChangeShapeType="1"/>
            </p:cNvSpPr>
            <p:nvPr/>
          </p:nvSpPr>
          <p:spPr bwMode="auto">
            <a:xfrm flipH="1">
              <a:off x="1245" y="2177"/>
              <a:ext cx="31"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82" name="Rectangle 26">
              <a:extLst>
                <a:ext uri="{FF2B5EF4-FFF2-40B4-BE49-F238E27FC236}">
                  <a16:creationId xmlns:a16="http://schemas.microsoft.com/office/drawing/2014/main" id="{20C64331-A57B-4524-87A2-1908A278A1D7}"/>
                </a:ext>
              </a:extLst>
            </p:cNvPr>
            <p:cNvSpPr>
              <a:spLocks noChangeArrowheads="1"/>
            </p:cNvSpPr>
            <p:nvPr/>
          </p:nvSpPr>
          <p:spPr bwMode="auto">
            <a:xfrm>
              <a:off x="1059" y="2253"/>
              <a:ext cx="22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0</a:t>
              </a:r>
            </a:p>
          </p:txBody>
        </p:sp>
        <p:sp>
          <p:nvSpPr>
            <p:cNvPr id="19483" name="Rectangle 27">
              <a:extLst>
                <a:ext uri="{FF2B5EF4-FFF2-40B4-BE49-F238E27FC236}">
                  <a16:creationId xmlns:a16="http://schemas.microsoft.com/office/drawing/2014/main" id="{C16CBE14-6728-4B4D-B895-BB1A3DBBCC52}"/>
                </a:ext>
              </a:extLst>
            </p:cNvPr>
            <p:cNvSpPr>
              <a:spLocks noChangeArrowheads="1"/>
            </p:cNvSpPr>
            <p:nvPr/>
          </p:nvSpPr>
          <p:spPr bwMode="auto">
            <a:xfrm>
              <a:off x="2761" y="2402"/>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90</a:t>
              </a:r>
            </a:p>
          </p:txBody>
        </p:sp>
        <p:sp>
          <p:nvSpPr>
            <p:cNvPr id="19484" name="Rectangle 28">
              <a:extLst>
                <a:ext uri="{FF2B5EF4-FFF2-40B4-BE49-F238E27FC236}">
                  <a16:creationId xmlns:a16="http://schemas.microsoft.com/office/drawing/2014/main" id="{801EB6A1-27BE-4E3C-8A09-0B9DD60307C5}"/>
                </a:ext>
              </a:extLst>
            </p:cNvPr>
            <p:cNvSpPr>
              <a:spLocks noChangeArrowheads="1"/>
            </p:cNvSpPr>
            <p:nvPr/>
          </p:nvSpPr>
          <p:spPr bwMode="auto">
            <a:xfrm>
              <a:off x="2324" y="2080"/>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80</a:t>
              </a:r>
            </a:p>
          </p:txBody>
        </p:sp>
        <p:sp>
          <p:nvSpPr>
            <p:cNvPr id="19485" name="Rectangle 29">
              <a:extLst>
                <a:ext uri="{FF2B5EF4-FFF2-40B4-BE49-F238E27FC236}">
                  <a16:creationId xmlns:a16="http://schemas.microsoft.com/office/drawing/2014/main" id="{29E4E673-7C48-4955-9298-A3B64CD3C31B}"/>
                </a:ext>
              </a:extLst>
            </p:cNvPr>
            <p:cNvSpPr>
              <a:spLocks noChangeArrowheads="1"/>
            </p:cNvSpPr>
            <p:nvPr/>
          </p:nvSpPr>
          <p:spPr bwMode="auto">
            <a:xfrm>
              <a:off x="1897" y="2080"/>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70</a:t>
              </a:r>
            </a:p>
          </p:txBody>
        </p:sp>
        <p:sp>
          <p:nvSpPr>
            <p:cNvPr id="19486" name="Rectangle 30">
              <a:extLst>
                <a:ext uri="{FF2B5EF4-FFF2-40B4-BE49-F238E27FC236}">
                  <a16:creationId xmlns:a16="http://schemas.microsoft.com/office/drawing/2014/main" id="{E25BB1EF-01EF-4A2E-B0CF-118BEC0B5E94}"/>
                </a:ext>
              </a:extLst>
            </p:cNvPr>
            <p:cNvSpPr>
              <a:spLocks noChangeArrowheads="1"/>
            </p:cNvSpPr>
            <p:nvPr/>
          </p:nvSpPr>
          <p:spPr bwMode="auto">
            <a:xfrm>
              <a:off x="1466" y="2080"/>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60</a:t>
              </a:r>
            </a:p>
          </p:txBody>
        </p:sp>
        <p:sp>
          <p:nvSpPr>
            <p:cNvPr id="19487" name="Rectangle 31">
              <a:extLst>
                <a:ext uri="{FF2B5EF4-FFF2-40B4-BE49-F238E27FC236}">
                  <a16:creationId xmlns:a16="http://schemas.microsoft.com/office/drawing/2014/main" id="{CF9FE332-D9EB-4CCA-8937-44DF37811C0D}"/>
                </a:ext>
              </a:extLst>
            </p:cNvPr>
            <p:cNvSpPr>
              <a:spLocks noChangeArrowheads="1"/>
            </p:cNvSpPr>
            <p:nvPr/>
          </p:nvSpPr>
          <p:spPr bwMode="auto">
            <a:xfrm>
              <a:off x="3194" y="2402"/>
              <a:ext cx="43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100</a:t>
              </a:r>
            </a:p>
          </p:txBody>
        </p:sp>
        <p:sp>
          <p:nvSpPr>
            <p:cNvPr id="19488" name="Rectangle 32">
              <a:extLst>
                <a:ext uri="{FF2B5EF4-FFF2-40B4-BE49-F238E27FC236}">
                  <a16:creationId xmlns:a16="http://schemas.microsoft.com/office/drawing/2014/main" id="{2C81BF0D-1587-4713-A865-6AD199487FBC}"/>
                </a:ext>
              </a:extLst>
            </p:cNvPr>
            <p:cNvSpPr>
              <a:spLocks noChangeArrowheads="1"/>
            </p:cNvSpPr>
            <p:nvPr/>
          </p:nvSpPr>
          <p:spPr bwMode="auto">
            <a:xfrm>
              <a:off x="3623" y="2402"/>
              <a:ext cx="43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110</a:t>
              </a:r>
            </a:p>
          </p:txBody>
        </p:sp>
        <p:sp>
          <p:nvSpPr>
            <p:cNvPr id="19489" name="Rectangle 33">
              <a:extLst>
                <a:ext uri="{FF2B5EF4-FFF2-40B4-BE49-F238E27FC236}">
                  <a16:creationId xmlns:a16="http://schemas.microsoft.com/office/drawing/2014/main" id="{1C2A78B4-B7E9-47BC-BBCC-C95893B9F7D9}"/>
                </a:ext>
              </a:extLst>
            </p:cNvPr>
            <p:cNvSpPr>
              <a:spLocks noChangeArrowheads="1"/>
            </p:cNvSpPr>
            <p:nvPr/>
          </p:nvSpPr>
          <p:spPr bwMode="auto">
            <a:xfrm>
              <a:off x="4018" y="2402"/>
              <a:ext cx="43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120</a:t>
              </a:r>
            </a:p>
          </p:txBody>
        </p:sp>
        <p:sp>
          <p:nvSpPr>
            <p:cNvPr id="19490" name="Rectangle 34">
              <a:extLst>
                <a:ext uri="{FF2B5EF4-FFF2-40B4-BE49-F238E27FC236}">
                  <a16:creationId xmlns:a16="http://schemas.microsoft.com/office/drawing/2014/main" id="{E61D8BED-EA01-4584-B1E9-D14169B3ED1F}"/>
                </a:ext>
              </a:extLst>
            </p:cNvPr>
            <p:cNvSpPr>
              <a:spLocks noChangeArrowheads="1"/>
            </p:cNvSpPr>
            <p:nvPr/>
          </p:nvSpPr>
          <p:spPr bwMode="auto">
            <a:xfrm>
              <a:off x="1335" y="1689"/>
              <a:ext cx="85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Profit ($)</a:t>
              </a:r>
            </a:p>
          </p:txBody>
        </p:sp>
        <p:sp>
          <p:nvSpPr>
            <p:cNvPr id="19491" name="Rectangle 35">
              <a:extLst>
                <a:ext uri="{FF2B5EF4-FFF2-40B4-BE49-F238E27FC236}">
                  <a16:creationId xmlns:a16="http://schemas.microsoft.com/office/drawing/2014/main" id="{59C91E26-DC85-49C3-B0D0-8ED3E20DB7C5}"/>
                </a:ext>
              </a:extLst>
            </p:cNvPr>
            <p:cNvSpPr>
              <a:spLocks noChangeArrowheads="1"/>
            </p:cNvSpPr>
            <p:nvPr/>
          </p:nvSpPr>
          <p:spPr bwMode="auto">
            <a:xfrm>
              <a:off x="3890" y="1857"/>
              <a:ext cx="1320"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t>Terminal</a:t>
              </a:r>
            </a:p>
            <a:p>
              <a:pPr algn="ctr">
                <a:spcBef>
                  <a:spcPct val="0"/>
                </a:spcBef>
                <a:buFontTx/>
                <a:buNone/>
              </a:pPr>
              <a:r>
                <a:rPr lang="en-US" altLang="en-US" sz="2400"/>
                <a:t>stock price ($)</a:t>
              </a:r>
            </a:p>
          </p:txBody>
        </p:sp>
        <p:sp>
          <p:nvSpPr>
            <p:cNvPr id="19492" name="Line 36">
              <a:extLst>
                <a:ext uri="{FF2B5EF4-FFF2-40B4-BE49-F238E27FC236}">
                  <a16:creationId xmlns:a16="http://schemas.microsoft.com/office/drawing/2014/main" id="{380D6863-15E3-46FC-8AC1-2409809571F6}"/>
                </a:ext>
              </a:extLst>
            </p:cNvPr>
            <p:cNvSpPr>
              <a:spLocks noChangeShapeType="1"/>
            </p:cNvSpPr>
            <p:nvPr/>
          </p:nvSpPr>
          <p:spPr bwMode="auto">
            <a:xfrm flipH="1">
              <a:off x="1211" y="2098"/>
              <a:ext cx="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93" name="Line 37">
              <a:extLst>
                <a:ext uri="{FF2B5EF4-FFF2-40B4-BE49-F238E27FC236}">
                  <a16:creationId xmlns:a16="http://schemas.microsoft.com/office/drawing/2014/main" id="{4D92857A-9D85-4F7D-9EEF-95967B77BA89}"/>
                </a:ext>
              </a:extLst>
            </p:cNvPr>
            <p:cNvSpPr>
              <a:spLocks noChangeShapeType="1"/>
            </p:cNvSpPr>
            <p:nvPr/>
          </p:nvSpPr>
          <p:spPr bwMode="auto">
            <a:xfrm>
              <a:off x="2909" y="2096"/>
              <a:ext cx="1269"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94" name="Line 38">
              <a:extLst>
                <a:ext uri="{FF2B5EF4-FFF2-40B4-BE49-F238E27FC236}">
                  <a16:creationId xmlns:a16="http://schemas.microsoft.com/office/drawing/2014/main" id="{4176726F-2F3C-46B1-A800-686D36074FCC}"/>
                </a:ext>
              </a:extLst>
            </p:cNvPr>
            <p:cNvSpPr>
              <a:spLocks noChangeShapeType="1"/>
            </p:cNvSpPr>
            <p:nvPr/>
          </p:nvSpPr>
          <p:spPr bwMode="auto">
            <a:xfrm flipH="1">
              <a:off x="1509" y="2104"/>
              <a:ext cx="1408" cy="13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95" name="Line 39">
              <a:extLst>
                <a:ext uri="{FF2B5EF4-FFF2-40B4-BE49-F238E27FC236}">
                  <a16:creationId xmlns:a16="http://schemas.microsoft.com/office/drawing/2014/main" id="{A01D5D0D-80AF-408E-8B3D-B51A313D4E40}"/>
                </a:ext>
              </a:extLst>
            </p:cNvPr>
            <p:cNvSpPr>
              <a:spLocks noChangeShapeType="1"/>
            </p:cNvSpPr>
            <p:nvPr/>
          </p:nvSpPr>
          <p:spPr bwMode="auto">
            <a:xfrm>
              <a:off x="1253" y="3255"/>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496" name="Line 40">
              <a:extLst>
                <a:ext uri="{FF2B5EF4-FFF2-40B4-BE49-F238E27FC236}">
                  <a16:creationId xmlns:a16="http://schemas.microsoft.com/office/drawing/2014/main" id="{20CDCAE3-2465-4224-BE49-CCDA2383662C}"/>
                </a:ext>
              </a:extLst>
            </p:cNvPr>
            <p:cNvSpPr>
              <a:spLocks noChangeShapeType="1"/>
            </p:cNvSpPr>
            <p:nvPr/>
          </p:nvSpPr>
          <p:spPr bwMode="auto">
            <a:xfrm>
              <a:off x="1253" y="3684"/>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0AD4AA5-EE54-4D90-8C06-87C66D406FFB}"/>
              </a:ext>
            </a:extLst>
          </p:cNvPr>
          <p:cNvSpPr>
            <a:spLocks noGrp="1" noChangeArrowheads="1"/>
          </p:cNvSpPr>
          <p:nvPr>
            <p:ph type="title"/>
          </p:nvPr>
        </p:nvSpPr>
        <p:spPr>
          <a:xfrm>
            <a:off x="685800" y="3556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Payoffs from Options</a:t>
            </a:r>
            <a:br>
              <a:rPr lang="en-US" altLang="en-US"/>
            </a:br>
            <a:r>
              <a:rPr lang="en-US" altLang="en-US" sz="2800" b="1"/>
              <a:t>What is the Option Position in Each Case?</a:t>
            </a:r>
            <a:r>
              <a:rPr lang="en-US" altLang="en-US" sz="2800"/>
              <a:t> </a:t>
            </a:r>
            <a:r>
              <a:rPr lang="en-US" altLang="en-US"/>
              <a:t> </a:t>
            </a:r>
          </a:p>
        </p:txBody>
      </p:sp>
      <p:sp>
        <p:nvSpPr>
          <p:cNvPr id="21507" name="Rectangle 3">
            <a:extLst>
              <a:ext uri="{FF2B5EF4-FFF2-40B4-BE49-F238E27FC236}">
                <a16:creationId xmlns:a16="http://schemas.microsoft.com/office/drawing/2014/main" id="{99686B96-5992-4CC1-8B3B-87455AA6008D}"/>
              </a:ext>
            </a:extLst>
          </p:cNvPr>
          <p:cNvSpPr>
            <a:spLocks noGrp="1" noChangeArrowheads="1"/>
          </p:cNvSpPr>
          <p:nvPr>
            <p:ph type="body" idx="1"/>
          </p:nvPr>
        </p:nvSpPr>
        <p:spPr>
          <a:xfrm>
            <a:off x="685800" y="1371600"/>
            <a:ext cx="777240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FontTx/>
              <a:buNone/>
            </a:pPr>
            <a:r>
              <a:rPr lang="en-US" altLang="en-US"/>
              <a:t>   </a:t>
            </a:r>
            <a:r>
              <a:rPr lang="en-US" altLang="en-US" sz="2400" i="1">
                <a:latin typeface="Times New Roman" panose="02020603050405020304" pitchFamily="18" charset="0"/>
              </a:rPr>
              <a:t>K</a:t>
            </a:r>
            <a:r>
              <a:rPr lang="en-US" altLang="en-US" sz="2400"/>
              <a:t>  = Strike price, </a:t>
            </a:r>
            <a:r>
              <a:rPr lang="en-US" altLang="en-US" sz="2400" i="1">
                <a:latin typeface="Times New Roman" panose="02020603050405020304" pitchFamily="18" charset="0"/>
              </a:rPr>
              <a:t>S</a:t>
            </a:r>
            <a:r>
              <a:rPr lang="en-US" altLang="en-US" sz="2400" i="1" baseline="-25000">
                <a:latin typeface="Times New Roman" panose="02020603050405020304" pitchFamily="18" charset="0"/>
              </a:rPr>
              <a:t>T</a:t>
            </a:r>
            <a:r>
              <a:rPr lang="en-US" altLang="en-US" sz="2400" i="1"/>
              <a:t> </a:t>
            </a:r>
            <a:r>
              <a:rPr lang="en-US" altLang="en-US" sz="2400"/>
              <a:t> = Price of asset at maturity</a:t>
            </a:r>
            <a:endParaRPr lang="en-US" altLang="en-US"/>
          </a:p>
        </p:txBody>
      </p:sp>
      <p:grpSp>
        <p:nvGrpSpPr>
          <p:cNvPr id="21508" name="Group 4">
            <a:extLst>
              <a:ext uri="{FF2B5EF4-FFF2-40B4-BE49-F238E27FC236}">
                <a16:creationId xmlns:a16="http://schemas.microsoft.com/office/drawing/2014/main" id="{ED6541D0-6E00-490F-A1BB-832899DD07B8}"/>
              </a:ext>
            </a:extLst>
          </p:cNvPr>
          <p:cNvGrpSpPr>
            <a:grpSpLocks/>
          </p:cNvGrpSpPr>
          <p:nvPr/>
        </p:nvGrpSpPr>
        <p:grpSpPr bwMode="auto">
          <a:xfrm>
            <a:off x="1600200" y="2043113"/>
            <a:ext cx="6013450" cy="3884612"/>
            <a:chOff x="1008" y="1287"/>
            <a:chExt cx="3788" cy="2447"/>
          </a:xfrm>
        </p:grpSpPr>
        <p:grpSp>
          <p:nvGrpSpPr>
            <p:cNvPr id="21509" name="Group 5">
              <a:extLst>
                <a:ext uri="{FF2B5EF4-FFF2-40B4-BE49-F238E27FC236}">
                  <a16:creationId xmlns:a16="http://schemas.microsoft.com/office/drawing/2014/main" id="{BDDDC674-78AF-4917-ACB5-560D3E953E5A}"/>
                </a:ext>
              </a:extLst>
            </p:cNvPr>
            <p:cNvGrpSpPr>
              <a:grpSpLocks/>
            </p:cNvGrpSpPr>
            <p:nvPr/>
          </p:nvGrpSpPr>
          <p:grpSpPr bwMode="auto">
            <a:xfrm>
              <a:off x="1008" y="1385"/>
              <a:ext cx="1460" cy="1071"/>
              <a:chOff x="1008" y="1385"/>
              <a:chExt cx="1460" cy="1071"/>
            </a:xfrm>
          </p:grpSpPr>
          <p:sp>
            <p:nvSpPr>
              <p:cNvPr id="21539" name="Line 6">
                <a:extLst>
                  <a:ext uri="{FF2B5EF4-FFF2-40B4-BE49-F238E27FC236}">
                    <a16:creationId xmlns:a16="http://schemas.microsoft.com/office/drawing/2014/main" id="{A04B694C-8785-4E78-84CB-5D107A6011E4}"/>
                  </a:ext>
                </a:extLst>
              </p:cNvPr>
              <p:cNvSpPr>
                <a:spLocks noChangeShapeType="1"/>
              </p:cNvSpPr>
              <p:nvPr/>
            </p:nvSpPr>
            <p:spPr bwMode="auto">
              <a:xfrm>
                <a:off x="1008" y="1385"/>
                <a:ext cx="0" cy="1071"/>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40" name="Line 7">
                <a:extLst>
                  <a:ext uri="{FF2B5EF4-FFF2-40B4-BE49-F238E27FC236}">
                    <a16:creationId xmlns:a16="http://schemas.microsoft.com/office/drawing/2014/main" id="{97A32973-3835-4105-A968-34F689918E38}"/>
                  </a:ext>
                </a:extLst>
              </p:cNvPr>
              <p:cNvSpPr>
                <a:spLocks noChangeShapeType="1"/>
              </p:cNvSpPr>
              <p:nvPr/>
            </p:nvSpPr>
            <p:spPr bwMode="auto">
              <a:xfrm>
                <a:off x="1013" y="1944"/>
                <a:ext cx="145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1510" name="Group 8">
              <a:extLst>
                <a:ext uri="{FF2B5EF4-FFF2-40B4-BE49-F238E27FC236}">
                  <a16:creationId xmlns:a16="http://schemas.microsoft.com/office/drawing/2014/main" id="{E885C8BE-9726-4B94-BDD1-18ED86E2C7B8}"/>
                </a:ext>
              </a:extLst>
            </p:cNvPr>
            <p:cNvGrpSpPr>
              <a:grpSpLocks/>
            </p:cNvGrpSpPr>
            <p:nvPr/>
          </p:nvGrpSpPr>
          <p:grpSpPr bwMode="auto">
            <a:xfrm>
              <a:off x="3228" y="1385"/>
              <a:ext cx="1460" cy="1071"/>
              <a:chOff x="3228" y="1385"/>
              <a:chExt cx="1460" cy="1071"/>
            </a:xfrm>
          </p:grpSpPr>
          <p:sp>
            <p:nvSpPr>
              <p:cNvPr id="21537" name="Line 9">
                <a:extLst>
                  <a:ext uri="{FF2B5EF4-FFF2-40B4-BE49-F238E27FC236}">
                    <a16:creationId xmlns:a16="http://schemas.microsoft.com/office/drawing/2014/main" id="{E052D4AD-8090-42FE-BE35-47323F645D72}"/>
                  </a:ext>
                </a:extLst>
              </p:cNvPr>
              <p:cNvSpPr>
                <a:spLocks noChangeShapeType="1"/>
              </p:cNvSpPr>
              <p:nvPr/>
            </p:nvSpPr>
            <p:spPr bwMode="auto">
              <a:xfrm>
                <a:off x="3228" y="1385"/>
                <a:ext cx="0" cy="1071"/>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38" name="Line 10">
                <a:extLst>
                  <a:ext uri="{FF2B5EF4-FFF2-40B4-BE49-F238E27FC236}">
                    <a16:creationId xmlns:a16="http://schemas.microsoft.com/office/drawing/2014/main" id="{0D9CA163-C502-4DE0-BBDB-E8F9AE248560}"/>
                  </a:ext>
                </a:extLst>
              </p:cNvPr>
              <p:cNvSpPr>
                <a:spLocks noChangeShapeType="1"/>
              </p:cNvSpPr>
              <p:nvPr/>
            </p:nvSpPr>
            <p:spPr bwMode="auto">
              <a:xfrm>
                <a:off x="3233" y="1944"/>
                <a:ext cx="145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21511" name="Rectangle 11">
              <a:extLst>
                <a:ext uri="{FF2B5EF4-FFF2-40B4-BE49-F238E27FC236}">
                  <a16:creationId xmlns:a16="http://schemas.microsoft.com/office/drawing/2014/main" id="{A1196712-26EF-484F-BEF0-2C55BF34FC6C}"/>
                </a:ext>
              </a:extLst>
            </p:cNvPr>
            <p:cNvSpPr>
              <a:spLocks noChangeArrowheads="1"/>
            </p:cNvSpPr>
            <p:nvPr/>
          </p:nvSpPr>
          <p:spPr bwMode="auto">
            <a:xfrm>
              <a:off x="1035" y="1287"/>
              <a:ext cx="65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Payoff</a:t>
              </a:r>
            </a:p>
          </p:txBody>
        </p:sp>
        <p:sp>
          <p:nvSpPr>
            <p:cNvPr id="21512" name="Rectangle 12">
              <a:extLst>
                <a:ext uri="{FF2B5EF4-FFF2-40B4-BE49-F238E27FC236}">
                  <a16:creationId xmlns:a16="http://schemas.microsoft.com/office/drawing/2014/main" id="{E0C6F0FE-0674-4896-9348-0B8EB1E55C14}"/>
                </a:ext>
              </a:extLst>
            </p:cNvPr>
            <p:cNvSpPr>
              <a:spLocks noChangeArrowheads="1"/>
            </p:cNvSpPr>
            <p:nvPr/>
          </p:nvSpPr>
          <p:spPr bwMode="auto">
            <a:xfrm>
              <a:off x="3267" y="1287"/>
              <a:ext cx="65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Payoff</a:t>
              </a:r>
            </a:p>
          </p:txBody>
        </p:sp>
        <p:sp>
          <p:nvSpPr>
            <p:cNvPr id="21513" name="Rectangle 13">
              <a:extLst>
                <a:ext uri="{FF2B5EF4-FFF2-40B4-BE49-F238E27FC236}">
                  <a16:creationId xmlns:a16="http://schemas.microsoft.com/office/drawing/2014/main" id="{49C004D1-8A78-4E7A-B5C0-D89310EF576C}"/>
                </a:ext>
              </a:extLst>
            </p:cNvPr>
            <p:cNvSpPr>
              <a:spLocks noChangeArrowheads="1"/>
            </p:cNvSpPr>
            <p:nvPr/>
          </p:nvSpPr>
          <p:spPr bwMode="auto">
            <a:xfrm>
              <a:off x="2283" y="1959"/>
              <a:ext cx="28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S</a:t>
              </a:r>
              <a:r>
                <a:rPr lang="en-US" altLang="en-US" sz="2400" i="1" baseline="-25000">
                  <a:latin typeface="Times New Roman" panose="02020603050405020304" pitchFamily="18" charset="0"/>
                </a:rPr>
                <a:t>T</a:t>
              </a:r>
            </a:p>
          </p:txBody>
        </p:sp>
        <p:sp>
          <p:nvSpPr>
            <p:cNvPr id="21514" name="Rectangle 14">
              <a:extLst>
                <a:ext uri="{FF2B5EF4-FFF2-40B4-BE49-F238E27FC236}">
                  <a16:creationId xmlns:a16="http://schemas.microsoft.com/office/drawing/2014/main" id="{D10D6E54-FCBD-48D9-A8A9-6B8B6FF162F9}"/>
                </a:ext>
              </a:extLst>
            </p:cNvPr>
            <p:cNvSpPr>
              <a:spLocks noChangeArrowheads="1"/>
            </p:cNvSpPr>
            <p:nvPr/>
          </p:nvSpPr>
          <p:spPr bwMode="auto">
            <a:xfrm>
              <a:off x="4515" y="1959"/>
              <a:ext cx="28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S</a:t>
              </a:r>
              <a:r>
                <a:rPr lang="en-US" altLang="en-US" sz="2400" i="1" baseline="-25000">
                  <a:latin typeface="Times New Roman" panose="02020603050405020304" pitchFamily="18" charset="0"/>
                </a:rPr>
                <a:t>T</a:t>
              </a:r>
            </a:p>
          </p:txBody>
        </p:sp>
        <p:sp>
          <p:nvSpPr>
            <p:cNvPr id="21515" name="Rectangle 15">
              <a:extLst>
                <a:ext uri="{FF2B5EF4-FFF2-40B4-BE49-F238E27FC236}">
                  <a16:creationId xmlns:a16="http://schemas.microsoft.com/office/drawing/2014/main" id="{62EA343B-0F89-4F42-AAA4-1A7FFADFF13B}"/>
                </a:ext>
              </a:extLst>
            </p:cNvPr>
            <p:cNvSpPr>
              <a:spLocks noChangeArrowheads="1"/>
            </p:cNvSpPr>
            <p:nvPr/>
          </p:nvSpPr>
          <p:spPr bwMode="auto">
            <a:xfrm>
              <a:off x="1592" y="1947"/>
              <a:ext cx="24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K</a:t>
              </a:r>
            </a:p>
          </p:txBody>
        </p:sp>
        <p:sp>
          <p:nvSpPr>
            <p:cNvPr id="21516" name="Rectangle 16">
              <a:extLst>
                <a:ext uri="{FF2B5EF4-FFF2-40B4-BE49-F238E27FC236}">
                  <a16:creationId xmlns:a16="http://schemas.microsoft.com/office/drawing/2014/main" id="{99A00056-DBF0-4CE3-8845-A37D8BF1B164}"/>
                </a:ext>
              </a:extLst>
            </p:cNvPr>
            <p:cNvSpPr>
              <a:spLocks noChangeArrowheads="1"/>
            </p:cNvSpPr>
            <p:nvPr/>
          </p:nvSpPr>
          <p:spPr bwMode="auto">
            <a:xfrm>
              <a:off x="3824" y="1659"/>
              <a:ext cx="24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K</a:t>
              </a:r>
            </a:p>
          </p:txBody>
        </p:sp>
        <p:sp>
          <p:nvSpPr>
            <p:cNvPr id="21517" name="Line 17">
              <a:extLst>
                <a:ext uri="{FF2B5EF4-FFF2-40B4-BE49-F238E27FC236}">
                  <a16:creationId xmlns:a16="http://schemas.microsoft.com/office/drawing/2014/main" id="{43DFEA01-F5FD-4CEA-8901-D6B30309B8D1}"/>
                </a:ext>
              </a:extLst>
            </p:cNvPr>
            <p:cNvSpPr>
              <a:spLocks noChangeShapeType="1"/>
            </p:cNvSpPr>
            <p:nvPr/>
          </p:nvSpPr>
          <p:spPr bwMode="auto">
            <a:xfrm>
              <a:off x="1013" y="1944"/>
              <a:ext cx="67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18" name="Line 18">
              <a:extLst>
                <a:ext uri="{FF2B5EF4-FFF2-40B4-BE49-F238E27FC236}">
                  <a16:creationId xmlns:a16="http://schemas.microsoft.com/office/drawing/2014/main" id="{D43979A3-43C5-4D42-B641-D388497D3A12}"/>
                </a:ext>
              </a:extLst>
            </p:cNvPr>
            <p:cNvSpPr>
              <a:spLocks noChangeShapeType="1"/>
            </p:cNvSpPr>
            <p:nvPr/>
          </p:nvSpPr>
          <p:spPr bwMode="auto">
            <a:xfrm flipV="1">
              <a:off x="1701" y="1472"/>
              <a:ext cx="454" cy="486"/>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19" name="Line 19">
              <a:extLst>
                <a:ext uri="{FF2B5EF4-FFF2-40B4-BE49-F238E27FC236}">
                  <a16:creationId xmlns:a16="http://schemas.microsoft.com/office/drawing/2014/main" id="{494006A1-84F3-4D9D-BE63-9BFE5343F4C4}"/>
                </a:ext>
              </a:extLst>
            </p:cNvPr>
            <p:cNvSpPr>
              <a:spLocks noChangeShapeType="1"/>
            </p:cNvSpPr>
            <p:nvPr/>
          </p:nvSpPr>
          <p:spPr bwMode="auto">
            <a:xfrm>
              <a:off x="3236" y="1944"/>
              <a:ext cx="67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nvGrpSpPr>
            <p:cNvPr id="21520" name="Group 20">
              <a:extLst>
                <a:ext uri="{FF2B5EF4-FFF2-40B4-BE49-F238E27FC236}">
                  <a16:creationId xmlns:a16="http://schemas.microsoft.com/office/drawing/2014/main" id="{14FB4320-32CF-47F3-99A8-6BDAD5FCF050}"/>
                </a:ext>
              </a:extLst>
            </p:cNvPr>
            <p:cNvGrpSpPr>
              <a:grpSpLocks/>
            </p:cNvGrpSpPr>
            <p:nvPr/>
          </p:nvGrpSpPr>
          <p:grpSpPr bwMode="auto">
            <a:xfrm>
              <a:off x="1008" y="2663"/>
              <a:ext cx="1460" cy="1071"/>
              <a:chOff x="1008" y="2663"/>
              <a:chExt cx="1460" cy="1071"/>
            </a:xfrm>
          </p:grpSpPr>
          <p:sp>
            <p:nvSpPr>
              <p:cNvPr id="21535" name="Line 21">
                <a:extLst>
                  <a:ext uri="{FF2B5EF4-FFF2-40B4-BE49-F238E27FC236}">
                    <a16:creationId xmlns:a16="http://schemas.microsoft.com/office/drawing/2014/main" id="{2CCE24D4-FDE1-4227-944B-1DD8F6635901}"/>
                  </a:ext>
                </a:extLst>
              </p:cNvPr>
              <p:cNvSpPr>
                <a:spLocks noChangeShapeType="1"/>
              </p:cNvSpPr>
              <p:nvPr/>
            </p:nvSpPr>
            <p:spPr bwMode="auto">
              <a:xfrm>
                <a:off x="1008" y="2663"/>
                <a:ext cx="0" cy="1071"/>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36" name="Line 22">
                <a:extLst>
                  <a:ext uri="{FF2B5EF4-FFF2-40B4-BE49-F238E27FC236}">
                    <a16:creationId xmlns:a16="http://schemas.microsoft.com/office/drawing/2014/main" id="{B6F9A136-3740-4425-9349-77F823C3DDDE}"/>
                  </a:ext>
                </a:extLst>
              </p:cNvPr>
              <p:cNvSpPr>
                <a:spLocks noChangeShapeType="1"/>
              </p:cNvSpPr>
              <p:nvPr/>
            </p:nvSpPr>
            <p:spPr bwMode="auto">
              <a:xfrm>
                <a:off x="1013" y="3222"/>
                <a:ext cx="145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1521" name="Group 23">
              <a:extLst>
                <a:ext uri="{FF2B5EF4-FFF2-40B4-BE49-F238E27FC236}">
                  <a16:creationId xmlns:a16="http://schemas.microsoft.com/office/drawing/2014/main" id="{C5784FE4-F976-4E6F-9959-D8A5FFC6D2D4}"/>
                </a:ext>
              </a:extLst>
            </p:cNvPr>
            <p:cNvGrpSpPr>
              <a:grpSpLocks/>
            </p:cNvGrpSpPr>
            <p:nvPr/>
          </p:nvGrpSpPr>
          <p:grpSpPr bwMode="auto">
            <a:xfrm>
              <a:off x="3228" y="2663"/>
              <a:ext cx="1460" cy="1071"/>
              <a:chOff x="3228" y="2663"/>
              <a:chExt cx="1460" cy="1071"/>
            </a:xfrm>
          </p:grpSpPr>
          <p:sp>
            <p:nvSpPr>
              <p:cNvPr id="21533" name="Line 24">
                <a:extLst>
                  <a:ext uri="{FF2B5EF4-FFF2-40B4-BE49-F238E27FC236}">
                    <a16:creationId xmlns:a16="http://schemas.microsoft.com/office/drawing/2014/main" id="{2621DBC8-46F2-412D-B8CB-C2F6A43CF74A}"/>
                  </a:ext>
                </a:extLst>
              </p:cNvPr>
              <p:cNvSpPr>
                <a:spLocks noChangeShapeType="1"/>
              </p:cNvSpPr>
              <p:nvPr/>
            </p:nvSpPr>
            <p:spPr bwMode="auto">
              <a:xfrm>
                <a:off x="3228" y="2663"/>
                <a:ext cx="0" cy="1071"/>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34" name="Line 25">
                <a:extLst>
                  <a:ext uri="{FF2B5EF4-FFF2-40B4-BE49-F238E27FC236}">
                    <a16:creationId xmlns:a16="http://schemas.microsoft.com/office/drawing/2014/main" id="{BE457CE0-E038-4DB8-AED9-435CD063F4D9}"/>
                  </a:ext>
                </a:extLst>
              </p:cNvPr>
              <p:cNvSpPr>
                <a:spLocks noChangeShapeType="1"/>
              </p:cNvSpPr>
              <p:nvPr/>
            </p:nvSpPr>
            <p:spPr bwMode="auto">
              <a:xfrm>
                <a:off x="3233" y="3222"/>
                <a:ext cx="145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21522" name="Rectangle 26">
              <a:extLst>
                <a:ext uri="{FF2B5EF4-FFF2-40B4-BE49-F238E27FC236}">
                  <a16:creationId xmlns:a16="http://schemas.microsoft.com/office/drawing/2014/main" id="{4AE01CB6-99D3-4413-B867-7AC49797508B}"/>
                </a:ext>
              </a:extLst>
            </p:cNvPr>
            <p:cNvSpPr>
              <a:spLocks noChangeArrowheads="1"/>
            </p:cNvSpPr>
            <p:nvPr/>
          </p:nvSpPr>
          <p:spPr bwMode="auto">
            <a:xfrm>
              <a:off x="1035" y="2577"/>
              <a:ext cx="65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Payoff</a:t>
              </a:r>
            </a:p>
          </p:txBody>
        </p:sp>
        <p:sp>
          <p:nvSpPr>
            <p:cNvPr id="21523" name="Rectangle 27">
              <a:extLst>
                <a:ext uri="{FF2B5EF4-FFF2-40B4-BE49-F238E27FC236}">
                  <a16:creationId xmlns:a16="http://schemas.microsoft.com/office/drawing/2014/main" id="{EBFF8BD8-7CE1-4399-9CF1-15BAA4BD8EEC}"/>
                </a:ext>
              </a:extLst>
            </p:cNvPr>
            <p:cNvSpPr>
              <a:spLocks noChangeArrowheads="1"/>
            </p:cNvSpPr>
            <p:nvPr/>
          </p:nvSpPr>
          <p:spPr bwMode="auto">
            <a:xfrm>
              <a:off x="3267" y="2577"/>
              <a:ext cx="65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Payoff</a:t>
              </a:r>
            </a:p>
          </p:txBody>
        </p:sp>
        <p:sp>
          <p:nvSpPr>
            <p:cNvPr id="21524" name="Rectangle 28">
              <a:extLst>
                <a:ext uri="{FF2B5EF4-FFF2-40B4-BE49-F238E27FC236}">
                  <a16:creationId xmlns:a16="http://schemas.microsoft.com/office/drawing/2014/main" id="{F04A5596-B5D5-408F-BB2C-7F120CB9EA35}"/>
                </a:ext>
              </a:extLst>
            </p:cNvPr>
            <p:cNvSpPr>
              <a:spLocks noChangeArrowheads="1"/>
            </p:cNvSpPr>
            <p:nvPr/>
          </p:nvSpPr>
          <p:spPr bwMode="auto">
            <a:xfrm>
              <a:off x="2283" y="3237"/>
              <a:ext cx="28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S</a:t>
              </a:r>
              <a:r>
                <a:rPr lang="en-US" altLang="en-US" sz="2400" i="1" baseline="-25000">
                  <a:latin typeface="Times New Roman" panose="02020603050405020304" pitchFamily="18" charset="0"/>
                </a:rPr>
                <a:t>T</a:t>
              </a:r>
            </a:p>
          </p:txBody>
        </p:sp>
        <p:sp>
          <p:nvSpPr>
            <p:cNvPr id="21525" name="Rectangle 29">
              <a:extLst>
                <a:ext uri="{FF2B5EF4-FFF2-40B4-BE49-F238E27FC236}">
                  <a16:creationId xmlns:a16="http://schemas.microsoft.com/office/drawing/2014/main" id="{1E3075DC-CC78-4A85-9D4D-29B31F4D6BEC}"/>
                </a:ext>
              </a:extLst>
            </p:cNvPr>
            <p:cNvSpPr>
              <a:spLocks noChangeArrowheads="1"/>
            </p:cNvSpPr>
            <p:nvPr/>
          </p:nvSpPr>
          <p:spPr bwMode="auto">
            <a:xfrm>
              <a:off x="4515" y="3237"/>
              <a:ext cx="28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S</a:t>
              </a:r>
              <a:r>
                <a:rPr lang="en-US" altLang="en-US" sz="2400" i="1" baseline="-25000">
                  <a:latin typeface="Times New Roman" panose="02020603050405020304" pitchFamily="18" charset="0"/>
                </a:rPr>
                <a:t>T</a:t>
              </a:r>
            </a:p>
          </p:txBody>
        </p:sp>
        <p:sp>
          <p:nvSpPr>
            <p:cNvPr id="21526" name="Rectangle 30">
              <a:extLst>
                <a:ext uri="{FF2B5EF4-FFF2-40B4-BE49-F238E27FC236}">
                  <a16:creationId xmlns:a16="http://schemas.microsoft.com/office/drawing/2014/main" id="{6767A244-9947-4068-89C7-EE4E6F02955D}"/>
                </a:ext>
              </a:extLst>
            </p:cNvPr>
            <p:cNvSpPr>
              <a:spLocks noChangeArrowheads="1"/>
            </p:cNvSpPr>
            <p:nvPr/>
          </p:nvSpPr>
          <p:spPr bwMode="auto">
            <a:xfrm>
              <a:off x="1592" y="3225"/>
              <a:ext cx="24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K</a:t>
              </a:r>
            </a:p>
          </p:txBody>
        </p:sp>
        <p:sp>
          <p:nvSpPr>
            <p:cNvPr id="21527" name="Rectangle 31">
              <a:extLst>
                <a:ext uri="{FF2B5EF4-FFF2-40B4-BE49-F238E27FC236}">
                  <a16:creationId xmlns:a16="http://schemas.microsoft.com/office/drawing/2014/main" id="{2F259385-B382-4363-BF70-C2D3E2F7F187}"/>
                </a:ext>
              </a:extLst>
            </p:cNvPr>
            <p:cNvSpPr>
              <a:spLocks noChangeArrowheads="1"/>
            </p:cNvSpPr>
            <p:nvPr/>
          </p:nvSpPr>
          <p:spPr bwMode="auto">
            <a:xfrm>
              <a:off x="3824" y="2937"/>
              <a:ext cx="24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a:latin typeface="Times New Roman" panose="02020603050405020304" pitchFamily="18" charset="0"/>
                </a:rPr>
                <a:t>K</a:t>
              </a:r>
            </a:p>
          </p:txBody>
        </p:sp>
        <p:sp>
          <p:nvSpPr>
            <p:cNvPr id="21528" name="Line 32">
              <a:extLst>
                <a:ext uri="{FF2B5EF4-FFF2-40B4-BE49-F238E27FC236}">
                  <a16:creationId xmlns:a16="http://schemas.microsoft.com/office/drawing/2014/main" id="{7361064B-D6D9-4362-AB54-0A7B0C79E15A}"/>
                </a:ext>
              </a:extLst>
            </p:cNvPr>
            <p:cNvSpPr>
              <a:spLocks noChangeShapeType="1"/>
            </p:cNvSpPr>
            <p:nvPr/>
          </p:nvSpPr>
          <p:spPr bwMode="auto">
            <a:xfrm flipV="1">
              <a:off x="3461" y="3214"/>
              <a:ext cx="455" cy="4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29" name="Line 33">
              <a:extLst>
                <a:ext uri="{FF2B5EF4-FFF2-40B4-BE49-F238E27FC236}">
                  <a16:creationId xmlns:a16="http://schemas.microsoft.com/office/drawing/2014/main" id="{678DF952-B380-40EB-9EBC-A4E561A32483}"/>
                </a:ext>
              </a:extLst>
            </p:cNvPr>
            <p:cNvSpPr>
              <a:spLocks noChangeShapeType="1"/>
            </p:cNvSpPr>
            <p:nvPr/>
          </p:nvSpPr>
          <p:spPr bwMode="auto">
            <a:xfrm>
              <a:off x="3932" y="3222"/>
              <a:ext cx="62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30" name="Line 34">
              <a:extLst>
                <a:ext uri="{FF2B5EF4-FFF2-40B4-BE49-F238E27FC236}">
                  <a16:creationId xmlns:a16="http://schemas.microsoft.com/office/drawing/2014/main" id="{DF87A4DA-9FA0-457B-A10B-06E6807E3F2A}"/>
                </a:ext>
              </a:extLst>
            </p:cNvPr>
            <p:cNvSpPr>
              <a:spLocks noChangeShapeType="1"/>
            </p:cNvSpPr>
            <p:nvPr/>
          </p:nvSpPr>
          <p:spPr bwMode="auto">
            <a:xfrm>
              <a:off x="1710" y="3222"/>
              <a:ext cx="64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31" name="Line 35">
              <a:extLst>
                <a:ext uri="{FF2B5EF4-FFF2-40B4-BE49-F238E27FC236}">
                  <a16:creationId xmlns:a16="http://schemas.microsoft.com/office/drawing/2014/main" id="{FF49AE20-F648-4932-8204-31038271304B}"/>
                </a:ext>
              </a:extLst>
            </p:cNvPr>
            <p:cNvSpPr>
              <a:spLocks noChangeShapeType="1"/>
            </p:cNvSpPr>
            <p:nvPr/>
          </p:nvSpPr>
          <p:spPr bwMode="auto">
            <a:xfrm flipH="1" flipV="1">
              <a:off x="1278" y="2799"/>
              <a:ext cx="437" cy="43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1532" name="Line 36">
              <a:extLst>
                <a:ext uri="{FF2B5EF4-FFF2-40B4-BE49-F238E27FC236}">
                  <a16:creationId xmlns:a16="http://schemas.microsoft.com/office/drawing/2014/main" id="{236A208D-0B2C-4C63-BE81-7D23D2006CDA}"/>
                </a:ext>
              </a:extLst>
            </p:cNvPr>
            <p:cNvSpPr>
              <a:spLocks noChangeShapeType="1"/>
            </p:cNvSpPr>
            <p:nvPr/>
          </p:nvSpPr>
          <p:spPr bwMode="auto">
            <a:xfrm flipH="1" flipV="1">
              <a:off x="3916" y="1933"/>
              <a:ext cx="432" cy="43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54852BF-AC09-40DF-9C70-52E5DB7A2BB6}"/>
              </a:ext>
            </a:extLst>
          </p:cNvPr>
          <p:cNvSpPr>
            <a:spLocks noGrp="1" noChangeArrowheads="1"/>
          </p:cNvSpPr>
          <p:nvPr>
            <p:ph type="title"/>
          </p:nvPr>
        </p:nvSpPr>
        <p:spPr/>
        <p:txBody>
          <a:bodyPr/>
          <a:lstStyle/>
          <a:p>
            <a:r>
              <a:rPr lang="en-US" altLang="en-US"/>
              <a:t>Observation</a:t>
            </a:r>
          </a:p>
        </p:txBody>
      </p:sp>
      <p:sp>
        <p:nvSpPr>
          <p:cNvPr id="23555" name="Content Placeholder 2">
            <a:extLst>
              <a:ext uri="{FF2B5EF4-FFF2-40B4-BE49-F238E27FC236}">
                <a16:creationId xmlns:a16="http://schemas.microsoft.com/office/drawing/2014/main" id="{DC37A19B-4282-4C69-AD2C-7B919BB469B7}"/>
              </a:ext>
            </a:extLst>
          </p:cNvPr>
          <p:cNvSpPr>
            <a:spLocks noGrp="1" noChangeArrowheads="1"/>
          </p:cNvSpPr>
          <p:nvPr>
            <p:ph idx="1"/>
          </p:nvPr>
        </p:nvSpPr>
        <p:spPr/>
        <p:txBody>
          <a:bodyPr/>
          <a:lstStyle/>
          <a:p>
            <a:r>
              <a:rPr lang="en-US" altLang="en-US" sz="2800"/>
              <a:t>The graph of the payoff structure of long call is identical to energy of electrons in photoelectric effect. </a:t>
            </a:r>
          </a:p>
          <a:p>
            <a:r>
              <a:rPr lang="en-US" altLang="en-US" sz="2800"/>
              <a:t>In 1905, Einstein wrote a paper on photoelectric effect, for which he won a Nobel prize in physics at 1921. He proposed that photoelectric effect is a quantum effect.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84AB94B-793D-44AC-9423-7FBBECF005A8}"/>
              </a:ext>
            </a:extLst>
          </p:cNvPr>
          <p:cNvSpPr>
            <a:spLocks noGrp="1" noChangeArrowheads="1"/>
          </p:cNvSpPr>
          <p:nvPr>
            <p:ph type="title"/>
          </p:nvPr>
        </p:nvSpPr>
        <p:spPr/>
        <p:txBody>
          <a:bodyPr/>
          <a:lstStyle/>
          <a:p>
            <a:endParaRPr lang="en-CA" altLang="en-US"/>
          </a:p>
        </p:txBody>
      </p:sp>
      <p:sp>
        <p:nvSpPr>
          <p:cNvPr id="24579" name="Content Placeholder 2">
            <a:extLst>
              <a:ext uri="{FF2B5EF4-FFF2-40B4-BE49-F238E27FC236}">
                <a16:creationId xmlns:a16="http://schemas.microsoft.com/office/drawing/2014/main" id="{E476D60C-7B93-4B28-A9A7-44E58181D2BF}"/>
              </a:ext>
            </a:extLst>
          </p:cNvPr>
          <p:cNvSpPr>
            <a:spLocks noGrp="1" noChangeArrowheads="1"/>
          </p:cNvSpPr>
          <p:nvPr>
            <p:ph idx="1"/>
          </p:nvPr>
        </p:nvSpPr>
        <p:spPr/>
        <p:txBody>
          <a:bodyPr/>
          <a:lstStyle/>
          <a:p>
            <a:r>
              <a:rPr lang="en-US" altLang="en-US" dirty="0"/>
              <a:t>The mathematical method we use to find option prices is similar to a method in quantum mechanics developed by Richard Feynman. </a:t>
            </a:r>
          </a:p>
          <a:p>
            <a:r>
              <a:rPr lang="en-CA" altLang="en-US" dirty="0"/>
              <a:t>The method is called path integral.</a:t>
            </a:r>
          </a:p>
          <a:p>
            <a:r>
              <a:rPr lang="en-CA" altLang="en-US" dirty="0"/>
              <a:t>Particles can move along different paths with different probabilities</a:t>
            </a:r>
          </a:p>
          <a:p>
            <a:r>
              <a:rPr lang="en-CA" altLang="en-US" dirty="0"/>
              <a:t>Similarly, stock prices can move along different paths with different probabilities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CF6FD34-8DAA-46A3-AC1E-451135D3D1E8}"/>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Terminology</a:t>
            </a:r>
          </a:p>
        </p:txBody>
      </p:sp>
      <p:sp>
        <p:nvSpPr>
          <p:cNvPr id="25603" name="Rectangle 3">
            <a:extLst>
              <a:ext uri="{FF2B5EF4-FFF2-40B4-BE49-F238E27FC236}">
                <a16:creationId xmlns:a16="http://schemas.microsoft.com/office/drawing/2014/main" id="{3CCF87A0-7799-44B2-A3C3-754033C9A047}"/>
              </a:ext>
            </a:extLst>
          </p:cNvPr>
          <p:cNvSpPr>
            <a:spLocks noGrp="1" noChangeArrowheads="1"/>
          </p:cNvSpPr>
          <p:nvPr>
            <p:ph type="body" idx="1"/>
          </p:nvPr>
        </p:nvSpPr>
        <p:spPr>
          <a:xfrm>
            <a:off x="1628775" y="2085975"/>
            <a:ext cx="6972300" cy="37814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FontTx/>
              <a:buNone/>
            </a:pPr>
            <a:r>
              <a:rPr lang="en-US" altLang="en-US" sz="3600"/>
              <a:t> Moneyness :</a:t>
            </a:r>
          </a:p>
          <a:p>
            <a:pPr lvl="1" eaLnBrk="1" hangingPunct="1"/>
            <a:r>
              <a:rPr lang="en-US" altLang="en-US" sz="3600"/>
              <a:t>At-the-money option</a:t>
            </a:r>
          </a:p>
          <a:p>
            <a:pPr lvl="1" eaLnBrk="1" hangingPunct="1"/>
            <a:r>
              <a:rPr lang="en-US" altLang="en-US" sz="3600"/>
              <a:t>In-the-money option</a:t>
            </a:r>
          </a:p>
          <a:p>
            <a:pPr lvl="1" eaLnBrk="1" hangingPunct="1"/>
            <a:r>
              <a:rPr lang="en-US" altLang="en-US" sz="3600"/>
              <a:t>Out-of-the-money option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DB0FD52-A8E3-47C1-8754-85F84F983F0F}"/>
              </a:ext>
            </a:extLst>
          </p:cNvPr>
          <p:cNvSpPr>
            <a:spLocks noGrp="1" noChangeArrowheads="1"/>
          </p:cNvSpPr>
          <p:nvPr>
            <p:ph type="title"/>
          </p:nvPr>
        </p:nvSpPr>
        <p:spPr/>
        <p:txBody>
          <a:bodyPr/>
          <a:lstStyle/>
          <a:p>
            <a:pPr eaLnBrk="1" hangingPunct="1"/>
            <a:r>
              <a:rPr lang="en-US" altLang="en-US"/>
              <a:t>Terminology</a:t>
            </a:r>
          </a:p>
        </p:txBody>
      </p:sp>
      <p:sp>
        <p:nvSpPr>
          <p:cNvPr id="27651" name="Rectangle 3">
            <a:extLst>
              <a:ext uri="{FF2B5EF4-FFF2-40B4-BE49-F238E27FC236}">
                <a16:creationId xmlns:a16="http://schemas.microsoft.com/office/drawing/2014/main" id="{8DB5416A-4F61-4E42-964D-168C6BC4AF86}"/>
              </a:ext>
            </a:extLst>
          </p:cNvPr>
          <p:cNvSpPr>
            <a:spLocks noGrp="1" noChangeArrowheads="1"/>
          </p:cNvSpPr>
          <p:nvPr>
            <p:ph type="body" idx="1"/>
          </p:nvPr>
        </p:nvSpPr>
        <p:spPr/>
        <p:txBody>
          <a:bodyPr/>
          <a:lstStyle/>
          <a:p>
            <a:pPr eaLnBrk="1" hangingPunct="1">
              <a:lnSpc>
                <a:spcPct val="90000"/>
              </a:lnSpc>
            </a:pPr>
            <a:r>
              <a:rPr lang="en-US" altLang="en-US" dirty="0"/>
              <a:t>Intrinsic value</a:t>
            </a:r>
          </a:p>
          <a:p>
            <a:pPr lvl="1" eaLnBrk="1" hangingPunct="1">
              <a:lnSpc>
                <a:spcPct val="90000"/>
              </a:lnSpc>
            </a:pPr>
            <a:r>
              <a:rPr lang="en-US" altLang="en-US" dirty="0"/>
              <a:t>Option value realized if exercised immediately</a:t>
            </a:r>
          </a:p>
          <a:p>
            <a:pPr eaLnBrk="1" hangingPunct="1">
              <a:lnSpc>
                <a:spcPct val="90000"/>
              </a:lnSpc>
            </a:pPr>
            <a:r>
              <a:rPr lang="en-US" altLang="en-US" dirty="0"/>
              <a:t> Time value </a:t>
            </a:r>
          </a:p>
          <a:p>
            <a:pPr lvl="1" eaLnBrk="1" hangingPunct="1">
              <a:lnSpc>
                <a:spcPct val="90000"/>
              </a:lnSpc>
            </a:pPr>
            <a:r>
              <a:rPr lang="en-US" altLang="en-US" dirty="0"/>
              <a:t>Option value over level of intrinsic value</a:t>
            </a:r>
          </a:p>
          <a:p>
            <a:pPr eaLnBrk="1" hangingPunct="1">
              <a:lnSpc>
                <a:spcPct val="90000"/>
              </a:lnSpc>
            </a:pPr>
            <a:r>
              <a:rPr lang="en-US" altLang="en-US" dirty="0"/>
              <a:t>Example</a:t>
            </a:r>
          </a:p>
          <a:p>
            <a:pPr lvl="1" eaLnBrk="1" hangingPunct="1">
              <a:lnSpc>
                <a:spcPct val="90000"/>
              </a:lnSpc>
            </a:pPr>
            <a:r>
              <a:rPr lang="en-US" altLang="en-US" dirty="0"/>
              <a:t>Spot price: 53; strike price: 50; Call option price: 5</a:t>
            </a:r>
          </a:p>
          <a:p>
            <a:pPr lvl="1" eaLnBrk="1" hangingPunct="1">
              <a:lnSpc>
                <a:spcPct val="90000"/>
              </a:lnSpc>
            </a:pPr>
            <a:r>
              <a:rPr lang="en-US" altLang="en-US" dirty="0"/>
              <a:t>Intrinsic value: 53 – 50 = 3</a:t>
            </a:r>
          </a:p>
          <a:p>
            <a:pPr lvl="1" eaLnBrk="1" hangingPunct="1">
              <a:lnSpc>
                <a:spcPct val="90000"/>
              </a:lnSpc>
            </a:pPr>
            <a:r>
              <a:rPr lang="en-US" altLang="en-US" dirty="0"/>
              <a:t>Time value: 5 – 3 = 2</a:t>
            </a:r>
          </a:p>
          <a:p>
            <a:pPr eaLnBrk="1" hangingPunct="1">
              <a:lnSpc>
                <a:spcPct val="90000"/>
              </a:lnSpc>
            </a:pPr>
            <a:endParaRPr lang="en-US"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C50E3AE-DE20-45F7-9746-8EF82E1564FC}"/>
              </a:ext>
            </a:extLst>
          </p:cNvPr>
          <p:cNvSpPr>
            <a:spLocks noGrp="1" noChangeArrowheads="1"/>
          </p:cNvSpPr>
          <p:nvPr>
            <p:ph type="title"/>
          </p:nvPr>
        </p:nvSpPr>
        <p:spPr/>
        <p:txBody>
          <a:bodyPr/>
          <a:lstStyle/>
          <a:p>
            <a:pPr eaLnBrk="1" hangingPunct="1"/>
            <a:r>
              <a:rPr lang="en-US" altLang="en-US" dirty="0"/>
              <a:t>Example 1</a:t>
            </a:r>
          </a:p>
        </p:txBody>
      </p:sp>
      <p:sp>
        <p:nvSpPr>
          <p:cNvPr id="28675" name="Rectangle 3">
            <a:extLst>
              <a:ext uri="{FF2B5EF4-FFF2-40B4-BE49-F238E27FC236}">
                <a16:creationId xmlns:a16="http://schemas.microsoft.com/office/drawing/2014/main" id="{EE779FBE-30C5-421D-A1D5-04AAF3290260}"/>
              </a:ext>
            </a:extLst>
          </p:cNvPr>
          <p:cNvSpPr>
            <a:spLocks noGrp="1" noChangeArrowheads="1"/>
          </p:cNvSpPr>
          <p:nvPr>
            <p:ph type="body" idx="1"/>
          </p:nvPr>
        </p:nvSpPr>
        <p:spPr/>
        <p:txBody>
          <a:bodyPr/>
          <a:lstStyle/>
          <a:p>
            <a:pPr eaLnBrk="1" hangingPunct="1"/>
            <a:r>
              <a:rPr lang="en-US" altLang="en-US" dirty="0"/>
              <a:t>A trader buys a call option with a strike price of $45 and a put option with a strike price of $40. Both options have the same maturity. The call costs $3 and the put costs $4. Draw a diagram showing the variation of the trader’s profit with the asset price.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AA52-7578-4E18-80CF-06AEBE727C5B}"/>
              </a:ext>
            </a:extLst>
          </p:cNvPr>
          <p:cNvSpPr>
            <a:spLocks noGrp="1"/>
          </p:cNvSpPr>
          <p:nvPr>
            <p:ph type="title"/>
          </p:nvPr>
        </p:nvSpPr>
        <p:spPr/>
        <p:txBody>
          <a:bodyPr/>
          <a:lstStyle/>
          <a:p>
            <a:r>
              <a:rPr lang="en-CA" dirty="0"/>
              <a:t>Solution</a:t>
            </a:r>
          </a:p>
        </p:txBody>
      </p:sp>
      <p:graphicFrame>
        <p:nvGraphicFramePr>
          <p:cNvPr id="4" name="Content Placeholder 3">
            <a:extLst>
              <a:ext uri="{FF2B5EF4-FFF2-40B4-BE49-F238E27FC236}">
                <a16:creationId xmlns:a16="http://schemas.microsoft.com/office/drawing/2014/main" id="{84B2C5A3-0F42-438F-9EBD-972A2A46F9DA}"/>
              </a:ext>
            </a:extLst>
          </p:cNvPr>
          <p:cNvGraphicFramePr>
            <a:graphicFrameLocks noGrp="1"/>
          </p:cNvGraphicFramePr>
          <p:nvPr>
            <p:ph idx="1"/>
            <p:extLst>
              <p:ext uri="{D42A27DB-BD31-4B8C-83A1-F6EECF244321}">
                <p14:modId xmlns:p14="http://schemas.microsoft.com/office/powerpoint/2010/main" val="64075090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9169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AE61A-1E16-41BA-80F9-1FD0E7FF9411}"/>
              </a:ext>
            </a:extLst>
          </p:cNvPr>
          <p:cNvSpPr>
            <a:spLocks noGrp="1"/>
          </p:cNvSpPr>
          <p:nvPr>
            <p:ph type="title"/>
          </p:nvPr>
        </p:nvSpPr>
        <p:spPr/>
        <p:txBody>
          <a:bodyPr/>
          <a:lstStyle/>
          <a:p>
            <a:r>
              <a:rPr lang="en-CA" dirty="0"/>
              <a:t>Excel calculations</a:t>
            </a:r>
          </a:p>
        </p:txBody>
      </p:sp>
      <p:sp>
        <p:nvSpPr>
          <p:cNvPr id="3" name="Content Placeholder 2">
            <a:extLst>
              <a:ext uri="{FF2B5EF4-FFF2-40B4-BE49-F238E27FC236}">
                <a16:creationId xmlns:a16="http://schemas.microsoft.com/office/drawing/2014/main" id="{12C6081B-0A0F-433F-AD4B-7F9B3A470FA5}"/>
              </a:ext>
            </a:extLst>
          </p:cNvPr>
          <p:cNvSpPr>
            <a:spLocks noGrp="1"/>
          </p:cNvSpPr>
          <p:nvPr>
            <p:ph idx="1"/>
          </p:nvPr>
        </p:nvSpPr>
        <p:spPr/>
        <p:txBody>
          <a:bodyPr/>
          <a:lstStyle/>
          <a:p>
            <a:r>
              <a:rPr lang="en-CA" dirty="0"/>
              <a:t>For detailed calculations, please refer to</a:t>
            </a:r>
          </a:p>
          <a:p>
            <a:r>
              <a:rPr lang="en-CA" dirty="0">
                <a:hlinkClick r:id="rId2"/>
              </a:rPr>
              <a:t>http://web.unbc.ca/~chenj/course/420/Options.xlsx</a:t>
            </a:r>
            <a:endParaRPr lang="en-CA" dirty="0"/>
          </a:p>
          <a:p>
            <a:r>
              <a:rPr lang="en-CA" dirty="0"/>
              <a:t>Example 1</a:t>
            </a:r>
          </a:p>
          <a:p>
            <a:endParaRPr lang="en-CA" dirty="0"/>
          </a:p>
        </p:txBody>
      </p:sp>
    </p:spTree>
    <p:extLst>
      <p:ext uri="{BB962C8B-B14F-4D97-AF65-F5344CB8AC3E}">
        <p14:creationId xmlns:p14="http://schemas.microsoft.com/office/powerpoint/2010/main" val="223462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65847A2-AF65-4DD1-B713-798349D4A8C7}"/>
              </a:ext>
            </a:extLst>
          </p:cNvPr>
          <p:cNvSpPr>
            <a:spLocks noGrp="1" noChangeArrowheads="1"/>
          </p:cNvSpPr>
          <p:nvPr>
            <p:ph type="title"/>
          </p:nvPr>
        </p:nvSpPr>
        <p:spPr/>
        <p:txBody>
          <a:bodyPr/>
          <a:lstStyle/>
          <a:p>
            <a:pPr eaLnBrk="1" hangingPunct="1"/>
            <a:r>
              <a:rPr lang="en-US" altLang="en-US" sz="4000" dirty="0"/>
              <a:t>The size of option market and the importance of options </a:t>
            </a:r>
          </a:p>
        </p:txBody>
      </p:sp>
      <p:sp>
        <p:nvSpPr>
          <p:cNvPr id="5123" name="Rectangle 3">
            <a:extLst>
              <a:ext uri="{FF2B5EF4-FFF2-40B4-BE49-F238E27FC236}">
                <a16:creationId xmlns:a16="http://schemas.microsoft.com/office/drawing/2014/main" id="{20C432D8-CFB6-48E7-B1F6-6020A7359F2A}"/>
              </a:ext>
            </a:extLst>
          </p:cNvPr>
          <p:cNvSpPr>
            <a:spLocks noGrp="1" noChangeArrowheads="1"/>
          </p:cNvSpPr>
          <p:nvPr>
            <p:ph type="body" idx="1"/>
          </p:nvPr>
        </p:nvSpPr>
        <p:spPr/>
        <p:txBody>
          <a:bodyPr/>
          <a:lstStyle/>
          <a:p>
            <a:pPr eaLnBrk="1" hangingPunct="1"/>
            <a:r>
              <a:rPr lang="en-US" altLang="en-US" dirty="0"/>
              <a:t>The size of option market is far smaller than futures markets. However, as a nonlinear derivative product, its theoretical significance is far greater than other linear products. </a:t>
            </a:r>
          </a:p>
          <a:p>
            <a:pPr eaLnBrk="1" hangingPunct="1"/>
            <a:r>
              <a:rPr lang="en-US" altLang="en-US" dirty="0"/>
              <a:t>Many other derivative securities, such as CDS, are really options.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935F953-A7FF-4F18-9598-D7279049A16B}"/>
              </a:ext>
            </a:extLst>
          </p:cNvPr>
          <p:cNvSpPr>
            <a:spLocks noGrp="1" noChangeArrowheads="1"/>
          </p:cNvSpPr>
          <p:nvPr>
            <p:ph type="title"/>
          </p:nvPr>
        </p:nvSpPr>
        <p:spPr/>
        <p:txBody>
          <a:bodyPr/>
          <a:lstStyle/>
          <a:p>
            <a:pPr eaLnBrk="1" hangingPunct="1"/>
            <a:r>
              <a:rPr lang="en-US" altLang="en-US" dirty="0"/>
              <a:t>Example 2</a:t>
            </a:r>
          </a:p>
        </p:txBody>
      </p:sp>
      <p:sp>
        <p:nvSpPr>
          <p:cNvPr id="63491" name="Rectangle 3">
            <a:extLst>
              <a:ext uri="{FF2B5EF4-FFF2-40B4-BE49-F238E27FC236}">
                <a16:creationId xmlns:a16="http://schemas.microsoft.com/office/drawing/2014/main" id="{1695CF4D-A4CF-4C56-B629-20A60871F33F}"/>
              </a:ext>
            </a:extLst>
          </p:cNvPr>
          <p:cNvSpPr>
            <a:spLocks noGrp="1" noChangeArrowheads="1"/>
          </p:cNvSpPr>
          <p:nvPr>
            <p:ph type="body" idx="1"/>
          </p:nvPr>
        </p:nvSpPr>
        <p:spPr/>
        <p:txBody>
          <a:bodyPr/>
          <a:lstStyle/>
          <a:p>
            <a:pPr eaLnBrk="1" hangingPunct="1"/>
            <a:r>
              <a:rPr lang="en-US" altLang="en-US"/>
              <a:t>A trader buys a call option with a strike price of $35 and a put option with a strike price of $30. Both options have the same maturity. The call costs $3 and the put costs $2. If the share price becomes $42 when the options mature, what is the profit/loss of this investment? If the share price becomes $25 when the options mature, what is the profit/loss of this investment? </a:t>
            </a:r>
          </a:p>
          <a:p>
            <a:pPr eaLnBrk="1" hangingPunct="1"/>
            <a:endParaRPr lang="en-US" altLang="en-US"/>
          </a:p>
        </p:txBody>
      </p:sp>
    </p:spTree>
    <p:extLst>
      <p:ext uri="{BB962C8B-B14F-4D97-AF65-F5344CB8AC3E}">
        <p14:creationId xmlns:p14="http://schemas.microsoft.com/office/powerpoint/2010/main" val="2625067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6543B-6BEA-4AEF-9396-DB9D799ACB62}"/>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F62AE12D-2447-4DD9-8573-0805FBF38FA8}"/>
              </a:ext>
            </a:extLst>
          </p:cNvPr>
          <p:cNvSpPr>
            <a:spLocks noGrp="1"/>
          </p:cNvSpPr>
          <p:nvPr>
            <p:ph idx="1"/>
          </p:nvPr>
        </p:nvSpPr>
        <p:spPr/>
        <p:txBody>
          <a:bodyPr/>
          <a:lstStyle/>
          <a:p>
            <a:r>
              <a:rPr lang="en-CA" dirty="0"/>
              <a:t>Call option strike price: 35 dollar</a:t>
            </a:r>
          </a:p>
          <a:p>
            <a:r>
              <a:rPr lang="en-CA" dirty="0"/>
              <a:t>Put option strike price: 30 dollar</a:t>
            </a:r>
          </a:p>
          <a:p>
            <a:r>
              <a:rPr lang="en-CA" dirty="0"/>
              <a:t>Call option price: 3 dollar</a:t>
            </a:r>
          </a:p>
          <a:p>
            <a:r>
              <a:rPr lang="en-CA" dirty="0"/>
              <a:t>Put option price: 2 dollar</a:t>
            </a:r>
          </a:p>
          <a:p>
            <a:endParaRPr lang="en-CA" dirty="0"/>
          </a:p>
        </p:txBody>
      </p:sp>
    </p:spTree>
    <p:extLst>
      <p:ext uri="{BB962C8B-B14F-4D97-AF65-F5344CB8AC3E}">
        <p14:creationId xmlns:p14="http://schemas.microsoft.com/office/powerpoint/2010/main" val="985667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BB262-EDEC-4D9B-8BBD-31BDFE10235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78E6DC1-C166-4240-8AA0-616CE16CA4D5}"/>
              </a:ext>
            </a:extLst>
          </p:cNvPr>
          <p:cNvSpPr>
            <a:spLocks noGrp="1"/>
          </p:cNvSpPr>
          <p:nvPr>
            <p:ph idx="1"/>
          </p:nvPr>
        </p:nvSpPr>
        <p:spPr/>
        <p:txBody>
          <a:bodyPr/>
          <a:lstStyle/>
          <a:p>
            <a:r>
              <a:rPr lang="en-CA" dirty="0"/>
              <a:t>If the share price becomes 42 dollar when the option matures, </a:t>
            </a:r>
          </a:p>
          <a:p>
            <a:r>
              <a:rPr lang="en-CA" dirty="0"/>
              <a:t>Investor profit/Loss is </a:t>
            </a:r>
          </a:p>
          <a:p>
            <a:r>
              <a:rPr lang="en-CA" dirty="0"/>
              <a:t>42 – 35 – (3+2) = 2 dollar</a:t>
            </a:r>
          </a:p>
          <a:p>
            <a:r>
              <a:rPr lang="en-CA" dirty="0"/>
              <a:t>If the share price becomes 25 dollar when the option matures,</a:t>
            </a:r>
          </a:p>
          <a:p>
            <a:r>
              <a:rPr lang="en-CA" dirty="0"/>
              <a:t>Investor profit/Loss is </a:t>
            </a:r>
          </a:p>
          <a:p>
            <a:r>
              <a:rPr lang="en-CA" dirty="0"/>
              <a:t>30 – 25 – (3+2) = 0 dollar</a:t>
            </a:r>
          </a:p>
        </p:txBody>
      </p:sp>
    </p:spTree>
    <p:extLst>
      <p:ext uri="{BB962C8B-B14F-4D97-AF65-F5344CB8AC3E}">
        <p14:creationId xmlns:p14="http://schemas.microsoft.com/office/powerpoint/2010/main" val="1445038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958F14A-B95A-4D6F-A829-58A7DDCA1DD8}"/>
              </a:ext>
            </a:extLst>
          </p:cNvPr>
          <p:cNvSpPr>
            <a:spLocks noGrp="1" noChangeArrowheads="1"/>
          </p:cNvSpPr>
          <p:nvPr>
            <p:ph type="title"/>
          </p:nvPr>
        </p:nvSpPr>
        <p:spPr/>
        <p:txBody>
          <a:bodyPr/>
          <a:lstStyle/>
          <a:p>
            <a:r>
              <a:rPr lang="en-US" altLang="en-US" dirty="0"/>
              <a:t>Example 3</a:t>
            </a:r>
          </a:p>
        </p:txBody>
      </p:sp>
      <p:sp>
        <p:nvSpPr>
          <p:cNvPr id="29699" name="Content Placeholder 2">
            <a:extLst>
              <a:ext uri="{FF2B5EF4-FFF2-40B4-BE49-F238E27FC236}">
                <a16:creationId xmlns:a16="http://schemas.microsoft.com/office/drawing/2014/main" id="{21FAE89E-A532-4266-8B23-12B3A9823B6E}"/>
              </a:ext>
            </a:extLst>
          </p:cNvPr>
          <p:cNvSpPr>
            <a:spLocks noGrp="1" noChangeArrowheads="1"/>
          </p:cNvSpPr>
          <p:nvPr>
            <p:ph idx="1"/>
          </p:nvPr>
        </p:nvSpPr>
        <p:spPr/>
        <p:txBody>
          <a:bodyPr/>
          <a:lstStyle/>
          <a:p>
            <a:r>
              <a:rPr lang="en-US" altLang="en-US" sz="2400" dirty="0"/>
              <a:t>Two investors are bullish about a company’s stocks. Each has one hundred thousand dollars to invest. Current price of the company is 45 dollar per share. The first investor used all her money to buy shares. The second investor buys call options on stocks with the strike price at 47 dollar. Suppose the option, which will mature in six months, costs 3 dollars per share. If share price ends up at 48 or 53 dollars respectively after six months, what is the final wealth of each investor? (For simplicity, we assume one can buy a fractional number of shares and option contracts.)  </a:t>
            </a:r>
          </a:p>
          <a:p>
            <a:endParaRPr lang="en-US" alt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AE61A-1E16-41BA-80F9-1FD0E7FF9411}"/>
              </a:ext>
            </a:extLst>
          </p:cNvPr>
          <p:cNvSpPr>
            <a:spLocks noGrp="1"/>
          </p:cNvSpPr>
          <p:nvPr>
            <p:ph type="title"/>
          </p:nvPr>
        </p:nvSpPr>
        <p:spPr/>
        <p:txBody>
          <a:bodyPr/>
          <a:lstStyle/>
          <a:p>
            <a:r>
              <a:rPr lang="en-CA" dirty="0"/>
              <a:t>Excel calculations</a:t>
            </a:r>
          </a:p>
        </p:txBody>
      </p:sp>
      <p:sp>
        <p:nvSpPr>
          <p:cNvPr id="3" name="Content Placeholder 2">
            <a:extLst>
              <a:ext uri="{FF2B5EF4-FFF2-40B4-BE49-F238E27FC236}">
                <a16:creationId xmlns:a16="http://schemas.microsoft.com/office/drawing/2014/main" id="{12C6081B-0A0F-433F-AD4B-7F9B3A470FA5}"/>
              </a:ext>
            </a:extLst>
          </p:cNvPr>
          <p:cNvSpPr>
            <a:spLocks noGrp="1"/>
          </p:cNvSpPr>
          <p:nvPr>
            <p:ph idx="1"/>
          </p:nvPr>
        </p:nvSpPr>
        <p:spPr/>
        <p:txBody>
          <a:bodyPr/>
          <a:lstStyle/>
          <a:p>
            <a:r>
              <a:rPr lang="en-CA" dirty="0"/>
              <a:t>For detailed calculations, please refer to</a:t>
            </a:r>
          </a:p>
          <a:p>
            <a:r>
              <a:rPr lang="en-CA" dirty="0">
                <a:hlinkClick r:id="rId2"/>
              </a:rPr>
              <a:t>http://web.unbc.ca/~chenj/course/420/Options.xlsx</a:t>
            </a:r>
            <a:endParaRPr lang="en-CA" dirty="0"/>
          </a:p>
          <a:p>
            <a:r>
              <a:rPr lang="en-CA" dirty="0"/>
              <a:t>Example 3</a:t>
            </a:r>
          </a:p>
          <a:p>
            <a:endParaRPr lang="en-CA" dirty="0"/>
          </a:p>
        </p:txBody>
      </p:sp>
    </p:spTree>
    <p:extLst>
      <p:ext uri="{BB962C8B-B14F-4D97-AF65-F5344CB8AC3E}">
        <p14:creationId xmlns:p14="http://schemas.microsoft.com/office/powerpoint/2010/main" val="37959885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0958C27-22A1-45AF-ADB6-C09C52278775}"/>
              </a:ext>
            </a:extLst>
          </p:cNvPr>
          <p:cNvSpPr>
            <a:spLocks noGrp="1" noChangeArrowheads="1"/>
          </p:cNvSpPr>
          <p:nvPr>
            <p:ph type="title"/>
          </p:nvPr>
        </p:nvSpPr>
        <p:spPr/>
        <p:txBody>
          <a:bodyPr/>
          <a:lstStyle/>
          <a:p>
            <a:r>
              <a:rPr lang="en-US" altLang="en-US"/>
              <a:t>Solution    </a:t>
            </a:r>
          </a:p>
        </p:txBody>
      </p:sp>
      <p:graphicFrame>
        <p:nvGraphicFramePr>
          <p:cNvPr id="4" name="Content Placeholder 3">
            <a:extLst>
              <a:ext uri="{FF2B5EF4-FFF2-40B4-BE49-F238E27FC236}">
                <a16:creationId xmlns:a16="http://schemas.microsoft.com/office/drawing/2014/main" id="{AA2A6E32-031A-4B43-8294-10D630DE0F6B}"/>
              </a:ext>
            </a:extLst>
          </p:cNvPr>
          <p:cNvGraphicFramePr>
            <a:graphicFrameLocks noGrp="1"/>
          </p:cNvGraphicFramePr>
          <p:nvPr>
            <p:ph idx="1"/>
          </p:nvPr>
        </p:nvGraphicFramePr>
        <p:xfrm>
          <a:off x="1752600" y="2362200"/>
          <a:ext cx="6476999" cy="2590800"/>
        </p:xfrm>
        <a:graphic>
          <a:graphicData uri="http://schemas.openxmlformats.org/drawingml/2006/table">
            <a:tbl>
              <a:tblPr>
                <a:tableStyleId>{5C22544A-7EE6-4342-B048-85BDC9FD1C3A}</a:tableStyleId>
              </a:tblPr>
              <a:tblGrid>
                <a:gridCol w="2218151">
                  <a:extLst>
                    <a:ext uri="{9D8B030D-6E8A-4147-A177-3AD203B41FA5}">
                      <a16:colId xmlns:a16="http://schemas.microsoft.com/office/drawing/2014/main" val="20000"/>
                    </a:ext>
                  </a:extLst>
                </a:gridCol>
                <a:gridCol w="2306877">
                  <a:extLst>
                    <a:ext uri="{9D8B030D-6E8A-4147-A177-3AD203B41FA5}">
                      <a16:colId xmlns:a16="http://schemas.microsoft.com/office/drawing/2014/main" val="20001"/>
                    </a:ext>
                  </a:extLst>
                </a:gridCol>
                <a:gridCol w="1951971">
                  <a:extLst>
                    <a:ext uri="{9D8B030D-6E8A-4147-A177-3AD203B41FA5}">
                      <a16:colId xmlns:a16="http://schemas.microsoft.com/office/drawing/2014/main" val="20002"/>
                    </a:ext>
                  </a:extLst>
                </a:gridCol>
              </a:tblGrid>
              <a:tr h="863600">
                <a:tc>
                  <a:txBody>
                    <a:bodyPr/>
                    <a:lstStyle/>
                    <a:p>
                      <a:pPr algn="l" fontAlgn="b"/>
                      <a:r>
                        <a:rPr lang="en-US" sz="3600" u="none" strike="noStrike" dirty="0">
                          <a:effectLst/>
                        </a:rPr>
                        <a:t>final price</a:t>
                      </a:r>
                      <a:endParaRPr lang="en-US" sz="3600" b="0" i="0" u="none" strike="noStrike" dirty="0">
                        <a:solidFill>
                          <a:srgbClr val="000000"/>
                        </a:solidFill>
                        <a:effectLst/>
                        <a:latin typeface="Calibri"/>
                      </a:endParaRPr>
                    </a:p>
                  </a:txBody>
                  <a:tcPr marL="6350" marR="6350" marT="6350" marB="0" anchor="b"/>
                </a:tc>
                <a:tc>
                  <a:txBody>
                    <a:bodyPr/>
                    <a:lstStyle/>
                    <a:p>
                      <a:pPr algn="l" fontAlgn="b"/>
                      <a:r>
                        <a:rPr lang="en-US" sz="3600" u="none" strike="noStrike" dirty="0">
                          <a:effectLst/>
                        </a:rPr>
                        <a:t>1st</a:t>
                      </a:r>
                      <a:endParaRPr lang="en-US" sz="3600" b="0" i="0" u="none" strike="noStrike" dirty="0">
                        <a:solidFill>
                          <a:srgbClr val="000000"/>
                        </a:solidFill>
                        <a:effectLst/>
                        <a:latin typeface="Calibri"/>
                      </a:endParaRPr>
                    </a:p>
                  </a:txBody>
                  <a:tcPr marL="6350" marR="6350" marT="6350" marB="0" anchor="b"/>
                </a:tc>
                <a:tc>
                  <a:txBody>
                    <a:bodyPr/>
                    <a:lstStyle/>
                    <a:p>
                      <a:pPr algn="l" fontAlgn="b"/>
                      <a:r>
                        <a:rPr lang="en-US" sz="3600" u="none" strike="noStrike">
                          <a:effectLst/>
                        </a:rPr>
                        <a:t>2nd</a:t>
                      </a:r>
                      <a:endParaRPr lang="en-US" sz="3600" b="0" i="0" u="none" strike="noStrike">
                        <a:solidFill>
                          <a:srgbClr val="000000"/>
                        </a:solidFill>
                        <a:effectLst/>
                        <a:latin typeface="Calibri"/>
                      </a:endParaRPr>
                    </a:p>
                  </a:txBody>
                  <a:tcPr marL="6350" marR="6350" marT="6350" marB="0" anchor="b"/>
                </a:tc>
                <a:extLst>
                  <a:ext uri="{0D108BD9-81ED-4DB2-BD59-A6C34878D82A}">
                    <a16:rowId xmlns:a16="http://schemas.microsoft.com/office/drawing/2014/main" val="10000"/>
                  </a:ext>
                </a:extLst>
              </a:tr>
              <a:tr h="863600">
                <a:tc>
                  <a:txBody>
                    <a:bodyPr/>
                    <a:lstStyle/>
                    <a:p>
                      <a:pPr algn="r" fontAlgn="b"/>
                      <a:r>
                        <a:rPr lang="en-US" sz="3600" u="none" strike="noStrike" dirty="0">
                          <a:effectLst/>
                        </a:rPr>
                        <a:t>48</a:t>
                      </a:r>
                      <a:endParaRPr lang="en-US" sz="3600" b="0" i="0" u="none" strike="noStrike" dirty="0">
                        <a:solidFill>
                          <a:srgbClr val="000000"/>
                        </a:solidFill>
                        <a:effectLst/>
                        <a:latin typeface="Calibri"/>
                      </a:endParaRPr>
                    </a:p>
                  </a:txBody>
                  <a:tcPr marL="6350" marR="6350" marT="6350" marB="0" anchor="b"/>
                </a:tc>
                <a:tc>
                  <a:txBody>
                    <a:bodyPr/>
                    <a:lstStyle/>
                    <a:p>
                      <a:pPr algn="r" fontAlgn="b"/>
                      <a:r>
                        <a:rPr lang="en-US" sz="3600" u="none" strike="noStrike" dirty="0">
                          <a:effectLst/>
                        </a:rPr>
                        <a:t>106667</a:t>
                      </a:r>
                      <a:endParaRPr lang="en-US" sz="3600" b="0" i="0" u="none" strike="noStrike" dirty="0">
                        <a:solidFill>
                          <a:srgbClr val="000000"/>
                        </a:solidFill>
                        <a:effectLst/>
                        <a:latin typeface="Calibri"/>
                      </a:endParaRPr>
                    </a:p>
                  </a:txBody>
                  <a:tcPr marL="6350" marR="6350" marT="6350" marB="0" anchor="b"/>
                </a:tc>
                <a:tc>
                  <a:txBody>
                    <a:bodyPr/>
                    <a:lstStyle/>
                    <a:p>
                      <a:pPr algn="r" fontAlgn="b"/>
                      <a:r>
                        <a:rPr lang="en-US" sz="3600" u="none" strike="noStrike" dirty="0">
                          <a:effectLst/>
                        </a:rPr>
                        <a:t>33333</a:t>
                      </a:r>
                      <a:endParaRPr lang="en-US" sz="36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1"/>
                  </a:ext>
                </a:extLst>
              </a:tr>
              <a:tr h="863600">
                <a:tc>
                  <a:txBody>
                    <a:bodyPr/>
                    <a:lstStyle/>
                    <a:p>
                      <a:pPr algn="r" fontAlgn="b"/>
                      <a:r>
                        <a:rPr lang="en-US" sz="3600" u="none" strike="noStrike">
                          <a:effectLst/>
                        </a:rPr>
                        <a:t>53</a:t>
                      </a:r>
                      <a:endParaRPr lang="en-US" sz="3600" b="0" i="0" u="none" strike="noStrike">
                        <a:solidFill>
                          <a:srgbClr val="000000"/>
                        </a:solidFill>
                        <a:effectLst/>
                        <a:latin typeface="Calibri"/>
                      </a:endParaRPr>
                    </a:p>
                  </a:txBody>
                  <a:tcPr marL="6350" marR="6350" marT="6350" marB="0" anchor="b"/>
                </a:tc>
                <a:tc>
                  <a:txBody>
                    <a:bodyPr/>
                    <a:lstStyle/>
                    <a:p>
                      <a:pPr algn="r" fontAlgn="b"/>
                      <a:r>
                        <a:rPr lang="en-US" sz="3600" u="none" strike="noStrike" dirty="0">
                          <a:effectLst/>
                        </a:rPr>
                        <a:t>117778</a:t>
                      </a:r>
                      <a:endParaRPr lang="en-US" sz="3600" b="0" i="0" u="none" strike="noStrike" dirty="0">
                        <a:solidFill>
                          <a:srgbClr val="000000"/>
                        </a:solidFill>
                        <a:effectLst/>
                        <a:latin typeface="Calibri"/>
                      </a:endParaRPr>
                    </a:p>
                  </a:txBody>
                  <a:tcPr marL="6350" marR="6350" marT="6350" marB="0" anchor="b"/>
                </a:tc>
                <a:tc>
                  <a:txBody>
                    <a:bodyPr/>
                    <a:lstStyle/>
                    <a:p>
                      <a:pPr algn="r" fontAlgn="b"/>
                      <a:r>
                        <a:rPr lang="en-US" sz="3600" u="none" strike="noStrike" dirty="0">
                          <a:effectLst/>
                        </a:rPr>
                        <a:t>200000</a:t>
                      </a:r>
                      <a:endParaRPr lang="en-US" sz="36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2"/>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EC09B458-FC6F-47F6-BA7F-A45F420BE094}"/>
              </a:ext>
            </a:extLst>
          </p:cNvPr>
          <p:cNvSpPr>
            <a:spLocks noGrp="1"/>
          </p:cNvSpPr>
          <p:nvPr>
            <p:ph type="title"/>
          </p:nvPr>
        </p:nvSpPr>
        <p:spPr/>
        <p:txBody>
          <a:bodyPr/>
          <a:lstStyle/>
          <a:p>
            <a:r>
              <a:rPr lang="en-US" altLang="en-US"/>
              <a:t>Final value of stock and option</a:t>
            </a:r>
          </a:p>
        </p:txBody>
      </p:sp>
      <p:graphicFrame>
        <p:nvGraphicFramePr>
          <p:cNvPr id="4" name="Content Placeholder 3">
            <a:extLst>
              <a:ext uri="{FF2B5EF4-FFF2-40B4-BE49-F238E27FC236}">
                <a16:creationId xmlns:a16="http://schemas.microsoft.com/office/drawing/2014/main" id="{21352C19-DCFB-4F9F-BDFD-D3F8F34B677F}"/>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EE2C36C-EA55-4928-B6AF-ED9E8DF4C22C}"/>
              </a:ext>
            </a:extLst>
          </p:cNvPr>
          <p:cNvSpPr>
            <a:spLocks noGrp="1" noChangeArrowheads="1"/>
          </p:cNvSpPr>
          <p:nvPr>
            <p:ph type="title"/>
          </p:nvPr>
        </p:nvSpPr>
        <p:spPr/>
        <p:txBody>
          <a:bodyPr/>
          <a:lstStyle/>
          <a:p>
            <a:pPr eaLnBrk="1" hangingPunct="1"/>
            <a:r>
              <a:rPr lang="en-US" altLang="en-US"/>
              <a:t>Executive Stock Options</a:t>
            </a:r>
          </a:p>
        </p:txBody>
      </p:sp>
      <p:sp>
        <p:nvSpPr>
          <p:cNvPr id="32771" name="Rectangle 3">
            <a:extLst>
              <a:ext uri="{FF2B5EF4-FFF2-40B4-BE49-F238E27FC236}">
                <a16:creationId xmlns:a16="http://schemas.microsoft.com/office/drawing/2014/main" id="{67C578A7-B401-4BB7-8082-E566AA3FE9E6}"/>
              </a:ext>
            </a:extLst>
          </p:cNvPr>
          <p:cNvSpPr>
            <a:spLocks noGrp="1" noChangeArrowheads="1"/>
          </p:cNvSpPr>
          <p:nvPr>
            <p:ph type="body" idx="1"/>
          </p:nvPr>
        </p:nvSpPr>
        <p:spPr/>
        <p:txBody>
          <a:bodyPr/>
          <a:lstStyle/>
          <a:p>
            <a:pPr eaLnBrk="1" hangingPunct="1"/>
            <a:r>
              <a:rPr lang="en-US" altLang="en-US"/>
              <a:t>Option issued by a company to executives</a:t>
            </a:r>
          </a:p>
          <a:p>
            <a:pPr eaLnBrk="1" hangingPunct="1"/>
            <a:r>
              <a:rPr lang="en-US" altLang="en-US"/>
              <a:t>The purpose</a:t>
            </a:r>
          </a:p>
          <a:p>
            <a:pPr eaLnBrk="1" hangingPunct="1"/>
            <a:r>
              <a:rPr lang="en-US" altLang="en-US"/>
              <a:t>When the option is exercised the company issues more stock </a:t>
            </a:r>
          </a:p>
          <a:p>
            <a:pPr eaLnBrk="1" hangingPunct="1"/>
            <a:r>
              <a:rPr lang="en-US" altLang="en-US"/>
              <a:t>Usually at-the-money when issued</a:t>
            </a:r>
          </a:p>
          <a:p>
            <a:pPr eaLnBrk="1" hangingPunct="1"/>
            <a:r>
              <a:rPr lang="en-US" altLang="en-US"/>
              <a:t>They cannot be sold</a:t>
            </a:r>
          </a:p>
          <a:p>
            <a:pPr eaLnBrk="1" hangingPunct="1">
              <a:lnSpc>
                <a:spcPct val="90000"/>
              </a:lnSpc>
            </a:pPr>
            <a:r>
              <a:rPr lang="en-US" altLang="en-US"/>
              <a:t>They often last for as long as 10 or 15 years</a:t>
            </a:r>
          </a:p>
          <a:p>
            <a:pPr eaLnBrk="1" hangingPunct="1"/>
            <a:endParaRPr lang="en-US" altLang="en-US"/>
          </a:p>
          <a:p>
            <a:pPr eaLnBrk="1" hangingPunct="1"/>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EF5AE9D-2F47-4EA6-B9F2-FC7E3404860C}"/>
              </a:ext>
            </a:extLst>
          </p:cNvPr>
          <p:cNvSpPr>
            <a:spLocks noGrp="1" noChangeArrowheads="1"/>
          </p:cNvSpPr>
          <p:nvPr>
            <p:ph type="title"/>
          </p:nvPr>
        </p:nvSpPr>
        <p:spPr>
          <a:xfrm>
            <a:off x="1077913" y="274638"/>
            <a:ext cx="7608887" cy="1143000"/>
          </a:xfrm>
        </p:spPr>
        <p:txBody>
          <a:bodyPr/>
          <a:lstStyle/>
          <a:p>
            <a:pPr eaLnBrk="1" hangingPunct="1"/>
            <a:r>
              <a:rPr lang="en-US" altLang="en-US"/>
              <a:t>Executive Stock Options </a:t>
            </a:r>
            <a:r>
              <a:rPr lang="en-US" altLang="en-US" sz="3200"/>
              <a:t>continued</a:t>
            </a:r>
            <a:endParaRPr lang="en-US" altLang="en-US"/>
          </a:p>
        </p:txBody>
      </p:sp>
      <p:sp>
        <p:nvSpPr>
          <p:cNvPr id="34819" name="Rectangle 3">
            <a:extLst>
              <a:ext uri="{FF2B5EF4-FFF2-40B4-BE49-F238E27FC236}">
                <a16:creationId xmlns:a16="http://schemas.microsoft.com/office/drawing/2014/main" id="{FD417C8A-F249-4858-A0BF-68D9991A8762}"/>
              </a:ext>
            </a:extLst>
          </p:cNvPr>
          <p:cNvSpPr>
            <a:spLocks noGrp="1" noChangeArrowheads="1"/>
          </p:cNvSpPr>
          <p:nvPr>
            <p:ph type="body" idx="1"/>
          </p:nvPr>
        </p:nvSpPr>
        <p:spPr/>
        <p:txBody>
          <a:bodyPr/>
          <a:lstStyle/>
          <a:p>
            <a:pPr eaLnBrk="1" hangingPunct="1">
              <a:lnSpc>
                <a:spcPct val="90000"/>
              </a:lnSpc>
            </a:pPr>
            <a:r>
              <a:rPr lang="en-US" altLang="en-US" sz="2800"/>
              <a:t>What executives do when they are issued options?</a:t>
            </a:r>
          </a:p>
          <a:p>
            <a:pPr eaLnBrk="1" hangingPunct="1">
              <a:lnSpc>
                <a:spcPct val="90000"/>
              </a:lnSpc>
            </a:pPr>
            <a:r>
              <a:rPr lang="en-US" altLang="en-US" sz="2800"/>
              <a:t>Stock repurchases can enrich execs at investors' expense </a:t>
            </a:r>
          </a:p>
          <a:p>
            <a:pPr eaLnBrk="1" hangingPunct="1">
              <a:lnSpc>
                <a:spcPct val="90000"/>
              </a:lnSpc>
            </a:pPr>
            <a:r>
              <a:rPr lang="en-US" altLang="en-US" sz="2800"/>
              <a:t>Execs may forfeit investing in projects with long term value so they have extra cash for repurchasing stocks, or the cash reserve becomes lower than it should be.</a:t>
            </a:r>
          </a:p>
          <a:p>
            <a:pPr eaLnBrk="1" hangingPunct="1">
              <a:lnSpc>
                <a:spcPct val="90000"/>
              </a:lnSpc>
            </a:pPr>
            <a:r>
              <a:rPr lang="en-US" altLang="en-US" sz="2800"/>
              <a:t>Discussion: Is there a perfect substitute?</a:t>
            </a:r>
          </a:p>
          <a:p>
            <a:pPr eaLnBrk="1" hangingPunct="1">
              <a:lnSpc>
                <a:spcPct val="90000"/>
              </a:lnSpc>
            </a:pPr>
            <a:endParaRPr lang="en-US" altLang="en-US" sz="2800"/>
          </a:p>
          <a:p>
            <a:pPr eaLnBrk="1" hangingPunct="1">
              <a:lnSpc>
                <a:spcPct val="90000"/>
              </a:lnSpc>
            </a:pPr>
            <a:endParaRPr lang="en-US" altLang="en-US" sz="2800"/>
          </a:p>
          <a:p>
            <a:pPr eaLnBrk="1" hangingPunct="1">
              <a:lnSpc>
                <a:spcPct val="90000"/>
              </a:lnSpc>
            </a:pPr>
            <a:endParaRPr lang="en-US" alt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72BF05D7-3138-4CAF-9D6D-9E265D420725}"/>
              </a:ext>
            </a:extLst>
          </p:cNvPr>
          <p:cNvSpPr>
            <a:spLocks noGrp="1" noChangeArrowheads="1"/>
          </p:cNvSpPr>
          <p:nvPr>
            <p:ph type="title"/>
          </p:nvPr>
        </p:nvSpPr>
        <p:spPr/>
        <p:txBody>
          <a:bodyPr/>
          <a:lstStyle/>
          <a:p>
            <a:pPr eaLnBrk="1" hangingPunct="1"/>
            <a:r>
              <a:rPr lang="en-US" altLang="en-US"/>
              <a:t>Employee options</a:t>
            </a:r>
          </a:p>
        </p:txBody>
      </p:sp>
      <p:sp>
        <p:nvSpPr>
          <p:cNvPr id="36867" name="Content Placeholder 2">
            <a:extLst>
              <a:ext uri="{FF2B5EF4-FFF2-40B4-BE49-F238E27FC236}">
                <a16:creationId xmlns:a16="http://schemas.microsoft.com/office/drawing/2014/main" id="{D7141AF4-B6DB-464B-8706-D6A7518EFEAF}"/>
              </a:ext>
            </a:extLst>
          </p:cNvPr>
          <p:cNvSpPr>
            <a:spLocks noGrp="1" noChangeArrowheads="1"/>
          </p:cNvSpPr>
          <p:nvPr>
            <p:ph idx="1"/>
          </p:nvPr>
        </p:nvSpPr>
        <p:spPr/>
        <p:txBody>
          <a:bodyPr/>
          <a:lstStyle/>
          <a:p>
            <a:pPr eaLnBrk="1" hangingPunct="1"/>
            <a:r>
              <a:rPr lang="en-US" altLang="en-US" sz="2800" dirty="0"/>
              <a:t>Startup or young companies often issue employee options.</a:t>
            </a:r>
          </a:p>
          <a:p>
            <a:pPr eaLnBrk="1" hangingPunct="1"/>
            <a:r>
              <a:rPr lang="en-US" altLang="en-US" sz="2800" dirty="0"/>
              <a:t>If companies do well, early employees can become very wealthy. It is an very effective way to stimulate employees.</a:t>
            </a:r>
          </a:p>
          <a:p>
            <a:pPr eaLnBrk="1" hangingPunct="1"/>
            <a:r>
              <a:rPr lang="en-US" altLang="en-US" sz="2800" dirty="0"/>
              <a:t>Bill Gates attributed the rapid growth of Microsoft in great part to its employee option program. </a:t>
            </a:r>
          </a:p>
          <a:p>
            <a:pPr eaLnBrk="1" hangingPunct="1"/>
            <a:r>
              <a:rPr lang="en-US" altLang="en-US" sz="2800" dirty="0"/>
              <a:t>Do employee options have similar effect for large and mature companies?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BE5AE3B-FA6C-4C72-8E03-781DF0338160}"/>
              </a:ext>
            </a:extLst>
          </p:cNvPr>
          <p:cNvSpPr>
            <a:spLocks noGrp="1"/>
          </p:cNvSpPr>
          <p:nvPr>
            <p:ph type="title"/>
          </p:nvPr>
        </p:nvSpPr>
        <p:spPr/>
        <p:txBody>
          <a:bodyPr/>
          <a:lstStyle/>
          <a:p>
            <a:endParaRPr lang="en-US" altLang="en-US"/>
          </a:p>
        </p:txBody>
      </p:sp>
      <p:sp>
        <p:nvSpPr>
          <p:cNvPr id="6147" name="Content Placeholder 2">
            <a:extLst>
              <a:ext uri="{FF2B5EF4-FFF2-40B4-BE49-F238E27FC236}">
                <a16:creationId xmlns:a16="http://schemas.microsoft.com/office/drawing/2014/main" id="{F775C3E4-37E7-4355-9617-342C8AD3097B}"/>
              </a:ext>
            </a:extLst>
          </p:cNvPr>
          <p:cNvSpPr>
            <a:spLocks noGrp="1"/>
          </p:cNvSpPr>
          <p:nvPr>
            <p:ph idx="1"/>
          </p:nvPr>
        </p:nvSpPr>
        <p:spPr/>
        <p:txBody>
          <a:bodyPr/>
          <a:lstStyle/>
          <a:p>
            <a:r>
              <a:rPr lang="en-US" altLang="en-US" dirty="0"/>
              <a:t>All real investments are nonlinear. Initially one invests a lot on fixed cost, with little payoff. Later one invests very little, but with large payoff. </a:t>
            </a:r>
          </a:p>
          <a:p>
            <a:r>
              <a:rPr lang="en-US" altLang="en-US" dirty="0"/>
              <a:t>Education is such an example. During the time of education, one pays a lot, with little payoff. After graduation, one reaps the benefits of education.</a:t>
            </a:r>
          </a:p>
          <a:p>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A4329F67-4172-4CC7-87D2-FFF536D2A788}"/>
              </a:ext>
            </a:extLst>
          </p:cNvPr>
          <p:cNvSpPr>
            <a:spLocks noGrp="1" noChangeArrowheads="1"/>
          </p:cNvSpPr>
          <p:nvPr>
            <p:ph type="title"/>
          </p:nvPr>
        </p:nvSpPr>
        <p:spPr/>
        <p:txBody>
          <a:bodyPr/>
          <a:lstStyle/>
          <a:p>
            <a:r>
              <a:rPr lang="en-US" altLang="en-US" dirty="0"/>
              <a:t>Example 4</a:t>
            </a:r>
          </a:p>
        </p:txBody>
      </p:sp>
      <p:sp>
        <p:nvSpPr>
          <p:cNvPr id="37891" name="Content Placeholder 2">
            <a:extLst>
              <a:ext uri="{FF2B5EF4-FFF2-40B4-BE49-F238E27FC236}">
                <a16:creationId xmlns:a16="http://schemas.microsoft.com/office/drawing/2014/main" id="{69BAABD4-CDF8-4897-8057-8CBC1FA0C077}"/>
              </a:ext>
            </a:extLst>
          </p:cNvPr>
          <p:cNvSpPr>
            <a:spLocks noGrp="1" noChangeArrowheads="1"/>
          </p:cNvSpPr>
          <p:nvPr>
            <p:ph idx="1"/>
          </p:nvPr>
        </p:nvSpPr>
        <p:spPr/>
        <p:txBody>
          <a:bodyPr/>
          <a:lstStyle/>
          <a:p>
            <a:r>
              <a:rPr lang="en-US" altLang="en-US" sz="2400" dirty="0"/>
              <a:t>The asset values of companies A, B are both at 2000 million dollars.  Each company is purely financed with equity, with100 million shares outstanding. The stock prices of companies A, B are both at 20 dollars per share. Both companies hire new CEOs, for a term of five years. Company A pays its CEO 1 million shares. Company B pays its CEO call options on 5 million shares with strike price at 20 dollars and a maturity of 5 years. The shares in both cases are new shares issued by the companies.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15916629-9568-4CB4-AB95-C17BB85C4D3F}"/>
              </a:ext>
            </a:extLst>
          </p:cNvPr>
          <p:cNvSpPr>
            <a:spLocks noGrp="1" noChangeArrowheads="1"/>
          </p:cNvSpPr>
          <p:nvPr>
            <p:ph type="title"/>
          </p:nvPr>
        </p:nvSpPr>
        <p:spPr/>
        <p:txBody>
          <a:bodyPr/>
          <a:lstStyle/>
          <a:p>
            <a:endParaRPr lang="en-US" altLang="en-US"/>
          </a:p>
        </p:txBody>
      </p:sp>
      <p:sp>
        <p:nvSpPr>
          <p:cNvPr id="38915" name="Content Placeholder 2">
            <a:extLst>
              <a:ext uri="{FF2B5EF4-FFF2-40B4-BE49-F238E27FC236}">
                <a16:creationId xmlns:a16="http://schemas.microsoft.com/office/drawing/2014/main" id="{463D9949-F8B7-498E-A7F1-E0D8D40D4DC1}"/>
              </a:ext>
            </a:extLst>
          </p:cNvPr>
          <p:cNvSpPr>
            <a:spLocks noGrp="1" noChangeArrowheads="1"/>
          </p:cNvSpPr>
          <p:nvPr>
            <p:ph idx="1"/>
          </p:nvPr>
        </p:nvSpPr>
        <p:spPr/>
        <p:txBody>
          <a:bodyPr/>
          <a:lstStyle/>
          <a:p>
            <a:r>
              <a:rPr lang="en-US" altLang="en-US" dirty="0"/>
              <a:t>After five years, both companies’ asset values become 3000 million dollars. Please calculate the share price of company A and B, assuming share prices are accurate representation of asset value. What are the values of each CEO’s compensation package at the end of year five?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3AF7040-6F60-4965-8F5A-700229DCBDCF}"/>
              </a:ext>
            </a:extLst>
          </p:cNvPr>
          <p:cNvSpPr>
            <a:spLocks noGrp="1" noChangeArrowheads="1"/>
          </p:cNvSpPr>
          <p:nvPr>
            <p:ph type="title"/>
          </p:nvPr>
        </p:nvSpPr>
        <p:spPr/>
        <p:txBody>
          <a:bodyPr/>
          <a:lstStyle/>
          <a:p>
            <a:r>
              <a:rPr lang="en-US" altLang="en-US"/>
              <a:t>Solution</a:t>
            </a:r>
          </a:p>
        </p:txBody>
      </p:sp>
      <p:sp>
        <p:nvSpPr>
          <p:cNvPr id="39939" name="Content Placeholder 2">
            <a:extLst>
              <a:ext uri="{FF2B5EF4-FFF2-40B4-BE49-F238E27FC236}">
                <a16:creationId xmlns:a16="http://schemas.microsoft.com/office/drawing/2014/main" id="{5621955A-C3C0-4ACC-BB8D-A1B84035FF5C}"/>
              </a:ext>
            </a:extLst>
          </p:cNvPr>
          <p:cNvSpPr>
            <a:spLocks noGrp="1" noChangeArrowheads="1"/>
          </p:cNvSpPr>
          <p:nvPr>
            <p:ph idx="1"/>
          </p:nvPr>
        </p:nvSpPr>
        <p:spPr/>
        <p:txBody>
          <a:bodyPr/>
          <a:lstStyle/>
          <a:p>
            <a:r>
              <a:rPr lang="en-US" altLang="en-US" sz="2800" dirty="0"/>
              <a:t>For company A, the total number of shares is 100 + 1 = 101 million</a:t>
            </a:r>
          </a:p>
          <a:p>
            <a:r>
              <a:rPr lang="en-US" altLang="en-US" sz="2800" dirty="0"/>
              <a:t>Share price is 3000/101 = 29.70 dollar</a:t>
            </a:r>
          </a:p>
          <a:p>
            <a:r>
              <a:rPr lang="en-US" altLang="en-US" sz="2800" dirty="0"/>
              <a:t>The value of CEO’s shares is 29.7 million dollars</a:t>
            </a:r>
          </a:p>
          <a:p>
            <a:r>
              <a:rPr lang="en-US" altLang="en-US" sz="2800" dirty="0"/>
              <a:t>For company B, the total number of shares is 100 + 5 = 105 million</a:t>
            </a:r>
          </a:p>
          <a:p>
            <a:r>
              <a:rPr lang="en-US" altLang="en-US" sz="2800" dirty="0"/>
              <a:t>Share price is (3000+5*20)/105 = 29.52 dollar</a:t>
            </a:r>
          </a:p>
          <a:p>
            <a:r>
              <a:rPr lang="en-US" altLang="en-US" sz="2800" dirty="0"/>
              <a:t>The value of CEO’s compensation package is (29.52-20)*5 = 47.62 million dollars</a:t>
            </a:r>
          </a:p>
          <a:p>
            <a:endParaRPr lang="en-US"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726D2D1C-665F-4A78-9C8F-6732C825E6AD}"/>
              </a:ext>
            </a:extLst>
          </p:cNvPr>
          <p:cNvSpPr>
            <a:spLocks noGrp="1" noChangeArrowheads="1"/>
          </p:cNvSpPr>
          <p:nvPr>
            <p:ph type="title"/>
          </p:nvPr>
        </p:nvSpPr>
        <p:spPr/>
        <p:txBody>
          <a:bodyPr/>
          <a:lstStyle/>
          <a:p>
            <a:r>
              <a:rPr lang="en-US" altLang="en-US"/>
              <a:t>Discussion</a:t>
            </a:r>
          </a:p>
        </p:txBody>
      </p:sp>
      <p:sp>
        <p:nvSpPr>
          <p:cNvPr id="40963" name="Content Placeholder 2">
            <a:extLst>
              <a:ext uri="{FF2B5EF4-FFF2-40B4-BE49-F238E27FC236}">
                <a16:creationId xmlns:a16="http://schemas.microsoft.com/office/drawing/2014/main" id="{FF8B82FD-CE8C-420B-AF6F-02FAD7AAD17C}"/>
              </a:ext>
            </a:extLst>
          </p:cNvPr>
          <p:cNvSpPr>
            <a:spLocks noGrp="1" noChangeArrowheads="1"/>
          </p:cNvSpPr>
          <p:nvPr>
            <p:ph idx="1"/>
          </p:nvPr>
        </p:nvSpPr>
        <p:spPr/>
        <p:txBody>
          <a:bodyPr/>
          <a:lstStyle/>
          <a:p>
            <a:r>
              <a:rPr lang="en-US" altLang="en-US"/>
              <a:t>In this case, the share holders are better off with company A’s CEO package. </a:t>
            </a:r>
          </a:p>
          <a:p>
            <a:r>
              <a:rPr lang="en-US" altLang="en-US"/>
              <a:t>When companies do well, options often dilute more. </a:t>
            </a:r>
          </a:p>
          <a:p>
            <a:r>
              <a:rPr lang="en-US" altLang="en-US"/>
              <a:t>However, options may stimulate managers to adopt highly leveraged strategies that tend to do extremely well or extremely bad.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C9E2551B-E797-40BB-B5EF-8D33212762EB}"/>
              </a:ext>
            </a:extLst>
          </p:cNvPr>
          <p:cNvSpPr>
            <a:spLocks noGrp="1" noChangeArrowheads="1"/>
          </p:cNvSpPr>
          <p:nvPr>
            <p:ph type="title"/>
          </p:nvPr>
        </p:nvSpPr>
        <p:spPr/>
        <p:txBody>
          <a:bodyPr/>
          <a:lstStyle/>
          <a:p>
            <a:r>
              <a:rPr lang="en-US" altLang="en-US"/>
              <a:t>Asset financing</a:t>
            </a:r>
          </a:p>
        </p:txBody>
      </p:sp>
      <p:sp>
        <p:nvSpPr>
          <p:cNvPr id="41987" name="Content Placeholder 2">
            <a:extLst>
              <a:ext uri="{FF2B5EF4-FFF2-40B4-BE49-F238E27FC236}">
                <a16:creationId xmlns:a16="http://schemas.microsoft.com/office/drawing/2014/main" id="{5B1B7C66-236B-401D-8435-01ECDE024E12}"/>
              </a:ext>
            </a:extLst>
          </p:cNvPr>
          <p:cNvSpPr>
            <a:spLocks noGrp="1" noChangeArrowheads="1"/>
          </p:cNvSpPr>
          <p:nvPr>
            <p:ph idx="1"/>
          </p:nvPr>
        </p:nvSpPr>
        <p:spPr/>
        <p:txBody>
          <a:bodyPr/>
          <a:lstStyle/>
          <a:p>
            <a:r>
              <a:rPr lang="en-US" altLang="en-US" dirty="0"/>
              <a:t>Asset could be financed purely with equity or with mixture of equity and bond. We will investigate how financing method impact returns.</a:t>
            </a:r>
          </a:p>
          <a:p>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3E42A-49A9-492C-B937-57CE543A9DC8}"/>
              </a:ext>
            </a:extLst>
          </p:cNvPr>
          <p:cNvSpPr>
            <a:spLocks noGrp="1"/>
          </p:cNvSpPr>
          <p:nvPr>
            <p:ph type="title"/>
          </p:nvPr>
        </p:nvSpPr>
        <p:spPr/>
        <p:txBody>
          <a:bodyPr/>
          <a:lstStyle/>
          <a:p>
            <a:r>
              <a:rPr lang="en-US" altLang="en-US" dirty="0"/>
              <a:t>Example 5</a:t>
            </a:r>
            <a:endParaRPr lang="en-CA" dirty="0"/>
          </a:p>
        </p:txBody>
      </p:sp>
      <p:sp>
        <p:nvSpPr>
          <p:cNvPr id="3" name="Content Placeholder 2">
            <a:extLst>
              <a:ext uri="{FF2B5EF4-FFF2-40B4-BE49-F238E27FC236}">
                <a16:creationId xmlns:a16="http://schemas.microsoft.com/office/drawing/2014/main" id="{A62F2BB2-E565-42B6-935B-C5E907351F2D}"/>
              </a:ext>
            </a:extLst>
          </p:cNvPr>
          <p:cNvSpPr>
            <a:spLocks noGrp="1"/>
          </p:cNvSpPr>
          <p:nvPr>
            <p:ph idx="1"/>
          </p:nvPr>
        </p:nvSpPr>
        <p:spPr/>
        <p:txBody>
          <a:bodyPr/>
          <a:lstStyle/>
          <a:p>
            <a:r>
              <a:rPr lang="en-US" altLang="en-US" dirty="0"/>
              <a:t>A company has 4000 million asset. 1000 million is financed with equity. 3000 million is financed with zero coupon bond, duration 10 years, annual interest 5%. If annual asset return is 10%, 5% and 0%, what is the annual rate of return for equity investor?</a:t>
            </a:r>
            <a:endParaRPr lang="en-CA" dirty="0"/>
          </a:p>
        </p:txBody>
      </p:sp>
    </p:spTree>
    <p:extLst>
      <p:ext uri="{BB962C8B-B14F-4D97-AF65-F5344CB8AC3E}">
        <p14:creationId xmlns:p14="http://schemas.microsoft.com/office/powerpoint/2010/main" val="2736069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EA8FBAB4-2B8D-40E4-AC12-0C9F0DA3CB19}"/>
              </a:ext>
            </a:extLst>
          </p:cNvPr>
          <p:cNvSpPr>
            <a:spLocks noGrp="1" noChangeArrowheads="1"/>
          </p:cNvSpPr>
          <p:nvPr>
            <p:ph type="title"/>
          </p:nvPr>
        </p:nvSpPr>
        <p:spPr/>
        <p:txBody>
          <a:bodyPr/>
          <a:lstStyle/>
          <a:p>
            <a:r>
              <a:rPr lang="en-US" altLang="en-US" dirty="0"/>
              <a:t>Solution</a:t>
            </a:r>
          </a:p>
        </p:txBody>
      </p:sp>
      <p:sp>
        <p:nvSpPr>
          <p:cNvPr id="43011" name="Content Placeholder 2">
            <a:extLst>
              <a:ext uri="{FF2B5EF4-FFF2-40B4-BE49-F238E27FC236}">
                <a16:creationId xmlns:a16="http://schemas.microsoft.com/office/drawing/2014/main" id="{C4A3853A-819A-418A-AEAD-EA1D25E44D38}"/>
              </a:ext>
            </a:extLst>
          </p:cNvPr>
          <p:cNvSpPr>
            <a:spLocks noGrp="1" noChangeArrowheads="1"/>
          </p:cNvSpPr>
          <p:nvPr>
            <p:ph idx="1"/>
          </p:nvPr>
        </p:nvSpPr>
        <p:spPr/>
        <p:txBody>
          <a:bodyPr/>
          <a:lstStyle/>
          <a:p>
            <a:r>
              <a:rPr lang="en-US" altLang="en-US"/>
              <a:t>Required bond payment at maturity:</a:t>
            </a:r>
          </a:p>
          <a:p>
            <a:r>
              <a:rPr lang="en-US" altLang="en-US"/>
              <a:t>3000*(1+5%)^10 = 4886.684 million</a:t>
            </a:r>
          </a:p>
          <a:p>
            <a:endParaRPr lang="en-US" altLang="en-US"/>
          </a:p>
        </p:txBody>
      </p:sp>
      <p:graphicFrame>
        <p:nvGraphicFramePr>
          <p:cNvPr id="5" name="Table 4">
            <a:extLst>
              <a:ext uri="{FF2B5EF4-FFF2-40B4-BE49-F238E27FC236}">
                <a16:creationId xmlns:a16="http://schemas.microsoft.com/office/drawing/2014/main" id="{089C9B5D-5D46-4E6F-967B-909ABA3B32FA}"/>
              </a:ext>
            </a:extLst>
          </p:cNvPr>
          <p:cNvGraphicFramePr>
            <a:graphicFrameLocks noGrp="1"/>
          </p:cNvGraphicFramePr>
          <p:nvPr/>
        </p:nvGraphicFramePr>
        <p:xfrm>
          <a:off x="457200" y="3122613"/>
          <a:ext cx="8610600" cy="3425825"/>
        </p:xfrm>
        <a:graphic>
          <a:graphicData uri="http://schemas.openxmlformats.org/drawingml/2006/table">
            <a:tbl>
              <a:tblPr>
                <a:tableStyleId>{5C22544A-7EE6-4342-B048-85BDC9FD1C3A}</a:tableStyleId>
              </a:tblPr>
              <a:tblGrid>
                <a:gridCol w="25146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76200">
                  <a:extLst>
                    <a:ext uri="{9D8B030D-6E8A-4147-A177-3AD203B41FA5}">
                      <a16:colId xmlns:a16="http://schemas.microsoft.com/office/drawing/2014/main" val="20002"/>
                    </a:ext>
                  </a:extLst>
                </a:gridCol>
                <a:gridCol w="2895600">
                  <a:extLst>
                    <a:ext uri="{9D8B030D-6E8A-4147-A177-3AD203B41FA5}">
                      <a16:colId xmlns:a16="http://schemas.microsoft.com/office/drawing/2014/main" val="20003"/>
                    </a:ext>
                  </a:extLst>
                </a:gridCol>
              </a:tblGrid>
              <a:tr h="1316467">
                <a:tc>
                  <a:txBody>
                    <a:bodyPr/>
                    <a:lstStyle/>
                    <a:p>
                      <a:pPr algn="l" fontAlgn="b"/>
                      <a:r>
                        <a:rPr lang="en-US" sz="2800" u="none" strike="noStrike" dirty="0">
                          <a:effectLst/>
                        </a:rPr>
                        <a:t>scenarios of asset increase</a:t>
                      </a:r>
                      <a:endParaRPr lang="en-US" sz="2800" b="0" i="0" u="none" strike="noStrike" dirty="0">
                        <a:solidFill>
                          <a:srgbClr val="000000"/>
                        </a:solidFill>
                        <a:effectLst/>
                        <a:latin typeface="Calibri"/>
                      </a:endParaRPr>
                    </a:p>
                  </a:txBody>
                  <a:tcPr marL="6350" marR="6350" marT="6351" marB="0" anchor="b"/>
                </a:tc>
                <a:tc gridSpan="2">
                  <a:txBody>
                    <a:bodyPr/>
                    <a:lstStyle/>
                    <a:p>
                      <a:pPr algn="l" fontAlgn="b"/>
                      <a:r>
                        <a:rPr lang="en-US" sz="2800" u="none" strike="noStrike" dirty="0">
                          <a:effectLst/>
                        </a:rPr>
                        <a:t>asset value at maturity</a:t>
                      </a:r>
                      <a:endParaRPr lang="en-US" sz="2800" b="0" i="0" u="none" strike="noStrike" dirty="0">
                        <a:solidFill>
                          <a:srgbClr val="000000"/>
                        </a:solidFill>
                        <a:effectLst/>
                        <a:latin typeface="Calibri"/>
                      </a:endParaRPr>
                    </a:p>
                  </a:txBody>
                  <a:tcPr marL="6350" marR="6350" marT="6351" marB="0" anchor="b"/>
                </a:tc>
                <a:tc hMerge="1">
                  <a:txBody>
                    <a:bodyPr/>
                    <a:lstStyle/>
                    <a:p>
                      <a:endParaRPr lang="en-US"/>
                    </a:p>
                  </a:txBody>
                  <a:tcPr/>
                </a:tc>
                <a:tc>
                  <a:txBody>
                    <a:bodyPr/>
                    <a:lstStyle/>
                    <a:p>
                      <a:pPr algn="l" fontAlgn="b"/>
                      <a:r>
                        <a:rPr lang="en-US" sz="2800" u="none" strike="noStrike" dirty="0">
                          <a:effectLst/>
                        </a:rPr>
                        <a:t>asset belongs to equity holders</a:t>
                      </a:r>
                      <a:endParaRPr lang="en-US" sz="2800" b="0" i="0" u="none" strike="noStrike" dirty="0">
                        <a:solidFill>
                          <a:srgbClr val="000000"/>
                        </a:solidFill>
                        <a:effectLst/>
                        <a:latin typeface="Calibri"/>
                      </a:endParaRPr>
                    </a:p>
                  </a:txBody>
                  <a:tcPr marL="6350" marR="6350" marT="6351" marB="0" anchor="b"/>
                </a:tc>
                <a:extLst>
                  <a:ext uri="{0D108BD9-81ED-4DB2-BD59-A6C34878D82A}">
                    <a16:rowId xmlns:a16="http://schemas.microsoft.com/office/drawing/2014/main" val="10000"/>
                  </a:ext>
                </a:extLst>
              </a:tr>
              <a:tr h="859927">
                <a:tc>
                  <a:txBody>
                    <a:bodyPr/>
                    <a:lstStyle/>
                    <a:p>
                      <a:pPr algn="r" fontAlgn="b"/>
                      <a:r>
                        <a:rPr lang="en-US" sz="2800" u="none" strike="noStrike" dirty="0">
                          <a:effectLst/>
                        </a:rPr>
                        <a:t>0.1</a:t>
                      </a:r>
                      <a:endParaRPr lang="en-US" sz="2800" b="0" i="0" u="none" strike="noStrike" dirty="0">
                        <a:solidFill>
                          <a:srgbClr val="000000"/>
                        </a:solidFill>
                        <a:effectLst/>
                        <a:latin typeface="Calibri"/>
                      </a:endParaRPr>
                    </a:p>
                  </a:txBody>
                  <a:tcPr marL="6350" marR="6350" marT="6351" marB="0" anchor="b"/>
                </a:tc>
                <a:tc>
                  <a:txBody>
                    <a:bodyPr/>
                    <a:lstStyle/>
                    <a:p>
                      <a:pPr algn="r" fontAlgn="b"/>
                      <a:r>
                        <a:rPr lang="en-US" sz="2800" u="none" strike="noStrike" dirty="0">
                          <a:effectLst/>
                        </a:rPr>
                        <a:t>10374.97</a:t>
                      </a:r>
                      <a:endParaRPr lang="en-US" sz="2800" b="0" i="0" u="none" strike="noStrike" dirty="0">
                        <a:solidFill>
                          <a:srgbClr val="000000"/>
                        </a:solidFill>
                        <a:effectLst/>
                        <a:latin typeface="Calibri"/>
                      </a:endParaRPr>
                    </a:p>
                  </a:txBody>
                  <a:tcPr marL="6350" marR="6350" marT="6351" marB="0" anchor="b"/>
                </a:tc>
                <a:tc>
                  <a:txBody>
                    <a:bodyPr/>
                    <a:lstStyle/>
                    <a:p>
                      <a:endParaRPr lang="en-US" sz="1800" dirty="0"/>
                    </a:p>
                  </a:txBody>
                  <a:tcPr marL="6350" marR="6350" marT="6351" marB="0" anchor="b"/>
                </a:tc>
                <a:tc>
                  <a:txBody>
                    <a:bodyPr/>
                    <a:lstStyle/>
                    <a:p>
                      <a:pPr algn="r" fontAlgn="b"/>
                      <a:r>
                        <a:rPr lang="en-US" sz="2800" u="none" strike="noStrike" dirty="0">
                          <a:effectLst/>
                        </a:rPr>
                        <a:t>5488.29</a:t>
                      </a:r>
                      <a:endParaRPr lang="en-US" sz="2800" b="0" i="0" u="none" strike="noStrike" dirty="0">
                        <a:solidFill>
                          <a:srgbClr val="000000"/>
                        </a:solidFill>
                        <a:effectLst/>
                        <a:latin typeface="Calibri"/>
                      </a:endParaRPr>
                    </a:p>
                  </a:txBody>
                  <a:tcPr marL="6350" marR="6350" marT="6351" marB="0" anchor="b"/>
                </a:tc>
                <a:extLst>
                  <a:ext uri="{0D108BD9-81ED-4DB2-BD59-A6C34878D82A}">
                    <a16:rowId xmlns:a16="http://schemas.microsoft.com/office/drawing/2014/main" val="10001"/>
                  </a:ext>
                </a:extLst>
              </a:tr>
              <a:tr h="806277">
                <a:tc>
                  <a:txBody>
                    <a:bodyPr/>
                    <a:lstStyle/>
                    <a:p>
                      <a:pPr algn="r" fontAlgn="b"/>
                      <a:r>
                        <a:rPr lang="en-US" sz="2800" u="none" strike="noStrike">
                          <a:effectLst/>
                        </a:rPr>
                        <a:t>0.05</a:t>
                      </a:r>
                      <a:endParaRPr lang="en-US" sz="2800" b="0" i="0" u="none" strike="noStrike">
                        <a:solidFill>
                          <a:srgbClr val="000000"/>
                        </a:solidFill>
                        <a:effectLst/>
                        <a:latin typeface="Calibri"/>
                      </a:endParaRPr>
                    </a:p>
                  </a:txBody>
                  <a:tcPr marL="6350" marR="6350" marT="6351" marB="0" anchor="b"/>
                </a:tc>
                <a:tc>
                  <a:txBody>
                    <a:bodyPr/>
                    <a:lstStyle/>
                    <a:p>
                      <a:pPr algn="r" fontAlgn="b"/>
                      <a:r>
                        <a:rPr lang="en-US" sz="2800" u="none" strike="noStrike" dirty="0">
                          <a:effectLst/>
                        </a:rPr>
                        <a:t>6515.58</a:t>
                      </a:r>
                      <a:endParaRPr lang="en-US" sz="2800" b="0" i="0" u="none" strike="noStrike" dirty="0">
                        <a:solidFill>
                          <a:srgbClr val="000000"/>
                        </a:solidFill>
                        <a:effectLst/>
                        <a:latin typeface="Calibri"/>
                      </a:endParaRPr>
                    </a:p>
                  </a:txBody>
                  <a:tcPr marL="6350" marR="6350" marT="6351" marB="0" anchor="b"/>
                </a:tc>
                <a:tc>
                  <a:txBody>
                    <a:bodyPr/>
                    <a:lstStyle/>
                    <a:p>
                      <a:endParaRPr lang="en-US" sz="1800"/>
                    </a:p>
                  </a:txBody>
                  <a:tcPr marL="6350" marR="6350" marT="6351" marB="0" anchor="b"/>
                </a:tc>
                <a:tc>
                  <a:txBody>
                    <a:bodyPr/>
                    <a:lstStyle/>
                    <a:p>
                      <a:pPr algn="r" fontAlgn="b"/>
                      <a:r>
                        <a:rPr lang="en-US" sz="2800" u="none" strike="noStrike" dirty="0">
                          <a:effectLst/>
                        </a:rPr>
                        <a:t>1628.89</a:t>
                      </a:r>
                      <a:endParaRPr lang="en-US" sz="2800" b="0" i="0" u="none" strike="noStrike" dirty="0">
                        <a:solidFill>
                          <a:srgbClr val="000000"/>
                        </a:solidFill>
                        <a:effectLst/>
                        <a:latin typeface="Calibri"/>
                      </a:endParaRPr>
                    </a:p>
                  </a:txBody>
                  <a:tcPr marL="6350" marR="6350" marT="6351" marB="0" anchor="b"/>
                </a:tc>
                <a:extLst>
                  <a:ext uri="{0D108BD9-81ED-4DB2-BD59-A6C34878D82A}">
                    <a16:rowId xmlns:a16="http://schemas.microsoft.com/office/drawing/2014/main" val="10002"/>
                  </a:ext>
                </a:extLst>
              </a:tr>
              <a:tr h="443154">
                <a:tc>
                  <a:txBody>
                    <a:bodyPr/>
                    <a:lstStyle/>
                    <a:p>
                      <a:pPr algn="r" fontAlgn="b"/>
                      <a:r>
                        <a:rPr lang="en-US" sz="2800" u="none" strike="noStrike">
                          <a:effectLst/>
                        </a:rPr>
                        <a:t>0</a:t>
                      </a:r>
                      <a:endParaRPr lang="en-US" sz="2800" b="0" i="0" u="none" strike="noStrike">
                        <a:solidFill>
                          <a:srgbClr val="000000"/>
                        </a:solidFill>
                        <a:effectLst/>
                        <a:latin typeface="Calibri"/>
                      </a:endParaRPr>
                    </a:p>
                  </a:txBody>
                  <a:tcPr marL="6350" marR="6350" marT="6351" marB="0" anchor="b"/>
                </a:tc>
                <a:tc>
                  <a:txBody>
                    <a:bodyPr/>
                    <a:lstStyle/>
                    <a:p>
                      <a:pPr algn="r" fontAlgn="b"/>
                      <a:r>
                        <a:rPr lang="en-US" sz="2800" u="none" strike="noStrike">
                          <a:effectLst/>
                        </a:rPr>
                        <a:t>4000</a:t>
                      </a:r>
                      <a:endParaRPr lang="en-US" sz="2800" b="0" i="0" u="none" strike="noStrike">
                        <a:solidFill>
                          <a:srgbClr val="000000"/>
                        </a:solidFill>
                        <a:effectLst/>
                        <a:latin typeface="Calibri"/>
                      </a:endParaRPr>
                    </a:p>
                  </a:txBody>
                  <a:tcPr marL="6350" marR="6350" marT="6351" marB="0" anchor="b"/>
                </a:tc>
                <a:tc>
                  <a:txBody>
                    <a:bodyPr/>
                    <a:lstStyle/>
                    <a:p>
                      <a:endParaRPr lang="en-US" sz="1800"/>
                    </a:p>
                  </a:txBody>
                  <a:tcPr marL="6350" marR="6350" marT="6351" marB="0" anchor="b"/>
                </a:tc>
                <a:tc>
                  <a:txBody>
                    <a:bodyPr/>
                    <a:lstStyle/>
                    <a:p>
                      <a:pPr algn="r" fontAlgn="b"/>
                      <a:r>
                        <a:rPr lang="en-US" sz="2800" u="none" strike="noStrike" dirty="0">
                          <a:effectLst/>
                        </a:rPr>
                        <a:t>0</a:t>
                      </a:r>
                      <a:endParaRPr lang="en-US" sz="2800" b="0" i="0" u="none" strike="noStrike" dirty="0">
                        <a:solidFill>
                          <a:srgbClr val="000000"/>
                        </a:solidFill>
                        <a:effectLst/>
                        <a:latin typeface="Calibri"/>
                      </a:endParaRPr>
                    </a:p>
                  </a:txBody>
                  <a:tcPr marL="6350" marR="6350" marT="6351" marB="0" anchor="b"/>
                </a:tc>
                <a:extLst>
                  <a:ext uri="{0D108BD9-81ED-4DB2-BD59-A6C34878D82A}">
                    <a16:rowId xmlns:a16="http://schemas.microsoft.com/office/drawing/2014/main" val="10003"/>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A587059C-45EE-45A9-B725-04A09AB653E4}"/>
              </a:ext>
            </a:extLst>
          </p:cNvPr>
          <p:cNvSpPr>
            <a:spLocks noGrp="1" noChangeArrowheads="1"/>
          </p:cNvSpPr>
          <p:nvPr>
            <p:ph type="title"/>
          </p:nvPr>
        </p:nvSpPr>
        <p:spPr/>
        <p:txBody>
          <a:bodyPr/>
          <a:lstStyle/>
          <a:p>
            <a:r>
              <a:rPr lang="en-US" altLang="en-US" dirty="0"/>
              <a:t>Solution (continued)</a:t>
            </a:r>
          </a:p>
        </p:txBody>
      </p:sp>
      <p:sp>
        <p:nvSpPr>
          <p:cNvPr id="44035" name="Content Placeholder 2">
            <a:extLst>
              <a:ext uri="{FF2B5EF4-FFF2-40B4-BE49-F238E27FC236}">
                <a16:creationId xmlns:a16="http://schemas.microsoft.com/office/drawing/2014/main" id="{31C238D8-DF53-4E87-9FE1-A959E71B5B78}"/>
              </a:ext>
            </a:extLst>
          </p:cNvPr>
          <p:cNvSpPr>
            <a:spLocks noGrp="1" noChangeArrowheads="1"/>
          </p:cNvSpPr>
          <p:nvPr>
            <p:ph idx="1"/>
          </p:nvPr>
        </p:nvSpPr>
        <p:spPr/>
        <p:txBody>
          <a:bodyPr/>
          <a:lstStyle/>
          <a:p>
            <a:r>
              <a:rPr lang="en-US" altLang="en-US"/>
              <a:t>Annual return for equity holders</a:t>
            </a:r>
          </a:p>
          <a:p>
            <a:endParaRPr lang="en-US" altLang="en-US"/>
          </a:p>
        </p:txBody>
      </p:sp>
      <p:graphicFrame>
        <p:nvGraphicFramePr>
          <p:cNvPr id="4" name="Table 3">
            <a:extLst>
              <a:ext uri="{FF2B5EF4-FFF2-40B4-BE49-F238E27FC236}">
                <a16:creationId xmlns:a16="http://schemas.microsoft.com/office/drawing/2014/main" id="{EF892A8C-C93F-4A78-AF1F-763B7F4D9123}"/>
              </a:ext>
            </a:extLst>
          </p:cNvPr>
          <p:cNvGraphicFramePr>
            <a:graphicFrameLocks noGrp="1"/>
          </p:cNvGraphicFramePr>
          <p:nvPr/>
        </p:nvGraphicFramePr>
        <p:xfrm>
          <a:off x="2057400" y="2667000"/>
          <a:ext cx="4038600" cy="2438400"/>
        </p:xfrm>
        <a:graphic>
          <a:graphicData uri="http://schemas.openxmlformats.org/drawingml/2006/table">
            <a:tbl>
              <a:tblPr>
                <a:tableStyleId>{5C22544A-7EE6-4342-B048-85BDC9FD1C3A}</a:tableStyleId>
              </a:tblPr>
              <a:tblGrid>
                <a:gridCol w="4038600">
                  <a:extLst>
                    <a:ext uri="{9D8B030D-6E8A-4147-A177-3AD203B41FA5}">
                      <a16:colId xmlns:a16="http://schemas.microsoft.com/office/drawing/2014/main" val="20000"/>
                    </a:ext>
                  </a:extLst>
                </a:gridCol>
              </a:tblGrid>
              <a:tr h="1000203">
                <a:tc>
                  <a:txBody>
                    <a:bodyPr/>
                    <a:lstStyle/>
                    <a:p>
                      <a:pPr algn="l" fontAlgn="b"/>
                      <a:r>
                        <a:rPr lang="en-US" sz="2800" u="none" strike="noStrike" dirty="0">
                          <a:effectLst/>
                        </a:rPr>
                        <a:t>annual return for equity holders</a:t>
                      </a:r>
                      <a:endParaRPr lang="en-US" sz="28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0"/>
                  </a:ext>
                </a:extLst>
              </a:tr>
              <a:tr h="479399">
                <a:tc>
                  <a:txBody>
                    <a:bodyPr/>
                    <a:lstStyle/>
                    <a:p>
                      <a:pPr algn="r" fontAlgn="b"/>
                      <a:r>
                        <a:rPr lang="en-US" sz="2800" u="none" strike="noStrike" dirty="0">
                          <a:effectLst/>
                        </a:rPr>
                        <a:t>0.19</a:t>
                      </a:r>
                      <a:endParaRPr lang="en-US" sz="28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1"/>
                  </a:ext>
                </a:extLst>
              </a:tr>
              <a:tr h="479399">
                <a:tc>
                  <a:txBody>
                    <a:bodyPr/>
                    <a:lstStyle/>
                    <a:p>
                      <a:pPr algn="r" fontAlgn="b"/>
                      <a:r>
                        <a:rPr lang="en-US" sz="2800" u="none" strike="noStrike" dirty="0">
                          <a:effectLst/>
                        </a:rPr>
                        <a:t>0.05</a:t>
                      </a:r>
                      <a:endParaRPr lang="en-US" sz="28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2"/>
                  </a:ext>
                </a:extLst>
              </a:tr>
              <a:tr h="479399">
                <a:tc>
                  <a:txBody>
                    <a:bodyPr/>
                    <a:lstStyle/>
                    <a:p>
                      <a:pPr algn="r" fontAlgn="b"/>
                      <a:r>
                        <a:rPr lang="en-US" sz="2800" u="none" strike="noStrike" dirty="0">
                          <a:effectLst/>
                        </a:rPr>
                        <a:t>-1</a:t>
                      </a:r>
                      <a:endParaRPr lang="en-US" sz="2800" b="0" i="0" u="none" strike="noStrike" dirty="0">
                        <a:solidFill>
                          <a:srgbClr val="000000"/>
                        </a:solidFill>
                        <a:effectLst/>
                        <a:latin typeface="Calibri"/>
                      </a:endParaRPr>
                    </a:p>
                  </a:txBody>
                  <a:tcPr marL="6350" marR="6350" marT="6350" marB="0" anchor="b"/>
                </a:tc>
                <a:extLst>
                  <a:ext uri="{0D108BD9-81ED-4DB2-BD59-A6C34878D82A}">
                    <a16:rowId xmlns:a16="http://schemas.microsoft.com/office/drawing/2014/main" val="10003"/>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6CD72936-D7D2-4873-87B9-22CDC5C5DBFA}"/>
              </a:ext>
            </a:extLst>
          </p:cNvPr>
          <p:cNvSpPr>
            <a:spLocks noGrp="1" noChangeArrowheads="1"/>
          </p:cNvSpPr>
          <p:nvPr>
            <p:ph type="title"/>
          </p:nvPr>
        </p:nvSpPr>
        <p:spPr/>
        <p:txBody>
          <a:bodyPr/>
          <a:lstStyle/>
          <a:p>
            <a:r>
              <a:rPr lang="en-US" altLang="en-US"/>
              <a:t>Discussion</a:t>
            </a:r>
          </a:p>
        </p:txBody>
      </p:sp>
      <p:sp>
        <p:nvSpPr>
          <p:cNvPr id="45059" name="Content Placeholder 2">
            <a:extLst>
              <a:ext uri="{FF2B5EF4-FFF2-40B4-BE49-F238E27FC236}">
                <a16:creationId xmlns:a16="http://schemas.microsoft.com/office/drawing/2014/main" id="{E49A77E3-2884-40DF-B3E9-B727AD95D784}"/>
              </a:ext>
            </a:extLst>
          </p:cNvPr>
          <p:cNvSpPr>
            <a:spLocks noGrp="1" noChangeArrowheads="1"/>
          </p:cNvSpPr>
          <p:nvPr>
            <p:ph idx="1"/>
          </p:nvPr>
        </p:nvSpPr>
        <p:spPr/>
        <p:txBody>
          <a:bodyPr/>
          <a:lstStyle/>
          <a:p>
            <a:r>
              <a:rPr lang="en-US" altLang="en-US" dirty="0"/>
              <a:t>Without bond financing, the return for equity is the same as the return for asset.</a:t>
            </a:r>
          </a:p>
          <a:p>
            <a:r>
              <a:rPr lang="en-US" altLang="en-US" dirty="0"/>
              <a:t>With bond financing, good and bad performance are magnified, or leveraged.</a:t>
            </a:r>
          </a:p>
          <a:p>
            <a:r>
              <a:rPr lang="en-US" altLang="en-US" dirty="0"/>
              <a:t>With high leverage, equity investors could lose all their investment easily.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1FB00D43-F558-45D1-AA37-A75322770EE7}"/>
              </a:ext>
            </a:extLst>
          </p:cNvPr>
          <p:cNvSpPr>
            <a:spLocks noGrp="1" noChangeArrowheads="1"/>
          </p:cNvSpPr>
          <p:nvPr>
            <p:ph type="title"/>
          </p:nvPr>
        </p:nvSpPr>
        <p:spPr/>
        <p:txBody>
          <a:bodyPr/>
          <a:lstStyle/>
          <a:p>
            <a:r>
              <a:rPr lang="en-US" altLang="en-US"/>
              <a:t>Discussion (Continued)</a:t>
            </a:r>
            <a:endParaRPr lang="en-CA" altLang="en-US"/>
          </a:p>
        </p:txBody>
      </p:sp>
      <p:sp>
        <p:nvSpPr>
          <p:cNvPr id="46083" name="Content Placeholder 2">
            <a:extLst>
              <a:ext uri="{FF2B5EF4-FFF2-40B4-BE49-F238E27FC236}">
                <a16:creationId xmlns:a16="http://schemas.microsoft.com/office/drawing/2014/main" id="{56CD857D-7F29-4EE2-B231-6446E97F00F8}"/>
              </a:ext>
            </a:extLst>
          </p:cNvPr>
          <p:cNvSpPr>
            <a:spLocks noGrp="1" noChangeArrowheads="1"/>
          </p:cNvSpPr>
          <p:nvPr>
            <p:ph idx="1"/>
          </p:nvPr>
        </p:nvSpPr>
        <p:spPr/>
        <p:txBody>
          <a:bodyPr/>
          <a:lstStyle/>
          <a:p>
            <a:r>
              <a:rPr lang="en-US" altLang="en-US" dirty="0"/>
              <a:t>Equity can be understood as call option on asset, with bond payment as strike price.</a:t>
            </a:r>
          </a:p>
          <a:p>
            <a:r>
              <a:rPr lang="en-US" altLang="en-US" dirty="0"/>
              <a:t>This is an example the concept of call option can be broadened</a:t>
            </a:r>
          </a:p>
          <a:p>
            <a:endParaRPr lang="en-CA"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B6F04-5D5F-4A91-85E5-EC4D75BD6B53}"/>
              </a:ext>
            </a:extLst>
          </p:cNvPr>
          <p:cNvSpPr>
            <a:spLocks noGrp="1"/>
          </p:cNvSpPr>
          <p:nvPr>
            <p:ph type="title"/>
          </p:nvPr>
        </p:nvSpPr>
        <p:spPr/>
        <p:txBody>
          <a:bodyPr/>
          <a:lstStyle/>
          <a:p>
            <a:r>
              <a:rPr lang="en-CA" dirty="0"/>
              <a:t>Broad applications.</a:t>
            </a:r>
          </a:p>
        </p:txBody>
      </p:sp>
      <p:sp>
        <p:nvSpPr>
          <p:cNvPr id="3" name="Content Placeholder 2">
            <a:extLst>
              <a:ext uri="{FF2B5EF4-FFF2-40B4-BE49-F238E27FC236}">
                <a16:creationId xmlns:a16="http://schemas.microsoft.com/office/drawing/2014/main" id="{6B37F769-3681-47B4-B7D5-A80F24F7D3F8}"/>
              </a:ext>
            </a:extLst>
          </p:cNvPr>
          <p:cNvSpPr>
            <a:spLocks noGrp="1"/>
          </p:cNvSpPr>
          <p:nvPr>
            <p:ph idx="1"/>
          </p:nvPr>
        </p:nvSpPr>
        <p:spPr/>
        <p:txBody>
          <a:bodyPr/>
          <a:lstStyle/>
          <a:p>
            <a:r>
              <a:rPr lang="en-CA" dirty="0"/>
              <a:t>The concept of options have very broad applications.</a:t>
            </a:r>
          </a:p>
          <a:p>
            <a:r>
              <a:rPr lang="en-CA" dirty="0"/>
              <a:t>Insurance are put options.</a:t>
            </a:r>
          </a:p>
          <a:p>
            <a:r>
              <a:rPr lang="en-CA" dirty="0"/>
              <a:t>Equities are options. Debts are options.</a:t>
            </a:r>
          </a:p>
          <a:p>
            <a:r>
              <a:rPr lang="en-CA" dirty="0"/>
              <a:t>With option theory, CAPM can be extended to debt market seamlessly.</a:t>
            </a:r>
          </a:p>
          <a:p>
            <a:r>
              <a:rPr lang="en-CA" dirty="0"/>
              <a:t>Project investments are understood as real options.</a:t>
            </a:r>
          </a:p>
        </p:txBody>
      </p:sp>
    </p:spTree>
    <p:extLst>
      <p:ext uri="{BB962C8B-B14F-4D97-AF65-F5344CB8AC3E}">
        <p14:creationId xmlns:p14="http://schemas.microsoft.com/office/powerpoint/2010/main" val="32846477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15274F1-DC72-41CE-AC40-E3FDBA177BA4}"/>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Warrants</a:t>
            </a:r>
          </a:p>
        </p:txBody>
      </p:sp>
      <p:sp>
        <p:nvSpPr>
          <p:cNvPr id="47107" name="Rectangle 3">
            <a:extLst>
              <a:ext uri="{FF2B5EF4-FFF2-40B4-BE49-F238E27FC236}">
                <a16:creationId xmlns:a16="http://schemas.microsoft.com/office/drawing/2014/main" id="{6B26375D-821A-4E22-BD12-4528B8247B4E}"/>
              </a:ext>
            </a:extLst>
          </p:cNvPr>
          <p:cNvSpPr>
            <a:spLocks noGrp="1" noChangeArrowheads="1"/>
          </p:cNvSpPr>
          <p:nvPr>
            <p:ph type="body" idx="1"/>
          </p:nvPr>
        </p:nvSpPr>
        <p:spPr>
          <a:xfrm>
            <a:off x="457200" y="2057400"/>
            <a:ext cx="8201025" cy="4038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dirty="0"/>
              <a:t>Warrants are options that are issued (or written) by a	corporation or a financial institution.</a:t>
            </a:r>
          </a:p>
          <a:p>
            <a:pPr eaLnBrk="1" hangingPunct="1"/>
            <a:r>
              <a:rPr lang="en-US" altLang="en-US" dirty="0"/>
              <a:t>They usually have long term maturities.</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616A2662-C1CC-4D1F-961B-90610EB26A5F}"/>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Warrants</a:t>
            </a:r>
            <a:br>
              <a:rPr lang="en-US" altLang="en-US"/>
            </a:br>
            <a:r>
              <a:rPr lang="en-US" altLang="en-US" sz="3200"/>
              <a:t>(continued)</a:t>
            </a:r>
          </a:p>
        </p:txBody>
      </p:sp>
      <p:sp>
        <p:nvSpPr>
          <p:cNvPr id="49155" name="Rectangle 3">
            <a:extLst>
              <a:ext uri="{FF2B5EF4-FFF2-40B4-BE49-F238E27FC236}">
                <a16:creationId xmlns:a16="http://schemas.microsoft.com/office/drawing/2014/main" id="{551BC81C-E375-4427-BDE9-EB64855E564C}"/>
              </a:ext>
            </a:extLst>
          </p:cNvPr>
          <p:cNvSpPr>
            <a:spLocks noGrp="1" noChangeArrowheads="1"/>
          </p:cNvSpPr>
          <p:nvPr>
            <p:ph type="body" idx="1"/>
          </p:nvPr>
        </p:nvSpPr>
        <p:spPr>
          <a:xfrm>
            <a:off x="600075" y="1885950"/>
            <a:ext cx="7829550" cy="39814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pPr>
            <a:r>
              <a:rPr lang="en-US" altLang="en-US" sz="2800"/>
              <a:t>Warrants are traded in the same way as stocks </a:t>
            </a:r>
          </a:p>
          <a:p>
            <a:pPr eaLnBrk="1" hangingPunct="1">
              <a:lnSpc>
                <a:spcPct val="90000"/>
              </a:lnSpc>
            </a:pPr>
            <a:r>
              <a:rPr lang="en-US" altLang="en-US" sz="2800"/>
              <a:t>The issuer settles up with the holder when a warrant is exercised</a:t>
            </a:r>
          </a:p>
          <a:p>
            <a:pPr eaLnBrk="1" hangingPunct="1">
              <a:lnSpc>
                <a:spcPct val="90000"/>
              </a:lnSpc>
            </a:pPr>
            <a:r>
              <a:rPr lang="en-US" altLang="en-US" sz="2800"/>
              <a:t>When call warrants are issued by a corporation on its own stock, exercise will lead to new stocks being issued</a:t>
            </a:r>
          </a:p>
          <a:p>
            <a:pPr eaLnBrk="1" hangingPunct="1">
              <a:lnSpc>
                <a:spcPct val="90000"/>
              </a:lnSpc>
              <a:buFontTx/>
              <a:buNone/>
            </a:pPr>
            <a:endParaRPr lang="en-US" altLang="en-US" sz="280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D180EEB1-C537-4DEE-9D12-91D9F3064ADD}"/>
              </a:ext>
            </a:extLst>
          </p:cNvPr>
          <p:cNvSpPr>
            <a:spLocks noGrp="1" noChangeArrowheads="1"/>
          </p:cNvSpPr>
          <p:nvPr>
            <p:ph type="title"/>
          </p:nvPr>
        </p:nvSpPr>
        <p:spPr/>
        <p:txBody>
          <a:bodyPr/>
          <a:lstStyle/>
          <a:p>
            <a:r>
              <a:rPr lang="en-US" altLang="en-US"/>
              <a:t>Warrants</a:t>
            </a:r>
            <a:br>
              <a:rPr lang="en-US" altLang="en-US"/>
            </a:br>
            <a:r>
              <a:rPr lang="en-US" altLang="en-US"/>
              <a:t>(continued)</a:t>
            </a:r>
            <a:endParaRPr lang="en-CA" altLang="en-US"/>
          </a:p>
        </p:txBody>
      </p:sp>
      <p:sp>
        <p:nvSpPr>
          <p:cNvPr id="51203" name="Content Placeholder 2">
            <a:extLst>
              <a:ext uri="{FF2B5EF4-FFF2-40B4-BE49-F238E27FC236}">
                <a16:creationId xmlns:a16="http://schemas.microsoft.com/office/drawing/2014/main" id="{B35EF850-7293-4A05-97DF-846B4BC78E0D}"/>
              </a:ext>
            </a:extLst>
          </p:cNvPr>
          <p:cNvSpPr>
            <a:spLocks noGrp="1" noChangeArrowheads="1"/>
          </p:cNvSpPr>
          <p:nvPr>
            <p:ph idx="1"/>
          </p:nvPr>
        </p:nvSpPr>
        <p:spPr/>
        <p:txBody>
          <a:bodyPr/>
          <a:lstStyle/>
          <a:p>
            <a:r>
              <a:rPr lang="en-US" altLang="en-US"/>
              <a:t>Financial institutions often issue large amount of warrants in bull markets to meet investment demand. </a:t>
            </a:r>
          </a:p>
          <a:p>
            <a:r>
              <a:rPr lang="en-US" altLang="en-US"/>
              <a:t>They often buy back these warrants in bear markets as a service to buy side professionals</a:t>
            </a:r>
          </a:p>
          <a:p>
            <a:endParaRPr lang="en-CA"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F62CCECD-EC0B-47B3-8327-3C8B01EDAF7B}"/>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Convertible Bonds</a:t>
            </a:r>
          </a:p>
        </p:txBody>
      </p:sp>
      <p:sp>
        <p:nvSpPr>
          <p:cNvPr id="52227" name="Rectangle 3">
            <a:extLst>
              <a:ext uri="{FF2B5EF4-FFF2-40B4-BE49-F238E27FC236}">
                <a16:creationId xmlns:a16="http://schemas.microsoft.com/office/drawing/2014/main" id="{AE0CB609-8062-486A-911B-EAB67E9D1644}"/>
              </a:ext>
            </a:extLst>
          </p:cNvPr>
          <p:cNvSpPr>
            <a:spLocks noGrp="1" noChangeArrowheads="1"/>
          </p:cNvSpPr>
          <p:nvPr>
            <p:ph type="body" idx="1"/>
          </p:nvPr>
        </p:nvSpPr>
        <p:spPr>
          <a:xfrm>
            <a:off x="885825" y="2400300"/>
            <a:ext cx="7715250" cy="36957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Convertible bonds are regular bonds that can be exchanged for equity at certain times in the future according to a predetermined exchange ratio</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BECBFA43-1673-4645-9679-15431FC004EA}"/>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Convertible Bonds</a:t>
            </a:r>
            <a:br>
              <a:rPr lang="en-US" altLang="en-US"/>
            </a:br>
            <a:r>
              <a:rPr lang="en-US" altLang="en-US" sz="3200"/>
              <a:t>(continued)</a:t>
            </a:r>
          </a:p>
        </p:txBody>
      </p:sp>
      <p:sp>
        <p:nvSpPr>
          <p:cNvPr id="54275" name="Rectangle 3">
            <a:extLst>
              <a:ext uri="{FF2B5EF4-FFF2-40B4-BE49-F238E27FC236}">
                <a16:creationId xmlns:a16="http://schemas.microsoft.com/office/drawing/2014/main" id="{97ABCF94-6A91-43C4-94B5-F9B90AD843F7}"/>
              </a:ext>
            </a:extLst>
          </p:cNvPr>
          <p:cNvSpPr>
            <a:spLocks noGrp="1" noChangeArrowheads="1"/>
          </p:cNvSpPr>
          <p:nvPr>
            <p:ph type="body" idx="1"/>
          </p:nvPr>
        </p:nvSpPr>
        <p:spPr>
          <a:xfrm>
            <a:off x="577850" y="1841500"/>
            <a:ext cx="7745413" cy="428466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Very often a convertible is callable</a:t>
            </a:r>
          </a:p>
          <a:p>
            <a:pPr eaLnBrk="1" hangingPunct="1"/>
            <a:r>
              <a:rPr lang="en-US" altLang="en-US"/>
              <a:t>The call provision is a way in which the issuer can force conversion at a time earlier than the holder might otherwise choose</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360F5347-3BE1-4C3A-A707-C689D766FFA8}"/>
              </a:ext>
            </a:extLst>
          </p:cNvPr>
          <p:cNvSpPr>
            <a:spLocks noGrp="1" noChangeArrowheads="1"/>
          </p:cNvSpPr>
          <p:nvPr>
            <p:ph type="title"/>
          </p:nvPr>
        </p:nvSpPr>
        <p:spPr/>
        <p:txBody>
          <a:bodyPr/>
          <a:lstStyle/>
          <a:p>
            <a:endParaRPr lang="en-CA" altLang="en-US"/>
          </a:p>
        </p:txBody>
      </p:sp>
      <p:sp>
        <p:nvSpPr>
          <p:cNvPr id="56323" name="Content Placeholder 2">
            <a:extLst>
              <a:ext uri="{FF2B5EF4-FFF2-40B4-BE49-F238E27FC236}">
                <a16:creationId xmlns:a16="http://schemas.microsoft.com/office/drawing/2014/main" id="{1E0A3195-94D8-400D-9CB8-358938A11713}"/>
              </a:ext>
            </a:extLst>
          </p:cNvPr>
          <p:cNvSpPr>
            <a:spLocks noGrp="1" noChangeArrowheads="1"/>
          </p:cNvSpPr>
          <p:nvPr>
            <p:ph idx="1"/>
          </p:nvPr>
        </p:nvSpPr>
        <p:spPr/>
        <p:txBody>
          <a:bodyPr/>
          <a:lstStyle/>
          <a:p>
            <a:r>
              <a:rPr lang="en-US" altLang="en-US"/>
              <a:t>In 1999, Amazon issued  1.25 billion convertible bond, the largest US offering ever.</a:t>
            </a:r>
          </a:p>
          <a:p>
            <a:r>
              <a:rPr lang="en-US" altLang="en-US"/>
              <a:t>Details</a:t>
            </a:r>
          </a:p>
          <a:p>
            <a:r>
              <a:rPr lang="en-US" altLang="en-US">
                <a:hlinkClick r:id="rId2"/>
              </a:rPr>
              <a:t>https://www.wsj.com/articles/SB917530687729615000</a:t>
            </a:r>
            <a:endParaRPr lang="en-US" altLang="en-US"/>
          </a:p>
          <a:p>
            <a:r>
              <a:rPr lang="en-US" altLang="en-US"/>
              <a:t>The cash enabled Amazon to continue its operation with loss. This set high entry barrier to potential rivals. </a:t>
            </a:r>
          </a:p>
          <a:p>
            <a:endParaRPr lang="en-US" altLang="en-US"/>
          </a:p>
          <a:p>
            <a:endParaRPr lang="en-CA"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25CC648-58B8-4202-AB49-F97DCE62E71E}"/>
              </a:ext>
            </a:extLst>
          </p:cNvPr>
          <p:cNvSpPr>
            <a:spLocks noGrp="1" noChangeArrowheads="1"/>
          </p:cNvSpPr>
          <p:nvPr>
            <p:ph type="title"/>
          </p:nvPr>
        </p:nvSpPr>
        <p:spPr/>
        <p:txBody>
          <a:bodyPr/>
          <a:lstStyle/>
          <a:p>
            <a:pPr eaLnBrk="1" hangingPunct="1"/>
            <a:r>
              <a:rPr lang="en-US" altLang="en-US" dirty="0"/>
              <a:t>Reasons for convertible bonds</a:t>
            </a:r>
          </a:p>
        </p:txBody>
      </p:sp>
      <p:sp>
        <p:nvSpPr>
          <p:cNvPr id="57347" name="Rectangle 3">
            <a:extLst>
              <a:ext uri="{FF2B5EF4-FFF2-40B4-BE49-F238E27FC236}">
                <a16:creationId xmlns:a16="http://schemas.microsoft.com/office/drawing/2014/main" id="{E34B2279-2797-4EE4-B2E7-E1E843444A20}"/>
              </a:ext>
            </a:extLst>
          </p:cNvPr>
          <p:cNvSpPr>
            <a:spLocks noGrp="1" noChangeArrowheads="1"/>
          </p:cNvSpPr>
          <p:nvPr>
            <p:ph type="body" idx="1"/>
          </p:nvPr>
        </p:nvSpPr>
        <p:spPr/>
        <p:txBody>
          <a:bodyPr/>
          <a:lstStyle/>
          <a:p>
            <a:pPr eaLnBrk="1" hangingPunct="1"/>
            <a:r>
              <a:rPr lang="en-US" altLang="en-US" dirty="0"/>
              <a:t>The value of an asset is affected by many factors.</a:t>
            </a:r>
          </a:p>
          <a:p>
            <a:pPr eaLnBrk="1" hangingPunct="1"/>
            <a:r>
              <a:rPr lang="en-US" altLang="en-US" dirty="0"/>
              <a:t> An asset is represented by relatively few financial instruments such as stocks and bonds. </a:t>
            </a:r>
          </a:p>
          <a:p>
            <a:pPr eaLnBrk="1" hangingPunct="1"/>
            <a:r>
              <a:rPr lang="en-US" altLang="en-US" dirty="0"/>
              <a:t>The financial market is far from complete.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5FE1-C539-450A-A0EA-13BCD995FA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D9DFDBA-296B-4D10-80AC-F02999AC8381}"/>
              </a:ext>
            </a:extLst>
          </p:cNvPr>
          <p:cNvSpPr>
            <a:spLocks noGrp="1"/>
          </p:cNvSpPr>
          <p:nvPr>
            <p:ph idx="1"/>
          </p:nvPr>
        </p:nvSpPr>
        <p:spPr/>
        <p:txBody>
          <a:bodyPr/>
          <a:lstStyle/>
          <a:p>
            <a:r>
              <a:rPr lang="en-US" altLang="en-US" dirty="0"/>
              <a:t> It is reasonable to expect that some derivative securities are created to better represent the values of the underlying assets. </a:t>
            </a:r>
          </a:p>
          <a:p>
            <a:r>
              <a:rPr lang="en-US" altLang="en-US" dirty="0"/>
              <a:t>The convertible bond is an example.</a:t>
            </a:r>
            <a:endParaRPr lang="en-CA" dirty="0"/>
          </a:p>
        </p:txBody>
      </p:sp>
    </p:spTree>
    <p:extLst>
      <p:ext uri="{BB962C8B-B14F-4D97-AF65-F5344CB8AC3E}">
        <p14:creationId xmlns:p14="http://schemas.microsoft.com/office/powerpoint/2010/main" val="1327710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5256A816-B685-4AC1-A361-CB784E02EE48}"/>
              </a:ext>
            </a:extLst>
          </p:cNvPr>
          <p:cNvSpPr>
            <a:spLocks noGrp="1" noChangeArrowheads="1"/>
          </p:cNvSpPr>
          <p:nvPr>
            <p:ph type="title"/>
          </p:nvPr>
        </p:nvSpPr>
        <p:spPr/>
        <p:txBody>
          <a:bodyPr/>
          <a:lstStyle/>
          <a:p>
            <a:pPr eaLnBrk="1" hangingPunct="1"/>
            <a:endParaRPr lang="en-US" altLang="en-US"/>
          </a:p>
        </p:txBody>
      </p:sp>
      <p:sp>
        <p:nvSpPr>
          <p:cNvPr id="58371" name="Rectangle 3">
            <a:extLst>
              <a:ext uri="{FF2B5EF4-FFF2-40B4-BE49-F238E27FC236}">
                <a16:creationId xmlns:a16="http://schemas.microsoft.com/office/drawing/2014/main" id="{89A7583A-06B9-4805-8678-A0F2DBAE6537}"/>
              </a:ext>
            </a:extLst>
          </p:cNvPr>
          <p:cNvSpPr>
            <a:spLocks noGrp="1" noChangeArrowheads="1"/>
          </p:cNvSpPr>
          <p:nvPr>
            <p:ph type="body" idx="1"/>
          </p:nvPr>
        </p:nvSpPr>
        <p:spPr/>
        <p:txBody>
          <a:bodyPr/>
          <a:lstStyle/>
          <a:p>
            <a:pPr eaLnBrk="1" hangingPunct="1">
              <a:lnSpc>
                <a:spcPct val="80000"/>
              </a:lnSpc>
            </a:pPr>
            <a:r>
              <a:rPr lang="en-GB" altLang="en-US" dirty="0"/>
              <a:t>For young and small firms not rated by a rating agency, it is difficult to issue straight bonds with low yield. </a:t>
            </a:r>
          </a:p>
          <a:p>
            <a:pPr eaLnBrk="1" hangingPunct="1">
              <a:lnSpc>
                <a:spcPct val="80000"/>
              </a:lnSpc>
            </a:pPr>
            <a:r>
              <a:rPr lang="en-GB" altLang="en-US" dirty="0"/>
              <a:t>At the same time, they may not want to issue additional shares at the current price level for this will dilute their ownership. </a:t>
            </a:r>
          </a:p>
          <a:p>
            <a:pPr eaLnBrk="1" hangingPunct="1">
              <a:lnSpc>
                <a:spcPct val="80000"/>
              </a:lnSpc>
            </a:pPr>
            <a:r>
              <a:rPr lang="en-GB" altLang="en-US" dirty="0"/>
              <a:t>Usually, small firms are volatile, which is often considered an </a:t>
            </a:r>
            <a:r>
              <a:rPr lang="en-GB" altLang="en-US" dirty="0" err="1"/>
              <a:t>unfavorable</a:t>
            </a:r>
            <a:r>
              <a:rPr lang="en-GB" altLang="en-US" dirty="0"/>
              <a:t> feature of a firm. </a:t>
            </a:r>
          </a:p>
          <a:p>
            <a:pPr eaLnBrk="1" hangingPunct="1">
              <a:lnSpc>
                <a:spcPct val="80000"/>
              </a:lnSpc>
            </a:pPr>
            <a:r>
              <a:rPr lang="en-GB" altLang="en-US" dirty="0"/>
              <a:t>However, the design of the convertible bond turns this feature into a positive one. </a:t>
            </a:r>
            <a:endParaRPr lang="en-US"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3518-4A4E-4A6C-96DA-8A25EDD4116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42CADF5-27B9-4B85-B2F4-736A342FEEDB}"/>
              </a:ext>
            </a:extLst>
          </p:cNvPr>
          <p:cNvSpPr>
            <a:spLocks noGrp="1"/>
          </p:cNvSpPr>
          <p:nvPr>
            <p:ph idx="1"/>
          </p:nvPr>
        </p:nvSpPr>
        <p:spPr/>
        <p:txBody>
          <a:bodyPr/>
          <a:lstStyle/>
          <a:p>
            <a:r>
              <a:rPr lang="en-GB" altLang="en-US" dirty="0"/>
              <a:t>The call options are highly valued since volatility is high for small firms. </a:t>
            </a:r>
          </a:p>
          <a:p>
            <a:r>
              <a:rPr lang="en-GB" altLang="en-US" dirty="0"/>
              <a:t>Because of the call option on the equity, convertible bonds pay lower coupon than the straight bonds. </a:t>
            </a:r>
          </a:p>
          <a:p>
            <a:r>
              <a:rPr lang="en-GB" altLang="en-US" dirty="0"/>
              <a:t>Since the convertible bonds properly “represent” the features of young and small firms, they have become increasingly popular among these firms, especially among high tech start-ups.</a:t>
            </a:r>
            <a:endParaRPr lang="en-CA" dirty="0"/>
          </a:p>
        </p:txBody>
      </p:sp>
    </p:spTree>
    <p:extLst>
      <p:ext uri="{BB962C8B-B14F-4D97-AF65-F5344CB8AC3E}">
        <p14:creationId xmlns:p14="http://schemas.microsoft.com/office/powerpoint/2010/main" val="810704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B488BD6-ABFD-4344-A9B9-87184154FF27}"/>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171" name="Rectangle 3">
            <a:extLst>
              <a:ext uri="{FF2B5EF4-FFF2-40B4-BE49-F238E27FC236}">
                <a16:creationId xmlns:a16="http://schemas.microsoft.com/office/drawing/2014/main" id="{733DBFA1-E714-4BC5-8ED4-52200F0BB53A}"/>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172" name="Rectangle 4">
            <a:extLst>
              <a:ext uri="{FF2B5EF4-FFF2-40B4-BE49-F238E27FC236}">
                <a16:creationId xmlns:a16="http://schemas.microsoft.com/office/drawing/2014/main" id="{01C44363-C181-4B82-B2FF-00F0D136753E}"/>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Options</a:t>
            </a:r>
          </a:p>
        </p:txBody>
      </p:sp>
      <p:sp>
        <p:nvSpPr>
          <p:cNvPr id="7173" name="Rectangle 5">
            <a:extLst>
              <a:ext uri="{FF2B5EF4-FFF2-40B4-BE49-F238E27FC236}">
                <a16:creationId xmlns:a16="http://schemas.microsoft.com/office/drawing/2014/main" id="{7FA929E3-388F-44A3-B689-AF78A48FCE97}"/>
              </a:ext>
            </a:extLst>
          </p:cNvPr>
          <p:cNvSpPr>
            <a:spLocks noGrp="1" noChangeArrowheads="1"/>
          </p:cNvSpPr>
          <p:nvPr>
            <p:ph type="body" sz="half" idx="1"/>
          </p:nvPr>
        </p:nvSpPr>
        <p:spPr>
          <a:xfrm>
            <a:off x="1008063" y="2044700"/>
            <a:ext cx="3424237"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sz="3200"/>
              <a:t>A call option is an option to buy  a certain asset  by a certain date for a certain price (the strike price)</a:t>
            </a:r>
          </a:p>
        </p:txBody>
      </p:sp>
      <p:sp>
        <p:nvSpPr>
          <p:cNvPr id="7174" name="Rectangle 6">
            <a:extLst>
              <a:ext uri="{FF2B5EF4-FFF2-40B4-BE49-F238E27FC236}">
                <a16:creationId xmlns:a16="http://schemas.microsoft.com/office/drawing/2014/main" id="{0BCEDC7A-7AE9-4CB7-A032-531C782D8A4E}"/>
              </a:ext>
            </a:extLst>
          </p:cNvPr>
          <p:cNvSpPr>
            <a:spLocks noGrp="1" noChangeArrowheads="1"/>
          </p:cNvSpPr>
          <p:nvPr>
            <p:ph type="body" sz="half" idx="2"/>
          </p:nvPr>
        </p:nvSpPr>
        <p:spPr>
          <a:xfrm>
            <a:off x="4541838" y="2052638"/>
            <a:ext cx="3416300" cy="4189412"/>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sz="3200" dirty="0"/>
              <a:t>A put option is an option to sell a certain asset by a certain date for a certain price (the strike price)</a:t>
            </a:r>
            <a:endParaRPr lang="en-US" altLang="en-US" sz="3200" i="1" dirty="0"/>
          </a:p>
          <a:p>
            <a:pPr eaLnBrk="1" latinLnBrk="1" hangingPunct="1"/>
            <a:endParaRPr lang="en-US" altLang="en-US"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67D87-4744-41A2-82FA-E43CE21730E8}"/>
              </a:ext>
            </a:extLst>
          </p:cNvPr>
          <p:cNvSpPr>
            <a:spLocks noGrp="1"/>
          </p:cNvSpPr>
          <p:nvPr>
            <p:ph type="title"/>
          </p:nvPr>
        </p:nvSpPr>
        <p:spPr/>
        <p:txBody>
          <a:bodyPr/>
          <a:lstStyle/>
          <a:p>
            <a:r>
              <a:rPr lang="en-CA" dirty="0"/>
              <a:t>Information related to convertible bonds</a:t>
            </a:r>
          </a:p>
        </p:txBody>
      </p:sp>
      <p:sp>
        <p:nvSpPr>
          <p:cNvPr id="3" name="Content Placeholder 2">
            <a:extLst>
              <a:ext uri="{FF2B5EF4-FFF2-40B4-BE49-F238E27FC236}">
                <a16:creationId xmlns:a16="http://schemas.microsoft.com/office/drawing/2014/main" id="{6B10FFAB-B1DB-4926-BE27-00FD200CE288}"/>
              </a:ext>
            </a:extLst>
          </p:cNvPr>
          <p:cNvSpPr>
            <a:spLocks noGrp="1"/>
          </p:cNvSpPr>
          <p:nvPr>
            <p:ph idx="1"/>
          </p:nvPr>
        </p:nvSpPr>
        <p:spPr/>
        <p:txBody>
          <a:bodyPr/>
          <a:lstStyle/>
          <a:p>
            <a:r>
              <a:rPr lang="en-CA" dirty="0"/>
              <a:t>Information about a company could be revealed from trading activities related to its convertible bonds.</a:t>
            </a:r>
          </a:p>
          <a:p>
            <a:r>
              <a:rPr lang="en-CA" dirty="0"/>
              <a:t>The following story is about China Travel convertible bonds.</a:t>
            </a:r>
          </a:p>
        </p:txBody>
      </p:sp>
    </p:spTree>
    <p:extLst>
      <p:ext uri="{BB962C8B-B14F-4D97-AF65-F5344CB8AC3E}">
        <p14:creationId xmlns:p14="http://schemas.microsoft.com/office/powerpoint/2010/main" val="13411012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2E7CF9DF-2675-458C-AC80-54514DCBC635}"/>
              </a:ext>
            </a:extLst>
          </p:cNvPr>
          <p:cNvSpPr>
            <a:spLocks noGrp="1" noChangeArrowheads="1"/>
          </p:cNvSpPr>
          <p:nvPr>
            <p:ph type="title"/>
          </p:nvPr>
        </p:nvSpPr>
        <p:spPr/>
        <p:txBody>
          <a:bodyPr/>
          <a:lstStyle/>
          <a:p>
            <a:pPr eaLnBrk="1" hangingPunct="1"/>
            <a:r>
              <a:rPr lang="en-US" altLang="en-US" sz="4000"/>
              <a:t>Price and volume of China Travel: Why trading volume is so high on some days?</a:t>
            </a:r>
          </a:p>
        </p:txBody>
      </p:sp>
      <p:pic>
        <p:nvPicPr>
          <p:cNvPr id="59395" name="Picture 3">
            <a:extLst>
              <a:ext uri="{FF2B5EF4-FFF2-40B4-BE49-F238E27FC236}">
                <a16:creationId xmlns:a16="http://schemas.microsoft.com/office/drawing/2014/main" id="{3BB7A57C-A449-406B-A58B-69EB3B32F0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55713" y="1600200"/>
            <a:ext cx="6630987"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60440259-D35F-46FA-8FE5-507C6B46A2A4}"/>
              </a:ext>
            </a:extLst>
          </p:cNvPr>
          <p:cNvSpPr>
            <a:spLocks noGrp="1" noChangeArrowheads="1"/>
          </p:cNvSpPr>
          <p:nvPr>
            <p:ph type="title"/>
          </p:nvPr>
        </p:nvSpPr>
        <p:spPr/>
        <p:txBody>
          <a:bodyPr/>
          <a:lstStyle/>
          <a:p>
            <a:pPr eaLnBrk="1" hangingPunct="1"/>
            <a:r>
              <a:rPr lang="en-US" altLang="en-US"/>
              <a:t>Some background information</a:t>
            </a:r>
          </a:p>
        </p:txBody>
      </p:sp>
      <p:sp>
        <p:nvSpPr>
          <p:cNvPr id="60419" name="Rectangle 3">
            <a:extLst>
              <a:ext uri="{FF2B5EF4-FFF2-40B4-BE49-F238E27FC236}">
                <a16:creationId xmlns:a16="http://schemas.microsoft.com/office/drawing/2014/main" id="{73378621-B137-41AD-9B15-67D666F24B8B}"/>
              </a:ext>
            </a:extLst>
          </p:cNvPr>
          <p:cNvSpPr>
            <a:spLocks noGrp="1" noChangeArrowheads="1"/>
          </p:cNvSpPr>
          <p:nvPr>
            <p:ph type="body" idx="1"/>
          </p:nvPr>
        </p:nvSpPr>
        <p:spPr/>
        <p:txBody>
          <a:bodyPr/>
          <a:lstStyle/>
          <a:p>
            <a:pPr eaLnBrk="1" hangingPunct="1">
              <a:lnSpc>
                <a:spcPct val="90000"/>
              </a:lnSpc>
            </a:pPr>
            <a:r>
              <a:rPr lang="en-GB" altLang="en-US" sz="2800"/>
              <a:t>Parisian option. The option can be exercised only after the stock prices are over the strike price for a period of time. This feature is designed to prevent manipulation of share prices. </a:t>
            </a:r>
          </a:p>
          <a:p>
            <a:pPr eaLnBrk="1" hangingPunct="1">
              <a:lnSpc>
                <a:spcPct val="90000"/>
              </a:lnSpc>
            </a:pPr>
            <a:r>
              <a:rPr lang="en-GB" altLang="en-US" sz="2800"/>
              <a:t>To force the conversion of the China Travel convertible bond into common shares, the daily closing price of China Travel stock had to stay over 5.49 HK dollars</a:t>
            </a:r>
            <a:r>
              <a:rPr lang="en-GB" altLang="zh-CN" sz="2800">
                <a:ea typeface="宋体" panose="02010600030101010101" pitchFamily="2" charset="-122"/>
              </a:rPr>
              <a:t>, the call price, which was 150% of the conversion price, for more than twenty of thirty consecutive trading days. </a:t>
            </a:r>
          </a:p>
          <a:p>
            <a:pPr eaLnBrk="1" hangingPunct="1">
              <a:lnSpc>
                <a:spcPct val="90000"/>
              </a:lnSpc>
            </a:pPr>
            <a:endParaRPr lang="en-US" altLang="en-US" sz="28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54FABBFC-9F33-4B95-83EE-7C881EEE7F4C}"/>
              </a:ext>
            </a:extLst>
          </p:cNvPr>
          <p:cNvSpPr>
            <a:spLocks noGrp="1" noChangeArrowheads="1"/>
          </p:cNvSpPr>
          <p:nvPr>
            <p:ph type="title"/>
          </p:nvPr>
        </p:nvSpPr>
        <p:spPr/>
        <p:txBody>
          <a:bodyPr/>
          <a:lstStyle/>
          <a:p>
            <a:pPr eaLnBrk="1" hangingPunct="1"/>
            <a:endParaRPr lang="en-US" altLang="en-US" dirty="0"/>
          </a:p>
        </p:txBody>
      </p:sp>
      <p:sp>
        <p:nvSpPr>
          <p:cNvPr id="61443" name="Rectangle 3">
            <a:extLst>
              <a:ext uri="{FF2B5EF4-FFF2-40B4-BE49-F238E27FC236}">
                <a16:creationId xmlns:a16="http://schemas.microsoft.com/office/drawing/2014/main" id="{CFB5EC40-B495-4553-BD63-9C4B1D8DAED8}"/>
              </a:ext>
            </a:extLst>
          </p:cNvPr>
          <p:cNvSpPr>
            <a:spLocks noGrp="1" noChangeArrowheads="1"/>
          </p:cNvSpPr>
          <p:nvPr>
            <p:ph type="body" idx="1"/>
          </p:nvPr>
        </p:nvSpPr>
        <p:spPr/>
        <p:txBody>
          <a:bodyPr/>
          <a:lstStyle/>
          <a:p>
            <a:pPr eaLnBrk="1" hangingPunct="1">
              <a:lnSpc>
                <a:spcPct val="90000"/>
              </a:lnSpc>
            </a:pPr>
            <a:r>
              <a:rPr lang="en-GB" altLang="zh-CN" sz="2400" dirty="0">
                <a:ea typeface="宋体" panose="02010600030101010101" pitchFamily="2" charset="-122"/>
              </a:rPr>
              <a:t>On August 6, 1997, the share price of China Travel went over the call price of HKD 5.49 for the first time. </a:t>
            </a:r>
          </a:p>
          <a:p>
            <a:pPr eaLnBrk="1" hangingPunct="1">
              <a:lnSpc>
                <a:spcPct val="90000"/>
              </a:lnSpc>
            </a:pPr>
            <a:r>
              <a:rPr lang="en-GB" altLang="zh-CN" sz="2400" dirty="0">
                <a:ea typeface="宋体" panose="02010600030101010101" pitchFamily="2" charset="-122"/>
              </a:rPr>
              <a:t>At that time, share prices of China Travel were higher than its CB prices, which is theoretically impossible. This indicates strong buying of shares to push shares prices up.</a:t>
            </a:r>
          </a:p>
          <a:p>
            <a:pPr eaLnBrk="1" hangingPunct="1">
              <a:lnSpc>
                <a:spcPct val="90000"/>
              </a:lnSpc>
            </a:pPr>
            <a:r>
              <a:rPr lang="en-GB" altLang="zh-CN" sz="2400" dirty="0">
                <a:ea typeface="宋体" panose="02010600030101010101" pitchFamily="2" charset="-122"/>
              </a:rPr>
              <a:t> The unusually high trading volume around that time indicated strong market manipulation.</a:t>
            </a:r>
          </a:p>
          <a:p>
            <a:pPr eaLnBrk="1" hangingPunct="1">
              <a:lnSpc>
                <a:spcPct val="90000"/>
              </a:lnSpc>
            </a:pPr>
            <a:r>
              <a:rPr lang="en-GB" altLang="zh-CN" sz="2400" dirty="0">
                <a:ea typeface="宋体" panose="02010600030101010101" pitchFamily="2" charset="-122"/>
              </a:rPr>
              <a:t>However, the financial markets around Asia turned very bearish soon and China Travel managed to support its share price over the call price for nineteen days before it succumbed to the sharp fall of the general market. </a:t>
            </a:r>
          </a:p>
          <a:p>
            <a:pPr eaLnBrk="1" hangingPunct="1">
              <a:lnSpc>
                <a:spcPct val="90000"/>
              </a:lnSpc>
            </a:pPr>
            <a:endParaRPr lang="en-US" altLang="zh-CN" sz="2400" dirty="0">
              <a:ea typeface="宋体" panose="02010600030101010101" pitchFamily="2" charset="-122"/>
            </a:endParaRPr>
          </a:p>
          <a:p>
            <a:pPr eaLnBrk="1" hangingPunct="1">
              <a:lnSpc>
                <a:spcPct val="90000"/>
              </a:lnSpc>
            </a:pPr>
            <a:endParaRPr lang="en-US" altLang="en-US"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1FB5A-A13D-4ACA-A82A-F1777D7FF34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8F31983-D8AF-4BAD-9F78-97484436C953}"/>
              </a:ext>
            </a:extLst>
          </p:cNvPr>
          <p:cNvSpPr>
            <a:spLocks noGrp="1"/>
          </p:cNvSpPr>
          <p:nvPr>
            <p:ph idx="1"/>
          </p:nvPr>
        </p:nvSpPr>
        <p:spPr/>
        <p:txBody>
          <a:bodyPr/>
          <a:lstStyle/>
          <a:p>
            <a:r>
              <a:rPr lang="en-GB" altLang="zh-CN" dirty="0">
                <a:ea typeface="宋体" panose="02010600030101010101" pitchFamily="2" charset="-122"/>
              </a:rPr>
              <a:t>For all its effort, China Travel could not convert the bond into </a:t>
            </a:r>
            <a:r>
              <a:rPr lang="en-GB" altLang="zh-CN" dirty="0" err="1">
                <a:ea typeface="宋体" panose="02010600030101010101" pitchFamily="2" charset="-122"/>
              </a:rPr>
              <a:t>equity.The</a:t>
            </a:r>
            <a:r>
              <a:rPr lang="en-GB" altLang="zh-CN" dirty="0">
                <a:ea typeface="宋体" panose="02010600030101010101" pitchFamily="2" charset="-122"/>
              </a:rPr>
              <a:t> failure of conversion of China Travel gave a clear sign of the trend reversal.</a:t>
            </a:r>
            <a:endParaRPr lang="en-CA" dirty="0"/>
          </a:p>
        </p:txBody>
      </p:sp>
    </p:spTree>
    <p:extLst>
      <p:ext uri="{BB962C8B-B14F-4D97-AF65-F5344CB8AC3E}">
        <p14:creationId xmlns:p14="http://schemas.microsoft.com/office/powerpoint/2010/main" val="3339139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1D65AC5E-FC30-45A5-81B0-1974907D5D45}"/>
              </a:ext>
            </a:extLst>
          </p:cNvPr>
          <p:cNvSpPr>
            <a:spLocks noGrp="1" noChangeArrowheads="1"/>
          </p:cNvSpPr>
          <p:nvPr>
            <p:ph type="title"/>
          </p:nvPr>
        </p:nvSpPr>
        <p:spPr/>
        <p:txBody>
          <a:bodyPr/>
          <a:lstStyle/>
          <a:p>
            <a:pPr eaLnBrk="1" hangingPunct="1"/>
            <a:endParaRPr lang="en-US" altLang="en-US"/>
          </a:p>
        </p:txBody>
      </p:sp>
      <p:sp>
        <p:nvSpPr>
          <p:cNvPr id="62467" name="Rectangle 3">
            <a:extLst>
              <a:ext uri="{FF2B5EF4-FFF2-40B4-BE49-F238E27FC236}">
                <a16:creationId xmlns:a16="http://schemas.microsoft.com/office/drawing/2014/main" id="{89A868CF-7DBE-4C4D-A999-4380982554F1}"/>
              </a:ext>
            </a:extLst>
          </p:cNvPr>
          <p:cNvSpPr>
            <a:spLocks noGrp="1" noChangeArrowheads="1"/>
          </p:cNvSpPr>
          <p:nvPr>
            <p:ph type="body" idx="1"/>
          </p:nvPr>
        </p:nvSpPr>
        <p:spPr/>
        <p:txBody>
          <a:bodyPr/>
          <a:lstStyle/>
          <a:p>
            <a:pPr eaLnBrk="1" hangingPunct="1">
              <a:lnSpc>
                <a:spcPct val="90000"/>
              </a:lnSpc>
            </a:pPr>
            <a:r>
              <a:rPr lang="en-GB" altLang="zh-CN" sz="2800" dirty="0">
                <a:ea typeface="宋体" panose="02010600030101010101" pitchFamily="2" charset="-122"/>
              </a:rPr>
              <a:t>According to the equity value of China Travel at the end of 1998, it would have made over sixty six million US dollar profit if the conversion had been successful, comparing with its operating profit of seventeen million US dollar for the first half of the 1998.</a:t>
            </a:r>
          </a:p>
          <a:p>
            <a:pPr eaLnBrk="1" hangingPunct="1">
              <a:lnSpc>
                <a:spcPct val="90000"/>
              </a:lnSpc>
            </a:pPr>
            <a:r>
              <a:rPr lang="en-GB" altLang="zh-CN" sz="2800" dirty="0">
                <a:ea typeface="宋体" panose="02010600030101010101" pitchFamily="2" charset="-122"/>
              </a:rPr>
              <a:t>A trader confirmed that he spotted this signal and used it in trading. Several traders in different firms told me that borrowing shares of China Travel at that time was very difficult, although they didn’t understand why.</a:t>
            </a:r>
            <a:endParaRPr lang="en-US" altLang="en-US" sz="2800" dirty="0"/>
          </a:p>
          <a:p>
            <a:pPr eaLnBrk="1" hangingPunct="1">
              <a:lnSpc>
                <a:spcPct val="90000"/>
              </a:lnSpc>
            </a:pPr>
            <a:endParaRPr lang="en-US"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BBC3165-C5FD-43CD-BE23-2C903AD5A2D9}"/>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Types of Options</a:t>
            </a:r>
          </a:p>
        </p:txBody>
      </p:sp>
      <p:sp>
        <p:nvSpPr>
          <p:cNvPr id="9219" name="Rectangle 3">
            <a:extLst>
              <a:ext uri="{FF2B5EF4-FFF2-40B4-BE49-F238E27FC236}">
                <a16:creationId xmlns:a16="http://schemas.microsoft.com/office/drawing/2014/main" id="{7D3642C7-A001-4CCF-B545-721B3C5BC4F7}"/>
              </a:ext>
            </a:extLst>
          </p:cNvPr>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A European option can be exercised only at the end of its life</a:t>
            </a:r>
          </a:p>
          <a:p>
            <a:pPr eaLnBrk="1" hangingPunct="1"/>
            <a:r>
              <a:rPr lang="en-US" altLang="en-US"/>
              <a:t>An American option can be exercised at any time before the contract expires</a:t>
            </a:r>
          </a:p>
          <a:p>
            <a:pPr eaLnBrk="1" hangingPunct="1"/>
            <a:r>
              <a:rPr lang="en-US" altLang="en-US"/>
              <a:t>There are many other types of options</a:t>
            </a:r>
          </a:p>
          <a:p>
            <a:pPr lvl="1" eaLnBrk="1" hangingPunct="1"/>
            <a:r>
              <a:rPr lang="en-US" altLang="en-US"/>
              <a:t>Parisian option: Many convertible bonds are Parisian options</a:t>
            </a:r>
          </a:p>
          <a:p>
            <a:pPr lvl="1" eaLnBrk="1" hangingPunct="1"/>
            <a:r>
              <a:rPr lang="en-US" altLang="en-US"/>
              <a:t>Asian options: Average price as strike price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F373124-427C-4F63-B363-D1C9E058113F}"/>
              </a:ext>
            </a:extLst>
          </p:cNvPr>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Specification of</a:t>
            </a:r>
            <a:br>
              <a:rPr lang="en-US" altLang="en-US"/>
            </a:br>
            <a:r>
              <a:rPr lang="en-US" altLang="en-US"/>
              <a:t>Exchange-Traded Options</a:t>
            </a:r>
          </a:p>
        </p:txBody>
      </p:sp>
      <p:sp>
        <p:nvSpPr>
          <p:cNvPr id="11267" name="Rectangle 3">
            <a:extLst>
              <a:ext uri="{FF2B5EF4-FFF2-40B4-BE49-F238E27FC236}">
                <a16:creationId xmlns:a16="http://schemas.microsoft.com/office/drawing/2014/main" id="{C2D7370D-0408-4DB3-8175-935D9FAB41C3}"/>
              </a:ext>
            </a:extLst>
          </p:cNvPr>
          <p:cNvSpPr>
            <a:spLocks noGrp="1" noChangeArrowheads="1"/>
          </p:cNvSpPr>
          <p:nvPr>
            <p:ph type="body" idx="1"/>
          </p:nvPr>
        </p:nvSpPr>
        <p:spPr>
          <a:xfrm>
            <a:off x="2514600" y="1935163"/>
            <a:ext cx="5627688" cy="4191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a:t>Expiration date</a:t>
            </a:r>
          </a:p>
          <a:p>
            <a:pPr eaLnBrk="1" hangingPunct="1"/>
            <a:r>
              <a:rPr lang="en-US" altLang="en-US"/>
              <a:t>Strike price</a:t>
            </a:r>
          </a:p>
          <a:p>
            <a:pPr eaLnBrk="1" hangingPunct="1"/>
            <a:r>
              <a:rPr lang="en-US" altLang="en-US"/>
              <a:t>European or American</a:t>
            </a:r>
          </a:p>
          <a:p>
            <a:pPr eaLnBrk="1" hangingPunct="1"/>
            <a:r>
              <a:rPr lang="en-US" altLang="en-US"/>
              <a:t>Call or Put (option class)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3DAB15E-1DB6-4BCD-AB74-538AC2FE332E}"/>
              </a:ext>
            </a:extLst>
          </p:cNvPr>
          <p:cNvSpPr>
            <a:spLocks noGrp="1" noChangeArrowheads="1"/>
          </p:cNvSpPr>
          <p:nvPr>
            <p:ph type="title"/>
          </p:nvPr>
        </p:nvSpPr>
        <p:spPr>
          <a:xfrm>
            <a:off x="228600" y="685800"/>
            <a:ext cx="86106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sz="4000"/>
              <a:t>Long  Call on Microsoft</a:t>
            </a:r>
            <a:r>
              <a:rPr lang="en-US" altLang="en-US" sz="3200"/>
              <a:t> </a:t>
            </a:r>
          </a:p>
        </p:txBody>
      </p:sp>
      <p:sp>
        <p:nvSpPr>
          <p:cNvPr id="13315" name="Rectangle 3">
            <a:extLst>
              <a:ext uri="{FF2B5EF4-FFF2-40B4-BE49-F238E27FC236}">
                <a16:creationId xmlns:a16="http://schemas.microsoft.com/office/drawing/2014/main" id="{7179B7BB-D2D5-44A0-B9EF-A8FEFF967BDC}"/>
              </a:ext>
            </a:extLst>
          </p:cNvPr>
          <p:cNvSpPr>
            <a:spLocks noGrp="1" noChangeArrowheads="1"/>
          </p:cNvSpPr>
          <p:nvPr>
            <p:ph type="body" idx="1"/>
          </p:nvPr>
        </p:nvSpPr>
        <p:spPr>
          <a:xfrm>
            <a:off x="685800" y="1600200"/>
            <a:ext cx="817245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FontTx/>
              <a:buNone/>
            </a:pPr>
            <a:r>
              <a:rPr lang="en-US" altLang="en-US"/>
              <a:t>   </a:t>
            </a:r>
            <a:r>
              <a:rPr lang="en-US" altLang="en-US" sz="2400"/>
              <a:t>Profit from buying a European call option on Microsoft:  option price = $5, strike price = $60</a:t>
            </a:r>
          </a:p>
        </p:txBody>
      </p:sp>
      <p:grpSp>
        <p:nvGrpSpPr>
          <p:cNvPr id="13316" name="Group 4">
            <a:extLst>
              <a:ext uri="{FF2B5EF4-FFF2-40B4-BE49-F238E27FC236}">
                <a16:creationId xmlns:a16="http://schemas.microsoft.com/office/drawing/2014/main" id="{C0A8886D-77C3-466D-AB1F-98137467C68E}"/>
              </a:ext>
            </a:extLst>
          </p:cNvPr>
          <p:cNvGrpSpPr>
            <a:grpSpLocks/>
          </p:cNvGrpSpPr>
          <p:nvPr/>
        </p:nvGrpSpPr>
        <p:grpSpPr bwMode="auto">
          <a:xfrm>
            <a:off x="1566863" y="2709863"/>
            <a:ext cx="6637337" cy="3132137"/>
            <a:chOff x="987" y="1707"/>
            <a:chExt cx="4181" cy="1973"/>
          </a:xfrm>
        </p:grpSpPr>
        <p:sp>
          <p:nvSpPr>
            <p:cNvPr id="13317" name="Line 5">
              <a:extLst>
                <a:ext uri="{FF2B5EF4-FFF2-40B4-BE49-F238E27FC236}">
                  <a16:creationId xmlns:a16="http://schemas.microsoft.com/office/drawing/2014/main" id="{2AE279EF-A7B4-464C-AA8F-A4FDEE1A83EC}"/>
                </a:ext>
              </a:extLst>
            </p:cNvPr>
            <p:cNvSpPr>
              <a:spLocks noChangeShapeType="1"/>
            </p:cNvSpPr>
            <p:nvPr/>
          </p:nvSpPr>
          <p:spPr bwMode="auto">
            <a:xfrm>
              <a:off x="1248" y="1721"/>
              <a:ext cx="0" cy="1959"/>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18" name="Line 6">
              <a:extLst>
                <a:ext uri="{FF2B5EF4-FFF2-40B4-BE49-F238E27FC236}">
                  <a16:creationId xmlns:a16="http://schemas.microsoft.com/office/drawing/2014/main" id="{674A8B01-052F-44CF-AE69-1C4CB14A7242}"/>
                </a:ext>
              </a:extLst>
            </p:cNvPr>
            <p:cNvSpPr>
              <a:spLocks noChangeShapeType="1"/>
            </p:cNvSpPr>
            <p:nvPr/>
          </p:nvSpPr>
          <p:spPr bwMode="auto">
            <a:xfrm>
              <a:off x="1530" y="3204"/>
              <a:ext cx="3386"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19" name="Line 7">
              <a:extLst>
                <a:ext uri="{FF2B5EF4-FFF2-40B4-BE49-F238E27FC236}">
                  <a16:creationId xmlns:a16="http://schemas.microsoft.com/office/drawing/2014/main" id="{704CF264-C1D2-4F9B-AB85-ADFD5DFA93BD}"/>
                </a:ext>
              </a:extLst>
            </p:cNvPr>
            <p:cNvSpPr>
              <a:spLocks noChangeShapeType="1"/>
            </p:cNvSpPr>
            <p:nvPr/>
          </p:nvSpPr>
          <p:spPr bwMode="auto">
            <a:xfrm flipV="1">
              <a:off x="1448" y="3110"/>
              <a:ext cx="36" cy="17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0" name="Line 8">
              <a:extLst>
                <a:ext uri="{FF2B5EF4-FFF2-40B4-BE49-F238E27FC236}">
                  <a16:creationId xmlns:a16="http://schemas.microsoft.com/office/drawing/2014/main" id="{498289CA-6017-44C5-B38D-8FF5745434D5}"/>
                </a:ext>
              </a:extLst>
            </p:cNvPr>
            <p:cNvSpPr>
              <a:spLocks noChangeShapeType="1"/>
            </p:cNvSpPr>
            <p:nvPr/>
          </p:nvSpPr>
          <p:spPr bwMode="auto">
            <a:xfrm flipH="1" flipV="1">
              <a:off x="1486" y="3112"/>
              <a:ext cx="39" cy="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1" name="Line 9">
              <a:extLst>
                <a:ext uri="{FF2B5EF4-FFF2-40B4-BE49-F238E27FC236}">
                  <a16:creationId xmlns:a16="http://schemas.microsoft.com/office/drawing/2014/main" id="{428CE535-B766-4A08-A473-AAB22520356C}"/>
                </a:ext>
              </a:extLst>
            </p:cNvPr>
            <p:cNvSpPr>
              <a:spLocks noChangeShapeType="1"/>
            </p:cNvSpPr>
            <p:nvPr/>
          </p:nvSpPr>
          <p:spPr bwMode="auto">
            <a:xfrm flipH="1" flipV="1">
              <a:off x="1392" y="3111"/>
              <a:ext cx="51" cy="1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2" name="Line 10">
              <a:extLst>
                <a:ext uri="{FF2B5EF4-FFF2-40B4-BE49-F238E27FC236}">
                  <a16:creationId xmlns:a16="http://schemas.microsoft.com/office/drawing/2014/main" id="{15DFA9AD-11E7-456F-8C4B-DCC5EB360322}"/>
                </a:ext>
              </a:extLst>
            </p:cNvPr>
            <p:cNvSpPr>
              <a:spLocks noChangeShapeType="1"/>
            </p:cNvSpPr>
            <p:nvPr/>
          </p:nvSpPr>
          <p:spPr bwMode="auto">
            <a:xfrm flipH="1">
              <a:off x="1361" y="3121"/>
              <a:ext cx="38" cy="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3" name="Line 11">
              <a:extLst>
                <a:ext uri="{FF2B5EF4-FFF2-40B4-BE49-F238E27FC236}">
                  <a16:creationId xmlns:a16="http://schemas.microsoft.com/office/drawing/2014/main" id="{924B22B9-C06C-4C3D-BFAC-9F79AA207DE3}"/>
                </a:ext>
              </a:extLst>
            </p:cNvPr>
            <p:cNvSpPr>
              <a:spLocks noChangeShapeType="1"/>
            </p:cNvSpPr>
            <p:nvPr/>
          </p:nvSpPr>
          <p:spPr bwMode="auto">
            <a:xfrm flipH="1">
              <a:off x="1245" y="3206"/>
              <a:ext cx="11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4" name="Line 12">
              <a:extLst>
                <a:ext uri="{FF2B5EF4-FFF2-40B4-BE49-F238E27FC236}">
                  <a16:creationId xmlns:a16="http://schemas.microsoft.com/office/drawing/2014/main" id="{759A66C9-C281-4B96-B11B-4416EC4C937E}"/>
                </a:ext>
              </a:extLst>
            </p:cNvPr>
            <p:cNvSpPr>
              <a:spLocks noChangeShapeType="1"/>
            </p:cNvSpPr>
            <p:nvPr/>
          </p:nvSpPr>
          <p:spPr bwMode="auto">
            <a:xfrm>
              <a:off x="1253" y="2772"/>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5" name="Line 13">
              <a:extLst>
                <a:ext uri="{FF2B5EF4-FFF2-40B4-BE49-F238E27FC236}">
                  <a16:creationId xmlns:a16="http://schemas.microsoft.com/office/drawing/2014/main" id="{FD2F013C-F8BA-4FC5-B878-107269192DB2}"/>
                </a:ext>
              </a:extLst>
            </p:cNvPr>
            <p:cNvSpPr>
              <a:spLocks noChangeShapeType="1"/>
            </p:cNvSpPr>
            <p:nvPr/>
          </p:nvSpPr>
          <p:spPr bwMode="auto">
            <a:xfrm>
              <a:off x="1256" y="2337"/>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6" name="Line 14">
              <a:extLst>
                <a:ext uri="{FF2B5EF4-FFF2-40B4-BE49-F238E27FC236}">
                  <a16:creationId xmlns:a16="http://schemas.microsoft.com/office/drawing/2014/main" id="{21A7A337-E1B1-4601-94C4-1042607580F4}"/>
                </a:ext>
              </a:extLst>
            </p:cNvPr>
            <p:cNvSpPr>
              <a:spLocks noChangeShapeType="1"/>
            </p:cNvSpPr>
            <p:nvPr/>
          </p:nvSpPr>
          <p:spPr bwMode="auto">
            <a:xfrm>
              <a:off x="1252" y="1911"/>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7" name="Line 15">
              <a:extLst>
                <a:ext uri="{FF2B5EF4-FFF2-40B4-BE49-F238E27FC236}">
                  <a16:creationId xmlns:a16="http://schemas.microsoft.com/office/drawing/2014/main" id="{A68C70B3-7A56-482E-AE13-FAD7EB7B925D}"/>
                </a:ext>
              </a:extLst>
            </p:cNvPr>
            <p:cNvSpPr>
              <a:spLocks noChangeShapeType="1"/>
            </p:cNvSpPr>
            <p:nvPr/>
          </p:nvSpPr>
          <p:spPr bwMode="auto">
            <a:xfrm>
              <a:off x="1596"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8" name="Line 16">
              <a:extLst>
                <a:ext uri="{FF2B5EF4-FFF2-40B4-BE49-F238E27FC236}">
                  <a16:creationId xmlns:a16="http://schemas.microsoft.com/office/drawing/2014/main" id="{AE02E1B6-55E4-451F-A2F5-04D736A1388C}"/>
                </a:ext>
              </a:extLst>
            </p:cNvPr>
            <p:cNvSpPr>
              <a:spLocks noChangeShapeType="1"/>
            </p:cNvSpPr>
            <p:nvPr/>
          </p:nvSpPr>
          <p:spPr bwMode="auto">
            <a:xfrm>
              <a:off x="2028"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29" name="Line 17">
              <a:extLst>
                <a:ext uri="{FF2B5EF4-FFF2-40B4-BE49-F238E27FC236}">
                  <a16:creationId xmlns:a16="http://schemas.microsoft.com/office/drawing/2014/main" id="{C4006167-5469-47C4-87C1-542C73954E65}"/>
                </a:ext>
              </a:extLst>
            </p:cNvPr>
            <p:cNvSpPr>
              <a:spLocks noChangeShapeType="1"/>
            </p:cNvSpPr>
            <p:nvPr/>
          </p:nvSpPr>
          <p:spPr bwMode="auto">
            <a:xfrm>
              <a:off x="2457"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0" name="Line 18">
              <a:extLst>
                <a:ext uri="{FF2B5EF4-FFF2-40B4-BE49-F238E27FC236}">
                  <a16:creationId xmlns:a16="http://schemas.microsoft.com/office/drawing/2014/main" id="{DE102963-D913-487C-8744-63FAEC559999}"/>
                </a:ext>
              </a:extLst>
            </p:cNvPr>
            <p:cNvSpPr>
              <a:spLocks noChangeShapeType="1"/>
            </p:cNvSpPr>
            <p:nvPr/>
          </p:nvSpPr>
          <p:spPr bwMode="auto">
            <a:xfrm>
              <a:off x="2892"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1" name="Line 19">
              <a:extLst>
                <a:ext uri="{FF2B5EF4-FFF2-40B4-BE49-F238E27FC236}">
                  <a16:creationId xmlns:a16="http://schemas.microsoft.com/office/drawing/2014/main" id="{164867D7-9CF1-41B8-B774-BB0404C2357B}"/>
                </a:ext>
              </a:extLst>
            </p:cNvPr>
            <p:cNvSpPr>
              <a:spLocks noChangeShapeType="1"/>
            </p:cNvSpPr>
            <p:nvPr/>
          </p:nvSpPr>
          <p:spPr bwMode="auto">
            <a:xfrm>
              <a:off x="3324"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2" name="Line 20">
              <a:extLst>
                <a:ext uri="{FF2B5EF4-FFF2-40B4-BE49-F238E27FC236}">
                  <a16:creationId xmlns:a16="http://schemas.microsoft.com/office/drawing/2014/main" id="{475E5F42-C7D2-41CC-9464-CD85C10E5435}"/>
                </a:ext>
              </a:extLst>
            </p:cNvPr>
            <p:cNvSpPr>
              <a:spLocks noChangeShapeType="1"/>
            </p:cNvSpPr>
            <p:nvPr/>
          </p:nvSpPr>
          <p:spPr bwMode="auto">
            <a:xfrm>
              <a:off x="3753"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3" name="Line 21">
              <a:extLst>
                <a:ext uri="{FF2B5EF4-FFF2-40B4-BE49-F238E27FC236}">
                  <a16:creationId xmlns:a16="http://schemas.microsoft.com/office/drawing/2014/main" id="{97D7D80D-7DEE-4614-AE5F-A7A9D4CCAA1F}"/>
                </a:ext>
              </a:extLst>
            </p:cNvPr>
            <p:cNvSpPr>
              <a:spLocks noChangeShapeType="1"/>
            </p:cNvSpPr>
            <p:nvPr/>
          </p:nvSpPr>
          <p:spPr bwMode="auto">
            <a:xfrm>
              <a:off x="4185" y="3158"/>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4" name="Line 22">
              <a:extLst>
                <a:ext uri="{FF2B5EF4-FFF2-40B4-BE49-F238E27FC236}">
                  <a16:creationId xmlns:a16="http://schemas.microsoft.com/office/drawing/2014/main" id="{434C7D5C-AC3C-47D0-A3E4-715F17406F60}"/>
                </a:ext>
              </a:extLst>
            </p:cNvPr>
            <p:cNvSpPr>
              <a:spLocks noChangeShapeType="1"/>
            </p:cNvSpPr>
            <p:nvPr/>
          </p:nvSpPr>
          <p:spPr bwMode="auto">
            <a:xfrm>
              <a:off x="1254" y="3633"/>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5" name="Line 23">
              <a:extLst>
                <a:ext uri="{FF2B5EF4-FFF2-40B4-BE49-F238E27FC236}">
                  <a16:creationId xmlns:a16="http://schemas.microsoft.com/office/drawing/2014/main" id="{098FDD8B-9AD0-45D2-B2D3-055AA98651F0}"/>
                </a:ext>
              </a:extLst>
            </p:cNvPr>
            <p:cNvSpPr>
              <a:spLocks noChangeShapeType="1"/>
            </p:cNvSpPr>
            <p:nvPr/>
          </p:nvSpPr>
          <p:spPr bwMode="auto">
            <a:xfrm flipH="1">
              <a:off x="1245" y="3420"/>
              <a:ext cx="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6" name="Line 24">
              <a:extLst>
                <a:ext uri="{FF2B5EF4-FFF2-40B4-BE49-F238E27FC236}">
                  <a16:creationId xmlns:a16="http://schemas.microsoft.com/office/drawing/2014/main" id="{33649F7A-B09B-4266-89C8-409B8E24CA0F}"/>
                </a:ext>
              </a:extLst>
            </p:cNvPr>
            <p:cNvSpPr>
              <a:spLocks noChangeShapeType="1"/>
            </p:cNvSpPr>
            <p:nvPr/>
          </p:nvSpPr>
          <p:spPr bwMode="auto">
            <a:xfrm>
              <a:off x="1541" y="3420"/>
              <a:ext cx="1335"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7" name="Line 25">
              <a:extLst>
                <a:ext uri="{FF2B5EF4-FFF2-40B4-BE49-F238E27FC236}">
                  <a16:creationId xmlns:a16="http://schemas.microsoft.com/office/drawing/2014/main" id="{AAF13ACB-C877-4E89-9C0D-FBC23DE6A26C}"/>
                </a:ext>
              </a:extLst>
            </p:cNvPr>
            <p:cNvSpPr>
              <a:spLocks noChangeShapeType="1"/>
            </p:cNvSpPr>
            <p:nvPr/>
          </p:nvSpPr>
          <p:spPr bwMode="auto">
            <a:xfrm flipV="1">
              <a:off x="2907" y="1981"/>
              <a:ext cx="1393" cy="1457"/>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338" name="Rectangle 26">
              <a:extLst>
                <a:ext uri="{FF2B5EF4-FFF2-40B4-BE49-F238E27FC236}">
                  <a16:creationId xmlns:a16="http://schemas.microsoft.com/office/drawing/2014/main" id="{7B935E85-03FB-46DC-BCDA-F2C1B5126B00}"/>
                </a:ext>
              </a:extLst>
            </p:cNvPr>
            <p:cNvSpPr>
              <a:spLocks noChangeArrowheads="1"/>
            </p:cNvSpPr>
            <p:nvPr/>
          </p:nvSpPr>
          <p:spPr bwMode="auto">
            <a:xfrm>
              <a:off x="987" y="176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30</a:t>
              </a:r>
            </a:p>
          </p:txBody>
        </p:sp>
        <p:sp>
          <p:nvSpPr>
            <p:cNvPr id="13339" name="Rectangle 27">
              <a:extLst>
                <a:ext uri="{FF2B5EF4-FFF2-40B4-BE49-F238E27FC236}">
                  <a16:creationId xmlns:a16="http://schemas.microsoft.com/office/drawing/2014/main" id="{D244EFEF-6A06-4306-9130-2FD2AFE92A48}"/>
                </a:ext>
              </a:extLst>
            </p:cNvPr>
            <p:cNvSpPr>
              <a:spLocks noChangeArrowheads="1"/>
            </p:cNvSpPr>
            <p:nvPr/>
          </p:nvSpPr>
          <p:spPr bwMode="auto">
            <a:xfrm>
              <a:off x="987" y="2221"/>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20</a:t>
              </a:r>
            </a:p>
          </p:txBody>
        </p:sp>
        <p:sp>
          <p:nvSpPr>
            <p:cNvPr id="13340" name="Rectangle 28">
              <a:extLst>
                <a:ext uri="{FF2B5EF4-FFF2-40B4-BE49-F238E27FC236}">
                  <a16:creationId xmlns:a16="http://schemas.microsoft.com/office/drawing/2014/main" id="{3EAB1515-C3D9-4058-8EB1-5A9F1A69553E}"/>
                </a:ext>
              </a:extLst>
            </p:cNvPr>
            <p:cNvSpPr>
              <a:spLocks noChangeArrowheads="1"/>
            </p:cNvSpPr>
            <p:nvPr/>
          </p:nvSpPr>
          <p:spPr bwMode="auto">
            <a:xfrm>
              <a:off x="999" y="265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10</a:t>
              </a:r>
            </a:p>
          </p:txBody>
        </p:sp>
        <p:sp>
          <p:nvSpPr>
            <p:cNvPr id="13341" name="Rectangle 29">
              <a:extLst>
                <a:ext uri="{FF2B5EF4-FFF2-40B4-BE49-F238E27FC236}">
                  <a16:creationId xmlns:a16="http://schemas.microsoft.com/office/drawing/2014/main" id="{C701F7AD-083B-45AA-9620-0B484A87122C}"/>
                </a:ext>
              </a:extLst>
            </p:cNvPr>
            <p:cNvSpPr>
              <a:spLocks noChangeArrowheads="1"/>
            </p:cNvSpPr>
            <p:nvPr/>
          </p:nvSpPr>
          <p:spPr bwMode="auto">
            <a:xfrm>
              <a:off x="1059" y="3063"/>
              <a:ext cx="22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0</a:t>
              </a:r>
            </a:p>
          </p:txBody>
        </p:sp>
        <p:sp>
          <p:nvSpPr>
            <p:cNvPr id="13342" name="Rectangle 30">
              <a:extLst>
                <a:ext uri="{FF2B5EF4-FFF2-40B4-BE49-F238E27FC236}">
                  <a16:creationId xmlns:a16="http://schemas.microsoft.com/office/drawing/2014/main" id="{5B463899-F6D8-4D8D-B53E-62274EBFC0B6}"/>
                </a:ext>
              </a:extLst>
            </p:cNvPr>
            <p:cNvSpPr>
              <a:spLocks noChangeArrowheads="1"/>
            </p:cNvSpPr>
            <p:nvPr/>
          </p:nvSpPr>
          <p:spPr bwMode="auto">
            <a:xfrm>
              <a:off x="1011" y="3279"/>
              <a:ext cx="285"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-5</a:t>
              </a:r>
            </a:p>
          </p:txBody>
        </p:sp>
        <p:sp>
          <p:nvSpPr>
            <p:cNvPr id="13343" name="Rectangle 31">
              <a:extLst>
                <a:ext uri="{FF2B5EF4-FFF2-40B4-BE49-F238E27FC236}">
                  <a16:creationId xmlns:a16="http://schemas.microsoft.com/office/drawing/2014/main" id="{25BE9C80-895E-407E-B825-0EE8C8E05E5E}"/>
                </a:ext>
              </a:extLst>
            </p:cNvPr>
            <p:cNvSpPr>
              <a:spLocks noChangeArrowheads="1"/>
            </p:cNvSpPr>
            <p:nvPr/>
          </p:nvSpPr>
          <p:spPr bwMode="auto">
            <a:xfrm>
              <a:off x="1464" y="285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30</a:t>
              </a:r>
            </a:p>
          </p:txBody>
        </p:sp>
        <p:sp>
          <p:nvSpPr>
            <p:cNvPr id="13344" name="Rectangle 32">
              <a:extLst>
                <a:ext uri="{FF2B5EF4-FFF2-40B4-BE49-F238E27FC236}">
                  <a16:creationId xmlns:a16="http://schemas.microsoft.com/office/drawing/2014/main" id="{D473027A-5F97-4953-8D75-BEACE079732F}"/>
                </a:ext>
              </a:extLst>
            </p:cNvPr>
            <p:cNvSpPr>
              <a:spLocks noChangeArrowheads="1"/>
            </p:cNvSpPr>
            <p:nvPr/>
          </p:nvSpPr>
          <p:spPr bwMode="auto">
            <a:xfrm>
              <a:off x="1896" y="285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40</a:t>
              </a:r>
            </a:p>
          </p:txBody>
        </p:sp>
        <p:sp>
          <p:nvSpPr>
            <p:cNvPr id="13345" name="Rectangle 33">
              <a:extLst>
                <a:ext uri="{FF2B5EF4-FFF2-40B4-BE49-F238E27FC236}">
                  <a16:creationId xmlns:a16="http://schemas.microsoft.com/office/drawing/2014/main" id="{190C0BF1-C19E-4C81-8BB7-966EAD92270C}"/>
                </a:ext>
              </a:extLst>
            </p:cNvPr>
            <p:cNvSpPr>
              <a:spLocks noChangeArrowheads="1"/>
            </p:cNvSpPr>
            <p:nvPr/>
          </p:nvSpPr>
          <p:spPr bwMode="auto">
            <a:xfrm>
              <a:off x="2316" y="285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50</a:t>
              </a:r>
            </a:p>
          </p:txBody>
        </p:sp>
        <p:sp>
          <p:nvSpPr>
            <p:cNvPr id="13346" name="Rectangle 34">
              <a:extLst>
                <a:ext uri="{FF2B5EF4-FFF2-40B4-BE49-F238E27FC236}">
                  <a16:creationId xmlns:a16="http://schemas.microsoft.com/office/drawing/2014/main" id="{15F6467A-5483-4F55-9230-C8B16CC5E45C}"/>
                </a:ext>
              </a:extLst>
            </p:cNvPr>
            <p:cNvSpPr>
              <a:spLocks noChangeArrowheads="1"/>
            </p:cNvSpPr>
            <p:nvPr/>
          </p:nvSpPr>
          <p:spPr bwMode="auto">
            <a:xfrm>
              <a:off x="2727" y="2859"/>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60</a:t>
              </a:r>
            </a:p>
          </p:txBody>
        </p:sp>
        <p:sp>
          <p:nvSpPr>
            <p:cNvPr id="13347" name="Rectangle 35">
              <a:extLst>
                <a:ext uri="{FF2B5EF4-FFF2-40B4-BE49-F238E27FC236}">
                  <a16:creationId xmlns:a16="http://schemas.microsoft.com/office/drawing/2014/main" id="{60A00A49-99A7-4AC4-A3C7-F0BCEFC3B348}"/>
                </a:ext>
              </a:extLst>
            </p:cNvPr>
            <p:cNvSpPr>
              <a:spLocks noChangeArrowheads="1"/>
            </p:cNvSpPr>
            <p:nvPr/>
          </p:nvSpPr>
          <p:spPr bwMode="auto">
            <a:xfrm>
              <a:off x="3159" y="325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70</a:t>
              </a:r>
            </a:p>
          </p:txBody>
        </p:sp>
        <p:sp>
          <p:nvSpPr>
            <p:cNvPr id="13348" name="Rectangle 36">
              <a:extLst>
                <a:ext uri="{FF2B5EF4-FFF2-40B4-BE49-F238E27FC236}">
                  <a16:creationId xmlns:a16="http://schemas.microsoft.com/office/drawing/2014/main" id="{E3B23EB9-080E-4F15-AE1B-C61A91E3F316}"/>
                </a:ext>
              </a:extLst>
            </p:cNvPr>
            <p:cNvSpPr>
              <a:spLocks noChangeArrowheads="1"/>
            </p:cNvSpPr>
            <p:nvPr/>
          </p:nvSpPr>
          <p:spPr bwMode="auto">
            <a:xfrm>
              <a:off x="3591" y="325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80</a:t>
              </a:r>
            </a:p>
          </p:txBody>
        </p:sp>
        <p:sp>
          <p:nvSpPr>
            <p:cNvPr id="13349" name="Rectangle 37">
              <a:extLst>
                <a:ext uri="{FF2B5EF4-FFF2-40B4-BE49-F238E27FC236}">
                  <a16:creationId xmlns:a16="http://schemas.microsoft.com/office/drawing/2014/main" id="{FFFA4920-6FE4-403D-8458-770E0F9EE911}"/>
                </a:ext>
              </a:extLst>
            </p:cNvPr>
            <p:cNvSpPr>
              <a:spLocks noChangeArrowheads="1"/>
            </p:cNvSpPr>
            <p:nvPr/>
          </p:nvSpPr>
          <p:spPr bwMode="auto">
            <a:xfrm>
              <a:off x="4023" y="325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90</a:t>
              </a:r>
            </a:p>
          </p:txBody>
        </p:sp>
        <p:sp>
          <p:nvSpPr>
            <p:cNvPr id="13350" name="Rectangle 38">
              <a:extLst>
                <a:ext uri="{FF2B5EF4-FFF2-40B4-BE49-F238E27FC236}">
                  <a16:creationId xmlns:a16="http://schemas.microsoft.com/office/drawing/2014/main" id="{0970F731-3F95-49C6-B54A-96E2B4D1FABB}"/>
                </a:ext>
              </a:extLst>
            </p:cNvPr>
            <p:cNvSpPr>
              <a:spLocks noChangeArrowheads="1"/>
            </p:cNvSpPr>
            <p:nvPr/>
          </p:nvSpPr>
          <p:spPr bwMode="auto">
            <a:xfrm>
              <a:off x="1335" y="1707"/>
              <a:ext cx="85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Profit ($)</a:t>
              </a:r>
            </a:p>
          </p:txBody>
        </p:sp>
        <p:sp>
          <p:nvSpPr>
            <p:cNvPr id="13351" name="Rectangle 39">
              <a:extLst>
                <a:ext uri="{FF2B5EF4-FFF2-40B4-BE49-F238E27FC236}">
                  <a16:creationId xmlns:a16="http://schemas.microsoft.com/office/drawing/2014/main" id="{DAA39BC2-72BC-431F-BF75-716BCDEC6E62}"/>
                </a:ext>
              </a:extLst>
            </p:cNvPr>
            <p:cNvSpPr>
              <a:spLocks noChangeArrowheads="1"/>
            </p:cNvSpPr>
            <p:nvPr/>
          </p:nvSpPr>
          <p:spPr bwMode="auto">
            <a:xfrm>
              <a:off x="3848" y="2667"/>
              <a:ext cx="1320"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t>Terminal</a:t>
              </a:r>
            </a:p>
            <a:p>
              <a:pPr algn="ctr">
                <a:spcBef>
                  <a:spcPct val="0"/>
                </a:spcBef>
                <a:buFontTx/>
                <a:buNone/>
              </a:pPr>
              <a:r>
                <a:rPr lang="en-US" altLang="en-US" sz="2400"/>
                <a:t>stock price ($)</a:t>
              </a: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0970E9D-4E8D-4B60-94CE-34BA5FB8531B}"/>
              </a:ext>
            </a:extLst>
          </p:cNvPr>
          <p:cNvSpPr>
            <a:spLocks noGrp="1" noChangeArrowheads="1"/>
          </p:cNvSpPr>
          <p:nvPr>
            <p:ph type="title"/>
          </p:nvPr>
        </p:nvSpPr>
        <p:spPr>
          <a:xfrm>
            <a:off x="228600" y="685800"/>
            <a:ext cx="86106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en-US" altLang="en-US" sz="4000"/>
              <a:t>Short  Call on Microsoft</a:t>
            </a:r>
            <a:r>
              <a:rPr lang="en-US" altLang="en-US"/>
              <a:t> </a:t>
            </a:r>
          </a:p>
        </p:txBody>
      </p:sp>
      <p:sp>
        <p:nvSpPr>
          <p:cNvPr id="15363" name="Rectangle 3">
            <a:extLst>
              <a:ext uri="{FF2B5EF4-FFF2-40B4-BE49-F238E27FC236}">
                <a16:creationId xmlns:a16="http://schemas.microsoft.com/office/drawing/2014/main" id="{02D1C871-84CD-4F6F-9854-DAF4CC2101F3}"/>
              </a:ext>
            </a:extLst>
          </p:cNvPr>
          <p:cNvSpPr>
            <a:spLocks noGrp="1" noChangeArrowheads="1"/>
          </p:cNvSpPr>
          <p:nvPr>
            <p:ph type="body" idx="1"/>
          </p:nvPr>
        </p:nvSpPr>
        <p:spPr>
          <a:xfrm>
            <a:off x="685800" y="1600200"/>
            <a:ext cx="822960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FontTx/>
              <a:buNone/>
            </a:pPr>
            <a:r>
              <a:rPr lang="en-US" altLang="en-US"/>
              <a:t>   </a:t>
            </a:r>
            <a:r>
              <a:rPr lang="en-US" altLang="en-US" sz="2400"/>
              <a:t>Profit from writing  a European call option on Microsoft:  option price = $5, strike price = $60</a:t>
            </a:r>
          </a:p>
        </p:txBody>
      </p:sp>
      <p:grpSp>
        <p:nvGrpSpPr>
          <p:cNvPr id="15364" name="Group 4">
            <a:extLst>
              <a:ext uri="{FF2B5EF4-FFF2-40B4-BE49-F238E27FC236}">
                <a16:creationId xmlns:a16="http://schemas.microsoft.com/office/drawing/2014/main" id="{DA9B3F95-2BA5-491A-839C-7D43E658152A}"/>
              </a:ext>
            </a:extLst>
          </p:cNvPr>
          <p:cNvGrpSpPr>
            <a:grpSpLocks/>
          </p:cNvGrpSpPr>
          <p:nvPr/>
        </p:nvGrpSpPr>
        <p:grpSpPr bwMode="auto">
          <a:xfrm>
            <a:off x="1492250" y="2619375"/>
            <a:ext cx="6626225" cy="3413125"/>
            <a:chOff x="940" y="1650"/>
            <a:chExt cx="4174" cy="2150"/>
          </a:xfrm>
        </p:grpSpPr>
        <p:sp>
          <p:nvSpPr>
            <p:cNvPr id="15365" name="Rectangle 5">
              <a:extLst>
                <a:ext uri="{FF2B5EF4-FFF2-40B4-BE49-F238E27FC236}">
                  <a16:creationId xmlns:a16="http://schemas.microsoft.com/office/drawing/2014/main" id="{6F7E30C3-65EA-4EE8-9B4C-2120CD542165}"/>
                </a:ext>
              </a:extLst>
            </p:cNvPr>
            <p:cNvSpPr>
              <a:spLocks noChangeArrowheads="1"/>
            </p:cNvSpPr>
            <p:nvPr/>
          </p:nvSpPr>
          <p:spPr bwMode="auto">
            <a:xfrm>
              <a:off x="940" y="3514"/>
              <a:ext cx="39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-30</a:t>
              </a:r>
            </a:p>
          </p:txBody>
        </p:sp>
        <p:sp>
          <p:nvSpPr>
            <p:cNvPr id="15366" name="Rectangle 6">
              <a:extLst>
                <a:ext uri="{FF2B5EF4-FFF2-40B4-BE49-F238E27FC236}">
                  <a16:creationId xmlns:a16="http://schemas.microsoft.com/office/drawing/2014/main" id="{7E923B83-C589-461A-AAB1-9B5642E5B795}"/>
                </a:ext>
              </a:extLst>
            </p:cNvPr>
            <p:cNvSpPr>
              <a:spLocks noChangeArrowheads="1"/>
            </p:cNvSpPr>
            <p:nvPr/>
          </p:nvSpPr>
          <p:spPr bwMode="auto">
            <a:xfrm>
              <a:off x="940" y="3088"/>
              <a:ext cx="39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-20</a:t>
              </a:r>
            </a:p>
          </p:txBody>
        </p:sp>
        <p:sp>
          <p:nvSpPr>
            <p:cNvPr id="15367" name="Rectangle 7">
              <a:extLst>
                <a:ext uri="{FF2B5EF4-FFF2-40B4-BE49-F238E27FC236}">
                  <a16:creationId xmlns:a16="http://schemas.microsoft.com/office/drawing/2014/main" id="{1D35673C-1491-4B43-927E-34C8D68BE7DA}"/>
                </a:ext>
              </a:extLst>
            </p:cNvPr>
            <p:cNvSpPr>
              <a:spLocks noChangeArrowheads="1"/>
            </p:cNvSpPr>
            <p:nvPr/>
          </p:nvSpPr>
          <p:spPr bwMode="auto">
            <a:xfrm>
              <a:off x="940" y="2634"/>
              <a:ext cx="39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-10</a:t>
              </a:r>
            </a:p>
          </p:txBody>
        </p:sp>
        <p:sp>
          <p:nvSpPr>
            <p:cNvPr id="15368" name="Rectangle 8">
              <a:extLst>
                <a:ext uri="{FF2B5EF4-FFF2-40B4-BE49-F238E27FC236}">
                  <a16:creationId xmlns:a16="http://schemas.microsoft.com/office/drawing/2014/main" id="{56FBC5D4-85DF-4A6B-B919-4C215075D27C}"/>
                </a:ext>
              </a:extLst>
            </p:cNvPr>
            <p:cNvSpPr>
              <a:spLocks noChangeArrowheads="1"/>
            </p:cNvSpPr>
            <p:nvPr/>
          </p:nvSpPr>
          <p:spPr bwMode="auto">
            <a:xfrm>
              <a:off x="1059" y="2217"/>
              <a:ext cx="22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0</a:t>
              </a:r>
            </a:p>
          </p:txBody>
        </p:sp>
        <p:sp>
          <p:nvSpPr>
            <p:cNvPr id="15369" name="Rectangle 9">
              <a:extLst>
                <a:ext uri="{FF2B5EF4-FFF2-40B4-BE49-F238E27FC236}">
                  <a16:creationId xmlns:a16="http://schemas.microsoft.com/office/drawing/2014/main" id="{6230C819-6090-4B4D-99C9-D583FBFE0620}"/>
                </a:ext>
              </a:extLst>
            </p:cNvPr>
            <p:cNvSpPr>
              <a:spLocks noChangeArrowheads="1"/>
            </p:cNvSpPr>
            <p:nvPr/>
          </p:nvSpPr>
          <p:spPr bwMode="auto">
            <a:xfrm>
              <a:off x="1059" y="2014"/>
              <a:ext cx="22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5</a:t>
              </a:r>
            </a:p>
          </p:txBody>
        </p:sp>
        <p:sp>
          <p:nvSpPr>
            <p:cNvPr id="15370" name="Line 10">
              <a:extLst>
                <a:ext uri="{FF2B5EF4-FFF2-40B4-BE49-F238E27FC236}">
                  <a16:creationId xmlns:a16="http://schemas.microsoft.com/office/drawing/2014/main" id="{2EF7A88C-8204-46B1-B6EB-B66CA543D0EA}"/>
                </a:ext>
              </a:extLst>
            </p:cNvPr>
            <p:cNvSpPr>
              <a:spLocks noChangeShapeType="1"/>
            </p:cNvSpPr>
            <p:nvPr/>
          </p:nvSpPr>
          <p:spPr bwMode="auto">
            <a:xfrm>
              <a:off x="1248" y="1706"/>
              <a:ext cx="0" cy="2010"/>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1" name="Line 11">
              <a:extLst>
                <a:ext uri="{FF2B5EF4-FFF2-40B4-BE49-F238E27FC236}">
                  <a16:creationId xmlns:a16="http://schemas.microsoft.com/office/drawing/2014/main" id="{475D3C10-08DE-4BF0-96A7-9A0D0EF4125E}"/>
                </a:ext>
              </a:extLst>
            </p:cNvPr>
            <p:cNvSpPr>
              <a:spLocks noChangeShapeType="1"/>
            </p:cNvSpPr>
            <p:nvPr/>
          </p:nvSpPr>
          <p:spPr bwMode="auto">
            <a:xfrm>
              <a:off x="1530" y="2340"/>
              <a:ext cx="3386"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2" name="Line 12">
              <a:extLst>
                <a:ext uri="{FF2B5EF4-FFF2-40B4-BE49-F238E27FC236}">
                  <a16:creationId xmlns:a16="http://schemas.microsoft.com/office/drawing/2014/main" id="{5F1FD355-BE78-4CC4-9F99-AA538FE8BA39}"/>
                </a:ext>
              </a:extLst>
            </p:cNvPr>
            <p:cNvSpPr>
              <a:spLocks noChangeShapeType="1"/>
            </p:cNvSpPr>
            <p:nvPr/>
          </p:nvSpPr>
          <p:spPr bwMode="auto">
            <a:xfrm flipV="1">
              <a:off x="1448" y="2246"/>
              <a:ext cx="36" cy="17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3" name="Line 13">
              <a:extLst>
                <a:ext uri="{FF2B5EF4-FFF2-40B4-BE49-F238E27FC236}">
                  <a16:creationId xmlns:a16="http://schemas.microsoft.com/office/drawing/2014/main" id="{63F6E8B1-F2E6-4390-85F2-407E9A08C530}"/>
                </a:ext>
              </a:extLst>
            </p:cNvPr>
            <p:cNvSpPr>
              <a:spLocks noChangeShapeType="1"/>
            </p:cNvSpPr>
            <p:nvPr/>
          </p:nvSpPr>
          <p:spPr bwMode="auto">
            <a:xfrm flipH="1" flipV="1">
              <a:off x="1486" y="2248"/>
              <a:ext cx="39" cy="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4" name="Line 14">
              <a:extLst>
                <a:ext uri="{FF2B5EF4-FFF2-40B4-BE49-F238E27FC236}">
                  <a16:creationId xmlns:a16="http://schemas.microsoft.com/office/drawing/2014/main" id="{EAA07147-A77C-4674-8BC0-AF5C7C85B2D7}"/>
                </a:ext>
              </a:extLst>
            </p:cNvPr>
            <p:cNvSpPr>
              <a:spLocks noChangeShapeType="1"/>
            </p:cNvSpPr>
            <p:nvPr/>
          </p:nvSpPr>
          <p:spPr bwMode="auto">
            <a:xfrm flipH="1" flipV="1">
              <a:off x="1392" y="2247"/>
              <a:ext cx="51" cy="1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5" name="Line 15">
              <a:extLst>
                <a:ext uri="{FF2B5EF4-FFF2-40B4-BE49-F238E27FC236}">
                  <a16:creationId xmlns:a16="http://schemas.microsoft.com/office/drawing/2014/main" id="{D901E139-0145-4D6A-87B8-09E490BE896D}"/>
                </a:ext>
              </a:extLst>
            </p:cNvPr>
            <p:cNvSpPr>
              <a:spLocks noChangeShapeType="1"/>
            </p:cNvSpPr>
            <p:nvPr/>
          </p:nvSpPr>
          <p:spPr bwMode="auto">
            <a:xfrm flipH="1">
              <a:off x="1361" y="2257"/>
              <a:ext cx="38" cy="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6" name="Line 16">
              <a:extLst>
                <a:ext uri="{FF2B5EF4-FFF2-40B4-BE49-F238E27FC236}">
                  <a16:creationId xmlns:a16="http://schemas.microsoft.com/office/drawing/2014/main" id="{671C6493-17AD-4690-BF66-81FD865E57C6}"/>
                </a:ext>
              </a:extLst>
            </p:cNvPr>
            <p:cNvSpPr>
              <a:spLocks noChangeShapeType="1"/>
            </p:cNvSpPr>
            <p:nvPr/>
          </p:nvSpPr>
          <p:spPr bwMode="auto">
            <a:xfrm flipH="1">
              <a:off x="1245" y="2342"/>
              <a:ext cx="11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7" name="Line 17">
              <a:extLst>
                <a:ext uri="{FF2B5EF4-FFF2-40B4-BE49-F238E27FC236}">
                  <a16:creationId xmlns:a16="http://schemas.microsoft.com/office/drawing/2014/main" id="{5D04209D-CFFB-405F-B6A7-25AC7CEEF53C}"/>
                </a:ext>
              </a:extLst>
            </p:cNvPr>
            <p:cNvSpPr>
              <a:spLocks noChangeShapeType="1"/>
            </p:cNvSpPr>
            <p:nvPr/>
          </p:nvSpPr>
          <p:spPr bwMode="auto">
            <a:xfrm>
              <a:off x="1596"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8" name="Line 18">
              <a:extLst>
                <a:ext uri="{FF2B5EF4-FFF2-40B4-BE49-F238E27FC236}">
                  <a16:creationId xmlns:a16="http://schemas.microsoft.com/office/drawing/2014/main" id="{1B0AA607-B22E-4775-923F-03D62FC3ABD6}"/>
                </a:ext>
              </a:extLst>
            </p:cNvPr>
            <p:cNvSpPr>
              <a:spLocks noChangeShapeType="1"/>
            </p:cNvSpPr>
            <p:nvPr/>
          </p:nvSpPr>
          <p:spPr bwMode="auto">
            <a:xfrm>
              <a:off x="2028"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79" name="Line 19">
              <a:extLst>
                <a:ext uri="{FF2B5EF4-FFF2-40B4-BE49-F238E27FC236}">
                  <a16:creationId xmlns:a16="http://schemas.microsoft.com/office/drawing/2014/main" id="{A5E4FAAE-5C95-40A2-84D5-9606C658E50A}"/>
                </a:ext>
              </a:extLst>
            </p:cNvPr>
            <p:cNvSpPr>
              <a:spLocks noChangeShapeType="1"/>
            </p:cNvSpPr>
            <p:nvPr/>
          </p:nvSpPr>
          <p:spPr bwMode="auto">
            <a:xfrm>
              <a:off x="2457"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80" name="Line 20">
              <a:extLst>
                <a:ext uri="{FF2B5EF4-FFF2-40B4-BE49-F238E27FC236}">
                  <a16:creationId xmlns:a16="http://schemas.microsoft.com/office/drawing/2014/main" id="{26D21591-5C41-4F6F-AF27-E69670591097}"/>
                </a:ext>
              </a:extLst>
            </p:cNvPr>
            <p:cNvSpPr>
              <a:spLocks noChangeShapeType="1"/>
            </p:cNvSpPr>
            <p:nvPr/>
          </p:nvSpPr>
          <p:spPr bwMode="auto">
            <a:xfrm>
              <a:off x="2892"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81" name="Line 21">
              <a:extLst>
                <a:ext uri="{FF2B5EF4-FFF2-40B4-BE49-F238E27FC236}">
                  <a16:creationId xmlns:a16="http://schemas.microsoft.com/office/drawing/2014/main" id="{1A135E4B-1727-4BC6-BCC0-B81E1FA6AEEE}"/>
                </a:ext>
              </a:extLst>
            </p:cNvPr>
            <p:cNvSpPr>
              <a:spLocks noChangeShapeType="1"/>
            </p:cNvSpPr>
            <p:nvPr/>
          </p:nvSpPr>
          <p:spPr bwMode="auto">
            <a:xfrm>
              <a:off x="3324"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82" name="Line 22">
              <a:extLst>
                <a:ext uri="{FF2B5EF4-FFF2-40B4-BE49-F238E27FC236}">
                  <a16:creationId xmlns:a16="http://schemas.microsoft.com/office/drawing/2014/main" id="{FB64F7BD-8E92-4514-A78D-06780D048CB9}"/>
                </a:ext>
              </a:extLst>
            </p:cNvPr>
            <p:cNvSpPr>
              <a:spLocks noChangeShapeType="1"/>
            </p:cNvSpPr>
            <p:nvPr/>
          </p:nvSpPr>
          <p:spPr bwMode="auto">
            <a:xfrm>
              <a:off x="3753"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83" name="Line 23">
              <a:extLst>
                <a:ext uri="{FF2B5EF4-FFF2-40B4-BE49-F238E27FC236}">
                  <a16:creationId xmlns:a16="http://schemas.microsoft.com/office/drawing/2014/main" id="{BE091169-7AE8-4A61-A70B-F0CAE6B1606E}"/>
                </a:ext>
              </a:extLst>
            </p:cNvPr>
            <p:cNvSpPr>
              <a:spLocks noChangeShapeType="1"/>
            </p:cNvSpPr>
            <p:nvPr/>
          </p:nvSpPr>
          <p:spPr bwMode="auto">
            <a:xfrm>
              <a:off x="4185" y="2294"/>
              <a:ext cx="0" cy="3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84" name="Line 24">
              <a:extLst>
                <a:ext uri="{FF2B5EF4-FFF2-40B4-BE49-F238E27FC236}">
                  <a16:creationId xmlns:a16="http://schemas.microsoft.com/office/drawing/2014/main" id="{995DA171-E7A5-4642-B50C-B427E6771290}"/>
                </a:ext>
              </a:extLst>
            </p:cNvPr>
            <p:cNvSpPr>
              <a:spLocks noChangeShapeType="1"/>
            </p:cNvSpPr>
            <p:nvPr/>
          </p:nvSpPr>
          <p:spPr bwMode="auto">
            <a:xfrm>
              <a:off x="1254" y="2769"/>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85" name="Rectangle 25">
              <a:extLst>
                <a:ext uri="{FF2B5EF4-FFF2-40B4-BE49-F238E27FC236}">
                  <a16:creationId xmlns:a16="http://schemas.microsoft.com/office/drawing/2014/main" id="{9BFF6D63-C7FB-492B-8D07-EBA4C9D75CDB}"/>
                </a:ext>
              </a:extLst>
            </p:cNvPr>
            <p:cNvSpPr>
              <a:spLocks noChangeArrowheads="1"/>
            </p:cNvSpPr>
            <p:nvPr/>
          </p:nvSpPr>
          <p:spPr bwMode="auto">
            <a:xfrm>
              <a:off x="1476" y="2391"/>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30</a:t>
              </a:r>
            </a:p>
          </p:txBody>
        </p:sp>
        <p:sp>
          <p:nvSpPr>
            <p:cNvPr id="15386" name="Rectangle 26">
              <a:extLst>
                <a:ext uri="{FF2B5EF4-FFF2-40B4-BE49-F238E27FC236}">
                  <a16:creationId xmlns:a16="http://schemas.microsoft.com/office/drawing/2014/main" id="{0BD200FE-2D48-4D74-A832-61A39C5BA434}"/>
                </a:ext>
              </a:extLst>
            </p:cNvPr>
            <p:cNvSpPr>
              <a:spLocks noChangeArrowheads="1"/>
            </p:cNvSpPr>
            <p:nvPr/>
          </p:nvSpPr>
          <p:spPr bwMode="auto">
            <a:xfrm>
              <a:off x="1908" y="2391"/>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40</a:t>
              </a:r>
            </a:p>
          </p:txBody>
        </p:sp>
        <p:sp>
          <p:nvSpPr>
            <p:cNvPr id="15387" name="Rectangle 27">
              <a:extLst>
                <a:ext uri="{FF2B5EF4-FFF2-40B4-BE49-F238E27FC236}">
                  <a16:creationId xmlns:a16="http://schemas.microsoft.com/office/drawing/2014/main" id="{DAE7BFB0-2654-4DB7-92EC-E41C836F1C6B}"/>
                </a:ext>
              </a:extLst>
            </p:cNvPr>
            <p:cNvSpPr>
              <a:spLocks noChangeArrowheads="1"/>
            </p:cNvSpPr>
            <p:nvPr/>
          </p:nvSpPr>
          <p:spPr bwMode="auto">
            <a:xfrm>
              <a:off x="2340" y="2391"/>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50</a:t>
              </a:r>
            </a:p>
          </p:txBody>
        </p:sp>
        <p:sp>
          <p:nvSpPr>
            <p:cNvPr id="15388" name="Rectangle 28">
              <a:extLst>
                <a:ext uri="{FF2B5EF4-FFF2-40B4-BE49-F238E27FC236}">
                  <a16:creationId xmlns:a16="http://schemas.microsoft.com/office/drawing/2014/main" id="{0CE5DD58-212E-4E34-8DB4-5A2A12C6F3DA}"/>
                </a:ext>
              </a:extLst>
            </p:cNvPr>
            <p:cNvSpPr>
              <a:spLocks noChangeArrowheads="1"/>
            </p:cNvSpPr>
            <p:nvPr/>
          </p:nvSpPr>
          <p:spPr bwMode="auto">
            <a:xfrm>
              <a:off x="2727" y="2391"/>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60</a:t>
              </a:r>
            </a:p>
          </p:txBody>
        </p:sp>
        <p:sp>
          <p:nvSpPr>
            <p:cNvPr id="15389" name="Rectangle 29">
              <a:extLst>
                <a:ext uri="{FF2B5EF4-FFF2-40B4-BE49-F238E27FC236}">
                  <a16:creationId xmlns:a16="http://schemas.microsoft.com/office/drawing/2014/main" id="{1445348E-CB2F-4F19-BE3C-A0609F4CCA7D}"/>
                </a:ext>
              </a:extLst>
            </p:cNvPr>
            <p:cNvSpPr>
              <a:spLocks noChangeArrowheads="1"/>
            </p:cNvSpPr>
            <p:nvPr/>
          </p:nvSpPr>
          <p:spPr bwMode="auto">
            <a:xfrm>
              <a:off x="3159" y="199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70</a:t>
              </a:r>
            </a:p>
          </p:txBody>
        </p:sp>
        <p:sp>
          <p:nvSpPr>
            <p:cNvPr id="15390" name="Rectangle 30">
              <a:extLst>
                <a:ext uri="{FF2B5EF4-FFF2-40B4-BE49-F238E27FC236}">
                  <a16:creationId xmlns:a16="http://schemas.microsoft.com/office/drawing/2014/main" id="{6AA6E42F-A061-40A9-A397-2DF1B8B940D8}"/>
                </a:ext>
              </a:extLst>
            </p:cNvPr>
            <p:cNvSpPr>
              <a:spLocks noChangeArrowheads="1"/>
            </p:cNvSpPr>
            <p:nvPr/>
          </p:nvSpPr>
          <p:spPr bwMode="auto">
            <a:xfrm>
              <a:off x="3591" y="199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80</a:t>
              </a:r>
            </a:p>
          </p:txBody>
        </p:sp>
        <p:sp>
          <p:nvSpPr>
            <p:cNvPr id="15391" name="Rectangle 31">
              <a:extLst>
                <a:ext uri="{FF2B5EF4-FFF2-40B4-BE49-F238E27FC236}">
                  <a16:creationId xmlns:a16="http://schemas.microsoft.com/office/drawing/2014/main" id="{FD97FB22-0E00-494B-AE32-E5C20F0464DC}"/>
                </a:ext>
              </a:extLst>
            </p:cNvPr>
            <p:cNvSpPr>
              <a:spLocks noChangeArrowheads="1"/>
            </p:cNvSpPr>
            <p:nvPr/>
          </p:nvSpPr>
          <p:spPr bwMode="auto">
            <a:xfrm>
              <a:off x="4023" y="1995"/>
              <a:ext cx="32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90</a:t>
              </a:r>
            </a:p>
          </p:txBody>
        </p:sp>
        <p:sp>
          <p:nvSpPr>
            <p:cNvPr id="15392" name="Rectangle 32">
              <a:extLst>
                <a:ext uri="{FF2B5EF4-FFF2-40B4-BE49-F238E27FC236}">
                  <a16:creationId xmlns:a16="http://schemas.microsoft.com/office/drawing/2014/main" id="{2D8065A6-8137-41F0-8A2C-FCFA464792BB}"/>
                </a:ext>
              </a:extLst>
            </p:cNvPr>
            <p:cNvSpPr>
              <a:spLocks noChangeArrowheads="1"/>
            </p:cNvSpPr>
            <p:nvPr/>
          </p:nvSpPr>
          <p:spPr bwMode="auto">
            <a:xfrm>
              <a:off x="1335" y="1650"/>
              <a:ext cx="850"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Profit ($)</a:t>
              </a:r>
            </a:p>
          </p:txBody>
        </p:sp>
        <p:sp>
          <p:nvSpPr>
            <p:cNvPr id="15393" name="Rectangle 33">
              <a:extLst>
                <a:ext uri="{FF2B5EF4-FFF2-40B4-BE49-F238E27FC236}">
                  <a16:creationId xmlns:a16="http://schemas.microsoft.com/office/drawing/2014/main" id="{594169A4-9B51-4072-A504-2B09C9BEFFD3}"/>
                </a:ext>
              </a:extLst>
            </p:cNvPr>
            <p:cNvSpPr>
              <a:spLocks noChangeArrowheads="1"/>
            </p:cNvSpPr>
            <p:nvPr/>
          </p:nvSpPr>
          <p:spPr bwMode="auto">
            <a:xfrm>
              <a:off x="3794" y="2397"/>
              <a:ext cx="1320"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t>Terminal</a:t>
              </a:r>
            </a:p>
            <a:p>
              <a:pPr algn="ctr">
                <a:spcBef>
                  <a:spcPct val="0"/>
                </a:spcBef>
                <a:buFontTx/>
                <a:buNone/>
              </a:pPr>
              <a:r>
                <a:rPr lang="en-US" altLang="en-US" sz="2400"/>
                <a:t>stock price ($)</a:t>
              </a:r>
            </a:p>
          </p:txBody>
        </p:sp>
        <p:sp>
          <p:nvSpPr>
            <p:cNvPr id="15394" name="Line 34">
              <a:extLst>
                <a:ext uri="{FF2B5EF4-FFF2-40B4-BE49-F238E27FC236}">
                  <a16:creationId xmlns:a16="http://schemas.microsoft.com/office/drawing/2014/main" id="{35431183-33B7-4914-9565-8B752BDB89C4}"/>
                </a:ext>
              </a:extLst>
            </p:cNvPr>
            <p:cNvSpPr>
              <a:spLocks noChangeShapeType="1"/>
            </p:cNvSpPr>
            <p:nvPr/>
          </p:nvSpPr>
          <p:spPr bwMode="auto">
            <a:xfrm flipH="1">
              <a:off x="1248" y="2136"/>
              <a:ext cx="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95" name="Line 35">
              <a:extLst>
                <a:ext uri="{FF2B5EF4-FFF2-40B4-BE49-F238E27FC236}">
                  <a16:creationId xmlns:a16="http://schemas.microsoft.com/office/drawing/2014/main" id="{DCD5D90F-A4EA-41B7-A528-4F06B0C36507}"/>
                </a:ext>
              </a:extLst>
            </p:cNvPr>
            <p:cNvSpPr>
              <a:spLocks noChangeShapeType="1"/>
            </p:cNvSpPr>
            <p:nvPr/>
          </p:nvSpPr>
          <p:spPr bwMode="auto">
            <a:xfrm>
              <a:off x="1255" y="3205"/>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96" name="Line 36">
              <a:extLst>
                <a:ext uri="{FF2B5EF4-FFF2-40B4-BE49-F238E27FC236}">
                  <a16:creationId xmlns:a16="http://schemas.microsoft.com/office/drawing/2014/main" id="{8CCA3A4B-3D27-4B00-9C7E-48E8AA0ABFE2}"/>
                </a:ext>
              </a:extLst>
            </p:cNvPr>
            <p:cNvSpPr>
              <a:spLocks noChangeShapeType="1"/>
            </p:cNvSpPr>
            <p:nvPr/>
          </p:nvSpPr>
          <p:spPr bwMode="auto">
            <a:xfrm>
              <a:off x="1256" y="3639"/>
              <a:ext cx="3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97" name="Line 37">
              <a:extLst>
                <a:ext uri="{FF2B5EF4-FFF2-40B4-BE49-F238E27FC236}">
                  <a16:creationId xmlns:a16="http://schemas.microsoft.com/office/drawing/2014/main" id="{489FF729-18BF-4F59-92C2-74E86E888FC5}"/>
                </a:ext>
              </a:extLst>
            </p:cNvPr>
            <p:cNvSpPr>
              <a:spLocks noChangeShapeType="1"/>
            </p:cNvSpPr>
            <p:nvPr/>
          </p:nvSpPr>
          <p:spPr bwMode="auto">
            <a:xfrm>
              <a:off x="1559" y="2136"/>
              <a:ext cx="1305"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398" name="Line 38">
              <a:extLst>
                <a:ext uri="{FF2B5EF4-FFF2-40B4-BE49-F238E27FC236}">
                  <a16:creationId xmlns:a16="http://schemas.microsoft.com/office/drawing/2014/main" id="{E53ED2F7-4F98-4AFD-869E-A02DFE164770}"/>
                </a:ext>
              </a:extLst>
            </p:cNvPr>
            <p:cNvSpPr>
              <a:spLocks noChangeShapeType="1"/>
            </p:cNvSpPr>
            <p:nvPr/>
          </p:nvSpPr>
          <p:spPr bwMode="auto">
            <a:xfrm>
              <a:off x="2886" y="2142"/>
              <a:ext cx="1528" cy="152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A194F3-F8AD-4D69-AC54-CDF437D130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97AA41-D125-4411-94FC-BC23CC0FD155}">
  <ds:schemaRefs>
    <ds:schemaRef ds:uri="http://schemas.microsoft.com/sharepoint/v3/contenttype/forms"/>
  </ds:schemaRefs>
</ds:datastoreItem>
</file>

<file path=customXml/itemProps3.xml><?xml version="1.0" encoding="utf-8"?>
<ds:datastoreItem xmlns:ds="http://schemas.openxmlformats.org/officeDocument/2006/customXml" ds:itemID="{D99A49E4-4801-486E-94A0-CAF7B61169E0}">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www.w3.org/XML/1998/namespace"/>
    <ds:schemaRef ds:uri="http://purl.org/dc/dcmitype/"/>
    <ds:schemaRef ds:uri="http://schemas.microsoft.com/office/infopath/2007/PartnerControls"/>
    <ds:schemaRef ds:uri="e7e8b56f-a437-462a-a3cd-5084f6573a6d"/>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734</TotalTime>
  <Words>2577</Words>
  <Application>Microsoft Office PowerPoint</Application>
  <PresentationFormat>On-screen Show (4:3)</PresentationFormat>
  <Paragraphs>294</Paragraphs>
  <Slides>55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Calibri</vt:lpstr>
      <vt:lpstr>Times New Roman</vt:lpstr>
      <vt:lpstr>Default Design</vt:lpstr>
      <vt:lpstr>Introduction of  Options </vt:lpstr>
      <vt:lpstr>The size of option market and the importance of options </vt:lpstr>
      <vt:lpstr>PowerPoint Presentation</vt:lpstr>
      <vt:lpstr>Broad applications.</vt:lpstr>
      <vt:lpstr>Options</vt:lpstr>
      <vt:lpstr>Types of Options</vt:lpstr>
      <vt:lpstr>Specification of Exchange-Traded Options</vt:lpstr>
      <vt:lpstr>Long  Call on Microsoft </vt:lpstr>
      <vt:lpstr>Short  Call on Microsoft </vt:lpstr>
      <vt:lpstr>Long  Put on IBM </vt:lpstr>
      <vt:lpstr>Short  Put on IBM </vt:lpstr>
      <vt:lpstr>Payoffs from Options What is the Option Position in Each Case?  </vt:lpstr>
      <vt:lpstr>Observation</vt:lpstr>
      <vt:lpstr>PowerPoint Presentation</vt:lpstr>
      <vt:lpstr>Terminology</vt:lpstr>
      <vt:lpstr>Terminology</vt:lpstr>
      <vt:lpstr>Example 1</vt:lpstr>
      <vt:lpstr>Solution</vt:lpstr>
      <vt:lpstr>Excel calculations</vt:lpstr>
      <vt:lpstr>Example 2</vt:lpstr>
      <vt:lpstr>Solution</vt:lpstr>
      <vt:lpstr>PowerPoint Presentation</vt:lpstr>
      <vt:lpstr>Example 3</vt:lpstr>
      <vt:lpstr>Excel calculations</vt:lpstr>
      <vt:lpstr>Solution    </vt:lpstr>
      <vt:lpstr>Final value of stock and option</vt:lpstr>
      <vt:lpstr>Executive Stock Options</vt:lpstr>
      <vt:lpstr>Executive Stock Options continued</vt:lpstr>
      <vt:lpstr>Employee options</vt:lpstr>
      <vt:lpstr>Example 4</vt:lpstr>
      <vt:lpstr>PowerPoint Presentation</vt:lpstr>
      <vt:lpstr>Solution</vt:lpstr>
      <vt:lpstr>Discussion</vt:lpstr>
      <vt:lpstr>Asset financing</vt:lpstr>
      <vt:lpstr>Example 5</vt:lpstr>
      <vt:lpstr>Solution</vt:lpstr>
      <vt:lpstr>Solution (continued)</vt:lpstr>
      <vt:lpstr>Discussion</vt:lpstr>
      <vt:lpstr>Discussion (Continued)</vt:lpstr>
      <vt:lpstr>Warrants</vt:lpstr>
      <vt:lpstr>Warrants (continued)</vt:lpstr>
      <vt:lpstr>Warrants (continued)</vt:lpstr>
      <vt:lpstr>Convertible Bonds</vt:lpstr>
      <vt:lpstr>Convertible Bonds (continued)</vt:lpstr>
      <vt:lpstr>PowerPoint Presentation</vt:lpstr>
      <vt:lpstr>Reasons for convertible bonds</vt:lpstr>
      <vt:lpstr>PowerPoint Presentation</vt:lpstr>
      <vt:lpstr>PowerPoint Presentation</vt:lpstr>
      <vt:lpstr>PowerPoint Presentation</vt:lpstr>
      <vt:lpstr>Information related to convertible bonds</vt:lpstr>
      <vt:lpstr>Price and volume of China Travel: Why trading volume is so high on some days?</vt:lpstr>
      <vt:lpstr>Some background information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Options</dc:title>
  <dc:creator>Jing Chen</dc:creator>
  <cp:lastModifiedBy>Jing</cp:lastModifiedBy>
  <cp:revision>19</cp:revision>
  <dcterms:created xsi:type="dcterms:W3CDTF">2020-10-02T00:05:08Z</dcterms:created>
  <dcterms:modified xsi:type="dcterms:W3CDTF">2020-10-02T12:19:31Z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