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2"/>
  </p:handoutMasterIdLst>
  <p:sldIdLst>
    <p:sldId id="256" r:id="rId2"/>
    <p:sldId id="273" r:id="rId3"/>
    <p:sldId id="257" r:id="rId4"/>
    <p:sldId id="282" r:id="rId5"/>
    <p:sldId id="283" r:id="rId6"/>
    <p:sldId id="280" r:id="rId7"/>
    <p:sldId id="260" r:id="rId8"/>
    <p:sldId id="262" r:id="rId9"/>
    <p:sldId id="281" r:id="rId10"/>
    <p:sldId id="261" r:id="rId11"/>
    <p:sldId id="263" r:id="rId12"/>
    <p:sldId id="267" r:id="rId13"/>
    <p:sldId id="269" r:id="rId14"/>
    <p:sldId id="264" r:id="rId15"/>
    <p:sldId id="271" r:id="rId16"/>
    <p:sldId id="272" r:id="rId17"/>
    <p:sldId id="266" r:id="rId18"/>
    <p:sldId id="284" r:id="rId19"/>
    <p:sldId id="274" r:id="rId20"/>
    <p:sldId id="279" r:id="rId21"/>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2BE48737-3E1A-48A8-BEAF-F0AE2E3C56F0}" type="datetimeFigureOut">
              <a:rPr lang="en-US" smtClean="0"/>
              <a:t>10/31/2022</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65C4C44E-110F-47BA-ABA0-4752E10B9051}" type="slidenum">
              <a:rPr lang="en-US" smtClean="0"/>
              <a:t>‹#›</a:t>
            </a:fld>
            <a:endParaRPr lang="en-US"/>
          </a:p>
        </p:txBody>
      </p:sp>
    </p:spTree>
    <p:extLst>
      <p:ext uri="{BB962C8B-B14F-4D97-AF65-F5344CB8AC3E}">
        <p14:creationId xmlns:p14="http://schemas.microsoft.com/office/powerpoint/2010/main" val="78037046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8FE3984-34CF-4ACA-B562-319AD5C124C1}" type="datetimeFigureOut">
              <a:rPr lang="en-US" smtClean="0"/>
              <a:t>10/31/2022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400879-D332-47B9-B086-240FA1BCC498}" type="slidenum">
              <a:rPr lang="en-US" smtClean="0"/>
              <a:t>‹#›</a:t>
            </a:fld>
            <a:endParaRPr lang="en-US"/>
          </a:p>
        </p:txBody>
      </p:sp>
    </p:spTree>
    <p:extLst>
      <p:ext uri="{BB962C8B-B14F-4D97-AF65-F5344CB8AC3E}">
        <p14:creationId xmlns:p14="http://schemas.microsoft.com/office/powerpoint/2010/main" val="3683204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FE3984-34CF-4ACA-B562-319AD5C124C1}" type="datetimeFigureOut">
              <a:rPr lang="en-US" smtClean="0"/>
              <a:t>10/31/2022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400879-D332-47B9-B086-240FA1BCC498}" type="slidenum">
              <a:rPr lang="en-US" smtClean="0"/>
              <a:t>‹#›</a:t>
            </a:fld>
            <a:endParaRPr lang="en-US"/>
          </a:p>
        </p:txBody>
      </p:sp>
    </p:spTree>
    <p:extLst>
      <p:ext uri="{BB962C8B-B14F-4D97-AF65-F5344CB8AC3E}">
        <p14:creationId xmlns:p14="http://schemas.microsoft.com/office/powerpoint/2010/main" val="510202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FE3984-34CF-4ACA-B562-319AD5C124C1}" type="datetimeFigureOut">
              <a:rPr lang="en-US" smtClean="0"/>
              <a:t>10/31/2022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400879-D332-47B9-B086-240FA1BCC498}" type="slidenum">
              <a:rPr lang="en-US" smtClean="0"/>
              <a:t>‹#›</a:t>
            </a:fld>
            <a:endParaRPr lang="en-US"/>
          </a:p>
        </p:txBody>
      </p:sp>
    </p:spTree>
    <p:extLst>
      <p:ext uri="{BB962C8B-B14F-4D97-AF65-F5344CB8AC3E}">
        <p14:creationId xmlns:p14="http://schemas.microsoft.com/office/powerpoint/2010/main" val="2963743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FE3984-34CF-4ACA-B562-319AD5C124C1}" type="datetimeFigureOut">
              <a:rPr lang="en-US" smtClean="0"/>
              <a:t>10/31/2022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400879-D332-47B9-B086-240FA1BCC498}" type="slidenum">
              <a:rPr lang="en-US" smtClean="0"/>
              <a:t>‹#›</a:t>
            </a:fld>
            <a:endParaRPr lang="en-US"/>
          </a:p>
        </p:txBody>
      </p:sp>
    </p:spTree>
    <p:extLst>
      <p:ext uri="{BB962C8B-B14F-4D97-AF65-F5344CB8AC3E}">
        <p14:creationId xmlns:p14="http://schemas.microsoft.com/office/powerpoint/2010/main" val="3036094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FE3984-34CF-4ACA-B562-319AD5C124C1}" type="datetimeFigureOut">
              <a:rPr lang="en-US" smtClean="0"/>
              <a:t>10/31/2022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400879-D332-47B9-B086-240FA1BCC498}" type="slidenum">
              <a:rPr lang="en-US" smtClean="0"/>
              <a:t>‹#›</a:t>
            </a:fld>
            <a:endParaRPr lang="en-US"/>
          </a:p>
        </p:txBody>
      </p:sp>
    </p:spTree>
    <p:extLst>
      <p:ext uri="{BB962C8B-B14F-4D97-AF65-F5344CB8AC3E}">
        <p14:creationId xmlns:p14="http://schemas.microsoft.com/office/powerpoint/2010/main" val="4135437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8FE3984-34CF-4ACA-B562-319AD5C124C1}" type="datetimeFigureOut">
              <a:rPr lang="en-US" smtClean="0"/>
              <a:t>10/31/2022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400879-D332-47B9-B086-240FA1BCC498}" type="slidenum">
              <a:rPr lang="en-US" smtClean="0"/>
              <a:t>‹#›</a:t>
            </a:fld>
            <a:endParaRPr lang="en-US"/>
          </a:p>
        </p:txBody>
      </p:sp>
    </p:spTree>
    <p:extLst>
      <p:ext uri="{BB962C8B-B14F-4D97-AF65-F5344CB8AC3E}">
        <p14:creationId xmlns:p14="http://schemas.microsoft.com/office/powerpoint/2010/main" val="1968634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8FE3984-34CF-4ACA-B562-319AD5C124C1}" type="datetimeFigureOut">
              <a:rPr lang="en-US" smtClean="0"/>
              <a:t>10/31/2022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400879-D332-47B9-B086-240FA1BCC498}" type="slidenum">
              <a:rPr lang="en-US" smtClean="0"/>
              <a:t>‹#›</a:t>
            </a:fld>
            <a:endParaRPr lang="en-US"/>
          </a:p>
        </p:txBody>
      </p:sp>
    </p:spTree>
    <p:extLst>
      <p:ext uri="{BB962C8B-B14F-4D97-AF65-F5344CB8AC3E}">
        <p14:creationId xmlns:p14="http://schemas.microsoft.com/office/powerpoint/2010/main" val="3629038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8FE3984-34CF-4ACA-B562-319AD5C124C1}" type="datetimeFigureOut">
              <a:rPr lang="en-US" smtClean="0"/>
              <a:t>10/31/2022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400879-D332-47B9-B086-240FA1BCC498}" type="slidenum">
              <a:rPr lang="en-US" smtClean="0"/>
              <a:t>‹#›</a:t>
            </a:fld>
            <a:endParaRPr lang="en-US"/>
          </a:p>
        </p:txBody>
      </p:sp>
    </p:spTree>
    <p:extLst>
      <p:ext uri="{BB962C8B-B14F-4D97-AF65-F5344CB8AC3E}">
        <p14:creationId xmlns:p14="http://schemas.microsoft.com/office/powerpoint/2010/main" val="1869261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FE3984-34CF-4ACA-B562-319AD5C124C1}" type="datetimeFigureOut">
              <a:rPr lang="en-US" smtClean="0"/>
              <a:t>10/31/2022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400879-D332-47B9-B086-240FA1BCC498}" type="slidenum">
              <a:rPr lang="en-US" smtClean="0"/>
              <a:t>‹#›</a:t>
            </a:fld>
            <a:endParaRPr lang="en-US"/>
          </a:p>
        </p:txBody>
      </p:sp>
    </p:spTree>
    <p:extLst>
      <p:ext uri="{BB962C8B-B14F-4D97-AF65-F5344CB8AC3E}">
        <p14:creationId xmlns:p14="http://schemas.microsoft.com/office/powerpoint/2010/main" val="3321125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8FE3984-34CF-4ACA-B562-319AD5C124C1}" type="datetimeFigureOut">
              <a:rPr lang="en-US" smtClean="0"/>
              <a:t>10/31/2022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400879-D332-47B9-B086-240FA1BCC498}" type="slidenum">
              <a:rPr lang="en-US" smtClean="0"/>
              <a:t>‹#›</a:t>
            </a:fld>
            <a:endParaRPr lang="en-US"/>
          </a:p>
        </p:txBody>
      </p:sp>
    </p:spTree>
    <p:extLst>
      <p:ext uri="{BB962C8B-B14F-4D97-AF65-F5344CB8AC3E}">
        <p14:creationId xmlns:p14="http://schemas.microsoft.com/office/powerpoint/2010/main" val="3698016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8FE3984-34CF-4ACA-B562-319AD5C124C1}" type="datetimeFigureOut">
              <a:rPr lang="en-US" smtClean="0"/>
              <a:t>10/31/2022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400879-D332-47B9-B086-240FA1BCC498}" type="slidenum">
              <a:rPr lang="en-US" smtClean="0"/>
              <a:t>‹#›</a:t>
            </a:fld>
            <a:endParaRPr lang="en-US"/>
          </a:p>
        </p:txBody>
      </p:sp>
    </p:spTree>
    <p:extLst>
      <p:ext uri="{BB962C8B-B14F-4D97-AF65-F5344CB8AC3E}">
        <p14:creationId xmlns:p14="http://schemas.microsoft.com/office/powerpoint/2010/main" val="775665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FE3984-34CF-4ACA-B562-319AD5C124C1}" type="datetimeFigureOut">
              <a:rPr lang="en-US" smtClean="0"/>
              <a:t>10/31/2022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400879-D332-47B9-B086-240FA1BCC498}" type="slidenum">
              <a:rPr lang="en-US" smtClean="0"/>
              <a:t>‹#›</a:t>
            </a:fld>
            <a:endParaRPr lang="en-US"/>
          </a:p>
        </p:txBody>
      </p:sp>
    </p:spTree>
    <p:extLst>
      <p:ext uri="{BB962C8B-B14F-4D97-AF65-F5344CB8AC3E}">
        <p14:creationId xmlns:p14="http://schemas.microsoft.com/office/powerpoint/2010/main" val="4017111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forbes.com/sites/peterpham/2016/03/29/the-benefits-of-an-equal-weighted-stock-inde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investopedia.com/terms/e/expenseratio.asp"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nvestopedia.com/terms/s/sp500.asp" TargetMode="External"/><Relationship Id="rId2" Type="http://schemas.openxmlformats.org/officeDocument/2006/relationships/hyperlink" Target="https://www.investopedia.com/articles/exchangetradedfunds/08/market-equal-weight.asp" TargetMode="External"/><Relationship Id="rId1" Type="http://schemas.openxmlformats.org/officeDocument/2006/relationships/slideLayout" Target="../slideLayouts/slideLayout2.xml"/><Relationship Id="rId4" Type="http://schemas.openxmlformats.org/officeDocument/2006/relationships/hyperlink" Target="https://www.investopedia.com/terms/e/equalweight.as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www.forbes.com/sites/investor/2016/07/18/cap-weighted-versus-equal-weighted-which-approach-is-bette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researchaffiliates.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aqr.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watch.com/story/8-lessons-from-80-years-of-market-history-2014-11-19"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Theoretical </a:t>
            </a:r>
            <a:r>
              <a:rPr lang="en-US"/>
              <a:t>problems and practical implications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90244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of equal weighted or other weighted portfolio.</a:t>
            </a:r>
          </a:p>
        </p:txBody>
      </p:sp>
      <p:sp>
        <p:nvSpPr>
          <p:cNvPr id="3" name="Content Placeholder 2"/>
          <p:cNvSpPr>
            <a:spLocks noGrp="1"/>
          </p:cNvSpPr>
          <p:nvPr>
            <p:ph idx="1"/>
          </p:nvPr>
        </p:nvSpPr>
        <p:spPr/>
        <p:txBody>
          <a:bodyPr/>
          <a:lstStyle/>
          <a:p>
            <a:endParaRPr lang="en-US" dirty="0"/>
          </a:p>
          <a:p>
            <a:r>
              <a:rPr lang="en-US" dirty="0"/>
              <a:t> </a:t>
            </a:r>
            <a:r>
              <a:rPr lang="en-US" dirty="0">
                <a:hlinkClick r:id="rId2"/>
              </a:rPr>
              <a:t>https://www.forbes.com/sites/peterpham/2016/03/29/the-benefits-of-an-equal-weighted-stock-index</a:t>
            </a:r>
            <a:endParaRPr lang="en-US" dirty="0"/>
          </a:p>
          <a:p>
            <a:r>
              <a:rPr lang="en-US" dirty="0"/>
              <a:t>Equal-Weighted Stock Indexes Can Have Powerful Benefits</a:t>
            </a:r>
          </a:p>
          <a:p>
            <a:endParaRPr lang="en-US" dirty="0"/>
          </a:p>
        </p:txBody>
      </p:sp>
    </p:spTree>
    <p:extLst>
      <p:ext uri="{BB962C8B-B14F-4D97-AF65-F5344CB8AC3E}">
        <p14:creationId xmlns:p14="http://schemas.microsoft.com/office/powerpoint/2010/main" val="909593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Performance of cap weight and equal weight strategies by country (1985-2013) </a:t>
            </a:r>
            <a:r>
              <a:rPr lang="en-US" i="1" dirty="0"/>
              <a:t>Source: Research Affiliate LLC</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48861507"/>
              </p:ext>
            </p:extLst>
          </p:nvPr>
        </p:nvGraphicFramePr>
        <p:xfrm>
          <a:off x="1441938" y="1925514"/>
          <a:ext cx="9762148" cy="4659922"/>
        </p:xfrm>
        <a:graphic>
          <a:graphicData uri="http://schemas.openxmlformats.org/drawingml/2006/table">
            <a:tbl>
              <a:tblPr/>
              <a:tblGrid>
                <a:gridCol w="2051914">
                  <a:extLst>
                    <a:ext uri="{9D8B030D-6E8A-4147-A177-3AD203B41FA5}">
                      <a16:colId xmlns:a16="http://schemas.microsoft.com/office/drawing/2014/main" val="1085759999"/>
                    </a:ext>
                  </a:extLst>
                </a:gridCol>
                <a:gridCol w="1887040">
                  <a:extLst>
                    <a:ext uri="{9D8B030D-6E8A-4147-A177-3AD203B41FA5}">
                      <a16:colId xmlns:a16="http://schemas.microsoft.com/office/drawing/2014/main" val="2325509658"/>
                    </a:ext>
                  </a:extLst>
                </a:gridCol>
                <a:gridCol w="1890346">
                  <a:extLst>
                    <a:ext uri="{9D8B030D-6E8A-4147-A177-3AD203B41FA5}">
                      <a16:colId xmlns:a16="http://schemas.microsoft.com/office/drawing/2014/main" val="3817471960"/>
                    </a:ext>
                  </a:extLst>
                </a:gridCol>
                <a:gridCol w="73025">
                  <a:extLst>
                    <a:ext uri="{9D8B030D-6E8A-4147-A177-3AD203B41FA5}">
                      <a16:colId xmlns:a16="http://schemas.microsoft.com/office/drawing/2014/main" val="1132875639"/>
                    </a:ext>
                  </a:extLst>
                </a:gridCol>
                <a:gridCol w="1916723">
                  <a:extLst>
                    <a:ext uri="{9D8B030D-6E8A-4147-A177-3AD203B41FA5}">
                      <a16:colId xmlns:a16="http://schemas.microsoft.com/office/drawing/2014/main" val="3195735385"/>
                    </a:ext>
                  </a:extLst>
                </a:gridCol>
                <a:gridCol w="1943100">
                  <a:extLst>
                    <a:ext uri="{9D8B030D-6E8A-4147-A177-3AD203B41FA5}">
                      <a16:colId xmlns:a16="http://schemas.microsoft.com/office/drawing/2014/main" val="2008104390"/>
                    </a:ext>
                  </a:extLst>
                </a:gridCol>
              </a:tblGrid>
              <a:tr h="682253">
                <a:tc>
                  <a:txBody>
                    <a:bodyPr/>
                    <a:lstStyle/>
                    <a:p>
                      <a:pPr fontAlgn="t"/>
                      <a:br>
                        <a:rPr lang="en-US" b="1" dirty="0">
                          <a:effectLst/>
                        </a:rPr>
                      </a:br>
                      <a:endParaRPr lang="en-US" dirty="0">
                        <a:effectLst/>
                      </a:endParaRP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F2F2F2"/>
                    </a:solidFill>
                  </a:tcPr>
                </a:tc>
                <a:tc>
                  <a:txBody>
                    <a:bodyPr/>
                    <a:lstStyle/>
                    <a:p>
                      <a:pPr fontAlgn="t"/>
                      <a:r>
                        <a:rPr lang="en-US" b="1" dirty="0">
                          <a:effectLst/>
                        </a:rPr>
                        <a:t>Performance</a:t>
                      </a:r>
                      <a:endParaRPr lang="en-US" dirty="0">
                        <a:effectLst/>
                      </a:endParaRP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F2F2F2"/>
                    </a:solidFill>
                  </a:tcPr>
                </a:tc>
                <a:tc gridSpan="2">
                  <a:txBody>
                    <a:bodyPr/>
                    <a:lstStyle/>
                    <a:p>
                      <a:pPr fontAlgn="t"/>
                      <a:endParaRPr lang="en-US" dirty="0">
                        <a:effectLst/>
                      </a:endParaRPr>
                    </a:p>
                  </a:txBody>
                  <a:tcPr marL="47625" marR="47625" marT="28575" marB="28575">
                    <a:lnL w="9525"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F2F2F2"/>
                    </a:solidFill>
                  </a:tcPr>
                </a:tc>
                <a:tc hMerge="1">
                  <a:txBody>
                    <a:bodyPr/>
                    <a:lstStyle/>
                    <a:p>
                      <a:endParaRPr lang="en-US"/>
                    </a:p>
                  </a:txBody>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b="1" dirty="0">
                          <a:effectLst/>
                        </a:rPr>
                        <a:t>Volatility</a:t>
                      </a:r>
                      <a:endParaRPr lang="en-US" dirty="0">
                        <a:effectLst/>
                      </a:endParaRPr>
                    </a:p>
                    <a:p>
                      <a:pPr fontAlgn="t"/>
                      <a:endParaRPr lang="en-US" dirty="0">
                        <a:effectLst/>
                      </a:endParaRPr>
                    </a:p>
                  </a:txBody>
                  <a:tcPr marL="47625" marR="47625" marT="28575" marB="28575">
                    <a:lnL w="9525" cap="flat" cmpd="sng" algn="ctr">
                      <a:no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F2F2F2"/>
                    </a:solidFill>
                  </a:tcPr>
                </a:tc>
                <a:tc>
                  <a:txBody>
                    <a:bodyPr/>
                    <a:lstStyle/>
                    <a:p>
                      <a:endParaRPr lang="en-US" dirty="0"/>
                    </a:p>
                  </a:txBody>
                  <a:tcPr>
                    <a:lnL>
                      <a:noFill/>
                    </a:lnL>
                  </a:tcPr>
                </a:tc>
                <a:extLst>
                  <a:ext uri="{0D108BD9-81ED-4DB2-BD59-A6C34878D82A}">
                    <a16:rowId xmlns:a16="http://schemas.microsoft.com/office/drawing/2014/main" val="2721086432"/>
                  </a:ext>
                </a:extLst>
              </a:tr>
              <a:tr h="373309">
                <a:tc>
                  <a:txBody>
                    <a:bodyPr/>
                    <a:lstStyle/>
                    <a:p>
                      <a:pPr fontAlgn="t"/>
                      <a:endParaRPr lang="en-US">
                        <a:effectLst/>
                      </a:endParaRP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tc>
                  <a:txBody>
                    <a:bodyPr/>
                    <a:lstStyle/>
                    <a:p>
                      <a:pPr fontAlgn="t"/>
                      <a:r>
                        <a:rPr lang="en-US" b="1">
                          <a:effectLst/>
                        </a:rPr>
                        <a:t>CAP</a:t>
                      </a:r>
                      <a:endParaRPr lang="en-US">
                        <a:effectLst/>
                      </a:endParaRP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tc>
                  <a:txBody>
                    <a:bodyPr/>
                    <a:lstStyle/>
                    <a:p>
                      <a:pPr fontAlgn="t"/>
                      <a:r>
                        <a:rPr lang="en-US" b="1" dirty="0">
                          <a:effectLst/>
                        </a:rPr>
                        <a:t>EW</a:t>
                      </a:r>
                      <a:endParaRPr lang="en-US" dirty="0">
                        <a:effectLst/>
                      </a:endParaRP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tc gridSpan="2">
                  <a:txBody>
                    <a:bodyPr/>
                    <a:lstStyle/>
                    <a:p>
                      <a:pPr fontAlgn="t"/>
                      <a:r>
                        <a:rPr lang="en-US" b="1">
                          <a:effectLst/>
                        </a:rPr>
                        <a:t>CAP</a:t>
                      </a:r>
                      <a:endParaRPr lang="en-US">
                        <a:effectLst/>
                      </a:endParaRP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tc hMerge="1">
                  <a:txBody>
                    <a:bodyPr/>
                    <a:lstStyle/>
                    <a:p>
                      <a:endParaRPr lang="en-US"/>
                    </a:p>
                  </a:txBody>
                  <a:tcPr/>
                </a:tc>
                <a:tc>
                  <a:txBody>
                    <a:bodyPr/>
                    <a:lstStyle/>
                    <a:p>
                      <a:pPr fontAlgn="t"/>
                      <a:r>
                        <a:rPr lang="en-US" b="1">
                          <a:effectLst/>
                        </a:rPr>
                        <a:t>EW</a:t>
                      </a:r>
                      <a:endParaRPr lang="en-US">
                        <a:effectLst/>
                      </a:endParaRPr>
                    </a:p>
                  </a:txBody>
                  <a:tcPr marL="47625" marR="47625" marT="28575" marB="28575">
                    <a:lnL w="9525" cap="flat" cmpd="sng" algn="ctr">
                      <a:solidFill>
                        <a:srgbClr val="FFFFFF"/>
                      </a:solidFill>
                      <a:prstDash val="solid"/>
                      <a:round/>
                      <a:headEnd type="none" w="med" len="med"/>
                      <a:tailEnd type="none" w="med" len="med"/>
                    </a:lnL>
                    <a:lnR>
                      <a:noFill/>
                    </a:lnR>
                    <a:lnB w="19050" cap="flat" cmpd="sng" algn="ctr">
                      <a:solidFill>
                        <a:srgbClr val="FFFFFF"/>
                      </a:solidFill>
                      <a:prstDash val="solid"/>
                      <a:round/>
                      <a:headEnd type="none" w="med" len="med"/>
                      <a:tailEnd type="none" w="med" len="med"/>
                    </a:lnB>
                    <a:solidFill>
                      <a:srgbClr val="E6E6E6"/>
                    </a:solidFill>
                  </a:tcPr>
                </a:tc>
                <a:extLst>
                  <a:ext uri="{0D108BD9-81ED-4DB2-BD59-A6C34878D82A}">
                    <a16:rowId xmlns:a16="http://schemas.microsoft.com/office/drawing/2014/main" val="264849828"/>
                  </a:ext>
                </a:extLst>
              </a:tr>
              <a:tr h="373309">
                <a:tc>
                  <a:txBody>
                    <a:bodyPr/>
                    <a:lstStyle/>
                    <a:p>
                      <a:pPr fontAlgn="t"/>
                      <a:r>
                        <a:rPr lang="en-US" dirty="0">
                          <a:effectLst/>
                        </a:rPr>
                        <a:t>Australia</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fontAlgn="t"/>
                      <a:r>
                        <a:rPr lang="en-US">
                          <a:effectLst/>
                        </a:rPr>
                        <a:t>12.4%</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fontAlgn="t"/>
                      <a:r>
                        <a:rPr lang="en-US">
                          <a:effectLst/>
                        </a:rPr>
                        <a:t>11.7%</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gridSpan="2">
                  <a:txBody>
                    <a:bodyPr/>
                    <a:lstStyle/>
                    <a:p>
                      <a:pPr fontAlgn="t"/>
                      <a:r>
                        <a:rPr lang="en-US">
                          <a:effectLst/>
                        </a:rPr>
                        <a:t>23.4%</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hMerge="1">
                  <a:txBody>
                    <a:bodyPr/>
                    <a:lstStyle/>
                    <a:p>
                      <a:endParaRPr lang="en-US"/>
                    </a:p>
                  </a:txBody>
                  <a:tcPr/>
                </a:tc>
                <a:tc>
                  <a:txBody>
                    <a:bodyPr/>
                    <a:lstStyle/>
                    <a:p>
                      <a:pPr fontAlgn="t"/>
                      <a:r>
                        <a:rPr lang="en-US">
                          <a:effectLst/>
                        </a:rPr>
                        <a:t>23.7%</a:t>
                      </a:r>
                    </a:p>
                  </a:txBody>
                  <a:tcPr marL="47625" marR="47625" marT="28575" marB="28575">
                    <a:lnL w="9525"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012183350"/>
                  </a:ext>
                </a:extLst>
              </a:tr>
              <a:tr h="373309">
                <a:tc>
                  <a:txBody>
                    <a:bodyPr/>
                    <a:lstStyle/>
                    <a:p>
                      <a:pPr fontAlgn="t"/>
                      <a:r>
                        <a:rPr lang="en-US" dirty="0">
                          <a:effectLst/>
                        </a:rPr>
                        <a:t>Canada</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tc>
                  <a:txBody>
                    <a:bodyPr/>
                    <a:lstStyle/>
                    <a:p>
                      <a:pPr fontAlgn="t"/>
                      <a:r>
                        <a:rPr lang="en-US">
                          <a:effectLst/>
                        </a:rPr>
                        <a:t>10.1%</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tc>
                  <a:txBody>
                    <a:bodyPr/>
                    <a:lstStyle/>
                    <a:p>
                      <a:pPr fontAlgn="t"/>
                      <a:r>
                        <a:rPr lang="en-US">
                          <a:effectLst/>
                        </a:rPr>
                        <a:t>11.2%</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tc gridSpan="2">
                  <a:txBody>
                    <a:bodyPr/>
                    <a:lstStyle/>
                    <a:p>
                      <a:pPr fontAlgn="t"/>
                      <a:r>
                        <a:rPr lang="en-US">
                          <a:effectLst/>
                        </a:rPr>
                        <a:t>18.7%</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tc hMerge="1">
                  <a:txBody>
                    <a:bodyPr/>
                    <a:lstStyle/>
                    <a:p>
                      <a:endParaRPr lang="en-US"/>
                    </a:p>
                  </a:txBody>
                  <a:tcPr/>
                </a:tc>
                <a:tc>
                  <a:txBody>
                    <a:bodyPr/>
                    <a:lstStyle/>
                    <a:p>
                      <a:pPr fontAlgn="t"/>
                      <a:r>
                        <a:rPr lang="en-US">
                          <a:effectLst/>
                        </a:rPr>
                        <a:t>18.4%</a:t>
                      </a:r>
                    </a:p>
                  </a:txBody>
                  <a:tcPr marL="47625" marR="47625" marT="28575" marB="28575">
                    <a:lnL w="9525"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extLst>
                  <a:ext uri="{0D108BD9-81ED-4DB2-BD59-A6C34878D82A}">
                    <a16:rowId xmlns:a16="http://schemas.microsoft.com/office/drawing/2014/main" val="687815062"/>
                  </a:ext>
                </a:extLst>
              </a:tr>
              <a:tr h="373309">
                <a:tc>
                  <a:txBody>
                    <a:bodyPr/>
                    <a:lstStyle/>
                    <a:p>
                      <a:pPr fontAlgn="t"/>
                      <a:r>
                        <a:rPr lang="en-US" dirty="0">
                          <a:effectLst/>
                        </a:rPr>
                        <a:t>France</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fontAlgn="t"/>
                      <a:r>
                        <a:rPr lang="en-US">
                          <a:effectLst/>
                        </a:rPr>
                        <a:t>12.8%</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fontAlgn="t"/>
                      <a:r>
                        <a:rPr lang="en-US">
                          <a:effectLst/>
                        </a:rPr>
                        <a:t>14.1%</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gridSpan="2">
                  <a:txBody>
                    <a:bodyPr/>
                    <a:lstStyle/>
                    <a:p>
                      <a:pPr fontAlgn="t"/>
                      <a:r>
                        <a:rPr lang="en-US">
                          <a:effectLst/>
                        </a:rPr>
                        <a:t>21.3%</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hMerge="1">
                  <a:txBody>
                    <a:bodyPr/>
                    <a:lstStyle/>
                    <a:p>
                      <a:endParaRPr lang="en-US"/>
                    </a:p>
                  </a:txBody>
                  <a:tcPr/>
                </a:tc>
                <a:tc>
                  <a:txBody>
                    <a:bodyPr/>
                    <a:lstStyle/>
                    <a:p>
                      <a:pPr fontAlgn="t"/>
                      <a:r>
                        <a:rPr lang="en-US">
                          <a:effectLst/>
                        </a:rPr>
                        <a:t>21.7%</a:t>
                      </a:r>
                    </a:p>
                  </a:txBody>
                  <a:tcPr marL="47625" marR="47625" marT="28575" marB="28575">
                    <a:lnL w="9525"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288098366"/>
                  </a:ext>
                </a:extLst>
              </a:tr>
              <a:tr h="373309">
                <a:tc>
                  <a:txBody>
                    <a:bodyPr/>
                    <a:lstStyle/>
                    <a:p>
                      <a:pPr fontAlgn="t"/>
                      <a:r>
                        <a:rPr lang="en-US" dirty="0">
                          <a:effectLst/>
                        </a:rPr>
                        <a:t>Germany</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tc>
                  <a:txBody>
                    <a:bodyPr/>
                    <a:lstStyle/>
                    <a:p>
                      <a:pPr fontAlgn="t"/>
                      <a:r>
                        <a:rPr lang="en-US">
                          <a:effectLst/>
                        </a:rPr>
                        <a:t>11.4%</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tc>
                  <a:txBody>
                    <a:bodyPr/>
                    <a:lstStyle/>
                    <a:p>
                      <a:pPr fontAlgn="t"/>
                      <a:r>
                        <a:rPr lang="en-US">
                          <a:effectLst/>
                        </a:rPr>
                        <a:t>12.4%</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tc gridSpan="2">
                  <a:txBody>
                    <a:bodyPr/>
                    <a:lstStyle/>
                    <a:p>
                      <a:pPr fontAlgn="t"/>
                      <a:r>
                        <a:rPr lang="en-US">
                          <a:effectLst/>
                        </a:rPr>
                        <a:t>22.0%</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tc hMerge="1">
                  <a:txBody>
                    <a:bodyPr/>
                    <a:lstStyle/>
                    <a:p>
                      <a:endParaRPr lang="en-US"/>
                    </a:p>
                  </a:txBody>
                  <a:tcPr/>
                </a:tc>
                <a:tc>
                  <a:txBody>
                    <a:bodyPr/>
                    <a:lstStyle/>
                    <a:p>
                      <a:pPr fontAlgn="t"/>
                      <a:r>
                        <a:rPr lang="en-US">
                          <a:effectLst/>
                        </a:rPr>
                        <a:t>19.8%</a:t>
                      </a:r>
                    </a:p>
                  </a:txBody>
                  <a:tcPr marL="47625" marR="47625" marT="28575" marB="28575">
                    <a:lnL w="9525"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extLst>
                  <a:ext uri="{0D108BD9-81ED-4DB2-BD59-A6C34878D82A}">
                    <a16:rowId xmlns:a16="http://schemas.microsoft.com/office/drawing/2014/main" val="2291995872"/>
                  </a:ext>
                </a:extLst>
              </a:tr>
              <a:tr h="373309">
                <a:tc>
                  <a:txBody>
                    <a:bodyPr/>
                    <a:lstStyle/>
                    <a:p>
                      <a:pPr fontAlgn="t"/>
                      <a:r>
                        <a:rPr lang="en-US" dirty="0">
                          <a:effectLst/>
                        </a:rPr>
                        <a:t>Italy</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fontAlgn="t"/>
                      <a:r>
                        <a:rPr lang="en-US">
                          <a:effectLst/>
                        </a:rPr>
                        <a:t>10.0%</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fontAlgn="t"/>
                      <a:r>
                        <a:rPr lang="en-US">
                          <a:effectLst/>
                        </a:rPr>
                        <a:t>9.9%</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gridSpan="2">
                  <a:txBody>
                    <a:bodyPr/>
                    <a:lstStyle/>
                    <a:p>
                      <a:pPr fontAlgn="t"/>
                      <a:r>
                        <a:rPr lang="en-US">
                          <a:effectLst/>
                        </a:rPr>
                        <a:t>25.6%</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hMerge="1">
                  <a:txBody>
                    <a:bodyPr/>
                    <a:lstStyle/>
                    <a:p>
                      <a:endParaRPr lang="en-US"/>
                    </a:p>
                  </a:txBody>
                  <a:tcPr/>
                </a:tc>
                <a:tc>
                  <a:txBody>
                    <a:bodyPr/>
                    <a:lstStyle/>
                    <a:p>
                      <a:pPr fontAlgn="t"/>
                      <a:r>
                        <a:rPr lang="en-US">
                          <a:effectLst/>
                        </a:rPr>
                        <a:t>25.5%</a:t>
                      </a:r>
                    </a:p>
                  </a:txBody>
                  <a:tcPr marL="47625" marR="47625" marT="28575" marB="28575">
                    <a:lnL w="9525"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3955313348"/>
                  </a:ext>
                </a:extLst>
              </a:tr>
              <a:tr h="373309">
                <a:tc>
                  <a:txBody>
                    <a:bodyPr/>
                    <a:lstStyle/>
                    <a:p>
                      <a:pPr fontAlgn="t"/>
                      <a:r>
                        <a:rPr lang="en-US" dirty="0">
                          <a:effectLst/>
                        </a:rPr>
                        <a:t>Japan</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tc>
                  <a:txBody>
                    <a:bodyPr/>
                    <a:lstStyle/>
                    <a:p>
                      <a:pPr fontAlgn="t"/>
                      <a:r>
                        <a:rPr lang="en-US">
                          <a:effectLst/>
                        </a:rPr>
                        <a:t>5.0%</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tc>
                  <a:txBody>
                    <a:bodyPr/>
                    <a:lstStyle/>
                    <a:p>
                      <a:pPr fontAlgn="t"/>
                      <a:r>
                        <a:rPr lang="en-US">
                          <a:effectLst/>
                        </a:rPr>
                        <a:t>6.2%</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tc gridSpan="2">
                  <a:txBody>
                    <a:bodyPr/>
                    <a:lstStyle/>
                    <a:p>
                      <a:pPr fontAlgn="t"/>
                      <a:r>
                        <a:rPr lang="en-US">
                          <a:effectLst/>
                        </a:rPr>
                        <a:t>22.1%</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tc hMerge="1">
                  <a:txBody>
                    <a:bodyPr/>
                    <a:lstStyle/>
                    <a:p>
                      <a:endParaRPr lang="en-US"/>
                    </a:p>
                  </a:txBody>
                  <a:tcPr/>
                </a:tc>
                <a:tc>
                  <a:txBody>
                    <a:bodyPr/>
                    <a:lstStyle/>
                    <a:p>
                      <a:pPr fontAlgn="t"/>
                      <a:r>
                        <a:rPr lang="en-US">
                          <a:effectLst/>
                        </a:rPr>
                        <a:t>21.7%</a:t>
                      </a:r>
                    </a:p>
                  </a:txBody>
                  <a:tcPr marL="47625" marR="47625" marT="28575" marB="28575">
                    <a:lnL w="9525"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extLst>
                  <a:ext uri="{0D108BD9-81ED-4DB2-BD59-A6C34878D82A}">
                    <a16:rowId xmlns:a16="http://schemas.microsoft.com/office/drawing/2014/main" val="1756585014"/>
                  </a:ext>
                </a:extLst>
              </a:tr>
              <a:tr h="682253">
                <a:tc>
                  <a:txBody>
                    <a:bodyPr/>
                    <a:lstStyle/>
                    <a:p>
                      <a:pPr fontAlgn="t"/>
                      <a:r>
                        <a:rPr lang="en-US" dirty="0">
                          <a:effectLst/>
                        </a:rPr>
                        <a:t>United Kingdom</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fontAlgn="t"/>
                      <a:r>
                        <a:rPr lang="en-US">
                          <a:effectLst/>
                        </a:rPr>
                        <a:t>11.7%</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a:txBody>
                    <a:bodyPr/>
                    <a:lstStyle/>
                    <a:p>
                      <a:pPr fontAlgn="t"/>
                      <a:r>
                        <a:rPr lang="en-US">
                          <a:effectLst/>
                        </a:rPr>
                        <a:t>12.6%</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gridSpan="2">
                  <a:txBody>
                    <a:bodyPr/>
                    <a:lstStyle/>
                    <a:p>
                      <a:pPr fontAlgn="t"/>
                      <a:r>
                        <a:rPr lang="en-US">
                          <a:effectLst/>
                        </a:rPr>
                        <a:t>18.0%</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tc hMerge="1">
                  <a:txBody>
                    <a:bodyPr/>
                    <a:lstStyle/>
                    <a:p>
                      <a:endParaRPr lang="en-US"/>
                    </a:p>
                  </a:txBody>
                  <a:tcPr/>
                </a:tc>
                <a:tc>
                  <a:txBody>
                    <a:bodyPr/>
                    <a:lstStyle/>
                    <a:p>
                      <a:pPr fontAlgn="t"/>
                      <a:r>
                        <a:rPr lang="en-US">
                          <a:effectLst/>
                        </a:rPr>
                        <a:t>19.2%</a:t>
                      </a:r>
                    </a:p>
                  </a:txBody>
                  <a:tcPr marL="47625" marR="47625" marT="28575" marB="28575">
                    <a:lnL w="9525"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482233506"/>
                  </a:ext>
                </a:extLst>
              </a:tr>
              <a:tr h="682253">
                <a:tc>
                  <a:txBody>
                    <a:bodyPr/>
                    <a:lstStyle/>
                    <a:p>
                      <a:pPr fontAlgn="t"/>
                      <a:r>
                        <a:rPr lang="en-US" dirty="0">
                          <a:effectLst/>
                        </a:rPr>
                        <a:t>United States</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tc>
                  <a:txBody>
                    <a:bodyPr/>
                    <a:lstStyle/>
                    <a:p>
                      <a:pPr fontAlgn="t"/>
                      <a:r>
                        <a:rPr lang="en-US">
                          <a:effectLst/>
                        </a:rPr>
                        <a:t>9.9%</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tc>
                  <a:txBody>
                    <a:bodyPr/>
                    <a:lstStyle/>
                    <a:p>
                      <a:pPr fontAlgn="t"/>
                      <a:r>
                        <a:rPr lang="en-US">
                          <a:effectLst/>
                        </a:rPr>
                        <a:t>11.0%</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tc gridSpan="2">
                  <a:txBody>
                    <a:bodyPr/>
                    <a:lstStyle/>
                    <a:p>
                      <a:pPr fontAlgn="t"/>
                      <a:r>
                        <a:rPr lang="en-US">
                          <a:effectLst/>
                        </a:rPr>
                        <a:t>15.0%</a:t>
                      </a:r>
                    </a:p>
                  </a:txBody>
                  <a:tcPr marL="47625" marR="47625" marT="28575" marB="28575">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tc hMerge="1">
                  <a:txBody>
                    <a:bodyPr/>
                    <a:lstStyle/>
                    <a:p>
                      <a:endParaRPr lang="en-US"/>
                    </a:p>
                  </a:txBody>
                  <a:tcPr/>
                </a:tc>
                <a:tc>
                  <a:txBody>
                    <a:bodyPr/>
                    <a:lstStyle/>
                    <a:p>
                      <a:pPr fontAlgn="t"/>
                      <a:r>
                        <a:rPr lang="en-US" dirty="0">
                          <a:effectLst/>
                        </a:rPr>
                        <a:t>16.4%</a:t>
                      </a:r>
                    </a:p>
                  </a:txBody>
                  <a:tcPr marL="47625" marR="47625" marT="28575" marB="28575">
                    <a:lnL w="9525"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6E6E6"/>
                    </a:solidFill>
                  </a:tcPr>
                </a:tc>
                <a:extLst>
                  <a:ext uri="{0D108BD9-81ED-4DB2-BD59-A6C34878D82A}">
                    <a16:rowId xmlns:a16="http://schemas.microsoft.com/office/drawing/2014/main" val="2314677062"/>
                  </a:ext>
                </a:extLst>
              </a:tr>
            </a:tbl>
          </a:graphicData>
        </a:graphic>
      </p:graphicFrame>
    </p:spTree>
    <p:extLst>
      <p:ext uri="{BB962C8B-B14F-4D97-AF65-F5344CB8AC3E}">
        <p14:creationId xmlns:p14="http://schemas.microsoft.com/office/powerpoint/2010/main" val="106039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Comments</a:t>
            </a:r>
          </a:p>
        </p:txBody>
      </p:sp>
      <p:sp>
        <p:nvSpPr>
          <p:cNvPr id="3" name="Content Placeholder 2"/>
          <p:cNvSpPr>
            <a:spLocks noGrp="1"/>
          </p:cNvSpPr>
          <p:nvPr>
            <p:ph idx="1"/>
          </p:nvPr>
        </p:nvSpPr>
        <p:spPr/>
        <p:txBody>
          <a:bodyPr>
            <a:normAutofit lnSpcReduction="10000"/>
          </a:bodyPr>
          <a:lstStyle/>
          <a:p>
            <a:r>
              <a:rPr lang="en-US" dirty="0"/>
              <a:t>G7 and Australia</a:t>
            </a:r>
          </a:p>
          <a:p>
            <a:r>
              <a:rPr lang="en-US" dirty="0"/>
              <a:t>In Australia and Italy, equal weighted underperform cap weighted.</a:t>
            </a:r>
          </a:p>
          <a:p>
            <a:r>
              <a:rPr lang="en-US" dirty="0"/>
              <a:t>In other six countries, equal weighted outperform cap weighted. </a:t>
            </a:r>
          </a:p>
          <a:p>
            <a:r>
              <a:rPr lang="en-US" dirty="0"/>
              <a:t>Volatilities of two indices are roughly the same.</a:t>
            </a:r>
          </a:p>
          <a:p>
            <a:pPr lvl="1"/>
            <a:r>
              <a:rPr lang="en-US" dirty="0"/>
              <a:t>Equal weighted, being more diversified would reduce volatility.</a:t>
            </a:r>
          </a:p>
          <a:p>
            <a:pPr lvl="1"/>
            <a:r>
              <a:rPr lang="en-US" dirty="0"/>
              <a:t>Equal weighted includes higher weights of smaller firms, which are more volatile.</a:t>
            </a:r>
          </a:p>
          <a:p>
            <a:pPr lvl="1"/>
            <a:r>
              <a:rPr lang="en-US" dirty="0"/>
              <a:t>Overall impacts seem to be close to neural. </a:t>
            </a:r>
          </a:p>
          <a:p>
            <a:r>
              <a:rPr lang="en-US" dirty="0"/>
              <a:t>Ways to reduce volatilities?</a:t>
            </a:r>
          </a:p>
          <a:p>
            <a:pPr lvl="1"/>
            <a:r>
              <a:rPr lang="en-US" dirty="0"/>
              <a:t>Select firms from different industries	</a:t>
            </a:r>
          </a:p>
          <a:p>
            <a:endParaRPr lang="en-US" dirty="0"/>
          </a:p>
          <a:p>
            <a:endParaRPr lang="en-US" dirty="0"/>
          </a:p>
        </p:txBody>
      </p:sp>
    </p:spTree>
    <p:extLst>
      <p:ext uri="{BB962C8B-B14F-4D97-AF65-F5344CB8AC3E}">
        <p14:creationId xmlns:p14="http://schemas.microsoft.com/office/powerpoint/2010/main" val="3366767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 of equal weighted and cap weighted ETFS</a:t>
            </a:r>
          </a:p>
        </p:txBody>
      </p:sp>
      <p:sp>
        <p:nvSpPr>
          <p:cNvPr id="3" name="Content Placeholder 2"/>
          <p:cNvSpPr>
            <a:spLocks noGrp="1"/>
          </p:cNvSpPr>
          <p:nvPr>
            <p:ph idx="1"/>
          </p:nvPr>
        </p:nvSpPr>
        <p:spPr/>
        <p:txBody>
          <a:bodyPr>
            <a:normAutofit fontScale="92500" lnSpcReduction="10000"/>
          </a:bodyPr>
          <a:lstStyle/>
          <a:p>
            <a:r>
              <a:rPr lang="en-US" i="1" dirty="0"/>
              <a:t>Comparing ETFs</a:t>
            </a:r>
            <a:br>
              <a:rPr lang="en-US" dirty="0"/>
            </a:br>
            <a:r>
              <a:rPr lang="en-US" dirty="0"/>
              <a:t>The Guggenheim S&amp;P 500 Equal Weight ETF has been traded since April 2003. At the end of October 2016, its total assets were over $10 billion and the </a:t>
            </a:r>
            <a:r>
              <a:rPr lang="en-US" dirty="0">
                <a:hlinkClick r:id="rId2"/>
              </a:rPr>
              <a:t>expense ratio</a:t>
            </a:r>
            <a:r>
              <a:rPr lang="en-US" dirty="0"/>
              <a:t> was 0.40%. The SPDR S&amp;P 500 ETF has been traded since January 1993. At the end of October 2016, it had $195,218.74 million in total net assets and an expense ratio of 0.11%. In comparing the two, the greater asset and lower expense ratio would suggest that the SPY is more liquid and less expensive than RSP. </a:t>
            </a:r>
          </a:p>
          <a:p>
            <a:r>
              <a:rPr lang="en-US" dirty="0"/>
              <a:t>Performance after cost differential. </a:t>
            </a:r>
          </a:p>
          <a:p>
            <a:r>
              <a:rPr lang="en-US" dirty="0"/>
              <a:t>Rebalancing time horizon.</a:t>
            </a:r>
          </a:p>
          <a:p>
            <a:pPr lvl="1"/>
            <a:r>
              <a:rPr lang="en-US" dirty="0"/>
              <a:t>Time interval between rebalancing</a:t>
            </a:r>
            <a:br>
              <a:rPr lang="en-US" dirty="0"/>
            </a:br>
            <a:endParaRPr lang="en-US" dirty="0"/>
          </a:p>
        </p:txBody>
      </p:sp>
    </p:spTree>
    <p:extLst>
      <p:ext uri="{BB962C8B-B14F-4D97-AF65-F5344CB8AC3E}">
        <p14:creationId xmlns:p14="http://schemas.microsoft.com/office/powerpoint/2010/main" val="945076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a:t>
            </a:r>
          </a:p>
        </p:txBody>
      </p:sp>
      <p:sp>
        <p:nvSpPr>
          <p:cNvPr id="3" name="Content Placeholder 2"/>
          <p:cNvSpPr>
            <a:spLocks noGrp="1"/>
          </p:cNvSpPr>
          <p:nvPr>
            <p:ph idx="1"/>
          </p:nvPr>
        </p:nvSpPr>
        <p:spPr/>
        <p:txBody>
          <a:bodyPr/>
          <a:lstStyle/>
          <a:p>
            <a:r>
              <a:rPr lang="en-US" dirty="0">
                <a:hlinkClick r:id="rId2"/>
              </a:rPr>
              <a:t>https://www.investopedia.com/articles/exchangetradedfunds/08/market-equal-weight.asp</a:t>
            </a:r>
            <a:endParaRPr lang="en-US" dirty="0"/>
          </a:p>
          <a:p>
            <a:r>
              <a:rPr lang="en-US" dirty="0"/>
              <a:t>S&amp;P 500 ETFs: Market Weight Vs. Equal Weight </a:t>
            </a:r>
          </a:p>
          <a:p>
            <a:r>
              <a:rPr lang="en-US" dirty="0"/>
              <a:t>In January 2003, the </a:t>
            </a:r>
            <a:r>
              <a:rPr lang="en-US" dirty="0">
                <a:hlinkClick r:id="rId3"/>
              </a:rPr>
              <a:t>S&amp;P 500</a:t>
            </a:r>
            <a:r>
              <a:rPr lang="en-US" dirty="0"/>
              <a:t> </a:t>
            </a:r>
            <a:r>
              <a:rPr lang="en-US" dirty="0">
                <a:hlinkClick r:id="rId4"/>
              </a:rPr>
              <a:t>Equal Weight</a:t>
            </a:r>
            <a:r>
              <a:rPr lang="en-US" dirty="0"/>
              <a:t> Index (EWI) was created.</a:t>
            </a:r>
          </a:p>
          <a:p>
            <a:r>
              <a:rPr lang="en-US" dirty="0"/>
              <a:t> </a:t>
            </a:r>
          </a:p>
          <a:p>
            <a:endParaRPr lang="en-US" dirty="0"/>
          </a:p>
        </p:txBody>
      </p:sp>
    </p:spTree>
    <p:extLst>
      <p:ext uri="{BB962C8B-B14F-4D97-AF65-F5344CB8AC3E}">
        <p14:creationId xmlns:p14="http://schemas.microsoft.com/office/powerpoint/2010/main" val="3836957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blue line is </a:t>
            </a:r>
            <a:r>
              <a:rPr lang="en-US" b="1" dirty="0"/>
              <a:t>Vanguard Index 500 Fund</a:t>
            </a:r>
            <a:r>
              <a:rPr lang="en-US" dirty="0"/>
              <a:t> (VFINX).  The red line is </a:t>
            </a:r>
            <a:r>
              <a:rPr lang="en-US" b="1" dirty="0"/>
              <a:t>Invesco Equally Weighted S&amp;P 500 Fund Class A</a:t>
            </a:r>
            <a:r>
              <a:rPr lang="en-US" dirty="0"/>
              <a:t> (VADAX). Prices are adjusted for dividends and capital gains. Both prices are set to $100 on Jan. 1, 1998. The graph ends on June 30, 2016. VADAX ended at $440, while VFINX ended at $305. This is even more remarkable given the much lower internal costs at Vanguard.</a:t>
            </a:r>
          </a:p>
          <a:p>
            <a:r>
              <a:rPr lang="en-US" dirty="0">
                <a:hlinkClick r:id="rId2"/>
              </a:rPr>
              <a:t>https://www.forbes.com/sites/investor/2016/07/18/cap-weighted-versus-equal-weighted-which-approach-is-better</a:t>
            </a:r>
            <a:endParaRPr lang="en-US" dirty="0"/>
          </a:p>
          <a:p>
            <a:endParaRPr lang="en-US" dirty="0"/>
          </a:p>
          <a:p>
            <a:endParaRPr lang="en-US" dirty="0"/>
          </a:p>
        </p:txBody>
      </p:sp>
    </p:spTree>
    <p:extLst>
      <p:ext uri="{BB962C8B-B14F-4D97-AF65-F5344CB8AC3E}">
        <p14:creationId xmlns:p14="http://schemas.microsoft.com/office/powerpoint/2010/main" val="1530218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170" name="Picture 2" descr="https://thumbor.forbes.com/thumbor/960x0/smart/https%3A%2F%2Fblogs-images.forbes.com%2Finvestor%2Ffiles%2F2016%2F07%2Fcap-vs-eq-1-e146886085965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99383" y="1825625"/>
            <a:ext cx="5993234"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8654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equal or near equal weighted portfolios for personal accounts</a:t>
            </a:r>
          </a:p>
        </p:txBody>
      </p:sp>
      <p:sp>
        <p:nvSpPr>
          <p:cNvPr id="3" name="Content Placeholder 2"/>
          <p:cNvSpPr>
            <a:spLocks noGrp="1"/>
          </p:cNvSpPr>
          <p:nvPr>
            <p:ph idx="1"/>
          </p:nvPr>
        </p:nvSpPr>
        <p:spPr/>
        <p:txBody>
          <a:bodyPr/>
          <a:lstStyle/>
          <a:p>
            <a:r>
              <a:rPr lang="en-US" dirty="0"/>
              <a:t>Monthly contribution</a:t>
            </a:r>
          </a:p>
          <a:p>
            <a:r>
              <a:rPr lang="en-US" dirty="0"/>
              <a:t>Each month buy one different stock.</a:t>
            </a:r>
          </a:p>
        </p:txBody>
      </p:sp>
    </p:spTree>
    <p:extLst>
      <p:ext uri="{BB962C8B-B14F-4D97-AF65-F5344CB8AC3E}">
        <p14:creationId xmlns:p14="http://schemas.microsoft.com/office/powerpoint/2010/main" val="2925442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EC3C5-0F6B-6568-61BA-B4714F14D411}"/>
              </a:ext>
            </a:extLst>
          </p:cNvPr>
          <p:cNvSpPr>
            <a:spLocks noGrp="1"/>
          </p:cNvSpPr>
          <p:nvPr>
            <p:ph type="title"/>
          </p:nvPr>
        </p:nvSpPr>
        <p:spPr/>
        <p:txBody>
          <a:bodyPr/>
          <a:lstStyle/>
          <a:p>
            <a:r>
              <a:rPr lang="en-CA" dirty="0"/>
              <a:t>Potential issues with equal weighted portfolios</a:t>
            </a:r>
          </a:p>
        </p:txBody>
      </p:sp>
      <p:sp>
        <p:nvSpPr>
          <p:cNvPr id="3" name="Content Placeholder 2">
            <a:extLst>
              <a:ext uri="{FF2B5EF4-FFF2-40B4-BE49-F238E27FC236}">
                <a16:creationId xmlns:a16="http://schemas.microsoft.com/office/drawing/2014/main" id="{73690406-9875-014A-EBE1-9D0E6F20BA74}"/>
              </a:ext>
            </a:extLst>
          </p:cNvPr>
          <p:cNvSpPr>
            <a:spLocks noGrp="1"/>
          </p:cNvSpPr>
          <p:nvPr>
            <p:ph idx="1"/>
          </p:nvPr>
        </p:nvSpPr>
        <p:spPr/>
        <p:txBody>
          <a:bodyPr/>
          <a:lstStyle/>
          <a:p>
            <a:r>
              <a:rPr lang="en-CA" dirty="0"/>
              <a:t>Smaller stocks are less liquid. Trading small stocks will generate high transaction costs. </a:t>
            </a:r>
          </a:p>
          <a:p>
            <a:r>
              <a:rPr lang="en-CA" dirty="0"/>
              <a:t>If equal weighted portfolios become popular, small stocks will be over valued.</a:t>
            </a:r>
          </a:p>
          <a:p>
            <a:r>
              <a:rPr lang="en-CA" dirty="0"/>
              <a:t>Various methods have been devised to mitigate the problems.</a:t>
            </a:r>
          </a:p>
          <a:p>
            <a:r>
              <a:rPr lang="en-CA" dirty="0"/>
              <a:t>Fundamental Index is such a method.</a:t>
            </a:r>
          </a:p>
        </p:txBody>
      </p:sp>
    </p:spTree>
    <p:extLst>
      <p:ext uri="{BB962C8B-B14F-4D97-AF65-F5344CB8AC3E}">
        <p14:creationId xmlns:p14="http://schemas.microsoft.com/office/powerpoint/2010/main" val="3665992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Fundamental index </a:t>
            </a:r>
          </a:p>
        </p:txBody>
      </p:sp>
      <p:sp>
        <p:nvSpPr>
          <p:cNvPr id="3" name="Content Placeholder 2"/>
          <p:cNvSpPr>
            <a:spLocks noGrp="1"/>
          </p:cNvSpPr>
          <p:nvPr>
            <p:ph idx="1"/>
          </p:nvPr>
        </p:nvSpPr>
        <p:spPr/>
        <p:txBody>
          <a:bodyPr/>
          <a:lstStyle/>
          <a:p>
            <a:r>
              <a:rPr lang="en-US" dirty="0">
                <a:hlinkClick r:id="rId2"/>
              </a:rPr>
              <a:t>https://www.researchaffiliates.com/</a:t>
            </a:r>
            <a:endParaRPr lang="en-US" dirty="0"/>
          </a:p>
          <a:p>
            <a:r>
              <a:rPr lang="en-US" dirty="0"/>
              <a:t>Investment portfolios can be built on different kinds of weightings, such as profit, revenue, number of employees, dividends.</a:t>
            </a:r>
          </a:p>
          <a:p>
            <a:r>
              <a:rPr lang="en-US" dirty="0"/>
              <a:t>Many of such indices capture some aspects of value stocks. </a:t>
            </a:r>
          </a:p>
          <a:p>
            <a:r>
              <a:rPr lang="en-US" dirty="0"/>
              <a:t>How about based on market capitalization, but with damped weighting? Such as sublinear relation? </a:t>
            </a:r>
          </a:p>
          <a:p>
            <a:endParaRPr lang="en-US" dirty="0"/>
          </a:p>
        </p:txBody>
      </p:sp>
    </p:spTree>
    <p:extLst>
      <p:ext uri="{BB962C8B-B14F-4D97-AF65-F5344CB8AC3E}">
        <p14:creationId xmlns:p14="http://schemas.microsoft.com/office/powerpoint/2010/main" val="3306756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If CAPM valid, capitalization based stock portfolio will be optimal.</a:t>
            </a:r>
          </a:p>
          <a:p>
            <a:r>
              <a:rPr lang="en-US" dirty="0"/>
              <a:t>If CAPM is not valid, capitalization based stock portfolio may not be optimal.</a:t>
            </a:r>
          </a:p>
          <a:p>
            <a:r>
              <a:rPr lang="en-US" dirty="0"/>
              <a:t>This understanding opens the door for various investment strategies.</a:t>
            </a:r>
          </a:p>
          <a:p>
            <a:endParaRPr lang="en-US" dirty="0"/>
          </a:p>
        </p:txBody>
      </p:sp>
    </p:spTree>
    <p:extLst>
      <p:ext uri="{BB962C8B-B14F-4D97-AF65-F5344CB8AC3E}">
        <p14:creationId xmlns:p14="http://schemas.microsoft.com/office/powerpoint/2010/main" val="34081010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6D903-2B51-4328-95CC-4CDA438CDB8A}"/>
              </a:ext>
            </a:extLst>
          </p:cNvPr>
          <p:cNvSpPr>
            <a:spLocks noGrp="1"/>
          </p:cNvSpPr>
          <p:nvPr>
            <p:ph type="title"/>
          </p:nvPr>
        </p:nvSpPr>
        <p:spPr/>
        <p:txBody>
          <a:bodyPr/>
          <a:lstStyle/>
          <a:p>
            <a:r>
              <a:rPr lang="en-CA" dirty="0"/>
              <a:t>Possible presentation and essay topic</a:t>
            </a:r>
          </a:p>
        </p:txBody>
      </p:sp>
      <p:sp>
        <p:nvSpPr>
          <p:cNvPr id="3" name="Content Placeholder 2">
            <a:extLst>
              <a:ext uri="{FF2B5EF4-FFF2-40B4-BE49-F238E27FC236}">
                <a16:creationId xmlns:a16="http://schemas.microsoft.com/office/drawing/2014/main" id="{EE266DD6-B941-49CB-BF88-D71476A4F9E7}"/>
              </a:ext>
            </a:extLst>
          </p:cNvPr>
          <p:cNvSpPr>
            <a:spLocks noGrp="1"/>
          </p:cNvSpPr>
          <p:nvPr>
            <p:ph idx="1"/>
          </p:nvPr>
        </p:nvSpPr>
        <p:spPr/>
        <p:txBody>
          <a:bodyPr/>
          <a:lstStyle/>
          <a:p>
            <a:r>
              <a:rPr lang="en-CA" dirty="0"/>
              <a:t>Can you think of any good investment strategies?</a:t>
            </a:r>
          </a:p>
          <a:p>
            <a:endParaRPr lang="en-CA" dirty="0"/>
          </a:p>
        </p:txBody>
      </p:sp>
    </p:spTree>
    <p:extLst>
      <p:ext uri="{BB962C8B-B14F-4D97-AF65-F5344CB8AC3E}">
        <p14:creationId xmlns:p14="http://schemas.microsoft.com/office/powerpoint/2010/main" val="250215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starting point</a:t>
            </a:r>
          </a:p>
        </p:txBody>
      </p:sp>
      <p:sp>
        <p:nvSpPr>
          <p:cNvPr id="3" name="Content Placeholder 2"/>
          <p:cNvSpPr>
            <a:spLocks noGrp="1"/>
          </p:cNvSpPr>
          <p:nvPr>
            <p:ph idx="1"/>
          </p:nvPr>
        </p:nvSpPr>
        <p:spPr/>
        <p:txBody>
          <a:bodyPr>
            <a:normAutofit/>
          </a:bodyPr>
          <a:lstStyle/>
          <a:p>
            <a:r>
              <a:rPr lang="en-US" dirty="0"/>
              <a:t>Theoretically, MM theory give upward bias to growth companies and downward or relative downward bias to value companies.</a:t>
            </a:r>
          </a:p>
          <a:p>
            <a:r>
              <a:rPr lang="en-US" dirty="0"/>
              <a:t>Empirically, </a:t>
            </a:r>
            <a:r>
              <a:rPr lang="en-US" dirty="0" err="1"/>
              <a:t>Fama</a:t>
            </a:r>
            <a:r>
              <a:rPr lang="en-US" dirty="0"/>
              <a:t>-French three factor model</a:t>
            </a:r>
          </a:p>
          <a:p>
            <a:pPr lvl="1"/>
            <a:r>
              <a:rPr lang="en-US" dirty="0"/>
              <a:t>Implies small cap, value stock will perform well</a:t>
            </a:r>
          </a:p>
          <a:p>
            <a:pPr lvl="1"/>
            <a:r>
              <a:rPr lang="en-US" dirty="0"/>
              <a:t>However, this might mean small cap and value stock perform well relative to CAPM model, not necessarily at absolute level. Small cap stocks often have small beta due to their low weights in the market portfolio.</a:t>
            </a:r>
          </a:p>
          <a:p>
            <a:endParaRPr lang="en-US" dirty="0"/>
          </a:p>
          <a:p>
            <a:endParaRPr lang="en-US" dirty="0"/>
          </a:p>
        </p:txBody>
      </p:sp>
    </p:spTree>
    <p:extLst>
      <p:ext uri="{BB962C8B-B14F-4D97-AF65-F5344CB8AC3E}">
        <p14:creationId xmlns:p14="http://schemas.microsoft.com/office/powerpoint/2010/main" val="2513641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89C1D-96D7-FD2E-5281-A7280DDA9C9D}"/>
              </a:ext>
            </a:extLst>
          </p:cNvPr>
          <p:cNvSpPr>
            <a:spLocks noGrp="1"/>
          </p:cNvSpPr>
          <p:nvPr>
            <p:ph type="title"/>
          </p:nvPr>
        </p:nvSpPr>
        <p:spPr/>
        <p:txBody>
          <a:bodyPr/>
          <a:lstStyle/>
          <a:p>
            <a:r>
              <a:rPr lang="en-CA" dirty="0"/>
              <a:t>AQR (Applied Quantitative Research)</a:t>
            </a:r>
          </a:p>
        </p:txBody>
      </p:sp>
      <p:sp>
        <p:nvSpPr>
          <p:cNvPr id="3" name="Content Placeholder 2">
            <a:extLst>
              <a:ext uri="{FF2B5EF4-FFF2-40B4-BE49-F238E27FC236}">
                <a16:creationId xmlns:a16="http://schemas.microsoft.com/office/drawing/2014/main" id="{266C2F46-50CD-745A-F8B8-E98901996878}"/>
              </a:ext>
            </a:extLst>
          </p:cNvPr>
          <p:cNvSpPr>
            <a:spLocks noGrp="1"/>
          </p:cNvSpPr>
          <p:nvPr>
            <p:ph idx="1"/>
          </p:nvPr>
        </p:nvSpPr>
        <p:spPr/>
        <p:txBody>
          <a:bodyPr>
            <a:normAutofit/>
          </a:bodyPr>
          <a:lstStyle/>
          <a:p>
            <a:r>
              <a:rPr lang="en-CA" dirty="0"/>
              <a:t>Cliff </a:t>
            </a:r>
            <a:r>
              <a:rPr lang="en-CA" dirty="0" err="1"/>
              <a:t>Asness</a:t>
            </a:r>
            <a:r>
              <a:rPr lang="en-CA" dirty="0"/>
              <a:t>, a founder of AQR, was a student and a teaching assistant of </a:t>
            </a:r>
            <a:r>
              <a:rPr lang="en-CA" dirty="0" err="1"/>
              <a:t>Fama</a:t>
            </a:r>
            <a:r>
              <a:rPr lang="en-CA" dirty="0"/>
              <a:t> at Chicago.</a:t>
            </a:r>
          </a:p>
          <a:p>
            <a:r>
              <a:rPr lang="en-CA" dirty="0"/>
              <a:t>He had a simple idea: To apply </a:t>
            </a:r>
            <a:r>
              <a:rPr lang="en-CA" dirty="0" err="1"/>
              <a:t>Fama</a:t>
            </a:r>
            <a:r>
              <a:rPr lang="en-CA" dirty="0"/>
              <a:t> French three factor model to international market.</a:t>
            </a:r>
          </a:p>
          <a:p>
            <a:r>
              <a:rPr lang="en-CA" dirty="0"/>
              <a:t>Specifically, he would long the futures in stock indices that have high book to market ratio and short futures in stock indices that have low book to market ratios.</a:t>
            </a:r>
          </a:p>
          <a:p>
            <a:endParaRPr lang="en-CA" dirty="0"/>
          </a:p>
          <a:p>
            <a:endParaRPr lang="en-CA" dirty="0"/>
          </a:p>
          <a:p>
            <a:endParaRPr lang="en-CA" dirty="0"/>
          </a:p>
          <a:p>
            <a:endParaRPr lang="en-CA" dirty="0"/>
          </a:p>
        </p:txBody>
      </p:sp>
    </p:spTree>
    <p:extLst>
      <p:ext uri="{BB962C8B-B14F-4D97-AF65-F5344CB8AC3E}">
        <p14:creationId xmlns:p14="http://schemas.microsoft.com/office/powerpoint/2010/main" val="410650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D7784-03DB-2880-1026-EC6E1012CF2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49F8833-2A63-712C-42CE-334BDE8C3C5F}"/>
              </a:ext>
            </a:extLst>
          </p:cNvPr>
          <p:cNvSpPr>
            <a:spLocks noGrp="1"/>
          </p:cNvSpPr>
          <p:nvPr>
            <p:ph idx="1"/>
          </p:nvPr>
        </p:nvSpPr>
        <p:spPr/>
        <p:txBody>
          <a:bodyPr>
            <a:noAutofit/>
          </a:bodyPr>
          <a:lstStyle/>
          <a:p>
            <a:r>
              <a:rPr lang="en-CA" dirty="0"/>
              <a:t>Initially, he implemented this strategy at Goldman Sachs, which achieved very good results. </a:t>
            </a:r>
          </a:p>
          <a:p>
            <a:r>
              <a:rPr lang="en-CA" dirty="0"/>
              <a:t>Later, he and others left Goldman Sachs to found AQR.</a:t>
            </a:r>
          </a:p>
          <a:p>
            <a:r>
              <a:rPr lang="en-CA" dirty="0"/>
              <a:t>There are a lot of investment related research articles on AQR website.</a:t>
            </a:r>
          </a:p>
          <a:p>
            <a:r>
              <a:rPr lang="en-CA" dirty="0">
                <a:hlinkClick r:id="rId2"/>
              </a:rPr>
              <a:t>https://www.aqr.com/</a:t>
            </a:r>
            <a:endParaRPr lang="en-CA" dirty="0"/>
          </a:p>
          <a:p>
            <a:r>
              <a:rPr lang="en-CA" dirty="0"/>
              <a:t>Reference: </a:t>
            </a:r>
          </a:p>
          <a:p>
            <a:r>
              <a:rPr lang="en-CA" dirty="0">
                <a:effectLst/>
                <a:ea typeface="Times New Roman" panose="02020603050405020304" pitchFamily="18" charset="0"/>
              </a:rPr>
              <a:t>Patterson, Scott, 2010,  </a:t>
            </a:r>
            <a:r>
              <a:rPr lang="en-CA" i="1" dirty="0">
                <a:effectLst/>
                <a:ea typeface="Times New Roman" panose="02020603050405020304" pitchFamily="18" charset="0"/>
              </a:rPr>
              <a:t>The Quants: How a New Breed of Math Whizzes Conquered Wall Street and Nearly Destroyed It</a:t>
            </a:r>
            <a:r>
              <a:rPr lang="en-CA" dirty="0">
                <a:effectLst/>
                <a:ea typeface="Times New Roman" panose="02020603050405020304" pitchFamily="18" charset="0"/>
              </a:rPr>
              <a:t>   Crown Business;  </a:t>
            </a:r>
          </a:p>
          <a:p>
            <a:endParaRPr lang="en-CA" dirty="0"/>
          </a:p>
        </p:txBody>
      </p:sp>
    </p:spTree>
    <p:extLst>
      <p:ext uri="{BB962C8B-B14F-4D97-AF65-F5344CB8AC3E}">
        <p14:creationId xmlns:p14="http://schemas.microsoft.com/office/powerpoint/2010/main" val="1251931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824DF-C717-8972-7E00-333015959CB4}"/>
              </a:ext>
            </a:extLst>
          </p:cNvPr>
          <p:cNvSpPr>
            <a:spLocks noGrp="1"/>
          </p:cNvSpPr>
          <p:nvPr>
            <p:ph type="title"/>
          </p:nvPr>
        </p:nvSpPr>
        <p:spPr/>
        <p:txBody>
          <a:bodyPr/>
          <a:lstStyle/>
          <a:p>
            <a:r>
              <a:rPr lang="en-US" dirty="0"/>
              <a:t>Empirical evidence</a:t>
            </a:r>
            <a:endParaRPr lang="en-CA" dirty="0"/>
          </a:p>
        </p:txBody>
      </p:sp>
      <p:sp>
        <p:nvSpPr>
          <p:cNvPr id="3" name="Content Placeholder 2">
            <a:extLst>
              <a:ext uri="{FF2B5EF4-FFF2-40B4-BE49-F238E27FC236}">
                <a16:creationId xmlns:a16="http://schemas.microsoft.com/office/drawing/2014/main" id="{CDE6220C-AE6F-058A-CF21-63E6BADEA20D}"/>
              </a:ext>
            </a:extLst>
          </p:cNvPr>
          <p:cNvSpPr>
            <a:spLocks noGrp="1"/>
          </p:cNvSpPr>
          <p:nvPr>
            <p:ph idx="1"/>
          </p:nvPr>
        </p:nvSpPr>
        <p:spPr/>
        <p:txBody>
          <a:bodyPr/>
          <a:lstStyle/>
          <a:p>
            <a:endParaRPr lang="en-US" dirty="0"/>
          </a:p>
          <a:p>
            <a:r>
              <a:rPr lang="en-US" dirty="0">
                <a:hlinkClick r:id="rId2"/>
              </a:rPr>
              <a:t>https://www.marketwatch.com/story/8-lessons-from-80-years-of-market-history-2014-11-19</a:t>
            </a:r>
            <a:endParaRPr lang="en-US" dirty="0"/>
          </a:p>
          <a:p>
            <a:r>
              <a:rPr lang="en-US" dirty="0"/>
              <a:t>8 lessons from 80 years of market history</a:t>
            </a:r>
            <a:endParaRPr lang="en-CA" dirty="0"/>
          </a:p>
        </p:txBody>
      </p:sp>
    </p:spTree>
    <p:extLst>
      <p:ext uri="{BB962C8B-B14F-4D97-AF65-F5344CB8AC3E}">
        <p14:creationId xmlns:p14="http://schemas.microsoft.com/office/powerpoint/2010/main" val="1543741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Includes reinvestment of dividends. Source: Dimensional Fund Advisors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70843524"/>
              </p:ext>
            </p:extLst>
          </p:nvPr>
        </p:nvGraphicFramePr>
        <p:xfrm>
          <a:off x="1028695" y="1820007"/>
          <a:ext cx="9662750" cy="4466493"/>
        </p:xfrm>
        <a:graphic>
          <a:graphicData uri="http://schemas.openxmlformats.org/drawingml/2006/table">
            <a:tbl>
              <a:tblPr firstRow="1" firstCol="1" bandRow="1">
                <a:tableStyleId>{5C22544A-7EE6-4342-B048-85BDC9FD1C3A}</a:tableStyleId>
              </a:tblPr>
              <a:tblGrid>
                <a:gridCol w="1213343">
                  <a:extLst>
                    <a:ext uri="{9D8B030D-6E8A-4147-A177-3AD203B41FA5}">
                      <a16:colId xmlns:a16="http://schemas.microsoft.com/office/drawing/2014/main" val="902090781"/>
                    </a:ext>
                  </a:extLst>
                </a:gridCol>
                <a:gridCol w="719207">
                  <a:extLst>
                    <a:ext uri="{9D8B030D-6E8A-4147-A177-3AD203B41FA5}">
                      <a16:colId xmlns:a16="http://schemas.microsoft.com/office/drawing/2014/main" val="2781803009"/>
                    </a:ext>
                  </a:extLst>
                </a:gridCol>
                <a:gridCol w="966275">
                  <a:extLst>
                    <a:ext uri="{9D8B030D-6E8A-4147-A177-3AD203B41FA5}">
                      <a16:colId xmlns:a16="http://schemas.microsoft.com/office/drawing/2014/main" val="3612625153"/>
                    </a:ext>
                  </a:extLst>
                </a:gridCol>
                <a:gridCol w="966275">
                  <a:extLst>
                    <a:ext uri="{9D8B030D-6E8A-4147-A177-3AD203B41FA5}">
                      <a16:colId xmlns:a16="http://schemas.microsoft.com/office/drawing/2014/main" val="371609134"/>
                    </a:ext>
                  </a:extLst>
                </a:gridCol>
                <a:gridCol w="966275">
                  <a:extLst>
                    <a:ext uri="{9D8B030D-6E8A-4147-A177-3AD203B41FA5}">
                      <a16:colId xmlns:a16="http://schemas.microsoft.com/office/drawing/2014/main" val="153899585"/>
                    </a:ext>
                  </a:extLst>
                </a:gridCol>
                <a:gridCol w="966275">
                  <a:extLst>
                    <a:ext uri="{9D8B030D-6E8A-4147-A177-3AD203B41FA5}">
                      <a16:colId xmlns:a16="http://schemas.microsoft.com/office/drawing/2014/main" val="3538196218"/>
                    </a:ext>
                  </a:extLst>
                </a:gridCol>
                <a:gridCol w="966275">
                  <a:extLst>
                    <a:ext uri="{9D8B030D-6E8A-4147-A177-3AD203B41FA5}">
                      <a16:colId xmlns:a16="http://schemas.microsoft.com/office/drawing/2014/main" val="2077352317"/>
                    </a:ext>
                  </a:extLst>
                </a:gridCol>
                <a:gridCol w="966275">
                  <a:extLst>
                    <a:ext uri="{9D8B030D-6E8A-4147-A177-3AD203B41FA5}">
                      <a16:colId xmlns:a16="http://schemas.microsoft.com/office/drawing/2014/main" val="4050042"/>
                    </a:ext>
                  </a:extLst>
                </a:gridCol>
                <a:gridCol w="966275">
                  <a:extLst>
                    <a:ext uri="{9D8B030D-6E8A-4147-A177-3AD203B41FA5}">
                      <a16:colId xmlns:a16="http://schemas.microsoft.com/office/drawing/2014/main" val="1161736722"/>
                    </a:ext>
                  </a:extLst>
                </a:gridCol>
                <a:gridCol w="966275">
                  <a:extLst>
                    <a:ext uri="{9D8B030D-6E8A-4147-A177-3AD203B41FA5}">
                      <a16:colId xmlns:a16="http://schemas.microsoft.com/office/drawing/2014/main" val="447196198"/>
                    </a:ext>
                  </a:extLst>
                </a:gridCol>
              </a:tblGrid>
              <a:tr h="727008">
                <a:tc>
                  <a:txBody>
                    <a:bodyPr/>
                    <a:lstStyle/>
                    <a:p>
                      <a:pPr marL="0" marR="0" fontAlgn="base">
                        <a:lnSpc>
                          <a:spcPct val="107000"/>
                        </a:lnSpc>
                        <a:spcBef>
                          <a:spcPts val="0"/>
                        </a:spcBef>
                        <a:spcAft>
                          <a:spcPts val="0"/>
                        </a:spcAft>
                      </a:pPr>
                      <a:r>
                        <a:rPr lang="en-US" sz="1800" dirty="0">
                          <a:effectLst/>
                        </a:rPr>
                        <a:t>Asset Class:</a:t>
                      </a:r>
                      <a:endParaRPr lang="en-US" sz="1800" dirty="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0"/>
                        </a:spcAft>
                      </a:pPr>
                      <a:r>
                        <a:rPr lang="en-US" sz="1800" dirty="0">
                          <a:effectLst/>
                        </a:rPr>
                        <a:t>30-39</a:t>
                      </a:r>
                      <a:endParaRPr lang="en-US" sz="1800" dirty="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0"/>
                        </a:spcAft>
                      </a:pPr>
                      <a:r>
                        <a:rPr lang="en-US" sz="1800">
                          <a:effectLst/>
                        </a:rPr>
                        <a:t>40-49</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0"/>
                        </a:spcAft>
                      </a:pPr>
                      <a:r>
                        <a:rPr lang="en-US" sz="1800">
                          <a:effectLst/>
                        </a:rPr>
                        <a:t>50-59</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0"/>
                        </a:spcAft>
                      </a:pPr>
                      <a:r>
                        <a:rPr lang="en-US" sz="1800">
                          <a:effectLst/>
                        </a:rPr>
                        <a:t>60-69</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0"/>
                        </a:spcAft>
                      </a:pPr>
                      <a:r>
                        <a:rPr lang="en-US" sz="1800">
                          <a:effectLst/>
                        </a:rPr>
                        <a:t>70-79</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0"/>
                        </a:spcAft>
                      </a:pPr>
                      <a:r>
                        <a:rPr lang="en-US" sz="1800">
                          <a:effectLst/>
                        </a:rPr>
                        <a:t>80-89</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0"/>
                        </a:spcAft>
                      </a:pPr>
                      <a:r>
                        <a:rPr lang="en-US" sz="1800">
                          <a:effectLst/>
                        </a:rPr>
                        <a:t>90-99</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0"/>
                        </a:spcAft>
                      </a:pPr>
                      <a:r>
                        <a:rPr lang="en-US" sz="1800">
                          <a:effectLst/>
                        </a:rPr>
                        <a:t>00-09</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0"/>
                        </a:spcAft>
                      </a:pPr>
                      <a:r>
                        <a:rPr lang="en-US" sz="1800">
                          <a:effectLst/>
                        </a:rPr>
                        <a:t>1930-2013</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extLst>
                  <a:ext uri="{0D108BD9-81ED-4DB2-BD59-A6C34878D82A}">
                    <a16:rowId xmlns:a16="http://schemas.microsoft.com/office/drawing/2014/main" val="589133711"/>
                  </a:ext>
                </a:extLst>
              </a:tr>
              <a:tr h="1004159">
                <a:tc>
                  <a:txBody>
                    <a:bodyPr/>
                    <a:lstStyle/>
                    <a:p>
                      <a:pPr marL="0" marR="0">
                        <a:lnSpc>
                          <a:spcPct val="107000"/>
                        </a:lnSpc>
                        <a:spcBef>
                          <a:spcPts val="0"/>
                        </a:spcBef>
                        <a:spcAft>
                          <a:spcPts val="0"/>
                        </a:spcAft>
                      </a:pPr>
                      <a:r>
                        <a:rPr lang="en-US" sz="1800">
                          <a:effectLst/>
                        </a:rPr>
                        <a:t>S&amp;P 500  Index</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dirty="0">
                          <a:effectLst/>
                        </a:rPr>
                        <a:t>-.1</a:t>
                      </a:r>
                      <a:endParaRPr lang="en-US" sz="1800" dirty="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dirty="0">
                          <a:effectLst/>
                        </a:rPr>
                        <a:t>9.2</a:t>
                      </a:r>
                      <a:endParaRPr lang="en-US" sz="1800" dirty="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dirty="0">
                          <a:effectLst/>
                        </a:rPr>
                        <a:t>19.4</a:t>
                      </a:r>
                      <a:endParaRPr lang="en-US" sz="1800" dirty="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7.8</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5.9</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17.5</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18.2</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-.9</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9.7</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extLst>
                  <a:ext uri="{0D108BD9-81ED-4DB2-BD59-A6C34878D82A}">
                    <a16:rowId xmlns:a16="http://schemas.microsoft.com/office/drawing/2014/main" val="483761059"/>
                  </a:ext>
                </a:extLst>
              </a:tr>
              <a:tr h="1004159">
                <a:tc>
                  <a:txBody>
                    <a:bodyPr/>
                    <a:lstStyle/>
                    <a:p>
                      <a:pPr marL="0" marR="0" fontAlgn="base">
                        <a:lnSpc>
                          <a:spcPct val="107000"/>
                        </a:lnSpc>
                        <a:spcBef>
                          <a:spcPts val="0"/>
                        </a:spcBef>
                        <a:spcAft>
                          <a:spcPts val="0"/>
                        </a:spcAft>
                      </a:pPr>
                      <a:r>
                        <a:rPr lang="en-US" sz="1800">
                          <a:effectLst/>
                        </a:rPr>
                        <a:t>Large-Cap Value </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-5.7</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dirty="0">
                          <a:effectLst/>
                        </a:rPr>
                        <a:t>12.7</a:t>
                      </a:r>
                      <a:endParaRPr lang="en-US" sz="1800" dirty="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dirty="0">
                          <a:effectLst/>
                        </a:rPr>
                        <a:t>18.4</a:t>
                      </a:r>
                      <a:endParaRPr lang="en-US" sz="1800" dirty="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dirty="0">
                          <a:effectLst/>
                        </a:rPr>
                        <a:t>9.4</a:t>
                      </a:r>
                      <a:endParaRPr lang="en-US" sz="1800" dirty="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dirty="0">
                          <a:effectLst/>
                        </a:rPr>
                        <a:t>12.9</a:t>
                      </a:r>
                      <a:endParaRPr lang="en-US" sz="1800" dirty="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20.6</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16.8</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4.1</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11.2</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extLst>
                  <a:ext uri="{0D108BD9-81ED-4DB2-BD59-A6C34878D82A}">
                    <a16:rowId xmlns:a16="http://schemas.microsoft.com/office/drawing/2014/main" val="12463236"/>
                  </a:ext>
                </a:extLst>
              </a:tr>
              <a:tr h="727008">
                <a:tc>
                  <a:txBody>
                    <a:bodyPr/>
                    <a:lstStyle/>
                    <a:p>
                      <a:pPr marL="0" marR="0" fontAlgn="base">
                        <a:lnSpc>
                          <a:spcPct val="107000"/>
                        </a:lnSpc>
                        <a:spcBef>
                          <a:spcPts val="0"/>
                        </a:spcBef>
                        <a:spcAft>
                          <a:spcPts val="0"/>
                        </a:spcAft>
                      </a:pPr>
                      <a:r>
                        <a:rPr lang="en-US" sz="1800">
                          <a:effectLst/>
                        </a:rPr>
                        <a:t>Small-Cap</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2.3</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14.9</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19.2</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13.0</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dirty="0">
                          <a:effectLst/>
                        </a:rPr>
                        <a:t>9.2</a:t>
                      </a:r>
                      <a:endParaRPr lang="en-US" sz="1800" dirty="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dirty="0">
                          <a:effectLst/>
                        </a:rPr>
                        <a:t>16.8</a:t>
                      </a:r>
                      <a:endParaRPr lang="en-US" sz="1800" dirty="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dirty="0">
                          <a:effectLst/>
                        </a:rPr>
                        <a:t>15.5</a:t>
                      </a:r>
                      <a:endParaRPr lang="en-US" sz="1800" dirty="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9.0</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12.7</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extLst>
                  <a:ext uri="{0D108BD9-81ED-4DB2-BD59-A6C34878D82A}">
                    <a16:rowId xmlns:a16="http://schemas.microsoft.com/office/drawing/2014/main" val="2748568928"/>
                  </a:ext>
                </a:extLst>
              </a:tr>
              <a:tr h="1004159">
                <a:tc>
                  <a:txBody>
                    <a:bodyPr/>
                    <a:lstStyle/>
                    <a:p>
                      <a:pPr marL="0" marR="0" fontAlgn="base">
                        <a:lnSpc>
                          <a:spcPct val="107000"/>
                        </a:lnSpc>
                        <a:spcBef>
                          <a:spcPts val="0"/>
                        </a:spcBef>
                        <a:spcAft>
                          <a:spcPts val="0"/>
                        </a:spcAft>
                      </a:pPr>
                      <a:r>
                        <a:rPr lang="en-US" sz="1800">
                          <a:effectLst/>
                        </a:rPr>
                        <a:t>Small-Cap Value  </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-2.6</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19.8</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19.6</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14.4</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14.4</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a:effectLst/>
                        </a:rPr>
                        <a:t>20.1</a:t>
                      </a:r>
                      <a:endParaRPr lang="en-US" sz="180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dirty="0">
                          <a:effectLst/>
                        </a:rPr>
                        <a:t>16.2</a:t>
                      </a:r>
                      <a:endParaRPr lang="en-US" sz="1800" dirty="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dirty="0">
                          <a:effectLst/>
                        </a:rPr>
                        <a:t>12.8</a:t>
                      </a:r>
                      <a:endParaRPr lang="en-US" sz="1800" dirty="0">
                        <a:effectLst/>
                        <a:latin typeface="Calibri" panose="020F0502020204030204" pitchFamily="34" charset="0"/>
                        <a:ea typeface="DengXian"/>
                        <a:cs typeface="Times New Roman" panose="02020603050405020304" pitchFamily="18" charset="0"/>
                      </a:endParaRPr>
                    </a:p>
                  </a:txBody>
                  <a:tcPr marL="57150" marR="57150" marT="57150" marB="57150" anchor="ctr"/>
                </a:tc>
                <a:tc>
                  <a:txBody>
                    <a:bodyPr/>
                    <a:lstStyle/>
                    <a:p>
                      <a:pPr marL="0" marR="0" fontAlgn="base">
                        <a:lnSpc>
                          <a:spcPct val="107000"/>
                        </a:lnSpc>
                        <a:spcBef>
                          <a:spcPts val="0"/>
                        </a:spcBef>
                        <a:spcAft>
                          <a:spcPts val="1125"/>
                        </a:spcAft>
                      </a:pPr>
                      <a:r>
                        <a:rPr lang="en-US" sz="1800" dirty="0">
                          <a:effectLst/>
                        </a:rPr>
                        <a:t>14.4</a:t>
                      </a:r>
                      <a:endParaRPr lang="en-US" sz="1800" dirty="0">
                        <a:effectLst/>
                        <a:latin typeface="Calibri" panose="020F0502020204030204" pitchFamily="34" charset="0"/>
                        <a:ea typeface="DengXian"/>
                        <a:cs typeface="Times New Roman" panose="02020603050405020304" pitchFamily="18" charset="0"/>
                      </a:endParaRPr>
                    </a:p>
                  </a:txBody>
                  <a:tcPr marL="57150" marR="57150" marT="57150" marB="57150" anchor="ctr"/>
                </a:tc>
                <a:extLst>
                  <a:ext uri="{0D108BD9-81ED-4DB2-BD59-A6C34878D82A}">
                    <a16:rowId xmlns:a16="http://schemas.microsoft.com/office/drawing/2014/main" val="1458247898"/>
                  </a:ext>
                </a:extLst>
              </a:tr>
            </a:tbl>
          </a:graphicData>
        </a:graphic>
      </p:graphicFrame>
    </p:spTree>
    <p:extLst>
      <p:ext uri="{BB962C8B-B14F-4D97-AF65-F5344CB8AC3E}">
        <p14:creationId xmlns:p14="http://schemas.microsoft.com/office/powerpoint/2010/main" val="4024280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Comments</a:t>
            </a:r>
          </a:p>
        </p:txBody>
      </p:sp>
      <p:sp>
        <p:nvSpPr>
          <p:cNvPr id="3" name="Content Placeholder 2"/>
          <p:cNvSpPr>
            <a:spLocks noGrp="1"/>
          </p:cNvSpPr>
          <p:nvPr>
            <p:ph idx="1"/>
          </p:nvPr>
        </p:nvSpPr>
        <p:spPr/>
        <p:txBody>
          <a:bodyPr/>
          <a:lstStyle/>
          <a:p>
            <a:r>
              <a:rPr lang="en-US" dirty="0"/>
              <a:t>1980s was the decade value stocks performed best. It was also the decade of junk bond financed leveraged buyout. This indicates that financing tools are intimately related to market conditions. </a:t>
            </a:r>
          </a:p>
          <a:p>
            <a:endParaRPr lang="en-US" dirty="0"/>
          </a:p>
        </p:txBody>
      </p:sp>
    </p:spTree>
    <p:extLst>
      <p:ext uri="{BB962C8B-B14F-4D97-AF65-F5344CB8AC3E}">
        <p14:creationId xmlns:p14="http://schemas.microsoft.com/office/powerpoint/2010/main" val="548678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25216-68E2-9CB5-CD6A-FF8C11D6B93F}"/>
              </a:ext>
            </a:extLst>
          </p:cNvPr>
          <p:cNvSpPr>
            <a:spLocks noGrp="1"/>
          </p:cNvSpPr>
          <p:nvPr>
            <p:ph type="title"/>
          </p:nvPr>
        </p:nvSpPr>
        <p:spPr/>
        <p:txBody>
          <a:bodyPr/>
          <a:lstStyle/>
          <a:p>
            <a:r>
              <a:rPr lang="en-CA" dirty="0"/>
              <a:t>Possible presentation or essay topic</a:t>
            </a:r>
          </a:p>
        </p:txBody>
      </p:sp>
      <p:sp>
        <p:nvSpPr>
          <p:cNvPr id="3" name="Content Placeholder 2">
            <a:extLst>
              <a:ext uri="{FF2B5EF4-FFF2-40B4-BE49-F238E27FC236}">
                <a16:creationId xmlns:a16="http://schemas.microsoft.com/office/drawing/2014/main" id="{555FF897-7BF1-72E1-2309-06064065BD82}"/>
              </a:ext>
            </a:extLst>
          </p:cNvPr>
          <p:cNvSpPr>
            <a:spLocks noGrp="1"/>
          </p:cNvSpPr>
          <p:nvPr>
            <p:ph idx="1"/>
          </p:nvPr>
        </p:nvSpPr>
        <p:spPr/>
        <p:txBody>
          <a:bodyPr/>
          <a:lstStyle/>
          <a:p>
            <a:r>
              <a:rPr lang="en-US" dirty="0"/>
              <a:t>Investigate the market performance of various asset classes in the last ten years.</a:t>
            </a:r>
          </a:p>
          <a:p>
            <a:r>
              <a:rPr lang="en-US" dirty="0"/>
              <a:t>Investigate other markets and other asset categories.</a:t>
            </a:r>
            <a:endParaRPr lang="en-CA" dirty="0"/>
          </a:p>
        </p:txBody>
      </p:sp>
    </p:spTree>
    <p:extLst>
      <p:ext uri="{BB962C8B-B14F-4D97-AF65-F5344CB8AC3E}">
        <p14:creationId xmlns:p14="http://schemas.microsoft.com/office/powerpoint/2010/main" val="1111772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1271</TotalTime>
  <Words>1058</Words>
  <Application>Microsoft Office PowerPoint</Application>
  <PresentationFormat>Widescreen</PresentationFormat>
  <Paragraphs>170</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Theoretical problems and practical implications</vt:lpstr>
      <vt:lpstr>PowerPoint Presentation</vt:lpstr>
      <vt:lpstr>A starting point</vt:lpstr>
      <vt:lpstr>AQR (Applied Quantitative Research)</vt:lpstr>
      <vt:lpstr>PowerPoint Presentation</vt:lpstr>
      <vt:lpstr>Empirical evidence</vt:lpstr>
      <vt:lpstr>Includes reinvestment of dividends. Source: Dimensional Fund Advisors </vt:lpstr>
      <vt:lpstr>Comments</vt:lpstr>
      <vt:lpstr>Possible presentation or essay topic</vt:lpstr>
      <vt:lpstr>Performance of equal weighted or other weighted portfolio.</vt:lpstr>
      <vt:lpstr>Performance of cap weight and equal weight strategies by country (1985-2013) Source: Research Affiliate LLC</vt:lpstr>
      <vt:lpstr>Comments</vt:lpstr>
      <vt:lpstr>Cost of equal weighted and cap weighted ETFS</vt:lpstr>
      <vt:lpstr>History</vt:lpstr>
      <vt:lpstr>PowerPoint Presentation</vt:lpstr>
      <vt:lpstr>PowerPoint Presentation</vt:lpstr>
      <vt:lpstr>Build equal or near equal weighted portfolios for personal accounts</vt:lpstr>
      <vt:lpstr>Potential issues with equal weighted portfolios</vt:lpstr>
      <vt:lpstr>Fundamental index </vt:lpstr>
      <vt:lpstr>Possible presentation and essay topic</vt:lpstr>
    </vt:vector>
  </TitlesOfParts>
  <Company>UNBC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 Term Returns</dc:title>
  <dc:creator>setup</dc:creator>
  <cp:lastModifiedBy>Jing Chen</cp:lastModifiedBy>
  <cp:revision>53</cp:revision>
  <cp:lastPrinted>2018-03-20T18:04:11Z</cp:lastPrinted>
  <dcterms:created xsi:type="dcterms:W3CDTF">2018-03-13T16:13:57Z</dcterms:created>
  <dcterms:modified xsi:type="dcterms:W3CDTF">2022-10-31T15:23:04Z</dcterms:modified>
</cp:coreProperties>
</file>