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8" r:id="rId4"/>
    <p:sldId id="258" r:id="rId5"/>
    <p:sldId id="259" r:id="rId6"/>
    <p:sldId id="266" r:id="rId7"/>
    <p:sldId id="267" r:id="rId8"/>
    <p:sldId id="268" r:id="rId9"/>
    <p:sldId id="269" r:id="rId10"/>
    <p:sldId id="289" r:id="rId11"/>
    <p:sldId id="270" r:id="rId12"/>
    <p:sldId id="290" r:id="rId13"/>
    <p:sldId id="291" r:id="rId14"/>
    <p:sldId id="288" r:id="rId15"/>
    <p:sldId id="271" r:id="rId16"/>
    <p:sldId id="272" r:id="rId17"/>
    <p:sldId id="273" r:id="rId18"/>
    <p:sldId id="274" r:id="rId19"/>
    <p:sldId id="275" r:id="rId20"/>
    <p:sldId id="276" r:id="rId21"/>
    <p:sldId id="297" r:id="rId22"/>
    <p:sldId id="298" r:id="rId23"/>
    <p:sldId id="299" r:id="rId24"/>
    <p:sldId id="300" r:id="rId25"/>
    <p:sldId id="301" r:id="rId26"/>
    <p:sldId id="302" r:id="rId27"/>
    <p:sldId id="303" r:id="rId28"/>
    <p:sldId id="304" r:id="rId29"/>
    <p:sldId id="277" r:id="rId30"/>
    <p:sldId id="296" r:id="rId31"/>
    <p:sldId id="294" r:id="rId32"/>
    <p:sldId id="260" r:id="rId33"/>
    <p:sldId id="261" r:id="rId34"/>
    <p:sldId id="262" r:id="rId35"/>
    <p:sldId id="263" r:id="rId36"/>
    <p:sldId id="264" r:id="rId37"/>
    <p:sldId id="279" r:id="rId38"/>
    <p:sldId id="280" r:id="rId39"/>
    <p:sldId id="281" r:id="rId40"/>
    <p:sldId id="286" r:id="rId41"/>
    <p:sldId id="282" r:id="rId42"/>
    <p:sldId id="283" r:id="rId43"/>
    <p:sldId id="287" r:id="rId44"/>
    <p:sldId id="265" r:id="rId45"/>
    <p:sldId id="285" r:id="rId46"/>
    <p:sldId id="292" r:id="rId47"/>
    <p:sldId id="293" r:id="rId48"/>
    <p:sldId id="295" r:id="rId49"/>
    <p:sldId id="284"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4FD8-A512-4085-B05E-9AA1695605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B06772B-E68C-484A-B3F4-9140EA4E72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26EA3FC-0330-469B-8E58-84FBBABEC690}"/>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5" name="Footer Placeholder 4">
            <a:extLst>
              <a:ext uri="{FF2B5EF4-FFF2-40B4-BE49-F238E27FC236}">
                <a16:creationId xmlns:a16="http://schemas.microsoft.com/office/drawing/2014/main" id="{CA0CB049-3D68-4AD2-ADDF-161B015938F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1E03FB3-0FFB-4F2E-8167-737D25D420F7}"/>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1792311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1320A-4E90-43B9-BE75-7F6F27660AF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41ED01-233C-46F1-90FA-01004FE2EB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A939210-2553-4D78-8688-760D6BE68D89}"/>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5" name="Footer Placeholder 4">
            <a:extLst>
              <a:ext uri="{FF2B5EF4-FFF2-40B4-BE49-F238E27FC236}">
                <a16:creationId xmlns:a16="http://schemas.microsoft.com/office/drawing/2014/main" id="{511E021A-19AD-430E-AE52-176D883EB70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9596324-8FA7-4167-B97E-C57015BD4714}"/>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2897820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A97E53-6FF1-44D8-BEAE-D357872EFB6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D2B9FBA-0A6C-45F8-A5F5-90E253137B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8839BCB-7ABE-45CC-AC15-E7E0B0F36EB0}"/>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5" name="Footer Placeholder 4">
            <a:extLst>
              <a:ext uri="{FF2B5EF4-FFF2-40B4-BE49-F238E27FC236}">
                <a16:creationId xmlns:a16="http://schemas.microsoft.com/office/drawing/2014/main" id="{076A8FF6-6ED6-4EE8-8E3A-FAFB58DFF0F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D915F2C-90A8-4355-9216-7CCBF3AC9CFD}"/>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2033276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86071-DE77-4C93-AAA7-7848FFD010B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986D4A9-FBD6-422F-AE6E-6DA95FC630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0513723-7FC9-4A0A-AFAB-AFEB8B969DDD}"/>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5" name="Footer Placeholder 4">
            <a:extLst>
              <a:ext uri="{FF2B5EF4-FFF2-40B4-BE49-F238E27FC236}">
                <a16:creationId xmlns:a16="http://schemas.microsoft.com/office/drawing/2014/main" id="{303EDD8F-8F8C-49F0-B6D3-DBDCC09E5C5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3162687-A7A1-49BB-BDBD-5C8B1ACE1A11}"/>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2752703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7CEC0-D920-40BA-8923-36C6F675A2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C81DF8F3-6E1E-4E32-9CFF-30EF86D541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035068-0C11-4635-BD60-027E224D8B14}"/>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5" name="Footer Placeholder 4">
            <a:extLst>
              <a:ext uri="{FF2B5EF4-FFF2-40B4-BE49-F238E27FC236}">
                <a16:creationId xmlns:a16="http://schemas.microsoft.com/office/drawing/2014/main" id="{3B1367C3-B971-45CE-B5F8-1F2C48ED187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A65C637-2980-45B1-89B9-A767D2C73CE3}"/>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52496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C4709-CF4F-47BD-B470-D4E060FC0E6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10E6412-5F30-4264-B967-6C84D2115E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5BFFB429-7278-4F0D-BB97-4293B83522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B1829C79-4456-4B18-A9FC-919B0674E1FF}"/>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6" name="Footer Placeholder 5">
            <a:extLst>
              <a:ext uri="{FF2B5EF4-FFF2-40B4-BE49-F238E27FC236}">
                <a16:creationId xmlns:a16="http://schemas.microsoft.com/office/drawing/2014/main" id="{7AE23EEF-9D08-4BD2-8852-AF4A7D5DBE0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EB49653-9B04-4448-B61B-64BD919AB342}"/>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34505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DCB92-8FE0-40E6-B0E2-98DF9A359A08}"/>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301A78C-1E9A-44E6-94A6-29655E6A0B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CD68E1-CCAC-468D-81A2-6B45FE65F3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A71412B-265D-4EB1-9820-D7D193399E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BB1CE3-9F36-4A6B-8E99-C50A756C26A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3FF6C59C-1178-49E3-9C52-9BA6ACAE0B27}"/>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8" name="Footer Placeholder 7">
            <a:extLst>
              <a:ext uri="{FF2B5EF4-FFF2-40B4-BE49-F238E27FC236}">
                <a16:creationId xmlns:a16="http://schemas.microsoft.com/office/drawing/2014/main" id="{2B86149F-3885-4504-8A0D-FCCE577706DC}"/>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549D62C3-B84E-4DE4-BB50-7EFCECCF6773}"/>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3951748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340F4-D6E2-4039-AE77-634AE919053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E99B9D6F-2CFD-42CE-AA4E-F7C0155ACBB5}"/>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4" name="Footer Placeholder 3">
            <a:extLst>
              <a:ext uri="{FF2B5EF4-FFF2-40B4-BE49-F238E27FC236}">
                <a16:creationId xmlns:a16="http://schemas.microsoft.com/office/drawing/2014/main" id="{6CD327C9-28F9-42EA-96A8-956C7315613D}"/>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9E39763A-0A7A-4F99-8365-D7841C28F4E1}"/>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2001254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1BAD52-B8B1-44EC-A284-28348597B30A}"/>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3" name="Footer Placeholder 2">
            <a:extLst>
              <a:ext uri="{FF2B5EF4-FFF2-40B4-BE49-F238E27FC236}">
                <a16:creationId xmlns:a16="http://schemas.microsoft.com/office/drawing/2014/main" id="{3D2B6E20-47E2-4D9F-BDD0-020A9419FE5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9B26271-206A-4750-8B40-8FF974F7A462}"/>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2268709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5A503-0259-4525-9F3B-142376768A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5F2EAA1-DC4B-4439-8532-1995D94972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91A9A37-85FE-4699-B1E9-2D1A8763AA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7E73FE-A82E-4F7C-BA19-715E9457BD47}"/>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6" name="Footer Placeholder 5">
            <a:extLst>
              <a:ext uri="{FF2B5EF4-FFF2-40B4-BE49-F238E27FC236}">
                <a16:creationId xmlns:a16="http://schemas.microsoft.com/office/drawing/2014/main" id="{DA74DC67-0ADE-462E-BD3E-ABE74DB0FA2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5F6EC86-7549-443E-8C92-44EB5446D5B8}"/>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222246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9529D-5D71-472B-B4A7-F05A23835D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4FD7F61-ECB8-4AE5-AD3B-85FFC8D933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6DE41228-2E29-40C8-BF24-A627B9E2E8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944D1A-5529-4585-9F4C-85DE6E69F357}"/>
              </a:ext>
            </a:extLst>
          </p:cNvPr>
          <p:cNvSpPr>
            <a:spLocks noGrp="1"/>
          </p:cNvSpPr>
          <p:nvPr>
            <p:ph type="dt" sz="half" idx="10"/>
          </p:nvPr>
        </p:nvSpPr>
        <p:spPr/>
        <p:txBody>
          <a:bodyPr/>
          <a:lstStyle/>
          <a:p>
            <a:fld id="{775CF186-61E5-4BD9-866B-AA1744064DDA}" type="datetimeFigureOut">
              <a:rPr lang="en-CA" smtClean="0"/>
              <a:t>2022-10-07</a:t>
            </a:fld>
            <a:endParaRPr lang="en-CA"/>
          </a:p>
        </p:txBody>
      </p:sp>
      <p:sp>
        <p:nvSpPr>
          <p:cNvPr id="6" name="Footer Placeholder 5">
            <a:extLst>
              <a:ext uri="{FF2B5EF4-FFF2-40B4-BE49-F238E27FC236}">
                <a16:creationId xmlns:a16="http://schemas.microsoft.com/office/drawing/2014/main" id="{23063B91-CF3F-464C-93C2-4A4B653E3CD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843873D2-3624-4CA5-AFDA-CDD2466F2BC8}"/>
              </a:ext>
            </a:extLst>
          </p:cNvPr>
          <p:cNvSpPr>
            <a:spLocks noGrp="1"/>
          </p:cNvSpPr>
          <p:nvPr>
            <p:ph type="sldNum" sz="quarter" idx="12"/>
          </p:nvPr>
        </p:nvSpPr>
        <p:spPr/>
        <p:txBody>
          <a:bodyPr/>
          <a:lstStyle/>
          <a:p>
            <a:fld id="{81094D38-88A9-4287-8107-86841B409D47}" type="slidenum">
              <a:rPr lang="en-CA" smtClean="0"/>
              <a:t>‹#›</a:t>
            </a:fld>
            <a:endParaRPr lang="en-CA"/>
          </a:p>
        </p:txBody>
      </p:sp>
    </p:spTree>
    <p:extLst>
      <p:ext uri="{BB962C8B-B14F-4D97-AF65-F5344CB8AC3E}">
        <p14:creationId xmlns:p14="http://schemas.microsoft.com/office/powerpoint/2010/main" val="160042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376296-1297-440D-9BB7-4D5DF4CA61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AD7BC45-244F-4EA1-9357-FFE39A5FA0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E6264ED-961E-4D71-8E6B-897CDAF517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CF186-61E5-4BD9-866B-AA1744064DDA}" type="datetimeFigureOut">
              <a:rPr lang="en-CA" smtClean="0"/>
              <a:t>2022-10-07</a:t>
            </a:fld>
            <a:endParaRPr lang="en-CA"/>
          </a:p>
        </p:txBody>
      </p:sp>
      <p:sp>
        <p:nvSpPr>
          <p:cNvPr id="5" name="Footer Placeholder 4">
            <a:extLst>
              <a:ext uri="{FF2B5EF4-FFF2-40B4-BE49-F238E27FC236}">
                <a16:creationId xmlns:a16="http://schemas.microsoft.com/office/drawing/2014/main" id="{E99EC8E9-494C-4A9D-BCA5-2A6FEEBCE6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44E4483-8687-4633-B289-4E920162F6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094D38-88A9-4287-8107-86841B409D47}" type="slidenum">
              <a:rPr lang="en-CA" smtClean="0"/>
              <a:t>‹#›</a:t>
            </a:fld>
            <a:endParaRPr lang="en-CA"/>
          </a:p>
        </p:txBody>
      </p:sp>
    </p:spTree>
    <p:extLst>
      <p:ext uri="{BB962C8B-B14F-4D97-AF65-F5344CB8AC3E}">
        <p14:creationId xmlns:p14="http://schemas.microsoft.com/office/powerpoint/2010/main" val="3755873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eb.unbc.ca/~chenj/course/rating%20migration.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24CE0-A6D1-4EF8-AA5A-0117CF2CB363}"/>
              </a:ext>
            </a:extLst>
          </p:cNvPr>
          <p:cNvSpPr>
            <a:spLocks noGrp="1"/>
          </p:cNvSpPr>
          <p:nvPr>
            <p:ph type="ctrTitle"/>
          </p:nvPr>
        </p:nvSpPr>
        <p:spPr/>
        <p:txBody>
          <a:bodyPr/>
          <a:lstStyle/>
          <a:p>
            <a:r>
              <a:rPr lang="en-CA" dirty="0"/>
              <a:t>Financing Life Cycles</a:t>
            </a:r>
          </a:p>
        </p:txBody>
      </p:sp>
      <p:sp>
        <p:nvSpPr>
          <p:cNvPr id="3" name="Subtitle 2">
            <a:extLst>
              <a:ext uri="{FF2B5EF4-FFF2-40B4-BE49-F238E27FC236}">
                <a16:creationId xmlns:a16="http://schemas.microsoft.com/office/drawing/2014/main" id="{B4276715-E053-4EEC-8696-011F4A20F595}"/>
              </a:ext>
            </a:extLst>
          </p:cNvPr>
          <p:cNvSpPr>
            <a:spLocks noGrp="1"/>
          </p:cNvSpPr>
          <p:nvPr>
            <p:ph type="subTitle" idx="1"/>
          </p:nvPr>
        </p:nvSpPr>
        <p:spPr/>
        <p:txBody>
          <a:bodyPr>
            <a:normAutofit/>
          </a:bodyPr>
          <a:lstStyle/>
          <a:p>
            <a:r>
              <a:rPr lang="en-CA" sz="5400" dirty="0">
                <a:effectLst/>
                <a:latin typeface="Calibri" panose="020F0502020204030204" pitchFamily="34" charset="0"/>
                <a:ea typeface="DengXian" panose="02010600030101010101" pitchFamily="2" charset="-122"/>
                <a:cs typeface="Calibri" panose="020F0502020204030204" pitchFamily="34" charset="0"/>
              </a:rPr>
              <a:t>Understanding Organisations as organisms</a:t>
            </a:r>
            <a:endParaRPr lang="en-CA" sz="54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5400" dirty="0"/>
          </a:p>
        </p:txBody>
      </p:sp>
    </p:spTree>
    <p:extLst>
      <p:ext uri="{BB962C8B-B14F-4D97-AF65-F5344CB8AC3E}">
        <p14:creationId xmlns:p14="http://schemas.microsoft.com/office/powerpoint/2010/main" val="1189560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6D7FF-2E54-4F7A-B864-87F23D88794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87C2D0F-A22F-4752-9DB0-B4B655CED159}"/>
              </a:ext>
            </a:extLst>
          </p:cNvPr>
          <p:cNvSpPr>
            <a:spLocks noGrp="1"/>
          </p:cNvSpPr>
          <p:nvPr>
            <p:ph idx="1"/>
          </p:nvPr>
        </p:nvSpPr>
        <p:spPr/>
        <p:txBody>
          <a:bodyPr/>
          <a:lstStyle/>
          <a:p>
            <a:r>
              <a:rPr lang="en-CA" sz="2800" dirty="0">
                <a:effectLst/>
                <a:latin typeface="Calibri" panose="020F0502020204030204" pitchFamily="34" charset="0"/>
                <a:ea typeface="DengXian" panose="02010600030101010101" pitchFamily="2" charset="-122"/>
              </a:rPr>
              <a:t>The number at first row, first column is 0.908. On average, there is a 0.908 probability that a AAA bond will remain AAA the next year. </a:t>
            </a:r>
          </a:p>
          <a:p>
            <a:r>
              <a:rPr lang="en-CA" sz="2800" dirty="0">
                <a:effectLst/>
                <a:latin typeface="Calibri" panose="020F0502020204030204" pitchFamily="34" charset="0"/>
                <a:ea typeface="DengXian" panose="02010600030101010101" pitchFamily="2" charset="-122"/>
              </a:rPr>
              <a:t>The number at first row, second column is 0.083. On average, there is a 0.083 probability that a AAA bond will become a AA bond the next year, one slippage in credit rating. </a:t>
            </a:r>
          </a:p>
          <a:p>
            <a:r>
              <a:rPr lang="en-CA" sz="2800" dirty="0">
                <a:effectLst/>
                <a:latin typeface="Calibri" panose="020F0502020204030204" pitchFamily="34" charset="0"/>
                <a:ea typeface="DengXian" panose="02010600030101010101" pitchFamily="2" charset="-122"/>
              </a:rPr>
              <a:t>The number at first row, third column is 0.007. On average, there is a 0.007 probability that a AAA bond will become a </a:t>
            </a:r>
            <a:r>
              <a:rPr lang="en-CA" sz="2800" dirty="0" err="1">
                <a:effectLst/>
                <a:latin typeface="Calibri" panose="020F0502020204030204" pitchFamily="34" charset="0"/>
                <a:ea typeface="DengXian" panose="02010600030101010101" pitchFamily="2" charset="-122"/>
              </a:rPr>
              <a:t>A</a:t>
            </a:r>
            <a:r>
              <a:rPr lang="en-CA" sz="2800" dirty="0">
                <a:effectLst/>
                <a:latin typeface="Calibri" panose="020F0502020204030204" pitchFamily="34" charset="0"/>
                <a:ea typeface="DengXian" panose="02010600030101010101" pitchFamily="2" charset="-122"/>
              </a:rPr>
              <a:t> bond the next year, two slippage in credit rating.</a:t>
            </a:r>
            <a:endParaRPr lang="en-CA" dirty="0"/>
          </a:p>
        </p:txBody>
      </p:sp>
    </p:spTree>
    <p:extLst>
      <p:ext uri="{BB962C8B-B14F-4D97-AF65-F5344CB8AC3E}">
        <p14:creationId xmlns:p14="http://schemas.microsoft.com/office/powerpoint/2010/main" val="1302047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14029-4B44-459C-B6E3-B4A69300345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5642EC3-24D6-48E4-95A0-90E70AFEBE6F}"/>
              </a:ext>
            </a:extLst>
          </p:cNvPr>
          <p:cNvSpPr>
            <a:spLocks noGrp="1"/>
          </p:cNvSpPr>
          <p:nvPr>
            <p:ph idx="1"/>
          </p:nvPr>
        </p:nvSpPr>
        <p:spPr/>
        <p:txBody>
          <a:bodyPr/>
          <a:lstStyle/>
          <a:p>
            <a:r>
              <a:rPr lang="en-CA" sz="2800" dirty="0">
                <a:effectLst/>
                <a:latin typeface="Calibri" panose="020F0502020204030204" pitchFamily="34" charset="0"/>
                <a:ea typeface="DengXian" panose="02010600030101010101" pitchFamily="2" charset="-122"/>
              </a:rPr>
              <a:t>The sum of all numbers in the first row is one, since a bond rating starting with AAA must end somewhere.</a:t>
            </a:r>
          </a:p>
          <a:p>
            <a:r>
              <a:rPr lang="en-CA" sz="2800" dirty="0">
                <a:effectLst/>
                <a:latin typeface="Calibri" panose="020F0502020204030204" pitchFamily="34" charset="0"/>
                <a:ea typeface="DengXian" panose="02010600030101010101" pitchFamily="2" charset="-122"/>
              </a:rPr>
              <a:t>Similarly, the sum of all numbers in each row is one.</a:t>
            </a:r>
          </a:p>
          <a:p>
            <a:pPr marL="0" indent="0">
              <a:buNone/>
            </a:pPr>
            <a:endParaRPr lang="en-CA" dirty="0"/>
          </a:p>
        </p:txBody>
      </p:sp>
    </p:spTree>
    <p:extLst>
      <p:ext uri="{BB962C8B-B14F-4D97-AF65-F5344CB8AC3E}">
        <p14:creationId xmlns:p14="http://schemas.microsoft.com/office/powerpoint/2010/main" val="3639095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25268-2B61-4342-942F-4475F0ECD12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AB599B4-F21B-4F68-AC39-7B3315137A61}"/>
              </a:ext>
            </a:extLst>
          </p:cNvPr>
          <p:cNvSpPr>
            <a:spLocks noGrp="1"/>
          </p:cNvSpPr>
          <p:nvPr>
            <p:ph idx="1"/>
          </p:nvPr>
        </p:nvSpPr>
        <p:spPr/>
        <p:txBody>
          <a:bodyPr/>
          <a:lstStyle/>
          <a:p>
            <a:pPr marL="0" indent="0">
              <a:buNone/>
            </a:pPr>
            <a:endParaRPr lang="en-CA" sz="2800" dirty="0">
              <a:effectLst/>
              <a:latin typeface="Calibri" panose="020F0502020204030204" pitchFamily="34" charset="0"/>
              <a:ea typeface="DengXian" panose="02010600030101010101" pitchFamily="2" charset="-122"/>
            </a:endParaRPr>
          </a:p>
          <a:p>
            <a:r>
              <a:rPr lang="en-CA" sz="2800" dirty="0">
                <a:effectLst/>
                <a:latin typeface="Calibri" panose="020F0502020204030204" pitchFamily="34" charset="0"/>
                <a:ea typeface="DengXian" panose="02010600030101010101" pitchFamily="2" charset="-122"/>
              </a:rPr>
              <a:t>The number at second row, first column is 0.001. On average, there is a 0.001 probability that a AA bond will become a AAA bond the next year, an enhancement in credit rating.</a:t>
            </a:r>
          </a:p>
          <a:p>
            <a:r>
              <a:rPr lang="en-CA" sz="2800" dirty="0">
                <a:effectLst/>
                <a:latin typeface="Calibri" panose="020F0502020204030204" pitchFamily="34" charset="0"/>
                <a:ea typeface="DengXian" panose="02010600030101010101" pitchFamily="2" charset="-122"/>
              </a:rPr>
              <a:t>The number at third row, first column is 0.009. On average, there is a 0.009 probability that a </a:t>
            </a:r>
            <a:r>
              <a:rPr lang="en-CA" sz="2800" dirty="0" err="1">
                <a:effectLst/>
                <a:latin typeface="Calibri" panose="020F0502020204030204" pitchFamily="34" charset="0"/>
                <a:ea typeface="DengXian" panose="02010600030101010101" pitchFamily="2" charset="-122"/>
              </a:rPr>
              <a:t>A</a:t>
            </a:r>
            <a:r>
              <a:rPr lang="en-CA" sz="2800" dirty="0">
                <a:effectLst/>
                <a:latin typeface="Calibri" panose="020F0502020204030204" pitchFamily="34" charset="0"/>
                <a:ea typeface="DengXian" panose="02010600030101010101" pitchFamily="2" charset="-122"/>
              </a:rPr>
              <a:t> bond will become a AAA bond the next year, an enhancement in credit rating.</a:t>
            </a:r>
          </a:p>
          <a:p>
            <a:endParaRPr lang="en-CA" dirty="0"/>
          </a:p>
        </p:txBody>
      </p:sp>
    </p:spTree>
    <p:extLst>
      <p:ext uri="{BB962C8B-B14F-4D97-AF65-F5344CB8AC3E}">
        <p14:creationId xmlns:p14="http://schemas.microsoft.com/office/powerpoint/2010/main" val="4186259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D2925-308C-4C13-8F2E-510CBF181DE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AF3BF0C-9CAB-47F5-82AA-FBB38159DEE9}"/>
              </a:ext>
            </a:extLst>
          </p:cNvPr>
          <p:cNvSpPr>
            <a:spLocks noGrp="1"/>
          </p:cNvSpPr>
          <p:nvPr>
            <p:ph idx="1"/>
          </p:nvPr>
        </p:nvSpPr>
        <p:spPr/>
        <p:txBody>
          <a:bodyPr/>
          <a:lstStyle/>
          <a:p>
            <a:r>
              <a:rPr lang="en-CA" dirty="0">
                <a:latin typeface="Calibri" panose="020F0502020204030204" pitchFamily="34" charset="0"/>
                <a:ea typeface="DengXian" panose="02010600030101010101" pitchFamily="2" charset="-122"/>
              </a:rPr>
              <a:t>The numbers in the first column represent the probabilities of different credit ratings moving to AAA at next time period. The sum of these numbers represents the overall likelihood of AAA rating.</a:t>
            </a:r>
          </a:p>
          <a:p>
            <a:r>
              <a:rPr lang="en-CA" dirty="0">
                <a:latin typeface="Calibri" panose="020F0502020204030204" pitchFamily="34" charset="0"/>
                <a:ea typeface="DengXian" panose="02010600030101010101" pitchFamily="2" charset="-122"/>
              </a:rPr>
              <a:t>Similarly, the sum of all the numbers in a particular column represents the overall likelihood of that particular rating.</a:t>
            </a:r>
          </a:p>
          <a:p>
            <a:r>
              <a:rPr lang="en-CA" dirty="0">
                <a:latin typeface="Calibri" panose="020F0502020204030204" pitchFamily="34" charset="0"/>
                <a:ea typeface="DengXian" panose="02010600030101010101" pitchFamily="2" charset="-122"/>
              </a:rPr>
              <a:t>Note that the sum of each column doesn’t represent the probability.</a:t>
            </a:r>
          </a:p>
          <a:p>
            <a:r>
              <a:rPr lang="en-CA" dirty="0">
                <a:latin typeface="Calibri" panose="020F0502020204030204" pitchFamily="34" charset="0"/>
                <a:ea typeface="DengXian" panose="02010600030101010101" pitchFamily="2" charset="-122"/>
              </a:rPr>
              <a:t>We won’t go into the details.</a:t>
            </a:r>
            <a:endParaRPr lang="en-CA" dirty="0"/>
          </a:p>
        </p:txBody>
      </p:sp>
    </p:spTree>
    <p:extLst>
      <p:ext uri="{BB962C8B-B14F-4D97-AF65-F5344CB8AC3E}">
        <p14:creationId xmlns:p14="http://schemas.microsoft.com/office/powerpoint/2010/main" val="3753459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700D-FC07-4954-A63B-CEF08967057C}"/>
              </a:ext>
            </a:extLst>
          </p:cNvPr>
          <p:cNvSpPr>
            <a:spLocks noGrp="1"/>
          </p:cNvSpPr>
          <p:nvPr>
            <p:ph type="title"/>
          </p:nvPr>
        </p:nvSpPr>
        <p:spPr/>
        <p:txBody>
          <a:bodyPr/>
          <a:lstStyle/>
          <a:p>
            <a:r>
              <a:rPr lang="en-CA" dirty="0">
                <a:latin typeface="Calibri" panose="020F0502020204030204" pitchFamily="34" charset="0"/>
                <a:ea typeface="DengXian" panose="02010600030101010101" pitchFamily="2" charset="-122"/>
                <a:cs typeface="Calibri" panose="020F0502020204030204" pitchFamily="34" charset="0"/>
              </a:rPr>
              <a:t>Take another look at the</a:t>
            </a:r>
            <a:r>
              <a:rPr lang="en-CA" sz="4400" dirty="0">
                <a:effectLst/>
                <a:latin typeface="Calibri" panose="020F0502020204030204" pitchFamily="34" charset="0"/>
                <a:ea typeface="DengXian" panose="02010600030101010101" pitchFamily="2" charset="-122"/>
                <a:cs typeface="Calibri" panose="020F0502020204030204" pitchFamily="34" charset="0"/>
              </a:rPr>
              <a:t> transition probability matrix</a:t>
            </a:r>
            <a:endParaRPr lang="en-CA" dirty="0"/>
          </a:p>
        </p:txBody>
      </p:sp>
      <p:graphicFrame>
        <p:nvGraphicFramePr>
          <p:cNvPr id="4" name="Content Placeholder 3">
            <a:extLst>
              <a:ext uri="{FF2B5EF4-FFF2-40B4-BE49-F238E27FC236}">
                <a16:creationId xmlns:a16="http://schemas.microsoft.com/office/drawing/2014/main" id="{D9EA7008-E24C-4AE5-82DF-2AD6867833D5}"/>
              </a:ext>
            </a:extLst>
          </p:cNvPr>
          <p:cNvGraphicFramePr>
            <a:graphicFrameLocks noGrp="1"/>
          </p:cNvGraphicFramePr>
          <p:nvPr>
            <p:ph idx="1"/>
          </p:nvPr>
        </p:nvGraphicFramePr>
        <p:xfrm>
          <a:off x="1219201" y="1839310"/>
          <a:ext cx="9648495" cy="4792716"/>
        </p:xfrm>
        <a:graphic>
          <a:graphicData uri="http://schemas.openxmlformats.org/drawingml/2006/table">
            <a:tbl>
              <a:tblPr firstRow="1" firstCol="1" bandRow="1">
                <a:tableStyleId>{5C22544A-7EE6-4342-B048-85BDC9FD1C3A}</a:tableStyleId>
              </a:tblPr>
              <a:tblGrid>
                <a:gridCol w="1072055">
                  <a:extLst>
                    <a:ext uri="{9D8B030D-6E8A-4147-A177-3AD203B41FA5}">
                      <a16:colId xmlns:a16="http://schemas.microsoft.com/office/drawing/2014/main" val="1304060759"/>
                    </a:ext>
                  </a:extLst>
                </a:gridCol>
                <a:gridCol w="1072055">
                  <a:extLst>
                    <a:ext uri="{9D8B030D-6E8A-4147-A177-3AD203B41FA5}">
                      <a16:colId xmlns:a16="http://schemas.microsoft.com/office/drawing/2014/main" val="3662355801"/>
                    </a:ext>
                  </a:extLst>
                </a:gridCol>
                <a:gridCol w="1072055">
                  <a:extLst>
                    <a:ext uri="{9D8B030D-6E8A-4147-A177-3AD203B41FA5}">
                      <a16:colId xmlns:a16="http://schemas.microsoft.com/office/drawing/2014/main" val="2306515866"/>
                    </a:ext>
                  </a:extLst>
                </a:gridCol>
                <a:gridCol w="1072055">
                  <a:extLst>
                    <a:ext uri="{9D8B030D-6E8A-4147-A177-3AD203B41FA5}">
                      <a16:colId xmlns:a16="http://schemas.microsoft.com/office/drawing/2014/main" val="3203412378"/>
                    </a:ext>
                  </a:extLst>
                </a:gridCol>
                <a:gridCol w="1072055">
                  <a:extLst>
                    <a:ext uri="{9D8B030D-6E8A-4147-A177-3AD203B41FA5}">
                      <a16:colId xmlns:a16="http://schemas.microsoft.com/office/drawing/2014/main" val="300235654"/>
                    </a:ext>
                  </a:extLst>
                </a:gridCol>
                <a:gridCol w="1072055">
                  <a:extLst>
                    <a:ext uri="{9D8B030D-6E8A-4147-A177-3AD203B41FA5}">
                      <a16:colId xmlns:a16="http://schemas.microsoft.com/office/drawing/2014/main" val="571052733"/>
                    </a:ext>
                  </a:extLst>
                </a:gridCol>
                <a:gridCol w="1072055">
                  <a:extLst>
                    <a:ext uri="{9D8B030D-6E8A-4147-A177-3AD203B41FA5}">
                      <a16:colId xmlns:a16="http://schemas.microsoft.com/office/drawing/2014/main" val="3037196546"/>
                    </a:ext>
                  </a:extLst>
                </a:gridCol>
                <a:gridCol w="1072055">
                  <a:extLst>
                    <a:ext uri="{9D8B030D-6E8A-4147-A177-3AD203B41FA5}">
                      <a16:colId xmlns:a16="http://schemas.microsoft.com/office/drawing/2014/main" val="1919831271"/>
                    </a:ext>
                  </a:extLst>
                </a:gridCol>
                <a:gridCol w="1072055">
                  <a:extLst>
                    <a:ext uri="{9D8B030D-6E8A-4147-A177-3AD203B41FA5}">
                      <a16:colId xmlns:a16="http://schemas.microsoft.com/office/drawing/2014/main" val="751405949"/>
                    </a:ext>
                  </a:extLst>
                </a:gridCol>
              </a:tblGrid>
              <a:tr h="532524">
                <a:tc>
                  <a:txBody>
                    <a:bodyPr/>
                    <a:lstStyle/>
                    <a:p>
                      <a:pPr>
                        <a:lnSpc>
                          <a:spcPct val="107000"/>
                        </a:lnSpc>
                      </a:pPr>
                      <a:endParaRPr lang="en-CA" sz="24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AAA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AA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BBB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BB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CCC</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Default</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2547361685"/>
                  </a:ext>
                </a:extLst>
              </a:tr>
              <a:tr h="532524">
                <a:tc>
                  <a:txBody>
                    <a:bodyPr/>
                    <a:lstStyle/>
                    <a:p>
                      <a:pPr>
                        <a:lnSpc>
                          <a:spcPct val="107000"/>
                        </a:lnSpc>
                        <a:spcAft>
                          <a:spcPts val="800"/>
                        </a:spcAft>
                      </a:pPr>
                      <a:r>
                        <a:rPr lang="en-CA" sz="2400">
                          <a:effectLst/>
                        </a:rPr>
                        <a:t>AAA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0.908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0.083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4181958214"/>
                  </a:ext>
                </a:extLst>
              </a:tr>
              <a:tr h="532524">
                <a:tc>
                  <a:txBody>
                    <a:bodyPr/>
                    <a:lstStyle/>
                    <a:p>
                      <a:pPr>
                        <a:lnSpc>
                          <a:spcPct val="107000"/>
                        </a:lnSpc>
                        <a:spcAft>
                          <a:spcPts val="800"/>
                        </a:spcAft>
                      </a:pPr>
                      <a:r>
                        <a:rPr lang="en-CA" sz="2400">
                          <a:effectLst/>
                        </a:rPr>
                        <a:t>AA </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0.912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0.079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4117296286"/>
                  </a:ext>
                </a:extLst>
              </a:tr>
              <a:tr h="532524">
                <a:tc>
                  <a:txBody>
                    <a:bodyPr/>
                    <a:lstStyle/>
                    <a:p>
                      <a:pPr>
                        <a:lnSpc>
                          <a:spcPct val="107000"/>
                        </a:lnSpc>
                        <a:spcAft>
                          <a:spcPts val="800"/>
                        </a:spcAft>
                      </a:pPr>
                      <a:r>
                        <a:rPr lang="en-CA" sz="2400">
                          <a:effectLst/>
                        </a:rPr>
                        <a:t>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0.024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0.900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0.054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3613480066"/>
                  </a:ext>
                </a:extLst>
              </a:tr>
              <a:tr h="532524">
                <a:tc>
                  <a:txBody>
                    <a:bodyPr/>
                    <a:lstStyle/>
                    <a:p>
                      <a:pPr>
                        <a:lnSpc>
                          <a:spcPct val="107000"/>
                        </a:lnSpc>
                        <a:spcAft>
                          <a:spcPts val="800"/>
                        </a:spcAft>
                      </a:pPr>
                      <a:r>
                        <a:rPr lang="en-CA" sz="2400">
                          <a:effectLst/>
                        </a:rPr>
                        <a:t>BBB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0.059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0.869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0.053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0.012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145284364"/>
                  </a:ext>
                </a:extLst>
              </a:tr>
              <a:tr h="532524">
                <a:tc>
                  <a:txBody>
                    <a:bodyPr/>
                    <a:lstStyle/>
                    <a:p>
                      <a:pPr>
                        <a:lnSpc>
                          <a:spcPct val="107000"/>
                        </a:lnSpc>
                        <a:spcAft>
                          <a:spcPts val="800"/>
                        </a:spcAft>
                      </a:pPr>
                      <a:r>
                        <a:rPr lang="en-CA" sz="2400">
                          <a:effectLst/>
                        </a:rPr>
                        <a:t>BB </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0.077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0.805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0.088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0.010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0.012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356744528"/>
                  </a:ext>
                </a:extLst>
              </a:tr>
              <a:tr h="532524">
                <a:tc>
                  <a:txBody>
                    <a:bodyPr/>
                    <a:lstStyle/>
                    <a:p>
                      <a:pPr>
                        <a:lnSpc>
                          <a:spcPct val="107000"/>
                        </a:lnSpc>
                        <a:spcAft>
                          <a:spcPts val="800"/>
                        </a:spcAft>
                      </a:pPr>
                      <a:r>
                        <a:rPr lang="en-CA" sz="2400">
                          <a:effectLst/>
                        </a:rPr>
                        <a:t>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0.065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0.827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0.041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0.059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215973136"/>
                  </a:ext>
                </a:extLst>
              </a:tr>
              <a:tr h="532524">
                <a:tc>
                  <a:txBody>
                    <a:bodyPr/>
                    <a:lstStyle/>
                    <a:p>
                      <a:pPr>
                        <a:lnSpc>
                          <a:spcPct val="107000"/>
                        </a:lnSpc>
                        <a:spcAft>
                          <a:spcPts val="800"/>
                        </a:spcAft>
                      </a:pPr>
                      <a:r>
                        <a:rPr lang="en-CA" sz="2400">
                          <a:effectLst/>
                        </a:rPr>
                        <a:t>CCC</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0.013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0.023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0.129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0.606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0.225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3318602109"/>
                  </a:ext>
                </a:extLst>
              </a:tr>
              <a:tr h="532524">
                <a:tc>
                  <a:txBody>
                    <a:bodyPr/>
                    <a:lstStyle/>
                    <a:p>
                      <a:pPr>
                        <a:lnSpc>
                          <a:spcPct val="107000"/>
                        </a:lnSpc>
                        <a:spcAft>
                          <a:spcPts val="800"/>
                        </a:spcAft>
                      </a:pPr>
                      <a:r>
                        <a:rPr lang="en-CA" sz="2400">
                          <a:effectLst/>
                        </a:rPr>
                        <a:t>Default</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dirty="0">
                          <a:effectLst/>
                        </a:rPr>
                        <a:t>1.000</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849743726"/>
                  </a:ext>
                </a:extLst>
              </a:tr>
            </a:tbl>
          </a:graphicData>
        </a:graphic>
      </p:graphicFrame>
    </p:spTree>
    <p:extLst>
      <p:ext uri="{BB962C8B-B14F-4D97-AF65-F5344CB8AC3E}">
        <p14:creationId xmlns:p14="http://schemas.microsoft.com/office/powerpoint/2010/main" val="704679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9BAE6-2D77-4FD4-A727-D5288D2DF94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BE11FBE-9953-4DFB-86C1-2A43B10F5F01}"/>
              </a:ext>
            </a:extLst>
          </p:cNvPr>
          <p:cNvSpPr>
            <a:spLocks noGrp="1"/>
          </p:cNvSpPr>
          <p:nvPr>
            <p:ph idx="1"/>
          </p:nvPr>
        </p:nvSpPr>
        <p:spPr/>
        <p:txBody>
          <a:bodyPr>
            <a:normAutofit fontScale="92500" lnSpcReduction="20000"/>
          </a:bodyPr>
          <a:lstStyle/>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We want to extract information about the long term health of companies from the transition probability matrix.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First, we look at transition probabilities between AAA and AA bonds.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Every year, there is a 0.083, or 8.3% probability a AAA bond is downgraded to AA bond.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Every year, there is a 0.001, or 0.1% probability a AA bond is upgraded to AAA bond. </a:t>
            </a:r>
          </a:p>
          <a:p>
            <a:pPr>
              <a:lnSpc>
                <a:spcPct val="107000"/>
              </a:lnSpc>
              <a:spcAft>
                <a:spcPts val="800"/>
              </a:spcAft>
            </a:pPr>
            <a:r>
              <a:rPr lang="en-CA" dirty="0">
                <a:effectLst/>
                <a:latin typeface="Calibri" panose="020F0502020204030204" pitchFamily="34" charset="0"/>
                <a:ea typeface="DengXian" panose="02010600030101010101" pitchFamily="2" charset="-122"/>
                <a:cs typeface="Calibri" panose="020F0502020204030204" pitchFamily="34" charset="0"/>
              </a:rPr>
              <a:t>From these data, it seems that there is a trend of declining health of companies every year.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223668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EF699-D012-4A6C-8F5F-CA3253FE4EC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DCAE339-7792-4D10-87B9-CAB6555C4C1B}"/>
              </a:ext>
            </a:extLst>
          </p:cNvPr>
          <p:cNvSpPr>
            <a:spLocks noGrp="1"/>
          </p:cNvSpPr>
          <p:nvPr>
            <p:ph idx="1"/>
          </p:nvPr>
        </p:nvSpPr>
        <p:spPr/>
        <p:txBody>
          <a:bodyPr/>
          <a:lstStyle/>
          <a:p>
            <a:r>
              <a:rPr lang="en-CA" sz="2800" dirty="0">
                <a:effectLst/>
                <a:latin typeface="Calibri" panose="020F0502020204030204" pitchFamily="34" charset="0"/>
                <a:ea typeface="DengXian" panose="02010600030101010101" pitchFamily="2" charset="-122"/>
                <a:cs typeface="Calibri" panose="020F0502020204030204" pitchFamily="34" charset="0"/>
              </a:rPr>
              <a:t>Then we look at transition probabilities between BBB and BB bonds.</a:t>
            </a:r>
          </a:p>
          <a:p>
            <a:r>
              <a:rPr lang="en-CA" sz="2800" dirty="0">
                <a:effectLst/>
                <a:latin typeface="Calibri" panose="020F0502020204030204" pitchFamily="34" charset="0"/>
                <a:ea typeface="DengXian" panose="02010600030101010101" pitchFamily="2" charset="-122"/>
                <a:cs typeface="Calibri" panose="020F0502020204030204" pitchFamily="34" charset="0"/>
              </a:rPr>
              <a:t> Every year, there is a 0.053, or 5.3% probability a BBB bond is downgraded to BB bond. </a:t>
            </a:r>
          </a:p>
          <a:p>
            <a:r>
              <a:rPr lang="en-CA" sz="2800" dirty="0">
                <a:effectLst/>
                <a:latin typeface="Calibri" panose="020F0502020204030204" pitchFamily="34" charset="0"/>
                <a:ea typeface="DengXian" panose="02010600030101010101" pitchFamily="2" charset="-122"/>
                <a:cs typeface="Calibri" panose="020F0502020204030204" pitchFamily="34" charset="0"/>
              </a:rPr>
              <a:t>Every year, there is a 0.077, or 7.7% probability a BB bond is upgraded to BBB bond. </a:t>
            </a:r>
          </a:p>
          <a:p>
            <a:r>
              <a:rPr lang="en-CA" sz="2800" dirty="0">
                <a:effectLst/>
                <a:latin typeface="Calibri" panose="020F0502020204030204" pitchFamily="34" charset="0"/>
                <a:ea typeface="DengXian" panose="02010600030101010101" pitchFamily="2" charset="-122"/>
                <a:cs typeface="Calibri" panose="020F0502020204030204" pitchFamily="34" charset="0"/>
              </a:rPr>
              <a:t>From these data, it seems that there is a trend of slightly improving health of companies every year. </a:t>
            </a:r>
          </a:p>
          <a:p>
            <a:r>
              <a:rPr lang="en-CA" sz="2800" dirty="0">
                <a:effectLst/>
                <a:latin typeface="Calibri" panose="020F0502020204030204" pitchFamily="34" charset="0"/>
                <a:ea typeface="DengXian" panose="02010600030101010101" pitchFamily="2" charset="-122"/>
                <a:cs typeface="Calibri" panose="020F0502020204030204" pitchFamily="34" charset="0"/>
              </a:rPr>
              <a:t>From the transition probability matrix, we can’t be certain whether the overall health of companies declines every year.</a:t>
            </a:r>
            <a:endParaRPr lang="en-CA" sz="28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110473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10183-9624-46C6-92FF-C20DE3F2F39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5CC5BF7-CFDE-41B0-87DD-0F5135C4DFF5}"/>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To obtaining clearer picture, we can multiply transition probability matrix multiple times to see the long term results. </a:t>
            </a:r>
          </a:p>
          <a:p>
            <a:r>
              <a:rPr lang="en-CA" sz="3200" dirty="0">
                <a:effectLst/>
                <a:latin typeface="Calibri" panose="020F0502020204030204" pitchFamily="34" charset="0"/>
                <a:ea typeface="DengXian" panose="02010600030101010101" pitchFamily="2" charset="-122"/>
                <a:cs typeface="Calibri" panose="020F0502020204030204" pitchFamily="34" charset="0"/>
              </a:rPr>
              <a:t>It is easy to perform matrix multiplication with Excel. </a:t>
            </a:r>
          </a:p>
          <a:p>
            <a:r>
              <a:rPr lang="en-CA" sz="3200" dirty="0">
                <a:effectLst/>
                <a:latin typeface="Calibri" panose="020F0502020204030204" pitchFamily="34" charset="0"/>
                <a:ea typeface="DengXian" panose="02010600030101010101" pitchFamily="2" charset="-122"/>
                <a:cs typeface="Calibri" panose="020F0502020204030204" pitchFamily="34" charset="0"/>
              </a:rPr>
              <a:t>We can use the </a:t>
            </a:r>
            <a:r>
              <a:rPr lang="en-CA" sz="3200" dirty="0" err="1">
                <a:effectLst/>
                <a:latin typeface="Calibri" panose="020F0502020204030204" pitchFamily="34" charset="0"/>
                <a:ea typeface="DengXian" panose="02010600030101010101" pitchFamily="2" charset="-122"/>
                <a:cs typeface="Calibri" panose="020F0502020204030204" pitchFamily="34" charset="0"/>
              </a:rPr>
              <a:t>mmulti</a:t>
            </a:r>
            <a:r>
              <a:rPr lang="en-CA" sz="3200" dirty="0">
                <a:effectLst/>
                <a:latin typeface="Calibri" panose="020F0502020204030204" pitchFamily="34" charset="0"/>
                <a:ea typeface="DengXian" panose="02010600030101010101" pitchFamily="2" charset="-122"/>
                <a:cs typeface="Calibri" panose="020F0502020204030204" pitchFamily="34" charset="0"/>
              </a:rPr>
              <a:t> command. </a:t>
            </a:r>
          </a:p>
          <a:p>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882445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5CCEA-D320-4A11-9692-3A2BE106A4AE}"/>
              </a:ext>
            </a:extLst>
          </p:cNvPr>
          <p:cNvSpPr>
            <a:spLocks noGrp="1"/>
          </p:cNvSpPr>
          <p:nvPr>
            <p:ph type="title"/>
          </p:nvPr>
        </p:nvSpPr>
        <p:spPr/>
        <p:txBody>
          <a:bodyPr/>
          <a:lstStyle/>
          <a:p>
            <a:r>
              <a:rPr lang="en-CA" sz="4400" dirty="0">
                <a:effectLst/>
                <a:latin typeface="Calibri" panose="020F0502020204030204" pitchFamily="34" charset="0"/>
                <a:ea typeface="DengXian" panose="02010600030101010101" pitchFamily="2" charset="-122"/>
                <a:cs typeface="Calibri" panose="020F0502020204030204" pitchFamily="34" charset="0"/>
              </a:rPr>
              <a:t>The sixty fourth power of the matrix</a:t>
            </a:r>
            <a:endParaRPr lang="en-CA" dirty="0"/>
          </a:p>
        </p:txBody>
      </p:sp>
      <p:graphicFrame>
        <p:nvGraphicFramePr>
          <p:cNvPr id="4" name="Content Placeholder 3">
            <a:extLst>
              <a:ext uri="{FF2B5EF4-FFF2-40B4-BE49-F238E27FC236}">
                <a16:creationId xmlns:a16="http://schemas.microsoft.com/office/drawing/2014/main" id="{B772D9E8-FA47-45A7-A1CE-584F770F8B42}"/>
              </a:ext>
            </a:extLst>
          </p:cNvPr>
          <p:cNvGraphicFramePr>
            <a:graphicFrameLocks noGrp="1"/>
          </p:cNvGraphicFramePr>
          <p:nvPr>
            <p:ph idx="1"/>
          </p:nvPr>
        </p:nvGraphicFramePr>
        <p:xfrm>
          <a:off x="838200" y="1849822"/>
          <a:ext cx="10334297" cy="4669676"/>
        </p:xfrm>
        <a:graphic>
          <a:graphicData uri="http://schemas.openxmlformats.org/drawingml/2006/table">
            <a:tbl>
              <a:tblPr firstRow="1" firstCol="1" bandRow="1">
                <a:tableStyleId>{5C22544A-7EE6-4342-B048-85BDC9FD1C3A}</a:tableStyleId>
              </a:tblPr>
              <a:tblGrid>
                <a:gridCol w="1586593">
                  <a:extLst>
                    <a:ext uri="{9D8B030D-6E8A-4147-A177-3AD203B41FA5}">
                      <a16:colId xmlns:a16="http://schemas.microsoft.com/office/drawing/2014/main" val="3770672959"/>
                    </a:ext>
                  </a:extLst>
                </a:gridCol>
                <a:gridCol w="1093463">
                  <a:extLst>
                    <a:ext uri="{9D8B030D-6E8A-4147-A177-3AD203B41FA5}">
                      <a16:colId xmlns:a16="http://schemas.microsoft.com/office/drawing/2014/main" val="3157911553"/>
                    </a:ext>
                  </a:extLst>
                </a:gridCol>
                <a:gridCol w="1093463">
                  <a:extLst>
                    <a:ext uri="{9D8B030D-6E8A-4147-A177-3AD203B41FA5}">
                      <a16:colId xmlns:a16="http://schemas.microsoft.com/office/drawing/2014/main" val="3112796362"/>
                    </a:ext>
                  </a:extLst>
                </a:gridCol>
                <a:gridCol w="1093463">
                  <a:extLst>
                    <a:ext uri="{9D8B030D-6E8A-4147-A177-3AD203B41FA5}">
                      <a16:colId xmlns:a16="http://schemas.microsoft.com/office/drawing/2014/main" val="370475765"/>
                    </a:ext>
                  </a:extLst>
                </a:gridCol>
                <a:gridCol w="1093463">
                  <a:extLst>
                    <a:ext uri="{9D8B030D-6E8A-4147-A177-3AD203B41FA5}">
                      <a16:colId xmlns:a16="http://schemas.microsoft.com/office/drawing/2014/main" val="2217969103"/>
                    </a:ext>
                  </a:extLst>
                </a:gridCol>
                <a:gridCol w="1093463">
                  <a:extLst>
                    <a:ext uri="{9D8B030D-6E8A-4147-A177-3AD203B41FA5}">
                      <a16:colId xmlns:a16="http://schemas.microsoft.com/office/drawing/2014/main" val="577505837"/>
                    </a:ext>
                  </a:extLst>
                </a:gridCol>
                <a:gridCol w="1093463">
                  <a:extLst>
                    <a:ext uri="{9D8B030D-6E8A-4147-A177-3AD203B41FA5}">
                      <a16:colId xmlns:a16="http://schemas.microsoft.com/office/drawing/2014/main" val="713466910"/>
                    </a:ext>
                  </a:extLst>
                </a:gridCol>
                <a:gridCol w="1093463">
                  <a:extLst>
                    <a:ext uri="{9D8B030D-6E8A-4147-A177-3AD203B41FA5}">
                      <a16:colId xmlns:a16="http://schemas.microsoft.com/office/drawing/2014/main" val="2848944159"/>
                    </a:ext>
                  </a:extLst>
                </a:gridCol>
                <a:gridCol w="1093463">
                  <a:extLst>
                    <a:ext uri="{9D8B030D-6E8A-4147-A177-3AD203B41FA5}">
                      <a16:colId xmlns:a16="http://schemas.microsoft.com/office/drawing/2014/main" val="2351081147"/>
                    </a:ext>
                  </a:extLst>
                </a:gridCol>
              </a:tblGrid>
              <a:tr h="390431">
                <a:tc>
                  <a:txBody>
                    <a:bodyPr/>
                    <a:lstStyle/>
                    <a:p>
                      <a:pPr>
                        <a:lnSpc>
                          <a:spcPct val="107000"/>
                        </a:lnSpc>
                      </a:pPr>
                      <a:endParaRPr lang="en-CA" sz="24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AAA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AA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BBB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BB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CCC</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Default</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2428570594"/>
                  </a:ext>
                </a:extLst>
              </a:tr>
              <a:tr h="390431">
                <a:tc>
                  <a:txBody>
                    <a:bodyPr/>
                    <a:lstStyle/>
                    <a:p>
                      <a:pPr>
                        <a:lnSpc>
                          <a:spcPct val="107000"/>
                        </a:lnSpc>
                        <a:spcAft>
                          <a:spcPts val="800"/>
                        </a:spcAft>
                      </a:pPr>
                      <a:r>
                        <a:rPr lang="en-CA" sz="2400">
                          <a:effectLst/>
                        </a:rPr>
                        <a:t>AAA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0.029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0.117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0.224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0.159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0.078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0.064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0.010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0.318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934092867"/>
                  </a:ext>
                </a:extLst>
              </a:tr>
              <a:tr h="390431">
                <a:tc>
                  <a:txBody>
                    <a:bodyPr/>
                    <a:lstStyle/>
                    <a:p>
                      <a:pPr>
                        <a:lnSpc>
                          <a:spcPct val="107000"/>
                        </a:lnSpc>
                        <a:spcAft>
                          <a:spcPts val="800"/>
                        </a:spcAft>
                      </a:pPr>
                      <a:r>
                        <a:rPr lang="en-CA" sz="2400">
                          <a:effectLst/>
                        </a:rPr>
                        <a:t>AA </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0.024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0.098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0.198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0.146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0.073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0.062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0.389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007296521"/>
                  </a:ext>
                </a:extLst>
              </a:tr>
              <a:tr h="390431">
                <a:tc>
                  <a:txBody>
                    <a:bodyPr/>
                    <a:lstStyle/>
                    <a:p>
                      <a:pPr>
                        <a:lnSpc>
                          <a:spcPct val="107000"/>
                        </a:lnSpc>
                        <a:spcAft>
                          <a:spcPts val="800"/>
                        </a:spcAft>
                      </a:pPr>
                      <a:r>
                        <a:rPr lang="en-CA" sz="2400">
                          <a:effectLst/>
                        </a:rPr>
                        <a:t>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0.022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0.085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0.174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0.130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0.066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0.056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0.458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2705375526"/>
                  </a:ext>
                </a:extLst>
              </a:tr>
              <a:tr h="390431">
                <a:tc>
                  <a:txBody>
                    <a:bodyPr/>
                    <a:lstStyle/>
                    <a:p>
                      <a:pPr>
                        <a:lnSpc>
                          <a:spcPct val="107000"/>
                        </a:lnSpc>
                        <a:spcAft>
                          <a:spcPts val="800"/>
                        </a:spcAft>
                      </a:pPr>
                      <a:r>
                        <a:rPr lang="en-CA" sz="2400">
                          <a:effectLst/>
                        </a:rPr>
                        <a:t>BBB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0.017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0.067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0.139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0.107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0.056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0.048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0.559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61976981"/>
                  </a:ext>
                </a:extLst>
              </a:tr>
              <a:tr h="390431">
                <a:tc>
                  <a:txBody>
                    <a:bodyPr/>
                    <a:lstStyle/>
                    <a:p>
                      <a:pPr>
                        <a:lnSpc>
                          <a:spcPct val="107000"/>
                        </a:lnSpc>
                        <a:spcAft>
                          <a:spcPts val="800"/>
                        </a:spcAft>
                      </a:pPr>
                      <a:r>
                        <a:rPr lang="en-CA" sz="2400">
                          <a:effectLst/>
                        </a:rPr>
                        <a:t>BB </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0.011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0.044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0.093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0.073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0.038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0.034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0.702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395190814"/>
                  </a:ext>
                </a:extLst>
              </a:tr>
              <a:tr h="390431">
                <a:tc>
                  <a:txBody>
                    <a:bodyPr/>
                    <a:lstStyle/>
                    <a:p>
                      <a:pPr>
                        <a:lnSpc>
                          <a:spcPct val="107000"/>
                        </a:lnSpc>
                        <a:spcAft>
                          <a:spcPts val="800"/>
                        </a:spcAft>
                      </a:pPr>
                      <a:r>
                        <a:rPr lang="en-CA" sz="2400">
                          <a:effectLst/>
                        </a:rPr>
                        <a:t>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0.024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dirty="0">
                          <a:effectLst/>
                        </a:rPr>
                        <a:t>0.053</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0.042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0.022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0.020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0.829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979306628"/>
                  </a:ext>
                </a:extLst>
              </a:tr>
              <a:tr h="390431">
                <a:tc>
                  <a:txBody>
                    <a:bodyPr/>
                    <a:lstStyle/>
                    <a:p>
                      <a:pPr>
                        <a:lnSpc>
                          <a:spcPct val="107000"/>
                        </a:lnSpc>
                        <a:spcAft>
                          <a:spcPts val="800"/>
                        </a:spcAft>
                      </a:pPr>
                      <a:r>
                        <a:rPr lang="en-CA" sz="2400">
                          <a:effectLst/>
                        </a:rPr>
                        <a:t>CCC</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0.014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0.030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0.024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0.013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0.011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0.903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4106200075"/>
                  </a:ext>
                </a:extLst>
              </a:tr>
              <a:tr h="390431">
                <a:tc>
                  <a:txBody>
                    <a:bodyPr/>
                    <a:lstStyle/>
                    <a:p>
                      <a:pPr>
                        <a:lnSpc>
                          <a:spcPct val="107000"/>
                        </a:lnSpc>
                        <a:spcAft>
                          <a:spcPts val="800"/>
                        </a:spcAft>
                      </a:pPr>
                      <a:r>
                        <a:rPr lang="en-CA" sz="2400">
                          <a:effectLst/>
                        </a:rPr>
                        <a:t>Default</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1.000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2928480448"/>
                  </a:ext>
                </a:extLst>
              </a:tr>
              <a:tr h="390431">
                <a:tc>
                  <a:txBody>
                    <a:bodyPr/>
                    <a:lstStyle/>
                    <a:p>
                      <a:pPr>
                        <a:lnSpc>
                          <a:spcPct val="107000"/>
                        </a:lnSpc>
                      </a:pPr>
                      <a:endParaRPr lang="en-CA" sz="24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24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24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24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24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24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24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240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pPr>
                      <a:endParaRPr lang="en-CA" sz="2400">
                        <a:effectLst/>
                        <a:latin typeface="Calibri" panose="020F0502020204030204" pitchFamily="34" charset="0"/>
                        <a:cs typeface="Times New Roman" panose="02020603050405020304" pitchFamily="18" charset="0"/>
                      </a:endParaRPr>
                    </a:p>
                  </a:txBody>
                  <a:tcPr marL="68580" marR="68580" marT="0" marB="0" anchor="b"/>
                </a:tc>
                <a:extLst>
                  <a:ext uri="{0D108BD9-81ED-4DB2-BD59-A6C34878D82A}">
                    <a16:rowId xmlns:a16="http://schemas.microsoft.com/office/drawing/2014/main" val="451626575"/>
                  </a:ext>
                </a:extLst>
              </a:tr>
              <a:tr h="738744">
                <a:tc>
                  <a:txBody>
                    <a:bodyPr/>
                    <a:lstStyle/>
                    <a:p>
                      <a:pPr>
                        <a:lnSpc>
                          <a:spcPct val="107000"/>
                        </a:lnSpc>
                        <a:spcAft>
                          <a:spcPts val="800"/>
                        </a:spcAft>
                      </a:pPr>
                      <a:r>
                        <a:rPr lang="en-CA" sz="2400">
                          <a:effectLst/>
                        </a:rPr>
                        <a:t>sum of column</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0.113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0.450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0.911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0.682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0.346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0.294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a:effectLst/>
                        </a:rPr>
                        <a:t>0.045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800"/>
                        </a:spcAft>
                      </a:pPr>
                      <a:r>
                        <a:rPr lang="en-CA" sz="2400" dirty="0">
                          <a:effectLst/>
                        </a:rPr>
                        <a:t>5.157</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869226290"/>
                  </a:ext>
                </a:extLst>
              </a:tr>
            </a:tbl>
          </a:graphicData>
        </a:graphic>
      </p:graphicFrame>
    </p:spTree>
    <p:extLst>
      <p:ext uri="{BB962C8B-B14F-4D97-AF65-F5344CB8AC3E}">
        <p14:creationId xmlns:p14="http://schemas.microsoft.com/office/powerpoint/2010/main" val="1679717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7AC08-9098-48E4-871B-D550783112D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153DC91-7023-4893-9BB9-2E9F309D7D74}"/>
              </a:ext>
            </a:extLst>
          </p:cNvPr>
          <p:cNvSpPr>
            <a:spLocks noGrp="1"/>
          </p:cNvSpPr>
          <p:nvPr>
            <p:ph idx="1"/>
          </p:nvPr>
        </p:nvSpPr>
        <p:spPr/>
        <p:txBody>
          <a:bodyPr>
            <a:normAutofit lnSpcReduction="10000"/>
          </a:bodyPr>
          <a:lstStyle/>
          <a:p>
            <a:r>
              <a:rPr lang="en-CA" dirty="0">
                <a:effectLst/>
                <a:latin typeface="Calibri" panose="020F0502020204030204" pitchFamily="34" charset="0"/>
                <a:ea typeface="DengXian" panose="02010600030101010101" pitchFamily="2" charset="-122"/>
                <a:cs typeface="Calibri" panose="020F0502020204030204" pitchFamily="34" charset="0"/>
              </a:rPr>
              <a:t>From the table in the previous slide, we can find the values are highly concentrated at the last column, the default column. </a:t>
            </a:r>
          </a:p>
          <a:p>
            <a:r>
              <a:rPr lang="en-CA" dirty="0">
                <a:effectLst/>
                <a:latin typeface="Calibri" panose="020F0502020204030204" pitchFamily="34" charset="0"/>
                <a:ea typeface="DengXian" panose="02010600030101010101" pitchFamily="2" charset="-122"/>
                <a:cs typeface="Calibri" panose="020F0502020204030204" pitchFamily="34" charset="0"/>
              </a:rPr>
              <a:t>The last row is the sum of each column. </a:t>
            </a:r>
          </a:p>
          <a:p>
            <a:r>
              <a:rPr lang="en-CA" dirty="0">
                <a:effectLst/>
                <a:latin typeface="Calibri" panose="020F0502020204030204" pitchFamily="34" charset="0"/>
                <a:ea typeface="DengXian" panose="02010600030101010101" pitchFamily="2" charset="-122"/>
                <a:cs typeface="Calibri" panose="020F0502020204030204" pitchFamily="34" charset="0"/>
              </a:rPr>
              <a:t>From the iteration results,  after sixty four years, the majority of the companies from that cohort will default. </a:t>
            </a:r>
          </a:p>
          <a:p>
            <a:r>
              <a:rPr lang="en-CA" dirty="0">
                <a:effectLst/>
                <a:latin typeface="Calibri" panose="020F0502020204030204" pitchFamily="34" charset="0"/>
                <a:ea typeface="DengXian" panose="02010600030101010101" pitchFamily="2" charset="-122"/>
                <a:cs typeface="Calibri" panose="020F0502020204030204" pitchFamily="34" charset="0"/>
              </a:rPr>
              <a:t>Of course, we can’t interpret it too literally. </a:t>
            </a:r>
          </a:p>
          <a:p>
            <a:r>
              <a:rPr lang="en-CA" dirty="0">
                <a:effectLst/>
                <a:latin typeface="Calibri" panose="020F0502020204030204" pitchFamily="34" charset="0"/>
                <a:ea typeface="DengXian" panose="02010600030101010101" pitchFamily="2" charset="-122"/>
                <a:cs typeface="Calibri" panose="020F0502020204030204" pitchFamily="34" charset="0"/>
              </a:rPr>
              <a:t>It is possible that some companies, due to poor performance, have been acquired by other companies. </a:t>
            </a:r>
          </a:p>
          <a:p>
            <a:r>
              <a:rPr lang="en-CA" dirty="0">
                <a:effectLst/>
                <a:latin typeface="Calibri" panose="020F0502020204030204" pitchFamily="34" charset="0"/>
                <a:ea typeface="DengXian" panose="02010600030101010101" pitchFamily="2" charset="-122"/>
                <a:cs typeface="Calibri" panose="020F0502020204030204" pitchFamily="34" charset="0"/>
              </a:rPr>
              <a:t>Some companies, due to low credit rating, are unable to obtain, or choose not to seek further funding from the debt markets.</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3479898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4424F-A136-419F-844B-7754EE713B0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C216E98-6C08-4409-97B6-1F3B51AB9745}"/>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Capital structure theory is difficult to understand. </a:t>
            </a:r>
          </a:p>
          <a:p>
            <a:r>
              <a:rPr lang="en-CA" sz="3200" dirty="0">
                <a:effectLst/>
                <a:latin typeface="Calibri" panose="020F0502020204030204" pitchFamily="34" charset="0"/>
                <a:ea typeface="DengXian" panose="02010600030101010101" pitchFamily="2" charset="-122"/>
                <a:cs typeface="Calibri" panose="020F0502020204030204" pitchFamily="34" charset="0"/>
              </a:rPr>
              <a:t>From Modigliani Miller theory, capital structure is irrelevant in perfect market.</a:t>
            </a:r>
          </a:p>
          <a:p>
            <a:r>
              <a:rPr lang="en-CA" sz="3200" dirty="0">
                <a:effectLst/>
                <a:latin typeface="Calibri" panose="020F0502020204030204" pitchFamily="34" charset="0"/>
                <a:ea typeface="DengXian" panose="02010600030101010101" pitchFamily="2" charset="-122"/>
                <a:cs typeface="Calibri" panose="020F0502020204030204" pitchFamily="34" charset="0"/>
              </a:rPr>
              <a:t>Then we throw in various imperfections to explain various capital structure patterns in reality. </a:t>
            </a:r>
          </a:p>
          <a:p>
            <a:r>
              <a:rPr lang="en-CA" sz="3200" dirty="0">
                <a:latin typeface="Calibri" panose="020F0502020204030204" pitchFamily="34" charset="0"/>
                <a:ea typeface="DengXian" panose="02010600030101010101" pitchFamily="2" charset="-122"/>
                <a:cs typeface="Calibri" panose="020F0502020204030204" pitchFamily="34" charset="0"/>
              </a:rPr>
              <a:t>These explanations are often plausible, but not very convincing.</a:t>
            </a:r>
            <a:endParaRPr lang="en-CA" sz="3200" dirty="0">
              <a:effectLst/>
              <a:latin typeface="Calibri" panose="020F0502020204030204" pitchFamily="34" charset="0"/>
              <a:ea typeface="DengXian" panose="02010600030101010101" pitchFamily="2" charset="-122"/>
              <a:cs typeface="Calibri" panose="020F0502020204030204" pitchFamily="34" charset="0"/>
            </a:endParaRPr>
          </a:p>
          <a:p>
            <a:r>
              <a:rPr lang="en-CA" sz="3200" dirty="0">
                <a:effectLst/>
                <a:latin typeface="Calibri" panose="020F0502020204030204" pitchFamily="34" charset="0"/>
                <a:ea typeface="DengXian" panose="02010600030101010101" pitchFamily="2" charset="-122"/>
                <a:cs typeface="Calibri" panose="020F0502020204030204" pitchFamily="34" charset="0"/>
              </a:rPr>
              <a:t>More generally, many of us find finance difficult to learn. </a:t>
            </a:r>
          </a:p>
          <a:p>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4220451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B367-8889-4C12-B237-6DC2A5FBD94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9FBD37ED-3BFD-4AFA-BE03-C92ADB38D066}"/>
              </a:ext>
            </a:extLst>
          </p:cNvPr>
          <p:cNvSpPr>
            <a:spLocks noGrp="1"/>
          </p:cNvSpPr>
          <p:nvPr>
            <p:ph idx="1"/>
          </p:nvPr>
        </p:nvSpPr>
        <p:spPr/>
        <p:txBody>
          <a:bodyPr>
            <a:normAutofit/>
          </a:bodyPr>
          <a:lstStyle/>
          <a:p>
            <a:r>
              <a:rPr lang="en-CA" dirty="0">
                <a:effectLst/>
                <a:latin typeface="Calibri" panose="020F0502020204030204" pitchFamily="34" charset="0"/>
                <a:ea typeface="DengXian" panose="02010600030101010101" pitchFamily="2" charset="-122"/>
                <a:cs typeface="Calibri" panose="020F0502020204030204" pitchFamily="34" charset="0"/>
              </a:rPr>
              <a:t>But the overall deterioration of the health of companies toward default is unmistakable. </a:t>
            </a:r>
          </a:p>
          <a:p>
            <a:r>
              <a:rPr lang="en-CA" dirty="0">
                <a:effectLst/>
                <a:latin typeface="Calibri" panose="020F0502020204030204" pitchFamily="34" charset="0"/>
                <a:ea typeface="DengXian" panose="02010600030101010101" pitchFamily="2" charset="-122"/>
                <a:cs typeface="Calibri" panose="020F0502020204030204" pitchFamily="34" charset="0"/>
              </a:rPr>
              <a:t>It is the birth and spinoff of new companies that keep rejuvenate the overall economy. </a:t>
            </a:r>
          </a:p>
          <a:p>
            <a:r>
              <a:rPr lang="en-CA" dirty="0">
                <a:effectLst/>
                <a:latin typeface="Calibri" panose="020F0502020204030204" pitchFamily="34" charset="0"/>
                <a:ea typeface="DengXian" panose="02010600030101010101" pitchFamily="2" charset="-122"/>
                <a:cs typeface="Calibri" panose="020F0502020204030204" pitchFamily="34" charset="0"/>
              </a:rPr>
              <a:t>Similarly, the overall deterioration of the health of any cohort of population toward death is unmistakable, although some people may become healthier than their earlier time. </a:t>
            </a:r>
          </a:p>
          <a:p>
            <a:r>
              <a:rPr lang="en-CA" dirty="0">
                <a:effectLst/>
                <a:latin typeface="Calibri" panose="020F0502020204030204" pitchFamily="34" charset="0"/>
                <a:ea typeface="DengXian" panose="02010600030101010101" pitchFamily="2" charset="-122"/>
                <a:cs typeface="Calibri" panose="020F0502020204030204" pitchFamily="34" charset="0"/>
              </a:rPr>
              <a:t> It is the birth of new people that keep rejuvenate the overall society. </a:t>
            </a:r>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2176728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F8528-CC06-BD28-C443-6EF9436D95C8}"/>
              </a:ext>
            </a:extLst>
          </p:cNvPr>
          <p:cNvSpPr>
            <a:spLocks noGrp="1"/>
          </p:cNvSpPr>
          <p:nvPr>
            <p:ph type="title"/>
          </p:nvPr>
        </p:nvSpPr>
        <p:spPr/>
        <p:txBody>
          <a:bodyPr/>
          <a:lstStyle/>
          <a:p>
            <a:r>
              <a:rPr lang="en-CA" dirty="0"/>
              <a:t>Expected lifespan of a company</a:t>
            </a:r>
          </a:p>
        </p:txBody>
      </p:sp>
      <p:sp>
        <p:nvSpPr>
          <p:cNvPr id="3" name="Content Placeholder 2">
            <a:extLst>
              <a:ext uri="{FF2B5EF4-FFF2-40B4-BE49-F238E27FC236}">
                <a16:creationId xmlns:a16="http://schemas.microsoft.com/office/drawing/2014/main" id="{171A6BF0-DFDD-C55F-0D74-C201157F4D72}"/>
              </a:ext>
            </a:extLst>
          </p:cNvPr>
          <p:cNvSpPr>
            <a:spLocks noGrp="1"/>
          </p:cNvSpPr>
          <p:nvPr>
            <p:ph idx="1"/>
          </p:nvPr>
        </p:nvSpPr>
        <p:spPr/>
        <p:txBody>
          <a:bodyPr/>
          <a:lstStyle/>
          <a:p>
            <a:r>
              <a:rPr lang="en-CA" dirty="0"/>
              <a:t>Any additional information we can extract from the probability transition matrix?</a:t>
            </a:r>
          </a:p>
          <a:p>
            <a:r>
              <a:rPr lang="en-CA" dirty="0"/>
              <a:t>We can estimate expected lifespan of a company with certain credit rating. </a:t>
            </a:r>
          </a:p>
          <a:p>
            <a:r>
              <a:rPr lang="en-CA" dirty="0"/>
              <a:t>To simplify discussion, we first will discuss a world with only three credit rating, A, B and D (default)</a:t>
            </a:r>
          </a:p>
        </p:txBody>
      </p:sp>
    </p:spTree>
    <p:extLst>
      <p:ext uri="{BB962C8B-B14F-4D97-AF65-F5344CB8AC3E}">
        <p14:creationId xmlns:p14="http://schemas.microsoft.com/office/powerpoint/2010/main" val="600932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D7566-1EEC-B85D-47DD-809B0AAC501D}"/>
              </a:ext>
            </a:extLst>
          </p:cNvPr>
          <p:cNvSpPr>
            <a:spLocks noGrp="1"/>
          </p:cNvSpPr>
          <p:nvPr>
            <p:ph type="title"/>
          </p:nvPr>
        </p:nvSpPr>
        <p:spPr/>
        <p:txBody>
          <a:bodyPr/>
          <a:lstStyle/>
          <a:p>
            <a:r>
              <a:rPr lang="en-CA" dirty="0"/>
              <a:t>Probability transition matrix</a:t>
            </a:r>
          </a:p>
        </p:txBody>
      </p:sp>
      <p:graphicFrame>
        <p:nvGraphicFramePr>
          <p:cNvPr id="4" name="Table 4">
            <a:extLst>
              <a:ext uri="{FF2B5EF4-FFF2-40B4-BE49-F238E27FC236}">
                <a16:creationId xmlns:a16="http://schemas.microsoft.com/office/drawing/2014/main" id="{EF5CA6F3-6A0B-C32F-F61D-ABFFE50CEC65}"/>
              </a:ext>
            </a:extLst>
          </p:cNvPr>
          <p:cNvGraphicFramePr>
            <a:graphicFrameLocks noGrp="1"/>
          </p:cNvGraphicFramePr>
          <p:nvPr>
            <p:ph idx="1"/>
          </p:nvPr>
        </p:nvGraphicFramePr>
        <p:xfrm>
          <a:off x="838200" y="1825625"/>
          <a:ext cx="10515600" cy="280416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3784433737"/>
                    </a:ext>
                  </a:extLst>
                </a:gridCol>
                <a:gridCol w="2628900">
                  <a:extLst>
                    <a:ext uri="{9D8B030D-6E8A-4147-A177-3AD203B41FA5}">
                      <a16:colId xmlns:a16="http://schemas.microsoft.com/office/drawing/2014/main" val="749477328"/>
                    </a:ext>
                  </a:extLst>
                </a:gridCol>
                <a:gridCol w="2628900">
                  <a:extLst>
                    <a:ext uri="{9D8B030D-6E8A-4147-A177-3AD203B41FA5}">
                      <a16:colId xmlns:a16="http://schemas.microsoft.com/office/drawing/2014/main" val="3942342914"/>
                    </a:ext>
                  </a:extLst>
                </a:gridCol>
                <a:gridCol w="2628900">
                  <a:extLst>
                    <a:ext uri="{9D8B030D-6E8A-4147-A177-3AD203B41FA5}">
                      <a16:colId xmlns:a16="http://schemas.microsoft.com/office/drawing/2014/main" val="531807050"/>
                    </a:ext>
                  </a:extLst>
                </a:gridCol>
              </a:tblGrid>
              <a:tr h="370840">
                <a:tc>
                  <a:txBody>
                    <a:bodyPr/>
                    <a:lstStyle/>
                    <a:p>
                      <a:endParaRPr lang="en-CA" sz="4000"/>
                    </a:p>
                  </a:txBody>
                  <a:tcPr/>
                </a:tc>
                <a:tc>
                  <a:txBody>
                    <a:bodyPr/>
                    <a:lstStyle/>
                    <a:p>
                      <a:r>
                        <a:rPr lang="en-CA" sz="4000" dirty="0"/>
                        <a:t>A</a:t>
                      </a:r>
                    </a:p>
                  </a:txBody>
                  <a:tcPr/>
                </a:tc>
                <a:tc>
                  <a:txBody>
                    <a:bodyPr/>
                    <a:lstStyle/>
                    <a:p>
                      <a:r>
                        <a:rPr lang="en-CA" sz="4000" dirty="0"/>
                        <a:t>B</a:t>
                      </a:r>
                    </a:p>
                  </a:txBody>
                  <a:tcPr/>
                </a:tc>
                <a:tc>
                  <a:txBody>
                    <a:bodyPr/>
                    <a:lstStyle/>
                    <a:p>
                      <a:r>
                        <a:rPr lang="en-CA" sz="4000" dirty="0"/>
                        <a:t>D</a:t>
                      </a:r>
                    </a:p>
                  </a:txBody>
                  <a:tcPr/>
                </a:tc>
                <a:extLst>
                  <a:ext uri="{0D108BD9-81ED-4DB2-BD59-A6C34878D82A}">
                    <a16:rowId xmlns:a16="http://schemas.microsoft.com/office/drawing/2014/main" val="2894623439"/>
                  </a:ext>
                </a:extLst>
              </a:tr>
              <a:tr h="370840">
                <a:tc>
                  <a:txBody>
                    <a:bodyPr/>
                    <a:lstStyle/>
                    <a:p>
                      <a:r>
                        <a:rPr lang="en-CA" sz="4000" dirty="0"/>
                        <a:t>A</a:t>
                      </a:r>
                    </a:p>
                  </a:txBody>
                  <a:tcPr/>
                </a:tc>
                <a:tc>
                  <a:txBody>
                    <a:bodyPr/>
                    <a:lstStyle/>
                    <a:p>
                      <a:r>
                        <a:rPr lang="en-CA" sz="4000" dirty="0"/>
                        <a:t>0.8</a:t>
                      </a:r>
                    </a:p>
                  </a:txBody>
                  <a:tcPr/>
                </a:tc>
                <a:tc>
                  <a:txBody>
                    <a:bodyPr/>
                    <a:lstStyle/>
                    <a:p>
                      <a:r>
                        <a:rPr lang="en-CA" sz="4000" dirty="0"/>
                        <a:t>0.1</a:t>
                      </a:r>
                    </a:p>
                  </a:txBody>
                  <a:tcPr/>
                </a:tc>
                <a:tc>
                  <a:txBody>
                    <a:bodyPr/>
                    <a:lstStyle/>
                    <a:p>
                      <a:r>
                        <a:rPr lang="en-CA" sz="4000" dirty="0"/>
                        <a:t>0.1</a:t>
                      </a:r>
                    </a:p>
                  </a:txBody>
                  <a:tcPr/>
                </a:tc>
                <a:extLst>
                  <a:ext uri="{0D108BD9-81ED-4DB2-BD59-A6C34878D82A}">
                    <a16:rowId xmlns:a16="http://schemas.microsoft.com/office/drawing/2014/main" val="3916836078"/>
                  </a:ext>
                </a:extLst>
              </a:tr>
              <a:tr h="370840">
                <a:tc>
                  <a:txBody>
                    <a:bodyPr/>
                    <a:lstStyle/>
                    <a:p>
                      <a:r>
                        <a:rPr lang="en-CA" sz="4000" dirty="0"/>
                        <a:t>B</a:t>
                      </a:r>
                    </a:p>
                  </a:txBody>
                  <a:tcPr/>
                </a:tc>
                <a:tc>
                  <a:txBody>
                    <a:bodyPr/>
                    <a:lstStyle/>
                    <a:p>
                      <a:r>
                        <a:rPr lang="en-CA" sz="4000" dirty="0"/>
                        <a:t>0.05</a:t>
                      </a:r>
                    </a:p>
                  </a:txBody>
                  <a:tcPr/>
                </a:tc>
                <a:tc>
                  <a:txBody>
                    <a:bodyPr/>
                    <a:lstStyle/>
                    <a:p>
                      <a:r>
                        <a:rPr lang="en-CA" sz="4000" dirty="0"/>
                        <a:t>0.8</a:t>
                      </a:r>
                    </a:p>
                  </a:txBody>
                  <a:tcPr/>
                </a:tc>
                <a:tc>
                  <a:txBody>
                    <a:bodyPr/>
                    <a:lstStyle/>
                    <a:p>
                      <a:r>
                        <a:rPr lang="en-CA" sz="4000" dirty="0"/>
                        <a:t>0.15</a:t>
                      </a:r>
                    </a:p>
                  </a:txBody>
                  <a:tcPr/>
                </a:tc>
                <a:extLst>
                  <a:ext uri="{0D108BD9-81ED-4DB2-BD59-A6C34878D82A}">
                    <a16:rowId xmlns:a16="http://schemas.microsoft.com/office/drawing/2014/main" val="1496582554"/>
                  </a:ext>
                </a:extLst>
              </a:tr>
              <a:tr h="370840">
                <a:tc>
                  <a:txBody>
                    <a:bodyPr/>
                    <a:lstStyle/>
                    <a:p>
                      <a:r>
                        <a:rPr lang="en-CA" sz="4000" dirty="0"/>
                        <a:t>D</a:t>
                      </a:r>
                    </a:p>
                  </a:txBody>
                  <a:tcPr/>
                </a:tc>
                <a:tc>
                  <a:txBody>
                    <a:bodyPr/>
                    <a:lstStyle/>
                    <a:p>
                      <a:r>
                        <a:rPr lang="en-CA" sz="4000" dirty="0"/>
                        <a:t>0</a:t>
                      </a:r>
                    </a:p>
                  </a:txBody>
                  <a:tcPr/>
                </a:tc>
                <a:tc>
                  <a:txBody>
                    <a:bodyPr/>
                    <a:lstStyle/>
                    <a:p>
                      <a:r>
                        <a:rPr lang="en-CA" sz="4000" dirty="0"/>
                        <a:t>0</a:t>
                      </a:r>
                    </a:p>
                  </a:txBody>
                  <a:tcPr/>
                </a:tc>
                <a:tc>
                  <a:txBody>
                    <a:bodyPr/>
                    <a:lstStyle/>
                    <a:p>
                      <a:r>
                        <a:rPr lang="en-CA" sz="4000" dirty="0"/>
                        <a:t>1</a:t>
                      </a:r>
                    </a:p>
                  </a:txBody>
                  <a:tcPr/>
                </a:tc>
                <a:extLst>
                  <a:ext uri="{0D108BD9-81ED-4DB2-BD59-A6C34878D82A}">
                    <a16:rowId xmlns:a16="http://schemas.microsoft.com/office/drawing/2014/main" val="4214655969"/>
                  </a:ext>
                </a:extLst>
              </a:tr>
            </a:tbl>
          </a:graphicData>
        </a:graphic>
      </p:graphicFrame>
    </p:spTree>
    <p:extLst>
      <p:ext uri="{BB962C8B-B14F-4D97-AF65-F5344CB8AC3E}">
        <p14:creationId xmlns:p14="http://schemas.microsoft.com/office/powerpoint/2010/main" val="13031243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CE130-69AC-2AEA-E0D5-1FC2440F591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23E09E0-2C83-E4CC-DDC4-EB27932C77DD}"/>
              </a:ext>
            </a:extLst>
          </p:cNvPr>
          <p:cNvSpPr>
            <a:spLocks noGrp="1"/>
          </p:cNvSpPr>
          <p:nvPr>
            <p:ph idx="1"/>
          </p:nvPr>
        </p:nvSpPr>
        <p:spPr/>
        <p:txBody>
          <a:bodyPr/>
          <a:lstStyle/>
          <a:p>
            <a:r>
              <a:rPr lang="en-CA" dirty="0"/>
              <a:t>For an A rated company, next year, there is an 80% chance the company will remain A rated, 10% chance the company will be downgraded to B, 10% chance the company will default.  </a:t>
            </a:r>
          </a:p>
          <a:p>
            <a:r>
              <a:rPr lang="en-CA" dirty="0"/>
              <a:t>For a B rated company, next year, there is an 80% chance the company will remain B rated, 5% chance the company will be upgraded to A, 15% chance the company will default.</a:t>
            </a:r>
          </a:p>
          <a:p>
            <a:r>
              <a:rPr lang="en-CA" dirty="0"/>
              <a:t>We assume the company life ends at default, which is true in most countries.</a:t>
            </a:r>
          </a:p>
          <a:p>
            <a:endParaRPr lang="en-CA" dirty="0"/>
          </a:p>
        </p:txBody>
      </p:sp>
    </p:spTree>
    <p:extLst>
      <p:ext uri="{BB962C8B-B14F-4D97-AF65-F5344CB8AC3E}">
        <p14:creationId xmlns:p14="http://schemas.microsoft.com/office/powerpoint/2010/main" val="15155569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F6BE0-5BE4-C0DD-83C5-6940A6CFFD0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22D367E-D933-485B-9023-AA78D1641634}"/>
              </a:ext>
            </a:extLst>
          </p:cNvPr>
          <p:cNvSpPr>
            <a:spLocks noGrp="1"/>
          </p:cNvSpPr>
          <p:nvPr>
            <p:ph idx="1"/>
          </p:nvPr>
        </p:nvSpPr>
        <p:spPr/>
        <p:txBody>
          <a:bodyPr>
            <a:normAutofit/>
          </a:bodyPr>
          <a:lstStyle/>
          <a:p>
            <a:r>
              <a:rPr lang="en-CA" dirty="0"/>
              <a:t>Suppose the expected lifespan of an A ratted company is E(A), the expected lifespan of a B ratted company is E(B). From the probability transition matrix, we have</a:t>
            </a:r>
          </a:p>
          <a:p>
            <a:endParaRPr lang="en-CA" dirty="0"/>
          </a:p>
          <a:p>
            <a:r>
              <a:rPr lang="en-CA" dirty="0"/>
              <a:t>E(A) = 0.8*(E(A)+1) + 0.1*(E(B)+1) + 0.1*1</a:t>
            </a:r>
          </a:p>
          <a:p>
            <a:r>
              <a:rPr lang="en-CA" dirty="0"/>
              <a:t>E(B) = 0.05*(E(A)+1) + 0.8*(E(B)+1) + 0.15*1</a:t>
            </a:r>
          </a:p>
          <a:p>
            <a:endParaRPr lang="en-CA" dirty="0"/>
          </a:p>
          <a:p>
            <a:endParaRPr lang="en-CA" dirty="0"/>
          </a:p>
        </p:txBody>
      </p:sp>
    </p:spTree>
    <p:extLst>
      <p:ext uri="{BB962C8B-B14F-4D97-AF65-F5344CB8AC3E}">
        <p14:creationId xmlns:p14="http://schemas.microsoft.com/office/powerpoint/2010/main" val="40622767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CA231-38FD-4214-A7A3-77F1FAF3A0B4}"/>
              </a:ext>
            </a:extLst>
          </p:cNvPr>
          <p:cNvSpPr>
            <a:spLocks noGrp="1"/>
          </p:cNvSpPr>
          <p:nvPr>
            <p:ph type="title"/>
          </p:nvPr>
        </p:nvSpPr>
        <p:spPr/>
        <p:txBody>
          <a:bodyPr/>
          <a:lstStyle/>
          <a:p>
            <a:r>
              <a:rPr lang="en-CA" dirty="0"/>
              <a:t>Interpretation of the equations</a:t>
            </a:r>
          </a:p>
        </p:txBody>
      </p:sp>
      <p:sp>
        <p:nvSpPr>
          <p:cNvPr id="3" name="Content Placeholder 2">
            <a:extLst>
              <a:ext uri="{FF2B5EF4-FFF2-40B4-BE49-F238E27FC236}">
                <a16:creationId xmlns:a16="http://schemas.microsoft.com/office/drawing/2014/main" id="{70BCEA10-8483-41BE-2F23-A208F297A8FC}"/>
              </a:ext>
            </a:extLst>
          </p:cNvPr>
          <p:cNvSpPr>
            <a:spLocks noGrp="1"/>
          </p:cNvSpPr>
          <p:nvPr>
            <p:ph idx="1"/>
          </p:nvPr>
        </p:nvSpPr>
        <p:spPr/>
        <p:txBody>
          <a:bodyPr/>
          <a:lstStyle/>
          <a:p>
            <a:r>
              <a:rPr lang="en-CA" dirty="0"/>
              <a:t>The first equation.</a:t>
            </a:r>
          </a:p>
          <a:p>
            <a:r>
              <a:rPr lang="en-CA" dirty="0"/>
              <a:t> The next year, 80% chance that an A rated company will still be A rated. Hence the lifespan will remain the same after one year.</a:t>
            </a:r>
          </a:p>
          <a:p>
            <a:r>
              <a:rPr lang="en-CA" dirty="0"/>
              <a:t>The next year, 10% chance that an A rated company will  be B rated. Hence the lifespan will be the lifespan of a B rated company after one year.</a:t>
            </a:r>
          </a:p>
          <a:p>
            <a:r>
              <a:rPr lang="en-CA" dirty="0"/>
              <a:t>The next year, 10% chance that an A rated company will default. Hence the lifespan will be one year.</a:t>
            </a:r>
          </a:p>
          <a:p>
            <a:r>
              <a:rPr lang="en-CA" dirty="0"/>
              <a:t>The second equation can be understood similarly.</a:t>
            </a:r>
          </a:p>
        </p:txBody>
      </p:sp>
    </p:spTree>
    <p:extLst>
      <p:ext uri="{BB962C8B-B14F-4D97-AF65-F5344CB8AC3E}">
        <p14:creationId xmlns:p14="http://schemas.microsoft.com/office/powerpoint/2010/main" val="3021676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BE15F-ED7A-EE37-A5F8-5347D1D4E20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0A0EA9A-170E-69DD-2AD6-64C5DBE9FD2E}"/>
              </a:ext>
            </a:extLst>
          </p:cNvPr>
          <p:cNvSpPr>
            <a:spLocks noGrp="1"/>
          </p:cNvSpPr>
          <p:nvPr>
            <p:ph idx="1"/>
          </p:nvPr>
        </p:nvSpPr>
        <p:spPr/>
        <p:txBody>
          <a:bodyPr/>
          <a:lstStyle/>
          <a:p>
            <a:r>
              <a:rPr lang="en-CA" dirty="0"/>
              <a:t>Simplifying the equations, we have</a:t>
            </a:r>
          </a:p>
          <a:p>
            <a:endParaRPr lang="en-CA" dirty="0"/>
          </a:p>
          <a:p>
            <a:r>
              <a:rPr lang="en-CA" dirty="0"/>
              <a:t>0.2*E(A)      - 0.1*E(B)     = 1</a:t>
            </a:r>
          </a:p>
          <a:p>
            <a:r>
              <a:rPr lang="en-CA" dirty="0"/>
              <a:t>- 0.05*E(A) + 0.2*E(B)      =1</a:t>
            </a:r>
          </a:p>
          <a:p>
            <a:endParaRPr lang="en-CA" dirty="0"/>
          </a:p>
          <a:p>
            <a:r>
              <a:rPr lang="en-CA" dirty="0"/>
              <a:t>Solving the equations, we get</a:t>
            </a:r>
          </a:p>
          <a:p>
            <a:r>
              <a:rPr lang="en-CA" dirty="0"/>
              <a:t>E(A) = 3/0.35 = 8.57</a:t>
            </a:r>
          </a:p>
          <a:p>
            <a:r>
              <a:rPr lang="en-CA" dirty="0"/>
              <a:t>E(B) = (0.2*3/0.35-1)/0.1 = 7.14</a:t>
            </a:r>
          </a:p>
          <a:p>
            <a:endParaRPr lang="en-CA" dirty="0"/>
          </a:p>
          <a:p>
            <a:endParaRPr lang="en-CA" dirty="0"/>
          </a:p>
        </p:txBody>
      </p:sp>
    </p:spTree>
    <p:extLst>
      <p:ext uri="{BB962C8B-B14F-4D97-AF65-F5344CB8AC3E}">
        <p14:creationId xmlns:p14="http://schemas.microsoft.com/office/powerpoint/2010/main" val="459045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C2F11-31F2-80E8-F681-67A3A1B24D85}"/>
              </a:ext>
            </a:extLst>
          </p:cNvPr>
          <p:cNvSpPr>
            <a:spLocks noGrp="1"/>
          </p:cNvSpPr>
          <p:nvPr>
            <p:ph type="title"/>
          </p:nvPr>
        </p:nvSpPr>
        <p:spPr/>
        <p:txBody>
          <a:bodyPr/>
          <a:lstStyle/>
          <a:p>
            <a:r>
              <a:rPr lang="en-CA" dirty="0"/>
              <a:t>Observation</a:t>
            </a:r>
          </a:p>
        </p:txBody>
      </p:sp>
      <p:sp>
        <p:nvSpPr>
          <p:cNvPr id="3" name="Content Placeholder 2">
            <a:extLst>
              <a:ext uri="{FF2B5EF4-FFF2-40B4-BE49-F238E27FC236}">
                <a16:creationId xmlns:a16="http://schemas.microsoft.com/office/drawing/2014/main" id="{FBF9E058-D6D7-40DB-574B-86B778806CFF}"/>
              </a:ext>
            </a:extLst>
          </p:cNvPr>
          <p:cNvSpPr>
            <a:spLocks noGrp="1"/>
          </p:cNvSpPr>
          <p:nvPr>
            <p:ph idx="1"/>
          </p:nvPr>
        </p:nvSpPr>
        <p:spPr/>
        <p:txBody>
          <a:bodyPr>
            <a:normAutofit lnSpcReduction="10000"/>
          </a:bodyPr>
          <a:lstStyle/>
          <a:p>
            <a:r>
              <a:rPr lang="en-CA" dirty="0"/>
              <a:t>From the example, we can solve for the expected lifespan of a company from probability transition matrix.</a:t>
            </a:r>
          </a:p>
          <a:p>
            <a:r>
              <a:rPr lang="en-CA" dirty="0"/>
              <a:t>To generalize, it would be easier to use the matrix form. Notice that the right hand side of the equations is the unit vector, U. The matrix at the left hand side is identity matrix minus probability transition matrix, which can be noted P.</a:t>
            </a:r>
          </a:p>
          <a:p>
            <a:r>
              <a:rPr lang="en-CA" dirty="0"/>
              <a:t>The equation in matrix form is</a:t>
            </a:r>
          </a:p>
          <a:p>
            <a:r>
              <a:rPr lang="en-CA" dirty="0"/>
              <a:t>(I – P) E = U</a:t>
            </a:r>
          </a:p>
          <a:p>
            <a:r>
              <a:rPr lang="en-CA" dirty="0"/>
              <a:t>Here E is the vector of the lifespan of companies with different credit ratings</a:t>
            </a:r>
          </a:p>
        </p:txBody>
      </p:sp>
    </p:spTree>
    <p:extLst>
      <p:ext uri="{BB962C8B-B14F-4D97-AF65-F5344CB8AC3E}">
        <p14:creationId xmlns:p14="http://schemas.microsoft.com/office/powerpoint/2010/main" val="1213631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6030C-F1EC-DDC6-BC02-CF8707B3C4D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7DBD108-8AB2-C0A7-D20E-4681F5B63380}"/>
              </a:ext>
            </a:extLst>
          </p:cNvPr>
          <p:cNvSpPr>
            <a:spLocks noGrp="1"/>
          </p:cNvSpPr>
          <p:nvPr>
            <p:ph idx="1"/>
          </p:nvPr>
        </p:nvSpPr>
        <p:spPr/>
        <p:txBody>
          <a:bodyPr/>
          <a:lstStyle/>
          <a:p>
            <a:r>
              <a:rPr lang="en-CA" dirty="0"/>
              <a:t>Solving the matrix equation, we have</a:t>
            </a:r>
          </a:p>
          <a:p>
            <a:r>
              <a:rPr lang="en-CA" dirty="0"/>
              <a:t>E = (I – P)^(-1)U</a:t>
            </a:r>
          </a:p>
          <a:p>
            <a:r>
              <a:rPr lang="en-CA" dirty="0"/>
              <a:t>This form can be implemented in Excel easily.</a:t>
            </a:r>
          </a:p>
          <a:p>
            <a:endParaRPr lang="en-CA" dirty="0"/>
          </a:p>
        </p:txBody>
      </p:sp>
    </p:spTree>
    <p:extLst>
      <p:ext uri="{BB962C8B-B14F-4D97-AF65-F5344CB8AC3E}">
        <p14:creationId xmlns:p14="http://schemas.microsoft.com/office/powerpoint/2010/main" val="1447910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760C1-2AD5-44B8-9BBD-43029D433F2D}"/>
              </a:ext>
            </a:extLst>
          </p:cNvPr>
          <p:cNvSpPr>
            <a:spLocks noGrp="1"/>
          </p:cNvSpPr>
          <p:nvPr>
            <p:ph type="title"/>
          </p:nvPr>
        </p:nvSpPr>
        <p:spPr/>
        <p:txBody>
          <a:bodyPr/>
          <a:lstStyle/>
          <a:p>
            <a:r>
              <a:rPr lang="en-CA" dirty="0"/>
              <a:t>Excel file</a:t>
            </a:r>
          </a:p>
        </p:txBody>
      </p:sp>
      <p:sp>
        <p:nvSpPr>
          <p:cNvPr id="3" name="Content Placeholder 2">
            <a:extLst>
              <a:ext uri="{FF2B5EF4-FFF2-40B4-BE49-F238E27FC236}">
                <a16:creationId xmlns:a16="http://schemas.microsoft.com/office/drawing/2014/main" id="{1E80FBEE-5CDE-46F9-8623-8C1FDA14C38F}"/>
              </a:ext>
            </a:extLst>
          </p:cNvPr>
          <p:cNvSpPr>
            <a:spLocks noGrp="1"/>
          </p:cNvSpPr>
          <p:nvPr>
            <p:ph idx="1"/>
          </p:nvPr>
        </p:nvSpPr>
        <p:spPr/>
        <p:txBody>
          <a:bodyPr>
            <a:normAutofit/>
          </a:bodyPr>
          <a:lstStyle/>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For Excel calculations related to the transition probability matrix, please refer to</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en-CA" sz="3200" u="sng" dirty="0">
                <a:solidFill>
                  <a:srgbClr val="0563C1"/>
                </a:solidFill>
                <a:effectLst/>
                <a:latin typeface="Calibri" panose="020F0502020204030204" pitchFamily="34" charset="0"/>
                <a:ea typeface="DengXian" panose="02010600030101010101" pitchFamily="2" charset="-122"/>
                <a:cs typeface="Calibri" panose="020F0502020204030204" pitchFamily="34" charset="0"/>
                <a:hlinkClick r:id="rId2"/>
              </a:rPr>
              <a:t>http://web.unbc.ca/~chenj/course/rating%20migration.xlsx</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pPr marL="0" indent="0">
              <a:buNone/>
            </a:pPr>
            <a:endParaRPr lang="en-CA" sz="3200" dirty="0"/>
          </a:p>
        </p:txBody>
      </p:sp>
    </p:spTree>
    <p:extLst>
      <p:ext uri="{BB962C8B-B14F-4D97-AF65-F5344CB8AC3E}">
        <p14:creationId xmlns:p14="http://schemas.microsoft.com/office/powerpoint/2010/main" val="3628212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407AC-6DE7-4C88-88FF-C18B76531DCD}"/>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EE6F068-1680-43F6-90A2-1A76B503BB85}"/>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We often don’t have firsthand knowledge of financial operations of organisations. </a:t>
            </a:r>
          </a:p>
          <a:p>
            <a:r>
              <a:rPr lang="en-CA" sz="3200" dirty="0">
                <a:effectLst/>
                <a:latin typeface="Calibri" panose="020F0502020204030204" pitchFamily="34" charset="0"/>
                <a:ea typeface="DengXian" panose="02010600030101010101" pitchFamily="2" charset="-122"/>
                <a:cs typeface="Calibri" panose="020F0502020204030204" pitchFamily="34" charset="0"/>
              </a:rPr>
              <a:t>We often don’t have intuition about financial concepts.</a:t>
            </a:r>
          </a:p>
          <a:p>
            <a:r>
              <a:rPr lang="en-CA" sz="3200" dirty="0">
                <a:effectLst/>
                <a:latin typeface="Calibri" panose="020F0502020204030204" pitchFamily="34" charset="0"/>
                <a:ea typeface="DengXian" panose="02010600030101010101" pitchFamily="2" charset="-122"/>
                <a:cs typeface="Calibri" panose="020F0502020204030204" pitchFamily="34" charset="0"/>
              </a:rPr>
              <a:t> But we are very familiar with our daily lives. </a:t>
            </a:r>
          </a:p>
          <a:p>
            <a:r>
              <a:rPr lang="en-CA" sz="3200" dirty="0">
                <a:effectLst/>
                <a:latin typeface="Calibri" panose="020F0502020204030204" pitchFamily="34" charset="0"/>
                <a:ea typeface="DengXian" panose="02010600030101010101" pitchFamily="2" charset="-122"/>
                <a:cs typeface="Calibri" panose="020F0502020204030204" pitchFamily="34" charset="0"/>
              </a:rPr>
              <a:t>Just think organisations as organisms. </a:t>
            </a:r>
          </a:p>
          <a:p>
            <a:r>
              <a:rPr lang="en-CA" sz="3200" dirty="0">
                <a:effectLst/>
                <a:latin typeface="Calibri" panose="020F0502020204030204" pitchFamily="34" charset="0"/>
                <a:ea typeface="DengXian" panose="02010600030101010101" pitchFamily="2" charset="-122"/>
                <a:cs typeface="Calibri" panose="020F0502020204030204" pitchFamily="34" charset="0"/>
              </a:rPr>
              <a:t>Finance and many other subjects will be much easier to connect.</a:t>
            </a:r>
            <a:endParaRPr lang="en-CA" sz="3200" dirty="0"/>
          </a:p>
        </p:txBody>
      </p:sp>
    </p:spTree>
    <p:extLst>
      <p:ext uri="{BB962C8B-B14F-4D97-AF65-F5344CB8AC3E}">
        <p14:creationId xmlns:p14="http://schemas.microsoft.com/office/powerpoint/2010/main" val="8609248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076AB-5CDF-41E6-825F-78979DF12AA7}"/>
              </a:ext>
            </a:extLst>
          </p:cNvPr>
          <p:cNvSpPr>
            <a:spLocks noGrp="1"/>
          </p:cNvSpPr>
          <p:nvPr>
            <p:ph type="title"/>
          </p:nvPr>
        </p:nvSpPr>
        <p:spPr/>
        <p:txBody>
          <a:bodyPr/>
          <a:lstStyle/>
          <a:p>
            <a:r>
              <a:rPr lang="en-CA" dirty="0"/>
              <a:t>Question</a:t>
            </a:r>
          </a:p>
        </p:txBody>
      </p:sp>
      <p:sp>
        <p:nvSpPr>
          <p:cNvPr id="3" name="Content Placeholder 2">
            <a:extLst>
              <a:ext uri="{FF2B5EF4-FFF2-40B4-BE49-F238E27FC236}">
                <a16:creationId xmlns:a16="http://schemas.microsoft.com/office/drawing/2014/main" id="{759F9BA1-AD31-49D5-AFF7-C12519F20380}"/>
              </a:ext>
            </a:extLst>
          </p:cNvPr>
          <p:cNvSpPr>
            <a:spLocks noGrp="1"/>
          </p:cNvSpPr>
          <p:nvPr>
            <p:ph idx="1"/>
          </p:nvPr>
        </p:nvSpPr>
        <p:spPr/>
        <p:txBody>
          <a:bodyPr/>
          <a:lstStyle/>
          <a:p>
            <a:r>
              <a:rPr lang="en-CA" dirty="0"/>
              <a:t>If we know the initial distribution of credit rating, how to calculate the evolution of distribution over time?</a:t>
            </a:r>
          </a:p>
          <a:p>
            <a:r>
              <a:rPr lang="en-CA" dirty="0"/>
              <a:t>Initial distribution*rate migrating matrix will yield the new distribution.</a:t>
            </a:r>
          </a:p>
          <a:p>
            <a:r>
              <a:rPr lang="en-CA" dirty="0"/>
              <a:t>If the initial distribution is uniform, the sum of each column in a matrix will represent the new distribution. Of course, the sums need to be normalized. </a:t>
            </a:r>
          </a:p>
          <a:p>
            <a:endParaRPr lang="en-CA" dirty="0"/>
          </a:p>
        </p:txBody>
      </p:sp>
    </p:spTree>
    <p:extLst>
      <p:ext uri="{BB962C8B-B14F-4D97-AF65-F5344CB8AC3E}">
        <p14:creationId xmlns:p14="http://schemas.microsoft.com/office/powerpoint/2010/main" val="32603540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EBD27-E3D0-4A2A-99DD-ECE82C80E39D}"/>
              </a:ext>
            </a:extLst>
          </p:cNvPr>
          <p:cNvSpPr>
            <a:spLocks noGrp="1"/>
          </p:cNvSpPr>
          <p:nvPr>
            <p:ph type="title"/>
          </p:nvPr>
        </p:nvSpPr>
        <p:spPr/>
        <p:txBody>
          <a:bodyPr/>
          <a:lstStyle/>
          <a:p>
            <a:r>
              <a:rPr lang="en-CA" dirty="0"/>
              <a:t>Possible presentation or essay topic</a:t>
            </a:r>
          </a:p>
        </p:txBody>
      </p:sp>
      <p:sp>
        <p:nvSpPr>
          <p:cNvPr id="3" name="Content Placeholder 2">
            <a:extLst>
              <a:ext uri="{FF2B5EF4-FFF2-40B4-BE49-F238E27FC236}">
                <a16:creationId xmlns:a16="http://schemas.microsoft.com/office/drawing/2014/main" id="{B4B2FF87-4814-4C23-92C4-188E7C83D589}"/>
              </a:ext>
            </a:extLst>
          </p:cNvPr>
          <p:cNvSpPr>
            <a:spLocks noGrp="1"/>
          </p:cNvSpPr>
          <p:nvPr>
            <p:ph idx="1"/>
          </p:nvPr>
        </p:nvSpPr>
        <p:spPr/>
        <p:txBody>
          <a:bodyPr/>
          <a:lstStyle/>
          <a:p>
            <a:r>
              <a:rPr lang="en-CA" dirty="0"/>
              <a:t>Study the lifecycle of businesses and industries.</a:t>
            </a:r>
          </a:p>
        </p:txBody>
      </p:sp>
    </p:spTree>
    <p:extLst>
      <p:ext uri="{BB962C8B-B14F-4D97-AF65-F5344CB8AC3E}">
        <p14:creationId xmlns:p14="http://schemas.microsoft.com/office/powerpoint/2010/main" val="19509989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4EE2A-1796-432C-A129-168D5DCD1CCD}"/>
              </a:ext>
            </a:extLst>
          </p:cNvPr>
          <p:cNvSpPr>
            <a:spLocks noGrp="1"/>
          </p:cNvSpPr>
          <p:nvPr>
            <p:ph type="title"/>
          </p:nvPr>
        </p:nvSpPr>
        <p:spPr/>
        <p:txBody>
          <a:bodyPr/>
          <a:lstStyle/>
          <a:p>
            <a:r>
              <a:rPr lang="en-CA" dirty="0"/>
              <a:t>Mode of financing, or capital structure</a:t>
            </a:r>
          </a:p>
        </p:txBody>
      </p:sp>
      <p:sp>
        <p:nvSpPr>
          <p:cNvPr id="3" name="Content Placeholder 2">
            <a:extLst>
              <a:ext uri="{FF2B5EF4-FFF2-40B4-BE49-F238E27FC236}">
                <a16:creationId xmlns:a16="http://schemas.microsoft.com/office/drawing/2014/main" id="{068FE5E7-257E-46B4-A518-51EE4AF6869E}"/>
              </a:ext>
            </a:extLst>
          </p:cNvPr>
          <p:cNvSpPr>
            <a:spLocks noGrp="1"/>
          </p:cNvSpPr>
          <p:nvPr>
            <p:ph idx="1"/>
          </p:nvPr>
        </p:nvSpPr>
        <p:spPr/>
        <p:txBody>
          <a:bodyPr>
            <a:normAutofit fontScale="92500" lnSpcReduction="10000"/>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Once we treat organisations as organisms, many problems in finance become very easy to understand. </a:t>
            </a:r>
          </a:p>
          <a:p>
            <a:r>
              <a:rPr lang="en-CA" sz="3200" dirty="0">
                <a:effectLst/>
                <a:latin typeface="Calibri" panose="020F0502020204030204" pitchFamily="34" charset="0"/>
                <a:ea typeface="DengXian" panose="02010600030101010101" pitchFamily="2" charset="-122"/>
                <a:cs typeface="Calibri" panose="020F0502020204030204" pitchFamily="34" charset="0"/>
              </a:rPr>
              <a:t>One problem is the mode of financing, or capital structure.</a:t>
            </a:r>
          </a:p>
          <a:p>
            <a:r>
              <a:rPr lang="en-CA" sz="3200" dirty="0">
                <a:effectLst/>
                <a:latin typeface="Calibri" panose="020F0502020204030204" pitchFamily="34" charset="0"/>
                <a:ea typeface="DengXian" panose="02010600030101010101" pitchFamily="2" charset="-122"/>
                <a:cs typeface="Calibri" panose="020F0502020204030204" pitchFamily="34" charset="0"/>
              </a:rPr>
              <a:t> There are two main methods of financing: equity financing and debt financing. We also need to decide whether we shall retain earning or distribute earning as dividend. </a:t>
            </a:r>
          </a:p>
          <a:p>
            <a:r>
              <a:rPr lang="en-CA" sz="3200" dirty="0">
                <a:effectLst/>
                <a:latin typeface="Calibri" panose="020F0502020204030204" pitchFamily="34" charset="0"/>
                <a:ea typeface="DengXian" panose="02010600030101010101" pitchFamily="2" charset="-122"/>
                <a:cs typeface="Calibri" panose="020F0502020204030204" pitchFamily="34" charset="0"/>
              </a:rPr>
              <a:t>These questions are unfamiliar to most of us. We find them difficult to understand. </a:t>
            </a:r>
          </a:p>
          <a:p>
            <a:r>
              <a:rPr lang="en-CA" sz="3200" dirty="0">
                <a:effectLst/>
                <a:latin typeface="Calibri" panose="020F0502020204030204" pitchFamily="34" charset="0"/>
                <a:ea typeface="DengXian" panose="02010600030101010101" pitchFamily="2" charset="-122"/>
                <a:cs typeface="Calibri" panose="020F0502020204030204" pitchFamily="34" charset="0"/>
              </a:rPr>
              <a:t>But we can learn a lot from the financing methods of our own lives, which are more familiar to us.</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32938055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3B5CA-3B6F-42A0-A919-04621D9A75DB}"/>
              </a:ext>
            </a:extLst>
          </p:cNvPr>
          <p:cNvSpPr>
            <a:spLocks noGrp="1"/>
          </p:cNvSpPr>
          <p:nvPr>
            <p:ph type="title"/>
          </p:nvPr>
        </p:nvSpPr>
        <p:spPr/>
        <p:txBody>
          <a:bodyPr/>
          <a:lstStyle/>
          <a:p>
            <a:r>
              <a:rPr lang="en-CA" dirty="0"/>
              <a:t>Financing life cycle for individuals</a:t>
            </a:r>
          </a:p>
        </p:txBody>
      </p:sp>
      <p:sp>
        <p:nvSpPr>
          <p:cNvPr id="3" name="Content Placeholder 2">
            <a:extLst>
              <a:ext uri="{FF2B5EF4-FFF2-40B4-BE49-F238E27FC236}">
                <a16:creationId xmlns:a16="http://schemas.microsoft.com/office/drawing/2014/main" id="{DFDAE281-821F-4345-A77C-EF962F8A293B}"/>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When we are small children, are we financed by parents or by bank loans? </a:t>
            </a:r>
          </a:p>
          <a:p>
            <a:r>
              <a:rPr lang="en-CA" sz="3200" dirty="0">
                <a:effectLst/>
                <a:latin typeface="Calibri" panose="020F0502020204030204" pitchFamily="34" charset="0"/>
                <a:ea typeface="DengXian" panose="02010600030101010101" pitchFamily="2" charset="-122"/>
                <a:cs typeface="Calibri" panose="020F0502020204030204" pitchFamily="34" charset="0"/>
              </a:rPr>
              <a:t>When you are five years old, your parents are entitled to think you as a future billionaire. </a:t>
            </a:r>
          </a:p>
          <a:p>
            <a:r>
              <a:rPr lang="en-CA" sz="3200" dirty="0">
                <a:effectLst/>
                <a:latin typeface="Calibri" panose="020F0502020204030204" pitchFamily="34" charset="0"/>
                <a:ea typeface="DengXian" panose="02010600030101010101" pitchFamily="2" charset="-122"/>
                <a:cs typeface="Calibri" panose="020F0502020204030204" pitchFamily="34" charset="0"/>
              </a:rPr>
              <a:t>But a bank won’t be persuaded to loan you a million dollar because of your future prospect. </a:t>
            </a:r>
          </a:p>
          <a:p>
            <a:r>
              <a:rPr lang="en-CA" sz="3200" dirty="0">
                <a:effectLst/>
                <a:latin typeface="Calibri" panose="020F0502020204030204" pitchFamily="34" charset="0"/>
                <a:ea typeface="DengXian" panose="02010600030101010101" pitchFamily="2" charset="-122"/>
                <a:cs typeface="Calibri" panose="020F0502020204030204" pitchFamily="34" charset="0"/>
              </a:rPr>
              <a:t>You have to be financed by your parents’ money, or equity. You can’t be finance by loans from a bank, or debt. </a:t>
            </a:r>
          </a:p>
          <a:p>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5817269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533C-A42E-4ED1-9930-2039616B125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FD59F26-3F3E-4D9D-ADD5-3DF39CE0AAF3}"/>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As you grow older and have a steady income yourselves, you can get mortgage loans from banks for your home purchase. </a:t>
            </a:r>
          </a:p>
          <a:p>
            <a:r>
              <a:rPr lang="en-CA" sz="3200" dirty="0">
                <a:effectLst/>
                <a:latin typeface="Calibri" panose="020F0502020204030204" pitchFamily="34" charset="0"/>
                <a:ea typeface="DengXian" panose="02010600030101010101" pitchFamily="2" charset="-122"/>
                <a:cs typeface="Calibri" panose="020F0502020204030204" pitchFamily="34" charset="0"/>
              </a:rPr>
              <a:t>You can get debt financing. </a:t>
            </a:r>
          </a:p>
          <a:p>
            <a:r>
              <a:rPr lang="en-CA" sz="3200" dirty="0">
                <a:effectLst/>
                <a:latin typeface="Calibri" panose="020F0502020204030204" pitchFamily="34" charset="0"/>
                <a:ea typeface="DengXian" panose="02010600030101010101" pitchFamily="2" charset="-122"/>
                <a:cs typeface="Calibri" panose="020F0502020204030204" pitchFamily="34" charset="0"/>
              </a:rPr>
              <a:t>When you have a family and settle down, you have kids.</a:t>
            </a:r>
          </a:p>
          <a:p>
            <a:r>
              <a:rPr lang="en-CA" sz="3200" dirty="0">
                <a:latin typeface="Calibri" panose="020F0502020204030204" pitchFamily="34" charset="0"/>
                <a:ea typeface="DengXian" panose="02010600030101010101" pitchFamily="2" charset="-122"/>
                <a:cs typeface="Calibri" panose="020F0502020204030204" pitchFamily="34" charset="0"/>
              </a:rPr>
              <a:t>You</a:t>
            </a:r>
            <a:r>
              <a:rPr lang="en-CA" sz="3200" dirty="0">
                <a:effectLst/>
                <a:latin typeface="Calibri" panose="020F0502020204030204" pitchFamily="34" charset="0"/>
                <a:ea typeface="DengXian" panose="02010600030101010101" pitchFamily="2" charset="-122"/>
                <a:cs typeface="Calibri" panose="020F0502020204030204" pitchFamily="34" charset="0"/>
              </a:rPr>
              <a:t> distribute part of  your </a:t>
            </a:r>
            <a:r>
              <a:rPr lang="en-CA" sz="3200" dirty="0">
                <a:latin typeface="Calibri" panose="020F0502020204030204" pitchFamily="34" charset="0"/>
                <a:ea typeface="DengXian" panose="02010600030101010101" pitchFamily="2" charset="-122"/>
                <a:cs typeface="Calibri" panose="020F0502020204030204" pitchFamily="34" charset="0"/>
              </a:rPr>
              <a:t>incomes</a:t>
            </a:r>
            <a:r>
              <a:rPr lang="en-CA" sz="3200" dirty="0">
                <a:effectLst/>
                <a:latin typeface="Calibri" panose="020F0502020204030204" pitchFamily="34" charset="0"/>
                <a:ea typeface="DengXian" panose="02010600030101010101" pitchFamily="2" charset="-122"/>
                <a:cs typeface="Calibri" panose="020F0502020204030204" pitchFamily="34" charset="0"/>
              </a:rPr>
              <a:t> to your next generation or other people. </a:t>
            </a:r>
          </a:p>
          <a:p>
            <a:r>
              <a:rPr lang="en-CA" sz="3200" dirty="0">
                <a:effectLst/>
                <a:latin typeface="Calibri" panose="020F0502020204030204" pitchFamily="34" charset="0"/>
                <a:ea typeface="DengXian" panose="02010600030101010101" pitchFamily="2" charset="-122"/>
                <a:cs typeface="Calibri" panose="020F0502020204030204" pitchFamily="34" charset="0"/>
              </a:rPr>
              <a:t>You distribute your incomes as dividends. </a:t>
            </a:r>
          </a:p>
          <a:p>
            <a:r>
              <a:rPr lang="en-CA" sz="3200" dirty="0">
                <a:effectLst/>
                <a:latin typeface="Calibri" panose="020F0502020204030204" pitchFamily="34" charset="0"/>
                <a:ea typeface="DengXian" panose="02010600030101010101" pitchFamily="2" charset="-122"/>
                <a:cs typeface="Calibri" panose="020F0502020204030204" pitchFamily="34" charset="0"/>
              </a:rPr>
              <a:t>This is the financing life cycle for individual persons.</a:t>
            </a:r>
            <a:endParaRPr lang="en-CA" sz="3200" dirty="0"/>
          </a:p>
        </p:txBody>
      </p:sp>
    </p:spTree>
    <p:extLst>
      <p:ext uri="{BB962C8B-B14F-4D97-AF65-F5344CB8AC3E}">
        <p14:creationId xmlns:p14="http://schemas.microsoft.com/office/powerpoint/2010/main" val="57495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4A8A5-2E4E-4211-A1B1-F1BE09634738}"/>
              </a:ext>
            </a:extLst>
          </p:cNvPr>
          <p:cNvSpPr>
            <a:spLocks noGrp="1"/>
          </p:cNvSpPr>
          <p:nvPr>
            <p:ph type="title"/>
          </p:nvPr>
        </p:nvSpPr>
        <p:spPr/>
        <p:txBody>
          <a:bodyPr/>
          <a:lstStyle/>
          <a:p>
            <a:r>
              <a:rPr lang="en-CA" dirty="0"/>
              <a:t>Financing life cycle for companies</a:t>
            </a:r>
          </a:p>
        </p:txBody>
      </p:sp>
      <p:sp>
        <p:nvSpPr>
          <p:cNvPr id="3" name="Content Placeholder 2">
            <a:extLst>
              <a:ext uri="{FF2B5EF4-FFF2-40B4-BE49-F238E27FC236}">
                <a16:creationId xmlns:a16="http://schemas.microsoft.com/office/drawing/2014/main" id="{B83FE970-20C6-4404-9645-8B41DCE860BB}"/>
              </a:ext>
            </a:extLst>
          </p:cNvPr>
          <p:cNvSpPr>
            <a:spLocks noGrp="1"/>
          </p:cNvSpPr>
          <p:nvPr>
            <p:ph idx="1"/>
          </p:nvPr>
        </p:nvSpPr>
        <p:spPr/>
        <p:txBody>
          <a:bodyPr>
            <a:normAutofit/>
          </a:bodyPr>
          <a:lstStyle/>
          <a:p>
            <a:r>
              <a:rPr lang="en-CA" dirty="0">
                <a:effectLst/>
                <a:latin typeface="Calibri" panose="020F0502020204030204" pitchFamily="34" charset="0"/>
                <a:ea typeface="DengXian" panose="02010600030101010101" pitchFamily="2" charset="-122"/>
                <a:cs typeface="Calibri" panose="020F0502020204030204" pitchFamily="34" charset="0"/>
              </a:rPr>
              <a:t>From the evolution of financing methods of individuals at different ages, </a:t>
            </a:r>
            <a:r>
              <a:rPr lang="en-CA" dirty="0">
                <a:latin typeface="Calibri" panose="020F0502020204030204" pitchFamily="34" charset="0"/>
                <a:ea typeface="DengXian" panose="02010600030101010101" pitchFamily="2" charset="-122"/>
                <a:cs typeface="Calibri" panose="020F0502020204030204" pitchFamily="34" charset="0"/>
              </a:rPr>
              <a:t>we</a:t>
            </a:r>
            <a:r>
              <a:rPr lang="en-CA" dirty="0">
                <a:effectLst/>
                <a:latin typeface="Calibri" panose="020F0502020204030204" pitchFamily="34" charset="0"/>
                <a:ea typeface="DengXian" panose="02010600030101010101" pitchFamily="2" charset="-122"/>
                <a:cs typeface="Calibri" panose="020F0502020204030204" pitchFamily="34" charset="0"/>
              </a:rPr>
              <a:t> can understand corporate financing much easier. </a:t>
            </a:r>
          </a:p>
          <a:p>
            <a:r>
              <a:rPr lang="en-CA" dirty="0">
                <a:effectLst/>
                <a:latin typeface="Calibri" panose="020F0502020204030204" pitchFamily="34" charset="0"/>
                <a:ea typeface="DengXian" panose="02010600030101010101" pitchFamily="2" charset="-122"/>
                <a:cs typeface="Calibri" panose="020F0502020204030204" pitchFamily="34" charset="0"/>
              </a:rPr>
              <a:t>When a company is young, it requires heavy investment and has little earning. Few banks are willing to lend it money. It has to rely on owners’ equity financing. </a:t>
            </a:r>
          </a:p>
          <a:p>
            <a:r>
              <a:rPr lang="en-CA" dirty="0">
                <a:effectLst/>
                <a:latin typeface="Calibri" panose="020F0502020204030204" pitchFamily="34" charset="0"/>
                <a:ea typeface="DengXian" panose="02010600030101010101" pitchFamily="2" charset="-122"/>
                <a:cs typeface="Calibri" panose="020F0502020204030204" pitchFamily="34" charset="0"/>
              </a:rPr>
              <a:t>As a company starts to generate earning, banks and capital markets will be confident enough to loan it funds for further expansion. </a:t>
            </a:r>
          </a:p>
          <a:p>
            <a:r>
              <a:rPr lang="en-CA" dirty="0">
                <a:effectLst/>
                <a:latin typeface="Calibri" panose="020F0502020204030204" pitchFamily="34" charset="0"/>
                <a:ea typeface="DengXian" panose="02010600030101010101" pitchFamily="2" charset="-122"/>
                <a:cs typeface="Calibri" panose="020F0502020204030204" pitchFamily="34" charset="0"/>
              </a:rPr>
              <a:t>This is debt financing. </a:t>
            </a:r>
          </a:p>
          <a:p>
            <a:endParaRPr lang="en-CA"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dirty="0"/>
          </a:p>
        </p:txBody>
      </p:sp>
    </p:spTree>
    <p:extLst>
      <p:ext uri="{BB962C8B-B14F-4D97-AF65-F5344CB8AC3E}">
        <p14:creationId xmlns:p14="http://schemas.microsoft.com/office/powerpoint/2010/main" val="10860206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98A64-A8E6-4EB9-80DD-2DD16DA4851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690E676-7ACE-4274-A473-9A09FF091CA6}"/>
              </a:ext>
            </a:extLst>
          </p:cNvPr>
          <p:cNvSpPr>
            <a:spLocks noGrp="1"/>
          </p:cNvSpPr>
          <p:nvPr>
            <p:ph idx="1"/>
          </p:nvPr>
        </p:nvSpPr>
        <p:spPr/>
        <p:txBody>
          <a:bodyPr>
            <a:normAutofit lnSpcReduction="10000"/>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As a company matures, it generates steady streams of earning. </a:t>
            </a:r>
          </a:p>
          <a:p>
            <a:r>
              <a:rPr lang="en-CA" sz="3200" dirty="0">
                <a:effectLst/>
                <a:latin typeface="Calibri" panose="020F0502020204030204" pitchFamily="34" charset="0"/>
                <a:ea typeface="DengXian" panose="02010600030101010101" pitchFamily="2" charset="-122"/>
                <a:cs typeface="Calibri" panose="020F0502020204030204" pitchFamily="34" charset="0"/>
              </a:rPr>
              <a:t>But its </a:t>
            </a:r>
            <a:r>
              <a:rPr lang="en-CA" sz="3200" dirty="0">
                <a:latin typeface="Calibri" panose="020F0502020204030204" pitchFamily="34" charset="0"/>
                <a:ea typeface="DengXian" panose="02010600030101010101" pitchFamily="2" charset="-122"/>
                <a:cs typeface="Calibri" panose="020F0502020204030204" pitchFamily="34" charset="0"/>
              </a:rPr>
              <a:t>expected return on further investment is low</a:t>
            </a:r>
            <a:r>
              <a:rPr lang="en-CA" sz="3200" dirty="0">
                <a:effectLst/>
                <a:latin typeface="Calibri" panose="020F0502020204030204" pitchFamily="34" charset="0"/>
                <a:ea typeface="DengXian" panose="02010600030101010101" pitchFamily="2" charset="-122"/>
                <a:cs typeface="Calibri" panose="020F0502020204030204" pitchFamily="34" charset="0"/>
              </a:rPr>
              <a:t>. </a:t>
            </a:r>
          </a:p>
          <a:p>
            <a:r>
              <a:rPr lang="en-CA" sz="3200" dirty="0">
                <a:latin typeface="Calibri" panose="020F0502020204030204" pitchFamily="34" charset="0"/>
                <a:ea typeface="DengXian" panose="02010600030101010101" pitchFamily="2" charset="-122"/>
                <a:cs typeface="Calibri" panose="020F0502020204030204" pitchFamily="34" charset="0"/>
              </a:rPr>
              <a:t>I</a:t>
            </a:r>
            <a:r>
              <a:rPr lang="en-CA" sz="3200" dirty="0">
                <a:effectLst/>
                <a:latin typeface="Calibri" panose="020F0502020204030204" pitchFamily="34" charset="0"/>
                <a:ea typeface="DengXian" panose="02010600030101010101" pitchFamily="2" charset="-122"/>
                <a:cs typeface="Calibri" panose="020F0502020204030204" pitchFamily="34" charset="0"/>
              </a:rPr>
              <a:t>t will distribute its earnings as dividends to fund </a:t>
            </a:r>
            <a:r>
              <a:rPr lang="en-CA" sz="3200" dirty="0">
                <a:latin typeface="Calibri" panose="020F0502020204030204" pitchFamily="34" charset="0"/>
                <a:ea typeface="DengXian" panose="02010600030101010101" pitchFamily="2" charset="-122"/>
                <a:cs typeface="Calibri" panose="020F0502020204030204" pitchFamily="34" charset="0"/>
              </a:rPr>
              <a:t>investment</a:t>
            </a:r>
            <a:r>
              <a:rPr lang="en-CA" sz="3200" dirty="0">
                <a:effectLst/>
                <a:latin typeface="Calibri" panose="020F0502020204030204" pitchFamily="34" charset="0"/>
                <a:ea typeface="DengXian" panose="02010600030101010101" pitchFamily="2" charset="-122"/>
                <a:cs typeface="Calibri" panose="020F0502020204030204" pitchFamily="34" charset="0"/>
              </a:rPr>
              <a:t> opportunities elsewhere with higher expected returns or other needs. </a:t>
            </a:r>
          </a:p>
          <a:p>
            <a:r>
              <a:rPr lang="en-CA" sz="3200" dirty="0">
                <a:effectLst/>
                <a:latin typeface="Calibri" panose="020F0502020204030204" pitchFamily="34" charset="0"/>
                <a:ea typeface="DengXian" panose="02010600030101010101" pitchFamily="2" charset="-122"/>
                <a:cs typeface="Calibri" panose="020F0502020204030204" pitchFamily="34" charset="0"/>
              </a:rPr>
              <a:t>This is the financing life cycle for individual companies. </a:t>
            </a:r>
          </a:p>
          <a:p>
            <a:r>
              <a:rPr lang="en-CA" sz="3200" dirty="0">
                <a:effectLst/>
                <a:latin typeface="Calibri" panose="020F0502020204030204" pitchFamily="34" charset="0"/>
                <a:ea typeface="DengXian" panose="02010600030101010101" pitchFamily="2" charset="-122"/>
                <a:cs typeface="Calibri" panose="020F0502020204030204" pitchFamily="34" charset="0"/>
              </a:rPr>
              <a:t>It is very similar to the financing life cycle for individual persons.</a:t>
            </a:r>
            <a:endParaRPr lang="en-CA" sz="3200" dirty="0"/>
          </a:p>
        </p:txBody>
      </p:sp>
    </p:spTree>
    <p:extLst>
      <p:ext uri="{BB962C8B-B14F-4D97-AF65-F5344CB8AC3E}">
        <p14:creationId xmlns:p14="http://schemas.microsoft.com/office/powerpoint/2010/main" val="20463113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D5872-4C17-470C-82FE-A7129C66D64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5E2E0943-83DA-410B-B437-BFD7FE6D7B3B}"/>
              </a:ext>
            </a:extLst>
          </p:cNvPr>
          <p:cNvSpPr>
            <a:spLocks noGrp="1"/>
          </p:cNvSpPr>
          <p:nvPr>
            <p:ph idx="1"/>
          </p:nvPr>
        </p:nvSpPr>
        <p:spPr/>
        <p:txBody>
          <a:bodyPr/>
          <a:lstStyle/>
          <a:p>
            <a:r>
              <a:rPr lang="en-CA" dirty="0"/>
              <a:t>Not every person follows the same financing cycle.</a:t>
            </a:r>
          </a:p>
          <a:p>
            <a:r>
              <a:rPr lang="en-CA" dirty="0"/>
              <a:t>Not every corporation follows the same financing cycle.</a:t>
            </a:r>
          </a:p>
          <a:p>
            <a:r>
              <a:rPr lang="en-CA" dirty="0"/>
              <a:t>But it is a common pattern.</a:t>
            </a:r>
          </a:p>
        </p:txBody>
      </p:sp>
    </p:spTree>
    <p:extLst>
      <p:ext uri="{BB962C8B-B14F-4D97-AF65-F5344CB8AC3E}">
        <p14:creationId xmlns:p14="http://schemas.microsoft.com/office/powerpoint/2010/main" val="31306176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491C7-95A0-4D71-8380-6356F56718C1}"/>
              </a:ext>
            </a:extLst>
          </p:cNvPr>
          <p:cNvSpPr>
            <a:spLocks noGrp="1"/>
          </p:cNvSpPr>
          <p:nvPr>
            <p:ph type="title"/>
          </p:nvPr>
        </p:nvSpPr>
        <p:spPr/>
        <p:txBody>
          <a:bodyPr/>
          <a:lstStyle/>
          <a:p>
            <a:r>
              <a:rPr lang="en-CA" dirty="0"/>
              <a:t>Product life cycle</a:t>
            </a:r>
          </a:p>
        </p:txBody>
      </p:sp>
      <p:sp>
        <p:nvSpPr>
          <p:cNvPr id="3" name="Content Placeholder 2">
            <a:extLst>
              <a:ext uri="{FF2B5EF4-FFF2-40B4-BE49-F238E27FC236}">
                <a16:creationId xmlns:a16="http://schemas.microsoft.com/office/drawing/2014/main" id="{FC7D9A6A-C6E8-43C6-8DC1-E4EEA5DEC0F5}"/>
              </a:ext>
            </a:extLst>
          </p:cNvPr>
          <p:cNvSpPr>
            <a:spLocks noGrp="1"/>
          </p:cNvSpPr>
          <p:nvPr>
            <p:ph idx="1"/>
          </p:nvPr>
        </p:nvSpPr>
        <p:spPr/>
        <p:txBody>
          <a:bodyPr>
            <a:normAutofit/>
          </a:bodyPr>
          <a:lstStyle/>
          <a:p>
            <a:r>
              <a:rPr lang="en-CA" dirty="0"/>
              <a:t>We are more familiar with product life cycle. </a:t>
            </a:r>
          </a:p>
          <a:p>
            <a:r>
              <a:rPr lang="en-CA" dirty="0"/>
              <a:t>It may give us further intuition about financing life cycle. </a:t>
            </a:r>
          </a:p>
          <a:p>
            <a:r>
              <a:rPr lang="en-CA" dirty="0"/>
              <a:t>We will use the production of cell phones to illustrate the phenomenon of product life cycles.</a:t>
            </a:r>
          </a:p>
          <a:p>
            <a:r>
              <a:rPr lang="en-CA" dirty="0"/>
              <a:t>Analog cell phones were dominated by Motorola.</a:t>
            </a:r>
          </a:p>
          <a:p>
            <a:r>
              <a:rPr lang="en-CA" dirty="0"/>
              <a:t>Early digital phones wee dominated by  Nokia, a Finnish company with a long history in lumber business.</a:t>
            </a:r>
          </a:p>
          <a:p>
            <a:endParaRPr lang="en-CA" dirty="0"/>
          </a:p>
          <a:p>
            <a:endParaRPr lang="en-CA" dirty="0"/>
          </a:p>
        </p:txBody>
      </p:sp>
    </p:spTree>
    <p:extLst>
      <p:ext uri="{BB962C8B-B14F-4D97-AF65-F5344CB8AC3E}">
        <p14:creationId xmlns:p14="http://schemas.microsoft.com/office/powerpoint/2010/main" val="42903939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8ED21-7651-4973-96B3-74D5FA2A97D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011DC12F-2588-47D4-B83F-F298CCB32801}"/>
              </a:ext>
            </a:extLst>
          </p:cNvPr>
          <p:cNvSpPr>
            <a:spLocks noGrp="1"/>
          </p:cNvSpPr>
          <p:nvPr>
            <p:ph idx="1"/>
          </p:nvPr>
        </p:nvSpPr>
        <p:spPr/>
        <p:txBody>
          <a:bodyPr/>
          <a:lstStyle/>
          <a:p>
            <a:r>
              <a:rPr lang="en-CA" dirty="0"/>
              <a:t>Smart phones were pioneered by RIM (Research In Motion), which was once the largest Canadian company by market capitalization. </a:t>
            </a:r>
          </a:p>
          <a:p>
            <a:r>
              <a:rPr lang="en-CA" dirty="0"/>
              <a:t>Its smart phones are called Blackberry. </a:t>
            </a:r>
          </a:p>
          <a:p>
            <a:r>
              <a:rPr lang="en-CA" dirty="0"/>
              <a:t>They were once very popular.</a:t>
            </a:r>
          </a:p>
          <a:p>
            <a:r>
              <a:rPr lang="en-CA" dirty="0"/>
              <a:t>Few people remember RIM right now.</a:t>
            </a:r>
          </a:p>
          <a:p>
            <a:r>
              <a:rPr lang="en-CA" dirty="0"/>
              <a:t>Touch screen smart phones are dominated by Apple and Android systems. </a:t>
            </a:r>
          </a:p>
          <a:p>
            <a:endParaRPr lang="en-CA" dirty="0"/>
          </a:p>
        </p:txBody>
      </p:sp>
    </p:spTree>
    <p:extLst>
      <p:ext uri="{BB962C8B-B14F-4D97-AF65-F5344CB8AC3E}">
        <p14:creationId xmlns:p14="http://schemas.microsoft.com/office/powerpoint/2010/main" val="255405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8702-FEE5-4CB4-A0FC-1556416524F2}"/>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9A11AD2-6989-4898-BB0B-6ED1CFA485B9}"/>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You might protest. Organisations are not organisms.</a:t>
            </a:r>
          </a:p>
          <a:p>
            <a:r>
              <a:rPr lang="en-CA" sz="3200" dirty="0">
                <a:effectLst/>
                <a:latin typeface="Calibri" panose="020F0502020204030204" pitchFamily="34" charset="0"/>
                <a:ea typeface="DengXian" panose="02010600030101010101" pitchFamily="2" charset="-122"/>
                <a:cs typeface="Calibri" panose="020F0502020204030204" pitchFamily="34" charset="0"/>
              </a:rPr>
              <a:t> Organisms will grow, mature, decline and die. </a:t>
            </a:r>
          </a:p>
          <a:p>
            <a:r>
              <a:rPr lang="en-CA" sz="3200" dirty="0">
                <a:effectLst/>
                <a:latin typeface="Calibri" panose="020F0502020204030204" pitchFamily="34" charset="0"/>
                <a:ea typeface="DengXian" panose="02010600030101010101" pitchFamily="2" charset="-122"/>
                <a:cs typeface="Calibri" panose="020F0502020204030204" pitchFamily="34" charset="0"/>
              </a:rPr>
              <a:t>Organisations, if well managed, can last forever. </a:t>
            </a:r>
          </a:p>
          <a:p>
            <a:r>
              <a:rPr lang="en-CA" sz="3200" dirty="0">
                <a:latin typeface="Calibri" panose="020F0502020204030204" pitchFamily="34" charset="0"/>
                <a:ea typeface="DengXian" panose="02010600030101010101" pitchFamily="2" charset="-122"/>
                <a:cs typeface="Calibri" panose="020F0502020204030204" pitchFamily="34" charset="0"/>
              </a:rPr>
              <a:t>An individual company might last for a long time. </a:t>
            </a:r>
          </a:p>
          <a:p>
            <a:r>
              <a:rPr lang="en-CA" sz="3200" dirty="0">
                <a:effectLst/>
                <a:latin typeface="Calibri" panose="020F0502020204030204" pitchFamily="34" charset="0"/>
                <a:ea typeface="DengXian" panose="02010600030101010101" pitchFamily="2" charset="-122"/>
                <a:cs typeface="Calibri" panose="020F0502020204030204" pitchFamily="34" charset="0"/>
              </a:rPr>
              <a:t>In MM theory, </a:t>
            </a:r>
            <a:r>
              <a:rPr lang="en-CA" sz="3200" dirty="0">
                <a:latin typeface="Calibri" panose="020F0502020204030204" pitchFamily="34" charset="0"/>
                <a:ea typeface="DengXian" panose="02010600030101010101" pitchFamily="2" charset="-122"/>
                <a:cs typeface="Calibri" panose="020F0502020204030204" pitchFamily="34" charset="0"/>
              </a:rPr>
              <a:t>companies are assumed to live forever.</a:t>
            </a:r>
            <a:endParaRPr lang="en-CA" sz="3200" dirty="0">
              <a:effectLst/>
              <a:latin typeface="Calibri" panose="020F0502020204030204" pitchFamily="34" charset="0"/>
              <a:ea typeface="DengXian" panose="02010600030101010101" pitchFamily="2" charset="-122"/>
              <a:cs typeface="Calibri" panose="020F0502020204030204" pitchFamily="34" charset="0"/>
            </a:endParaRPr>
          </a:p>
          <a:p>
            <a:r>
              <a:rPr lang="en-CA" sz="3200" dirty="0">
                <a:effectLst/>
                <a:latin typeface="Calibri" panose="020F0502020204030204" pitchFamily="34" charset="0"/>
                <a:ea typeface="DengXian" panose="02010600030101010101" pitchFamily="2" charset="-122"/>
                <a:cs typeface="Calibri" panose="020F0502020204030204" pitchFamily="34" charset="0"/>
              </a:rPr>
              <a:t>However, if you look at statistics, most companies also grow, mature, decline and die. </a:t>
            </a:r>
          </a:p>
          <a:p>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2965268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D3276-47A6-4FB2-91BD-5F89AF37281B}"/>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42BE2561-B6E1-4823-9192-99A6FC343428}"/>
              </a:ext>
            </a:extLst>
          </p:cNvPr>
          <p:cNvSpPr>
            <a:spLocks noGrp="1"/>
          </p:cNvSpPr>
          <p:nvPr>
            <p:ph idx="1"/>
          </p:nvPr>
        </p:nvSpPr>
        <p:spPr/>
        <p:txBody>
          <a:bodyPr/>
          <a:lstStyle/>
          <a:p>
            <a:r>
              <a:rPr lang="en-CA" dirty="0"/>
              <a:t>Each new generation of cell phones is dominated by different companies.</a:t>
            </a:r>
          </a:p>
          <a:p>
            <a:r>
              <a:rPr lang="en-CA" dirty="0"/>
              <a:t> Why is that?</a:t>
            </a:r>
          </a:p>
          <a:p>
            <a:r>
              <a:rPr lang="en-CA" dirty="0"/>
              <a:t>When digital cell phones were developed, Motorola was the technical leader. </a:t>
            </a:r>
          </a:p>
          <a:p>
            <a:r>
              <a:rPr lang="en-CA" dirty="0"/>
              <a:t>However, Motorola was reluctant to push digital cell phones aggressively.</a:t>
            </a:r>
          </a:p>
        </p:txBody>
      </p:sp>
    </p:spTree>
    <p:extLst>
      <p:ext uri="{BB962C8B-B14F-4D97-AF65-F5344CB8AC3E}">
        <p14:creationId xmlns:p14="http://schemas.microsoft.com/office/powerpoint/2010/main" val="319020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21777-19E4-42FA-A22D-679F81B10E2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1F6FD1C-9CD7-4D13-867A-3DA15809127D}"/>
              </a:ext>
            </a:extLst>
          </p:cNvPr>
          <p:cNvSpPr>
            <a:spLocks noGrp="1"/>
          </p:cNvSpPr>
          <p:nvPr>
            <p:ph idx="1"/>
          </p:nvPr>
        </p:nvSpPr>
        <p:spPr/>
        <p:txBody>
          <a:bodyPr>
            <a:normAutofit lnSpcReduction="10000"/>
          </a:bodyPr>
          <a:lstStyle/>
          <a:p>
            <a:r>
              <a:rPr lang="en-CA" dirty="0"/>
              <a:t>There are two reasons. </a:t>
            </a:r>
          </a:p>
          <a:p>
            <a:r>
              <a:rPr lang="en-CA" dirty="0"/>
              <a:t>First, new digital phone market will cannibalize old analog phone market dominated by Motorola. It won’t make much money by pushing digital phones, at least not in the early stages. </a:t>
            </a:r>
          </a:p>
          <a:p>
            <a:r>
              <a:rPr lang="en-CA" dirty="0"/>
              <a:t>Other companies with no analog phone business don’t have the same baggage.</a:t>
            </a:r>
          </a:p>
          <a:p>
            <a:r>
              <a:rPr lang="en-CA" dirty="0"/>
              <a:t>Second, more importantly, the push for digital phones will accelerate the oblivion of analog systems. </a:t>
            </a:r>
          </a:p>
          <a:p>
            <a:r>
              <a:rPr lang="en-CA" dirty="0"/>
              <a:t>This will accelerate the obsolescence of knowledge and power of top management at Motorola.</a:t>
            </a:r>
          </a:p>
          <a:p>
            <a:endParaRPr lang="en-CA" dirty="0"/>
          </a:p>
        </p:txBody>
      </p:sp>
    </p:spTree>
    <p:extLst>
      <p:ext uri="{BB962C8B-B14F-4D97-AF65-F5344CB8AC3E}">
        <p14:creationId xmlns:p14="http://schemas.microsoft.com/office/powerpoint/2010/main" val="3757848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DAC3F-A2CB-46FB-A5BE-A6ECCB29371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A561160-4743-4BFE-88E9-EAC4C54FCBB0}"/>
              </a:ext>
            </a:extLst>
          </p:cNvPr>
          <p:cNvSpPr>
            <a:spLocks noGrp="1"/>
          </p:cNvSpPr>
          <p:nvPr>
            <p:ph idx="1"/>
          </p:nvPr>
        </p:nvSpPr>
        <p:spPr/>
        <p:txBody>
          <a:bodyPr/>
          <a:lstStyle/>
          <a:p>
            <a:r>
              <a:rPr lang="en-CA" dirty="0"/>
              <a:t>Today, Motorola is long gone. </a:t>
            </a:r>
          </a:p>
          <a:p>
            <a:r>
              <a:rPr lang="en-CA" dirty="0"/>
              <a:t>Nokia was absorbed by Microsoft, with little to show in the cell phone market.</a:t>
            </a:r>
          </a:p>
          <a:p>
            <a:r>
              <a:rPr lang="en-CA" dirty="0"/>
              <a:t>Blackberry, once everywhere, is a distant memory. </a:t>
            </a:r>
          </a:p>
          <a:p>
            <a:endParaRPr lang="en-CA" dirty="0"/>
          </a:p>
        </p:txBody>
      </p:sp>
    </p:spTree>
    <p:extLst>
      <p:ext uri="{BB962C8B-B14F-4D97-AF65-F5344CB8AC3E}">
        <p14:creationId xmlns:p14="http://schemas.microsoft.com/office/powerpoint/2010/main" val="5167979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1425F-2069-4F97-AC33-62F81DF53EE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756B5B1-5F9F-42EE-B7C8-B766F4302EDC}"/>
              </a:ext>
            </a:extLst>
          </p:cNvPr>
          <p:cNvSpPr>
            <a:spLocks noGrp="1"/>
          </p:cNvSpPr>
          <p:nvPr>
            <p:ph idx="1"/>
          </p:nvPr>
        </p:nvSpPr>
        <p:spPr/>
        <p:txBody>
          <a:bodyPr/>
          <a:lstStyle/>
          <a:p>
            <a:r>
              <a:rPr lang="en-CA" dirty="0"/>
              <a:t>The same happens to other dominate systems when new ideas, new technologies and new theories occur.</a:t>
            </a:r>
          </a:p>
          <a:p>
            <a:r>
              <a:rPr lang="en-CA" dirty="0"/>
              <a:t>That is why life cycles happen at different systems of different scales.</a:t>
            </a:r>
          </a:p>
          <a:p>
            <a:r>
              <a:rPr lang="en-CA" dirty="0"/>
              <a:t>Few people remember Detroit was once the richest city in US.</a:t>
            </a:r>
          </a:p>
          <a:p>
            <a:r>
              <a:rPr lang="en-CA" dirty="0"/>
              <a:t>The life cycles of physical systems determine that financing methods will experience life cycles as well. </a:t>
            </a:r>
          </a:p>
        </p:txBody>
      </p:sp>
    </p:spTree>
    <p:extLst>
      <p:ext uri="{BB962C8B-B14F-4D97-AF65-F5344CB8AC3E}">
        <p14:creationId xmlns:p14="http://schemas.microsoft.com/office/powerpoint/2010/main" val="42261632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CC84B-9C2C-43E2-9CE2-B2EDBA911E00}"/>
              </a:ext>
            </a:extLst>
          </p:cNvPr>
          <p:cNvSpPr>
            <a:spLocks noGrp="1"/>
          </p:cNvSpPr>
          <p:nvPr>
            <p:ph type="title"/>
          </p:nvPr>
        </p:nvSpPr>
        <p:spPr/>
        <p:txBody>
          <a:bodyPr/>
          <a:lstStyle/>
          <a:p>
            <a:r>
              <a:rPr lang="en-CA" dirty="0"/>
              <a:t>Concluding remarks</a:t>
            </a:r>
          </a:p>
        </p:txBody>
      </p:sp>
      <p:sp>
        <p:nvSpPr>
          <p:cNvPr id="3" name="Content Placeholder 2">
            <a:extLst>
              <a:ext uri="{FF2B5EF4-FFF2-40B4-BE49-F238E27FC236}">
                <a16:creationId xmlns:a16="http://schemas.microsoft.com/office/drawing/2014/main" id="{645D16E0-D169-4EBF-A86A-1312F2690F6A}"/>
              </a:ext>
            </a:extLst>
          </p:cNvPr>
          <p:cNvSpPr>
            <a:spLocks noGrp="1"/>
          </p:cNvSpPr>
          <p:nvPr>
            <p:ph idx="1"/>
          </p:nvPr>
        </p:nvSpPr>
        <p:spPr/>
        <p:txBody>
          <a:bodyPr>
            <a:normAutofit/>
          </a:bodyPr>
          <a:lstStyle/>
          <a:p>
            <a:r>
              <a:rPr lang="en-CA" sz="3600" dirty="0">
                <a:effectLst/>
                <a:latin typeface="Calibri" panose="020F0502020204030204" pitchFamily="34" charset="0"/>
                <a:ea typeface="DengXian" panose="02010600030101010101" pitchFamily="2" charset="-122"/>
                <a:cs typeface="Calibri" panose="020F0502020204030204" pitchFamily="34" charset="0"/>
              </a:rPr>
              <a:t>Finance literature piles up many papers to explain why and how companies choose different modes of financing. </a:t>
            </a:r>
          </a:p>
          <a:p>
            <a:r>
              <a:rPr lang="en-CA" sz="3600" dirty="0">
                <a:effectLst/>
                <a:latin typeface="Calibri" panose="020F0502020204030204" pitchFamily="34" charset="0"/>
                <a:ea typeface="DengXian" panose="02010600030101010101" pitchFamily="2" charset="-122"/>
                <a:cs typeface="Calibri" panose="020F0502020204030204" pitchFamily="34" charset="0"/>
              </a:rPr>
              <a:t>Personally, I find the explanation of financing life cycle most illuminating. </a:t>
            </a:r>
          </a:p>
          <a:p>
            <a:r>
              <a:rPr lang="en-CA" sz="3600" dirty="0">
                <a:effectLst/>
                <a:latin typeface="Calibri" panose="020F0502020204030204" pitchFamily="34" charset="0"/>
                <a:ea typeface="DengXian" panose="02010600030101010101" pitchFamily="2" charset="-122"/>
                <a:cs typeface="Calibri" panose="020F0502020204030204" pitchFamily="34" charset="0"/>
              </a:rPr>
              <a:t>Once we think organisations as organisms, finance and other subjects will be less remote. They will be easier to understand.</a:t>
            </a:r>
            <a:endParaRPr lang="en-CA" sz="36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600" dirty="0"/>
          </a:p>
        </p:txBody>
      </p:sp>
    </p:spTree>
    <p:extLst>
      <p:ext uri="{BB962C8B-B14F-4D97-AF65-F5344CB8AC3E}">
        <p14:creationId xmlns:p14="http://schemas.microsoft.com/office/powerpoint/2010/main" val="38693618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7A38A-DAC8-4B66-84F7-152BE7C6109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2A770EC2-04C9-4114-A102-82CF542DE0BE}"/>
              </a:ext>
            </a:extLst>
          </p:cNvPr>
          <p:cNvSpPr>
            <a:spLocks noGrp="1"/>
          </p:cNvSpPr>
          <p:nvPr>
            <p:ph idx="1"/>
          </p:nvPr>
        </p:nvSpPr>
        <p:spPr/>
        <p:txBody>
          <a:bodyPr/>
          <a:lstStyle/>
          <a:p>
            <a:r>
              <a:rPr lang="en-CA" dirty="0"/>
              <a:t>We might reflect on how MM theory differs from the theory of life cycle of financing.</a:t>
            </a:r>
          </a:p>
          <a:p>
            <a:r>
              <a:rPr lang="en-CA" dirty="0"/>
              <a:t>In MM theory, the default assumption is that a company will live forever. Then we introduce various assumptions on market imperfection to explain reality.</a:t>
            </a:r>
          </a:p>
          <a:p>
            <a:r>
              <a:rPr lang="en-CA" dirty="0"/>
              <a:t>In life cycle theory, the default assumption is that life changes over time and lifespan is finite.</a:t>
            </a:r>
          </a:p>
          <a:p>
            <a:r>
              <a:rPr lang="en-CA" dirty="0"/>
              <a:t>While many people seek to live on forever, few think their finite lifespan is caused by imperfection of the world. </a:t>
            </a:r>
          </a:p>
        </p:txBody>
      </p:sp>
    </p:spTree>
    <p:extLst>
      <p:ext uri="{BB962C8B-B14F-4D97-AF65-F5344CB8AC3E}">
        <p14:creationId xmlns:p14="http://schemas.microsoft.com/office/powerpoint/2010/main" val="27797230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5E41E-5C5A-4AD5-945F-8132F6345C26}"/>
              </a:ext>
            </a:extLst>
          </p:cNvPr>
          <p:cNvSpPr>
            <a:spLocks noGrp="1"/>
          </p:cNvSpPr>
          <p:nvPr>
            <p:ph type="title"/>
          </p:nvPr>
        </p:nvSpPr>
        <p:spPr/>
        <p:txBody>
          <a:bodyPr/>
          <a:lstStyle/>
          <a:p>
            <a:r>
              <a:rPr lang="en-CA" dirty="0"/>
              <a:t>Life cycle of financing: From corporations to individuals</a:t>
            </a:r>
          </a:p>
        </p:txBody>
      </p:sp>
      <p:sp>
        <p:nvSpPr>
          <p:cNvPr id="3" name="Content Placeholder 2">
            <a:extLst>
              <a:ext uri="{FF2B5EF4-FFF2-40B4-BE49-F238E27FC236}">
                <a16:creationId xmlns:a16="http://schemas.microsoft.com/office/drawing/2014/main" id="{6CC27EF1-14F1-4D9A-AA7F-AD8DFCE22001}"/>
              </a:ext>
            </a:extLst>
          </p:cNvPr>
          <p:cNvSpPr>
            <a:spLocks noGrp="1"/>
          </p:cNvSpPr>
          <p:nvPr>
            <p:ph idx="1"/>
          </p:nvPr>
        </p:nvSpPr>
        <p:spPr/>
        <p:txBody>
          <a:bodyPr>
            <a:normAutofit/>
          </a:bodyPr>
          <a:lstStyle/>
          <a:p>
            <a:r>
              <a:rPr lang="en-CA" dirty="0"/>
              <a:t>We tried to understand the life cycle of financing of corporations from individuals.</a:t>
            </a:r>
          </a:p>
          <a:p>
            <a:r>
              <a:rPr lang="en-CA" dirty="0"/>
              <a:t>We can also better understand the life cycle of financing of individuals from corporations.</a:t>
            </a:r>
          </a:p>
          <a:p>
            <a:endParaRPr lang="en-CA" dirty="0"/>
          </a:p>
        </p:txBody>
      </p:sp>
    </p:spTree>
    <p:extLst>
      <p:ext uri="{BB962C8B-B14F-4D97-AF65-F5344CB8AC3E}">
        <p14:creationId xmlns:p14="http://schemas.microsoft.com/office/powerpoint/2010/main" val="12766428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9C950E-CD14-449F-921E-AA8A71639D7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3A6215A7-7217-43D7-89CC-6838603B226C}"/>
              </a:ext>
            </a:extLst>
          </p:cNvPr>
          <p:cNvSpPr>
            <a:spLocks noGrp="1"/>
          </p:cNvSpPr>
          <p:nvPr>
            <p:ph idx="1"/>
          </p:nvPr>
        </p:nvSpPr>
        <p:spPr/>
        <p:txBody>
          <a:bodyPr>
            <a:normAutofit/>
          </a:bodyPr>
          <a:lstStyle/>
          <a:p>
            <a:r>
              <a:rPr lang="en-CA" dirty="0"/>
              <a:t>For corporations in the growth stage, they often seek additional external funding to expand their businesses. </a:t>
            </a:r>
          </a:p>
          <a:p>
            <a:r>
              <a:rPr lang="en-CA" dirty="0"/>
              <a:t>For individuals in the growth stage, we should seek additional resources to expand our careers and to expand out families.</a:t>
            </a:r>
          </a:p>
          <a:p>
            <a:r>
              <a:rPr lang="en-CA" dirty="0"/>
              <a:t>Instead, we face pension deduction and other deductions, which often stunt our abilities to expand our careers and families in our crucial growth period.</a:t>
            </a:r>
          </a:p>
          <a:p>
            <a:endParaRPr lang="en-CA" dirty="0"/>
          </a:p>
        </p:txBody>
      </p:sp>
    </p:spTree>
    <p:extLst>
      <p:ext uri="{BB962C8B-B14F-4D97-AF65-F5344CB8AC3E}">
        <p14:creationId xmlns:p14="http://schemas.microsoft.com/office/powerpoint/2010/main" val="32762695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8B058-C46E-46ED-902C-ADCFE7A62D0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2C5E8BA-E3D7-44C0-B69E-0A5103F8061B}"/>
              </a:ext>
            </a:extLst>
          </p:cNvPr>
          <p:cNvSpPr>
            <a:spLocks noGrp="1"/>
          </p:cNvSpPr>
          <p:nvPr>
            <p:ph idx="1"/>
          </p:nvPr>
        </p:nvSpPr>
        <p:spPr/>
        <p:txBody>
          <a:bodyPr/>
          <a:lstStyle/>
          <a:p>
            <a:r>
              <a:rPr lang="en-CA" dirty="0"/>
              <a:t>Overall, decisions on pension management should be left to individuals and not to the government.</a:t>
            </a:r>
          </a:p>
          <a:p>
            <a:r>
              <a:rPr lang="en-CA" dirty="0"/>
              <a:t>This will help the society to return to a sustainable path, at a time when the fertility rate is far below the replacement rate.</a:t>
            </a:r>
          </a:p>
        </p:txBody>
      </p:sp>
    </p:spTree>
    <p:extLst>
      <p:ext uri="{BB962C8B-B14F-4D97-AF65-F5344CB8AC3E}">
        <p14:creationId xmlns:p14="http://schemas.microsoft.com/office/powerpoint/2010/main" val="32968268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27871-1B62-461B-BA15-64D33802E1C2}"/>
              </a:ext>
            </a:extLst>
          </p:cNvPr>
          <p:cNvSpPr>
            <a:spLocks noGrp="1"/>
          </p:cNvSpPr>
          <p:nvPr>
            <p:ph type="title"/>
          </p:nvPr>
        </p:nvSpPr>
        <p:spPr/>
        <p:txBody>
          <a:bodyPr/>
          <a:lstStyle/>
          <a:p>
            <a:r>
              <a:rPr lang="en-CA" dirty="0"/>
              <a:t>Possible presentation topics</a:t>
            </a:r>
          </a:p>
        </p:txBody>
      </p:sp>
      <p:sp>
        <p:nvSpPr>
          <p:cNvPr id="3" name="Content Placeholder 2">
            <a:extLst>
              <a:ext uri="{FF2B5EF4-FFF2-40B4-BE49-F238E27FC236}">
                <a16:creationId xmlns:a16="http://schemas.microsoft.com/office/drawing/2014/main" id="{AF872284-0668-4642-AAD0-D28079CD068C}"/>
              </a:ext>
            </a:extLst>
          </p:cNvPr>
          <p:cNvSpPr>
            <a:spLocks noGrp="1"/>
          </p:cNvSpPr>
          <p:nvPr>
            <p:ph idx="1"/>
          </p:nvPr>
        </p:nvSpPr>
        <p:spPr/>
        <p:txBody>
          <a:bodyPr/>
          <a:lstStyle/>
          <a:p>
            <a:r>
              <a:rPr lang="en-CA" dirty="0"/>
              <a:t>Study a case of long term financing pattern of a company. </a:t>
            </a:r>
          </a:p>
          <a:p>
            <a:r>
              <a:rPr lang="en-CA" dirty="0"/>
              <a:t>Study a case of product life cycle. Is product life cycle related to financing life cycle? </a:t>
            </a:r>
          </a:p>
          <a:p>
            <a:endParaRPr lang="en-CA" dirty="0"/>
          </a:p>
        </p:txBody>
      </p:sp>
    </p:spTree>
    <p:extLst>
      <p:ext uri="{BB962C8B-B14F-4D97-AF65-F5344CB8AC3E}">
        <p14:creationId xmlns:p14="http://schemas.microsoft.com/office/powerpoint/2010/main" val="1165879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62F33-0B4D-46B9-840A-6678E1F2AA8C}"/>
              </a:ext>
            </a:extLst>
          </p:cNvPr>
          <p:cNvSpPr>
            <a:spLocks noGrp="1"/>
          </p:cNvSpPr>
          <p:nvPr>
            <p:ph type="title"/>
          </p:nvPr>
        </p:nvSpPr>
        <p:spPr/>
        <p:txBody>
          <a:bodyPr/>
          <a:lstStyle/>
          <a:p>
            <a:r>
              <a:rPr lang="en-CA" dirty="0"/>
              <a:t>Credit rating as a measure of the health of a company</a:t>
            </a:r>
          </a:p>
        </p:txBody>
      </p:sp>
      <p:sp>
        <p:nvSpPr>
          <p:cNvPr id="3" name="Content Placeholder 2">
            <a:extLst>
              <a:ext uri="{FF2B5EF4-FFF2-40B4-BE49-F238E27FC236}">
                <a16:creationId xmlns:a16="http://schemas.microsoft.com/office/drawing/2014/main" id="{130D8216-4CBC-42D0-922E-38D045CE016B}"/>
              </a:ext>
            </a:extLst>
          </p:cNvPr>
          <p:cNvSpPr>
            <a:spLocks noGrp="1"/>
          </p:cNvSpPr>
          <p:nvPr>
            <p:ph idx="1"/>
          </p:nvPr>
        </p:nvSpPr>
        <p:spPr/>
        <p:txBody>
          <a:bodyPr>
            <a:normAutofit/>
          </a:bodyPr>
          <a:lstStyle/>
          <a:p>
            <a:r>
              <a:rPr lang="en-CA" sz="3200" dirty="0">
                <a:effectLst/>
                <a:latin typeface="Calibri" panose="020F0502020204030204" pitchFamily="34" charset="0"/>
                <a:ea typeface="DengXian" panose="02010600030101010101" pitchFamily="2" charset="-122"/>
                <a:cs typeface="Calibri" panose="020F0502020204030204" pitchFamily="34" charset="0"/>
              </a:rPr>
              <a:t>One way to measure the health of a company is its credit rating. </a:t>
            </a:r>
          </a:p>
          <a:p>
            <a:r>
              <a:rPr lang="en-CA" sz="3200" dirty="0">
                <a:effectLst/>
                <a:latin typeface="Calibri" panose="020F0502020204030204" pitchFamily="34" charset="0"/>
                <a:ea typeface="DengXian" panose="02010600030101010101" pitchFamily="2" charset="-122"/>
                <a:cs typeface="Calibri" panose="020F0502020204030204" pitchFamily="34" charset="0"/>
              </a:rPr>
              <a:t>An individual company’s credit rating can improve over time, just like an individual’s health condition can improve over time, even when one </a:t>
            </a:r>
            <a:r>
              <a:rPr lang="en-CA" sz="3200" dirty="0">
                <a:latin typeface="Calibri" panose="020F0502020204030204" pitchFamily="34" charset="0"/>
                <a:ea typeface="DengXian" panose="02010600030101010101" pitchFamily="2" charset="-122"/>
                <a:cs typeface="Calibri" panose="020F0502020204030204" pitchFamily="34" charset="0"/>
              </a:rPr>
              <a:t>gets</a:t>
            </a:r>
            <a:r>
              <a:rPr lang="en-CA" sz="3200" dirty="0">
                <a:effectLst/>
                <a:latin typeface="Calibri" panose="020F0502020204030204" pitchFamily="34" charset="0"/>
                <a:ea typeface="DengXian" panose="02010600030101010101" pitchFamily="2" charset="-122"/>
                <a:cs typeface="Calibri" panose="020F0502020204030204" pitchFamily="34" charset="0"/>
              </a:rPr>
              <a:t> older. </a:t>
            </a:r>
          </a:p>
          <a:p>
            <a:r>
              <a:rPr lang="en-CA" sz="3200" dirty="0">
                <a:effectLst/>
                <a:latin typeface="Calibri" panose="020F0502020204030204" pitchFamily="34" charset="0"/>
                <a:ea typeface="DengXian" panose="02010600030101010101" pitchFamily="2" charset="-122"/>
                <a:cs typeface="Calibri" panose="020F0502020204030204" pitchFamily="34" charset="0"/>
              </a:rPr>
              <a:t>However, statistically, the average credit rating of a cohort of companies will decline over time, as these companies age.</a:t>
            </a:r>
          </a:p>
          <a:p>
            <a:r>
              <a:rPr lang="en-CA" sz="3200" dirty="0">
                <a:effectLst/>
                <a:latin typeface="Calibri" panose="020F0502020204030204" pitchFamily="34" charset="0"/>
                <a:ea typeface="DengXian" panose="02010600030101010101" pitchFamily="2" charset="-122"/>
                <a:cs typeface="Calibri" panose="020F0502020204030204" pitchFamily="34" charset="0"/>
              </a:rPr>
              <a:t> We will discuss the details next.</a:t>
            </a:r>
            <a:endParaRPr lang="en-CA" sz="3200" dirty="0"/>
          </a:p>
        </p:txBody>
      </p:sp>
    </p:spTree>
    <p:extLst>
      <p:ext uri="{BB962C8B-B14F-4D97-AF65-F5344CB8AC3E}">
        <p14:creationId xmlns:p14="http://schemas.microsoft.com/office/powerpoint/2010/main" val="1488874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DBE84-3229-4B43-A966-50694DE97BD8}"/>
              </a:ext>
            </a:extLst>
          </p:cNvPr>
          <p:cNvSpPr>
            <a:spLocks noGrp="1"/>
          </p:cNvSpPr>
          <p:nvPr>
            <p:ph type="title"/>
          </p:nvPr>
        </p:nvSpPr>
        <p:spPr/>
        <p:txBody>
          <a:bodyPr/>
          <a:lstStyle/>
          <a:p>
            <a:r>
              <a:rPr lang="en-CA" sz="4400" b="1" dirty="0">
                <a:effectLst/>
                <a:latin typeface="Calibri" panose="020F0502020204030204" pitchFamily="34" charset="0"/>
                <a:ea typeface="DengXian" panose="02010600030101010101" pitchFamily="2" charset="-122"/>
                <a:cs typeface="Calibri" panose="020F0502020204030204" pitchFamily="34" charset="0"/>
              </a:rPr>
              <a:t>Transition probability matrix of debt ratings</a:t>
            </a:r>
            <a:endParaRPr lang="en-CA" dirty="0"/>
          </a:p>
        </p:txBody>
      </p:sp>
      <p:sp>
        <p:nvSpPr>
          <p:cNvPr id="3" name="Content Placeholder 2">
            <a:extLst>
              <a:ext uri="{FF2B5EF4-FFF2-40B4-BE49-F238E27FC236}">
                <a16:creationId xmlns:a16="http://schemas.microsoft.com/office/drawing/2014/main" id="{1A708210-4129-47ED-89DB-50A2A6E8E884}"/>
              </a:ext>
            </a:extLst>
          </p:cNvPr>
          <p:cNvSpPr>
            <a:spLocks noGrp="1"/>
          </p:cNvSpPr>
          <p:nvPr>
            <p:ph idx="1"/>
          </p:nvPr>
        </p:nvSpPr>
        <p:spPr/>
        <p:txBody>
          <a:bodyPr>
            <a:normAutofit/>
          </a:bodyPr>
          <a:lstStyle/>
          <a:p>
            <a:pPr marL="0" indent="0">
              <a:lnSpc>
                <a:spcPct val="107000"/>
              </a:lnSpc>
              <a:spcAft>
                <a:spcPts val="800"/>
              </a:spcAft>
              <a:buNone/>
            </a:pP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Each year, rating companies, such and Standard &amp; Poor and Moody’s, will summarize the changes of credit rating of companies into a table.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This table is called transition probability matrix. </a:t>
            </a:r>
          </a:p>
          <a:p>
            <a:pPr>
              <a:lnSpc>
                <a:spcPct val="107000"/>
              </a:lnSpc>
              <a:spcAft>
                <a:spcPts val="800"/>
              </a:spcAft>
            </a:pP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4247649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7700D-FC07-4954-A63B-CEF08967057C}"/>
              </a:ext>
            </a:extLst>
          </p:cNvPr>
          <p:cNvSpPr>
            <a:spLocks noGrp="1"/>
          </p:cNvSpPr>
          <p:nvPr>
            <p:ph type="title"/>
          </p:nvPr>
        </p:nvSpPr>
        <p:spPr/>
        <p:txBody>
          <a:bodyPr/>
          <a:lstStyle/>
          <a:p>
            <a:r>
              <a:rPr lang="en-CA" sz="4400" dirty="0">
                <a:effectLst/>
                <a:latin typeface="Calibri" panose="020F0502020204030204" pitchFamily="34" charset="0"/>
                <a:ea typeface="DengXian" panose="02010600030101010101" pitchFamily="2" charset="-122"/>
                <a:cs typeface="Calibri" panose="020F0502020204030204" pitchFamily="34" charset="0"/>
              </a:rPr>
              <a:t>A typical transition probability matrix, taken from Standard &amp; Poor</a:t>
            </a:r>
            <a:endParaRPr lang="en-CA" dirty="0"/>
          </a:p>
        </p:txBody>
      </p:sp>
      <p:graphicFrame>
        <p:nvGraphicFramePr>
          <p:cNvPr id="4" name="Content Placeholder 3">
            <a:extLst>
              <a:ext uri="{FF2B5EF4-FFF2-40B4-BE49-F238E27FC236}">
                <a16:creationId xmlns:a16="http://schemas.microsoft.com/office/drawing/2014/main" id="{D9EA7008-E24C-4AE5-82DF-2AD6867833D5}"/>
              </a:ext>
            </a:extLst>
          </p:cNvPr>
          <p:cNvGraphicFramePr>
            <a:graphicFrameLocks noGrp="1"/>
          </p:cNvGraphicFramePr>
          <p:nvPr>
            <p:ph idx="1"/>
          </p:nvPr>
        </p:nvGraphicFramePr>
        <p:xfrm>
          <a:off x="1219201" y="1839310"/>
          <a:ext cx="9648495" cy="4792716"/>
        </p:xfrm>
        <a:graphic>
          <a:graphicData uri="http://schemas.openxmlformats.org/drawingml/2006/table">
            <a:tbl>
              <a:tblPr firstRow="1" firstCol="1" bandRow="1">
                <a:tableStyleId>{5C22544A-7EE6-4342-B048-85BDC9FD1C3A}</a:tableStyleId>
              </a:tblPr>
              <a:tblGrid>
                <a:gridCol w="1072055">
                  <a:extLst>
                    <a:ext uri="{9D8B030D-6E8A-4147-A177-3AD203B41FA5}">
                      <a16:colId xmlns:a16="http://schemas.microsoft.com/office/drawing/2014/main" val="1304060759"/>
                    </a:ext>
                  </a:extLst>
                </a:gridCol>
                <a:gridCol w="1072055">
                  <a:extLst>
                    <a:ext uri="{9D8B030D-6E8A-4147-A177-3AD203B41FA5}">
                      <a16:colId xmlns:a16="http://schemas.microsoft.com/office/drawing/2014/main" val="3662355801"/>
                    </a:ext>
                  </a:extLst>
                </a:gridCol>
                <a:gridCol w="1072055">
                  <a:extLst>
                    <a:ext uri="{9D8B030D-6E8A-4147-A177-3AD203B41FA5}">
                      <a16:colId xmlns:a16="http://schemas.microsoft.com/office/drawing/2014/main" val="2306515866"/>
                    </a:ext>
                  </a:extLst>
                </a:gridCol>
                <a:gridCol w="1072055">
                  <a:extLst>
                    <a:ext uri="{9D8B030D-6E8A-4147-A177-3AD203B41FA5}">
                      <a16:colId xmlns:a16="http://schemas.microsoft.com/office/drawing/2014/main" val="3203412378"/>
                    </a:ext>
                  </a:extLst>
                </a:gridCol>
                <a:gridCol w="1072055">
                  <a:extLst>
                    <a:ext uri="{9D8B030D-6E8A-4147-A177-3AD203B41FA5}">
                      <a16:colId xmlns:a16="http://schemas.microsoft.com/office/drawing/2014/main" val="300235654"/>
                    </a:ext>
                  </a:extLst>
                </a:gridCol>
                <a:gridCol w="1072055">
                  <a:extLst>
                    <a:ext uri="{9D8B030D-6E8A-4147-A177-3AD203B41FA5}">
                      <a16:colId xmlns:a16="http://schemas.microsoft.com/office/drawing/2014/main" val="571052733"/>
                    </a:ext>
                  </a:extLst>
                </a:gridCol>
                <a:gridCol w="1072055">
                  <a:extLst>
                    <a:ext uri="{9D8B030D-6E8A-4147-A177-3AD203B41FA5}">
                      <a16:colId xmlns:a16="http://schemas.microsoft.com/office/drawing/2014/main" val="3037196546"/>
                    </a:ext>
                  </a:extLst>
                </a:gridCol>
                <a:gridCol w="1072055">
                  <a:extLst>
                    <a:ext uri="{9D8B030D-6E8A-4147-A177-3AD203B41FA5}">
                      <a16:colId xmlns:a16="http://schemas.microsoft.com/office/drawing/2014/main" val="1919831271"/>
                    </a:ext>
                  </a:extLst>
                </a:gridCol>
                <a:gridCol w="1072055">
                  <a:extLst>
                    <a:ext uri="{9D8B030D-6E8A-4147-A177-3AD203B41FA5}">
                      <a16:colId xmlns:a16="http://schemas.microsoft.com/office/drawing/2014/main" val="751405949"/>
                    </a:ext>
                  </a:extLst>
                </a:gridCol>
              </a:tblGrid>
              <a:tr h="532524">
                <a:tc>
                  <a:txBody>
                    <a:bodyPr/>
                    <a:lstStyle/>
                    <a:p>
                      <a:pPr>
                        <a:lnSpc>
                          <a:spcPct val="107000"/>
                        </a:lnSpc>
                      </a:pPr>
                      <a:endParaRPr lang="en-CA" sz="2400" dirty="0">
                        <a:effectLst/>
                        <a:latin typeface="Calibri" panose="020F0502020204030204" pitchFamily="34" charset="0"/>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AAA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AA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BBB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BB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CCC</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Default</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2547361685"/>
                  </a:ext>
                </a:extLst>
              </a:tr>
              <a:tr h="532524">
                <a:tc>
                  <a:txBody>
                    <a:bodyPr/>
                    <a:lstStyle/>
                    <a:p>
                      <a:pPr>
                        <a:lnSpc>
                          <a:spcPct val="107000"/>
                        </a:lnSpc>
                        <a:spcAft>
                          <a:spcPts val="800"/>
                        </a:spcAft>
                      </a:pPr>
                      <a:r>
                        <a:rPr lang="en-CA" sz="2400">
                          <a:effectLst/>
                        </a:rPr>
                        <a:t>AAA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0.908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0.083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4181958214"/>
                  </a:ext>
                </a:extLst>
              </a:tr>
              <a:tr h="532524">
                <a:tc>
                  <a:txBody>
                    <a:bodyPr/>
                    <a:lstStyle/>
                    <a:p>
                      <a:pPr>
                        <a:lnSpc>
                          <a:spcPct val="107000"/>
                        </a:lnSpc>
                        <a:spcAft>
                          <a:spcPts val="800"/>
                        </a:spcAft>
                      </a:pPr>
                      <a:r>
                        <a:rPr lang="en-CA" sz="2400">
                          <a:effectLst/>
                        </a:rPr>
                        <a:t>AA </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0.912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0.079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4117296286"/>
                  </a:ext>
                </a:extLst>
              </a:tr>
              <a:tr h="532524">
                <a:tc>
                  <a:txBody>
                    <a:bodyPr/>
                    <a:lstStyle/>
                    <a:p>
                      <a:pPr>
                        <a:lnSpc>
                          <a:spcPct val="107000"/>
                        </a:lnSpc>
                        <a:spcAft>
                          <a:spcPts val="800"/>
                        </a:spcAft>
                      </a:pPr>
                      <a:r>
                        <a:rPr lang="en-CA" sz="2400">
                          <a:effectLst/>
                        </a:rPr>
                        <a:t>A</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0.024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0.900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0.054</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3613480066"/>
                  </a:ext>
                </a:extLst>
              </a:tr>
              <a:tr h="532524">
                <a:tc>
                  <a:txBody>
                    <a:bodyPr/>
                    <a:lstStyle/>
                    <a:p>
                      <a:pPr>
                        <a:lnSpc>
                          <a:spcPct val="107000"/>
                        </a:lnSpc>
                        <a:spcAft>
                          <a:spcPts val="800"/>
                        </a:spcAft>
                      </a:pPr>
                      <a:r>
                        <a:rPr lang="en-CA" sz="2400">
                          <a:effectLst/>
                        </a:rPr>
                        <a:t>BBB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0.059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0.869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0.053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0.012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145284364"/>
                  </a:ext>
                </a:extLst>
              </a:tr>
              <a:tr h="532524">
                <a:tc>
                  <a:txBody>
                    <a:bodyPr/>
                    <a:lstStyle/>
                    <a:p>
                      <a:pPr>
                        <a:lnSpc>
                          <a:spcPct val="107000"/>
                        </a:lnSpc>
                        <a:spcAft>
                          <a:spcPts val="800"/>
                        </a:spcAft>
                      </a:pPr>
                      <a:r>
                        <a:rPr lang="en-CA" sz="2400">
                          <a:effectLst/>
                        </a:rPr>
                        <a:t>BB </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0.077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0.805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0.088</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0.010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0.012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356744528"/>
                  </a:ext>
                </a:extLst>
              </a:tr>
              <a:tr h="532524">
                <a:tc>
                  <a:txBody>
                    <a:bodyPr/>
                    <a:lstStyle/>
                    <a:p>
                      <a:pPr>
                        <a:lnSpc>
                          <a:spcPct val="107000"/>
                        </a:lnSpc>
                        <a:spcAft>
                          <a:spcPts val="800"/>
                        </a:spcAft>
                      </a:pPr>
                      <a:r>
                        <a:rPr lang="en-CA" sz="2400">
                          <a:effectLst/>
                        </a:rPr>
                        <a:t>B</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0.065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0.827</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0.041</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0.059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1215973136"/>
                  </a:ext>
                </a:extLst>
              </a:tr>
              <a:tr h="532524">
                <a:tc>
                  <a:txBody>
                    <a:bodyPr/>
                    <a:lstStyle/>
                    <a:p>
                      <a:pPr>
                        <a:lnSpc>
                          <a:spcPct val="107000"/>
                        </a:lnSpc>
                        <a:spcAft>
                          <a:spcPts val="800"/>
                        </a:spcAft>
                      </a:pPr>
                      <a:r>
                        <a:rPr lang="en-CA" sz="2400">
                          <a:effectLst/>
                        </a:rPr>
                        <a:t>CCC</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0.002</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0.013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0.023</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0.129</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0.606</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0.225</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3318602109"/>
                  </a:ext>
                </a:extLst>
              </a:tr>
              <a:tr h="532524">
                <a:tc>
                  <a:txBody>
                    <a:bodyPr/>
                    <a:lstStyle/>
                    <a:p>
                      <a:pPr>
                        <a:lnSpc>
                          <a:spcPct val="107000"/>
                        </a:lnSpc>
                        <a:spcAft>
                          <a:spcPts val="800"/>
                        </a:spcAft>
                      </a:pPr>
                      <a:r>
                        <a:rPr lang="en-CA" sz="2400">
                          <a:effectLst/>
                        </a:rPr>
                        <a:t>Default</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a:effectLst/>
                        </a:rPr>
                        <a:t>0.000</a:t>
                      </a:r>
                      <a:endParaRPr lang="en-CA" sz="24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nSpc>
                          <a:spcPct val="107000"/>
                        </a:lnSpc>
                        <a:spcAft>
                          <a:spcPts val="800"/>
                        </a:spcAft>
                      </a:pPr>
                      <a:r>
                        <a:rPr lang="en-CA" sz="2400" dirty="0">
                          <a:effectLst/>
                        </a:rPr>
                        <a:t>1.000</a:t>
                      </a:r>
                      <a:endParaRPr lang="en-CA" sz="24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extLst>
                  <a:ext uri="{0D108BD9-81ED-4DB2-BD59-A6C34878D82A}">
                    <a16:rowId xmlns:a16="http://schemas.microsoft.com/office/drawing/2014/main" val="849743726"/>
                  </a:ext>
                </a:extLst>
              </a:tr>
            </a:tbl>
          </a:graphicData>
        </a:graphic>
      </p:graphicFrame>
    </p:spTree>
    <p:extLst>
      <p:ext uri="{BB962C8B-B14F-4D97-AF65-F5344CB8AC3E}">
        <p14:creationId xmlns:p14="http://schemas.microsoft.com/office/powerpoint/2010/main" val="1575349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C9E00-3F23-41C6-9C9B-FB1DE20603B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E80E6A1-B77A-41F1-9458-B3848C34E0D0}"/>
              </a:ext>
            </a:extLst>
          </p:cNvPr>
          <p:cNvSpPr>
            <a:spLocks noGrp="1"/>
          </p:cNvSpPr>
          <p:nvPr>
            <p:ph idx="1"/>
          </p:nvPr>
        </p:nvSpPr>
        <p:spPr/>
        <p:txBody>
          <a:bodyPr>
            <a:normAutofit/>
          </a:bodyPr>
          <a:lstStyle/>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The table in the previous slide requires some explanation.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In general, a company’s credit rating can be from AAA to default.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AAA is the highest credit rating, then AA, A, BBB, BB, B, CCC. </a:t>
            </a:r>
          </a:p>
          <a:p>
            <a:pPr>
              <a:lnSpc>
                <a:spcPct val="107000"/>
              </a:lnSpc>
              <a:spcAft>
                <a:spcPts val="800"/>
              </a:spcAft>
            </a:pPr>
            <a:r>
              <a:rPr lang="en-CA" sz="3200" dirty="0">
                <a:effectLst/>
                <a:latin typeface="Calibri" panose="020F0502020204030204" pitchFamily="34" charset="0"/>
                <a:ea typeface="DengXian" panose="02010600030101010101" pitchFamily="2" charset="-122"/>
                <a:cs typeface="Calibri" panose="020F0502020204030204" pitchFamily="34" charset="0"/>
              </a:rPr>
              <a:t>Default is the lowest rating when a company defaults on its debt payment. </a:t>
            </a:r>
            <a:endParaRPr lang="en-CA" sz="3200" dirty="0">
              <a:effectLst/>
              <a:latin typeface="Calibri" panose="020F0502020204030204" pitchFamily="34" charset="0"/>
              <a:ea typeface="DengXian" panose="02010600030101010101" pitchFamily="2" charset="-122"/>
              <a:cs typeface="Times New Roman" panose="02020603050405020304" pitchFamily="18" charset="0"/>
            </a:endParaRPr>
          </a:p>
          <a:p>
            <a:endParaRPr lang="en-CA" sz="3200" dirty="0"/>
          </a:p>
        </p:txBody>
      </p:sp>
    </p:spTree>
    <p:extLst>
      <p:ext uri="{BB962C8B-B14F-4D97-AF65-F5344CB8AC3E}">
        <p14:creationId xmlns:p14="http://schemas.microsoft.com/office/powerpoint/2010/main" val="4032483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629F2-DEB7-483C-B4E5-A4E914FBFD46}"/>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8089104-551A-493E-AD2B-C5FC0B5C0109}"/>
              </a:ext>
            </a:extLst>
          </p:cNvPr>
          <p:cNvSpPr>
            <a:spLocks noGrp="1"/>
          </p:cNvSpPr>
          <p:nvPr>
            <p:ph idx="1"/>
          </p:nvPr>
        </p:nvSpPr>
        <p:spPr/>
        <p:txBody>
          <a:bodyPr>
            <a:normAutofit/>
          </a:bodyPr>
          <a:lstStyle/>
          <a:p>
            <a:r>
              <a:rPr lang="en-CA" sz="2800" dirty="0">
                <a:effectLst/>
                <a:latin typeface="Calibri" panose="020F0502020204030204" pitchFamily="34" charset="0"/>
                <a:ea typeface="DengXian" panose="02010600030101010101" pitchFamily="2" charset="-122"/>
              </a:rPr>
              <a:t>This table is called the transition probability matrix. </a:t>
            </a:r>
          </a:p>
          <a:p>
            <a:r>
              <a:rPr lang="en-CA" sz="2800" dirty="0">
                <a:effectLst/>
                <a:latin typeface="Calibri" panose="020F0502020204030204" pitchFamily="34" charset="0"/>
                <a:ea typeface="DengXian" panose="02010600030101010101" pitchFamily="2" charset="-122"/>
              </a:rPr>
              <a:t>It has eight rows and eight columns. </a:t>
            </a:r>
          </a:p>
          <a:p>
            <a:endParaRPr lang="en-CA" sz="2800" dirty="0">
              <a:effectLst/>
              <a:latin typeface="Calibri" panose="020F0502020204030204" pitchFamily="34" charset="0"/>
              <a:ea typeface="DengXian" panose="02010600030101010101" pitchFamily="2" charset="-122"/>
            </a:endParaRPr>
          </a:p>
          <a:p>
            <a:endParaRPr lang="en-CA" dirty="0"/>
          </a:p>
        </p:txBody>
      </p:sp>
    </p:spTree>
    <p:extLst>
      <p:ext uri="{BB962C8B-B14F-4D97-AF65-F5344CB8AC3E}">
        <p14:creationId xmlns:p14="http://schemas.microsoft.com/office/powerpoint/2010/main" val="24888980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2810</TotalTime>
  <Words>3117</Words>
  <Application>Microsoft Office PowerPoint</Application>
  <PresentationFormat>Widescreen</PresentationFormat>
  <Paragraphs>455</Paragraphs>
  <Slides>49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49</vt:i4>
      </vt:variant>
    </vt:vector>
  </HeadingPairs>
  <TitlesOfParts>
    <vt:vector size="53" baseType="lpstr">
      <vt:lpstr>Arial</vt:lpstr>
      <vt:lpstr>Calibri</vt:lpstr>
      <vt:lpstr>Calibri Light</vt:lpstr>
      <vt:lpstr>Office Theme</vt:lpstr>
      <vt:lpstr>Financing Life Cycles</vt:lpstr>
      <vt:lpstr>PowerPoint Presentation</vt:lpstr>
      <vt:lpstr>PowerPoint Presentation</vt:lpstr>
      <vt:lpstr>PowerPoint Presentation</vt:lpstr>
      <vt:lpstr>Credit rating as a measure of the health of a company</vt:lpstr>
      <vt:lpstr>Transition probability matrix of debt ratings</vt:lpstr>
      <vt:lpstr>A typical transition probability matrix, taken from Standard &amp; Poor</vt:lpstr>
      <vt:lpstr>PowerPoint Presentation</vt:lpstr>
      <vt:lpstr>PowerPoint Presentation</vt:lpstr>
      <vt:lpstr>PowerPoint Presentation</vt:lpstr>
      <vt:lpstr>PowerPoint Presentation</vt:lpstr>
      <vt:lpstr>PowerPoint Presentation</vt:lpstr>
      <vt:lpstr>PowerPoint Presentation</vt:lpstr>
      <vt:lpstr>Take another look at the transition probability matrix</vt:lpstr>
      <vt:lpstr>PowerPoint Presentation</vt:lpstr>
      <vt:lpstr>PowerPoint Presentation</vt:lpstr>
      <vt:lpstr>PowerPoint Presentation</vt:lpstr>
      <vt:lpstr>The sixty fourth power of the matrix</vt:lpstr>
      <vt:lpstr>PowerPoint Presentation</vt:lpstr>
      <vt:lpstr>PowerPoint Presentation</vt:lpstr>
      <vt:lpstr>Expected lifespan of a company</vt:lpstr>
      <vt:lpstr>Probability transition matrix</vt:lpstr>
      <vt:lpstr>PowerPoint Presentation</vt:lpstr>
      <vt:lpstr>PowerPoint Presentation</vt:lpstr>
      <vt:lpstr>Interpretation of the equations</vt:lpstr>
      <vt:lpstr>PowerPoint Presentation</vt:lpstr>
      <vt:lpstr>Observation</vt:lpstr>
      <vt:lpstr>PowerPoint Presentation</vt:lpstr>
      <vt:lpstr>Excel file</vt:lpstr>
      <vt:lpstr>Question</vt:lpstr>
      <vt:lpstr>Possible presentation or essay topic</vt:lpstr>
      <vt:lpstr>Mode of financing, or capital structure</vt:lpstr>
      <vt:lpstr>Financing life cycle for individuals</vt:lpstr>
      <vt:lpstr>PowerPoint Presentation</vt:lpstr>
      <vt:lpstr>Financing life cycle for companies</vt:lpstr>
      <vt:lpstr>PowerPoint Presentation</vt:lpstr>
      <vt:lpstr>PowerPoint Presentation</vt:lpstr>
      <vt:lpstr>Product life cycle</vt:lpstr>
      <vt:lpstr>PowerPoint Presentation</vt:lpstr>
      <vt:lpstr>PowerPoint Presentation</vt:lpstr>
      <vt:lpstr>PowerPoint Presentation</vt:lpstr>
      <vt:lpstr>PowerPoint Presentation</vt:lpstr>
      <vt:lpstr>PowerPoint Presentation</vt:lpstr>
      <vt:lpstr>Concluding remarks</vt:lpstr>
      <vt:lpstr>PowerPoint Presentation</vt:lpstr>
      <vt:lpstr>Life cycle of financing: From corporations to individuals</vt:lpstr>
      <vt:lpstr>PowerPoint Presentation</vt:lpstr>
      <vt:lpstr>PowerPoint Presentation</vt:lpstr>
      <vt:lpstr>Possible presentation topics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Life Cycles</dc:title>
  <dc:creator>Jing Chen</dc:creator>
  <cp:lastModifiedBy>Jing Chen</cp:lastModifiedBy>
  <cp:revision>22</cp:revision>
  <dcterms:created xsi:type="dcterms:W3CDTF">2021-02-21T17:09:27Z</dcterms:created>
  <dcterms:modified xsi:type="dcterms:W3CDTF">2022-10-07T14:29:35Z</dcterms:modified>
</cp:coreProperties>
</file>