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105"/>
  </p:handoutMasterIdLst>
  <p:sldIdLst>
    <p:sldId id="257" r:id="rId5"/>
    <p:sldId id="361" r:id="rId6"/>
    <p:sldId id="369" r:id="rId7"/>
    <p:sldId id="362" r:id="rId8"/>
    <p:sldId id="370" r:id="rId9"/>
    <p:sldId id="371" r:id="rId10"/>
    <p:sldId id="349" r:id="rId11"/>
    <p:sldId id="358" r:id="rId12"/>
    <p:sldId id="350" r:id="rId13"/>
    <p:sldId id="359" r:id="rId14"/>
    <p:sldId id="345" r:id="rId15"/>
    <p:sldId id="363" r:id="rId16"/>
    <p:sldId id="346" r:id="rId17"/>
    <p:sldId id="364" r:id="rId18"/>
    <p:sldId id="360" r:id="rId19"/>
    <p:sldId id="319" r:id="rId20"/>
    <p:sldId id="373" r:id="rId21"/>
    <p:sldId id="374" r:id="rId22"/>
    <p:sldId id="330" r:id="rId23"/>
    <p:sldId id="331" r:id="rId24"/>
    <p:sldId id="332" r:id="rId25"/>
    <p:sldId id="365" r:id="rId26"/>
    <p:sldId id="335" r:id="rId27"/>
    <p:sldId id="334" r:id="rId28"/>
    <p:sldId id="336" r:id="rId29"/>
    <p:sldId id="372" r:id="rId30"/>
    <p:sldId id="325" r:id="rId31"/>
    <p:sldId id="326" r:id="rId32"/>
    <p:sldId id="327" r:id="rId33"/>
    <p:sldId id="328" r:id="rId34"/>
    <p:sldId id="329" r:id="rId35"/>
    <p:sldId id="395" r:id="rId36"/>
    <p:sldId id="263" r:id="rId37"/>
    <p:sldId id="264" r:id="rId38"/>
    <p:sldId id="265" r:id="rId39"/>
    <p:sldId id="266" r:id="rId40"/>
    <p:sldId id="267" r:id="rId41"/>
    <p:sldId id="396" r:id="rId42"/>
    <p:sldId id="320" r:id="rId43"/>
    <p:sldId id="321" r:id="rId44"/>
    <p:sldId id="322" r:id="rId45"/>
    <p:sldId id="323" r:id="rId46"/>
    <p:sldId id="324" r:id="rId47"/>
    <p:sldId id="398" r:id="rId48"/>
    <p:sldId id="400" r:id="rId49"/>
    <p:sldId id="401" r:id="rId50"/>
    <p:sldId id="402" r:id="rId51"/>
    <p:sldId id="403" r:id="rId52"/>
    <p:sldId id="404" r:id="rId53"/>
    <p:sldId id="405" r:id="rId54"/>
    <p:sldId id="406" r:id="rId55"/>
    <p:sldId id="407" r:id="rId56"/>
    <p:sldId id="408" r:id="rId57"/>
    <p:sldId id="409" r:id="rId58"/>
    <p:sldId id="410" r:id="rId59"/>
    <p:sldId id="411" r:id="rId60"/>
    <p:sldId id="341" r:id="rId61"/>
    <p:sldId id="310" r:id="rId62"/>
    <p:sldId id="366" r:id="rId63"/>
    <p:sldId id="351" r:id="rId64"/>
    <p:sldId id="352" r:id="rId65"/>
    <p:sldId id="258" r:id="rId66"/>
    <p:sldId id="259" r:id="rId67"/>
    <p:sldId id="260" r:id="rId68"/>
    <p:sldId id="261" r:id="rId69"/>
    <p:sldId id="367" r:id="rId70"/>
    <p:sldId id="296" r:id="rId71"/>
    <p:sldId id="312" r:id="rId72"/>
    <p:sldId id="313" r:id="rId73"/>
    <p:sldId id="262" r:id="rId74"/>
    <p:sldId id="316" r:id="rId75"/>
    <p:sldId id="318" r:id="rId76"/>
    <p:sldId id="311" r:id="rId77"/>
    <p:sldId id="342" r:id="rId78"/>
    <p:sldId id="344" r:id="rId79"/>
    <p:sldId id="343" r:id="rId80"/>
    <p:sldId id="314" r:id="rId81"/>
    <p:sldId id="339" r:id="rId82"/>
    <p:sldId id="268" r:id="rId83"/>
    <p:sldId id="337" r:id="rId84"/>
    <p:sldId id="305" r:id="rId85"/>
    <p:sldId id="307" r:id="rId86"/>
    <p:sldId id="269" r:id="rId87"/>
    <p:sldId id="418" r:id="rId88"/>
    <p:sldId id="297" r:id="rId89"/>
    <p:sldId id="317" r:id="rId90"/>
    <p:sldId id="368" r:id="rId91"/>
    <p:sldId id="375" r:id="rId92"/>
    <p:sldId id="412" r:id="rId93"/>
    <p:sldId id="414" r:id="rId94"/>
    <p:sldId id="419" r:id="rId95"/>
    <p:sldId id="415" r:id="rId96"/>
    <p:sldId id="413" r:id="rId97"/>
    <p:sldId id="416" r:id="rId98"/>
    <p:sldId id="417" r:id="rId99"/>
    <p:sldId id="303" r:id="rId100"/>
    <p:sldId id="353" r:id="rId101"/>
    <p:sldId id="357" r:id="rId102"/>
    <p:sldId id="355" r:id="rId103"/>
    <p:sldId id="356" r:id="rId104"/>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3447" autoAdjust="0"/>
  </p:normalViewPr>
  <p:slideViewPr>
    <p:cSldViewPr snapToGrid="0">
      <p:cViewPr varScale="1">
        <p:scale>
          <a:sx n="59" d="100"/>
          <a:sy n="59" d="100"/>
        </p:scale>
        <p:origin x="924" y="52"/>
      </p:cViewPr>
      <p:guideLst/>
    </p:cSldViewPr>
  </p:slideViewPr>
  <p:outlineViewPr>
    <p:cViewPr>
      <p:scale>
        <a:sx n="33" d="100"/>
        <a:sy n="33" d="100"/>
      </p:scale>
      <p:origin x="0" y="-8980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6" Type="http://schemas.openxmlformats.org/officeDocument/2006/relationships/slide" Target="slides/slide12.xml"/><Relationship Id="rId107" Type="http://schemas.openxmlformats.org/officeDocument/2006/relationships/viewProps" Target="viewProps.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slide" Target="slides/slide98.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80" Type="http://schemas.openxmlformats.org/officeDocument/2006/relationships/slide" Target="slides/slide76.xml"/><Relationship Id="rId85" Type="http://schemas.openxmlformats.org/officeDocument/2006/relationships/slide" Target="slides/slide81.xml"/><Relationship Id="rId12" Type="http://schemas.openxmlformats.org/officeDocument/2006/relationships/slide" Target="slides/slide8.xml"/><Relationship Id="rId17" Type="http://schemas.openxmlformats.org/officeDocument/2006/relationships/slide" Target="slides/slide13.xml"/><Relationship Id="rId33" Type="http://schemas.openxmlformats.org/officeDocument/2006/relationships/slide" Target="slides/slide29.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08" Type="http://schemas.openxmlformats.org/officeDocument/2006/relationships/theme" Target="theme/theme1.xml"/><Relationship Id="rId54" Type="http://schemas.openxmlformats.org/officeDocument/2006/relationships/slide" Target="slides/slide50.xml"/><Relationship Id="rId70" Type="http://schemas.openxmlformats.org/officeDocument/2006/relationships/slide" Target="slides/slide66.xml"/><Relationship Id="rId75" Type="http://schemas.openxmlformats.org/officeDocument/2006/relationships/slide" Target="slides/slide71.xml"/><Relationship Id="rId91" Type="http://schemas.openxmlformats.org/officeDocument/2006/relationships/slide" Target="slides/slide87.xml"/><Relationship Id="rId96" Type="http://schemas.openxmlformats.org/officeDocument/2006/relationships/slide" Target="slides/slide92.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6" Type="http://schemas.openxmlformats.org/officeDocument/2006/relationships/presProps" Target="presProp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tableStyles" Target="tableStyles.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handoutMaster" Target="handoutMasters/handoutMaster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C9715CB6-A87A-4E39-9FE4-83510FF55A37}" type="datetimeFigureOut">
              <a:rPr lang="en-US" smtClean="0"/>
              <a:t>9/20/2022</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5E4BBF3F-72A4-4DB5-A75A-87BEBF68CF56}" type="slidenum">
              <a:rPr lang="en-US" smtClean="0"/>
              <a:t>‹#›</a:t>
            </a:fld>
            <a:endParaRPr lang="en-US"/>
          </a:p>
        </p:txBody>
      </p:sp>
    </p:spTree>
    <p:extLst>
      <p:ext uri="{BB962C8B-B14F-4D97-AF65-F5344CB8AC3E}">
        <p14:creationId xmlns:p14="http://schemas.microsoft.com/office/powerpoint/2010/main" val="290502597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08D7F03-E48C-4334-BF64-B70D0370E195}" type="datetimeFigureOut">
              <a:rPr lang="en-US" smtClean="0"/>
              <a:t>9/20/2022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3690775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8D7F03-E48C-4334-BF64-B70D0370E195}" type="datetimeFigureOut">
              <a:rPr lang="en-US" smtClean="0"/>
              <a:t>9/20/2022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1564590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8D7F03-E48C-4334-BF64-B70D0370E195}" type="datetimeFigureOut">
              <a:rPr lang="en-US" smtClean="0"/>
              <a:t>9/20/2022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946275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8D7F03-E48C-4334-BF64-B70D0370E195}" type="datetimeFigureOut">
              <a:rPr lang="en-US" smtClean="0"/>
              <a:t>9/20/2022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978694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08D7F03-E48C-4334-BF64-B70D0370E195}" type="datetimeFigureOut">
              <a:rPr lang="en-US" smtClean="0"/>
              <a:t>9/20/2022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2569867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08D7F03-E48C-4334-BF64-B70D0370E195}" type="datetimeFigureOut">
              <a:rPr lang="en-US" smtClean="0"/>
              <a:t>9/20/2022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1185184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08D7F03-E48C-4334-BF64-B70D0370E195}" type="datetimeFigureOut">
              <a:rPr lang="en-US" smtClean="0"/>
              <a:t>9/20/2022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789111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08D7F03-E48C-4334-BF64-B70D0370E195}" type="datetimeFigureOut">
              <a:rPr lang="en-US" smtClean="0"/>
              <a:t>9/20/2022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3467860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8D7F03-E48C-4334-BF64-B70D0370E195}" type="datetimeFigureOut">
              <a:rPr lang="en-US" smtClean="0"/>
              <a:t>9/20/2022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1434296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08D7F03-E48C-4334-BF64-B70D0370E195}" type="datetimeFigureOut">
              <a:rPr lang="en-US" smtClean="0"/>
              <a:t>9/20/2022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167494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08D7F03-E48C-4334-BF64-B70D0370E195}" type="datetimeFigureOut">
              <a:rPr lang="en-US" smtClean="0"/>
              <a:t>9/20/2022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530043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8D7F03-E48C-4334-BF64-B70D0370E195}" type="datetimeFigureOut">
              <a:rPr lang="en-US" smtClean="0"/>
              <a:t>9/20/2022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0EBD01-16CF-4F37-9092-61028D739B72}" type="slidenum">
              <a:rPr lang="en-US" smtClean="0"/>
              <a:t>‹#›</a:t>
            </a:fld>
            <a:endParaRPr lang="en-US"/>
          </a:p>
        </p:txBody>
      </p:sp>
    </p:spTree>
    <p:extLst>
      <p:ext uri="{BB962C8B-B14F-4D97-AF65-F5344CB8AC3E}">
        <p14:creationId xmlns:p14="http://schemas.microsoft.com/office/powerpoint/2010/main" val="14859133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4" Type="http://schemas.openxmlformats.org/officeDocument/2006/relationships/image" Target="../media/image40.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4" Type="http://schemas.openxmlformats.org/officeDocument/2006/relationships/image" Target="../media/image30.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4" Type="http://schemas.openxmlformats.org/officeDocument/2006/relationships/image" Target="../media/image31.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4" Type="http://schemas.openxmlformats.org/officeDocument/2006/relationships/image" Target="../media/image60.png"/></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 Id="rId4" Type="http://schemas.openxmlformats.org/officeDocument/2006/relationships/image" Target="../media/image70.png"/></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 Id="rId4" Type="http://schemas.openxmlformats.org/officeDocument/2006/relationships/image" Target="../media/image80.png"/></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 Id="rId4" Type="http://schemas.openxmlformats.org/officeDocument/2006/relationships/image" Target="../media/image90.png"/></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 Id="rId4" Type="http://schemas.openxmlformats.org/officeDocument/2006/relationships/image" Target="../media/image100.png"/></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hyperlink" Target="https://www.researchgate.net/publication/341622460_On_the_Theoretical_Foundation_of_Corporate_Finance" TargetMode="External"/><Relationship Id="rId2" Type="http://schemas.openxmlformats.org/officeDocument/2006/relationships/hyperlink" Target="https://web.unbc.ca/~chenj/papers/corporate.pdf"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Cost of Capital</a:t>
            </a:r>
          </a:p>
        </p:txBody>
      </p:sp>
      <p:sp>
        <p:nvSpPr>
          <p:cNvPr id="5" name="Subtitle 4"/>
          <p:cNvSpPr>
            <a:spLocks noGrp="1"/>
          </p:cNvSpPr>
          <p:nvPr>
            <p:ph type="subTitle" idx="1"/>
          </p:nvPr>
        </p:nvSpPr>
        <p:spPr/>
        <p:txBody>
          <a:bodyPr>
            <a:normAutofit/>
          </a:bodyPr>
          <a:lstStyle/>
          <a:p>
            <a:r>
              <a:rPr lang="en-US" sz="4400" dirty="0"/>
              <a:t>The most important concept in corporate finance</a:t>
            </a:r>
          </a:p>
        </p:txBody>
      </p:sp>
    </p:spTree>
    <p:extLst>
      <p:ext uri="{BB962C8B-B14F-4D97-AF65-F5344CB8AC3E}">
        <p14:creationId xmlns:p14="http://schemas.microsoft.com/office/powerpoint/2010/main" val="21050982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D08DE-8F4B-477D-B1DC-6CD22B532888}"/>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3FDABF86-84E6-4DF9-ACAF-1856D531D0AD}"/>
              </a:ext>
            </a:extLst>
          </p:cNvPr>
          <p:cNvSpPr>
            <a:spLocks noGrp="1"/>
          </p:cNvSpPr>
          <p:nvPr>
            <p:ph idx="1"/>
          </p:nvPr>
        </p:nvSpPr>
        <p:spPr/>
        <p:txBody>
          <a:bodyPr/>
          <a:lstStyle/>
          <a:p>
            <a:r>
              <a:rPr lang="en-CA" dirty="0"/>
              <a:t>Modigliani and Miller theory provides the answer to this question. It is the theoretical foundation of corporate finance. </a:t>
            </a:r>
          </a:p>
          <a:p>
            <a:r>
              <a:rPr lang="en-CA" dirty="0"/>
              <a:t>In this class, we will explore this question and its answer.</a:t>
            </a:r>
          </a:p>
        </p:txBody>
      </p:sp>
    </p:spTree>
    <p:extLst>
      <p:ext uri="{BB962C8B-B14F-4D97-AF65-F5344CB8AC3E}">
        <p14:creationId xmlns:p14="http://schemas.microsoft.com/office/powerpoint/2010/main" val="138271963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62F69-742F-45F0-AD74-26A7A8D5FCCF}"/>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92C06340-2985-4FDF-A2D1-6315F922E653}"/>
              </a:ext>
            </a:extLst>
          </p:cNvPr>
          <p:cNvSpPr>
            <a:spLocks noGrp="1"/>
          </p:cNvSpPr>
          <p:nvPr>
            <p:ph idx="1"/>
          </p:nvPr>
        </p:nvSpPr>
        <p:spPr/>
        <p:txBody>
          <a:bodyPr/>
          <a:lstStyle/>
          <a:p>
            <a:r>
              <a:rPr lang="en-CA" sz="2800" dirty="0">
                <a:effectLst/>
                <a:latin typeface="Calibri" panose="020F0502020204030204" pitchFamily="34" charset="0"/>
                <a:ea typeface="DengXian" panose="02010600030101010101" pitchFamily="2" charset="-122"/>
                <a:cs typeface="Times New Roman" panose="02020603050405020304" pitchFamily="18" charset="0"/>
              </a:rPr>
              <a:t>In the end, I sat down and derived the whole thing again. </a:t>
            </a:r>
          </a:p>
          <a:p>
            <a:r>
              <a:rPr lang="en-CA" sz="2800" dirty="0">
                <a:effectLst/>
                <a:latin typeface="Calibri" panose="020F0502020204030204" pitchFamily="34" charset="0"/>
                <a:ea typeface="DengXian" panose="02010600030101010101" pitchFamily="2" charset="-122"/>
                <a:cs typeface="Times New Roman" panose="02020603050405020304" pitchFamily="18" charset="0"/>
              </a:rPr>
              <a:t>The results are recorded in the course notes. </a:t>
            </a:r>
          </a:p>
          <a:p>
            <a:r>
              <a:rPr lang="en-CA" sz="2800" dirty="0">
                <a:effectLst/>
                <a:latin typeface="Calibri" panose="020F0502020204030204" pitchFamily="34" charset="0"/>
                <a:ea typeface="DengXian" panose="02010600030101010101" pitchFamily="2" charset="-122"/>
                <a:cs typeface="Times New Roman" panose="02020603050405020304" pitchFamily="18" charset="0"/>
              </a:rPr>
              <a:t>They are discussed in greater detail in my paper. </a:t>
            </a:r>
          </a:p>
          <a:p>
            <a:r>
              <a:rPr lang="en-CA" dirty="0">
                <a:latin typeface="Calibri" panose="020F0502020204030204" pitchFamily="34" charset="0"/>
                <a:ea typeface="DengXian" panose="02010600030101010101" pitchFamily="2" charset="-122"/>
                <a:cs typeface="Times New Roman" panose="02020603050405020304" pitchFamily="18" charset="0"/>
              </a:rPr>
              <a:t>MM theory, as the very foundation of corporate finance, has been established for more than half a century.</a:t>
            </a:r>
          </a:p>
          <a:p>
            <a:r>
              <a:rPr lang="en-CA" dirty="0">
                <a:latin typeface="Calibri" panose="020F0502020204030204" pitchFamily="34" charset="0"/>
                <a:ea typeface="DengXian" panose="02010600030101010101" pitchFamily="2" charset="-122"/>
                <a:cs typeface="Times New Roman" panose="02020603050405020304" pitchFamily="18" charset="0"/>
              </a:rPr>
              <a:t>It is difficult to examine the very foundation on which the whole profession establish their work, career and reputation.</a:t>
            </a:r>
            <a:endParaRPr lang="en-CA" dirty="0"/>
          </a:p>
        </p:txBody>
      </p:sp>
    </p:spTree>
    <p:extLst>
      <p:ext uri="{BB962C8B-B14F-4D97-AF65-F5344CB8AC3E}">
        <p14:creationId xmlns:p14="http://schemas.microsoft.com/office/powerpoint/2010/main" val="2905285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91754-E396-42C2-BBA9-277279276A2F}"/>
              </a:ext>
            </a:extLst>
          </p:cNvPr>
          <p:cNvSpPr>
            <a:spLocks noGrp="1"/>
          </p:cNvSpPr>
          <p:nvPr>
            <p:ph type="title"/>
          </p:nvPr>
        </p:nvSpPr>
        <p:spPr/>
        <p:txBody>
          <a:bodyPr/>
          <a:lstStyle/>
          <a:p>
            <a:r>
              <a:rPr lang="en-CA" dirty="0"/>
              <a:t>2. Cost of Capital: An Introduction</a:t>
            </a:r>
          </a:p>
        </p:txBody>
      </p:sp>
      <p:sp>
        <p:nvSpPr>
          <p:cNvPr id="3" name="Content Placeholder 2">
            <a:extLst>
              <a:ext uri="{FF2B5EF4-FFF2-40B4-BE49-F238E27FC236}">
                <a16:creationId xmlns:a16="http://schemas.microsoft.com/office/drawing/2014/main" id="{80E32A52-F6B3-4A3F-A85E-99A338F54C41}"/>
              </a:ext>
            </a:extLst>
          </p:cNvPr>
          <p:cNvSpPr>
            <a:spLocks noGrp="1"/>
          </p:cNvSpPr>
          <p:nvPr>
            <p:ph idx="1"/>
          </p:nvPr>
        </p:nvSpPr>
        <p:spPr/>
        <p:txBody>
          <a:bodyPr>
            <a:noAutofit/>
          </a:bodyPr>
          <a:lstStyle/>
          <a:p>
            <a:r>
              <a:rPr lang="en-CA" sz="3200" dirty="0"/>
              <a:t>Investment assets are generally financed with equity and debt. </a:t>
            </a:r>
          </a:p>
          <a:p>
            <a:r>
              <a:rPr lang="en-CA" sz="3200" dirty="0"/>
              <a:t>The value of an asset is the sum of its equity and debt.</a:t>
            </a:r>
          </a:p>
          <a:p>
            <a:r>
              <a:rPr lang="en-CA" sz="3200" dirty="0"/>
              <a:t>Equity and debt can be valued separately.</a:t>
            </a:r>
          </a:p>
          <a:p>
            <a:r>
              <a:rPr lang="en-CA" sz="3200" dirty="0"/>
              <a:t>They are valued with equity and debt cashflows discounted by equity discount rate and debt discount rate, respectively.</a:t>
            </a:r>
          </a:p>
          <a:p>
            <a:r>
              <a:rPr lang="en-CA" sz="3200" dirty="0"/>
              <a:t>When equity and debt of a company are publicly traded, we can observe the market values of equity and debt of a company.</a:t>
            </a:r>
          </a:p>
        </p:txBody>
      </p:sp>
    </p:spTree>
    <p:extLst>
      <p:ext uri="{BB962C8B-B14F-4D97-AF65-F5344CB8AC3E}">
        <p14:creationId xmlns:p14="http://schemas.microsoft.com/office/powerpoint/2010/main" val="37252984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68CAB-8D94-4A8C-B167-617CE5995415}"/>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3A655DF3-5317-4102-9DF8-A7E985DBEC5E}"/>
              </a:ext>
            </a:extLst>
          </p:cNvPr>
          <p:cNvSpPr>
            <a:spLocks noGrp="1"/>
          </p:cNvSpPr>
          <p:nvPr>
            <p:ph idx="1"/>
          </p:nvPr>
        </p:nvSpPr>
        <p:spPr/>
        <p:txBody>
          <a:bodyPr>
            <a:normAutofit/>
          </a:bodyPr>
          <a:lstStyle/>
          <a:p>
            <a:r>
              <a:rPr lang="en-CA" sz="3200" dirty="0"/>
              <a:t>An asset can also be valued directly with the total cashflows of the asset discounted by a single discount rate. </a:t>
            </a:r>
          </a:p>
          <a:p>
            <a:r>
              <a:rPr lang="en-CA" sz="3200" dirty="0"/>
              <a:t>In finance theory, this discount rate is called WACC (Weighted Average Cost of Capital).</a:t>
            </a:r>
          </a:p>
        </p:txBody>
      </p:sp>
    </p:spTree>
    <p:extLst>
      <p:ext uri="{BB962C8B-B14F-4D97-AF65-F5344CB8AC3E}">
        <p14:creationId xmlns:p14="http://schemas.microsoft.com/office/powerpoint/2010/main" val="1307696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C67B8-1349-4CD1-8BE9-3257E7873133}"/>
              </a:ext>
            </a:extLst>
          </p:cNvPr>
          <p:cNvSpPr>
            <a:spLocks noGrp="1"/>
          </p:cNvSpPr>
          <p:nvPr>
            <p:ph type="title"/>
          </p:nvPr>
        </p:nvSpPr>
        <p:spPr/>
        <p:txBody>
          <a:bodyPr/>
          <a:lstStyle/>
          <a:p>
            <a:r>
              <a:rPr lang="en-CA" dirty="0"/>
              <a:t>WACC (Weighted Average Cost of Capital): Definition (1 of 2)</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4A54D0C-BBA9-4A05-B5A8-7505674D9960}"/>
                  </a:ext>
                </a:extLst>
              </p:cNvPr>
              <p:cNvSpPr>
                <a:spLocks noGrp="1"/>
              </p:cNvSpPr>
              <p:nvPr>
                <p:ph idx="1"/>
              </p:nvPr>
            </p:nvSpPr>
            <p:spPr/>
            <p:txBody>
              <a:bodyPr>
                <a:normAutofit/>
              </a:bodyPr>
              <a:lstStyle/>
              <a:p>
                <a:r>
                  <a:rPr lang="en-US" sz="3200" dirty="0"/>
                  <a:t>Suppose V is the value of whole investment asset. S is its equity(stock) value. D is its debt value. Then</a:t>
                </a:r>
              </a:p>
              <a:p>
                <a14:m>
                  <m:oMath xmlns:m="http://schemas.openxmlformats.org/officeDocument/2006/math">
                    <m:r>
                      <a:rPr lang="en-US" sz="3200" i="1">
                        <a:latin typeface="Cambria Math" panose="02040503050406030204" pitchFamily="18" charset="0"/>
                      </a:rPr>
                      <m:t>𝑉</m:t>
                    </m:r>
                    <m:r>
                      <a:rPr lang="en-US" sz="3200" i="1">
                        <a:latin typeface="Cambria Math" panose="02040503050406030204" pitchFamily="18" charset="0"/>
                      </a:rPr>
                      <m:t>=</m:t>
                    </m:r>
                    <m:r>
                      <a:rPr lang="en-US" sz="3200" i="1">
                        <a:latin typeface="Cambria Math" panose="02040503050406030204" pitchFamily="18" charset="0"/>
                      </a:rPr>
                      <m:t>𝑆</m:t>
                    </m:r>
                    <m:r>
                      <a:rPr lang="en-US" sz="3200" i="1">
                        <a:latin typeface="Cambria Math" panose="02040503050406030204" pitchFamily="18" charset="0"/>
                      </a:rPr>
                      <m:t>+</m:t>
                    </m:r>
                    <m:r>
                      <a:rPr lang="en-US" sz="3200" i="1">
                        <a:latin typeface="Cambria Math" panose="02040503050406030204" pitchFamily="18" charset="0"/>
                      </a:rPr>
                      <m:t>𝐷</m:t>
                    </m:r>
                  </m:oMath>
                </a14:m>
                <a:endParaRPr lang="en-US" sz="3200" dirty="0"/>
              </a:p>
              <a:p>
                <a:r>
                  <a:rPr lang="en-US" sz="3200" dirty="0"/>
                  <a:t>The sum of the values of equity and debt is equal to the value of the whole investment asset.</a:t>
                </a:r>
                <a:endParaRPr lang="en-CA" sz="3200" dirty="0"/>
              </a:p>
              <a:p>
                <a:endParaRPr lang="en-US" sz="3200" dirty="0"/>
              </a:p>
              <a:p>
                <a:pPr marL="0" indent="0">
                  <a:buNone/>
                </a:pPr>
                <a:endParaRPr lang="en-CA" sz="3200" dirty="0"/>
              </a:p>
              <a:p>
                <a:endParaRPr lang="en-US" sz="3200" dirty="0"/>
              </a:p>
              <a:p>
                <a:endParaRPr lang="en-US" sz="3200" b="0" i="1" dirty="0">
                  <a:latin typeface="Cambria Math" panose="02040503050406030204" pitchFamily="18" charset="0"/>
                </a:endParaRPr>
              </a:p>
              <a:p>
                <a:endParaRPr lang="en-US" sz="3200" dirty="0"/>
              </a:p>
              <a:p>
                <a:endParaRPr lang="en-US" sz="3200" dirty="0"/>
              </a:p>
              <a:p>
                <a:endParaRPr lang="en-CA" sz="3200" dirty="0"/>
              </a:p>
            </p:txBody>
          </p:sp>
        </mc:Choice>
        <mc:Fallback xmlns="">
          <p:sp>
            <p:nvSpPr>
              <p:cNvPr id="3" name="Content Placeholder 2">
                <a:extLst>
                  <a:ext uri="{FF2B5EF4-FFF2-40B4-BE49-F238E27FC236}">
                    <a16:creationId xmlns:a16="http://schemas.microsoft.com/office/drawing/2014/main" id="{94A54D0C-BBA9-4A05-B5A8-7505674D9960}"/>
                  </a:ext>
                </a:extLst>
              </p:cNvPr>
              <p:cNvSpPr>
                <a:spLocks noGrp="1" noRot="1" noChangeAspect="1" noMove="1" noResize="1" noEditPoints="1" noAdjustHandles="1" noChangeArrowheads="1" noChangeShapeType="1" noTextEdit="1"/>
              </p:cNvSpPr>
              <p:nvPr>
                <p:ph idx="1"/>
              </p:nvPr>
            </p:nvSpPr>
            <p:spPr>
              <a:blipFill>
                <a:blip r:embed="rId4"/>
                <a:stretch>
                  <a:fillRect l="-1333" t="-2941"/>
                </a:stretch>
              </a:blipFill>
            </p:spPr>
            <p:txBody>
              <a:bodyPr/>
              <a:lstStyle/>
              <a:p>
                <a:r>
                  <a:rPr lang="en-CA">
                    <a:noFill/>
                  </a:rPr>
                  <a:t> </a:t>
                </a:r>
              </a:p>
            </p:txBody>
          </p:sp>
        </mc:Fallback>
      </mc:AlternateContent>
    </p:spTree>
    <p:extLst>
      <p:ext uri="{BB962C8B-B14F-4D97-AF65-F5344CB8AC3E}">
        <p14:creationId xmlns:p14="http://schemas.microsoft.com/office/powerpoint/2010/main" val="7489795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E3379-6442-49FD-85B5-C959E3E9AD74}"/>
              </a:ext>
            </a:extLst>
          </p:cNvPr>
          <p:cNvSpPr>
            <a:spLocks noGrp="1"/>
          </p:cNvSpPr>
          <p:nvPr>
            <p:ph type="title"/>
          </p:nvPr>
        </p:nvSpPr>
        <p:spPr/>
        <p:txBody>
          <a:bodyPr/>
          <a:lstStyle/>
          <a:p>
            <a:r>
              <a:rPr lang="en-CA" dirty="0"/>
              <a:t>WACC (Weighted Average Cost of Capital): Definition (2 of 2)</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AAA1DC8-8220-4069-B81F-7C15DD22CF74}"/>
                  </a:ext>
                </a:extLst>
              </p:cNvPr>
              <p:cNvSpPr>
                <a:spLocks noGrp="1"/>
              </p:cNvSpPr>
              <p:nvPr>
                <p:ph idx="1"/>
              </p:nvPr>
            </p:nvSpPr>
            <p:spPr/>
            <p:txBody>
              <a:bodyPr>
                <a:normAutofit/>
              </a:bodyPr>
              <a:lstStyle/>
              <a:p>
                <a14:m>
                  <m:oMath xmlns:m="http://schemas.openxmlformats.org/officeDocument/2006/math">
                    <m:r>
                      <a:rPr lang="en-CA" sz="3200" i="1" smtClean="0">
                        <a:latin typeface="Cambria Math" panose="02040503050406030204" pitchFamily="18" charset="0"/>
                      </a:rPr>
                      <m:t>𝑟</m:t>
                    </m:r>
                  </m:oMath>
                </a14:m>
                <a:r>
                  <a:rPr lang="en-US" sz="3200" dirty="0"/>
                  <a:t> is the discount rate of the debt cashflows. </a:t>
                </a:r>
                <a14:m>
                  <m:oMath xmlns:m="http://schemas.openxmlformats.org/officeDocument/2006/math">
                    <m:sSub>
                      <m:sSubPr>
                        <m:ctrlPr>
                          <a:rPr lang="en-US" sz="3200" i="1">
                            <a:latin typeface="Cambria Math" panose="02040503050406030204" pitchFamily="18" charset="0"/>
                          </a:rPr>
                        </m:ctrlPr>
                      </m:sSubPr>
                      <m:e>
                        <m:r>
                          <a:rPr lang="en-US" sz="3200" i="1">
                            <a:latin typeface="Cambria Math" panose="02040503050406030204" pitchFamily="18" charset="0"/>
                          </a:rPr>
                          <m:t>𝑟</m:t>
                        </m:r>
                      </m:e>
                      <m:sub>
                        <m:r>
                          <a:rPr lang="en-US" sz="3200" i="1">
                            <a:latin typeface="Cambria Math" panose="02040503050406030204" pitchFamily="18" charset="0"/>
                          </a:rPr>
                          <m:t>𝑠</m:t>
                        </m:r>
                      </m:sub>
                    </m:sSub>
                  </m:oMath>
                </a14:m>
                <a:r>
                  <a:rPr lang="en-US" sz="3200" dirty="0"/>
                  <a:t> is the discount rate of the equity cashflows. </a:t>
                </a:r>
                <a14:m>
                  <m:oMath xmlns:m="http://schemas.openxmlformats.org/officeDocument/2006/math">
                    <m:r>
                      <a:rPr lang="en-US" sz="3200" i="1">
                        <a:latin typeface="Cambria Math" panose="02040503050406030204" pitchFamily="18" charset="0"/>
                      </a:rPr>
                      <m:t>𝜌</m:t>
                    </m:r>
                  </m:oMath>
                </a14:m>
                <a:r>
                  <a:rPr lang="en-US" sz="3200" dirty="0"/>
                  <a:t> is the discount rate of the total asset cashflows. Then</a:t>
                </a:r>
              </a:p>
              <a:p>
                <a:pPr marL="0" indent="0">
                  <a:buNone/>
                </a:pPr>
                <a:endParaRPr lang="en-US" sz="3200" dirty="0"/>
              </a:p>
              <a:p>
                <a14:m>
                  <m:oMath xmlns:m="http://schemas.openxmlformats.org/officeDocument/2006/math">
                    <m:r>
                      <a:rPr lang="en-US" sz="3200" i="1">
                        <a:latin typeface="Cambria Math" panose="02040503050406030204" pitchFamily="18" charset="0"/>
                      </a:rPr>
                      <m:t>𝜌</m:t>
                    </m:r>
                    <m:r>
                      <a:rPr lang="en-US" sz="3200" i="1">
                        <a:latin typeface="Cambria Math" panose="02040503050406030204" pitchFamily="18" charset="0"/>
                      </a:rPr>
                      <m:t>=</m:t>
                    </m:r>
                    <m:f>
                      <m:fPr>
                        <m:ctrlPr>
                          <a:rPr lang="en-US" sz="3200" i="1">
                            <a:latin typeface="Cambria Math" panose="02040503050406030204" pitchFamily="18" charset="0"/>
                          </a:rPr>
                        </m:ctrlPr>
                      </m:fPr>
                      <m:num>
                        <m:r>
                          <a:rPr lang="en-US" sz="3200" i="1">
                            <a:latin typeface="Cambria Math" panose="02040503050406030204" pitchFamily="18" charset="0"/>
                          </a:rPr>
                          <m:t>𝐷</m:t>
                        </m:r>
                      </m:num>
                      <m:den>
                        <m:r>
                          <a:rPr lang="en-US" sz="3200" i="1">
                            <a:latin typeface="Cambria Math" panose="02040503050406030204" pitchFamily="18" charset="0"/>
                          </a:rPr>
                          <m:t>𝐷</m:t>
                        </m:r>
                        <m:r>
                          <a:rPr lang="en-US" sz="3200" i="1">
                            <a:latin typeface="Cambria Math" panose="02040503050406030204" pitchFamily="18" charset="0"/>
                          </a:rPr>
                          <m:t>+</m:t>
                        </m:r>
                        <m:r>
                          <a:rPr lang="en-US" sz="3200" i="1">
                            <a:latin typeface="Cambria Math" panose="02040503050406030204" pitchFamily="18" charset="0"/>
                          </a:rPr>
                          <m:t>𝑆</m:t>
                        </m:r>
                      </m:den>
                    </m:f>
                    <m:r>
                      <a:rPr lang="en-US" sz="3200" i="1">
                        <a:latin typeface="Cambria Math" panose="02040503050406030204" pitchFamily="18" charset="0"/>
                      </a:rPr>
                      <m:t>𝑟</m:t>
                    </m:r>
                    <m:r>
                      <a:rPr lang="en-US" sz="3200" i="1">
                        <a:latin typeface="Cambria Math" panose="02040503050406030204" pitchFamily="18" charset="0"/>
                      </a:rPr>
                      <m:t>+</m:t>
                    </m:r>
                    <m:f>
                      <m:fPr>
                        <m:ctrlPr>
                          <a:rPr lang="en-US" sz="3200" i="1">
                            <a:latin typeface="Cambria Math" panose="02040503050406030204" pitchFamily="18" charset="0"/>
                          </a:rPr>
                        </m:ctrlPr>
                      </m:fPr>
                      <m:num>
                        <m:r>
                          <a:rPr lang="en-US" sz="3200" i="1">
                            <a:latin typeface="Cambria Math" panose="02040503050406030204" pitchFamily="18" charset="0"/>
                          </a:rPr>
                          <m:t>𝑆</m:t>
                        </m:r>
                      </m:num>
                      <m:den>
                        <m:r>
                          <a:rPr lang="en-US" sz="3200" i="1">
                            <a:latin typeface="Cambria Math" panose="02040503050406030204" pitchFamily="18" charset="0"/>
                          </a:rPr>
                          <m:t>𝐷</m:t>
                        </m:r>
                        <m:r>
                          <a:rPr lang="en-US" sz="3200" i="1">
                            <a:latin typeface="Cambria Math" panose="02040503050406030204" pitchFamily="18" charset="0"/>
                          </a:rPr>
                          <m:t>+</m:t>
                        </m:r>
                        <m:r>
                          <a:rPr lang="en-US" sz="3200" i="1">
                            <a:latin typeface="Cambria Math" panose="02040503050406030204" pitchFamily="18" charset="0"/>
                          </a:rPr>
                          <m:t>𝑆</m:t>
                        </m:r>
                      </m:den>
                    </m:f>
                    <m:sSub>
                      <m:sSubPr>
                        <m:ctrlPr>
                          <a:rPr lang="en-US" sz="3200" i="1">
                            <a:latin typeface="Cambria Math" panose="02040503050406030204" pitchFamily="18" charset="0"/>
                          </a:rPr>
                        </m:ctrlPr>
                      </m:sSubPr>
                      <m:e>
                        <m:r>
                          <a:rPr lang="en-US" sz="3200" i="1">
                            <a:latin typeface="Cambria Math" panose="02040503050406030204" pitchFamily="18" charset="0"/>
                          </a:rPr>
                          <m:t>𝑟</m:t>
                        </m:r>
                      </m:e>
                      <m:sub>
                        <m:r>
                          <a:rPr lang="en-US" sz="3200" i="1">
                            <a:latin typeface="Cambria Math" panose="02040503050406030204" pitchFamily="18" charset="0"/>
                          </a:rPr>
                          <m:t>𝑠</m:t>
                        </m:r>
                      </m:sub>
                    </m:sSub>
                  </m:oMath>
                </a14:m>
                <a:endParaRPr lang="en-US" sz="3200" dirty="0"/>
              </a:p>
              <a:p>
                <a:endParaRPr lang="en-US" sz="3200" dirty="0"/>
              </a:p>
              <a:p>
                <a:r>
                  <a:rPr lang="en-US" sz="3200" dirty="0"/>
                  <a:t>This is the formula for WACC (Weighted Average Cost of Capital).</a:t>
                </a:r>
                <a:endParaRPr lang="en-CA" sz="3200" dirty="0"/>
              </a:p>
            </p:txBody>
          </p:sp>
        </mc:Choice>
        <mc:Fallback xmlns="">
          <p:sp>
            <p:nvSpPr>
              <p:cNvPr id="3" name="Content Placeholder 2">
                <a:extLst>
                  <a:ext uri="{FF2B5EF4-FFF2-40B4-BE49-F238E27FC236}">
                    <a16:creationId xmlns:a16="http://schemas.microsoft.com/office/drawing/2014/main" id="{9AAA1DC8-8220-4069-B81F-7C15DD22CF74}"/>
                  </a:ext>
                </a:extLst>
              </p:cNvPr>
              <p:cNvSpPr>
                <a:spLocks noGrp="1" noRot="1" noChangeAspect="1" noMove="1" noResize="1" noEditPoints="1" noAdjustHandles="1" noChangeArrowheads="1" noChangeShapeType="1" noTextEdit="1"/>
              </p:cNvSpPr>
              <p:nvPr>
                <p:ph idx="1"/>
              </p:nvPr>
            </p:nvSpPr>
            <p:spPr>
              <a:blipFill>
                <a:blip r:embed="rId4"/>
                <a:stretch>
                  <a:fillRect l="-1333" t="-2801" r="-1913" b="-3361"/>
                </a:stretch>
              </a:blipFill>
            </p:spPr>
            <p:txBody>
              <a:bodyPr/>
              <a:lstStyle/>
              <a:p>
                <a:r>
                  <a:rPr lang="en-CA">
                    <a:noFill/>
                  </a:rPr>
                  <a:t> </a:t>
                </a:r>
              </a:p>
            </p:txBody>
          </p:sp>
        </mc:Fallback>
      </mc:AlternateContent>
    </p:spTree>
    <p:extLst>
      <p:ext uri="{BB962C8B-B14F-4D97-AF65-F5344CB8AC3E}">
        <p14:creationId xmlns:p14="http://schemas.microsoft.com/office/powerpoint/2010/main" val="25460099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73F66-C0B7-47A3-BC35-F684FB950A41}"/>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7501F7FA-E9EE-4E3C-AE5F-ADD735108858}"/>
              </a:ext>
            </a:extLst>
          </p:cNvPr>
          <p:cNvSpPr>
            <a:spLocks noGrp="1"/>
          </p:cNvSpPr>
          <p:nvPr>
            <p:ph idx="1"/>
          </p:nvPr>
        </p:nvSpPr>
        <p:spPr/>
        <p:txBody>
          <a:bodyPr>
            <a:normAutofit lnSpcReduction="10000"/>
          </a:bodyPr>
          <a:lstStyle/>
          <a:p>
            <a:r>
              <a:rPr lang="en-US" dirty="0"/>
              <a:t>Modigliani and Miller theory introduces a new method to value investment assets.</a:t>
            </a:r>
          </a:p>
          <a:p>
            <a:r>
              <a:rPr lang="en-US" dirty="0"/>
              <a:t>It values an investment asset by summing all cashflows with a single discount rate: WACC.</a:t>
            </a:r>
          </a:p>
          <a:p>
            <a:r>
              <a:rPr lang="en-US" dirty="0"/>
              <a:t>Previously, assets can be valued as the sum of equity and debt.</a:t>
            </a:r>
          </a:p>
          <a:p>
            <a:r>
              <a:rPr lang="en-US" dirty="0"/>
              <a:t>If the new method from MM theory is correct, two methods should yield the same result. </a:t>
            </a:r>
          </a:p>
          <a:p>
            <a:r>
              <a:rPr lang="en-US" dirty="0"/>
              <a:t>Do they?</a:t>
            </a:r>
          </a:p>
          <a:p>
            <a:r>
              <a:rPr lang="en-US" dirty="0"/>
              <a:t>We will look at some numerical examples first. Then we will make theoretical derivation. </a:t>
            </a:r>
            <a:endParaRPr lang="en-CA" dirty="0"/>
          </a:p>
        </p:txBody>
      </p:sp>
    </p:spTree>
    <p:extLst>
      <p:ext uri="{BB962C8B-B14F-4D97-AF65-F5344CB8AC3E}">
        <p14:creationId xmlns:p14="http://schemas.microsoft.com/office/powerpoint/2010/main" val="31973442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48883-DABB-43FD-88F7-B1CA12559BD7}"/>
              </a:ext>
            </a:extLst>
          </p:cNvPr>
          <p:cNvSpPr>
            <a:spLocks noGrp="1"/>
          </p:cNvSpPr>
          <p:nvPr>
            <p:ph type="title"/>
          </p:nvPr>
        </p:nvSpPr>
        <p:spPr/>
        <p:txBody>
          <a:bodyPr/>
          <a:lstStyle/>
          <a:p>
            <a:r>
              <a:rPr lang="en-CA" dirty="0"/>
              <a:t>3. Numerical examples</a:t>
            </a:r>
          </a:p>
        </p:txBody>
      </p:sp>
      <p:sp>
        <p:nvSpPr>
          <p:cNvPr id="3" name="Content Placeholder 2">
            <a:extLst>
              <a:ext uri="{FF2B5EF4-FFF2-40B4-BE49-F238E27FC236}">
                <a16:creationId xmlns:a16="http://schemas.microsoft.com/office/drawing/2014/main" id="{70F91F3B-A91B-4C82-9F7B-B4F5F923D7F6}"/>
              </a:ext>
            </a:extLst>
          </p:cNvPr>
          <p:cNvSpPr>
            <a:spLocks noGrp="1"/>
          </p:cNvSpPr>
          <p:nvPr>
            <p:ph idx="1"/>
          </p:nvPr>
        </p:nvSpPr>
        <p:spPr/>
        <p:txBody>
          <a:bodyPr>
            <a:normAutofit/>
          </a:bodyPr>
          <a:lstStyle/>
          <a:p>
            <a:r>
              <a:rPr lang="en-CA" sz="3600" dirty="0"/>
              <a:t>We will calculate asset values of investments with some numerical examples.</a:t>
            </a:r>
          </a:p>
          <a:p>
            <a:r>
              <a:rPr lang="en-CA" sz="3600" dirty="0"/>
              <a:t>This will help us gain more intuition.</a:t>
            </a:r>
          </a:p>
          <a:p>
            <a:r>
              <a:rPr lang="en-CA" sz="3600" dirty="0"/>
              <a:t>With numerical method, we can also calculate varies cashflows and capital structures with ease.</a:t>
            </a:r>
          </a:p>
          <a:p>
            <a:endParaRPr lang="en-CA" sz="3600" dirty="0"/>
          </a:p>
          <a:p>
            <a:endParaRPr lang="en-CA" sz="3600" dirty="0"/>
          </a:p>
        </p:txBody>
      </p:sp>
    </p:spTree>
    <p:extLst>
      <p:ext uri="{BB962C8B-B14F-4D97-AF65-F5344CB8AC3E}">
        <p14:creationId xmlns:p14="http://schemas.microsoft.com/office/powerpoint/2010/main" val="3208736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D9B10-D4FF-4949-BE7D-8908582B6C8E}"/>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64F24ED2-A89D-444B-85A4-67D87B06ED42}"/>
              </a:ext>
            </a:extLst>
          </p:cNvPr>
          <p:cNvSpPr>
            <a:spLocks noGrp="1"/>
          </p:cNvSpPr>
          <p:nvPr>
            <p:ph idx="1"/>
          </p:nvPr>
        </p:nvSpPr>
        <p:spPr/>
        <p:txBody>
          <a:bodyPr>
            <a:normAutofit/>
          </a:bodyPr>
          <a:lstStyle/>
          <a:p>
            <a:r>
              <a:rPr lang="en-CA" sz="3600" dirty="0"/>
              <a:t>Debt owners get the first claims on the asset. </a:t>
            </a:r>
          </a:p>
          <a:p>
            <a:r>
              <a:rPr lang="en-CA" sz="3600" dirty="0"/>
              <a:t>Their cashflows are safer than that of equity owners. </a:t>
            </a:r>
          </a:p>
          <a:p>
            <a:r>
              <a:rPr lang="en-CA" sz="3600" dirty="0"/>
              <a:t>As a result, discount rates on debts are lower than the discount rates on equities for the same assets.</a:t>
            </a:r>
          </a:p>
        </p:txBody>
      </p:sp>
    </p:spTree>
    <p:extLst>
      <p:ext uri="{BB962C8B-B14F-4D97-AF65-F5344CB8AC3E}">
        <p14:creationId xmlns:p14="http://schemas.microsoft.com/office/powerpoint/2010/main" val="42845891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13EB3-DF7F-44B4-8781-757188663D79}"/>
              </a:ext>
            </a:extLst>
          </p:cNvPr>
          <p:cNvSpPr>
            <a:spLocks noGrp="1"/>
          </p:cNvSpPr>
          <p:nvPr>
            <p:ph type="title"/>
          </p:nvPr>
        </p:nvSpPr>
        <p:spPr/>
        <p:txBody>
          <a:bodyPr/>
          <a:lstStyle/>
          <a:p>
            <a:r>
              <a:rPr lang="en-CA" dirty="0"/>
              <a:t>The formula for calculating bond value</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DD5C640C-DE6A-4715-B1D7-23ACFBD1B600}"/>
                  </a:ext>
                </a:extLst>
              </p:cNvPr>
              <p:cNvSpPr>
                <a:spLocks noGrp="1"/>
              </p:cNvSpPr>
              <p:nvPr>
                <p:ph idx="1"/>
              </p:nvPr>
            </p:nvSpPr>
            <p:spPr/>
            <p:txBody>
              <a:bodyPr>
                <a:normAutofit/>
              </a:bodyPr>
              <a:lstStyle/>
              <a:p>
                <a:r>
                  <a:rPr lang="en-CA" dirty="0"/>
                  <a:t>The bond has principal of P, coupon of d. It matures in n years. The discount rate is r.</a:t>
                </a:r>
              </a:p>
              <a:p>
                <a:r>
                  <a:rPr lang="en-CA" dirty="0"/>
                  <a:t>The value of bond is represented by the following formula</a:t>
                </a:r>
              </a:p>
              <a:p>
                <a14:m>
                  <m:oMath xmlns:m="http://schemas.openxmlformats.org/officeDocument/2006/math">
                    <m:r>
                      <a:rPr lang="en-CA" sz="3200" i="1" smtClean="0">
                        <a:effectLst/>
                        <a:latin typeface="Cambria Math" panose="02040503050406030204" pitchFamily="18" charset="0"/>
                        <a:ea typeface="DengXian" panose="02010600030101010101" pitchFamily="2" charset="-122"/>
                        <a:cs typeface="Times New Roman" panose="02020603050405020304" pitchFamily="18" charset="0"/>
                      </a:rPr>
                      <m:t>𝑆</m:t>
                    </m:r>
                    <m:r>
                      <a:rPr lang="en-CA" sz="3200" i="1" smtClean="0">
                        <a:effectLst/>
                        <a:latin typeface="Cambria Math" panose="02040503050406030204" pitchFamily="18" charset="0"/>
                        <a:ea typeface="DengXian" panose="02010600030101010101" pitchFamily="2" charset="-122"/>
                        <a:cs typeface="Times New Roman" panose="02020603050405020304" pitchFamily="18" charset="0"/>
                      </a:rPr>
                      <m:t>=</m:t>
                    </m:r>
                    <m:f>
                      <m:fPr>
                        <m:ctrlPr>
                          <a:rPr lang="en-CA" sz="3200" i="1">
                            <a:effectLst/>
                            <a:latin typeface="Cambria Math" panose="02040503050406030204" pitchFamily="18" charset="0"/>
                            <a:ea typeface="DengXian" panose="02010600030101010101" pitchFamily="2" charset="-122"/>
                            <a:cs typeface="Times New Roman" panose="02020603050405020304" pitchFamily="18" charset="0"/>
                          </a:rPr>
                        </m:ctrlPr>
                      </m:fPr>
                      <m:num>
                        <m:r>
                          <a:rPr lang="en-CA" sz="3200" i="1">
                            <a:effectLst/>
                            <a:latin typeface="Cambria Math" panose="02040503050406030204" pitchFamily="18" charset="0"/>
                            <a:ea typeface="DengXian" panose="02010600030101010101" pitchFamily="2" charset="-122"/>
                            <a:cs typeface="Times New Roman" panose="02020603050405020304" pitchFamily="18" charset="0"/>
                          </a:rPr>
                          <m:t>𝑑</m:t>
                        </m:r>
                      </m:num>
                      <m:den>
                        <m:r>
                          <a:rPr lang="en-CA" sz="3200" i="1">
                            <a:effectLst/>
                            <a:latin typeface="Cambria Math" panose="02040503050406030204" pitchFamily="18" charset="0"/>
                            <a:ea typeface="DengXian" panose="02010600030101010101" pitchFamily="2" charset="-122"/>
                            <a:cs typeface="Times New Roman" panose="02020603050405020304" pitchFamily="18" charset="0"/>
                          </a:rPr>
                          <m:t>𝑟</m:t>
                        </m:r>
                      </m:den>
                    </m:f>
                    <m:d>
                      <m:dPr>
                        <m:ctrlPr>
                          <a:rPr lang="en-CA" sz="3200" i="1">
                            <a:effectLst/>
                            <a:latin typeface="Cambria Math" panose="02040503050406030204" pitchFamily="18" charset="0"/>
                            <a:ea typeface="DengXian" panose="02010600030101010101" pitchFamily="2" charset="-122"/>
                            <a:cs typeface="Times New Roman" panose="02020603050405020304" pitchFamily="18" charset="0"/>
                          </a:rPr>
                        </m:ctrlPr>
                      </m:dPr>
                      <m:e>
                        <m:r>
                          <a:rPr lang="en-CA" sz="3200" i="1">
                            <a:effectLst/>
                            <a:latin typeface="Cambria Math" panose="02040503050406030204" pitchFamily="18" charset="0"/>
                            <a:ea typeface="DengXian" panose="02010600030101010101" pitchFamily="2" charset="-122"/>
                            <a:cs typeface="Times New Roman" panose="02020603050405020304" pitchFamily="18" charset="0"/>
                          </a:rPr>
                          <m:t>1−</m:t>
                        </m:r>
                        <m:f>
                          <m:fPr>
                            <m:ctrlPr>
                              <a:rPr lang="en-CA" sz="3200" i="1">
                                <a:effectLst/>
                                <a:latin typeface="Cambria Math" panose="02040503050406030204" pitchFamily="18" charset="0"/>
                                <a:ea typeface="DengXian" panose="02010600030101010101" pitchFamily="2" charset="-122"/>
                                <a:cs typeface="Times New Roman" panose="02020603050405020304" pitchFamily="18" charset="0"/>
                              </a:rPr>
                            </m:ctrlPr>
                          </m:fPr>
                          <m:num>
                            <m:r>
                              <a:rPr lang="en-CA" sz="3200" i="1">
                                <a:effectLst/>
                                <a:latin typeface="Cambria Math" panose="02040503050406030204" pitchFamily="18" charset="0"/>
                                <a:ea typeface="DengXian" panose="02010600030101010101" pitchFamily="2" charset="-122"/>
                                <a:cs typeface="Times New Roman" panose="02020603050405020304" pitchFamily="18" charset="0"/>
                              </a:rPr>
                              <m:t>1</m:t>
                            </m:r>
                          </m:num>
                          <m:den>
                            <m:sSup>
                              <m:sSupPr>
                                <m:ctrlPr>
                                  <a:rPr lang="en-CA" sz="3200" i="1">
                                    <a:effectLst/>
                                    <a:latin typeface="Cambria Math" panose="02040503050406030204" pitchFamily="18" charset="0"/>
                                    <a:ea typeface="DengXian" panose="02010600030101010101" pitchFamily="2" charset="-122"/>
                                    <a:cs typeface="Times New Roman" panose="02020603050405020304" pitchFamily="18" charset="0"/>
                                  </a:rPr>
                                </m:ctrlPr>
                              </m:sSupPr>
                              <m:e>
                                <m:d>
                                  <m:dPr>
                                    <m:ctrlPr>
                                      <a:rPr lang="en-CA" sz="3200" i="1">
                                        <a:effectLst/>
                                        <a:latin typeface="Cambria Math" panose="02040503050406030204" pitchFamily="18" charset="0"/>
                                        <a:ea typeface="DengXian" panose="02010600030101010101" pitchFamily="2" charset="-122"/>
                                        <a:cs typeface="Times New Roman" panose="02020603050405020304" pitchFamily="18" charset="0"/>
                                      </a:rPr>
                                    </m:ctrlPr>
                                  </m:dPr>
                                  <m:e>
                                    <m:r>
                                      <a:rPr lang="en-CA" sz="3200" i="1">
                                        <a:effectLst/>
                                        <a:latin typeface="Cambria Math" panose="02040503050406030204" pitchFamily="18" charset="0"/>
                                        <a:ea typeface="DengXian" panose="02010600030101010101" pitchFamily="2" charset="-122"/>
                                        <a:cs typeface="Times New Roman" panose="02020603050405020304" pitchFamily="18" charset="0"/>
                                      </a:rPr>
                                      <m:t>1+</m:t>
                                    </m:r>
                                    <m:r>
                                      <a:rPr lang="en-CA" sz="3200" i="1">
                                        <a:effectLst/>
                                        <a:latin typeface="Cambria Math" panose="02040503050406030204" pitchFamily="18" charset="0"/>
                                        <a:ea typeface="DengXian" panose="02010600030101010101" pitchFamily="2" charset="-122"/>
                                        <a:cs typeface="Times New Roman" panose="02020603050405020304" pitchFamily="18" charset="0"/>
                                      </a:rPr>
                                      <m:t>𝑟</m:t>
                                    </m:r>
                                  </m:e>
                                </m:d>
                              </m:e>
                              <m:sup>
                                <m:r>
                                  <a:rPr lang="en-CA" sz="3200" i="1">
                                    <a:effectLst/>
                                    <a:latin typeface="Cambria Math" panose="02040503050406030204" pitchFamily="18" charset="0"/>
                                    <a:ea typeface="DengXian" panose="02010600030101010101" pitchFamily="2" charset="-122"/>
                                    <a:cs typeface="Times New Roman" panose="02020603050405020304" pitchFamily="18" charset="0"/>
                                  </a:rPr>
                                  <m:t>𝑛</m:t>
                                </m:r>
                              </m:sup>
                            </m:sSup>
                          </m:den>
                        </m:f>
                        <m:r>
                          <a:rPr lang="en-CA" sz="3200" i="1">
                            <a:effectLst/>
                            <a:latin typeface="Cambria Math" panose="02040503050406030204" pitchFamily="18" charset="0"/>
                            <a:ea typeface="DengXian" panose="02010600030101010101" pitchFamily="2" charset="-122"/>
                            <a:cs typeface="Times New Roman" panose="02020603050405020304" pitchFamily="18" charset="0"/>
                          </a:rPr>
                          <m:t> </m:t>
                        </m:r>
                      </m:e>
                    </m:d>
                    <m:r>
                      <a:rPr lang="en-CA" sz="3200" i="1">
                        <a:effectLst/>
                        <a:latin typeface="Cambria Math" panose="02040503050406030204" pitchFamily="18" charset="0"/>
                        <a:ea typeface="DengXian" panose="02010600030101010101" pitchFamily="2" charset="-122"/>
                        <a:cs typeface="Times New Roman" panose="02020603050405020304" pitchFamily="18" charset="0"/>
                      </a:rPr>
                      <m:t>+</m:t>
                    </m:r>
                    <m:f>
                      <m:fPr>
                        <m:ctrlPr>
                          <a:rPr lang="en-CA" sz="3200" i="1">
                            <a:effectLst/>
                            <a:latin typeface="Cambria Math" panose="02040503050406030204" pitchFamily="18" charset="0"/>
                            <a:ea typeface="DengXian" panose="02010600030101010101" pitchFamily="2" charset="-122"/>
                            <a:cs typeface="Times New Roman" panose="02020603050405020304" pitchFamily="18" charset="0"/>
                          </a:rPr>
                        </m:ctrlPr>
                      </m:fPr>
                      <m:num>
                        <m:r>
                          <a:rPr lang="en-CA" sz="3200" i="1">
                            <a:effectLst/>
                            <a:latin typeface="Cambria Math" panose="02040503050406030204" pitchFamily="18" charset="0"/>
                            <a:ea typeface="DengXian" panose="02010600030101010101" pitchFamily="2" charset="-122"/>
                            <a:cs typeface="Times New Roman" panose="02020603050405020304" pitchFamily="18" charset="0"/>
                          </a:rPr>
                          <m:t>𝑃</m:t>
                        </m:r>
                      </m:num>
                      <m:den>
                        <m:sSup>
                          <m:sSupPr>
                            <m:ctrlPr>
                              <a:rPr lang="en-CA" sz="3200" i="1">
                                <a:effectLst/>
                                <a:latin typeface="Cambria Math" panose="02040503050406030204" pitchFamily="18" charset="0"/>
                                <a:ea typeface="DengXian" panose="02010600030101010101" pitchFamily="2" charset="-122"/>
                                <a:cs typeface="Times New Roman" panose="02020603050405020304" pitchFamily="18" charset="0"/>
                              </a:rPr>
                            </m:ctrlPr>
                          </m:sSupPr>
                          <m:e>
                            <m:d>
                              <m:dPr>
                                <m:ctrlPr>
                                  <a:rPr lang="en-CA" sz="3200" i="1">
                                    <a:effectLst/>
                                    <a:latin typeface="Cambria Math" panose="02040503050406030204" pitchFamily="18" charset="0"/>
                                    <a:ea typeface="DengXian" panose="02010600030101010101" pitchFamily="2" charset="-122"/>
                                    <a:cs typeface="Times New Roman" panose="02020603050405020304" pitchFamily="18" charset="0"/>
                                  </a:rPr>
                                </m:ctrlPr>
                              </m:dPr>
                              <m:e>
                                <m:r>
                                  <a:rPr lang="en-CA" sz="3200" i="1">
                                    <a:effectLst/>
                                    <a:latin typeface="Cambria Math" panose="02040503050406030204" pitchFamily="18" charset="0"/>
                                    <a:ea typeface="DengXian" panose="02010600030101010101" pitchFamily="2" charset="-122"/>
                                    <a:cs typeface="Times New Roman" panose="02020603050405020304" pitchFamily="18" charset="0"/>
                                  </a:rPr>
                                  <m:t>1+</m:t>
                                </m:r>
                                <m:r>
                                  <a:rPr lang="en-CA" sz="3200" i="1">
                                    <a:effectLst/>
                                    <a:latin typeface="Cambria Math" panose="02040503050406030204" pitchFamily="18" charset="0"/>
                                    <a:ea typeface="DengXian" panose="02010600030101010101" pitchFamily="2" charset="-122"/>
                                    <a:cs typeface="Times New Roman" panose="02020603050405020304" pitchFamily="18" charset="0"/>
                                  </a:rPr>
                                  <m:t>𝑟</m:t>
                                </m:r>
                              </m:e>
                            </m:d>
                          </m:e>
                          <m:sup>
                            <m:r>
                              <a:rPr lang="en-CA" sz="3200" i="1">
                                <a:effectLst/>
                                <a:latin typeface="Cambria Math" panose="02040503050406030204" pitchFamily="18" charset="0"/>
                                <a:ea typeface="DengXian" panose="02010600030101010101" pitchFamily="2" charset="-122"/>
                                <a:cs typeface="Times New Roman" panose="02020603050405020304" pitchFamily="18" charset="0"/>
                              </a:rPr>
                              <m:t>𝑛</m:t>
                            </m:r>
                          </m:sup>
                        </m:sSup>
                      </m:den>
                    </m:f>
                    <m:r>
                      <a:rPr lang="en-CA" sz="3200" i="1">
                        <a:effectLst/>
                        <a:latin typeface="Cambria Math" panose="02040503050406030204" pitchFamily="18" charset="0"/>
                        <a:ea typeface="DengXian" panose="02010600030101010101" pitchFamily="2" charset="-122"/>
                        <a:cs typeface="Times New Roman" panose="02020603050405020304" pitchFamily="18" charset="0"/>
                      </a:rPr>
                      <m:t>         </m:t>
                    </m:r>
                  </m:oMath>
                </a14:m>
                <a:endParaRPr lang="en-CA" sz="3200" dirty="0">
                  <a:effectLst/>
                  <a:latin typeface="Calibri" panose="020F0502020204030204" pitchFamily="34" charset="0"/>
                  <a:ea typeface="DengXian" panose="02010600030101010101" pitchFamily="2" charset="-122"/>
                  <a:cs typeface="Times New Roman" panose="02020603050405020304" pitchFamily="18" charset="0"/>
                </a:endParaRPr>
              </a:p>
              <a:p>
                <a:pPr marL="0" indent="0">
                  <a:buNone/>
                </a:pPr>
                <a:endParaRPr lang="en-CA" dirty="0"/>
              </a:p>
              <a:p>
                <a:r>
                  <a:rPr lang="en-CA" dirty="0"/>
                  <a:t>The value of bond is a nonlinear and complicated function of r. This suggests that the cost of capital may not be a simple linear combination of equity and debt discount rates. </a:t>
                </a:r>
              </a:p>
              <a:p>
                <a:endParaRPr lang="en-CA" dirty="0"/>
              </a:p>
              <a:p>
                <a:endParaRPr lang="en-CA" dirty="0"/>
              </a:p>
            </p:txBody>
          </p:sp>
        </mc:Choice>
        <mc:Fallback xmlns="">
          <p:sp>
            <p:nvSpPr>
              <p:cNvPr id="3" name="Content Placeholder 2">
                <a:extLst>
                  <a:ext uri="{FF2B5EF4-FFF2-40B4-BE49-F238E27FC236}">
                    <a16:creationId xmlns:a16="http://schemas.microsoft.com/office/drawing/2014/main" id="{DD5C640C-DE6A-4715-B1D7-23ACFBD1B600}"/>
                  </a:ext>
                </a:extLst>
              </p:cNvPr>
              <p:cNvSpPr>
                <a:spLocks noGrp="1" noRot="1" noChangeAspect="1" noMove="1" noResize="1" noEditPoints="1" noAdjustHandles="1" noChangeArrowheads="1" noChangeShapeType="1" noTextEdit="1"/>
              </p:cNvSpPr>
              <p:nvPr>
                <p:ph idx="1"/>
              </p:nvPr>
            </p:nvSpPr>
            <p:spPr>
              <a:blipFill>
                <a:blip r:embed="rId2"/>
                <a:stretch>
                  <a:fillRect l="-1043" t="-2241"/>
                </a:stretch>
              </a:blipFill>
            </p:spPr>
            <p:txBody>
              <a:bodyPr/>
              <a:lstStyle/>
              <a:p>
                <a:r>
                  <a:rPr lang="en-CA">
                    <a:noFill/>
                  </a:rPr>
                  <a:t> </a:t>
                </a:r>
              </a:p>
            </p:txBody>
          </p:sp>
        </mc:Fallback>
      </mc:AlternateContent>
    </p:spTree>
    <p:extLst>
      <p:ext uri="{BB962C8B-B14F-4D97-AF65-F5344CB8AC3E}">
        <p14:creationId xmlns:p14="http://schemas.microsoft.com/office/powerpoint/2010/main" val="5398424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1</a:t>
            </a:r>
          </a:p>
        </p:txBody>
      </p:sp>
      <p:sp>
        <p:nvSpPr>
          <p:cNvPr id="3" name="Content Placeholder 2"/>
          <p:cNvSpPr>
            <a:spLocks noGrp="1"/>
          </p:cNvSpPr>
          <p:nvPr>
            <p:ph idx="1"/>
          </p:nvPr>
        </p:nvSpPr>
        <p:spPr/>
        <p:txBody>
          <a:bodyPr>
            <a:noAutofit/>
          </a:bodyPr>
          <a:lstStyle/>
          <a:p>
            <a:r>
              <a:rPr lang="en-US" sz="3600" dirty="0"/>
              <a:t>A company will distribute 3 million dollar coupon to bond holders each year. The principal of the bond is 100 million. The bond matures in ten years. The company is expected to distribute 3 million dollar dividend to equity holders next year. Assume the growth rate of the dividend is 0% per year. The market value of the bond is 100 million dollar and the market value of the equity is 60 million dollar. </a:t>
            </a:r>
          </a:p>
        </p:txBody>
      </p:sp>
    </p:spTree>
    <p:extLst>
      <p:ext uri="{BB962C8B-B14F-4D97-AF65-F5344CB8AC3E}">
        <p14:creationId xmlns:p14="http://schemas.microsoft.com/office/powerpoint/2010/main" val="1305039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E7E8E-E082-4861-80E9-A110145E6762}"/>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1DBE46CF-D804-4F48-8B27-D520F8917C2C}"/>
              </a:ext>
            </a:extLst>
          </p:cNvPr>
          <p:cNvSpPr>
            <a:spLocks noGrp="1"/>
          </p:cNvSpPr>
          <p:nvPr>
            <p:ph idx="1"/>
          </p:nvPr>
        </p:nvSpPr>
        <p:spPr/>
        <p:txBody>
          <a:bodyPr>
            <a:noAutofit/>
          </a:bodyPr>
          <a:lstStyle/>
          <a:p>
            <a:r>
              <a:rPr lang="en-CA" sz="3200" dirty="0"/>
              <a:t>The theory of corporate finance was established in 1958 by Modigliani and Miller.</a:t>
            </a:r>
          </a:p>
          <a:p>
            <a:r>
              <a:rPr lang="en-CA" sz="3200" dirty="0"/>
              <a:t>They published a paper called</a:t>
            </a:r>
          </a:p>
          <a:p>
            <a:r>
              <a:rPr lang="en-US" sz="3200" dirty="0"/>
              <a:t>The cost of capital, corporation finance and the theory of investment.</a:t>
            </a:r>
            <a:endParaRPr lang="en-CA" sz="3200" dirty="0"/>
          </a:p>
          <a:p>
            <a:r>
              <a:rPr lang="en-CA" sz="3200" dirty="0"/>
              <a:t>In that paper, they derive the mathematical formula for the cost of capital as a linear combination of cost of debt and cost of equity. It is called Weighted Average Cost of Capital (WACC). </a:t>
            </a:r>
          </a:p>
          <a:p>
            <a:endParaRPr lang="en-CA" sz="3200" dirty="0"/>
          </a:p>
          <a:p>
            <a:endParaRPr lang="en-CA" sz="3200" dirty="0"/>
          </a:p>
        </p:txBody>
      </p:sp>
    </p:spTree>
    <p:extLst>
      <p:ext uri="{BB962C8B-B14F-4D97-AF65-F5344CB8AC3E}">
        <p14:creationId xmlns:p14="http://schemas.microsoft.com/office/powerpoint/2010/main" val="16859936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sz="3600" dirty="0"/>
              <a:t>What is the cost of equity?</a:t>
            </a:r>
          </a:p>
          <a:p>
            <a:r>
              <a:rPr lang="en-US" sz="3600" dirty="0"/>
              <a:t>What is the cost of debt?</a:t>
            </a:r>
          </a:p>
          <a:p>
            <a:r>
              <a:rPr lang="en-US" sz="3600" dirty="0"/>
              <a:t>What is WACC?</a:t>
            </a:r>
          </a:p>
          <a:p>
            <a:r>
              <a:rPr lang="en-US" sz="3600" dirty="0"/>
              <a:t>What is asset value calculated from discounting by WACC?</a:t>
            </a:r>
          </a:p>
          <a:p>
            <a:r>
              <a:rPr lang="en-US" sz="3600" dirty="0"/>
              <a:t>What is the asset value as the sum of debt and equity? </a:t>
            </a:r>
          </a:p>
          <a:p>
            <a:r>
              <a:rPr lang="en-US" sz="3600" dirty="0"/>
              <a:t>Are two values the same?</a:t>
            </a:r>
          </a:p>
          <a:p>
            <a:endParaRPr lang="en-US" sz="3600" dirty="0"/>
          </a:p>
        </p:txBody>
      </p:sp>
    </p:spTree>
    <p:extLst>
      <p:ext uri="{BB962C8B-B14F-4D97-AF65-F5344CB8AC3E}">
        <p14:creationId xmlns:p14="http://schemas.microsoft.com/office/powerpoint/2010/main" val="187706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a:t>
            </a:r>
          </a:p>
        </p:txBody>
      </p:sp>
      <p:sp>
        <p:nvSpPr>
          <p:cNvPr id="3" name="Content Placeholder 2"/>
          <p:cNvSpPr>
            <a:spLocks noGrp="1"/>
          </p:cNvSpPr>
          <p:nvPr>
            <p:ph idx="1"/>
          </p:nvPr>
        </p:nvSpPr>
        <p:spPr/>
        <p:txBody>
          <a:bodyPr>
            <a:normAutofit/>
          </a:bodyPr>
          <a:lstStyle/>
          <a:p>
            <a:r>
              <a:rPr lang="en-US" sz="4000" dirty="0"/>
              <a:t>The bond price is equal to its par value. The cost of bond is the amount of coupon divided by its principle. It is</a:t>
            </a:r>
          </a:p>
          <a:p>
            <a:r>
              <a:rPr lang="en-US" sz="4000" dirty="0"/>
              <a:t>3/100 = 3%</a:t>
            </a:r>
          </a:p>
          <a:p>
            <a:r>
              <a:rPr lang="en-US" sz="4000" dirty="0"/>
              <a:t>The dividend yield of equity is dividend divided by its market value,</a:t>
            </a:r>
          </a:p>
          <a:p>
            <a:r>
              <a:rPr lang="en-US" sz="4000" dirty="0"/>
              <a:t> 3/60 = 5%</a:t>
            </a:r>
          </a:p>
        </p:txBody>
      </p:sp>
    </p:spTree>
    <p:extLst>
      <p:ext uri="{BB962C8B-B14F-4D97-AF65-F5344CB8AC3E}">
        <p14:creationId xmlns:p14="http://schemas.microsoft.com/office/powerpoint/2010/main" val="26072037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2A5F7-6C9D-46FA-8EED-3F17DD6C3202}"/>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13A25F06-54DB-42BD-9508-038ED8B117DB}"/>
              </a:ext>
            </a:extLst>
          </p:cNvPr>
          <p:cNvSpPr>
            <a:spLocks noGrp="1"/>
          </p:cNvSpPr>
          <p:nvPr>
            <p:ph idx="1"/>
          </p:nvPr>
        </p:nvSpPr>
        <p:spPr/>
        <p:txBody>
          <a:bodyPr>
            <a:normAutofit/>
          </a:bodyPr>
          <a:lstStyle/>
          <a:p>
            <a:r>
              <a:rPr lang="en-US" sz="4000" dirty="0"/>
              <a:t>The cost of equity is </a:t>
            </a:r>
          </a:p>
          <a:p>
            <a:r>
              <a:rPr lang="en-US" sz="4000" dirty="0"/>
              <a:t>Dividend yield + growth rate = 5%+0%=5%</a:t>
            </a:r>
          </a:p>
          <a:p>
            <a:r>
              <a:rPr lang="en-US" sz="4000" dirty="0"/>
              <a:t>WACC = 100/(100+60)*3% + 60/(100+60)*5% = 3.75%</a:t>
            </a:r>
            <a:endParaRPr lang="en-CA" sz="4000" dirty="0"/>
          </a:p>
        </p:txBody>
      </p:sp>
    </p:spTree>
    <p:extLst>
      <p:ext uri="{BB962C8B-B14F-4D97-AF65-F5344CB8AC3E}">
        <p14:creationId xmlns:p14="http://schemas.microsoft.com/office/powerpoint/2010/main" val="41880281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19736-C8F4-4FE6-A69F-0485EF0EC04A}"/>
              </a:ext>
            </a:extLst>
          </p:cNvPr>
          <p:cNvSpPr>
            <a:spLocks noGrp="1"/>
          </p:cNvSpPr>
          <p:nvPr>
            <p:ph type="title"/>
          </p:nvPr>
        </p:nvSpPr>
        <p:spPr/>
        <p:txBody>
          <a:bodyPr/>
          <a:lstStyle/>
          <a:p>
            <a:r>
              <a:rPr lang="en-US" dirty="0"/>
              <a:t>Asset value according to WACC</a:t>
            </a:r>
            <a:endParaRPr lang="en-CA"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C0A77FE5-3EDB-4AE2-8BB7-ED926419ED48}"/>
                  </a:ext>
                </a:extLst>
              </p:cNvPr>
              <p:cNvSpPr>
                <a:spLocks noGrp="1"/>
              </p:cNvSpPr>
              <p:nvPr>
                <p:ph idx="1"/>
              </p:nvPr>
            </p:nvSpPr>
            <p:spPr/>
            <p:txBody>
              <a:bodyPr/>
              <a:lstStyle/>
              <a:p>
                <a:r>
                  <a:rPr lang="en-CA" dirty="0">
                    <a:latin typeface="Cambria Math" panose="02040503050406030204" pitchFamily="18" charset="0"/>
                  </a:rPr>
                  <a:t>Asset value = debt value + equity value</a:t>
                </a:r>
              </a:p>
              <a:p>
                <a:r>
                  <a:rPr lang="en-CA" dirty="0"/>
                  <a:t>= (</a:t>
                </a:r>
                <a14:m>
                  <m:oMath xmlns:m="http://schemas.openxmlformats.org/officeDocument/2006/math">
                    <m:nary>
                      <m:naryPr>
                        <m:chr m:val="∑"/>
                        <m:limLoc m:val="undOvr"/>
                        <m:ctrlPr>
                          <a:rPr lang="en-CA" i="1">
                            <a:latin typeface="Cambria Math" panose="02040503050406030204" pitchFamily="18" charset="0"/>
                          </a:rPr>
                        </m:ctrlPr>
                      </m:naryPr>
                      <m:sub>
                        <m:r>
                          <a:rPr lang="en-US" i="1">
                            <a:latin typeface="Cambria Math" panose="02040503050406030204" pitchFamily="18" charset="0"/>
                          </a:rPr>
                          <m:t>𝑖</m:t>
                        </m:r>
                        <m:r>
                          <a:rPr lang="en-US" i="1">
                            <a:latin typeface="Cambria Math" panose="02040503050406030204" pitchFamily="18" charset="0"/>
                          </a:rPr>
                          <m:t>=1</m:t>
                        </m:r>
                      </m:sub>
                      <m:sup>
                        <m:r>
                          <a:rPr lang="en-US" i="1">
                            <a:latin typeface="Cambria Math" panose="02040503050406030204" pitchFamily="18" charset="0"/>
                          </a:rPr>
                          <m:t>10</m:t>
                        </m:r>
                      </m:sup>
                      <m:e>
                        <m:f>
                          <m:fPr>
                            <m:ctrlPr>
                              <a:rPr lang="en-CA" i="1">
                                <a:latin typeface="Cambria Math" panose="02040503050406030204" pitchFamily="18" charset="0"/>
                              </a:rPr>
                            </m:ctrlPr>
                          </m:fPr>
                          <m:num>
                            <m:r>
                              <a:rPr lang="en-US" i="1">
                                <a:latin typeface="Cambria Math" panose="02040503050406030204" pitchFamily="18" charset="0"/>
                              </a:rPr>
                              <m:t>3</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US" i="1">
                                        <a:latin typeface="Cambria Math" panose="02040503050406030204" pitchFamily="18" charset="0"/>
                                      </a:rPr>
                                      <m:t>1+3.75%</m:t>
                                    </m:r>
                                  </m:e>
                                </m:d>
                              </m:e>
                              <m:sup>
                                <m:r>
                                  <a:rPr lang="en-US" i="1">
                                    <a:latin typeface="Cambria Math" panose="02040503050406030204" pitchFamily="18" charset="0"/>
                                  </a:rPr>
                                  <m:t>𝑖</m:t>
                                </m:r>
                              </m:sup>
                            </m:sSup>
                          </m:den>
                        </m:f>
                      </m:e>
                    </m:nary>
                    <m:r>
                      <a:rPr lang="en-US" i="1">
                        <a:latin typeface="Cambria Math" panose="02040503050406030204" pitchFamily="18" charset="0"/>
                      </a:rPr>
                      <m:t>+</m:t>
                    </m:r>
                    <m:f>
                      <m:fPr>
                        <m:ctrlPr>
                          <a:rPr lang="en-CA" i="1">
                            <a:latin typeface="Cambria Math" panose="02040503050406030204" pitchFamily="18" charset="0"/>
                          </a:rPr>
                        </m:ctrlPr>
                      </m:fPr>
                      <m:num>
                        <m:r>
                          <a:rPr lang="en-US" i="1">
                            <a:latin typeface="Cambria Math" panose="02040503050406030204" pitchFamily="18" charset="0"/>
                          </a:rPr>
                          <m:t>100</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US" i="1">
                                    <a:latin typeface="Cambria Math" panose="02040503050406030204" pitchFamily="18" charset="0"/>
                                  </a:rPr>
                                  <m:t>1+3.75%</m:t>
                                </m:r>
                              </m:e>
                            </m:d>
                          </m:e>
                          <m:sup>
                            <m:r>
                              <a:rPr lang="en-US" i="1">
                                <a:latin typeface="Cambria Math" panose="02040503050406030204" pitchFamily="18" charset="0"/>
                              </a:rPr>
                              <m:t>10</m:t>
                            </m:r>
                          </m:sup>
                        </m:sSup>
                      </m:den>
                    </m:f>
                    <m:r>
                      <a:rPr lang="en-CA" b="0" i="1" smtClean="0">
                        <a:latin typeface="Cambria Math" panose="02040503050406030204" pitchFamily="18" charset="0"/>
                      </a:rPr>
                      <m:t>)</m:t>
                    </m:r>
                    <m:r>
                      <a:rPr lang="en-US" i="1">
                        <a:latin typeface="Cambria Math" panose="02040503050406030204" pitchFamily="18" charset="0"/>
                      </a:rPr>
                      <m:t>+</m:t>
                    </m:r>
                    <m:nary>
                      <m:naryPr>
                        <m:chr m:val="∑"/>
                        <m:limLoc m:val="undOvr"/>
                        <m:ctrlPr>
                          <a:rPr lang="en-CA" i="1">
                            <a:latin typeface="Cambria Math" panose="02040503050406030204" pitchFamily="18" charset="0"/>
                          </a:rPr>
                        </m:ctrlPr>
                      </m:naryPr>
                      <m:sub>
                        <m:r>
                          <a:rPr lang="en-US" i="1">
                            <a:latin typeface="Cambria Math" panose="02040503050406030204" pitchFamily="18" charset="0"/>
                          </a:rPr>
                          <m:t>𝑖</m:t>
                        </m:r>
                        <m:r>
                          <a:rPr lang="en-US" i="1">
                            <a:latin typeface="Cambria Math" panose="02040503050406030204" pitchFamily="18" charset="0"/>
                          </a:rPr>
                          <m:t>=1</m:t>
                        </m:r>
                      </m:sub>
                      <m:sup>
                        <m:r>
                          <a:rPr lang="en-US" i="1">
                            <a:latin typeface="Cambria Math" panose="02040503050406030204" pitchFamily="18" charset="0"/>
                          </a:rPr>
                          <m:t>∞</m:t>
                        </m:r>
                      </m:sup>
                      <m:e>
                        <m:f>
                          <m:fPr>
                            <m:ctrlPr>
                              <a:rPr lang="en-CA" i="1">
                                <a:latin typeface="Cambria Math" panose="02040503050406030204" pitchFamily="18" charset="0"/>
                              </a:rPr>
                            </m:ctrlPr>
                          </m:fPr>
                          <m:num>
                            <m:r>
                              <a:rPr lang="en-US" i="1">
                                <a:latin typeface="Cambria Math" panose="02040503050406030204" pitchFamily="18" charset="0"/>
                              </a:rPr>
                              <m:t>3</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US" i="1">
                                        <a:latin typeface="Cambria Math" panose="02040503050406030204" pitchFamily="18" charset="0"/>
                                      </a:rPr>
                                      <m:t>1+3.75%</m:t>
                                    </m:r>
                                  </m:e>
                                </m:d>
                              </m:e>
                              <m:sup>
                                <m:r>
                                  <a:rPr lang="en-US" i="1">
                                    <a:latin typeface="Cambria Math" panose="02040503050406030204" pitchFamily="18" charset="0"/>
                                  </a:rPr>
                                  <m:t>𝑖</m:t>
                                </m:r>
                              </m:sup>
                            </m:sSup>
                          </m:den>
                        </m:f>
                      </m:e>
                    </m:nary>
                  </m:oMath>
                </a14:m>
                <a:endParaRPr lang="en-CA" dirty="0"/>
              </a:p>
              <a:p>
                <a14:m>
                  <m:oMath xmlns:m="http://schemas.openxmlformats.org/officeDocument/2006/math">
                    <m:r>
                      <a:rPr lang="en-CA" i="1">
                        <a:latin typeface="Cambria Math" panose="02040503050406030204" pitchFamily="18" charset="0"/>
                      </a:rPr>
                      <m:t>=</m:t>
                    </m:r>
                    <m:f>
                      <m:fPr>
                        <m:ctrlPr>
                          <a:rPr lang="en-CA" i="1">
                            <a:latin typeface="Cambria Math" panose="02040503050406030204" pitchFamily="18" charset="0"/>
                          </a:rPr>
                        </m:ctrlPr>
                      </m:fPr>
                      <m:num>
                        <m:r>
                          <a:rPr lang="en-CA" i="1">
                            <a:latin typeface="Cambria Math" panose="02040503050406030204" pitchFamily="18" charset="0"/>
                          </a:rPr>
                          <m:t>3</m:t>
                        </m:r>
                      </m:num>
                      <m:den>
                        <m:r>
                          <a:rPr lang="en-CA" i="1">
                            <a:latin typeface="Cambria Math" panose="02040503050406030204" pitchFamily="18" charset="0"/>
                          </a:rPr>
                          <m:t>3.75%</m:t>
                        </m:r>
                      </m:den>
                    </m:f>
                    <m:d>
                      <m:dPr>
                        <m:ctrlPr>
                          <a:rPr lang="en-CA" i="1">
                            <a:latin typeface="Cambria Math" panose="02040503050406030204" pitchFamily="18" charset="0"/>
                          </a:rPr>
                        </m:ctrlPr>
                      </m:dPr>
                      <m:e>
                        <m:r>
                          <a:rPr lang="en-CA" i="1">
                            <a:latin typeface="Cambria Math" panose="02040503050406030204" pitchFamily="18" charset="0"/>
                          </a:rPr>
                          <m:t>1−</m:t>
                        </m:r>
                        <m:f>
                          <m:fPr>
                            <m:ctrlPr>
                              <a:rPr lang="en-CA" i="1">
                                <a:latin typeface="Cambria Math" panose="02040503050406030204" pitchFamily="18" charset="0"/>
                              </a:rPr>
                            </m:ctrlPr>
                          </m:fPr>
                          <m:num>
                            <m:r>
                              <a:rPr lang="en-CA" i="1">
                                <a:latin typeface="Cambria Math" panose="02040503050406030204" pitchFamily="18" charset="0"/>
                              </a:rPr>
                              <m:t>1</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CA" i="1">
                                        <a:latin typeface="Cambria Math" panose="02040503050406030204" pitchFamily="18" charset="0"/>
                                      </a:rPr>
                                      <m:t>1+3.75%</m:t>
                                    </m:r>
                                  </m:e>
                                </m:d>
                              </m:e>
                              <m:sup>
                                <m:r>
                                  <a:rPr lang="en-CA" i="1">
                                    <a:latin typeface="Cambria Math" panose="02040503050406030204" pitchFamily="18" charset="0"/>
                                  </a:rPr>
                                  <m:t>10</m:t>
                                </m:r>
                              </m:sup>
                            </m:sSup>
                          </m:den>
                        </m:f>
                        <m:r>
                          <a:rPr lang="en-CA" i="1">
                            <a:latin typeface="Cambria Math" panose="02040503050406030204" pitchFamily="18" charset="0"/>
                          </a:rPr>
                          <m:t> </m:t>
                        </m:r>
                      </m:e>
                    </m:d>
                    <m:r>
                      <a:rPr lang="en-CA" i="1">
                        <a:latin typeface="Cambria Math" panose="02040503050406030204" pitchFamily="18" charset="0"/>
                      </a:rPr>
                      <m:t>+</m:t>
                    </m:r>
                    <m:f>
                      <m:fPr>
                        <m:ctrlPr>
                          <a:rPr lang="en-CA" i="1">
                            <a:latin typeface="Cambria Math" panose="02040503050406030204" pitchFamily="18" charset="0"/>
                          </a:rPr>
                        </m:ctrlPr>
                      </m:fPr>
                      <m:num>
                        <m:r>
                          <a:rPr lang="en-US" i="1">
                            <a:latin typeface="Cambria Math" panose="02040503050406030204" pitchFamily="18" charset="0"/>
                          </a:rPr>
                          <m:t>100</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US" i="1">
                                    <a:latin typeface="Cambria Math" panose="02040503050406030204" pitchFamily="18" charset="0"/>
                                  </a:rPr>
                                  <m:t>1+3.75%</m:t>
                                </m:r>
                              </m:e>
                            </m:d>
                          </m:e>
                          <m:sup>
                            <m:r>
                              <a:rPr lang="en-US" i="1">
                                <a:latin typeface="Cambria Math" panose="02040503050406030204" pitchFamily="18" charset="0"/>
                              </a:rPr>
                              <m:t>10</m:t>
                            </m:r>
                          </m:sup>
                        </m:sSup>
                      </m:den>
                    </m:f>
                    <m:r>
                      <a:rPr lang="en-CA" i="1">
                        <a:latin typeface="Cambria Math" panose="02040503050406030204" pitchFamily="18" charset="0"/>
                      </a:rPr>
                      <m:t>+</m:t>
                    </m:r>
                    <m:f>
                      <m:fPr>
                        <m:ctrlPr>
                          <a:rPr lang="en-CA" i="1">
                            <a:latin typeface="Cambria Math" panose="02040503050406030204" pitchFamily="18" charset="0"/>
                          </a:rPr>
                        </m:ctrlPr>
                      </m:fPr>
                      <m:num>
                        <m:r>
                          <a:rPr lang="en-US" i="1">
                            <a:latin typeface="Cambria Math" panose="02040503050406030204" pitchFamily="18" charset="0"/>
                          </a:rPr>
                          <m:t>3</m:t>
                        </m:r>
                      </m:num>
                      <m:den>
                        <m:r>
                          <a:rPr lang="en-US" i="1">
                            <a:latin typeface="Cambria Math" panose="02040503050406030204" pitchFamily="18" charset="0"/>
                          </a:rPr>
                          <m:t>3.75%</m:t>
                        </m:r>
                      </m:den>
                    </m:f>
                    <m:r>
                      <a:rPr lang="en-CA" i="1">
                        <a:latin typeface="Cambria Math" panose="02040503050406030204" pitchFamily="18" charset="0"/>
                      </a:rPr>
                      <m:t>  </m:t>
                    </m:r>
                  </m:oMath>
                </a14:m>
                <a:endParaRPr lang="en-CA" dirty="0"/>
              </a:p>
              <a:p>
                <a14:m>
                  <m:oMath xmlns:m="http://schemas.openxmlformats.org/officeDocument/2006/math">
                    <m:r>
                      <a:rPr lang="en-CA" i="1">
                        <a:latin typeface="Cambria Math" panose="02040503050406030204" pitchFamily="18" charset="0"/>
                      </a:rPr>
                      <m:t>=173.84     </m:t>
                    </m:r>
                  </m:oMath>
                </a14:m>
                <a:endParaRPr lang="en-CA" dirty="0"/>
              </a:p>
              <a:p>
                <a:endParaRPr lang="en-CA" dirty="0"/>
              </a:p>
            </p:txBody>
          </p:sp>
        </mc:Choice>
        <mc:Fallback xmlns="">
          <p:sp>
            <p:nvSpPr>
              <p:cNvPr id="3" name="Content Placeholder 2">
                <a:extLst>
                  <a:ext uri="{FF2B5EF4-FFF2-40B4-BE49-F238E27FC236}">
                    <a16:creationId xmlns:a16="http://schemas.microsoft.com/office/drawing/2014/main" id="{C0A77FE5-3EDB-4AE2-8BB7-ED926419ED48}"/>
                  </a:ext>
                </a:extLst>
              </p:cNvPr>
              <p:cNvSpPr>
                <a:spLocks noGrp="1" noRot="1" noChangeAspect="1" noMove="1" noResize="1" noEditPoints="1" noAdjustHandles="1" noChangeArrowheads="1" noChangeShapeType="1" noTextEdit="1"/>
              </p:cNvSpPr>
              <p:nvPr>
                <p:ph idx="1"/>
              </p:nvPr>
            </p:nvSpPr>
            <p:spPr>
              <a:blipFill>
                <a:blip r:embed="rId4"/>
                <a:stretch>
                  <a:fillRect l="-1043" t="-2381"/>
                </a:stretch>
              </a:blipFill>
            </p:spPr>
            <p:txBody>
              <a:bodyPr/>
              <a:lstStyle/>
              <a:p>
                <a:r>
                  <a:rPr lang="en-CA">
                    <a:noFill/>
                  </a:rPr>
                  <a:t> </a:t>
                </a:r>
              </a:p>
            </p:txBody>
          </p:sp>
        </mc:Fallback>
      </mc:AlternateContent>
    </p:spTree>
    <p:extLst>
      <p:ext uri="{BB962C8B-B14F-4D97-AF65-F5344CB8AC3E}">
        <p14:creationId xmlns:p14="http://schemas.microsoft.com/office/powerpoint/2010/main" val="40142762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sz="3600" dirty="0"/>
              <a:t>The sum of debt and equity is</a:t>
            </a:r>
          </a:p>
          <a:p>
            <a:r>
              <a:rPr lang="en-US" sz="3600" dirty="0"/>
              <a:t>100+60 = 160 Million</a:t>
            </a:r>
          </a:p>
          <a:p>
            <a:r>
              <a:rPr lang="en-US" sz="3600" dirty="0"/>
              <a:t>So the asset value calculated from WACC is 173.84/160 = 1.0865 times the value of debt plus equity.</a:t>
            </a:r>
          </a:p>
          <a:p>
            <a:r>
              <a:rPr lang="en-US" sz="3600" dirty="0"/>
              <a:t>What is the problem here?</a:t>
            </a:r>
          </a:p>
          <a:p>
            <a:r>
              <a:rPr lang="en-US" sz="3600" dirty="0"/>
              <a:t>We need to assume debt will be rolled over to perpetuity.</a:t>
            </a:r>
          </a:p>
        </p:txBody>
      </p:sp>
    </p:spTree>
    <p:extLst>
      <p:ext uri="{BB962C8B-B14F-4D97-AF65-F5344CB8AC3E}">
        <p14:creationId xmlns:p14="http://schemas.microsoft.com/office/powerpoint/2010/main" val="1276657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CCBC4-A59D-47BE-9D5B-051CFD7A1E8F}"/>
              </a:ext>
            </a:extLst>
          </p:cNvPr>
          <p:cNvSpPr>
            <a:spLocks noGrp="1"/>
          </p:cNvSpPr>
          <p:nvPr>
            <p:ph type="title"/>
          </p:nvPr>
        </p:nvSpPr>
        <p:spPr/>
        <p:txBody>
          <a:bodyPr/>
          <a:lstStyle/>
          <a:p>
            <a:r>
              <a:rPr lang="en-US" dirty="0"/>
              <a:t>Asset valuation by WACC with debt roll over</a:t>
            </a:r>
            <a:endParaRPr lang="en-CA"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D7DF460-6DB3-4BEA-A711-7D575427BFB2}"/>
                  </a:ext>
                </a:extLst>
              </p:cNvPr>
              <p:cNvSpPr>
                <a:spLocks noGrp="1"/>
              </p:cNvSpPr>
              <p:nvPr>
                <p:ph idx="1"/>
              </p:nvPr>
            </p:nvSpPr>
            <p:spPr/>
            <p:txBody>
              <a:bodyPr>
                <a:normAutofit lnSpcReduction="10000"/>
              </a:bodyPr>
              <a:lstStyle/>
              <a:p>
                <a:r>
                  <a:rPr lang="en-CA" dirty="0">
                    <a:latin typeface="Calibri" panose="020F0502020204030204" pitchFamily="34" charset="0"/>
                    <a:cs typeface="Calibri" panose="020F0502020204030204" pitchFamily="34" charset="0"/>
                  </a:rPr>
                  <a:t>With debt rollover, cashflows from debts will be 3 million dollar per year to perpetuity.</a:t>
                </a:r>
              </a:p>
              <a:p>
                <a:r>
                  <a:rPr lang="en-CA" dirty="0">
                    <a:latin typeface="Calibri" panose="020F0502020204030204" pitchFamily="34" charset="0"/>
                    <a:cs typeface="Calibri" panose="020F0502020204030204" pitchFamily="34" charset="0"/>
                  </a:rPr>
                  <a:t>Total cashflows from the asset per year is 3 + 3 = 6 million dollar per year.</a:t>
                </a:r>
              </a:p>
              <a:p>
                <a:r>
                  <a:rPr lang="en-CA" dirty="0">
                    <a:latin typeface="Calibri" panose="020F0502020204030204" pitchFamily="34" charset="0"/>
                    <a:cs typeface="Calibri" panose="020F0502020204030204" pitchFamily="34" charset="0"/>
                  </a:rPr>
                  <a:t>The asset value measured by free cashflows discounted by WACC is</a:t>
                </a:r>
              </a:p>
              <a:p>
                <a:endParaRPr lang="en-CA" dirty="0">
                  <a:latin typeface="Calibri" panose="020F0502020204030204" pitchFamily="34" charset="0"/>
                  <a:cs typeface="Calibri" panose="020F0502020204030204" pitchFamily="34" charset="0"/>
                </a:endParaRPr>
              </a:p>
              <a:p>
                <a14:m>
                  <m:oMath xmlns:m="http://schemas.openxmlformats.org/officeDocument/2006/math">
                    <m:nary>
                      <m:naryPr>
                        <m:chr m:val="∑"/>
                        <m:limLoc m:val="undOvr"/>
                        <m:ctrlPr>
                          <a:rPr lang="en-CA" i="1">
                            <a:latin typeface="Cambria Math" panose="02040503050406030204" pitchFamily="18" charset="0"/>
                          </a:rPr>
                        </m:ctrlPr>
                      </m:naryPr>
                      <m:sub>
                        <m:r>
                          <a:rPr lang="en-US" i="1">
                            <a:latin typeface="Cambria Math" panose="02040503050406030204" pitchFamily="18" charset="0"/>
                          </a:rPr>
                          <m:t>𝑖</m:t>
                        </m:r>
                        <m:r>
                          <a:rPr lang="en-US" i="1">
                            <a:latin typeface="Cambria Math" panose="02040503050406030204" pitchFamily="18" charset="0"/>
                          </a:rPr>
                          <m:t>=1</m:t>
                        </m:r>
                      </m:sub>
                      <m:sup>
                        <m:r>
                          <a:rPr lang="en-US" i="1">
                            <a:latin typeface="Cambria Math" panose="02040503050406030204" pitchFamily="18" charset="0"/>
                          </a:rPr>
                          <m:t>∞</m:t>
                        </m:r>
                      </m:sup>
                      <m:e>
                        <m:f>
                          <m:fPr>
                            <m:ctrlPr>
                              <a:rPr lang="en-CA" i="1">
                                <a:latin typeface="Cambria Math" panose="02040503050406030204" pitchFamily="18" charset="0"/>
                              </a:rPr>
                            </m:ctrlPr>
                          </m:fPr>
                          <m:num>
                            <m:r>
                              <a:rPr lang="en-US" i="1">
                                <a:latin typeface="Cambria Math" panose="02040503050406030204" pitchFamily="18" charset="0"/>
                              </a:rPr>
                              <m:t>3+3</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US" i="1">
                                        <a:latin typeface="Cambria Math" panose="02040503050406030204" pitchFamily="18" charset="0"/>
                                      </a:rPr>
                                      <m:t>1+3.75%</m:t>
                                    </m:r>
                                  </m:e>
                                </m:d>
                              </m:e>
                              <m:sup>
                                <m:r>
                                  <a:rPr lang="en-US" i="1">
                                    <a:latin typeface="Cambria Math" panose="02040503050406030204" pitchFamily="18" charset="0"/>
                                  </a:rPr>
                                  <m:t>𝑖</m:t>
                                </m:r>
                              </m:sup>
                            </m:sSup>
                          </m:den>
                        </m:f>
                      </m:e>
                    </m:nary>
                    <m:r>
                      <a:rPr lang="en-US" i="1">
                        <a:latin typeface="Cambria Math" panose="02040503050406030204" pitchFamily="18" charset="0"/>
                      </a:rPr>
                      <m:t>=</m:t>
                    </m:r>
                    <m:f>
                      <m:fPr>
                        <m:ctrlPr>
                          <a:rPr lang="en-CA" i="1">
                            <a:latin typeface="Cambria Math" panose="02040503050406030204" pitchFamily="18" charset="0"/>
                          </a:rPr>
                        </m:ctrlPr>
                      </m:fPr>
                      <m:num>
                        <m:r>
                          <a:rPr lang="en-US" i="1">
                            <a:latin typeface="Cambria Math" panose="02040503050406030204" pitchFamily="18" charset="0"/>
                          </a:rPr>
                          <m:t>6</m:t>
                        </m:r>
                      </m:num>
                      <m:den>
                        <m:r>
                          <a:rPr lang="en-US" i="1">
                            <a:latin typeface="Cambria Math" panose="02040503050406030204" pitchFamily="18" charset="0"/>
                          </a:rPr>
                          <m:t>3.75%</m:t>
                        </m:r>
                      </m:den>
                    </m:f>
                    <m:r>
                      <a:rPr lang="en-US" i="1">
                        <a:latin typeface="Cambria Math" panose="02040503050406030204" pitchFamily="18" charset="0"/>
                      </a:rPr>
                      <m:t> </m:t>
                    </m:r>
                    <m:r>
                      <a:rPr lang="en-CA" i="1">
                        <a:latin typeface="Cambria Math" panose="02040503050406030204" pitchFamily="18" charset="0"/>
                      </a:rPr>
                      <m:t>=160</m:t>
                    </m:r>
                  </m:oMath>
                </a14:m>
                <a:endParaRPr lang="en-CA" dirty="0"/>
              </a:p>
              <a:p>
                <a:endParaRPr lang="en-CA" dirty="0"/>
              </a:p>
              <a:p>
                <a:r>
                  <a:rPr lang="en-CA" dirty="0"/>
                  <a:t>This is the same as the sum of equity and debt. </a:t>
                </a:r>
              </a:p>
            </p:txBody>
          </p:sp>
        </mc:Choice>
        <mc:Fallback xmlns="">
          <p:sp>
            <p:nvSpPr>
              <p:cNvPr id="3" name="Content Placeholder 2">
                <a:extLst>
                  <a:ext uri="{FF2B5EF4-FFF2-40B4-BE49-F238E27FC236}">
                    <a16:creationId xmlns:a16="http://schemas.microsoft.com/office/drawing/2014/main" id="{9D7DF460-6DB3-4BEA-A711-7D575427BFB2}"/>
                  </a:ext>
                </a:extLst>
              </p:cNvPr>
              <p:cNvSpPr>
                <a:spLocks noGrp="1" noRot="1" noChangeAspect="1" noMove="1" noResize="1" noEditPoints="1" noAdjustHandles="1" noChangeArrowheads="1" noChangeShapeType="1" noTextEdit="1"/>
              </p:cNvSpPr>
              <p:nvPr>
                <p:ph idx="1"/>
              </p:nvPr>
            </p:nvSpPr>
            <p:spPr>
              <a:blipFill>
                <a:blip r:embed="rId4"/>
                <a:stretch>
                  <a:fillRect l="-1043" t="-3081"/>
                </a:stretch>
              </a:blipFill>
            </p:spPr>
            <p:txBody>
              <a:bodyPr/>
              <a:lstStyle/>
              <a:p>
                <a:r>
                  <a:rPr lang="en-CA">
                    <a:noFill/>
                  </a:rPr>
                  <a:t> </a:t>
                </a:r>
              </a:p>
            </p:txBody>
          </p:sp>
        </mc:Fallback>
      </mc:AlternateContent>
    </p:spTree>
    <p:extLst>
      <p:ext uri="{BB962C8B-B14F-4D97-AF65-F5344CB8AC3E}">
        <p14:creationId xmlns:p14="http://schemas.microsoft.com/office/powerpoint/2010/main" val="41771927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747A0-93FA-474E-924D-DEF895652560}"/>
              </a:ext>
            </a:extLst>
          </p:cNvPr>
          <p:cNvSpPr>
            <a:spLocks noGrp="1"/>
          </p:cNvSpPr>
          <p:nvPr>
            <p:ph type="title"/>
          </p:nvPr>
        </p:nvSpPr>
        <p:spPr/>
        <p:txBody>
          <a:bodyPr/>
          <a:lstStyle/>
          <a:p>
            <a:r>
              <a:rPr lang="en-CA" dirty="0"/>
              <a:t>Observation</a:t>
            </a:r>
          </a:p>
        </p:txBody>
      </p:sp>
      <p:sp>
        <p:nvSpPr>
          <p:cNvPr id="3" name="Content Placeholder 2">
            <a:extLst>
              <a:ext uri="{FF2B5EF4-FFF2-40B4-BE49-F238E27FC236}">
                <a16:creationId xmlns:a16="http://schemas.microsoft.com/office/drawing/2014/main" id="{4A5CEBAB-5BEE-4551-A22A-5776B96B9266}"/>
              </a:ext>
            </a:extLst>
          </p:cNvPr>
          <p:cNvSpPr>
            <a:spLocks noGrp="1"/>
          </p:cNvSpPr>
          <p:nvPr>
            <p:ph idx="1"/>
          </p:nvPr>
        </p:nvSpPr>
        <p:spPr/>
        <p:txBody>
          <a:bodyPr/>
          <a:lstStyle/>
          <a:p>
            <a:r>
              <a:rPr lang="en-CA" dirty="0"/>
              <a:t>In this example, we can extend the maturity date to 20 , 40 years.</a:t>
            </a:r>
          </a:p>
          <a:p>
            <a:r>
              <a:rPr lang="en-CA" dirty="0"/>
              <a:t>As maturity date longer, the asset value from discounting by WACC approaches to the sum of debt and equity.</a:t>
            </a:r>
          </a:p>
        </p:txBody>
      </p:sp>
    </p:spTree>
    <p:extLst>
      <p:ext uri="{BB962C8B-B14F-4D97-AF65-F5344CB8AC3E}">
        <p14:creationId xmlns:p14="http://schemas.microsoft.com/office/powerpoint/2010/main" val="13891017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2</a:t>
            </a:r>
          </a:p>
        </p:txBody>
      </p:sp>
      <p:sp>
        <p:nvSpPr>
          <p:cNvPr id="3" name="Content Placeholder 2"/>
          <p:cNvSpPr>
            <a:spLocks noGrp="1"/>
          </p:cNvSpPr>
          <p:nvPr>
            <p:ph idx="1"/>
          </p:nvPr>
        </p:nvSpPr>
        <p:spPr/>
        <p:txBody>
          <a:bodyPr>
            <a:noAutofit/>
          </a:bodyPr>
          <a:lstStyle/>
          <a:p>
            <a:r>
              <a:rPr lang="en-US" sz="3600" dirty="0"/>
              <a:t>A company will distribute coupon amount to 3 million dollar to bond holders and dividend amount to 3 million dollars to equity holders next year. The perpetual bond has a peculiar arrangement. Its coupon rate increases 2% every year.  The market value of the perpetual bond is 100 million dollars and the market value of the equity is 50 million dollars. Assume the growth rate of the dividend is 2% per year. </a:t>
            </a:r>
          </a:p>
        </p:txBody>
      </p:sp>
    </p:spTree>
    <p:extLst>
      <p:ext uri="{BB962C8B-B14F-4D97-AF65-F5344CB8AC3E}">
        <p14:creationId xmlns:p14="http://schemas.microsoft.com/office/powerpoint/2010/main" val="8798183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sz="3600" dirty="0"/>
              <a:t>What is the cost of equity?</a:t>
            </a:r>
          </a:p>
          <a:p>
            <a:r>
              <a:rPr lang="en-US" sz="3600" dirty="0"/>
              <a:t>What is the cost of debt?</a:t>
            </a:r>
          </a:p>
          <a:p>
            <a:r>
              <a:rPr lang="en-US" sz="3600" dirty="0"/>
              <a:t>What is WACC?</a:t>
            </a:r>
          </a:p>
          <a:p>
            <a:r>
              <a:rPr lang="en-US" sz="3600" dirty="0"/>
              <a:t>What is asset value calculated from discounting by WACC?</a:t>
            </a:r>
          </a:p>
          <a:p>
            <a:r>
              <a:rPr lang="en-US" sz="3600" dirty="0"/>
              <a:t>What is the asset value as the sum of debt and equity? </a:t>
            </a:r>
          </a:p>
          <a:p>
            <a:r>
              <a:rPr lang="en-US" sz="3600" dirty="0"/>
              <a:t>Are these two values the same?</a:t>
            </a:r>
          </a:p>
          <a:p>
            <a:endParaRPr lang="en-US" sz="3600" dirty="0"/>
          </a:p>
        </p:txBody>
      </p:sp>
    </p:spTree>
    <p:extLst>
      <p:ext uri="{BB962C8B-B14F-4D97-AF65-F5344CB8AC3E}">
        <p14:creationId xmlns:p14="http://schemas.microsoft.com/office/powerpoint/2010/main" val="15864474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a:t>
            </a:r>
          </a:p>
        </p:txBody>
      </p:sp>
      <p:sp>
        <p:nvSpPr>
          <p:cNvPr id="3" name="Content Placeholder 2"/>
          <p:cNvSpPr>
            <a:spLocks noGrp="1"/>
          </p:cNvSpPr>
          <p:nvPr>
            <p:ph idx="1"/>
          </p:nvPr>
        </p:nvSpPr>
        <p:spPr/>
        <p:txBody>
          <a:bodyPr>
            <a:normAutofit fontScale="92500" lnSpcReduction="20000"/>
          </a:bodyPr>
          <a:lstStyle/>
          <a:p>
            <a:r>
              <a:rPr lang="en-US" sz="4000" dirty="0"/>
              <a:t>Suppose the cost of bond is r.</a:t>
            </a:r>
          </a:p>
          <a:p>
            <a:r>
              <a:rPr lang="en-US" sz="4000" dirty="0"/>
              <a:t>The value of the bond is</a:t>
            </a:r>
          </a:p>
          <a:p>
            <a:r>
              <a:rPr lang="en-US" sz="4000" dirty="0"/>
              <a:t> 3/(r – 2%) = 100 </a:t>
            </a:r>
          </a:p>
          <a:p>
            <a:r>
              <a:rPr lang="en-US" sz="4000" dirty="0"/>
              <a:t>We solve the equation to get r = 5%</a:t>
            </a:r>
          </a:p>
          <a:p>
            <a:r>
              <a:rPr lang="en-US" sz="4000" dirty="0"/>
              <a:t>The dividend yield of equity is 3/50 = 6%</a:t>
            </a:r>
          </a:p>
          <a:p>
            <a:r>
              <a:rPr lang="en-US" sz="4000" dirty="0"/>
              <a:t>The cost of equity</a:t>
            </a:r>
          </a:p>
          <a:p>
            <a:r>
              <a:rPr lang="en-US" sz="4000" dirty="0"/>
              <a:t>Dividend yield + growth rate = 6%+2%=8%</a:t>
            </a:r>
          </a:p>
          <a:p>
            <a:r>
              <a:rPr lang="en-US" sz="4000" dirty="0"/>
              <a:t>WACC = 100/(100+50)*5% + 50/(100+50)*8% = 6%</a:t>
            </a:r>
          </a:p>
        </p:txBody>
      </p:sp>
    </p:spTree>
    <p:extLst>
      <p:ext uri="{BB962C8B-B14F-4D97-AF65-F5344CB8AC3E}">
        <p14:creationId xmlns:p14="http://schemas.microsoft.com/office/powerpoint/2010/main" val="2587344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BAF32-82FF-4947-A437-F6B6A4AA6AFA}"/>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70D0E7C0-73B5-46E8-B465-2E39AA79A909}"/>
              </a:ext>
            </a:extLst>
          </p:cNvPr>
          <p:cNvSpPr>
            <a:spLocks noGrp="1"/>
          </p:cNvSpPr>
          <p:nvPr>
            <p:ph idx="1"/>
          </p:nvPr>
        </p:nvSpPr>
        <p:spPr/>
        <p:txBody>
          <a:bodyPr>
            <a:normAutofit/>
          </a:bodyPr>
          <a:lstStyle/>
          <a:p>
            <a:r>
              <a:rPr lang="en-CA" sz="3200" dirty="0"/>
              <a:t>It provides a new way to compute asset value.</a:t>
            </a:r>
          </a:p>
          <a:p>
            <a:r>
              <a:rPr lang="en-CA" sz="3200" dirty="0"/>
              <a:t>Asset value can be calculated as the sum of expected cashflows discounted by the cost of capital (WACC)</a:t>
            </a:r>
          </a:p>
          <a:p>
            <a:r>
              <a:rPr lang="en-CA" sz="3200" dirty="0"/>
              <a:t>Asset value is also the sum of equity and debt.</a:t>
            </a:r>
          </a:p>
          <a:p>
            <a:r>
              <a:rPr lang="en-CA" sz="3200" dirty="0"/>
              <a:t>If the Modigliani Miller theory is correct, two methods to calculate asset value should yield the same result.</a:t>
            </a:r>
          </a:p>
          <a:p>
            <a:endParaRPr lang="en-CA" sz="3200" dirty="0"/>
          </a:p>
        </p:txBody>
      </p:sp>
    </p:spTree>
    <p:extLst>
      <p:ext uri="{BB962C8B-B14F-4D97-AF65-F5344CB8AC3E}">
        <p14:creationId xmlns:p14="http://schemas.microsoft.com/office/powerpoint/2010/main" val="38129249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Asset value according to WACC</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14:m>
                  <m:oMath xmlns:m="http://schemas.openxmlformats.org/officeDocument/2006/math">
                    <m:nary>
                      <m:naryPr>
                        <m:chr m:val="∑"/>
                        <m:limLoc m:val="undOvr"/>
                        <m:ctrlPr>
                          <a:rPr lang="en-US" i="1" smtClean="0">
                            <a:latin typeface="Cambria Math" panose="02040503050406030204" pitchFamily="18" charset="0"/>
                          </a:rPr>
                        </m:ctrlPr>
                      </m:naryPr>
                      <m:sub>
                        <m:r>
                          <a:rPr lang="en-US" i="1">
                            <a:latin typeface="Cambria Math"/>
                          </a:rPr>
                          <m:t>𝑖</m:t>
                        </m:r>
                        <m:r>
                          <a:rPr lang="en-US" i="1">
                            <a:latin typeface="Cambria Math"/>
                          </a:rPr>
                          <m:t>=1</m:t>
                        </m:r>
                      </m:sub>
                      <m:sup>
                        <m:r>
                          <a:rPr lang="en-US" i="1">
                            <a:latin typeface="Cambria Math"/>
                          </a:rPr>
                          <m:t>∞</m:t>
                        </m:r>
                      </m:sup>
                      <m:e>
                        <m:f>
                          <m:fPr>
                            <m:ctrlPr>
                              <a:rPr lang="en-US" i="1">
                                <a:latin typeface="Cambria Math" panose="02040503050406030204" pitchFamily="18" charset="0"/>
                              </a:rPr>
                            </m:ctrlPr>
                          </m:fPr>
                          <m:num>
                            <m:r>
                              <a:rPr lang="en-US" i="1">
                                <a:latin typeface="Cambria Math"/>
                              </a:rPr>
                              <m:t>3</m:t>
                            </m:r>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i="1">
                                        <a:latin typeface="Cambria Math"/>
                                      </a:rPr>
                                      <m:t>1</m:t>
                                    </m:r>
                                    <m:r>
                                      <a:rPr lang="en-CA" i="1">
                                        <a:latin typeface="Cambria Math" panose="02040503050406030204" pitchFamily="18" charset="0"/>
                                      </a:rPr>
                                      <m:t>+2</m:t>
                                    </m:r>
                                    <m:r>
                                      <a:rPr lang="en-US" i="1">
                                        <a:latin typeface="Cambria Math"/>
                                      </a:rPr>
                                      <m:t>%</m:t>
                                    </m:r>
                                  </m:e>
                                </m:d>
                              </m:e>
                              <m:sup>
                                <m:r>
                                  <a:rPr lang="en-US" i="1">
                                    <a:latin typeface="Cambria Math"/>
                                  </a:rPr>
                                  <m:t>𝑖</m:t>
                                </m:r>
                                <m:r>
                                  <a:rPr lang="en-US" i="1">
                                    <a:latin typeface="Cambria Math"/>
                                  </a:rPr>
                                  <m:t>−1</m:t>
                                </m:r>
                              </m:sup>
                            </m:sSup>
                            <m:r>
                              <a:rPr lang="en-US" i="1">
                                <a:latin typeface="Cambria Math"/>
                              </a:rPr>
                              <m:t>+</m:t>
                            </m:r>
                            <m:sSup>
                              <m:sSupPr>
                                <m:ctrlPr>
                                  <a:rPr lang="en-US" i="1">
                                    <a:latin typeface="Cambria Math" panose="02040503050406030204" pitchFamily="18" charset="0"/>
                                  </a:rPr>
                                </m:ctrlPr>
                              </m:sSupPr>
                              <m:e>
                                <m:r>
                                  <a:rPr lang="en-CA" b="0" i="1" smtClean="0">
                                    <a:latin typeface="Cambria Math" panose="02040503050406030204" pitchFamily="18" charset="0"/>
                                  </a:rPr>
                                  <m:t>3</m:t>
                                </m:r>
                                <m:d>
                                  <m:dPr>
                                    <m:ctrlPr>
                                      <a:rPr lang="en-US" i="1">
                                        <a:latin typeface="Cambria Math" panose="02040503050406030204" pitchFamily="18" charset="0"/>
                                      </a:rPr>
                                    </m:ctrlPr>
                                  </m:dPr>
                                  <m:e>
                                    <m:r>
                                      <a:rPr lang="en-US" i="1">
                                        <a:latin typeface="Cambria Math"/>
                                      </a:rPr>
                                      <m:t>1</m:t>
                                    </m:r>
                                    <m:r>
                                      <a:rPr lang="en-CA" b="0" i="1" smtClean="0">
                                        <a:latin typeface="Cambria Math" panose="02040503050406030204" pitchFamily="18" charset="0"/>
                                      </a:rPr>
                                      <m:t>+2</m:t>
                                    </m:r>
                                    <m:r>
                                      <a:rPr lang="en-US" i="1">
                                        <a:latin typeface="Cambria Math"/>
                                      </a:rPr>
                                      <m:t>%</m:t>
                                    </m:r>
                                  </m:e>
                                </m:d>
                              </m:e>
                              <m:sup>
                                <m:r>
                                  <a:rPr lang="en-US" i="1">
                                    <a:latin typeface="Cambria Math"/>
                                  </a:rPr>
                                  <m:t>𝑖</m:t>
                                </m:r>
                                <m:r>
                                  <a:rPr lang="en-US" i="1">
                                    <a:latin typeface="Cambria Math"/>
                                  </a:rPr>
                                  <m:t>−1</m:t>
                                </m:r>
                              </m:sup>
                            </m:sSup>
                          </m:num>
                          <m:den>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i="1">
                                        <a:latin typeface="Cambria Math"/>
                                      </a:rPr>
                                      <m:t>1+</m:t>
                                    </m:r>
                                    <m:r>
                                      <a:rPr lang="en-CA" b="0" i="1" smtClean="0">
                                        <a:latin typeface="Cambria Math" panose="02040503050406030204" pitchFamily="18" charset="0"/>
                                      </a:rPr>
                                      <m:t>6</m:t>
                                    </m:r>
                                    <m:r>
                                      <a:rPr lang="en-US" i="1">
                                        <a:latin typeface="Cambria Math"/>
                                      </a:rPr>
                                      <m:t>%</m:t>
                                    </m:r>
                                  </m:e>
                                </m:d>
                              </m:e>
                              <m:sup>
                                <m:r>
                                  <a:rPr lang="en-US" i="1">
                                    <a:latin typeface="Cambria Math"/>
                                  </a:rPr>
                                  <m:t>𝑖</m:t>
                                </m:r>
                              </m:sup>
                            </m:sSup>
                          </m:den>
                        </m:f>
                      </m:e>
                    </m:nary>
                  </m:oMath>
                </a14:m>
                <a:endParaRPr lang="en-US" dirty="0"/>
              </a:p>
              <a:p>
                <a:r>
                  <a:rPr lang="en-US" dirty="0"/>
                  <a:t>					</a:t>
                </a:r>
                <a:br>
                  <a:rPr lang="en-US" dirty="0"/>
                </a:br>
                <a14:m>
                  <m:oMath xmlns:m="http://schemas.openxmlformats.org/officeDocument/2006/math">
                    <m:r>
                      <a:rPr lang="en-US" i="1">
                        <a:latin typeface="Cambria Math"/>
                      </a:rPr>
                      <m:t>= </m:t>
                    </m:r>
                    <m:nary>
                      <m:naryPr>
                        <m:chr m:val="∑"/>
                        <m:limLoc m:val="undOvr"/>
                        <m:ctrlPr>
                          <a:rPr lang="en-US" i="1">
                            <a:latin typeface="Cambria Math" panose="02040503050406030204" pitchFamily="18" charset="0"/>
                          </a:rPr>
                        </m:ctrlPr>
                      </m:naryPr>
                      <m:sub>
                        <m:r>
                          <a:rPr lang="en-US" i="1">
                            <a:latin typeface="Cambria Math"/>
                          </a:rPr>
                          <m:t>𝑖</m:t>
                        </m:r>
                        <m:r>
                          <a:rPr lang="en-US" i="1">
                            <a:latin typeface="Cambria Math"/>
                          </a:rPr>
                          <m:t>=1</m:t>
                        </m:r>
                      </m:sub>
                      <m:sup>
                        <m:r>
                          <a:rPr lang="en-US" i="1">
                            <a:latin typeface="Cambria Math"/>
                          </a:rPr>
                          <m:t>∞</m:t>
                        </m:r>
                      </m:sup>
                      <m:e>
                        <m:f>
                          <m:fPr>
                            <m:ctrlPr>
                              <a:rPr lang="en-US" i="1">
                                <a:latin typeface="Cambria Math" panose="02040503050406030204" pitchFamily="18" charset="0"/>
                              </a:rPr>
                            </m:ctrlPr>
                          </m:fPr>
                          <m:num>
                            <m:sSup>
                              <m:sSupPr>
                                <m:ctrlPr>
                                  <a:rPr lang="en-US" i="1">
                                    <a:latin typeface="Cambria Math" panose="02040503050406030204" pitchFamily="18" charset="0"/>
                                  </a:rPr>
                                </m:ctrlPr>
                              </m:sSupPr>
                              <m:e>
                                <m:r>
                                  <a:rPr lang="en-CA" b="0" i="1" smtClean="0">
                                    <a:latin typeface="Cambria Math" panose="02040503050406030204" pitchFamily="18" charset="0"/>
                                  </a:rPr>
                                  <m:t>6</m:t>
                                </m:r>
                                <m:d>
                                  <m:dPr>
                                    <m:ctrlPr>
                                      <a:rPr lang="en-US" i="1">
                                        <a:latin typeface="Cambria Math" panose="02040503050406030204" pitchFamily="18" charset="0"/>
                                      </a:rPr>
                                    </m:ctrlPr>
                                  </m:dPr>
                                  <m:e>
                                    <m:r>
                                      <a:rPr lang="en-US" i="1">
                                        <a:latin typeface="Cambria Math"/>
                                      </a:rPr>
                                      <m:t>1</m:t>
                                    </m:r>
                                    <m:r>
                                      <a:rPr lang="en-CA" b="0" i="1" smtClean="0">
                                        <a:latin typeface="Cambria Math" panose="02040503050406030204" pitchFamily="18" charset="0"/>
                                      </a:rPr>
                                      <m:t>+2</m:t>
                                    </m:r>
                                    <m:r>
                                      <a:rPr lang="en-US" i="1">
                                        <a:latin typeface="Cambria Math"/>
                                      </a:rPr>
                                      <m:t>%</m:t>
                                    </m:r>
                                  </m:e>
                                </m:d>
                              </m:e>
                              <m:sup>
                                <m:r>
                                  <a:rPr lang="en-US" i="1">
                                    <a:latin typeface="Cambria Math"/>
                                  </a:rPr>
                                  <m:t>𝑖</m:t>
                                </m:r>
                                <m:r>
                                  <a:rPr lang="en-US" i="1">
                                    <a:latin typeface="Cambria Math"/>
                                  </a:rPr>
                                  <m:t>−1</m:t>
                                </m:r>
                              </m:sup>
                            </m:sSup>
                          </m:num>
                          <m:den>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i="1">
                                        <a:latin typeface="Cambria Math"/>
                                      </a:rPr>
                                      <m:t>1+</m:t>
                                    </m:r>
                                    <m:r>
                                      <a:rPr lang="en-CA" b="0" i="1" smtClean="0">
                                        <a:latin typeface="Cambria Math" panose="02040503050406030204" pitchFamily="18" charset="0"/>
                                      </a:rPr>
                                      <m:t>6</m:t>
                                    </m:r>
                                    <m:r>
                                      <a:rPr lang="en-US" i="1">
                                        <a:latin typeface="Cambria Math"/>
                                      </a:rPr>
                                      <m:t>%</m:t>
                                    </m:r>
                                  </m:e>
                                </m:d>
                              </m:e>
                              <m:sup>
                                <m:r>
                                  <a:rPr lang="en-US" i="1">
                                    <a:latin typeface="Cambria Math"/>
                                  </a:rPr>
                                  <m:t>𝑖</m:t>
                                </m:r>
                              </m:sup>
                            </m:sSup>
                          </m:den>
                        </m:f>
                      </m:e>
                    </m:nary>
                  </m:oMath>
                </a14:m>
                <a:endParaRPr lang="en-US" dirty="0"/>
              </a:p>
              <a:p>
                <a:r>
                  <a:rPr lang="en-US" dirty="0"/>
                  <a:t>				</a:t>
                </a:r>
                <a:br>
                  <a:rPr lang="en-US" dirty="0"/>
                </a:br>
                <a14:m>
                  <m:oMath xmlns:m="http://schemas.openxmlformats.org/officeDocument/2006/math">
                    <m:r>
                      <a:rPr lang="en-US" i="1">
                        <a:latin typeface="Cambria Math"/>
                      </a:rPr>
                      <m:t>=</m:t>
                    </m:r>
                    <m:f>
                      <m:fPr>
                        <m:ctrlPr>
                          <a:rPr lang="en-US" i="1">
                            <a:latin typeface="Cambria Math" panose="02040503050406030204" pitchFamily="18" charset="0"/>
                          </a:rPr>
                        </m:ctrlPr>
                      </m:fPr>
                      <m:num>
                        <m:r>
                          <a:rPr lang="en-CA" b="0" i="1" smtClean="0">
                            <a:latin typeface="Cambria Math" panose="02040503050406030204" pitchFamily="18" charset="0"/>
                          </a:rPr>
                          <m:t>6</m:t>
                        </m:r>
                      </m:num>
                      <m:den>
                        <m:r>
                          <a:rPr lang="en-CA" b="0" i="1" smtClean="0">
                            <a:latin typeface="Cambria Math" panose="02040503050406030204" pitchFamily="18" charset="0"/>
                          </a:rPr>
                          <m:t>6</m:t>
                        </m:r>
                        <m:r>
                          <a:rPr lang="en-US" i="1">
                            <a:latin typeface="Cambria Math"/>
                          </a:rPr>
                          <m:t>%</m:t>
                        </m:r>
                        <m:r>
                          <a:rPr lang="en-CA" b="0" i="1" smtClean="0">
                            <a:latin typeface="Cambria Math" panose="02040503050406030204" pitchFamily="18" charset="0"/>
                          </a:rPr>
                          <m:t>−2</m:t>
                        </m:r>
                        <m:r>
                          <a:rPr lang="en-US" i="1">
                            <a:latin typeface="Cambria Math"/>
                          </a:rPr>
                          <m:t>%</m:t>
                        </m:r>
                      </m:den>
                    </m:f>
                    <m:r>
                      <a:rPr lang="en-US" i="1">
                        <a:latin typeface="Cambria Math"/>
                      </a:rPr>
                      <m:t>=</m:t>
                    </m:r>
                    <m:r>
                      <a:rPr lang="en-CA" b="0" i="1" smtClean="0">
                        <a:latin typeface="Cambria Math" panose="02040503050406030204" pitchFamily="18" charset="0"/>
                      </a:rPr>
                      <m:t>150</m:t>
                    </m:r>
                  </m:oMath>
                </a14:m>
                <a:endParaRPr lang="en-US"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4"/>
                <a:stretch>
                  <a:fillRect l="-1043"/>
                </a:stretch>
              </a:blipFill>
            </p:spPr>
            <p:txBody>
              <a:bodyPr/>
              <a:lstStyle/>
              <a:p>
                <a:r>
                  <a:rPr lang="en-CA">
                    <a:noFill/>
                  </a:rPr>
                  <a:t> </a:t>
                </a:r>
              </a:p>
            </p:txBody>
          </p:sp>
        </mc:Fallback>
      </mc:AlternateContent>
    </p:spTree>
    <p:extLst>
      <p:ext uri="{BB962C8B-B14F-4D97-AF65-F5344CB8AC3E}">
        <p14:creationId xmlns:p14="http://schemas.microsoft.com/office/powerpoint/2010/main" val="9340454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sz="3600" dirty="0"/>
              <a:t>The sum of debt and equity is</a:t>
            </a:r>
          </a:p>
          <a:p>
            <a:r>
              <a:rPr lang="en-US" sz="3600" dirty="0"/>
              <a:t>100+50 = 150</a:t>
            </a:r>
          </a:p>
          <a:p>
            <a:r>
              <a:rPr lang="en-US" sz="3600" dirty="0"/>
              <a:t>So the asset value calculated from WACC is 150/150 = 1 times the value of debt plus equity.</a:t>
            </a:r>
          </a:p>
          <a:p>
            <a:r>
              <a:rPr lang="en-US" sz="3600" dirty="0"/>
              <a:t>When the growth rates of coupon payment and dividend payment are the same, asset value measured by free cashflows discounted with WACC gives the same answer as the sum of equity and debt. </a:t>
            </a:r>
          </a:p>
        </p:txBody>
      </p:sp>
    </p:spTree>
    <p:extLst>
      <p:ext uri="{BB962C8B-B14F-4D97-AF65-F5344CB8AC3E}">
        <p14:creationId xmlns:p14="http://schemas.microsoft.com/office/powerpoint/2010/main" val="41873109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89B4D-4F0E-4276-9E34-E492E30BD5E5}"/>
              </a:ext>
            </a:extLst>
          </p:cNvPr>
          <p:cNvSpPr>
            <a:spLocks noGrp="1"/>
          </p:cNvSpPr>
          <p:nvPr>
            <p:ph type="title"/>
          </p:nvPr>
        </p:nvSpPr>
        <p:spPr/>
        <p:txBody>
          <a:bodyPr/>
          <a:lstStyle/>
          <a:p>
            <a:r>
              <a:rPr lang="en-CA" dirty="0"/>
              <a:t>Observation</a:t>
            </a:r>
          </a:p>
        </p:txBody>
      </p:sp>
      <p:sp>
        <p:nvSpPr>
          <p:cNvPr id="3" name="Content Placeholder 2">
            <a:extLst>
              <a:ext uri="{FF2B5EF4-FFF2-40B4-BE49-F238E27FC236}">
                <a16:creationId xmlns:a16="http://schemas.microsoft.com/office/drawing/2014/main" id="{20FDEF81-49E5-4565-9D13-195F726EAF2F}"/>
              </a:ext>
            </a:extLst>
          </p:cNvPr>
          <p:cNvSpPr>
            <a:spLocks noGrp="1"/>
          </p:cNvSpPr>
          <p:nvPr>
            <p:ph idx="1"/>
          </p:nvPr>
        </p:nvSpPr>
        <p:spPr/>
        <p:txBody>
          <a:bodyPr/>
          <a:lstStyle/>
          <a:p>
            <a:r>
              <a:rPr lang="en-CA" dirty="0"/>
              <a:t>We can change the increase rate of coupon and dividend.</a:t>
            </a:r>
          </a:p>
          <a:p>
            <a:r>
              <a:rPr lang="en-CA" dirty="0"/>
              <a:t>As long as the level of increase rate (or decrease rate) is the same, discounting by WACC yield the correct answer.</a:t>
            </a:r>
          </a:p>
          <a:p>
            <a:endParaRPr lang="en-CA" dirty="0"/>
          </a:p>
        </p:txBody>
      </p:sp>
    </p:spTree>
    <p:extLst>
      <p:ext uri="{BB962C8B-B14F-4D97-AF65-F5344CB8AC3E}">
        <p14:creationId xmlns:p14="http://schemas.microsoft.com/office/powerpoint/2010/main" val="40550245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3</a:t>
            </a:r>
          </a:p>
        </p:txBody>
      </p:sp>
      <p:sp>
        <p:nvSpPr>
          <p:cNvPr id="3" name="Content Placeholder 2"/>
          <p:cNvSpPr>
            <a:spLocks noGrp="1"/>
          </p:cNvSpPr>
          <p:nvPr>
            <p:ph idx="1"/>
          </p:nvPr>
        </p:nvSpPr>
        <p:spPr/>
        <p:txBody>
          <a:bodyPr>
            <a:noAutofit/>
          </a:bodyPr>
          <a:lstStyle/>
          <a:p>
            <a:r>
              <a:rPr lang="en-US" sz="4000" dirty="0"/>
              <a:t>A company will distribute coupon amount to 3 million dollar to bond holders and dividend amount to 3 million dollars to equity holders next year. The market value of the perpetual bond is 100 million dollars and the market value of the equity is 100 million dollars as well. Assume the growth rate of the dividend is 4% per year. </a:t>
            </a:r>
          </a:p>
        </p:txBody>
      </p:sp>
    </p:spTree>
    <p:extLst>
      <p:ext uri="{BB962C8B-B14F-4D97-AF65-F5344CB8AC3E}">
        <p14:creationId xmlns:p14="http://schemas.microsoft.com/office/powerpoint/2010/main" val="32638625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sz="3600" dirty="0"/>
              <a:t>What is the cost of equity?</a:t>
            </a:r>
          </a:p>
          <a:p>
            <a:r>
              <a:rPr lang="en-US" sz="3600" dirty="0"/>
              <a:t>What is the cost of debt?</a:t>
            </a:r>
          </a:p>
          <a:p>
            <a:r>
              <a:rPr lang="en-US" sz="3600" dirty="0"/>
              <a:t>What is WACC?</a:t>
            </a:r>
          </a:p>
          <a:p>
            <a:r>
              <a:rPr lang="en-US" sz="3600" dirty="0"/>
              <a:t>What is asset value calculated from discounting by WACC?</a:t>
            </a:r>
          </a:p>
          <a:p>
            <a:r>
              <a:rPr lang="en-US" sz="3600" dirty="0"/>
              <a:t>What is the asset value as the sum of debt and equity? </a:t>
            </a:r>
          </a:p>
          <a:p>
            <a:r>
              <a:rPr lang="en-US" sz="3600" dirty="0"/>
              <a:t>Are  two results the same?</a:t>
            </a:r>
          </a:p>
          <a:p>
            <a:endParaRPr lang="en-US" sz="3600" dirty="0"/>
          </a:p>
        </p:txBody>
      </p:sp>
    </p:spTree>
    <p:extLst>
      <p:ext uri="{BB962C8B-B14F-4D97-AF65-F5344CB8AC3E}">
        <p14:creationId xmlns:p14="http://schemas.microsoft.com/office/powerpoint/2010/main" val="23833231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a:t>
            </a:r>
          </a:p>
        </p:txBody>
      </p:sp>
      <p:sp>
        <p:nvSpPr>
          <p:cNvPr id="3" name="Content Placeholder 2"/>
          <p:cNvSpPr>
            <a:spLocks noGrp="1"/>
          </p:cNvSpPr>
          <p:nvPr>
            <p:ph idx="1"/>
          </p:nvPr>
        </p:nvSpPr>
        <p:spPr/>
        <p:txBody>
          <a:bodyPr>
            <a:normAutofit/>
          </a:bodyPr>
          <a:lstStyle/>
          <a:p>
            <a:r>
              <a:rPr lang="en-US" sz="4000" dirty="0"/>
              <a:t>The cost of bond is 3/100 = 3%</a:t>
            </a:r>
          </a:p>
          <a:p>
            <a:r>
              <a:rPr lang="en-US" sz="4000" dirty="0"/>
              <a:t>The dividend yield of equity is 3/100 = 3%</a:t>
            </a:r>
          </a:p>
          <a:p>
            <a:r>
              <a:rPr lang="en-US" sz="4000" dirty="0"/>
              <a:t>The cost of equity</a:t>
            </a:r>
          </a:p>
          <a:p>
            <a:r>
              <a:rPr lang="en-US" sz="4000" dirty="0"/>
              <a:t>Dividend yield + growth rate = 3%+4%=7%</a:t>
            </a:r>
          </a:p>
          <a:p>
            <a:r>
              <a:rPr lang="en-US" sz="4000" dirty="0"/>
              <a:t>WACC = 100/(100+100)*3% + 100/(100+100)*7% = 5%</a:t>
            </a:r>
          </a:p>
        </p:txBody>
      </p:sp>
    </p:spTree>
    <p:extLst>
      <p:ext uri="{BB962C8B-B14F-4D97-AF65-F5344CB8AC3E}">
        <p14:creationId xmlns:p14="http://schemas.microsoft.com/office/powerpoint/2010/main" val="10031634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Asset value according to WACC</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14:m>
                  <m:oMath xmlns:m="http://schemas.openxmlformats.org/officeDocument/2006/math">
                    <m:nary>
                      <m:naryPr>
                        <m:chr m:val="∑"/>
                        <m:limLoc m:val="undOvr"/>
                        <m:ctrlPr>
                          <a:rPr lang="en-US" i="1">
                            <a:latin typeface="Cambria Math" panose="02040503050406030204" pitchFamily="18" charset="0"/>
                          </a:rPr>
                        </m:ctrlPr>
                      </m:naryPr>
                      <m:sub>
                        <m:r>
                          <a:rPr lang="en-US" i="1">
                            <a:latin typeface="Cambria Math"/>
                          </a:rPr>
                          <m:t>𝑖</m:t>
                        </m:r>
                        <m:r>
                          <a:rPr lang="en-US" i="1">
                            <a:latin typeface="Cambria Math"/>
                          </a:rPr>
                          <m:t>=1</m:t>
                        </m:r>
                      </m:sub>
                      <m:sup>
                        <m:r>
                          <a:rPr lang="en-US" i="1">
                            <a:latin typeface="Cambria Math"/>
                          </a:rPr>
                          <m:t>∞</m:t>
                        </m:r>
                      </m:sup>
                      <m:e>
                        <m:f>
                          <m:fPr>
                            <m:ctrlPr>
                              <a:rPr lang="en-US" i="1">
                                <a:latin typeface="Cambria Math" panose="02040503050406030204" pitchFamily="18" charset="0"/>
                              </a:rPr>
                            </m:ctrlPr>
                          </m:fPr>
                          <m:num>
                            <m:r>
                              <a:rPr lang="en-US" i="1">
                                <a:latin typeface="Cambria Math"/>
                              </a:rPr>
                              <m:t>3+</m:t>
                            </m:r>
                            <m:sSup>
                              <m:sSupPr>
                                <m:ctrlPr>
                                  <a:rPr lang="en-US" i="1">
                                    <a:latin typeface="Cambria Math" panose="02040503050406030204" pitchFamily="18" charset="0"/>
                                  </a:rPr>
                                </m:ctrlPr>
                              </m:sSupPr>
                              <m:e>
                                <m:r>
                                  <a:rPr lang="en-US" i="1">
                                    <a:latin typeface="Cambria Math"/>
                                  </a:rPr>
                                  <m:t>3</m:t>
                                </m:r>
                                <m:d>
                                  <m:dPr>
                                    <m:ctrlPr>
                                      <a:rPr lang="en-US" i="1">
                                        <a:latin typeface="Cambria Math" panose="02040503050406030204" pitchFamily="18" charset="0"/>
                                      </a:rPr>
                                    </m:ctrlPr>
                                  </m:dPr>
                                  <m:e>
                                    <m:r>
                                      <a:rPr lang="en-US" i="1">
                                        <a:latin typeface="Cambria Math"/>
                                      </a:rPr>
                                      <m:t>1+4%</m:t>
                                    </m:r>
                                  </m:e>
                                </m:d>
                              </m:e>
                              <m:sup>
                                <m:r>
                                  <a:rPr lang="en-US" i="1">
                                    <a:latin typeface="Cambria Math"/>
                                  </a:rPr>
                                  <m:t>𝑖</m:t>
                                </m:r>
                                <m:r>
                                  <a:rPr lang="en-US" i="1">
                                    <a:latin typeface="Cambria Math"/>
                                  </a:rPr>
                                  <m:t>−1</m:t>
                                </m:r>
                              </m:sup>
                            </m:sSup>
                          </m:num>
                          <m:den>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i="1">
                                        <a:latin typeface="Cambria Math"/>
                                      </a:rPr>
                                      <m:t>1+5%</m:t>
                                    </m:r>
                                  </m:e>
                                </m:d>
                              </m:e>
                              <m:sup>
                                <m:r>
                                  <a:rPr lang="en-US" i="1">
                                    <a:latin typeface="Cambria Math"/>
                                  </a:rPr>
                                  <m:t>𝑖</m:t>
                                </m:r>
                              </m:sup>
                            </m:sSup>
                          </m:den>
                        </m:f>
                      </m:e>
                    </m:nary>
                  </m:oMath>
                </a14:m>
                <a:endParaRPr lang="en-US" dirty="0"/>
              </a:p>
              <a:p>
                <a:r>
                  <a:rPr lang="en-US" dirty="0"/>
                  <a:t>					</a:t>
                </a:r>
                <a:br>
                  <a:rPr lang="en-US" dirty="0"/>
                </a:br>
                <a14:m>
                  <m:oMath xmlns:m="http://schemas.openxmlformats.org/officeDocument/2006/math">
                    <m:r>
                      <a:rPr lang="en-US" i="1">
                        <a:latin typeface="Cambria Math"/>
                      </a:rPr>
                      <m:t>= </m:t>
                    </m:r>
                    <m:nary>
                      <m:naryPr>
                        <m:chr m:val="∑"/>
                        <m:limLoc m:val="undOvr"/>
                        <m:ctrlPr>
                          <a:rPr lang="en-US" i="1">
                            <a:latin typeface="Cambria Math" panose="02040503050406030204" pitchFamily="18" charset="0"/>
                          </a:rPr>
                        </m:ctrlPr>
                      </m:naryPr>
                      <m:sub>
                        <m:r>
                          <a:rPr lang="en-US" i="1">
                            <a:latin typeface="Cambria Math"/>
                          </a:rPr>
                          <m:t>𝑖</m:t>
                        </m:r>
                        <m:r>
                          <a:rPr lang="en-US" i="1">
                            <a:latin typeface="Cambria Math"/>
                          </a:rPr>
                          <m:t>=1</m:t>
                        </m:r>
                      </m:sub>
                      <m:sup>
                        <m:r>
                          <a:rPr lang="en-US" i="1">
                            <a:latin typeface="Cambria Math"/>
                          </a:rPr>
                          <m:t>∞</m:t>
                        </m:r>
                      </m:sup>
                      <m:e>
                        <m:f>
                          <m:fPr>
                            <m:ctrlPr>
                              <a:rPr lang="en-US" i="1">
                                <a:latin typeface="Cambria Math" panose="02040503050406030204" pitchFamily="18" charset="0"/>
                              </a:rPr>
                            </m:ctrlPr>
                          </m:fPr>
                          <m:num>
                            <m:r>
                              <a:rPr lang="en-US" i="1">
                                <a:latin typeface="Cambria Math"/>
                              </a:rPr>
                              <m:t>3</m:t>
                            </m:r>
                          </m:num>
                          <m:den>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i="1">
                                        <a:latin typeface="Cambria Math"/>
                                      </a:rPr>
                                      <m:t>1+5%</m:t>
                                    </m:r>
                                  </m:e>
                                </m:d>
                              </m:e>
                              <m:sup>
                                <m:r>
                                  <a:rPr lang="en-US" i="1">
                                    <a:latin typeface="Cambria Math"/>
                                  </a:rPr>
                                  <m:t>𝑖</m:t>
                                </m:r>
                              </m:sup>
                            </m:sSup>
                          </m:den>
                        </m:f>
                      </m:e>
                    </m:nary>
                    <m:r>
                      <a:rPr lang="en-US" i="1">
                        <a:latin typeface="Cambria Math"/>
                      </a:rPr>
                      <m:t>+</m:t>
                    </m:r>
                    <m:nary>
                      <m:naryPr>
                        <m:chr m:val="∑"/>
                        <m:limLoc m:val="undOvr"/>
                        <m:ctrlPr>
                          <a:rPr lang="en-US" i="1">
                            <a:latin typeface="Cambria Math" panose="02040503050406030204" pitchFamily="18" charset="0"/>
                          </a:rPr>
                        </m:ctrlPr>
                      </m:naryPr>
                      <m:sub>
                        <m:r>
                          <a:rPr lang="en-US" i="1">
                            <a:latin typeface="Cambria Math"/>
                          </a:rPr>
                          <m:t>𝑖</m:t>
                        </m:r>
                        <m:r>
                          <a:rPr lang="en-US" i="1">
                            <a:latin typeface="Cambria Math"/>
                          </a:rPr>
                          <m:t>=1</m:t>
                        </m:r>
                      </m:sub>
                      <m:sup>
                        <m:r>
                          <a:rPr lang="en-US" i="1">
                            <a:latin typeface="Cambria Math"/>
                          </a:rPr>
                          <m:t>∞</m:t>
                        </m:r>
                      </m:sup>
                      <m:e>
                        <m:f>
                          <m:fPr>
                            <m:ctrlPr>
                              <a:rPr lang="en-US" i="1">
                                <a:latin typeface="Cambria Math" panose="02040503050406030204" pitchFamily="18" charset="0"/>
                              </a:rPr>
                            </m:ctrlPr>
                          </m:fPr>
                          <m:num>
                            <m:sSup>
                              <m:sSupPr>
                                <m:ctrlPr>
                                  <a:rPr lang="en-US" i="1">
                                    <a:latin typeface="Cambria Math" panose="02040503050406030204" pitchFamily="18" charset="0"/>
                                  </a:rPr>
                                </m:ctrlPr>
                              </m:sSupPr>
                              <m:e>
                                <m:r>
                                  <a:rPr lang="en-US" i="1">
                                    <a:latin typeface="Cambria Math"/>
                                  </a:rPr>
                                  <m:t>3</m:t>
                                </m:r>
                                <m:d>
                                  <m:dPr>
                                    <m:ctrlPr>
                                      <a:rPr lang="en-US" i="1">
                                        <a:latin typeface="Cambria Math" panose="02040503050406030204" pitchFamily="18" charset="0"/>
                                      </a:rPr>
                                    </m:ctrlPr>
                                  </m:dPr>
                                  <m:e>
                                    <m:r>
                                      <a:rPr lang="en-US" i="1">
                                        <a:latin typeface="Cambria Math"/>
                                      </a:rPr>
                                      <m:t>1+4%</m:t>
                                    </m:r>
                                  </m:e>
                                </m:d>
                              </m:e>
                              <m:sup>
                                <m:r>
                                  <a:rPr lang="en-US" i="1">
                                    <a:latin typeface="Cambria Math"/>
                                  </a:rPr>
                                  <m:t>𝑖</m:t>
                                </m:r>
                                <m:r>
                                  <a:rPr lang="en-US" i="1">
                                    <a:latin typeface="Cambria Math"/>
                                  </a:rPr>
                                  <m:t>−1</m:t>
                                </m:r>
                              </m:sup>
                            </m:sSup>
                          </m:num>
                          <m:den>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i="1">
                                        <a:latin typeface="Cambria Math"/>
                                      </a:rPr>
                                      <m:t>1+5%</m:t>
                                    </m:r>
                                  </m:e>
                                </m:d>
                              </m:e>
                              <m:sup>
                                <m:r>
                                  <a:rPr lang="en-US" i="1">
                                    <a:latin typeface="Cambria Math"/>
                                  </a:rPr>
                                  <m:t>𝑖</m:t>
                                </m:r>
                              </m:sup>
                            </m:sSup>
                          </m:den>
                        </m:f>
                      </m:e>
                    </m:nary>
                  </m:oMath>
                </a14:m>
                <a:endParaRPr lang="en-US" dirty="0"/>
              </a:p>
              <a:p>
                <a:r>
                  <a:rPr lang="en-US" dirty="0"/>
                  <a:t>				</a:t>
                </a:r>
                <a:br>
                  <a:rPr lang="en-US" dirty="0"/>
                </a:br>
                <a14:m>
                  <m:oMath xmlns:m="http://schemas.openxmlformats.org/officeDocument/2006/math">
                    <m:r>
                      <a:rPr lang="en-US" i="1">
                        <a:latin typeface="Cambria Math"/>
                      </a:rPr>
                      <m:t>=</m:t>
                    </m:r>
                    <m:f>
                      <m:fPr>
                        <m:ctrlPr>
                          <a:rPr lang="en-US" i="1">
                            <a:latin typeface="Cambria Math" panose="02040503050406030204" pitchFamily="18" charset="0"/>
                          </a:rPr>
                        </m:ctrlPr>
                      </m:fPr>
                      <m:num>
                        <m:r>
                          <a:rPr lang="en-US" i="1">
                            <a:latin typeface="Cambria Math"/>
                          </a:rPr>
                          <m:t>3</m:t>
                        </m:r>
                      </m:num>
                      <m:den>
                        <m:r>
                          <a:rPr lang="en-US" i="1">
                            <a:latin typeface="Cambria Math"/>
                          </a:rPr>
                          <m:t>5%</m:t>
                        </m:r>
                      </m:den>
                    </m:f>
                    <m:r>
                      <a:rPr lang="en-US" i="1">
                        <a:latin typeface="Cambria Math"/>
                      </a:rPr>
                      <m:t>+</m:t>
                    </m:r>
                    <m:f>
                      <m:fPr>
                        <m:ctrlPr>
                          <a:rPr lang="en-US" i="1">
                            <a:latin typeface="Cambria Math" panose="02040503050406030204" pitchFamily="18" charset="0"/>
                          </a:rPr>
                        </m:ctrlPr>
                      </m:fPr>
                      <m:num>
                        <m:r>
                          <a:rPr lang="en-US" i="1">
                            <a:latin typeface="Cambria Math"/>
                          </a:rPr>
                          <m:t>3</m:t>
                        </m:r>
                      </m:num>
                      <m:den>
                        <m:r>
                          <a:rPr lang="en-US" i="1">
                            <a:latin typeface="Cambria Math"/>
                          </a:rPr>
                          <m:t>5%−4%</m:t>
                        </m:r>
                      </m:den>
                    </m:f>
                    <m:r>
                      <a:rPr lang="en-US" i="1">
                        <a:latin typeface="Cambria Math"/>
                      </a:rPr>
                      <m:t>=60+300=360</m:t>
                    </m:r>
                  </m:oMath>
                </a14:m>
                <a:endParaRPr lang="en-US"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4"/>
                <a:stretch>
                  <a:fillRect l="-1630"/>
                </a:stretch>
              </a:blipFill>
            </p:spPr>
            <p:txBody>
              <a:bodyPr/>
              <a:lstStyle/>
              <a:p>
                <a:r>
                  <a:rPr lang="en-US">
                    <a:noFill/>
                  </a:rPr>
                  <a:t> </a:t>
                </a:r>
              </a:p>
            </p:txBody>
          </p:sp>
        </mc:Fallback>
      </mc:AlternateContent>
    </p:spTree>
    <p:extLst>
      <p:ext uri="{BB962C8B-B14F-4D97-AF65-F5344CB8AC3E}">
        <p14:creationId xmlns:p14="http://schemas.microsoft.com/office/powerpoint/2010/main" val="27923351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600" dirty="0"/>
              <a:t>The sum of debt and equity is</a:t>
            </a:r>
          </a:p>
          <a:p>
            <a:r>
              <a:rPr lang="en-US" sz="3600" dirty="0"/>
              <a:t>100+100 = 200 </a:t>
            </a:r>
          </a:p>
          <a:p>
            <a:r>
              <a:rPr lang="en-US" sz="3600" dirty="0"/>
              <a:t>So the asset value calculated from WACC is 360/200 = 1.8 times the value of debt plus equity.</a:t>
            </a:r>
          </a:p>
          <a:p>
            <a:r>
              <a:rPr lang="en-US" sz="3600" dirty="0"/>
              <a:t>WACC overvalue asset for growth firms. </a:t>
            </a:r>
          </a:p>
        </p:txBody>
      </p:sp>
    </p:spTree>
    <p:extLst>
      <p:ext uri="{BB962C8B-B14F-4D97-AF65-F5344CB8AC3E}">
        <p14:creationId xmlns:p14="http://schemas.microsoft.com/office/powerpoint/2010/main" val="17478594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4B0BB-6E71-4D92-8A8D-E9822AD1B28B}"/>
              </a:ext>
            </a:extLst>
          </p:cNvPr>
          <p:cNvSpPr>
            <a:spLocks noGrp="1"/>
          </p:cNvSpPr>
          <p:nvPr>
            <p:ph type="title"/>
          </p:nvPr>
        </p:nvSpPr>
        <p:spPr/>
        <p:txBody>
          <a:bodyPr/>
          <a:lstStyle/>
          <a:p>
            <a:r>
              <a:rPr lang="en-CA" dirty="0"/>
              <a:t>Observation</a:t>
            </a:r>
          </a:p>
        </p:txBody>
      </p:sp>
      <p:sp>
        <p:nvSpPr>
          <p:cNvPr id="3" name="Content Placeholder 2">
            <a:extLst>
              <a:ext uri="{FF2B5EF4-FFF2-40B4-BE49-F238E27FC236}">
                <a16:creationId xmlns:a16="http://schemas.microsoft.com/office/drawing/2014/main" id="{B8FE9E06-52B1-4C2B-A0AC-928C07B3490F}"/>
              </a:ext>
            </a:extLst>
          </p:cNvPr>
          <p:cNvSpPr>
            <a:spLocks noGrp="1"/>
          </p:cNvSpPr>
          <p:nvPr>
            <p:ph idx="1"/>
          </p:nvPr>
        </p:nvSpPr>
        <p:spPr/>
        <p:txBody>
          <a:bodyPr/>
          <a:lstStyle/>
          <a:p>
            <a:r>
              <a:rPr lang="en-CA" dirty="0"/>
              <a:t>We can change the increase rate of dividend payout.</a:t>
            </a:r>
          </a:p>
          <a:p>
            <a:r>
              <a:rPr lang="en-CA" dirty="0"/>
              <a:t>What results do we observe?</a:t>
            </a:r>
          </a:p>
          <a:p>
            <a:endParaRPr lang="en-CA" dirty="0"/>
          </a:p>
        </p:txBody>
      </p:sp>
    </p:spTree>
    <p:extLst>
      <p:ext uri="{BB962C8B-B14F-4D97-AF65-F5344CB8AC3E}">
        <p14:creationId xmlns:p14="http://schemas.microsoft.com/office/powerpoint/2010/main" val="11930731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4</a:t>
            </a:r>
          </a:p>
        </p:txBody>
      </p:sp>
      <p:sp>
        <p:nvSpPr>
          <p:cNvPr id="3" name="Content Placeholder 2"/>
          <p:cNvSpPr>
            <a:spLocks noGrp="1"/>
          </p:cNvSpPr>
          <p:nvPr>
            <p:ph idx="1"/>
          </p:nvPr>
        </p:nvSpPr>
        <p:spPr/>
        <p:txBody>
          <a:bodyPr>
            <a:noAutofit/>
          </a:bodyPr>
          <a:lstStyle/>
          <a:p>
            <a:r>
              <a:rPr lang="en-US" sz="4000" dirty="0"/>
              <a:t>A company will distribute coupon amount to 3 million dollar to bond holders and dividend amount to 4 million dollars to equity holders next year. The market value of the perpetual bond is 100 million dollars and the market value of the equity is 50 million dollars. Assume the growth rate of the dividend is -2% per year. </a:t>
            </a:r>
          </a:p>
        </p:txBody>
      </p:sp>
    </p:spTree>
    <p:extLst>
      <p:ext uri="{BB962C8B-B14F-4D97-AF65-F5344CB8AC3E}">
        <p14:creationId xmlns:p14="http://schemas.microsoft.com/office/powerpoint/2010/main" val="2405458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12746A-A90A-4A64-8360-B421C94FE1F9}"/>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6A22DF02-2943-4C76-A432-6A1794CB970F}"/>
              </a:ext>
            </a:extLst>
          </p:cNvPr>
          <p:cNvSpPr>
            <a:spLocks noGrp="1"/>
          </p:cNvSpPr>
          <p:nvPr>
            <p:ph idx="1"/>
          </p:nvPr>
        </p:nvSpPr>
        <p:spPr/>
        <p:txBody>
          <a:bodyPr>
            <a:normAutofit/>
          </a:bodyPr>
          <a:lstStyle/>
          <a:p>
            <a:r>
              <a:rPr lang="en-CA" sz="3200" dirty="0"/>
              <a:t>However, different methods of computing asset values often provide different answers.</a:t>
            </a:r>
          </a:p>
          <a:p>
            <a:r>
              <a:rPr lang="en-CA" sz="3200" dirty="0"/>
              <a:t>This is usually attributed to oversimplifications in cashflows.</a:t>
            </a:r>
          </a:p>
          <a:p>
            <a:r>
              <a:rPr lang="en-CA" sz="3200" dirty="0"/>
              <a:t>If this is really the case, we can calibrate the cashflows so different methods will yield the same answer. However, differences persist.</a:t>
            </a:r>
          </a:p>
          <a:p>
            <a:r>
              <a:rPr lang="en-CA" sz="3200" dirty="0"/>
              <a:t>We can also examine numerical examples where cashflows are very simple. Differences persist.</a:t>
            </a:r>
          </a:p>
        </p:txBody>
      </p:sp>
    </p:spTree>
    <p:extLst>
      <p:ext uri="{BB962C8B-B14F-4D97-AF65-F5344CB8AC3E}">
        <p14:creationId xmlns:p14="http://schemas.microsoft.com/office/powerpoint/2010/main" val="31393781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sz="3600" dirty="0"/>
              <a:t>What is the cost of equity?</a:t>
            </a:r>
          </a:p>
          <a:p>
            <a:r>
              <a:rPr lang="en-US" sz="3600" dirty="0"/>
              <a:t>What is the cost of debt?</a:t>
            </a:r>
          </a:p>
          <a:p>
            <a:r>
              <a:rPr lang="en-US" sz="3600" dirty="0"/>
              <a:t>What is WACC?</a:t>
            </a:r>
          </a:p>
          <a:p>
            <a:r>
              <a:rPr lang="en-US" sz="3600" dirty="0"/>
              <a:t>What is asset value calculated from discounting by WACC?</a:t>
            </a:r>
          </a:p>
          <a:p>
            <a:r>
              <a:rPr lang="en-US" sz="3600" dirty="0"/>
              <a:t>What is the asset value as the sum of debt and equity? </a:t>
            </a:r>
          </a:p>
          <a:p>
            <a:r>
              <a:rPr lang="en-US" sz="3600" dirty="0"/>
              <a:t>Are two results the same?</a:t>
            </a:r>
          </a:p>
          <a:p>
            <a:endParaRPr lang="en-US" sz="3600" dirty="0"/>
          </a:p>
        </p:txBody>
      </p:sp>
    </p:spTree>
    <p:extLst>
      <p:ext uri="{BB962C8B-B14F-4D97-AF65-F5344CB8AC3E}">
        <p14:creationId xmlns:p14="http://schemas.microsoft.com/office/powerpoint/2010/main" val="24972046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a:t>
            </a:r>
          </a:p>
        </p:txBody>
      </p:sp>
      <p:sp>
        <p:nvSpPr>
          <p:cNvPr id="3" name="Content Placeholder 2"/>
          <p:cNvSpPr>
            <a:spLocks noGrp="1"/>
          </p:cNvSpPr>
          <p:nvPr>
            <p:ph idx="1"/>
          </p:nvPr>
        </p:nvSpPr>
        <p:spPr/>
        <p:txBody>
          <a:bodyPr>
            <a:normAutofit/>
          </a:bodyPr>
          <a:lstStyle/>
          <a:p>
            <a:r>
              <a:rPr lang="en-US" sz="4000" dirty="0"/>
              <a:t>The cost of bond is 3/100 = 3%</a:t>
            </a:r>
          </a:p>
          <a:p>
            <a:r>
              <a:rPr lang="en-US" sz="4000" dirty="0"/>
              <a:t>The dividend yield of equity is 4/50 = 8%</a:t>
            </a:r>
          </a:p>
          <a:p>
            <a:r>
              <a:rPr lang="en-US" sz="4000" dirty="0"/>
              <a:t>The cost of equity</a:t>
            </a:r>
          </a:p>
          <a:p>
            <a:r>
              <a:rPr lang="en-US" sz="4000" dirty="0"/>
              <a:t>Dividend yield + growth rate = 8%-2%=6%</a:t>
            </a:r>
          </a:p>
          <a:p>
            <a:r>
              <a:rPr lang="en-US" sz="4000" dirty="0"/>
              <a:t>WACC = 100/(100+50)*3% + 50/(100+50)*6% = 4%</a:t>
            </a:r>
          </a:p>
        </p:txBody>
      </p:sp>
    </p:spTree>
    <p:extLst>
      <p:ext uri="{BB962C8B-B14F-4D97-AF65-F5344CB8AC3E}">
        <p14:creationId xmlns:p14="http://schemas.microsoft.com/office/powerpoint/2010/main" val="14128359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Asset value according to WACC</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14:m>
                  <m:oMath xmlns:m="http://schemas.openxmlformats.org/officeDocument/2006/math">
                    <m:nary>
                      <m:naryPr>
                        <m:chr m:val="∑"/>
                        <m:limLoc m:val="undOvr"/>
                        <m:ctrlPr>
                          <a:rPr lang="en-US" i="1" smtClean="0">
                            <a:latin typeface="Cambria Math" panose="02040503050406030204" pitchFamily="18" charset="0"/>
                          </a:rPr>
                        </m:ctrlPr>
                      </m:naryPr>
                      <m:sub>
                        <m:r>
                          <a:rPr lang="en-US" i="1">
                            <a:latin typeface="Cambria Math"/>
                          </a:rPr>
                          <m:t>𝑖</m:t>
                        </m:r>
                        <m:r>
                          <a:rPr lang="en-US" i="1">
                            <a:latin typeface="Cambria Math"/>
                          </a:rPr>
                          <m:t>=1</m:t>
                        </m:r>
                      </m:sub>
                      <m:sup>
                        <m:r>
                          <a:rPr lang="en-US" i="1">
                            <a:latin typeface="Cambria Math"/>
                          </a:rPr>
                          <m:t>∞</m:t>
                        </m:r>
                      </m:sup>
                      <m:e>
                        <m:f>
                          <m:fPr>
                            <m:ctrlPr>
                              <a:rPr lang="en-US" i="1">
                                <a:latin typeface="Cambria Math" panose="02040503050406030204" pitchFamily="18" charset="0"/>
                              </a:rPr>
                            </m:ctrlPr>
                          </m:fPr>
                          <m:num>
                            <m:r>
                              <a:rPr lang="en-US" i="1">
                                <a:latin typeface="Cambria Math"/>
                              </a:rPr>
                              <m:t>3+</m:t>
                            </m:r>
                            <m:sSup>
                              <m:sSupPr>
                                <m:ctrlPr>
                                  <a:rPr lang="en-US" i="1">
                                    <a:latin typeface="Cambria Math" panose="02040503050406030204" pitchFamily="18" charset="0"/>
                                  </a:rPr>
                                </m:ctrlPr>
                              </m:sSupPr>
                              <m:e>
                                <m:r>
                                  <a:rPr lang="en-CA" b="0" i="1" smtClean="0">
                                    <a:latin typeface="Cambria Math" panose="02040503050406030204" pitchFamily="18" charset="0"/>
                                  </a:rPr>
                                  <m:t>4</m:t>
                                </m:r>
                                <m:d>
                                  <m:dPr>
                                    <m:ctrlPr>
                                      <a:rPr lang="en-US" i="1">
                                        <a:latin typeface="Cambria Math" panose="02040503050406030204" pitchFamily="18" charset="0"/>
                                      </a:rPr>
                                    </m:ctrlPr>
                                  </m:dPr>
                                  <m:e>
                                    <m:r>
                                      <a:rPr lang="en-US" i="1">
                                        <a:latin typeface="Cambria Math"/>
                                      </a:rPr>
                                      <m:t>1</m:t>
                                    </m:r>
                                    <m:r>
                                      <a:rPr lang="en-CA" b="0" i="1" smtClean="0">
                                        <a:latin typeface="Cambria Math" panose="02040503050406030204" pitchFamily="18" charset="0"/>
                                      </a:rPr>
                                      <m:t>−2</m:t>
                                    </m:r>
                                    <m:r>
                                      <a:rPr lang="en-US" i="1">
                                        <a:latin typeface="Cambria Math"/>
                                      </a:rPr>
                                      <m:t>%</m:t>
                                    </m:r>
                                  </m:e>
                                </m:d>
                              </m:e>
                              <m:sup>
                                <m:r>
                                  <a:rPr lang="en-US" i="1">
                                    <a:latin typeface="Cambria Math"/>
                                  </a:rPr>
                                  <m:t>𝑖</m:t>
                                </m:r>
                                <m:r>
                                  <a:rPr lang="en-US" i="1">
                                    <a:latin typeface="Cambria Math"/>
                                  </a:rPr>
                                  <m:t>−1</m:t>
                                </m:r>
                              </m:sup>
                            </m:sSup>
                          </m:num>
                          <m:den>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i="1">
                                        <a:latin typeface="Cambria Math"/>
                                      </a:rPr>
                                      <m:t>1+</m:t>
                                    </m:r>
                                    <m:r>
                                      <a:rPr lang="en-CA" b="0" i="1" smtClean="0">
                                        <a:latin typeface="Cambria Math" panose="02040503050406030204" pitchFamily="18" charset="0"/>
                                      </a:rPr>
                                      <m:t>4</m:t>
                                    </m:r>
                                    <m:r>
                                      <a:rPr lang="en-US" i="1">
                                        <a:latin typeface="Cambria Math"/>
                                      </a:rPr>
                                      <m:t>%</m:t>
                                    </m:r>
                                  </m:e>
                                </m:d>
                              </m:e>
                              <m:sup>
                                <m:r>
                                  <a:rPr lang="en-US" i="1">
                                    <a:latin typeface="Cambria Math"/>
                                  </a:rPr>
                                  <m:t>𝑖</m:t>
                                </m:r>
                              </m:sup>
                            </m:sSup>
                          </m:den>
                        </m:f>
                      </m:e>
                    </m:nary>
                  </m:oMath>
                </a14:m>
                <a:endParaRPr lang="en-US" dirty="0"/>
              </a:p>
              <a:p>
                <a:r>
                  <a:rPr lang="en-US" dirty="0"/>
                  <a:t>					</a:t>
                </a:r>
                <a:br>
                  <a:rPr lang="en-US" dirty="0"/>
                </a:br>
                <a14:m>
                  <m:oMath xmlns:m="http://schemas.openxmlformats.org/officeDocument/2006/math">
                    <m:r>
                      <a:rPr lang="en-US" i="1">
                        <a:latin typeface="Cambria Math"/>
                      </a:rPr>
                      <m:t>= </m:t>
                    </m:r>
                    <m:nary>
                      <m:naryPr>
                        <m:chr m:val="∑"/>
                        <m:limLoc m:val="undOvr"/>
                        <m:ctrlPr>
                          <a:rPr lang="en-US" i="1">
                            <a:latin typeface="Cambria Math" panose="02040503050406030204" pitchFamily="18" charset="0"/>
                          </a:rPr>
                        </m:ctrlPr>
                      </m:naryPr>
                      <m:sub>
                        <m:r>
                          <a:rPr lang="en-US" i="1">
                            <a:latin typeface="Cambria Math"/>
                          </a:rPr>
                          <m:t>𝑖</m:t>
                        </m:r>
                        <m:r>
                          <a:rPr lang="en-US" i="1">
                            <a:latin typeface="Cambria Math"/>
                          </a:rPr>
                          <m:t>=1</m:t>
                        </m:r>
                      </m:sub>
                      <m:sup>
                        <m:r>
                          <a:rPr lang="en-US" i="1">
                            <a:latin typeface="Cambria Math"/>
                          </a:rPr>
                          <m:t>∞</m:t>
                        </m:r>
                      </m:sup>
                      <m:e>
                        <m:f>
                          <m:fPr>
                            <m:ctrlPr>
                              <a:rPr lang="en-US" i="1">
                                <a:latin typeface="Cambria Math" panose="02040503050406030204" pitchFamily="18" charset="0"/>
                              </a:rPr>
                            </m:ctrlPr>
                          </m:fPr>
                          <m:num>
                            <m:r>
                              <a:rPr lang="en-US" i="1">
                                <a:latin typeface="Cambria Math"/>
                              </a:rPr>
                              <m:t>3</m:t>
                            </m:r>
                          </m:num>
                          <m:den>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i="1">
                                        <a:latin typeface="Cambria Math"/>
                                      </a:rPr>
                                      <m:t>1+</m:t>
                                    </m:r>
                                    <m:r>
                                      <a:rPr lang="en-CA" b="0" i="1" smtClean="0">
                                        <a:latin typeface="Cambria Math" panose="02040503050406030204" pitchFamily="18" charset="0"/>
                                      </a:rPr>
                                      <m:t>4</m:t>
                                    </m:r>
                                    <m:r>
                                      <a:rPr lang="en-US" i="1">
                                        <a:latin typeface="Cambria Math"/>
                                      </a:rPr>
                                      <m:t>%</m:t>
                                    </m:r>
                                  </m:e>
                                </m:d>
                              </m:e>
                              <m:sup>
                                <m:r>
                                  <a:rPr lang="en-US" i="1">
                                    <a:latin typeface="Cambria Math"/>
                                  </a:rPr>
                                  <m:t>𝑖</m:t>
                                </m:r>
                              </m:sup>
                            </m:sSup>
                          </m:den>
                        </m:f>
                      </m:e>
                    </m:nary>
                    <m:r>
                      <a:rPr lang="en-US" i="1">
                        <a:latin typeface="Cambria Math"/>
                      </a:rPr>
                      <m:t>+</m:t>
                    </m:r>
                    <m:nary>
                      <m:naryPr>
                        <m:chr m:val="∑"/>
                        <m:limLoc m:val="undOvr"/>
                        <m:ctrlPr>
                          <a:rPr lang="en-US" i="1">
                            <a:latin typeface="Cambria Math" panose="02040503050406030204" pitchFamily="18" charset="0"/>
                          </a:rPr>
                        </m:ctrlPr>
                      </m:naryPr>
                      <m:sub>
                        <m:r>
                          <a:rPr lang="en-US" i="1">
                            <a:latin typeface="Cambria Math"/>
                          </a:rPr>
                          <m:t>𝑖</m:t>
                        </m:r>
                        <m:r>
                          <a:rPr lang="en-US" i="1">
                            <a:latin typeface="Cambria Math"/>
                          </a:rPr>
                          <m:t>=1</m:t>
                        </m:r>
                      </m:sub>
                      <m:sup>
                        <m:r>
                          <a:rPr lang="en-US" i="1">
                            <a:latin typeface="Cambria Math"/>
                          </a:rPr>
                          <m:t>∞</m:t>
                        </m:r>
                      </m:sup>
                      <m:e>
                        <m:f>
                          <m:fPr>
                            <m:ctrlPr>
                              <a:rPr lang="en-US" i="1">
                                <a:latin typeface="Cambria Math" panose="02040503050406030204" pitchFamily="18" charset="0"/>
                              </a:rPr>
                            </m:ctrlPr>
                          </m:fPr>
                          <m:num>
                            <m:sSup>
                              <m:sSupPr>
                                <m:ctrlPr>
                                  <a:rPr lang="en-US" i="1">
                                    <a:latin typeface="Cambria Math" panose="02040503050406030204" pitchFamily="18" charset="0"/>
                                  </a:rPr>
                                </m:ctrlPr>
                              </m:sSupPr>
                              <m:e>
                                <m:r>
                                  <a:rPr lang="en-CA" b="0" i="1" smtClean="0">
                                    <a:latin typeface="Cambria Math" panose="02040503050406030204" pitchFamily="18" charset="0"/>
                                  </a:rPr>
                                  <m:t>4</m:t>
                                </m:r>
                                <m:d>
                                  <m:dPr>
                                    <m:ctrlPr>
                                      <a:rPr lang="en-US" i="1">
                                        <a:latin typeface="Cambria Math" panose="02040503050406030204" pitchFamily="18" charset="0"/>
                                      </a:rPr>
                                    </m:ctrlPr>
                                  </m:dPr>
                                  <m:e>
                                    <m:r>
                                      <a:rPr lang="en-US" i="1">
                                        <a:latin typeface="Cambria Math"/>
                                      </a:rPr>
                                      <m:t>1</m:t>
                                    </m:r>
                                    <m:r>
                                      <a:rPr lang="en-CA" b="0" i="1" smtClean="0">
                                        <a:latin typeface="Cambria Math" panose="02040503050406030204" pitchFamily="18" charset="0"/>
                                      </a:rPr>
                                      <m:t>−2</m:t>
                                    </m:r>
                                    <m:r>
                                      <a:rPr lang="en-US" i="1">
                                        <a:latin typeface="Cambria Math"/>
                                      </a:rPr>
                                      <m:t>%</m:t>
                                    </m:r>
                                  </m:e>
                                </m:d>
                              </m:e>
                              <m:sup>
                                <m:r>
                                  <a:rPr lang="en-US" i="1">
                                    <a:latin typeface="Cambria Math"/>
                                  </a:rPr>
                                  <m:t>𝑖</m:t>
                                </m:r>
                                <m:r>
                                  <a:rPr lang="en-US" i="1">
                                    <a:latin typeface="Cambria Math"/>
                                  </a:rPr>
                                  <m:t>−1</m:t>
                                </m:r>
                              </m:sup>
                            </m:sSup>
                          </m:num>
                          <m:den>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i="1">
                                        <a:latin typeface="Cambria Math"/>
                                      </a:rPr>
                                      <m:t>1+</m:t>
                                    </m:r>
                                    <m:r>
                                      <a:rPr lang="en-CA" b="0" i="1" smtClean="0">
                                        <a:latin typeface="Cambria Math" panose="02040503050406030204" pitchFamily="18" charset="0"/>
                                      </a:rPr>
                                      <m:t>4</m:t>
                                    </m:r>
                                    <m:r>
                                      <a:rPr lang="en-US" i="1">
                                        <a:latin typeface="Cambria Math"/>
                                      </a:rPr>
                                      <m:t>%</m:t>
                                    </m:r>
                                  </m:e>
                                </m:d>
                              </m:e>
                              <m:sup>
                                <m:r>
                                  <a:rPr lang="en-US" i="1">
                                    <a:latin typeface="Cambria Math"/>
                                  </a:rPr>
                                  <m:t>𝑖</m:t>
                                </m:r>
                              </m:sup>
                            </m:sSup>
                          </m:den>
                        </m:f>
                      </m:e>
                    </m:nary>
                  </m:oMath>
                </a14:m>
                <a:endParaRPr lang="en-US" dirty="0"/>
              </a:p>
              <a:p>
                <a:r>
                  <a:rPr lang="en-US" dirty="0"/>
                  <a:t>				</a:t>
                </a:r>
                <a:br>
                  <a:rPr lang="en-US" dirty="0"/>
                </a:br>
                <a14:m>
                  <m:oMath xmlns:m="http://schemas.openxmlformats.org/officeDocument/2006/math">
                    <m:r>
                      <a:rPr lang="en-US" i="1">
                        <a:latin typeface="Cambria Math"/>
                      </a:rPr>
                      <m:t>=</m:t>
                    </m:r>
                    <m:f>
                      <m:fPr>
                        <m:ctrlPr>
                          <a:rPr lang="en-US" i="1">
                            <a:latin typeface="Cambria Math" panose="02040503050406030204" pitchFamily="18" charset="0"/>
                          </a:rPr>
                        </m:ctrlPr>
                      </m:fPr>
                      <m:num>
                        <m:r>
                          <a:rPr lang="en-US" i="1">
                            <a:latin typeface="Cambria Math"/>
                          </a:rPr>
                          <m:t>3</m:t>
                        </m:r>
                      </m:num>
                      <m:den>
                        <m:r>
                          <a:rPr lang="en-CA" b="0" i="1" smtClean="0">
                            <a:latin typeface="Cambria Math" panose="02040503050406030204" pitchFamily="18" charset="0"/>
                          </a:rPr>
                          <m:t>4</m:t>
                        </m:r>
                        <m:r>
                          <a:rPr lang="en-US" i="1">
                            <a:latin typeface="Cambria Math"/>
                          </a:rPr>
                          <m:t>%</m:t>
                        </m:r>
                      </m:den>
                    </m:f>
                    <m:r>
                      <a:rPr lang="en-US" i="1">
                        <a:latin typeface="Cambria Math"/>
                      </a:rPr>
                      <m:t>+</m:t>
                    </m:r>
                    <m:f>
                      <m:fPr>
                        <m:ctrlPr>
                          <a:rPr lang="en-US" i="1">
                            <a:latin typeface="Cambria Math" panose="02040503050406030204" pitchFamily="18" charset="0"/>
                          </a:rPr>
                        </m:ctrlPr>
                      </m:fPr>
                      <m:num>
                        <m:r>
                          <a:rPr lang="en-CA" b="0" i="1" smtClean="0">
                            <a:latin typeface="Cambria Math" panose="02040503050406030204" pitchFamily="18" charset="0"/>
                          </a:rPr>
                          <m:t>4</m:t>
                        </m:r>
                      </m:num>
                      <m:den>
                        <m:r>
                          <a:rPr lang="en-CA" b="0" i="1" smtClean="0">
                            <a:latin typeface="Cambria Math" panose="02040503050406030204" pitchFamily="18" charset="0"/>
                          </a:rPr>
                          <m:t>4</m:t>
                        </m:r>
                        <m:r>
                          <a:rPr lang="en-US" i="1">
                            <a:latin typeface="Cambria Math"/>
                          </a:rPr>
                          <m:t>%</m:t>
                        </m:r>
                        <m:r>
                          <a:rPr lang="en-CA" b="0" i="1" smtClean="0">
                            <a:latin typeface="Cambria Math" panose="02040503050406030204" pitchFamily="18" charset="0"/>
                          </a:rPr>
                          <m:t>−(−2</m:t>
                        </m:r>
                        <m:r>
                          <a:rPr lang="en-US" i="1">
                            <a:latin typeface="Cambria Math"/>
                          </a:rPr>
                          <m:t>%</m:t>
                        </m:r>
                        <m:r>
                          <a:rPr lang="en-CA" b="0" i="1" smtClean="0">
                            <a:latin typeface="Cambria Math" panose="02040503050406030204" pitchFamily="18" charset="0"/>
                          </a:rPr>
                          <m:t>)</m:t>
                        </m:r>
                      </m:den>
                    </m:f>
                    <m:r>
                      <a:rPr lang="en-US" i="1">
                        <a:latin typeface="Cambria Math"/>
                      </a:rPr>
                      <m:t>=</m:t>
                    </m:r>
                    <m:r>
                      <a:rPr lang="en-CA" b="0" i="1" smtClean="0">
                        <a:latin typeface="Cambria Math" panose="02040503050406030204" pitchFamily="18" charset="0"/>
                      </a:rPr>
                      <m:t>300/4</m:t>
                    </m:r>
                    <m:r>
                      <a:rPr lang="en-US" i="1">
                        <a:latin typeface="Cambria Math"/>
                      </a:rPr>
                      <m:t>+</m:t>
                    </m:r>
                    <m:r>
                      <a:rPr lang="en-CA" b="0" i="1" smtClean="0">
                        <a:latin typeface="Cambria Math" panose="02040503050406030204" pitchFamily="18" charset="0"/>
                      </a:rPr>
                      <m:t>400/6</m:t>
                    </m:r>
                    <m:r>
                      <a:rPr lang="en-US" i="1">
                        <a:latin typeface="Cambria Math"/>
                      </a:rPr>
                      <m:t>=</m:t>
                    </m:r>
                    <m:r>
                      <a:rPr lang="en-CA" b="0" i="1" smtClean="0">
                        <a:latin typeface="Cambria Math" panose="02040503050406030204" pitchFamily="18" charset="0"/>
                      </a:rPr>
                      <m:t>141.7</m:t>
                    </m:r>
                  </m:oMath>
                </a14:m>
                <a:endParaRPr lang="en-US"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4"/>
                <a:stretch>
                  <a:fillRect l="-1043"/>
                </a:stretch>
              </a:blipFill>
            </p:spPr>
            <p:txBody>
              <a:bodyPr/>
              <a:lstStyle/>
              <a:p>
                <a:r>
                  <a:rPr lang="en-CA">
                    <a:noFill/>
                  </a:rPr>
                  <a:t> </a:t>
                </a:r>
              </a:p>
            </p:txBody>
          </p:sp>
        </mc:Fallback>
      </mc:AlternateContent>
    </p:spTree>
    <p:extLst>
      <p:ext uri="{BB962C8B-B14F-4D97-AF65-F5344CB8AC3E}">
        <p14:creationId xmlns:p14="http://schemas.microsoft.com/office/powerpoint/2010/main" val="11870432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600" dirty="0"/>
              <a:t>The sum of debt and equity is</a:t>
            </a:r>
          </a:p>
          <a:p>
            <a:r>
              <a:rPr lang="en-US" sz="3600" dirty="0"/>
              <a:t>100+50 = 150</a:t>
            </a:r>
          </a:p>
          <a:p>
            <a:r>
              <a:rPr lang="en-US" sz="3600" dirty="0"/>
              <a:t>So the asset value calculated from WACC is 141.7/150 = 17/18 times the value of debt plus equity.</a:t>
            </a:r>
          </a:p>
          <a:p>
            <a:r>
              <a:rPr lang="en-US" sz="3600" dirty="0"/>
              <a:t>WACC undervalue assets for declining firms. </a:t>
            </a:r>
          </a:p>
        </p:txBody>
      </p:sp>
    </p:spTree>
    <p:extLst>
      <p:ext uri="{BB962C8B-B14F-4D97-AF65-F5344CB8AC3E}">
        <p14:creationId xmlns:p14="http://schemas.microsoft.com/office/powerpoint/2010/main" val="298603292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4B0BB-6E71-4D92-8A8D-E9822AD1B28B}"/>
              </a:ext>
            </a:extLst>
          </p:cNvPr>
          <p:cNvSpPr>
            <a:spLocks noGrp="1"/>
          </p:cNvSpPr>
          <p:nvPr>
            <p:ph type="title"/>
          </p:nvPr>
        </p:nvSpPr>
        <p:spPr/>
        <p:txBody>
          <a:bodyPr/>
          <a:lstStyle/>
          <a:p>
            <a:r>
              <a:rPr lang="en-CA" dirty="0"/>
              <a:t>Observation</a:t>
            </a:r>
          </a:p>
        </p:txBody>
      </p:sp>
      <p:sp>
        <p:nvSpPr>
          <p:cNvPr id="3" name="Content Placeholder 2">
            <a:extLst>
              <a:ext uri="{FF2B5EF4-FFF2-40B4-BE49-F238E27FC236}">
                <a16:creationId xmlns:a16="http://schemas.microsoft.com/office/drawing/2014/main" id="{B8FE9E06-52B1-4C2B-A0AC-928C07B3490F}"/>
              </a:ext>
            </a:extLst>
          </p:cNvPr>
          <p:cNvSpPr>
            <a:spLocks noGrp="1"/>
          </p:cNvSpPr>
          <p:nvPr>
            <p:ph idx="1"/>
          </p:nvPr>
        </p:nvSpPr>
        <p:spPr/>
        <p:txBody>
          <a:bodyPr/>
          <a:lstStyle/>
          <a:p>
            <a:r>
              <a:rPr lang="en-CA" dirty="0"/>
              <a:t>We can change the decrease rate of dividend payout.</a:t>
            </a:r>
          </a:p>
          <a:p>
            <a:r>
              <a:rPr lang="en-CA" dirty="0"/>
              <a:t>What results do we observe?</a:t>
            </a:r>
          </a:p>
          <a:p>
            <a:endParaRPr lang="en-CA" dirty="0"/>
          </a:p>
        </p:txBody>
      </p:sp>
    </p:spTree>
    <p:extLst>
      <p:ext uri="{BB962C8B-B14F-4D97-AF65-F5344CB8AC3E}">
        <p14:creationId xmlns:p14="http://schemas.microsoft.com/office/powerpoint/2010/main" val="41033540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B40DB-2530-46EF-83FE-162563A9283B}"/>
              </a:ext>
            </a:extLst>
          </p:cNvPr>
          <p:cNvSpPr>
            <a:spLocks noGrp="1"/>
          </p:cNvSpPr>
          <p:nvPr>
            <p:ph type="title"/>
          </p:nvPr>
        </p:nvSpPr>
        <p:spPr/>
        <p:txBody>
          <a:bodyPr/>
          <a:lstStyle/>
          <a:p>
            <a:r>
              <a:rPr lang="en-US" sz="4400" dirty="0">
                <a:effectLst/>
                <a:latin typeface="Times New Roman" panose="02020603050405020304" pitchFamily="18" charset="0"/>
                <a:ea typeface="DengXian" panose="02010600030101010101" pitchFamily="2" charset="-122"/>
              </a:rPr>
              <a:t>Example 5: equity valuation of corporations experiencing different stages of life cycle</a:t>
            </a:r>
            <a:endParaRPr lang="en-CA" dirty="0"/>
          </a:p>
        </p:txBody>
      </p:sp>
      <p:sp>
        <p:nvSpPr>
          <p:cNvPr id="3" name="Content Placeholder 2">
            <a:extLst>
              <a:ext uri="{FF2B5EF4-FFF2-40B4-BE49-F238E27FC236}">
                <a16:creationId xmlns:a16="http://schemas.microsoft.com/office/drawing/2014/main" id="{A7BC0BD1-82EA-4792-991D-5A6B27F74037}"/>
              </a:ext>
            </a:extLst>
          </p:cNvPr>
          <p:cNvSpPr>
            <a:spLocks noGrp="1"/>
          </p:cNvSpPr>
          <p:nvPr>
            <p:ph idx="1"/>
          </p:nvPr>
        </p:nvSpPr>
        <p:spPr/>
        <p:txBody>
          <a:bodyPr>
            <a:normAutofit/>
          </a:bodyPr>
          <a:lstStyle/>
          <a:p>
            <a:r>
              <a:rPr lang="en-US" sz="3200" dirty="0">
                <a:effectLst/>
                <a:latin typeface="Times New Roman" panose="02020603050405020304" pitchFamily="18" charset="0"/>
                <a:ea typeface="DengXian" panose="02010600030101010101" pitchFamily="2" charset="-122"/>
              </a:rPr>
              <a:t>Suppose the expected dividend of a company is 2 million next year.</a:t>
            </a:r>
          </a:p>
          <a:p>
            <a:r>
              <a:rPr lang="en-US" sz="3200" dirty="0">
                <a:effectLst/>
                <a:latin typeface="Times New Roman" panose="02020603050405020304" pitchFamily="18" charset="0"/>
                <a:ea typeface="DengXian" panose="02010600030101010101" pitchFamily="2" charset="-122"/>
              </a:rPr>
              <a:t> The dividend is expected to grow 15% per year for four years until year five. </a:t>
            </a:r>
          </a:p>
          <a:p>
            <a:r>
              <a:rPr lang="en-US" sz="3200" dirty="0">
                <a:effectLst/>
                <a:latin typeface="Times New Roman" panose="02020603050405020304" pitchFamily="18" charset="0"/>
                <a:ea typeface="DengXian" panose="02010600030101010101" pitchFamily="2" charset="-122"/>
              </a:rPr>
              <a:t>Then the expected annual dividend growth is 3% to perpetuity. </a:t>
            </a:r>
          </a:p>
          <a:p>
            <a:r>
              <a:rPr lang="en-US" sz="3200" dirty="0">
                <a:effectLst/>
                <a:latin typeface="Times New Roman" panose="02020603050405020304" pitchFamily="18" charset="0"/>
                <a:ea typeface="DengXian" panose="02010600030101010101" pitchFamily="2" charset="-122"/>
              </a:rPr>
              <a:t>The market value of the company’s equity is 60 million. </a:t>
            </a:r>
            <a:endParaRPr lang="en-CA" sz="3200" dirty="0"/>
          </a:p>
        </p:txBody>
      </p:sp>
    </p:spTree>
    <p:extLst>
      <p:ext uri="{BB962C8B-B14F-4D97-AF65-F5344CB8AC3E}">
        <p14:creationId xmlns:p14="http://schemas.microsoft.com/office/powerpoint/2010/main" val="35191183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E702A-7B38-462F-84BE-9658F539B28B}"/>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F4695CF6-2103-43D3-B78C-46737CBF2479}"/>
              </a:ext>
            </a:extLst>
          </p:cNvPr>
          <p:cNvSpPr>
            <a:spLocks noGrp="1"/>
          </p:cNvSpPr>
          <p:nvPr>
            <p:ph idx="1"/>
          </p:nvPr>
        </p:nvSpPr>
        <p:spPr/>
        <p:txBody>
          <a:bodyPr/>
          <a:lstStyle/>
          <a:p>
            <a:r>
              <a:rPr lang="en-US" sz="2800" dirty="0">
                <a:effectLst/>
                <a:latin typeface="Times New Roman" panose="02020603050405020304" pitchFamily="18" charset="0"/>
                <a:ea typeface="DengXian" panose="02010600030101010101" pitchFamily="2" charset="-122"/>
              </a:rPr>
              <a:t>The company also issued a bond with principal of 30 million dollars.</a:t>
            </a:r>
          </a:p>
          <a:p>
            <a:r>
              <a:rPr lang="en-US" sz="2800" dirty="0">
                <a:effectLst/>
                <a:latin typeface="Times New Roman" panose="02020603050405020304" pitchFamily="18" charset="0"/>
                <a:ea typeface="DengXian" panose="02010600030101010101" pitchFamily="2" charset="-122"/>
              </a:rPr>
              <a:t>The coupon rate of the bond is 4% and the market value of the bond is 30 million dollars.</a:t>
            </a:r>
            <a:endParaRPr lang="en-CA" dirty="0"/>
          </a:p>
        </p:txBody>
      </p:sp>
    </p:spTree>
    <p:extLst>
      <p:ext uri="{BB962C8B-B14F-4D97-AF65-F5344CB8AC3E}">
        <p14:creationId xmlns:p14="http://schemas.microsoft.com/office/powerpoint/2010/main" val="104511768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00B4A-E116-43E0-8284-6D6065A4331A}"/>
              </a:ext>
            </a:extLst>
          </p:cNvPr>
          <p:cNvSpPr>
            <a:spLocks noGrp="1"/>
          </p:cNvSpPr>
          <p:nvPr>
            <p:ph type="title"/>
          </p:nvPr>
        </p:nvSpPr>
        <p:spPr/>
        <p:txBody>
          <a:bodyPr/>
          <a:lstStyle/>
          <a:p>
            <a:r>
              <a:rPr lang="en-CA" dirty="0"/>
              <a:t>Cost of equity</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8D0EC305-A896-4965-8FD0-66B16D8A8060}"/>
                  </a:ext>
                </a:extLst>
              </p:cNvPr>
              <p:cNvSpPr>
                <a:spLocks noGrp="1"/>
              </p:cNvSpPr>
              <p:nvPr>
                <p:ph idx="1"/>
              </p:nvPr>
            </p:nvSpPr>
            <p:spPr/>
            <p:txBody>
              <a:bodyPr>
                <a:noAutofit/>
              </a:bodyPr>
              <a:lstStyle/>
              <a:p>
                <a:pPr algn="just">
                  <a:lnSpc>
                    <a:spcPct val="200000"/>
                  </a:lnSpc>
                  <a:spcAft>
                    <a:spcPts val="1000"/>
                  </a:spcAft>
                  <a:tabLst>
                    <a:tab pos="3321050" algn="l"/>
                  </a:tabLst>
                </a:pPr>
                <a:r>
                  <a:rPr lang="en-US" sz="2400" dirty="0">
                    <a:effectLst/>
                    <a:latin typeface="Times New Roman" panose="02020603050405020304" pitchFamily="18" charset="0"/>
                    <a:ea typeface="DengXian" panose="02010600030101010101" pitchFamily="2" charset="-122"/>
                    <a:cs typeface="Times New Roman" panose="02020603050405020304" pitchFamily="18" charset="0"/>
                  </a:rPr>
                  <a:t>The equity discount rate, </a:t>
                </a:r>
                <a14:m>
                  <m:oMath xmlns:m="http://schemas.openxmlformats.org/officeDocument/2006/math">
                    <m:sSub>
                      <m:sSub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sSubPr>
                      <m:e>
                        <m:r>
                          <a:rPr lang="en-US" sz="2400" i="1">
                            <a:effectLst/>
                            <a:latin typeface="Cambria Math" panose="02040503050406030204" pitchFamily="18" charset="0"/>
                            <a:ea typeface="DengXian" panose="02010600030101010101" pitchFamily="2" charset="-122"/>
                            <a:cs typeface="Times New Roman" panose="02020603050405020304" pitchFamily="18" charset="0"/>
                          </a:rPr>
                          <m:t>𝑟</m:t>
                        </m:r>
                      </m:e>
                      <m:sub>
                        <m:r>
                          <a:rPr lang="en-US" sz="2400" i="1">
                            <a:effectLst/>
                            <a:latin typeface="Cambria Math" panose="02040503050406030204" pitchFamily="18" charset="0"/>
                            <a:ea typeface="DengXian" panose="02010600030101010101" pitchFamily="2" charset="-122"/>
                            <a:cs typeface="Times New Roman" panose="02020603050405020304" pitchFamily="18" charset="0"/>
                          </a:rPr>
                          <m:t>𝑠</m:t>
                        </m:r>
                      </m:sub>
                    </m:sSub>
                  </m:oMath>
                </a14:m>
                <a:r>
                  <a:rPr lang="en-US" sz="2400" dirty="0">
                    <a:effectLst/>
                    <a:latin typeface="Times New Roman" panose="02020603050405020304" pitchFamily="18" charset="0"/>
                    <a:ea typeface="DengXian" panose="02010600030101010101" pitchFamily="2" charset="-122"/>
                    <a:cs typeface="Times New Roman" panose="02020603050405020304" pitchFamily="18" charset="0"/>
                  </a:rPr>
                  <a:t>, implied from the market price of the equity, can be calculated from</a:t>
                </a:r>
                <a:endParaRPr lang="en-CA" sz="2400" dirty="0">
                  <a:latin typeface="Calibri" panose="020F0502020204030204" pitchFamily="34" charset="0"/>
                  <a:ea typeface="DengXian" panose="02010600030101010101" pitchFamily="2" charset="-122"/>
                  <a:cs typeface="Times New Roman" panose="02020603050405020304" pitchFamily="18" charset="0"/>
                </a:endParaRPr>
              </a:p>
              <a:p>
                <a:pPr algn="just">
                  <a:lnSpc>
                    <a:spcPct val="200000"/>
                  </a:lnSpc>
                  <a:spcAft>
                    <a:spcPts val="1000"/>
                  </a:spcAft>
                  <a:tabLst>
                    <a:tab pos="3321050" algn="l"/>
                  </a:tabLst>
                </a:pPr>
                <a:r>
                  <a:rPr lang="en-US" sz="2400" dirty="0">
                    <a:effectLst/>
                    <a:latin typeface="Times New Roman" panose="02020603050405020304" pitchFamily="18" charset="0"/>
                    <a:ea typeface="DengXian" panose="02010600030101010101" pitchFamily="2" charset="-122"/>
                    <a:cs typeface="Times New Roman" panose="02020603050405020304" pitchFamily="18" charset="0"/>
                  </a:rPr>
                  <a:t>             </a:t>
                </a:r>
                <a14:m>
                  <m:oMath xmlns:m="http://schemas.openxmlformats.org/officeDocument/2006/math">
                    <m:nary>
                      <m:naryPr>
                        <m:chr m:val="∑"/>
                        <m:limLoc m:val="undOv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naryPr>
                      <m:sub>
                        <m:r>
                          <a:rPr lang="en-US" sz="2400" i="1">
                            <a:effectLst/>
                            <a:latin typeface="Cambria Math" panose="02040503050406030204" pitchFamily="18" charset="0"/>
                            <a:ea typeface="DengXian" panose="02010600030101010101" pitchFamily="2" charset="-122"/>
                            <a:cs typeface="Times New Roman" panose="02020603050405020304" pitchFamily="18" charset="0"/>
                          </a:rPr>
                          <m:t>𝑖</m:t>
                        </m:r>
                        <m:r>
                          <a:rPr lang="en-US" sz="2400" i="1">
                            <a:effectLst/>
                            <a:latin typeface="Cambria Math" panose="02040503050406030204" pitchFamily="18" charset="0"/>
                            <a:ea typeface="DengXian" panose="02010600030101010101" pitchFamily="2" charset="-122"/>
                            <a:cs typeface="Times New Roman" panose="02020603050405020304" pitchFamily="18" charset="0"/>
                          </a:rPr>
                          <m:t>=1</m:t>
                        </m:r>
                      </m:sub>
                      <m:sup>
                        <m:r>
                          <a:rPr lang="en-US" sz="2400" i="1">
                            <a:effectLst/>
                            <a:latin typeface="Cambria Math" panose="02040503050406030204" pitchFamily="18" charset="0"/>
                            <a:ea typeface="DengXian" panose="02010600030101010101" pitchFamily="2" charset="-122"/>
                            <a:cs typeface="Times New Roman" panose="02020603050405020304" pitchFamily="18" charset="0"/>
                          </a:rPr>
                          <m:t>∞</m:t>
                        </m:r>
                      </m:sup>
                      <m:e>
                        <m:f>
                          <m:f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fPr>
                          <m:num>
                            <m:sSub>
                              <m:sSub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sSubPr>
                              <m:e>
                                <m:r>
                                  <a:rPr lang="en-US" sz="2400" i="1">
                                    <a:effectLst/>
                                    <a:latin typeface="Cambria Math" panose="02040503050406030204" pitchFamily="18" charset="0"/>
                                    <a:ea typeface="DengXian" panose="02010600030101010101" pitchFamily="2" charset="-122"/>
                                    <a:cs typeface="Times New Roman" panose="02020603050405020304" pitchFamily="18" charset="0"/>
                                  </a:rPr>
                                  <m:t>𝑑</m:t>
                                </m:r>
                              </m:e>
                              <m:sub>
                                <m:r>
                                  <a:rPr lang="en-US" sz="2400" i="1">
                                    <a:effectLst/>
                                    <a:latin typeface="Cambria Math" panose="02040503050406030204" pitchFamily="18" charset="0"/>
                                    <a:ea typeface="DengXian" panose="02010600030101010101" pitchFamily="2" charset="-122"/>
                                    <a:cs typeface="Times New Roman" panose="02020603050405020304" pitchFamily="18" charset="0"/>
                                  </a:rPr>
                                  <m:t>𝑖</m:t>
                                </m:r>
                              </m:sub>
                            </m:sSub>
                          </m:num>
                          <m:den>
                            <m:sSup>
                              <m:sSup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sSupPr>
                              <m:e>
                                <m:d>
                                  <m:d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dPr>
                                  <m:e>
                                    <m:r>
                                      <a:rPr lang="en-US" sz="2400" i="1">
                                        <a:effectLst/>
                                        <a:latin typeface="Cambria Math" panose="02040503050406030204" pitchFamily="18" charset="0"/>
                                        <a:ea typeface="DengXian" panose="02010600030101010101" pitchFamily="2" charset="-122"/>
                                        <a:cs typeface="Times New Roman" panose="02020603050405020304" pitchFamily="18" charset="0"/>
                                      </a:rPr>
                                      <m:t>1+</m:t>
                                    </m:r>
                                    <m:sSub>
                                      <m:sSub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sSubPr>
                                      <m:e>
                                        <m:r>
                                          <a:rPr lang="en-US" sz="2400" i="1">
                                            <a:effectLst/>
                                            <a:latin typeface="Cambria Math" panose="02040503050406030204" pitchFamily="18" charset="0"/>
                                            <a:ea typeface="DengXian" panose="02010600030101010101" pitchFamily="2" charset="-122"/>
                                            <a:cs typeface="Times New Roman" panose="02020603050405020304" pitchFamily="18" charset="0"/>
                                          </a:rPr>
                                          <m:t>𝑟</m:t>
                                        </m:r>
                                      </m:e>
                                      <m:sub>
                                        <m:r>
                                          <a:rPr lang="en-US" sz="2400" i="1">
                                            <a:effectLst/>
                                            <a:latin typeface="Cambria Math" panose="02040503050406030204" pitchFamily="18" charset="0"/>
                                            <a:ea typeface="DengXian" panose="02010600030101010101" pitchFamily="2" charset="-122"/>
                                            <a:cs typeface="Times New Roman" panose="02020603050405020304" pitchFamily="18" charset="0"/>
                                          </a:rPr>
                                          <m:t>𝑠</m:t>
                                        </m:r>
                                      </m:sub>
                                    </m:sSub>
                                  </m:e>
                                </m:d>
                              </m:e>
                              <m:sup>
                                <m:r>
                                  <a:rPr lang="en-US" sz="2400" i="1">
                                    <a:effectLst/>
                                    <a:latin typeface="Cambria Math" panose="02040503050406030204" pitchFamily="18" charset="0"/>
                                    <a:ea typeface="DengXian" panose="02010600030101010101" pitchFamily="2" charset="-122"/>
                                    <a:cs typeface="Times New Roman" panose="02020603050405020304" pitchFamily="18" charset="0"/>
                                  </a:rPr>
                                  <m:t>𝑖</m:t>
                                </m:r>
                              </m:sup>
                            </m:sSup>
                          </m:den>
                        </m:f>
                      </m:e>
                    </m:nary>
                  </m:oMath>
                </a14:m>
                <a:r>
                  <a:rPr lang="en-US" sz="2400" dirty="0">
                    <a:effectLst/>
                    <a:latin typeface="Times New Roman" panose="02020603050405020304" pitchFamily="18" charset="0"/>
                    <a:ea typeface="DengXian" panose="02010600030101010101" pitchFamily="2" charset="-122"/>
                    <a:cs typeface="Times New Roman" panose="02020603050405020304" pitchFamily="18" charset="0"/>
                  </a:rPr>
                  <a:t> = </a:t>
                </a:r>
                <a14:m>
                  <m:oMath xmlns:m="http://schemas.openxmlformats.org/officeDocument/2006/math">
                    <m:nary>
                      <m:naryPr>
                        <m:chr m:val="∑"/>
                        <m:limLoc m:val="undOv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naryPr>
                      <m:sub>
                        <m:r>
                          <a:rPr lang="en-US" sz="2400" i="1">
                            <a:effectLst/>
                            <a:latin typeface="Cambria Math" panose="02040503050406030204" pitchFamily="18" charset="0"/>
                            <a:ea typeface="DengXian" panose="02010600030101010101" pitchFamily="2" charset="-122"/>
                            <a:cs typeface="Times New Roman" panose="02020603050405020304" pitchFamily="18" charset="0"/>
                          </a:rPr>
                          <m:t>𝑖</m:t>
                        </m:r>
                        <m:r>
                          <a:rPr lang="en-US" sz="2400" i="1">
                            <a:effectLst/>
                            <a:latin typeface="Cambria Math" panose="02040503050406030204" pitchFamily="18" charset="0"/>
                            <a:ea typeface="DengXian" panose="02010600030101010101" pitchFamily="2" charset="-122"/>
                            <a:cs typeface="Times New Roman" panose="02020603050405020304" pitchFamily="18" charset="0"/>
                          </a:rPr>
                          <m:t>=1</m:t>
                        </m:r>
                      </m:sub>
                      <m:sup>
                        <m:r>
                          <a:rPr lang="en-US" sz="2400" i="1">
                            <a:effectLst/>
                            <a:latin typeface="Cambria Math" panose="02040503050406030204" pitchFamily="18" charset="0"/>
                            <a:ea typeface="DengXian" panose="02010600030101010101" pitchFamily="2" charset="-122"/>
                            <a:cs typeface="Times New Roman" panose="02020603050405020304" pitchFamily="18" charset="0"/>
                          </a:rPr>
                          <m:t>5</m:t>
                        </m:r>
                      </m:sup>
                      <m:e>
                        <m:f>
                          <m:f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fPr>
                          <m:num>
                            <m:sSub>
                              <m:sSub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sSubPr>
                              <m:e>
                                <m:r>
                                  <a:rPr lang="en-US" sz="2400" i="1">
                                    <a:effectLst/>
                                    <a:latin typeface="Cambria Math" panose="02040503050406030204" pitchFamily="18" charset="0"/>
                                    <a:ea typeface="DengXian" panose="02010600030101010101" pitchFamily="2" charset="-122"/>
                                    <a:cs typeface="Times New Roman" panose="02020603050405020304" pitchFamily="18" charset="0"/>
                                  </a:rPr>
                                  <m:t>𝑑</m:t>
                                </m:r>
                              </m:e>
                              <m:sub>
                                <m:r>
                                  <a:rPr lang="en-US" sz="2400" i="1">
                                    <a:effectLst/>
                                    <a:latin typeface="Cambria Math" panose="02040503050406030204" pitchFamily="18" charset="0"/>
                                    <a:ea typeface="DengXian" panose="02010600030101010101" pitchFamily="2" charset="-122"/>
                                    <a:cs typeface="Times New Roman" panose="02020603050405020304" pitchFamily="18" charset="0"/>
                                  </a:rPr>
                                  <m:t>𝑖</m:t>
                                </m:r>
                              </m:sub>
                            </m:sSub>
                          </m:num>
                          <m:den>
                            <m:sSup>
                              <m:sSup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sSupPr>
                              <m:e>
                                <m:d>
                                  <m:d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dPr>
                                  <m:e>
                                    <m:r>
                                      <a:rPr lang="en-US" sz="2400" i="1">
                                        <a:effectLst/>
                                        <a:latin typeface="Cambria Math" panose="02040503050406030204" pitchFamily="18" charset="0"/>
                                        <a:ea typeface="DengXian" panose="02010600030101010101" pitchFamily="2" charset="-122"/>
                                        <a:cs typeface="Times New Roman" panose="02020603050405020304" pitchFamily="18" charset="0"/>
                                      </a:rPr>
                                      <m:t>1+</m:t>
                                    </m:r>
                                    <m:sSub>
                                      <m:sSub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sSubPr>
                                      <m:e>
                                        <m:r>
                                          <a:rPr lang="en-US" sz="2400" i="1">
                                            <a:effectLst/>
                                            <a:latin typeface="Cambria Math" panose="02040503050406030204" pitchFamily="18" charset="0"/>
                                            <a:ea typeface="DengXian" panose="02010600030101010101" pitchFamily="2" charset="-122"/>
                                            <a:cs typeface="Times New Roman" panose="02020603050405020304" pitchFamily="18" charset="0"/>
                                          </a:rPr>
                                          <m:t>𝑟</m:t>
                                        </m:r>
                                      </m:e>
                                      <m:sub>
                                        <m:r>
                                          <a:rPr lang="en-US" sz="2400" i="1">
                                            <a:effectLst/>
                                            <a:latin typeface="Cambria Math" panose="02040503050406030204" pitchFamily="18" charset="0"/>
                                            <a:ea typeface="DengXian" panose="02010600030101010101" pitchFamily="2" charset="-122"/>
                                            <a:cs typeface="Times New Roman" panose="02020603050405020304" pitchFamily="18" charset="0"/>
                                          </a:rPr>
                                          <m:t>𝑠</m:t>
                                        </m:r>
                                      </m:sub>
                                    </m:sSub>
                                  </m:e>
                                </m:d>
                              </m:e>
                              <m:sup>
                                <m:r>
                                  <a:rPr lang="en-US" sz="2400" i="1">
                                    <a:effectLst/>
                                    <a:latin typeface="Cambria Math" panose="02040503050406030204" pitchFamily="18" charset="0"/>
                                    <a:ea typeface="DengXian" panose="02010600030101010101" pitchFamily="2" charset="-122"/>
                                    <a:cs typeface="Times New Roman" panose="02020603050405020304" pitchFamily="18" charset="0"/>
                                  </a:rPr>
                                  <m:t>𝑖</m:t>
                                </m:r>
                              </m:sup>
                            </m:sSup>
                          </m:den>
                        </m:f>
                      </m:e>
                    </m:nary>
                    <m:r>
                      <a:rPr lang="en-US" sz="2400" i="1">
                        <a:effectLst/>
                        <a:latin typeface="Cambria Math" panose="02040503050406030204" pitchFamily="18" charset="0"/>
                        <a:ea typeface="DengXian" panose="02010600030101010101" pitchFamily="2" charset="-122"/>
                        <a:cs typeface="Times New Roman" panose="02020603050405020304" pitchFamily="18" charset="0"/>
                      </a:rPr>
                      <m:t>+ </m:t>
                    </m:r>
                    <m:nary>
                      <m:naryPr>
                        <m:chr m:val="∑"/>
                        <m:limLoc m:val="undOv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naryPr>
                      <m:sub>
                        <m:r>
                          <a:rPr lang="en-US" sz="2400" i="1">
                            <a:effectLst/>
                            <a:latin typeface="Cambria Math" panose="02040503050406030204" pitchFamily="18" charset="0"/>
                            <a:ea typeface="DengXian" panose="02010600030101010101" pitchFamily="2" charset="-122"/>
                            <a:cs typeface="Times New Roman" panose="02020603050405020304" pitchFamily="18" charset="0"/>
                          </a:rPr>
                          <m:t>𝑖</m:t>
                        </m:r>
                        <m:r>
                          <a:rPr lang="en-US" sz="2400" i="1">
                            <a:effectLst/>
                            <a:latin typeface="Cambria Math" panose="02040503050406030204" pitchFamily="18" charset="0"/>
                            <a:ea typeface="DengXian" panose="02010600030101010101" pitchFamily="2" charset="-122"/>
                            <a:cs typeface="Times New Roman" panose="02020603050405020304" pitchFamily="18" charset="0"/>
                          </a:rPr>
                          <m:t>=6</m:t>
                        </m:r>
                      </m:sub>
                      <m:sup>
                        <m:r>
                          <a:rPr lang="en-US" sz="2400" i="1">
                            <a:effectLst/>
                            <a:latin typeface="Cambria Math" panose="02040503050406030204" pitchFamily="18" charset="0"/>
                            <a:ea typeface="DengXian" panose="02010600030101010101" pitchFamily="2" charset="-122"/>
                            <a:cs typeface="Times New Roman" panose="02020603050405020304" pitchFamily="18" charset="0"/>
                          </a:rPr>
                          <m:t>∞</m:t>
                        </m:r>
                      </m:sup>
                      <m:e>
                        <m:f>
                          <m:f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fPr>
                          <m:num>
                            <m:sSub>
                              <m:sSub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sSubPr>
                              <m:e>
                                <m:r>
                                  <a:rPr lang="en-US" sz="2400" i="1">
                                    <a:effectLst/>
                                    <a:latin typeface="Cambria Math" panose="02040503050406030204" pitchFamily="18" charset="0"/>
                                    <a:ea typeface="DengXian" panose="02010600030101010101" pitchFamily="2" charset="-122"/>
                                    <a:cs typeface="Times New Roman" panose="02020603050405020304" pitchFamily="18" charset="0"/>
                                  </a:rPr>
                                  <m:t>𝑑</m:t>
                                </m:r>
                              </m:e>
                              <m:sub>
                                <m:r>
                                  <a:rPr lang="en-US" sz="2400" i="1">
                                    <a:effectLst/>
                                    <a:latin typeface="Cambria Math" panose="02040503050406030204" pitchFamily="18" charset="0"/>
                                    <a:ea typeface="DengXian" panose="02010600030101010101" pitchFamily="2" charset="-122"/>
                                    <a:cs typeface="Times New Roman" panose="02020603050405020304" pitchFamily="18" charset="0"/>
                                  </a:rPr>
                                  <m:t>𝑖</m:t>
                                </m:r>
                              </m:sub>
                            </m:sSub>
                          </m:num>
                          <m:den>
                            <m:sSup>
                              <m:sSup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sSupPr>
                              <m:e>
                                <m:d>
                                  <m:d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dPr>
                                  <m:e>
                                    <m:r>
                                      <a:rPr lang="en-US" sz="2400" i="1">
                                        <a:effectLst/>
                                        <a:latin typeface="Cambria Math" panose="02040503050406030204" pitchFamily="18" charset="0"/>
                                        <a:ea typeface="DengXian" panose="02010600030101010101" pitchFamily="2" charset="-122"/>
                                        <a:cs typeface="Times New Roman" panose="02020603050405020304" pitchFamily="18" charset="0"/>
                                      </a:rPr>
                                      <m:t>1+</m:t>
                                    </m:r>
                                    <m:sSub>
                                      <m:sSub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sSubPr>
                                      <m:e>
                                        <m:r>
                                          <a:rPr lang="en-US" sz="2400" i="1">
                                            <a:effectLst/>
                                            <a:latin typeface="Cambria Math" panose="02040503050406030204" pitchFamily="18" charset="0"/>
                                            <a:ea typeface="DengXian" panose="02010600030101010101" pitchFamily="2" charset="-122"/>
                                            <a:cs typeface="Times New Roman" panose="02020603050405020304" pitchFamily="18" charset="0"/>
                                          </a:rPr>
                                          <m:t>𝑟</m:t>
                                        </m:r>
                                      </m:e>
                                      <m:sub>
                                        <m:r>
                                          <a:rPr lang="en-US" sz="2400" i="1">
                                            <a:effectLst/>
                                            <a:latin typeface="Cambria Math" panose="02040503050406030204" pitchFamily="18" charset="0"/>
                                            <a:ea typeface="DengXian" panose="02010600030101010101" pitchFamily="2" charset="-122"/>
                                            <a:cs typeface="Times New Roman" panose="02020603050405020304" pitchFamily="18" charset="0"/>
                                          </a:rPr>
                                          <m:t>𝑠</m:t>
                                        </m:r>
                                      </m:sub>
                                    </m:sSub>
                                  </m:e>
                                </m:d>
                              </m:e>
                              <m:sup>
                                <m:r>
                                  <a:rPr lang="en-US" sz="2400" i="1">
                                    <a:effectLst/>
                                    <a:latin typeface="Cambria Math" panose="02040503050406030204" pitchFamily="18" charset="0"/>
                                    <a:ea typeface="DengXian" panose="02010600030101010101" pitchFamily="2" charset="-122"/>
                                    <a:cs typeface="Times New Roman" panose="02020603050405020304" pitchFamily="18" charset="0"/>
                                  </a:rPr>
                                  <m:t>𝑖</m:t>
                                </m:r>
                              </m:sup>
                            </m:sSup>
                          </m:den>
                        </m:f>
                      </m:e>
                    </m:nary>
                  </m:oMath>
                </a14:m>
                <a:r>
                  <a:rPr lang="en-US" sz="2400" dirty="0">
                    <a:effectLst/>
                    <a:latin typeface="Times New Roman" panose="02020603050405020304" pitchFamily="18" charset="0"/>
                    <a:ea typeface="DengXian" panose="02010600030101010101" pitchFamily="2" charset="-122"/>
                    <a:cs typeface="Times New Roman" panose="02020603050405020304" pitchFamily="18" charset="0"/>
                  </a:rPr>
                  <a:t>  </a:t>
                </a:r>
              </a:p>
              <a:p>
                <a:pPr algn="just">
                  <a:lnSpc>
                    <a:spcPct val="200000"/>
                  </a:lnSpc>
                  <a:spcAft>
                    <a:spcPts val="1000"/>
                  </a:spcAft>
                  <a:tabLst>
                    <a:tab pos="3321050" algn="l"/>
                  </a:tabLst>
                </a:pPr>
                <a14:m>
                  <m:oMath xmlns:m="http://schemas.openxmlformats.org/officeDocument/2006/math">
                    <m:r>
                      <a:rPr lang="en-US" sz="2400" i="1">
                        <a:effectLst/>
                        <a:latin typeface="Cambria Math" panose="02040503050406030204" pitchFamily="18" charset="0"/>
                        <a:ea typeface="DengXian" panose="02010600030101010101" pitchFamily="2" charset="-122"/>
                        <a:cs typeface="Times New Roman" panose="02020603050405020304" pitchFamily="18" charset="0"/>
                      </a:rPr>
                      <m:t>= </m:t>
                    </m:r>
                    <m:f>
                      <m:f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fPr>
                      <m:num>
                        <m:sSub>
                          <m:sSub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sSubPr>
                          <m:e>
                            <m:r>
                              <a:rPr lang="en-US" sz="2400" i="1">
                                <a:effectLst/>
                                <a:latin typeface="Cambria Math" panose="02040503050406030204" pitchFamily="18" charset="0"/>
                                <a:ea typeface="DengXian" panose="02010600030101010101" pitchFamily="2" charset="-122"/>
                                <a:cs typeface="Times New Roman" panose="02020603050405020304" pitchFamily="18" charset="0"/>
                              </a:rPr>
                              <m:t>𝑑</m:t>
                            </m:r>
                          </m:e>
                          <m:sub>
                            <m:r>
                              <a:rPr lang="en-US" sz="2400" i="1">
                                <a:effectLst/>
                                <a:latin typeface="Cambria Math" panose="02040503050406030204" pitchFamily="18" charset="0"/>
                                <a:ea typeface="DengXian" panose="02010600030101010101" pitchFamily="2" charset="-122"/>
                                <a:cs typeface="Times New Roman" panose="02020603050405020304" pitchFamily="18" charset="0"/>
                              </a:rPr>
                              <m:t>1</m:t>
                            </m:r>
                          </m:sub>
                        </m:sSub>
                      </m:num>
                      <m:den>
                        <m:sSub>
                          <m:sSub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sSubPr>
                          <m:e>
                            <m:r>
                              <a:rPr lang="en-US" sz="2400" i="1">
                                <a:effectLst/>
                                <a:latin typeface="Cambria Math" panose="02040503050406030204" pitchFamily="18" charset="0"/>
                                <a:ea typeface="DengXian" panose="02010600030101010101" pitchFamily="2" charset="-122"/>
                                <a:cs typeface="Times New Roman" panose="02020603050405020304" pitchFamily="18" charset="0"/>
                              </a:rPr>
                              <m:t>𝑟</m:t>
                            </m:r>
                          </m:e>
                          <m:sub>
                            <m:r>
                              <a:rPr lang="en-US" sz="2400" i="1">
                                <a:effectLst/>
                                <a:latin typeface="Cambria Math" panose="02040503050406030204" pitchFamily="18" charset="0"/>
                                <a:ea typeface="DengXian" panose="02010600030101010101" pitchFamily="2" charset="-122"/>
                                <a:cs typeface="Times New Roman" panose="02020603050405020304" pitchFamily="18" charset="0"/>
                              </a:rPr>
                              <m:t>𝑠</m:t>
                            </m:r>
                          </m:sub>
                        </m:sSub>
                        <m:r>
                          <a:rPr lang="en-US" sz="2400" i="1">
                            <a:effectLst/>
                            <a:latin typeface="Cambria Math" panose="02040503050406030204" pitchFamily="18" charset="0"/>
                            <a:ea typeface="DengXian" panose="02010600030101010101" pitchFamily="2" charset="-122"/>
                            <a:cs typeface="Times New Roman" panose="02020603050405020304" pitchFamily="18" charset="0"/>
                          </a:rPr>
                          <m:t>−</m:t>
                        </m:r>
                        <m:sSub>
                          <m:sSub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sSubPr>
                          <m:e>
                            <m:r>
                              <a:rPr lang="en-US" sz="2400" i="1">
                                <a:effectLst/>
                                <a:latin typeface="Cambria Math" panose="02040503050406030204" pitchFamily="18" charset="0"/>
                                <a:ea typeface="DengXian" panose="02010600030101010101" pitchFamily="2" charset="-122"/>
                                <a:cs typeface="Times New Roman" panose="02020603050405020304" pitchFamily="18" charset="0"/>
                              </a:rPr>
                              <m:t>𝑔</m:t>
                            </m:r>
                          </m:e>
                          <m:sub>
                            <m:r>
                              <a:rPr lang="en-US" sz="2400" i="1">
                                <a:effectLst/>
                                <a:latin typeface="Cambria Math" panose="02040503050406030204" pitchFamily="18" charset="0"/>
                                <a:ea typeface="DengXian" panose="02010600030101010101" pitchFamily="2" charset="-122"/>
                                <a:cs typeface="Times New Roman" panose="02020603050405020304" pitchFamily="18" charset="0"/>
                              </a:rPr>
                              <m:t>1</m:t>
                            </m:r>
                          </m:sub>
                        </m:sSub>
                      </m:den>
                    </m:f>
                    <m:r>
                      <a:rPr lang="en-US" sz="2400" i="1">
                        <a:effectLst/>
                        <a:latin typeface="Cambria Math" panose="02040503050406030204" pitchFamily="18" charset="0"/>
                        <a:ea typeface="DengXian" panose="02010600030101010101" pitchFamily="2" charset="-122"/>
                        <a:cs typeface="Times New Roman" panose="02020603050405020304" pitchFamily="18" charset="0"/>
                      </a:rPr>
                      <m:t> </m:t>
                    </m:r>
                    <m:d>
                      <m:d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dPr>
                      <m:e>
                        <m:r>
                          <a:rPr lang="en-US" sz="2400" i="1">
                            <a:effectLst/>
                            <a:latin typeface="Cambria Math" panose="02040503050406030204" pitchFamily="18" charset="0"/>
                            <a:ea typeface="DengXian" panose="02010600030101010101" pitchFamily="2" charset="-122"/>
                            <a:cs typeface="Times New Roman" panose="02020603050405020304" pitchFamily="18" charset="0"/>
                          </a:rPr>
                          <m:t>1−</m:t>
                        </m:r>
                        <m:f>
                          <m:f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fPr>
                          <m:num>
                            <m:sSup>
                              <m:sSup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sSupPr>
                              <m:e>
                                <m:d>
                                  <m:d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dPr>
                                  <m:e>
                                    <m:r>
                                      <a:rPr lang="en-US" sz="2400" i="1">
                                        <a:effectLst/>
                                        <a:latin typeface="Cambria Math" panose="02040503050406030204" pitchFamily="18" charset="0"/>
                                        <a:ea typeface="DengXian" panose="02010600030101010101" pitchFamily="2" charset="-122"/>
                                        <a:cs typeface="Times New Roman" panose="02020603050405020304" pitchFamily="18" charset="0"/>
                                      </a:rPr>
                                      <m:t>1+</m:t>
                                    </m:r>
                                    <m:sSub>
                                      <m:sSub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sSubPr>
                                      <m:e>
                                        <m:r>
                                          <a:rPr lang="en-US" sz="2400" i="1">
                                            <a:effectLst/>
                                            <a:latin typeface="Cambria Math" panose="02040503050406030204" pitchFamily="18" charset="0"/>
                                            <a:ea typeface="DengXian" panose="02010600030101010101" pitchFamily="2" charset="-122"/>
                                            <a:cs typeface="Times New Roman" panose="02020603050405020304" pitchFamily="18" charset="0"/>
                                          </a:rPr>
                                          <m:t>𝑔</m:t>
                                        </m:r>
                                      </m:e>
                                      <m:sub>
                                        <m:r>
                                          <a:rPr lang="en-US" sz="2400" i="1">
                                            <a:effectLst/>
                                            <a:latin typeface="Cambria Math" panose="02040503050406030204" pitchFamily="18" charset="0"/>
                                            <a:ea typeface="DengXian" panose="02010600030101010101" pitchFamily="2" charset="-122"/>
                                            <a:cs typeface="Times New Roman" panose="02020603050405020304" pitchFamily="18" charset="0"/>
                                          </a:rPr>
                                          <m:t>1</m:t>
                                        </m:r>
                                      </m:sub>
                                    </m:sSub>
                                  </m:e>
                                </m:d>
                              </m:e>
                              <m:sup>
                                <m:r>
                                  <a:rPr lang="en-US" sz="2400" i="1">
                                    <a:effectLst/>
                                    <a:latin typeface="Cambria Math" panose="02040503050406030204" pitchFamily="18" charset="0"/>
                                    <a:ea typeface="DengXian" panose="02010600030101010101" pitchFamily="2" charset="-122"/>
                                    <a:cs typeface="Times New Roman" panose="02020603050405020304" pitchFamily="18" charset="0"/>
                                  </a:rPr>
                                  <m:t>5</m:t>
                                </m:r>
                              </m:sup>
                            </m:sSup>
                          </m:num>
                          <m:den>
                            <m:sSup>
                              <m:sSup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sSupPr>
                              <m:e>
                                <m:d>
                                  <m:d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dPr>
                                  <m:e>
                                    <m:r>
                                      <a:rPr lang="en-US" sz="2400" i="1">
                                        <a:effectLst/>
                                        <a:latin typeface="Cambria Math" panose="02040503050406030204" pitchFamily="18" charset="0"/>
                                        <a:ea typeface="DengXian" panose="02010600030101010101" pitchFamily="2" charset="-122"/>
                                        <a:cs typeface="Times New Roman" panose="02020603050405020304" pitchFamily="18" charset="0"/>
                                      </a:rPr>
                                      <m:t>1+</m:t>
                                    </m:r>
                                    <m:sSub>
                                      <m:sSub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sSubPr>
                                      <m:e>
                                        <m:r>
                                          <a:rPr lang="en-US" sz="2400" i="1">
                                            <a:effectLst/>
                                            <a:latin typeface="Cambria Math" panose="02040503050406030204" pitchFamily="18" charset="0"/>
                                            <a:ea typeface="DengXian" panose="02010600030101010101" pitchFamily="2" charset="-122"/>
                                            <a:cs typeface="Times New Roman" panose="02020603050405020304" pitchFamily="18" charset="0"/>
                                          </a:rPr>
                                          <m:t>𝑟</m:t>
                                        </m:r>
                                      </m:e>
                                      <m:sub>
                                        <m:r>
                                          <a:rPr lang="en-US" sz="2400" i="1">
                                            <a:effectLst/>
                                            <a:latin typeface="Cambria Math" panose="02040503050406030204" pitchFamily="18" charset="0"/>
                                            <a:ea typeface="DengXian" panose="02010600030101010101" pitchFamily="2" charset="-122"/>
                                            <a:cs typeface="Times New Roman" panose="02020603050405020304" pitchFamily="18" charset="0"/>
                                          </a:rPr>
                                          <m:t>𝑠</m:t>
                                        </m:r>
                                      </m:sub>
                                    </m:sSub>
                                  </m:e>
                                </m:d>
                              </m:e>
                              <m:sup>
                                <m:r>
                                  <a:rPr lang="en-US" sz="2400" i="1">
                                    <a:effectLst/>
                                    <a:latin typeface="Cambria Math" panose="02040503050406030204" pitchFamily="18" charset="0"/>
                                    <a:ea typeface="DengXian" panose="02010600030101010101" pitchFamily="2" charset="-122"/>
                                    <a:cs typeface="Times New Roman" panose="02020603050405020304" pitchFamily="18" charset="0"/>
                                  </a:rPr>
                                  <m:t>5</m:t>
                                </m:r>
                              </m:sup>
                            </m:sSup>
                          </m:den>
                        </m:f>
                      </m:e>
                    </m:d>
                    <m:r>
                      <a:rPr lang="en-US" sz="2400" i="1">
                        <a:effectLst/>
                        <a:latin typeface="Cambria Math" panose="02040503050406030204" pitchFamily="18" charset="0"/>
                        <a:ea typeface="DengXian" panose="02010600030101010101" pitchFamily="2" charset="-122"/>
                        <a:cs typeface="Times New Roman" panose="02020603050405020304" pitchFamily="18" charset="0"/>
                      </a:rPr>
                      <m:t>+</m:t>
                    </m:r>
                    <m:f>
                      <m:f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fPr>
                      <m:num>
                        <m:sSub>
                          <m:sSub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sSubPr>
                          <m:e>
                            <m:r>
                              <a:rPr lang="en-US" sz="2400" i="1">
                                <a:effectLst/>
                                <a:latin typeface="Cambria Math" panose="02040503050406030204" pitchFamily="18" charset="0"/>
                                <a:ea typeface="DengXian" panose="02010600030101010101" pitchFamily="2" charset="-122"/>
                                <a:cs typeface="Times New Roman" panose="02020603050405020304" pitchFamily="18" charset="0"/>
                              </a:rPr>
                              <m:t>𝑑</m:t>
                            </m:r>
                          </m:e>
                          <m:sub>
                            <m:r>
                              <a:rPr lang="en-US" sz="2400" i="1">
                                <a:effectLst/>
                                <a:latin typeface="Cambria Math" panose="02040503050406030204" pitchFamily="18" charset="0"/>
                                <a:ea typeface="DengXian" panose="02010600030101010101" pitchFamily="2" charset="-122"/>
                                <a:cs typeface="Times New Roman" panose="02020603050405020304" pitchFamily="18" charset="0"/>
                              </a:rPr>
                              <m:t>6</m:t>
                            </m:r>
                          </m:sub>
                        </m:sSub>
                      </m:num>
                      <m:den>
                        <m:sSub>
                          <m:sSub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sSubPr>
                          <m:e>
                            <m:r>
                              <a:rPr lang="en-US" sz="2400" i="1">
                                <a:effectLst/>
                                <a:latin typeface="Cambria Math" panose="02040503050406030204" pitchFamily="18" charset="0"/>
                                <a:ea typeface="DengXian" panose="02010600030101010101" pitchFamily="2" charset="-122"/>
                                <a:cs typeface="Times New Roman" panose="02020603050405020304" pitchFamily="18" charset="0"/>
                              </a:rPr>
                              <m:t>𝑟</m:t>
                            </m:r>
                          </m:e>
                          <m:sub>
                            <m:r>
                              <a:rPr lang="en-US" sz="2400" i="1">
                                <a:effectLst/>
                                <a:latin typeface="Cambria Math" panose="02040503050406030204" pitchFamily="18" charset="0"/>
                                <a:ea typeface="DengXian" panose="02010600030101010101" pitchFamily="2" charset="-122"/>
                                <a:cs typeface="Times New Roman" panose="02020603050405020304" pitchFamily="18" charset="0"/>
                              </a:rPr>
                              <m:t>𝑠</m:t>
                            </m:r>
                          </m:sub>
                        </m:sSub>
                        <m:r>
                          <a:rPr lang="en-US" sz="2400" i="1">
                            <a:effectLst/>
                            <a:latin typeface="Cambria Math" panose="02040503050406030204" pitchFamily="18" charset="0"/>
                            <a:ea typeface="DengXian" panose="02010600030101010101" pitchFamily="2" charset="-122"/>
                            <a:cs typeface="Times New Roman" panose="02020603050405020304" pitchFamily="18" charset="0"/>
                          </a:rPr>
                          <m:t>−</m:t>
                        </m:r>
                        <m:sSub>
                          <m:sSub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sSubPr>
                          <m:e>
                            <m:r>
                              <a:rPr lang="en-US" sz="2400" i="1">
                                <a:effectLst/>
                                <a:latin typeface="Cambria Math" panose="02040503050406030204" pitchFamily="18" charset="0"/>
                                <a:ea typeface="DengXian" panose="02010600030101010101" pitchFamily="2" charset="-122"/>
                                <a:cs typeface="Times New Roman" panose="02020603050405020304" pitchFamily="18" charset="0"/>
                              </a:rPr>
                              <m:t>𝑔</m:t>
                            </m:r>
                          </m:e>
                          <m:sub>
                            <m:r>
                              <a:rPr lang="en-US" sz="2400" i="1">
                                <a:effectLst/>
                                <a:latin typeface="Cambria Math" panose="02040503050406030204" pitchFamily="18" charset="0"/>
                                <a:ea typeface="DengXian" panose="02010600030101010101" pitchFamily="2" charset="-122"/>
                                <a:cs typeface="Times New Roman" panose="02020603050405020304" pitchFamily="18" charset="0"/>
                              </a:rPr>
                              <m:t>2</m:t>
                            </m:r>
                          </m:sub>
                        </m:sSub>
                      </m:den>
                    </m:f>
                    <m:f>
                      <m:f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fPr>
                      <m:num>
                        <m:r>
                          <a:rPr lang="en-US" sz="2400" i="1">
                            <a:effectLst/>
                            <a:latin typeface="Cambria Math" panose="02040503050406030204" pitchFamily="18" charset="0"/>
                            <a:ea typeface="DengXian" panose="02010600030101010101" pitchFamily="2" charset="-122"/>
                            <a:cs typeface="Times New Roman" panose="02020603050405020304" pitchFamily="18" charset="0"/>
                          </a:rPr>
                          <m:t>1</m:t>
                        </m:r>
                      </m:num>
                      <m:den>
                        <m:sSup>
                          <m:sSup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sSupPr>
                          <m:e>
                            <m:d>
                              <m:d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dPr>
                              <m:e>
                                <m:r>
                                  <a:rPr lang="en-US" sz="2400" i="1">
                                    <a:effectLst/>
                                    <a:latin typeface="Cambria Math" panose="02040503050406030204" pitchFamily="18" charset="0"/>
                                    <a:ea typeface="DengXian" panose="02010600030101010101" pitchFamily="2" charset="-122"/>
                                    <a:cs typeface="Times New Roman" panose="02020603050405020304" pitchFamily="18" charset="0"/>
                                  </a:rPr>
                                  <m:t>1+</m:t>
                                </m:r>
                                <m:sSub>
                                  <m:sSubPr>
                                    <m:ctrlPr>
                                      <a:rPr lang="en-CA" sz="2400" i="1">
                                        <a:effectLst/>
                                        <a:latin typeface="Cambria Math" panose="02040503050406030204" pitchFamily="18" charset="0"/>
                                        <a:ea typeface="DengXian" panose="02010600030101010101" pitchFamily="2" charset="-122"/>
                                        <a:cs typeface="Times New Roman" panose="02020603050405020304" pitchFamily="18" charset="0"/>
                                      </a:rPr>
                                    </m:ctrlPr>
                                  </m:sSubPr>
                                  <m:e>
                                    <m:r>
                                      <a:rPr lang="en-US" sz="2400" i="1">
                                        <a:effectLst/>
                                        <a:latin typeface="Cambria Math" panose="02040503050406030204" pitchFamily="18" charset="0"/>
                                        <a:ea typeface="DengXian" panose="02010600030101010101" pitchFamily="2" charset="-122"/>
                                        <a:cs typeface="Times New Roman" panose="02020603050405020304" pitchFamily="18" charset="0"/>
                                      </a:rPr>
                                      <m:t>𝑟</m:t>
                                    </m:r>
                                  </m:e>
                                  <m:sub>
                                    <m:r>
                                      <a:rPr lang="en-US" sz="2400" i="1">
                                        <a:effectLst/>
                                        <a:latin typeface="Cambria Math" panose="02040503050406030204" pitchFamily="18" charset="0"/>
                                        <a:ea typeface="DengXian" panose="02010600030101010101" pitchFamily="2" charset="-122"/>
                                        <a:cs typeface="Times New Roman" panose="02020603050405020304" pitchFamily="18" charset="0"/>
                                      </a:rPr>
                                      <m:t>𝑠</m:t>
                                    </m:r>
                                  </m:sub>
                                </m:sSub>
                              </m:e>
                            </m:d>
                          </m:e>
                          <m:sup>
                            <m:r>
                              <a:rPr lang="en-US" sz="2400" i="1">
                                <a:effectLst/>
                                <a:latin typeface="Cambria Math" panose="02040503050406030204" pitchFamily="18" charset="0"/>
                                <a:ea typeface="DengXian" panose="02010600030101010101" pitchFamily="2" charset="-122"/>
                                <a:cs typeface="Times New Roman" panose="02020603050405020304" pitchFamily="18" charset="0"/>
                              </a:rPr>
                              <m:t>5</m:t>
                            </m:r>
                          </m:sup>
                        </m:sSup>
                      </m:den>
                    </m:f>
                    <m:r>
                      <a:rPr lang="en-US" sz="2400" i="1">
                        <a:effectLst/>
                        <a:latin typeface="Cambria Math" panose="02040503050406030204" pitchFamily="18" charset="0"/>
                        <a:ea typeface="DengXian" panose="02010600030101010101" pitchFamily="2" charset="-122"/>
                        <a:cs typeface="Times New Roman" panose="02020603050405020304" pitchFamily="18" charset="0"/>
                      </a:rPr>
                      <m:t>=60                                                                  </m:t>
                    </m:r>
                  </m:oMath>
                </a14:m>
                <a:endParaRPr lang="en-CA" sz="2400" dirty="0">
                  <a:effectLst/>
                  <a:latin typeface="Calibri" panose="020F0502020204030204" pitchFamily="34" charset="0"/>
                  <a:ea typeface="DengXian" panose="02010600030101010101" pitchFamily="2" charset="-122"/>
                  <a:cs typeface="Times New Roman" panose="02020603050405020304" pitchFamily="18" charset="0"/>
                </a:endParaRPr>
              </a:p>
            </p:txBody>
          </p:sp>
        </mc:Choice>
        <mc:Fallback xmlns="">
          <p:sp>
            <p:nvSpPr>
              <p:cNvPr id="3" name="Content Placeholder 2">
                <a:extLst>
                  <a:ext uri="{FF2B5EF4-FFF2-40B4-BE49-F238E27FC236}">
                    <a16:creationId xmlns:a16="http://schemas.microsoft.com/office/drawing/2014/main" id="{8D0EC305-A896-4965-8FD0-66B16D8A8060}"/>
                  </a:ext>
                </a:extLst>
              </p:cNvPr>
              <p:cNvSpPr>
                <a:spLocks noGrp="1" noRot="1" noChangeAspect="1" noMove="1" noResize="1" noEditPoints="1" noAdjustHandles="1" noChangeArrowheads="1" noChangeShapeType="1" noTextEdit="1"/>
              </p:cNvSpPr>
              <p:nvPr>
                <p:ph idx="1"/>
              </p:nvPr>
            </p:nvSpPr>
            <p:spPr>
              <a:blipFill>
                <a:blip r:embed="rId2"/>
                <a:stretch>
                  <a:fillRect l="-812" r="-870"/>
                </a:stretch>
              </a:blipFill>
            </p:spPr>
            <p:txBody>
              <a:bodyPr/>
              <a:lstStyle/>
              <a:p>
                <a:r>
                  <a:rPr lang="en-CA">
                    <a:noFill/>
                  </a:rPr>
                  <a:t> </a:t>
                </a:r>
              </a:p>
            </p:txBody>
          </p:sp>
        </mc:Fallback>
      </mc:AlternateContent>
    </p:spTree>
    <p:extLst>
      <p:ext uri="{BB962C8B-B14F-4D97-AF65-F5344CB8AC3E}">
        <p14:creationId xmlns:p14="http://schemas.microsoft.com/office/powerpoint/2010/main" val="278342746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3A651-4F5A-4F1B-92A7-EF1D8BF02DCD}"/>
              </a:ext>
            </a:extLst>
          </p:cNvPr>
          <p:cNvSpPr>
            <a:spLocks noGrp="1"/>
          </p:cNvSpPr>
          <p:nvPr>
            <p:ph type="title"/>
          </p:nvPr>
        </p:nvSpPr>
        <p:spPr/>
        <p:txBody>
          <a:bodyPr/>
          <a:lstStyle/>
          <a:p>
            <a:endParaRPr lang="en-CA"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22D385FF-7D74-41D5-B6EB-17E4282A3B41}"/>
                  </a:ext>
                </a:extLst>
              </p:cNvPr>
              <p:cNvSpPr>
                <a:spLocks noGrp="1"/>
              </p:cNvSpPr>
              <p:nvPr>
                <p:ph idx="1"/>
              </p:nvPr>
            </p:nvSpPr>
            <p:spPr/>
            <p:txBody>
              <a:bodyPr/>
              <a:lstStyle/>
              <a:p>
                <a:r>
                  <a:rPr lang="en-US" sz="2800" dirty="0">
                    <a:effectLst/>
                    <a:latin typeface="Times New Roman" panose="02020603050405020304" pitchFamily="18" charset="0"/>
                    <a:ea typeface="DengXian" panose="02010600030101010101" pitchFamily="2" charset="-122"/>
                  </a:rPr>
                  <a:t>Here </a:t>
                </a:r>
                <a14:m>
                  <m:oMath xmlns:m="http://schemas.openxmlformats.org/officeDocument/2006/math">
                    <m:sSub>
                      <m:sSubPr>
                        <m:ctrlPr>
                          <a:rPr lang="en-CA" sz="2800" i="1">
                            <a:effectLst/>
                            <a:latin typeface="Cambria Math" panose="02040503050406030204" pitchFamily="18" charset="0"/>
                            <a:cs typeface="Times New Roman" panose="02020603050405020304" pitchFamily="18" charset="0"/>
                          </a:rPr>
                        </m:ctrlPr>
                      </m:sSubPr>
                      <m:e>
                        <m:r>
                          <a:rPr lang="en-US" sz="2800" i="1">
                            <a:effectLst/>
                            <a:latin typeface="Cambria Math" panose="02040503050406030204" pitchFamily="18" charset="0"/>
                            <a:ea typeface="DengXian" panose="02010600030101010101" pitchFamily="2" charset="-122"/>
                            <a:cs typeface="Times New Roman" panose="02020603050405020304" pitchFamily="18" charset="0"/>
                          </a:rPr>
                          <m:t>𝑔</m:t>
                        </m:r>
                      </m:e>
                      <m:sub>
                        <m:r>
                          <a:rPr lang="en-US" sz="2800" i="1">
                            <a:effectLst/>
                            <a:latin typeface="Cambria Math" panose="02040503050406030204" pitchFamily="18" charset="0"/>
                            <a:ea typeface="DengXian" panose="02010600030101010101" pitchFamily="2" charset="-122"/>
                            <a:cs typeface="Times New Roman" panose="02020603050405020304" pitchFamily="18" charset="0"/>
                          </a:rPr>
                          <m:t>1</m:t>
                        </m:r>
                      </m:sub>
                    </m:sSub>
                    <m:r>
                      <a:rPr lang="en-US" sz="2800" i="1">
                        <a:effectLst/>
                        <a:latin typeface="Cambria Math" panose="02040503050406030204" pitchFamily="18" charset="0"/>
                        <a:ea typeface="DengXian" panose="02010600030101010101" pitchFamily="2" charset="-122"/>
                        <a:cs typeface="Times New Roman" panose="02020603050405020304" pitchFamily="18" charset="0"/>
                      </a:rPr>
                      <m:t>=15%, </m:t>
                    </m:r>
                    <m:sSub>
                      <m:sSubPr>
                        <m:ctrlPr>
                          <a:rPr lang="en-CA" sz="2800" i="1">
                            <a:effectLst/>
                            <a:latin typeface="Cambria Math" panose="02040503050406030204" pitchFamily="18" charset="0"/>
                            <a:cs typeface="Times New Roman" panose="02020603050405020304" pitchFamily="18" charset="0"/>
                          </a:rPr>
                        </m:ctrlPr>
                      </m:sSubPr>
                      <m:e>
                        <m:r>
                          <a:rPr lang="en-US" sz="2800" i="1">
                            <a:effectLst/>
                            <a:latin typeface="Cambria Math" panose="02040503050406030204" pitchFamily="18" charset="0"/>
                            <a:ea typeface="DengXian" panose="02010600030101010101" pitchFamily="2" charset="-122"/>
                            <a:cs typeface="Times New Roman" panose="02020603050405020304" pitchFamily="18" charset="0"/>
                          </a:rPr>
                          <m:t>𝑔</m:t>
                        </m:r>
                      </m:e>
                      <m:sub>
                        <m:r>
                          <a:rPr lang="en-US" sz="2800" i="1">
                            <a:effectLst/>
                            <a:latin typeface="Cambria Math" panose="02040503050406030204" pitchFamily="18" charset="0"/>
                            <a:ea typeface="DengXian" panose="02010600030101010101" pitchFamily="2" charset="-122"/>
                            <a:cs typeface="Times New Roman" panose="02020603050405020304" pitchFamily="18" charset="0"/>
                          </a:rPr>
                          <m:t>2</m:t>
                        </m:r>
                      </m:sub>
                    </m:sSub>
                    <m:r>
                      <a:rPr lang="en-US" sz="2800" i="1">
                        <a:effectLst/>
                        <a:latin typeface="Cambria Math" panose="02040503050406030204" pitchFamily="18" charset="0"/>
                        <a:ea typeface="DengXian" panose="02010600030101010101" pitchFamily="2" charset="-122"/>
                        <a:cs typeface="Times New Roman" panose="02020603050405020304" pitchFamily="18" charset="0"/>
                      </a:rPr>
                      <m:t>=3%, </m:t>
                    </m:r>
                    <m:sSub>
                      <m:sSubPr>
                        <m:ctrlPr>
                          <a:rPr lang="en-CA" sz="2800" i="1">
                            <a:effectLst/>
                            <a:latin typeface="Cambria Math" panose="02040503050406030204" pitchFamily="18" charset="0"/>
                            <a:cs typeface="Times New Roman" panose="02020603050405020304" pitchFamily="18" charset="0"/>
                          </a:rPr>
                        </m:ctrlPr>
                      </m:sSubPr>
                      <m:e>
                        <m:r>
                          <a:rPr lang="en-US" sz="2800" i="1">
                            <a:effectLst/>
                            <a:latin typeface="Cambria Math" panose="02040503050406030204" pitchFamily="18" charset="0"/>
                            <a:ea typeface="DengXian" panose="02010600030101010101" pitchFamily="2" charset="-122"/>
                            <a:cs typeface="Times New Roman" panose="02020603050405020304" pitchFamily="18" charset="0"/>
                          </a:rPr>
                          <m:t>𝑑</m:t>
                        </m:r>
                      </m:e>
                      <m:sub>
                        <m:r>
                          <a:rPr lang="en-US" sz="2800" i="1">
                            <a:effectLst/>
                            <a:latin typeface="Cambria Math" panose="02040503050406030204" pitchFamily="18" charset="0"/>
                            <a:ea typeface="DengXian" panose="02010600030101010101" pitchFamily="2" charset="-122"/>
                            <a:cs typeface="Times New Roman" panose="02020603050405020304" pitchFamily="18" charset="0"/>
                          </a:rPr>
                          <m:t>1</m:t>
                        </m:r>
                      </m:sub>
                    </m:sSub>
                    <m:r>
                      <a:rPr lang="en-US" sz="2800" i="1">
                        <a:effectLst/>
                        <a:latin typeface="Cambria Math" panose="02040503050406030204" pitchFamily="18" charset="0"/>
                        <a:ea typeface="DengXian" panose="02010600030101010101" pitchFamily="2" charset="-122"/>
                        <a:cs typeface="Times New Roman" panose="02020603050405020304" pitchFamily="18" charset="0"/>
                      </a:rPr>
                      <m:t>=2, </m:t>
                    </m:r>
                    <m:sSub>
                      <m:sSubPr>
                        <m:ctrlPr>
                          <a:rPr lang="en-CA" sz="2800" i="1">
                            <a:effectLst/>
                            <a:latin typeface="Cambria Math" panose="02040503050406030204" pitchFamily="18" charset="0"/>
                            <a:cs typeface="Times New Roman" panose="02020603050405020304" pitchFamily="18" charset="0"/>
                          </a:rPr>
                        </m:ctrlPr>
                      </m:sSubPr>
                      <m:e>
                        <m:r>
                          <a:rPr lang="en-US" sz="2800" i="1">
                            <a:effectLst/>
                            <a:latin typeface="Cambria Math" panose="02040503050406030204" pitchFamily="18" charset="0"/>
                            <a:ea typeface="DengXian" panose="02010600030101010101" pitchFamily="2" charset="-122"/>
                            <a:cs typeface="Times New Roman" panose="02020603050405020304" pitchFamily="18" charset="0"/>
                          </a:rPr>
                          <m:t>𝑑</m:t>
                        </m:r>
                      </m:e>
                      <m:sub>
                        <m:r>
                          <a:rPr lang="en-US" sz="2800" i="1">
                            <a:effectLst/>
                            <a:latin typeface="Cambria Math" panose="02040503050406030204" pitchFamily="18" charset="0"/>
                            <a:ea typeface="DengXian" panose="02010600030101010101" pitchFamily="2" charset="-122"/>
                            <a:cs typeface="Times New Roman" panose="02020603050405020304" pitchFamily="18" charset="0"/>
                          </a:rPr>
                          <m:t>6</m:t>
                        </m:r>
                      </m:sub>
                    </m:sSub>
                    <m:r>
                      <a:rPr lang="en-US" sz="2800" i="1">
                        <a:effectLst/>
                        <a:latin typeface="Cambria Math" panose="02040503050406030204" pitchFamily="18" charset="0"/>
                        <a:ea typeface="DengXian" panose="02010600030101010101" pitchFamily="2" charset="-122"/>
                        <a:cs typeface="Times New Roman" panose="02020603050405020304" pitchFamily="18" charset="0"/>
                      </a:rPr>
                      <m:t>=2×</m:t>
                    </m:r>
                    <m:sSup>
                      <m:sSupPr>
                        <m:ctrlPr>
                          <a:rPr lang="en-CA" sz="2800" i="1">
                            <a:effectLst/>
                            <a:latin typeface="Cambria Math" panose="02040503050406030204" pitchFamily="18" charset="0"/>
                            <a:cs typeface="Times New Roman" panose="02020603050405020304" pitchFamily="18" charset="0"/>
                          </a:rPr>
                        </m:ctrlPr>
                      </m:sSupPr>
                      <m:e>
                        <m:r>
                          <a:rPr lang="en-US" sz="2800" i="1">
                            <a:effectLst/>
                            <a:latin typeface="Cambria Math" panose="02040503050406030204" pitchFamily="18" charset="0"/>
                            <a:ea typeface="DengXian" panose="02010600030101010101" pitchFamily="2" charset="-122"/>
                            <a:cs typeface="Times New Roman" panose="02020603050405020304" pitchFamily="18" charset="0"/>
                          </a:rPr>
                          <m:t>1.15</m:t>
                        </m:r>
                      </m:e>
                      <m:sup>
                        <m:r>
                          <a:rPr lang="en-US" sz="2800" i="1">
                            <a:effectLst/>
                            <a:latin typeface="Cambria Math" panose="02040503050406030204" pitchFamily="18" charset="0"/>
                            <a:ea typeface="DengXian" panose="02010600030101010101" pitchFamily="2" charset="-122"/>
                            <a:cs typeface="Times New Roman" panose="02020603050405020304" pitchFamily="18" charset="0"/>
                          </a:rPr>
                          <m:t>4</m:t>
                        </m:r>
                      </m:sup>
                    </m:sSup>
                    <m:r>
                      <a:rPr lang="en-US" sz="2800" i="1">
                        <a:effectLst/>
                        <a:latin typeface="Cambria Math" panose="02040503050406030204" pitchFamily="18" charset="0"/>
                        <a:ea typeface="DengXian" panose="02010600030101010101" pitchFamily="2" charset="-122"/>
                        <a:cs typeface="Times New Roman" panose="02020603050405020304" pitchFamily="18" charset="0"/>
                      </a:rPr>
                      <m:t> ×1.03=3.6.</m:t>
                    </m:r>
                  </m:oMath>
                </a14:m>
                <a:r>
                  <a:rPr lang="en-US" sz="2800" dirty="0">
                    <a:effectLst/>
                    <a:latin typeface="Times New Roman" panose="02020603050405020304" pitchFamily="18" charset="0"/>
                    <a:ea typeface="DengXian" panose="02010600030101010101" pitchFamily="2" charset="-122"/>
                  </a:rPr>
                  <a:t> </a:t>
                </a:r>
              </a:p>
              <a:p>
                <a:r>
                  <a:rPr lang="en-US" sz="2800" dirty="0">
                    <a:latin typeface="Times New Roman" panose="02020603050405020304" pitchFamily="18" charset="0"/>
                    <a:ea typeface="DengXian" panose="02010600030101010101" pitchFamily="2" charset="-122"/>
                  </a:rPr>
                  <a:t>From the equation in the last page</a:t>
                </a:r>
                <a:r>
                  <a:rPr lang="en-US" sz="2800" dirty="0">
                    <a:effectLst/>
                    <a:latin typeface="Times New Roman" panose="02020603050405020304" pitchFamily="18" charset="0"/>
                    <a:ea typeface="DengXian" panose="02010600030101010101" pitchFamily="2" charset="-122"/>
                  </a:rPr>
                  <a:t>, we </a:t>
                </a:r>
                <a:r>
                  <a:rPr lang="en-US" sz="2800" dirty="0">
                    <a:latin typeface="Times New Roman" panose="02020603050405020304" pitchFamily="18" charset="0"/>
                    <a:ea typeface="DengXian" panose="02010600030101010101" pitchFamily="2" charset="-122"/>
                  </a:rPr>
                  <a:t>calculate</a:t>
                </a:r>
                <a:r>
                  <a:rPr lang="en-US" sz="2800" dirty="0">
                    <a:effectLst/>
                    <a:latin typeface="Times New Roman" panose="02020603050405020304" pitchFamily="18" charset="0"/>
                    <a:ea typeface="DengXian" panose="02010600030101010101" pitchFamily="2" charset="-122"/>
                  </a:rPr>
                  <a:t> </a:t>
                </a:r>
                <a14:m>
                  <m:oMath xmlns:m="http://schemas.openxmlformats.org/officeDocument/2006/math">
                    <m:sSub>
                      <m:sSubPr>
                        <m:ctrlPr>
                          <a:rPr lang="en-CA" sz="2800" i="1">
                            <a:effectLst/>
                            <a:latin typeface="Cambria Math" panose="02040503050406030204" pitchFamily="18" charset="0"/>
                            <a:cs typeface="Times New Roman" panose="02020603050405020304" pitchFamily="18" charset="0"/>
                          </a:rPr>
                        </m:ctrlPr>
                      </m:sSubPr>
                      <m:e>
                        <m:r>
                          <a:rPr lang="en-US" sz="2800" i="1">
                            <a:effectLst/>
                            <a:latin typeface="Cambria Math" panose="02040503050406030204" pitchFamily="18" charset="0"/>
                            <a:ea typeface="DengXian" panose="02010600030101010101" pitchFamily="2" charset="-122"/>
                            <a:cs typeface="Times New Roman" panose="02020603050405020304" pitchFamily="18" charset="0"/>
                          </a:rPr>
                          <m:t>𝑟</m:t>
                        </m:r>
                      </m:e>
                      <m:sub>
                        <m:r>
                          <a:rPr lang="en-US" sz="2800" i="1">
                            <a:effectLst/>
                            <a:latin typeface="Cambria Math" panose="02040503050406030204" pitchFamily="18" charset="0"/>
                            <a:ea typeface="DengXian" panose="02010600030101010101" pitchFamily="2" charset="-122"/>
                            <a:cs typeface="Times New Roman" panose="02020603050405020304" pitchFamily="18" charset="0"/>
                          </a:rPr>
                          <m:t>𝑠</m:t>
                        </m:r>
                      </m:sub>
                    </m:sSub>
                  </m:oMath>
                </a14:m>
                <a:r>
                  <a:rPr lang="en-US" sz="2800" dirty="0">
                    <a:effectLst/>
                    <a:latin typeface="Times New Roman" panose="02020603050405020304" pitchFamily="18" charset="0"/>
                    <a:ea typeface="DengXian" panose="02010600030101010101" pitchFamily="2" charset="-122"/>
                  </a:rPr>
                  <a:t> to be 7.96%.</a:t>
                </a:r>
                <a:endParaRPr lang="en-CA" sz="2800" dirty="0"/>
              </a:p>
              <a:p>
                <a:endParaRPr lang="en-CA" dirty="0"/>
              </a:p>
            </p:txBody>
          </p:sp>
        </mc:Choice>
        <mc:Fallback xmlns="">
          <p:sp>
            <p:nvSpPr>
              <p:cNvPr id="3" name="Content Placeholder 2">
                <a:extLst>
                  <a:ext uri="{FF2B5EF4-FFF2-40B4-BE49-F238E27FC236}">
                    <a16:creationId xmlns:a16="http://schemas.microsoft.com/office/drawing/2014/main" id="{22D385FF-7D74-41D5-B6EB-17E4282A3B41}"/>
                  </a:ext>
                </a:extLst>
              </p:cNvPr>
              <p:cNvSpPr>
                <a:spLocks noGrp="1" noRot="1" noChangeAspect="1" noMove="1" noResize="1" noEditPoints="1" noAdjustHandles="1" noChangeArrowheads="1" noChangeShapeType="1" noTextEdit="1"/>
              </p:cNvSpPr>
              <p:nvPr>
                <p:ph idx="1"/>
              </p:nvPr>
            </p:nvSpPr>
            <p:spPr>
              <a:blipFill>
                <a:blip r:embed="rId2"/>
                <a:stretch>
                  <a:fillRect l="-1043" t="-2381"/>
                </a:stretch>
              </a:blipFill>
            </p:spPr>
            <p:txBody>
              <a:bodyPr/>
              <a:lstStyle/>
              <a:p>
                <a:r>
                  <a:rPr lang="en-CA">
                    <a:noFill/>
                  </a:rPr>
                  <a:t> </a:t>
                </a:r>
              </a:p>
            </p:txBody>
          </p:sp>
        </mc:Fallback>
      </mc:AlternateContent>
    </p:spTree>
    <p:extLst>
      <p:ext uri="{BB962C8B-B14F-4D97-AF65-F5344CB8AC3E}">
        <p14:creationId xmlns:p14="http://schemas.microsoft.com/office/powerpoint/2010/main" val="23939294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FA0BD-2B16-4FAF-A73F-60F0EF4683A5}"/>
              </a:ext>
            </a:extLst>
          </p:cNvPr>
          <p:cNvSpPr>
            <a:spLocks noGrp="1"/>
          </p:cNvSpPr>
          <p:nvPr>
            <p:ph type="title"/>
          </p:nvPr>
        </p:nvSpPr>
        <p:spPr/>
        <p:txBody>
          <a:bodyPr/>
          <a:lstStyle/>
          <a:p>
            <a:r>
              <a:rPr lang="en-CA" dirty="0"/>
              <a:t>Calculating WACC</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C885200-B71E-43BF-A6CB-59AED8D76D35}"/>
                  </a:ext>
                </a:extLst>
              </p:cNvPr>
              <p:cNvSpPr>
                <a:spLocks noGrp="1"/>
              </p:cNvSpPr>
              <p:nvPr>
                <p:ph idx="1"/>
              </p:nvPr>
            </p:nvSpPr>
            <p:spPr/>
            <p:txBody>
              <a:bodyPr>
                <a:normAutofit/>
              </a:bodyPr>
              <a:lstStyle/>
              <a:p>
                <a:pPr algn="just">
                  <a:lnSpc>
                    <a:spcPct val="200000"/>
                  </a:lnSpc>
                  <a:spcAft>
                    <a:spcPts val="1000"/>
                  </a:spcAft>
                  <a:tabLst>
                    <a:tab pos="3321050" algn="l"/>
                  </a:tabLst>
                </a:pPr>
                <a:r>
                  <a:rPr lang="en-US" dirty="0">
                    <a:effectLst/>
                    <a:latin typeface="Times New Roman" panose="02020603050405020304" pitchFamily="18" charset="0"/>
                    <a:ea typeface="DengXian" panose="02010600030101010101" pitchFamily="2" charset="-122"/>
                    <a:cs typeface="Times New Roman" panose="02020603050405020304" pitchFamily="18" charset="0"/>
                  </a:rPr>
                  <a:t>With debt yield of 4%, </a:t>
                </a:r>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pPr algn="just">
                  <a:lnSpc>
                    <a:spcPct val="200000"/>
                  </a:lnSpc>
                  <a:spcAft>
                    <a:spcPts val="1000"/>
                  </a:spcAft>
                  <a:tabLst>
                    <a:tab pos="3321050" algn="l"/>
                  </a:tabLst>
                </a:pPr>
                <a14:m>
                  <m:oMath xmlns:m="http://schemas.openxmlformats.org/officeDocument/2006/math">
                    <m:r>
                      <a:rPr lang="en-US" i="1">
                        <a:effectLst/>
                        <a:latin typeface="Cambria Math" panose="02040503050406030204" pitchFamily="18" charset="0"/>
                        <a:ea typeface="DengXian" panose="02010600030101010101" pitchFamily="2" charset="-122"/>
                        <a:cs typeface="Times New Roman" panose="02020603050405020304" pitchFamily="18" charset="0"/>
                      </a:rPr>
                      <m:t>𝑊𝐴𝐶𝐶</m:t>
                    </m:r>
                    <m:r>
                      <a:rPr lang="en-US" i="1">
                        <a:effectLst/>
                        <a:latin typeface="Cambria Math" panose="02040503050406030204" pitchFamily="18" charset="0"/>
                        <a:ea typeface="DengXian" panose="02010600030101010101" pitchFamily="2" charset="-122"/>
                        <a:cs typeface="Times New Roman" panose="02020603050405020304" pitchFamily="18" charset="0"/>
                      </a:rPr>
                      <m:t>=</m:t>
                    </m:r>
                    <m:f>
                      <m:f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fPr>
                      <m:num>
                        <m:r>
                          <a:rPr lang="en-US" i="1">
                            <a:effectLst/>
                            <a:latin typeface="Cambria Math" panose="02040503050406030204" pitchFamily="18" charset="0"/>
                            <a:ea typeface="DengXian" panose="02010600030101010101" pitchFamily="2" charset="-122"/>
                            <a:cs typeface="Times New Roman" panose="02020603050405020304" pitchFamily="18" charset="0"/>
                          </a:rPr>
                          <m:t>𝐷</m:t>
                        </m:r>
                      </m:num>
                      <m:den>
                        <m:r>
                          <a:rPr lang="en-US" i="1">
                            <a:effectLst/>
                            <a:latin typeface="Cambria Math" panose="02040503050406030204" pitchFamily="18" charset="0"/>
                            <a:ea typeface="DengXian" panose="02010600030101010101" pitchFamily="2" charset="-122"/>
                            <a:cs typeface="Times New Roman" panose="02020603050405020304" pitchFamily="18" charset="0"/>
                          </a:rPr>
                          <m:t>𝐷</m:t>
                        </m:r>
                        <m:r>
                          <a:rPr lang="en-US" i="1">
                            <a:effectLst/>
                            <a:latin typeface="Cambria Math" panose="02040503050406030204" pitchFamily="18" charset="0"/>
                            <a:ea typeface="DengXian" panose="02010600030101010101" pitchFamily="2" charset="-122"/>
                            <a:cs typeface="Times New Roman" panose="02020603050405020304" pitchFamily="18" charset="0"/>
                          </a:rPr>
                          <m:t>+</m:t>
                        </m:r>
                        <m:r>
                          <a:rPr lang="en-US" i="1">
                            <a:effectLst/>
                            <a:latin typeface="Cambria Math" panose="02040503050406030204" pitchFamily="18" charset="0"/>
                            <a:ea typeface="DengXian" panose="02010600030101010101" pitchFamily="2" charset="-122"/>
                            <a:cs typeface="Times New Roman" panose="02020603050405020304" pitchFamily="18" charset="0"/>
                          </a:rPr>
                          <m:t>𝑆</m:t>
                        </m:r>
                      </m:den>
                    </m:f>
                    <m:sSub>
                      <m:sSub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sSubPr>
                      <m:e>
                        <m:r>
                          <a:rPr lang="en-US" i="1">
                            <a:effectLst/>
                            <a:latin typeface="Cambria Math" panose="02040503050406030204" pitchFamily="18" charset="0"/>
                            <a:ea typeface="DengXian" panose="02010600030101010101" pitchFamily="2" charset="-122"/>
                            <a:cs typeface="Times New Roman" panose="02020603050405020304" pitchFamily="18" charset="0"/>
                          </a:rPr>
                          <m:t>𝑟</m:t>
                        </m:r>
                      </m:e>
                      <m:sub>
                        <m:r>
                          <a:rPr lang="en-US" i="1">
                            <a:effectLst/>
                            <a:latin typeface="Cambria Math" panose="02040503050406030204" pitchFamily="18" charset="0"/>
                            <a:ea typeface="DengXian" panose="02010600030101010101" pitchFamily="2" charset="-122"/>
                            <a:cs typeface="Times New Roman" panose="02020603050405020304" pitchFamily="18" charset="0"/>
                          </a:rPr>
                          <m:t>𝐷</m:t>
                        </m:r>
                      </m:sub>
                    </m:sSub>
                    <m:r>
                      <a:rPr lang="en-US" i="1">
                        <a:effectLst/>
                        <a:latin typeface="Cambria Math" panose="02040503050406030204" pitchFamily="18" charset="0"/>
                        <a:ea typeface="DengXian" panose="02010600030101010101" pitchFamily="2" charset="-122"/>
                        <a:cs typeface="Times New Roman" panose="02020603050405020304" pitchFamily="18" charset="0"/>
                      </a:rPr>
                      <m:t>+</m:t>
                    </m:r>
                    <m:f>
                      <m:f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fPr>
                      <m:num>
                        <m:r>
                          <a:rPr lang="en-US" i="1">
                            <a:effectLst/>
                            <a:latin typeface="Cambria Math" panose="02040503050406030204" pitchFamily="18" charset="0"/>
                            <a:ea typeface="DengXian" panose="02010600030101010101" pitchFamily="2" charset="-122"/>
                            <a:cs typeface="Times New Roman" panose="02020603050405020304" pitchFamily="18" charset="0"/>
                          </a:rPr>
                          <m:t>𝑆</m:t>
                        </m:r>
                      </m:num>
                      <m:den>
                        <m:r>
                          <a:rPr lang="en-US" i="1">
                            <a:effectLst/>
                            <a:latin typeface="Cambria Math" panose="02040503050406030204" pitchFamily="18" charset="0"/>
                            <a:ea typeface="DengXian" panose="02010600030101010101" pitchFamily="2" charset="-122"/>
                            <a:cs typeface="Times New Roman" panose="02020603050405020304" pitchFamily="18" charset="0"/>
                          </a:rPr>
                          <m:t>𝐷</m:t>
                        </m:r>
                        <m:r>
                          <a:rPr lang="en-US" i="1">
                            <a:effectLst/>
                            <a:latin typeface="Cambria Math" panose="02040503050406030204" pitchFamily="18" charset="0"/>
                            <a:ea typeface="DengXian" panose="02010600030101010101" pitchFamily="2" charset="-122"/>
                            <a:cs typeface="Times New Roman" panose="02020603050405020304" pitchFamily="18" charset="0"/>
                          </a:rPr>
                          <m:t>+</m:t>
                        </m:r>
                        <m:r>
                          <a:rPr lang="en-US" i="1">
                            <a:effectLst/>
                            <a:latin typeface="Cambria Math" panose="02040503050406030204" pitchFamily="18" charset="0"/>
                            <a:ea typeface="DengXian" panose="02010600030101010101" pitchFamily="2" charset="-122"/>
                            <a:cs typeface="Times New Roman" panose="02020603050405020304" pitchFamily="18" charset="0"/>
                          </a:rPr>
                          <m:t>𝑆</m:t>
                        </m:r>
                      </m:den>
                    </m:f>
                    <m:sSub>
                      <m:sSub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sSubPr>
                      <m:e>
                        <m:r>
                          <a:rPr lang="en-US" i="1">
                            <a:effectLst/>
                            <a:latin typeface="Cambria Math" panose="02040503050406030204" pitchFamily="18" charset="0"/>
                            <a:ea typeface="DengXian" panose="02010600030101010101" pitchFamily="2" charset="-122"/>
                            <a:cs typeface="Times New Roman" panose="02020603050405020304" pitchFamily="18" charset="0"/>
                          </a:rPr>
                          <m:t>𝑟</m:t>
                        </m:r>
                      </m:e>
                      <m:sub>
                        <m:r>
                          <a:rPr lang="en-US" i="1">
                            <a:effectLst/>
                            <a:latin typeface="Cambria Math" panose="02040503050406030204" pitchFamily="18" charset="0"/>
                            <a:ea typeface="DengXian" panose="02010600030101010101" pitchFamily="2" charset="-122"/>
                            <a:cs typeface="Times New Roman" panose="02020603050405020304" pitchFamily="18" charset="0"/>
                          </a:rPr>
                          <m:t>𝑠</m:t>
                        </m:r>
                      </m:sub>
                    </m:sSub>
                    <m:r>
                      <a:rPr lang="en-US" i="1">
                        <a:effectLst/>
                        <a:latin typeface="Cambria Math" panose="02040503050406030204" pitchFamily="18" charset="0"/>
                        <a:ea typeface="DengXian" panose="02010600030101010101" pitchFamily="2" charset="-122"/>
                        <a:cs typeface="Times New Roman" panose="02020603050405020304" pitchFamily="18" charset="0"/>
                      </a:rPr>
                      <m:t> =  </m:t>
                    </m:r>
                    <m:f>
                      <m:f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fPr>
                      <m:num>
                        <m:r>
                          <a:rPr lang="en-US" i="1">
                            <a:effectLst/>
                            <a:latin typeface="Cambria Math" panose="02040503050406030204" pitchFamily="18" charset="0"/>
                            <a:ea typeface="DengXian" panose="02010600030101010101" pitchFamily="2" charset="-122"/>
                            <a:cs typeface="Times New Roman" panose="02020603050405020304" pitchFamily="18" charset="0"/>
                          </a:rPr>
                          <m:t>30</m:t>
                        </m:r>
                      </m:num>
                      <m:den>
                        <m:r>
                          <a:rPr lang="en-US" i="1">
                            <a:effectLst/>
                            <a:latin typeface="Cambria Math" panose="02040503050406030204" pitchFamily="18" charset="0"/>
                            <a:ea typeface="DengXian" panose="02010600030101010101" pitchFamily="2" charset="-122"/>
                            <a:cs typeface="Times New Roman" panose="02020603050405020304" pitchFamily="18" charset="0"/>
                          </a:rPr>
                          <m:t>30+60</m:t>
                        </m:r>
                      </m:den>
                    </m:f>
                    <m:r>
                      <a:rPr lang="en-US" i="1">
                        <a:effectLst/>
                        <a:latin typeface="Cambria Math" panose="02040503050406030204" pitchFamily="18" charset="0"/>
                        <a:ea typeface="DengXian" panose="02010600030101010101" pitchFamily="2" charset="-122"/>
                        <a:cs typeface="Times New Roman" panose="02020603050405020304" pitchFamily="18" charset="0"/>
                      </a:rPr>
                      <m:t>4%+</m:t>
                    </m:r>
                    <m:f>
                      <m:f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fPr>
                      <m:num>
                        <m:r>
                          <a:rPr lang="en-US" i="1">
                            <a:effectLst/>
                            <a:latin typeface="Cambria Math" panose="02040503050406030204" pitchFamily="18" charset="0"/>
                            <a:ea typeface="DengXian" panose="02010600030101010101" pitchFamily="2" charset="-122"/>
                            <a:cs typeface="Times New Roman" panose="02020603050405020304" pitchFamily="18" charset="0"/>
                          </a:rPr>
                          <m:t>60</m:t>
                        </m:r>
                      </m:num>
                      <m:den>
                        <m:r>
                          <a:rPr lang="en-US" i="1">
                            <a:effectLst/>
                            <a:latin typeface="Cambria Math" panose="02040503050406030204" pitchFamily="18" charset="0"/>
                            <a:ea typeface="DengXian" panose="02010600030101010101" pitchFamily="2" charset="-122"/>
                            <a:cs typeface="Times New Roman" panose="02020603050405020304" pitchFamily="18" charset="0"/>
                          </a:rPr>
                          <m:t>30+60</m:t>
                        </m:r>
                      </m:den>
                    </m:f>
                    <m:r>
                      <a:rPr lang="en-US" i="1">
                        <a:effectLst/>
                        <a:latin typeface="Cambria Math" panose="02040503050406030204" pitchFamily="18" charset="0"/>
                        <a:ea typeface="DengXian" panose="02010600030101010101" pitchFamily="2" charset="-122"/>
                        <a:cs typeface="Times New Roman" panose="02020603050405020304" pitchFamily="18" charset="0"/>
                      </a:rPr>
                      <m:t>7.96%=6.64%</m:t>
                    </m:r>
                  </m:oMath>
                </a14:m>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dirty="0"/>
              </a:p>
            </p:txBody>
          </p:sp>
        </mc:Choice>
        <mc:Fallback xmlns="">
          <p:sp>
            <p:nvSpPr>
              <p:cNvPr id="3" name="Content Placeholder 2">
                <a:extLst>
                  <a:ext uri="{FF2B5EF4-FFF2-40B4-BE49-F238E27FC236}">
                    <a16:creationId xmlns:a16="http://schemas.microsoft.com/office/drawing/2014/main" id="{6C885200-B71E-43BF-A6CB-59AED8D76D35}"/>
                  </a:ext>
                </a:extLst>
              </p:cNvPr>
              <p:cNvSpPr>
                <a:spLocks noGrp="1" noRot="1" noChangeAspect="1" noMove="1" noResize="1" noEditPoints="1" noAdjustHandles="1" noChangeArrowheads="1" noChangeShapeType="1" noTextEdit="1"/>
              </p:cNvSpPr>
              <p:nvPr>
                <p:ph idx="1"/>
              </p:nvPr>
            </p:nvSpPr>
            <p:spPr>
              <a:blipFill>
                <a:blip r:embed="rId2"/>
                <a:stretch>
                  <a:fillRect l="-1043"/>
                </a:stretch>
              </a:blipFill>
            </p:spPr>
            <p:txBody>
              <a:bodyPr/>
              <a:lstStyle/>
              <a:p>
                <a:r>
                  <a:rPr lang="en-CA">
                    <a:noFill/>
                  </a:rPr>
                  <a:t> </a:t>
                </a:r>
              </a:p>
            </p:txBody>
          </p:sp>
        </mc:Fallback>
      </mc:AlternateContent>
    </p:spTree>
    <p:extLst>
      <p:ext uri="{BB962C8B-B14F-4D97-AF65-F5344CB8AC3E}">
        <p14:creationId xmlns:p14="http://schemas.microsoft.com/office/powerpoint/2010/main" val="3945208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2F020-F0D7-4B12-AD4F-B605E700C680}"/>
              </a:ext>
            </a:extLst>
          </p:cNvPr>
          <p:cNvSpPr>
            <a:spLocks noGrp="1"/>
          </p:cNvSpPr>
          <p:nvPr>
            <p:ph type="title"/>
          </p:nvPr>
        </p:nvSpPr>
        <p:spPr/>
        <p:txBody>
          <a:bodyPr/>
          <a:lstStyle/>
          <a:p>
            <a:r>
              <a:rPr lang="en-CA" dirty="0"/>
              <a:t>Some intuition</a:t>
            </a:r>
          </a:p>
        </p:txBody>
      </p:sp>
      <p:sp>
        <p:nvSpPr>
          <p:cNvPr id="3" name="Content Placeholder 2">
            <a:extLst>
              <a:ext uri="{FF2B5EF4-FFF2-40B4-BE49-F238E27FC236}">
                <a16:creationId xmlns:a16="http://schemas.microsoft.com/office/drawing/2014/main" id="{CBC6001C-4B78-413A-AC38-1957B9D08E5C}"/>
              </a:ext>
            </a:extLst>
          </p:cNvPr>
          <p:cNvSpPr>
            <a:spLocks noGrp="1"/>
          </p:cNvSpPr>
          <p:nvPr>
            <p:ph idx="1"/>
          </p:nvPr>
        </p:nvSpPr>
        <p:spPr/>
        <p:txBody>
          <a:bodyPr>
            <a:normAutofit/>
          </a:bodyPr>
          <a:lstStyle/>
          <a:p>
            <a:r>
              <a:rPr lang="en-CA" sz="3200" dirty="0"/>
              <a:t>WACC is a linear combination of two (or more) discount rate.</a:t>
            </a:r>
          </a:p>
          <a:p>
            <a:r>
              <a:rPr lang="en-CA" sz="3200" dirty="0"/>
              <a:t>Discounting is a nonlinear factor. </a:t>
            </a:r>
          </a:p>
          <a:p>
            <a:r>
              <a:rPr lang="en-CA" sz="3200" dirty="0"/>
              <a:t>Would linear combination work for nonlinear factor?</a:t>
            </a:r>
          </a:p>
          <a:p>
            <a:r>
              <a:rPr lang="en-CA" sz="3200" dirty="0"/>
              <a:t>This is a puzzle.</a:t>
            </a:r>
          </a:p>
          <a:p>
            <a:r>
              <a:rPr lang="en-CA" sz="3200" dirty="0"/>
              <a:t>Let’s check the original paper by Modigliani and Miller.</a:t>
            </a:r>
          </a:p>
        </p:txBody>
      </p:sp>
    </p:spTree>
    <p:extLst>
      <p:ext uri="{BB962C8B-B14F-4D97-AF65-F5344CB8AC3E}">
        <p14:creationId xmlns:p14="http://schemas.microsoft.com/office/powerpoint/2010/main" val="118559982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D3925-04F8-43AA-8B20-FAE13ABA5B1A}"/>
              </a:ext>
            </a:extLst>
          </p:cNvPr>
          <p:cNvSpPr>
            <a:spLocks noGrp="1"/>
          </p:cNvSpPr>
          <p:nvPr>
            <p:ph type="title"/>
          </p:nvPr>
        </p:nvSpPr>
        <p:spPr/>
        <p:txBody>
          <a:bodyPr/>
          <a:lstStyle/>
          <a:p>
            <a:r>
              <a:rPr lang="en-US" sz="4400" dirty="0">
                <a:effectLst/>
                <a:latin typeface="Times New Roman" panose="02020603050405020304" pitchFamily="18" charset="0"/>
                <a:ea typeface="DengXian" panose="02010600030101010101" pitchFamily="2" charset="-122"/>
                <a:cs typeface="Times New Roman" panose="02020603050405020304" pitchFamily="18" charset="0"/>
              </a:rPr>
              <a:t>The value of equity cashflows discounted by WACC</a:t>
            </a:r>
            <a:endParaRPr lang="en-CA"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2AE2C925-D030-4398-A3C9-CB358C502EB7}"/>
                  </a:ext>
                </a:extLst>
              </p:cNvPr>
              <p:cNvSpPr>
                <a:spLocks noGrp="1"/>
              </p:cNvSpPr>
              <p:nvPr>
                <p:ph idx="1"/>
              </p:nvPr>
            </p:nvSpPr>
            <p:spPr/>
            <p:txBody>
              <a:bodyPr>
                <a:noAutofit/>
              </a:bodyPr>
              <a:lstStyle/>
              <a:p>
                <a:pPr algn="just">
                  <a:lnSpc>
                    <a:spcPct val="200000"/>
                  </a:lnSpc>
                  <a:spcAft>
                    <a:spcPts val="1000"/>
                  </a:spcAft>
                  <a:tabLst>
                    <a:tab pos="3321050" algn="l"/>
                  </a:tabLst>
                </a:pPr>
                <a14:m>
                  <m:oMath xmlns:m="http://schemas.openxmlformats.org/officeDocument/2006/math">
                    <m:nary>
                      <m:naryPr>
                        <m:chr m:val="∑"/>
                        <m:limLoc m:val="undOv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naryPr>
                      <m:sub>
                        <m:r>
                          <a:rPr lang="en-US" i="1">
                            <a:effectLst/>
                            <a:latin typeface="Cambria Math" panose="02040503050406030204" pitchFamily="18" charset="0"/>
                            <a:ea typeface="DengXian" panose="02010600030101010101" pitchFamily="2" charset="-122"/>
                            <a:cs typeface="Times New Roman" panose="02020603050405020304" pitchFamily="18" charset="0"/>
                          </a:rPr>
                          <m:t>𝑖</m:t>
                        </m:r>
                        <m:r>
                          <a:rPr lang="en-US" i="1">
                            <a:effectLst/>
                            <a:latin typeface="Cambria Math" panose="02040503050406030204" pitchFamily="18" charset="0"/>
                            <a:ea typeface="DengXian" panose="02010600030101010101" pitchFamily="2" charset="-122"/>
                            <a:cs typeface="Times New Roman" panose="02020603050405020304" pitchFamily="18" charset="0"/>
                          </a:rPr>
                          <m:t>=1</m:t>
                        </m:r>
                      </m:sub>
                      <m:sup>
                        <m:r>
                          <a:rPr lang="en-US" i="1">
                            <a:effectLst/>
                            <a:latin typeface="Cambria Math" panose="02040503050406030204" pitchFamily="18" charset="0"/>
                            <a:ea typeface="DengXian" panose="02010600030101010101" pitchFamily="2" charset="-122"/>
                            <a:cs typeface="Times New Roman" panose="02020603050405020304" pitchFamily="18" charset="0"/>
                          </a:rPr>
                          <m:t>∞</m:t>
                        </m:r>
                      </m:sup>
                      <m:e>
                        <m:f>
                          <m:f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fPr>
                          <m:num>
                            <m:sSub>
                              <m:sSub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sSubPr>
                              <m:e>
                                <m:r>
                                  <a:rPr lang="en-US" i="1">
                                    <a:effectLst/>
                                    <a:latin typeface="Cambria Math" panose="02040503050406030204" pitchFamily="18" charset="0"/>
                                    <a:ea typeface="DengXian" panose="02010600030101010101" pitchFamily="2" charset="-122"/>
                                    <a:cs typeface="Times New Roman" panose="02020603050405020304" pitchFamily="18" charset="0"/>
                                  </a:rPr>
                                  <m:t>𝑑</m:t>
                                </m:r>
                              </m:e>
                              <m:sub>
                                <m:r>
                                  <a:rPr lang="en-US" i="1">
                                    <a:effectLst/>
                                    <a:latin typeface="Cambria Math" panose="02040503050406030204" pitchFamily="18" charset="0"/>
                                    <a:ea typeface="DengXian" panose="02010600030101010101" pitchFamily="2" charset="-122"/>
                                    <a:cs typeface="Times New Roman" panose="02020603050405020304" pitchFamily="18" charset="0"/>
                                  </a:rPr>
                                  <m:t>𝑖</m:t>
                                </m:r>
                              </m:sub>
                            </m:sSub>
                          </m:num>
                          <m:den>
                            <m:sSup>
                              <m:sSup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sSupPr>
                              <m:e>
                                <m:d>
                                  <m:d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dPr>
                                  <m:e>
                                    <m:r>
                                      <a:rPr lang="en-US" i="1">
                                        <a:effectLst/>
                                        <a:latin typeface="Cambria Math" panose="02040503050406030204" pitchFamily="18" charset="0"/>
                                        <a:ea typeface="DengXian" panose="02010600030101010101" pitchFamily="2" charset="-122"/>
                                        <a:cs typeface="Times New Roman" panose="02020603050405020304" pitchFamily="18" charset="0"/>
                                      </a:rPr>
                                      <m:t>1+</m:t>
                                    </m:r>
                                    <m:r>
                                      <a:rPr lang="en-US" i="1">
                                        <a:effectLst/>
                                        <a:latin typeface="Cambria Math" panose="02040503050406030204" pitchFamily="18" charset="0"/>
                                        <a:ea typeface="DengXian" panose="02010600030101010101" pitchFamily="2" charset="-122"/>
                                        <a:cs typeface="Times New Roman" panose="02020603050405020304" pitchFamily="18" charset="0"/>
                                      </a:rPr>
                                      <m:t>𝑊𝐴𝐶𝐶</m:t>
                                    </m:r>
                                  </m:e>
                                </m:d>
                              </m:e>
                              <m:sup>
                                <m:r>
                                  <a:rPr lang="en-US" i="1">
                                    <a:effectLst/>
                                    <a:latin typeface="Cambria Math" panose="02040503050406030204" pitchFamily="18" charset="0"/>
                                    <a:ea typeface="DengXian" panose="02010600030101010101" pitchFamily="2" charset="-122"/>
                                    <a:cs typeface="Times New Roman" panose="02020603050405020304" pitchFamily="18" charset="0"/>
                                  </a:rPr>
                                  <m:t>𝑖</m:t>
                                </m:r>
                              </m:sup>
                            </m:sSup>
                          </m:den>
                        </m:f>
                      </m:e>
                    </m:nary>
                  </m:oMath>
                </a14:m>
                <a:r>
                  <a:rPr lang="en-US" dirty="0">
                    <a:effectLst/>
                    <a:latin typeface="Times New Roman" panose="02020603050405020304" pitchFamily="18" charset="0"/>
                    <a:ea typeface="DengXian" panose="02010600030101010101" pitchFamily="2" charset="-122"/>
                    <a:cs typeface="Times New Roman" panose="02020603050405020304" pitchFamily="18" charset="0"/>
                  </a:rPr>
                  <a:t> = </a:t>
                </a:r>
                <a14:m>
                  <m:oMath xmlns:m="http://schemas.openxmlformats.org/officeDocument/2006/math">
                    <m:nary>
                      <m:naryPr>
                        <m:chr m:val="∑"/>
                        <m:limLoc m:val="undOv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naryPr>
                      <m:sub>
                        <m:r>
                          <a:rPr lang="en-US" i="1">
                            <a:effectLst/>
                            <a:latin typeface="Cambria Math" panose="02040503050406030204" pitchFamily="18" charset="0"/>
                            <a:ea typeface="DengXian" panose="02010600030101010101" pitchFamily="2" charset="-122"/>
                            <a:cs typeface="Times New Roman" panose="02020603050405020304" pitchFamily="18" charset="0"/>
                          </a:rPr>
                          <m:t>𝑖</m:t>
                        </m:r>
                        <m:r>
                          <a:rPr lang="en-US" i="1">
                            <a:effectLst/>
                            <a:latin typeface="Cambria Math" panose="02040503050406030204" pitchFamily="18" charset="0"/>
                            <a:ea typeface="DengXian" panose="02010600030101010101" pitchFamily="2" charset="-122"/>
                            <a:cs typeface="Times New Roman" panose="02020603050405020304" pitchFamily="18" charset="0"/>
                          </a:rPr>
                          <m:t>=1</m:t>
                        </m:r>
                      </m:sub>
                      <m:sup>
                        <m:r>
                          <a:rPr lang="en-US" i="1">
                            <a:effectLst/>
                            <a:latin typeface="Cambria Math" panose="02040503050406030204" pitchFamily="18" charset="0"/>
                            <a:ea typeface="DengXian" panose="02010600030101010101" pitchFamily="2" charset="-122"/>
                            <a:cs typeface="Times New Roman" panose="02020603050405020304" pitchFamily="18" charset="0"/>
                          </a:rPr>
                          <m:t>5</m:t>
                        </m:r>
                      </m:sup>
                      <m:e>
                        <m:f>
                          <m:f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fPr>
                          <m:num>
                            <m:sSub>
                              <m:sSub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sSubPr>
                              <m:e>
                                <m:r>
                                  <a:rPr lang="en-US" i="1">
                                    <a:effectLst/>
                                    <a:latin typeface="Cambria Math" panose="02040503050406030204" pitchFamily="18" charset="0"/>
                                    <a:ea typeface="DengXian" panose="02010600030101010101" pitchFamily="2" charset="-122"/>
                                    <a:cs typeface="Times New Roman" panose="02020603050405020304" pitchFamily="18" charset="0"/>
                                  </a:rPr>
                                  <m:t>𝑑</m:t>
                                </m:r>
                              </m:e>
                              <m:sub>
                                <m:r>
                                  <a:rPr lang="en-US" i="1">
                                    <a:effectLst/>
                                    <a:latin typeface="Cambria Math" panose="02040503050406030204" pitchFamily="18" charset="0"/>
                                    <a:ea typeface="DengXian" panose="02010600030101010101" pitchFamily="2" charset="-122"/>
                                    <a:cs typeface="Times New Roman" panose="02020603050405020304" pitchFamily="18" charset="0"/>
                                  </a:rPr>
                                  <m:t>𝑖</m:t>
                                </m:r>
                              </m:sub>
                            </m:sSub>
                          </m:num>
                          <m:den>
                            <m:sSup>
                              <m:sSup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sSupPr>
                              <m:e>
                                <m:d>
                                  <m:d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dPr>
                                  <m:e>
                                    <m:r>
                                      <a:rPr lang="en-US" i="1">
                                        <a:effectLst/>
                                        <a:latin typeface="Cambria Math" panose="02040503050406030204" pitchFamily="18" charset="0"/>
                                        <a:ea typeface="DengXian" panose="02010600030101010101" pitchFamily="2" charset="-122"/>
                                        <a:cs typeface="Times New Roman" panose="02020603050405020304" pitchFamily="18" charset="0"/>
                                      </a:rPr>
                                      <m:t>1+</m:t>
                                    </m:r>
                                    <m:r>
                                      <a:rPr lang="en-US" i="1">
                                        <a:effectLst/>
                                        <a:latin typeface="Cambria Math" panose="02040503050406030204" pitchFamily="18" charset="0"/>
                                        <a:ea typeface="DengXian" panose="02010600030101010101" pitchFamily="2" charset="-122"/>
                                        <a:cs typeface="Times New Roman" panose="02020603050405020304" pitchFamily="18" charset="0"/>
                                      </a:rPr>
                                      <m:t>𝑊𝐴𝐶𝐶</m:t>
                                    </m:r>
                                  </m:e>
                                </m:d>
                              </m:e>
                              <m:sup>
                                <m:r>
                                  <a:rPr lang="en-US" i="1">
                                    <a:effectLst/>
                                    <a:latin typeface="Cambria Math" panose="02040503050406030204" pitchFamily="18" charset="0"/>
                                    <a:ea typeface="DengXian" panose="02010600030101010101" pitchFamily="2" charset="-122"/>
                                    <a:cs typeface="Times New Roman" panose="02020603050405020304" pitchFamily="18" charset="0"/>
                                  </a:rPr>
                                  <m:t>𝑖</m:t>
                                </m:r>
                              </m:sup>
                            </m:sSup>
                          </m:den>
                        </m:f>
                      </m:e>
                    </m:nary>
                    <m:r>
                      <a:rPr lang="en-US" i="1">
                        <a:effectLst/>
                        <a:latin typeface="Cambria Math" panose="02040503050406030204" pitchFamily="18" charset="0"/>
                        <a:ea typeface="DengXian" panose="02010600030101010101" pitchFamily="2" charset="-122"/>
                        <a:cs typeface="Times New Roman" panose="02020603050405020304" pitchFamily="18" charset="0"/>
                      </a:rPr>
                      <m:t>+ </m:t>
                    </m:r>
                    <m:nary>
                      <m:naryPr>
                        <m:chr m:val="∑"/>
                        <m:limLoc m:val="undOv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naryPr>
                      <m:sub>
                        <m:r>
                          <a:rPr lang="en-US" i="1">
                            <a:effectLst/>
                            <a:latin typeface="Cambria Math" panose="02040503050406030204" pitchFamily="18" charset="0"/>
                            <a:ea typeface="DengXian" panose="02010600030101010101" pitchFamily="2" charset="-122"/>
                            <a:cs typeface="Times New Roman" panose="02020603050405020304" pitchFamily="18" charset="0"/>
                          </a:rPr>
                          <m:t>𝑖</m:t>
                        </m:r>
                        <m:r>
                          <a:rPr lang="en-US" i="1">
                            <a:effectLst/>
                            <a:latin typeface="Cambria Math" panose="02040503050406030204" pitchFamily="18" charset="0"/>
                            <a:ea typeface="DengXian" panose="02010600030101010101" pitchFamily="2" charset="-122"/>
                            <a:cs typeface="Times New Roman" panose="02020603050405020304" pitchFamily="18" charset="0"/>
                          </a:rPr>
                          <m:t>=6</m:t>
                        </m:r>
                      </m:sub>
                      <m:sup>
                        <m:r>
                          <a:rPr lang="en-US" i="1">
                            <a:effectLst/>
                            <a:latin typeface="Cambria Math" panose="02040503050406030204" pitchFamily="18" charset="0"/>
                            <a:ea typeface="DengXian" panose="02010600030101010101" pitchFamily="2" charset="-122"/>
                            <a:cs typeface="Times New Roman" panose="02020603050405020304" pitchFamily="18" charset="0"/>
                          </a:rPr>
                          <m:t>∞</m:t>
                        </m:r>
                      </m:sup>
                      <m:e>
                        <m:f>
                          <m:f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fPr>
                          <m:num>
                            <m:sSub>
                              <m:sSub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sSubPr>
                              <m:e>
                                <m:r>
                                  <a:rPr lang="en-US" i="1">
                                    <a:effectLst/>
                                    <a:latin typeface="Cambria Math" panose="02040503050406030204" pitchFamily="18" charset="0"/>
                                    <a:ea typeface="DengXian" panose="02010600030101010101" pitchFamily="2" charset="-122"/>
                                    <a:cs typeface="Times New Roman" panose="02020603050405020304" pitchFamily="18" charset="0"/>
                                  </a:rPr>
                                  <m:t>𝑑</m:t>
                                </m:r>
                              </m:e>
                              <m:sub>
                                <m:r>
                                  <a:rPr lang="en-US" i="1">
                                    <a:effectLst/>
                                    <a:latin typeface="Cambria Math" panose="02040503050406030204" pitchFamily="18" charset="0"/>
                                    <a:ea typeface="DengXian" panose="02010600030101010101" pitchFamily="2" charset="-122"/>
                                    <a:cs typeface="Times New Roman" panose="02020603050405020304" pitchFamily="18" charset="0"/>
                                  </a:rPr>
                                  <m:t>𝑖</m:t>
                                </m:r>
                              </m:sub>
                            </m:sSub>
                          </m:num>
                          <m:den>
                            <m:sSup>
                              <m:sSup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sSupPr>
                              <m:e>
                                <m:d>
                                  <m:d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dPr>
                                  <m:e>
                                    <m:r>
                                      <a:rPr lang="en-US" i="1">
                                        <a:effectLst/>
                                        <a:latin typeface="Cambria Math" panose="02040503050406030204" pitchFamily="18" charset="0"/>
                                        <a:ea typeface="DengXian" panose="02010600030101010101" pitchFamily="2" charset="-122"/>
                                        <a:cs typeface="Times New Roman" panose="02020603050405020304" pitchFamily="18" charset="0"/>
                                      </a:rPr>
                                      <m:t>1+</m:t>
                                    </m:r>
                                    <m:r>
                                      <a:rPr lang="en-US" i="1">
                                        <a:effectLst/>
                                        <a:latin typeface="Cambria Math" panose="02040503050406030204" pitchFamily="18" charset="0"/>
                                        <a:ea typeface="DengXian" panose="02010600030101010101" pitchFamily="2" charset="-122"/>
                                        <a:cs typeface="Times New Roman" panose="02020603050405020304" pitchFamily="18" charset="0"/>
                                      </a:rPr>
                                      <m:t>𝑊𝐴𝐶𝐶</m:t>
                                    </m:r>
                                  </m:e>
                                </m:d>
                              </m:e>
                              <m:sup>
                                <m:r>
                                  <a:rPr lang="en-US" i="1">
                                    <a:effectLst/>
                                    <a:latin typeface="Cambria Math" panose="02040503050406030204" pitchFamily="18" charset="0"/>
                                    <a:ea typeface="DengXian" panose="02010600030101010101" pitchFamily="2" charset="-122"/>
                                    <a:cs typeface="Times New Roman" panose="02020603050405020304" pitchFamily="18" charset="0"/>
                                  </a:rPr>
                                  <m:t>𝑖</m:t>
                                </m:r>
                              </m:sup>
                            </m:sSup>
                          </m:den>
                        </m:f>
                      </m:e>
                    </m:nary>
                    <m:r>
                      <a:rPr lang="en-US" i="1">
                        <a:effectLst/>
                        <a:latin typeface="Cambria Math" panose="02040503050406030204" pitchFamily="18" charset="0"/>
                        <a:ea typeface="DengXian" panose="02010600030101010101" pitchFamily="2" charset="-122"/>
                        <a:cs typeface="Times New Roman" panose="02020603050405020304" pitchFamily="18" charset="0"/>
                      </a:rPr>
                      <m:t> </m:t>
                    </m:r>
                  </m:oMath>
                </a14:m>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pPr algn="just">
                  <a:lnSpc>
                    <a:spcPct val="200000"/>
                  </a:lnSpc>
                  <a:spcAft>
                    <a:spcPts val="1000"/>
                  </a:spcAft>
                  <a:tabLst>
                    <a:tab pos="3321050" algn="l"/>
                  </a:tabLst>
                </a:pPr>
                <a14:m>
                  <m:oMath xmlns:m="http://schemas.openxmlformats.org/officeDocument/2006/math">
                    <m:r>
                      <a:rPr lang="en-US" i="1">
                        <a:effectLst/>
                        <a:latin typeface="Cambria Math" panose="02040503050406030204" pitchFamily="18" charset="0"/>
                        <a:ea typeface="DengXian" panose="02010600030101010101" pitchFamily="2" charset="-122"/>
                        <a:cs typeface="Times New Roman" panose="02020603050405020304" pitchFamily="18" charset="0"/>
                      </a:rPr>
                      <m:t>= </m:t>
                    </m:r>
                    <m:f>
                      <m:f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fPr>
                      <m:num>
                        <m:sSub>
                          <m:sSub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sSubPr>
                          <m:e>
                            <m:r>
                              <a:rPr lang="en-US" i="1">
                                <a:effectLst/>
                                <a:latin typeface="Cambria Math" panose="02040503050406030204" pitchFamily="18" charset="0"/>
                                <a:ea typeface="DengXian" panose="02010600030101010101" pitchFamily="2" charset="-122"/>
                                <a:cs typeface="Times New Roman" panose="02020603050405020304" pitchFamily="18" charset="0"/>
                              </a:rPr>
                              <m:t>𝑑</m:t>
                            </m:r>
                          </m:e>
                          <m:sub>
                            <m:r>
                              <a:rPr lang="en-US" i="1">
                                <a:effectLst/>
                                <a:latin typeface="Cambria Math" panose="02040503050406030204" pitchFamily="18" charset="0"/>
                                <a:ea typeface="DengXian" panose="02010600030101010101" pitchFamily="2" charset="-122"/>
                                <a:cs typeface="Times New Roman" panose="02020603050405020304" pitchFamily="18" charset="0"/>
                              </a:rPr>
                              <m:t>1</m:t>
                            </m:r>
                          </m:sub>
                        </m:sSub>
                      </m:num>
                      <m:den>
                        <m:r>
                          <a:rPr lang="en-US" i="1">
                            <a:effectLst/>
                            <a:latin typeface="Cambria Math" panose="02040503050406030204" pitchFamily="18" charset="0"/>
                            <a:ea typeface="DengXian" panose="02010600030101010101" pitchFamily="2" charset="-122"/>
                            <a:cs typeface="Times New Roman" panose="02020603050405020304" pitchFamily="18" charset="0"/>
                          </a:rPr>
                          <m:t>𝑊𝐴𝐶𝐶</m:t>
                        </m:r>
                        <m:r>
                          <a:rPr lang="en-US" i="1">
                            <a:effectLst/>
                            <a:latin typeface="Cambria Math" panose="02040503050406030204" pitchFamily="18" charset="0"/>
                            <a:ea typeface="DengXian" panose="02010600030101010101" pitchFamily="2" charset="-122"/>
                            <a:cs typeface="Times New Roman" panose="02020603050405020304" pitchFamily="18" charset="0"/>
                          </a:rPr>
                          <m:t>−</m:t>
                        </m:r>
                        <m:sSub>
                          <m:sSub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sSubPr>
                          <m:e>
                            <m:r>
                              <a:rPr lang="en-US" i="1">
                                <a:effectLst/>
                                <a:latin typeface="Cambria Math" panose="02040503050406030204" pitchFamily="18" charset="0"/>
                                <a:ea typeface="DengXian" panose="02010600030101010101" pitchFamily="2" charset="-122"/>
                                <a:cs typeface="Times New Roman" panose="02020603050405020304" pitchFamily="18" charset="0"/>
                              </a:rPr>
                              <m:t>𝑔</m:t>
                            </m:r>
                          </m:e>
                          <m:sub>
                            <m:r>
                              <a:rPr lang="en-US" i="1">
                                <a:effectLst/>
                                <a:latin typeface="Cambria Math" panose="02040503050406030204" pitchFamily="18" charset="0"/>
                                <a:ea typeface="DengXian" panose="02010600030101010101" pitchFamily="2" charset="-122"/>
                                <a:cs typeface="Times New Roman" panose="02020603050405020304" pitchFamily="18" charset="0"/>
                              </a:rPr>
                              <m:t>1</m:t>
                            </m:r>
                          </m:sub>
                        </m:sSub>
                      </m:den>
                    </m:f>
                    <m:r>
                      <a:rPr lang="en-US" i="1">
                        <a:effectLst/>
                        <a:latin typeface="Cambria Math" panose="02040503050406030204" pitchFamily="18" charset="0"/>
                        <a:ea typeface="DengXian" panose="02010600030101010101" pitchFamily="2" charset="-122"/>
                        <a:cs typeface="Times New Roman" panose="02020603050405020304" pitchFamily="18" charset="0"/>
                      </a:rPr>
                      <m:t> </m:t>
                    </m:r>
                    <m:d>
                      <m:d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dPr>
                      <m:e>
                        <m:r>
                          <a:rPr lang="en-US" i="1">
                            <a:effectLst/>
                            <a:latin typeface="Cambria Math" panose="02040503050406030204" pitchFamily="18" charset="0"/>
                            <a:ea typeface="DengXian" panose="02010600030101010101" pitchFamily="2" charset="-122"/>
                            <a:cs typeface="Times New Roman" panose="02020603050405020304" pitchFamily="18" charset="0"/>
                          </a:rPr>
                          <m:t>1−</m:t>
                        </m:r>
                        <m:f>
                          <m:f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fPr>
                          <m:num>
                            <m:sSup>
                              <m:sSup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sSupPr>
                              <m:e>
                                <m:d>
                                  <m:d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dPr>
                                  <m:e>
                                    <m:r>
                                      <a:rPr lang="en-US" i="1">
                                        <a:effectLst/>
                                        <a:latin typeface="Cambria Math" panose="02040503050406030204" pitchFamily="18" charset="0"/>
                                        <a:ea typeface="DengXian" panose="02010600030101010101" pitchFamily="2" charset="-122"/>
                                        <a:cs typeface="Times New Roman" panose="02020603050405020304" pitchFamily="18" charset="0"/>
                                      </a:rPr>
                                      <m:t>1+</m:t>
                                    </m:r>
                                    <m:sSub>
                                      <m:sSub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sSubPr>
                                      <m:e>
                                        <m:r>
                                          <a:rPr lang="en-US" i="1">
                                            <a:effectLst/>
                                            <a:latin typeface="Cambria Math" panose="02040503050406030204" pitchFamily="18" charset="0"/>
                                            <a:ea typeface="DengXian" panose="02010600030101010101" pitchFamily="2" charset="-122"/>
                                            <a:cs typeface="Times New Roman" panose="02020603050405020304" pitchFamily="18" charset="0"/>
                                          </a:rPr>
                                          <m:t>𝑔</m:t>
                                        </m:r>
                                      </m:e>
                                      <m:sub>
                                        <m:r>
                                          <a:rPr lang="en-US" i="1">
                                            <a:effectLst/>
                                            <a:latin typeface="Cambria Math" panose="02040503050406030204" pitchFamily="18" charset="0"/>
                                            <a:ea typeface="DengXian" panose="02010600030101010101" pitchFamily="2" charset="-122"/>
                                            <a:cs typeface="Times New Roman" panose="02020603050405020304" pitchFamily="18" charset="0"/>
                                          </a:rPr>
                                          <m:t>1</m:t>
                                        </m:r>
                                      </m:sub>
                                    </m:sSub>
                                  </m:e>
                                </m:d>
                              </m:e>
                              <m:sup>
                                <m:r>
                                  <a:rPr lang="en-US" i="1">
                                    <a:effectLst/>
                                    <a:latin typeface="Cambria Math" panose="02040503050406030204" pitchFamily="18" charset="0"/>
                                    <a:ea typeface="DengXian" panose="02010600030101010101" pitchFamily="2" charset="-122"/>
                                    <a:cs typeface="Times New Roman" panose="02020603050405020304" pitchFamily="18" charset="0"/>
                                  </a:rPr>
                                  <m:t>5</m:t>
                                </m:r>
                              </m:sup>
                            </m:sSup>
                          </m:num>
                          <m:den>
                            <m:sSup>
                              <m:sSup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sSupPr>
                              <m:e>
                                <m:d>
                                  <m:d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dPr>
                                  <m:e>
                                    <m:r>
                                      <a:rPr lang="en-US" i="1">
                                        <a:effectLst/>
                                        <a:latin typeface="Cambria Math" panose="02040503050406030204" pitchFamily="18" charset="0"/>
                                        <a:ea typeface="DengXian" panose="02010600030101010101" pitchFamily="2" charset="-122"/>
                                        <a:cs typeface="Times New Roman" panose="02020603050405020304" pitchFamily="18" charset="0"/>
                                      </a:rPr>
                                      <m:t>1+</m:t>
                                    </m:r>
                                    <m:r>
                                      <a:rPr lang="en-US" i="1">
                                        <a:effectLst/>
                                        <a:latin typeface="Cambria Math" panose="02040503050406030204" pitchFamily="18" charset="0"/>
                                        <a:ea typeface="DengXian" panose="02010600030101010101" pitchFamily="2" charset="-122"/>
                                        <a:cs typeface="Times New Roman" panose="02020603050405020304" pitchFamily="18" charset="0"/>
                                      </a:rPr>
                                      <m:t>𝑊𝐴𝐶𝐶</m:t>
                                    </m:r>
                                  </m:e>
                                </m:d>
                              </m:e>
                              <m:sup>
                                <m:r>
                                  <a:rPr lang="en-US" i="1">
                                    <a:effectLst/>
                                    <a:latin typeface="Cambria Math" panose="02040503050406030204" pitchFamily="18" charset="0"/>
                                    <a:ea typeface="DengXian" panose="02010600030101010101" pitchFamily="2" charset="-122"/>
                                    <a:cs typeface="Times New Roman" panose="02020603050405020304" pitchFamily="18" charset="0"/>
                                  </a:rPr>
                                  <m:t>5</m:t>
                                </m:r>
                              </m:sup>
                            </m:sSup>
                          </m:den>
                        </m:f>
                      </m:e>
                    </m:d>
                    <m:r>
                      <a:rPr lang="en-US" i="1">
                        <a:effectLst/>
                        <a:latin typeface="Cambria Math" panose="02040503050406030204" pitchFamily="18" charset="0"/>
                        <a:ea typeface="DengXian" panose="02010600030101010101" pitchFamily="2" charset="-122"/>
                        <a:cs typeface="Times New Roman" panose="02020603050405020304" pitchFamily="18" charset="0"/>
                      </a:rPr>
                      <m:t>+</m:t>
                    </m:r>
                    <m:f>
                      <m:f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fPr>
                      <m:num>
                        <m:sSub>
                          <m:sSub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sSubPr>
                          <m:e>
                            <m:r>
                              <a:rPr lang="en-US" i="1">
                                <a:effectLst/>
                                <a:latin typeface="Cambria Math" panose="02040503050406030204" pitchFamily="18" charset="0"/>
                                <a:ea typeface="DengXian" panose="02010600030101010101" pitchFamily="2" charset="-122"/>
                                <a:cs typeface="Times New Roman" panose="02020603050405020304" pitchFamily="18" charset="0"/>
                              </a:rPr>
                              <m:t>𝑑</m:t>
                            </m:r>
                          </m:e>
                          <m:sub>
                            <m:r>
                              <a:rPr lang="en-US" i="1">
                                <a:effectLst/>
                                <a:latin typeface="Cambria Math" panose="02040503050406030204" pitchFamily="18" charset="0"/>
                                <a:ea typeface="DengXian" panose="02010600030101010101" pitchFamily="2" charset="-122"/>
                                <a:cs typeface="Times New Roman" panose="02020603050405020304" pitchFamily="18" charset="0"/>
                              </a:rPr>
                              <m:t>6</m:t>
                            </m:r>
                          </m:sub>
                        </m:sSub>
                      </m:num>
                      <m:den>
                        <m:r>
                          <a:rPr lang="en-US" i="1">
                            <a:effectLst/>
                            <a:latin typeface="Cambria Math" panose="02040503050406030204" pitchFamily="18" charset="0"/>
                            <a:ea typeface="DengXian" panose="02010600030101010101" pitchFamily="2" charset="-122"/>
                            <a:cs typeface="Times New Roman" panose="02020603050405020304" pitchFamily="18" charset="0"/>
                          </a:rPr>
                          <m:t>𝑊𝐴𝐶𝐶</m:t>
                        </m:r>
                        <m:r>
                          <a:rPr lang="en-US" i="1">
                            <a:effectLst/>
                            <a:latin typeface="Cambria Math" panose="02040503050406030204" pitchFamily="18" charset="0"/>
                            <a:ea typeface="DengXian" panose="02010600030101010101" pitchFamily="2" charset="-122"/>
                            <a:cs typeface="Times New Roman" panose="02020603050405020304" pitchFamily="18" charset="0"/>
                          </a:rPr>
                          <m:t>−</m:t>
                        </m:r>
                        <m:sSub>
                          <m:sSub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sSubPr>
                          <m:e>
                            <m:r>
                              <a:rPr lang="en-US" i="1">
                                <a:effectLst/>
                                <a:latin typeface="Cambria Math" panose="02040503050406030204" pitchFamily="18" charset="0"/>
                                <a:ea typeface="DengXian" panose="02010600030101010101" pitchFamily="2" charset="-122"/>
                                <a:cs typeface="Times New Roman" panose="02020603050405020304" pitchFamily="18" charset="0"/>
                              </a:rPr>
                              <m:t>𝑔</m:t>
                            </m:r>
                          </m:e>
                          <m:sub>
                            <m:r>
                              <a:rPr lang="en-US" i="1">
                                <a:effectLst/>
                                <a:latin typeface="Cambria Math" panose="02040503050406030204" pitchFamily="18" charset="0"/>
                                <a:ea typeface="DengXian" panose="02010600030101010101" pitchFamily="2" charset="-122"/>
                                <a:cs typeface="Times New Roman" panose="02020603050405020304" pitchFamily="18" charset="0"/>
                              </a:rPr>
                              <m:t>2</m:t>
                            </m:r>
                          </m:sub>
                        </m:sSub>
                      </m:den>
                    </m:f>
                    <m:f>
                      <m:f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fPr>
                      <m:num>
                        <m:r>
                          <a:rPr lang="en-US" i="1">
                            <a:effectLst/>
                            <a:latin typeface="Cambria Math" panose="02040503050406030204" pitchFamily="18" charset="0"/>
                            <a:ea typeface="DengXian" panose="02010600030101010101" pitchFamily="2" charset="-122"/>
                            <a:cs typeface="Times New Roman" panose="02020603050405020304" pitchFamily="18" charset="0"/>
                          </a:rPr>
                          <m:t>1</m:t>
                        </m:r>
                      </m:num>
                      <m:den>
                        <m:sSup>
                          <m:sSup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sSupPr>
                          <m:e>
                            <m:d>
                              <m:dPr>
                                <m:ctrlPr>
                                  <a:rPr lang="en-CA" i="1">
                                    <a:effectLst/>
                                    <a:latin typeface="Cambria Math" panose="02040503050406030204" pitchFamily="18" charset="0"/>
                                    <a:ea typeface="DengXian" panose="02010600030101010101" pitchFamily="2" charset="-122"/>
                                    <a:cs typeface="Times New Roman" panose="02020603050405020304" pitchFamily="18" charset="0"/>
                                  </a:rPr>
                                </m:ctrlPr>
                              </m:dPr>
                              <m:e>
                                <m:r>
                                  <a:rPr lang="en-US" i="1">
                                    <a:effectLst/>
                                    <a:latin typeface="Cambria Math" panose="02040503050406030204" pitchFamily="18" charset="0"/>
                                    <a:ea typeface="DengXian" panose="02010600030101010101" pitchFamily="2" charset="-122"/>
                                    <a:cs typeface="Times New Roman" panose="02020603050405020304" pitchFamily="18" charset="0"/>
                                  </a:rPr>
                                  <m:t>1+</m:t>
                                </m:r>
                                <m:r>
                                  <a:rPr lang="en-US" i="1">
                                    <a:effectLst/>
                                    <a:latin typeface="Cambria Math" panose="02040503050406030204" pitchFamily="18" charset="0"/>
                                    <a:ea typeface="DengXian" panose="02010600030101010101" pitchFamily="2" charset="-122"/>
                                    <a:cs typeface="Times New Roman" panose="02020603050405020304" pitchFamily="18" charset="0"/>
                                  </a:rPr>
                                  <m:t>𝑊𝐴𝐶𝐶</m:t>
                                </m:r>
                              </m:e>
                            </m:d>
                          </m:e>
                          <m:sup>
                            <m:r>
                              <a:rPr lang="en-US" i="1">
                                <a:effectLst/>
                                <a:latin typeface="Cambria Math" panose="02040503050406030204" pitchFamily="18" charset="0"/>
                                <a:ea typeface="DengXian" panose="02010600030101010101" pitchFamily="2" charset="-122"/>
                                <a:cs typeface="Times New Roman" panose="02020603050405020304" pitchFamily="18" charset="0"/>
                              </a:rPr>
                              <m:t>5</m:t>
                            </m:r>
                          </m:sup>
                        </m:sSup>
                      </m:den>
                    </m:f>
                    <m:r>
                      <a:rPr lang="en-US" i="1">
                        <a:effectLst/>
                        <a:latin typeface="Cambria Math" panose="02040503050406030204" pitchFamily="18" charset="0"/>
                        <a:ea typeface="DengXian" panose="02010600030101010101" pitchFamily="2" charset="-122"/>
                        <a:cs typeface="Times New Roman" panose="02020603050405020304" pitchFamily="18" charset="0"/>
                      </a:rPr>
                      <m:t>=82.64</m:t>
                    </m:r>
                  </m:oMath>
                </a14:m>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dirty="0"/>
              </a:p>
            </p:txBody>
          </p:sp>
        </mc:Choice>
        <mc:Fallback xmlns="">
          <p:sp>
            <p:nvSpPr>
              <p:cNvPr id="3" name="Content Placeholder 2">
                <a:extLst>
                  <a:ext uri="{FF2B5EF4-FFF2-40B4-BE49-F238E27FC236}">
                    <a16:creationId xmlns:a16="http://schemas.microsoft.com/office/drawing/2014/main" id="{2AE2C925-D030-4398-A3C9-CB358C502EB7}"/>
                  </a:ext>
                </a:extLst>
              </p:cNvPr>
              <p:cNvSpPr>
                <a:spLocks noGrp="1" noRot="1" noChangeAspect="1" noMove="1" noResize="1" noEditPoints="1" noAdjustHandles="1" noChangeArrowheads="1" noChangeShapeType="1" noTextEdit="1"/>
              </p:cNvSpPr>
              <p:nvPr>
                <p:ph idx="1"/>
              </p:nvPr>
            </p:nvSpPr>
            <p:spPr>
              <a:blipFill>
                <a:blip r:embed="rId2"/>
                <a:stretch>
                  <a:fillRect/>
                </a:stretch>
              </a:blipFill>
            </p:spPr>
            <p:txBody>
              <a:bodyPr/>
              <a:lstStyle/>
              <a:p>
                <a:r>
                  <a:rPr lang="en-CA">
                    <a:noFill/>
                  </a:rPr>
                  <a:t> </a:t>
                </a:r>
              </a:p>
            </p:txBody>
          </p:sp>
        </mc:Fallback>
      </mc:AlternateContent>
    </p:spTree>
    <p:extLst>
      <p:ext uri="{BB962C8B-B14F-4D97-AF65-F5344CB8AC3E}">
        <p14:creationId xmlns:p14="http://schemas.microsoft.com/office/powerpoint/2010/main" val="371534945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E339D-ECD2-4D56-9BC1-F1AB280155DA}"/>
              </a:ext>
            </a:extLst>
          </p:cNvPr>
          <p:cNvSpPr>
            <a:spLocks noGrp="1"/>
          </p:cNvSpPr>
          <p:nvPr>
            <p:ph type="title"/>
          </p:nvPr>
        </p:nvSpPr>
        <p:spPr/>
        <p:txBody>
          <a:bodyPr/>
          <a:lstStyle/>
          <a:p>
            <a:r>
              <a:rPr lang="en-CA" dirty="0"/>
              <a:t>Value of debt cashflows</a:t>
            </a:r>
          </a:p>
        </p:txBody>
      </p:sp>
      <p:sp>
        <p:nvSpPr>
          <p:cNvPr id="3" name="Content Placeholder 2">
            <a:extLst>
              <a:ext uri="{FF2B5EF4-FFF2-40B4-BE49-F238E27FC236}">
                <a16:creationId xmlns:a16="http://schemas.microsoft.com/office/drawing/2014/main" id="{93BA3E62-E338-46BB-BAD3-E28A56F1EA84}"/>
              </a:ext>
            </a:extLst>
          </p:cNvPr>
          <p:cNvSpPr>
            <a:spLocks noGrp="1"/>
          </p:cNvSpPr>
          <p:nvPr>
            <p:ph idx="1"/>
          </p:nvPr>
        </p:nvSpPr>
        <p:spPr/>
        <p:txBody>
          <a:bodyPr>
            <a:normAutofit/>
          </a:bodyPr>
          <a:lstStyle/>
          <a:p>
            <a:r>
              <a:rPr lang="en-US" sz="3200" dirty="0">
                <a:effectLst/>
                <a:latin typeface="Times New Roman" panose="02020603050405020304" pitchFamily="18" charset="0"/>
                <a:ea typeface="DengXian" panose="02010600030101010101" pitchFamily="2" charset="-122"/>
              </a:rPr>
              <a:t>When we calculate value of debt cashflows, we will study two scenarios. </a:t>
            </a:r>
          </a:p>
          <a:p>
            <a:r>
              <a:rPr lang="en-US" sz="3200" dirty="0">
                <a:effectLst/>
                <a:latin typeface="Times New Roman" panose="02020603050405020304" pitchFamily="18" charset="0"/>
                <a:ea typeface="DengXian" panose="02010600030101010101" pitchFamily="2" charset="-122"/>
              </a:rPr>
              <a:t>First, we assume the company’s debt will retire at year twenty. </a:t>
            </a:r>
          </a:p>
          <a:p>
            <a:r>
              <a:rPr lang="en-US" sz="3200" dirty="0">
                <a:effectLst/>
                <a:latin typeface="Times New Roman" panose="02020603050405020304" pitchFamily="18" charset="0"/>
                <a:ea typeface="DengXian" panose="02010600030101010101" pitchFamily="2" charset="-122"/>
              </a:rPr>
              <a:t>In this case, there are twenty total payments of interest and one payment of the principal when the debt matures. </a:t>
            </a:r>
          </a:p>
          <a:p>
            <a:r>
              <a:rPr lang="en-US" sz="3200" dirty="0">
                <a:effectLst/>
                <a:latin typeface="Times New Roman" panose="02020603050405020304" pitchFamily="18" charset="0"/>
                <a:ea typeface="DengXian" panose="02010600030101010101" pitchFamily="2" charset="-122"/>
              </a:rPr>
              <a:t>The total value of the debt cashflows discounted by WACC is 21.36 million dollars.</a:t>
            </a:r>
            <a:endParaRPr lang="en-CA" sz="3200" dirty="0"/>
          </a:p>
        </p:txBody>
      </p:sp>
    </p:spTree>
    <p:extLst>
      <p:ext uri="{BB962C8B-B14F-4D97-AF65-F5344CB8AC3E}">
        <p14:creationId xmlns:p14="http://schemas.microsoft.com/office/powerpoint/2010/main" val="15149349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8A7C8-31BF-4B5D-9CA4-00CE78E9D087}"/>
              </a:ext>
            </a:extLst>
          </p:cNvPr>
          <p:cNvSpPr>
            <a:spLocks noGrp="1"/>
          </p:cNvSpPr>
          <p:nvPr>
            <p:ph type="title"/>
          </p:nvPr>
        </p:nvSpPr>
        <p:spPr/>
        <p:txBody>
          <a:bodyPr/>
          <a:lstStyle/>
          <a:p>
            <a:r>
              <a:rPr lang="en-US" sz="4400" dirty="0">
                <a:effectLst/>
                <a:latin typeface="Times New Roman" panose="02020603050405020304" pitchFamily="18" charset="0"/>
                <a:ea typeface="DengXian" panose="02010600030101010101" pitchFamily="2" charset="-122"/>
                <a:cs typeface="Times New Roman" panose="02020603050405020304" pitchFamily="18" charset="0"/>
              </a:rPr>
              <a:t>Total value of asset cashflows</a:t>
            </a:r>
            <a:endParaRPr lang="en-CA"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7D724C2-DE74-4288-911E-EA75B2799097}"/>
                  </a:ext>
                </a:extLst>
              </p:cNvPr>
              <p:cNvSpPr>
                <a:spLocks noGrp="1"/>
              </p:cNvSpPr>
              <p:nvPr>
                <p:ph idx="1"/>
              </p:nvPr>
            </p:nvSpPr>
            <p:spPr/>
            <p:txBody>
              <a:bodyPr>
                <a:normAutofit/>
              </a:bodyPr>
              <a:lstStyle/>
              <a:p>
                <a:pPr marL="0" indent="0" algn="just">
                  <a:lnSpc>
                    <a:spcPct val="200000"/>
                  </a:lnSpc>
                  <a:spcAft>
                    <a:spcPts val="1000"/>
                  </a:spcAft>
                  <a:buNone/>
                  <a:tabLst>
                    <a:tab pos="3321050" algn="l"/>
                  </a:tabLst>
                </a:pPr>
                <a:endParaRPr lang="en-CA" sz="3200" dirty="0">
                  <a:effectLst/>
                  <a:latin typeface="Calibri" panose="020F0502020204030204" pitchFamily="34" charset="0"/>
                  <a:ea typeface="DengXian" panose="02010600030101010101" pitchFamily="2" charset="-122"/>
                  <a:cs typeface="Times New Roman" panose="02020603050405020304" pitchFamily="18" charset="0"/>
                </a:endParaRPr>
              </a:p>
              <a:p>
                <a:pPr algn="just">
                  <a:lnSpc>
                    <a:spcPct val="200000"/>
                  </a:lnSpc>
                  <a:spcAft>
                    <a:spcPts val="1000"/>
                  </a:spcAft>
                  <a:tabLst>
                    <a:tab pos="3321050" algn="l"/>
                  </a:tabLst>
                </a:pPr>
                <a14:m>
                  <m:oMath xmlns:m="http://schemas.openxmlformats.org/officeDocument/2006/math">
                    <m:r>
                      <a:rPr lang="en-US" sz="3200" i="1">
                        <a:effectLst/>
                        <a:latin typeface="Cambria Math" panose="02040503050406030204" pitchFamily="18" charset="0"/>
                        <a:ea typeface="DengXian" panose="02010600030101010101" pitchFamily="2" charset="-122"/>
                        <a:cs typeface="Times New Roman" panose="02020603050405020304" pitchFamily="18" charset="0"/>
                      </a:rPr>
                      <m:t>82.64+21.36=104.00 </m:t>
                    </m:r>
                    <m:r>
                      <a:rPr lang="en-US" sz="3200" i="1">
                        <a:effectLst/>
                        <a:latin typeface="Cambria Math" panose="02040503050406030204" pitchFamily="18" charset="0"/>
                        <a:ea typeface="DengXian" panose="02010600030101010101" pitchFamily="2" charset="-122"/>
                        <a:cs typeface="Times New Roman" panose="02020603050405020304" pitchFamily="18" charset="0"/>
                      </a:rPr>
                      <m:t>𝑚𝑖𝑙𝑙𝑖𝑜𝑛</m:t>
                    </m:r>
                    <m:r>
                      <a:rPr lang="en-US" sz="3200" i="1">
                        <a:effectLst/>
                        <a:latin typeface="Cambria Math" panose="02040503050406030204" pitchFamily="18" charset="0"/>
                        <a:ea typeface="DengXian" panose="02010600030101010101" pitchFamily="2" charset="-122"/>
                        <a:cs typeface="Times New Roman" panose="02020603050405020304" pitchFamily="18" charset="0"/>
                      </a:rPr>
                      <m:t> </m:t>
                    </m:r>
                    <m:r>
                      <a:rPr lang="en-US" sz="3200" i="1">
                        <a:effectLst/>
                        <a:latin typeface="Cambria Math" panose="02040503050406030204" pitchFamily="18" charset="0"/>
                        <a:ea typeface="DengXian" panose="02010600030101010101" pitchFamily="2" charset="-122"/>
                        <a:cs typeface="Times New Roman" panose="02020603050405020304" pitchFamily="18" charset="0"/>
                      </a:rPr>
                      <m:t>𝑑𝑜𝑙𝑙𝑎𝑟𝑠</m:t>
                    </m:r>
                  </m:oMath>
                </a14:m>
                <a:endParaRPr lang="en-CA" sz="3200"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sz="3200" dirty="0"/>
              </a:p>
            </p:txBody>
          </p:sp>
        </mc:Choice>
        <mc:Fallback xmlns="">
          <p:sp>
            <p:nvSpPr>
              <p:cNvPr id="3" name="Content Placeholder 2">
                <a:extLst>
                  <a:ext uri="{FF2B5EF4-FFF2-40B4-BE49-F238E27FC236}">
                    <a16:creationId xmlns:a16="http://schemas.microsoft.com/office/drawing/2014/main" id="{77D724C2-DE74-4288-911E-EA75B2799097}"/>
                  </a:ext>
                </a:extLst>
              </p:cNvPr>
              <p:cNvSpPr>
                <a:spLocks noGrp="1" noRot="1" noChangeAspect="1" noMove="1" noResize="1" noEditPoints="1" noAdjustHandles="1" noChangeArrowheads="1" noChangeShapeType="1" noTextEdit="1"/>
              </p:cNvSpPr>
              <p:nvPr>
                <p:ph idx="1"/>
              </p:nvPr>
            </p:nvSpPr>
            <p:spPr>
              <a:blipFill>
                <a:blip r:embed="rId2"/>
                <a:stretch>
                  <a:fillRect/>
                </a:stretch>
              </a:blipFill>
            </p:spPr>
            <p:txBody>
              <a:bodyPr/>
              <a:lstStyle/>
              <a:p>
                <a:r>
                  <a:rPr lang="en-CA">
                    <a:noFill/>
                  </a:rPr>
                  <a:t> </a:t>
                </a:r>
              </a:p>
            </p:txBody>
          </p:sp>
        </mc:Fallback>
      </mc:AlternateContent>
    </p:spTree>
    <p:extLst>
      <p:ext uri="{BB962C8B-B14F-4D97-AF65-F5344CB8AC3E}">
        <p14:creationId xmlns:p14="http://schemas.microsoft.com/office/powerpoint/2010/main" val="401173829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2E40A-162B-4E9B-92CB-3CA83616ED8E}"/>
              </a:ext>
            </a:extLst>
          </p:cNvPr>
          <p:cNvSpPr>
            <a:spLocks noGrp="1"/>
          </p:cNvSpPr>
          <p:nvPr>
            <p:ph type="title"/>
          </p:nvPr>
        </p:nvSpPr>
        <p:spPr/>
        <p:txBody>
          <a:bodyPr/>
          <a:lstStyle/>
          <a:p>
            <a:r>
              <a:rPr lang="en-US" sz="4400" dirty="0">
                <a:effectLst/>
                <a:latin typeface="Times New Roman" panose="02020603050405020304" pitchFamily="18" charset="0"/>
                <a:ea typeface="DengXian" panose="02010600030101010101" pitchFamily="2" charset="-122"/>
                <a:cs typeface="Times New Roman" panose="02020603050405020304" pitchFamily="18" charset="0"/>
              </a:rPr>
              <a:t>Equity valuation based on this method</a:t>
            </a:r>
            <a:endParaRPr lang="en-CA"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20B53E6-C2D5-44C6-8EC1-2F1133B8439F}"/>
                  </a:ext>
                </a:extLst>
              </p:cNvPr>
              <p:cNvSpPr>
                <a:spLocks noGrp="1"/>
              </p:cNvSpPr>
              <p:nvPr>
                <p:ph idx="1"/>
              </p:nvPr>
            </p:nvSpPr>
            <p:spPr/>
            <p:txBody>
              <a:bodyPr>
                <a:normAutofit/>
              </a:bodyPr>
              <a:lstStyle/>
              <a:p>
                <a:pPr marL="0" indent="0" algn="just">
                  <a:lnSpc>
                    <a:spcPct val="200000"/>
                  </a:lnSpc>
                  <a:spcAft>
                    <a:spcPts val="1000"/>
                  </a:spcAft>
                  <a:buNone/>
                  <a:tabLst>
                    <a:tab pos="3321050" algn="l"/>
                  </a:tabLst>
                </a:pPr>
                <a14:m>
                  <m:oMathPara xmlns:m="http://schemas.openxmlformats.org/officeDocument/2006/math">
                    <m:oMathParaPr>
                      <m:jc m:val="centerGroup"/>
                    </m:oMathParaPr>
                    <m:oMath xmlns:m="http://schemas.openxmlformats.org/officeDocument/2006/math">
                      <m:r>
                        <a:rPr lang="en-US" sz="3200" i="1">
                          <a:effectLst/>
                          <a:latin typeface="Cambria Math" panose="02040503050406030204" pitchFamily="18" charset="0"/>
                          <a:ea typeface="DengXian" panose="02010600030101010101" pitchFamily="2" charset="-122"/>
                          <a:cs typeface="Times New Roman" panose="02020603050405020304" pitchFamily="18" charset="0"/>
                        </a:rPr>
                        <m:t>104−30=74 </m:t>
                      </m:r>
                      <m:r>
                        <a:rPr lang="en-US" sz="3200" i="1">
                          <a:effectLst/>
                          <a:latin typeface="Cambria Math" panose="02040503050406030204" pitchFamily="18" charset="0"/>
                          <a:ea typeface="DengXian" panose="02010600030101010101" pitchFamily="2" charset="-122"/>
                          <a:cs typeface="Times New Roman" panose="02020603050405020304" pitchFamily="18" charset="0"/>
                        </a:rPr>
                        <m:t>𝑚𝑖𝑙𝑙𝑖𝑜𝑛</m:t>
                      </m:r>
                      <m:r>
                        <a:rPr lang="en-US" sz="3200" i="1">
                          <a:effectLst/>
                          <a:latin typeface="Cambria Math" panose="02040503050406030204" pitchFamily="18" charset="0"/>
                          <a:ea typeface="DengXian" panose="02010600030101010101" pitchFamily="2" charset="-122"/>
                          <a:cs typeface="Times New Roman" panose="02020603050405020304" pitchFamily="18" charset="0"/>
                        </a:rPr>
                        <m:t> </m:t>
                      </m:r>
                      <m:r>
                        <a:rPr lang="en-US" sz="3200" i="1">
                          <a:effectLst/>
                          <a:latin typeface="Cambria Math" panose="02040503050406030204" pitchFamily="18" charset="0"/>
                          <a:ea typeface="DengXian" panose="02010600030101010101" pitchFamily="2" charset="-122"/>
                          <a:cs typeface="Times New Roman" panose="02020603050405020304" pitchFamily="18" charset="0"/>
                        </a:rPr>
                        <m:t>𝑑𝑜𝑙𝑙𝑎𝑟𝑠</m:t>
                      </m:r>
                    </m:oMath>
                  </m:oMathPara>
                </a14:m>
                <a:endParaRPr lang="en-CA" sz="3200" dirty="0">
                  <a:effectLst/>
                  <a:latin typeface="Calibri" panose="020F0502020204030204" pitchFamily="34" charset="0"/>
                  <a:ea typeface="DengXian" panose="02010600030101010101" pitchFamily="2" charset="-122"/>
                  <a:cs typeface="Times New Roman" panose="02020603050405020304" pitchFamily="18" charset="0"/>
                </a:endParaRPr>
              </a:p>
              <a:p>
                <a:pPr algn="just">
                  <a:lnSpc>
                    <a:spcPct val="200000"/>
                  </a:lnSpc>
                  <a:spcAft>
                    <a:spcPts val="1000"/>
                  </a:spcAft>
                  <a:tabLst>
                    <a:tab pos="3321050" algn="l"/>
                  </a:tabLst>
                </a:pPr>
                <a:r>
                  <a:rPr lang="en-US" sz="3200" dirty="0">
                    <a:effectLst/>
                    <a:latin typeface="Times New Roman" panose="02020603050405020304" pitchFamily="18" charset="0"/>
                    <a:ea typeface="DengXian" panose="02010600030101010101" pitchFamily="2" charset="-122"/>
                    <a:cs typeface="Times New Roman" panose="02020603050405020304" pitchFamily="18" charset="0"/>
                  </a:rPr>
                  <a:t>Which is 14 million dollars higher than the market value, or the value obtained from the dividend discount model.</a:t>
                </a:r>
                <a:endParaRPr lang="en-CA" sz="3200"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sz="3200" dirty="0"/>
              </a:p>
            </p:txBody>
          </p:sp>
        </mc:Choice>
        <mc:Fallback xmlns="">
          <p:sp>
            <p:nvSpPr>
              <p:cNvPr id="3" name="Content Placeholder 2">
                <a:extLst>
                  <a:ext uri="{FF2B5EF4-FFF2-40B4-BE49-F238E27FC236}">
                    <a16:creationId xmlns:a16="http://schemas.microsoft.com/office/drawing/2014/main" id="{120B53E6-C2D5-44C6-8EC1-2F1133B8439F}"/>
                  </a:ext>
                </a:extLst>
              </p:cNvPr>
              <p:cNvSpPr>
                <a:spLocks noGrp="1" noRot="1" noChangeAspect="1" noMove="1" noResize="1" noEditPoints="1" noAdjustHandles="1" noChangeArrowheads="1" noChangeShapeType="1" noTextEdit="1"/>
              </p:cNvSpPr>
              <p:nvPr>
                <p:ph idx="1"/>
              </p:nvPr>
            </p:nvSpPr>
            <p:spPr>
              <a:blipFill>
                <a:blip r:embed="rId2"/>
                <a:stretch>
                  <a:fillRect l="-1333" r="-1449"/>
                </a:stretch>
              </a:blipFill>
            </p:spPr>
            <p:txBody>
              <a:bodyPr/>
              <a:lstStyle/>
              <a:p>
                <a:r>
                  <a:rPr lang="en-CA">
                    <a:noFill/>
                  </a:rPr>
                  <a:t> </a:t>
                </a:r>
              </a:p>
            </p:txBody>
          </p:sp>
        </mc:Fallback>
      </mc:AlternateContent>
    </p:spTree>
    <p:extLst>
      <p:ext uri="{BB962C8B-B14F-4D97-AF65-F5344CB8AC3E}">
        <p14:creationId xmlns:p14="http://schemas.microsoft.com/office/powerpoint/2010/main" val="218480852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1B58A-684B-4A0A-9D03-0917EA66253E}"/>
              </a:ext>
            </a:extLst>
          </p:cNvPr>
          <p:cNvSpPr>
            <a:spLocks noGrp="1"/>
          </p:cNvSpPr>
          <p:nvPr>
            <p:ph type="title"/>
          </p:nvPr>
        </p:nvSpPr>
        <p:spPr/>
        <p:txBody>
          <a:bodyPr>
            <a:normAutofit fontScale="90000"/>
          </a:bodyPr>
          <a:lstStyle/>
          <a:p>
            <a:r>
              <a:rPr lang="en-US" sz="4400" dirty="0">
                <a:effectLst/>
                <a:latin typeface="Times New Roman" panose="02020603050405020304" pitchFamily="18" charset="0"/>
                <a:ea typeface="DengXian" panose="02010600030101010101" pitchFamily="2" charset="-122"/>
                <a:cs typeface="Times New Roman" panose="02020603050405020304" pitchFamily="18" charset="0"/>
              </a:rPr>
              <a:t>Second scenario, assume the company will roll over the debt at the same interest rate indefinitely.</a:t>
            </a:r>
            <a:endParaRPr lang="en-CA"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A321405-C040-4B7E-9C54-B2AF041A7B41}"/>
                  </a:ext>
                </a:extLst>
              </p:cNvPr>
              <p:cNvSpPr>
                <a:spLocks noGrp="1"/>
              </p:cNvSpPr>
              <p:nvPr>
                <p:ph idx="1"/>
              </p:nvPr>
            </p:nvSpPr>
            <p:spPr/>
            <p:txBody>
              <a:bodyPr>
                <a:normAutofit/>
              </a:bodyPr>
              <a:lstStyle/>
              <a:p>
                <a:pPr algn="just">
                  <a:lnSpc>
                    <a:spcPct val="200000"/>
                  </a:lnSpc>
                  <a:spcAft>
                    <a:spcPts val="1000"/>
                  </a:spcAft>
                  <a:tabLst>
                    <a:tab pos="3321050" algn="l"/>
                  </a:tabLst>
                </a:pPr>
                <a:r>
                  <a:rPr lang="en-US" dirty="0">
                    <a:effectLst/>
                    <a:latin typeface="Times New Roman" panose="02020603050405020304" pitchFamily="18" charset="0"/>
                    <a:ea typeface="DengXian" panose="02010600030101010101" pitchFamily="2" charset="-122"/>
                    <a:cs typeface="Times New Roman" panose="02020603050405020304" pitchFamily="18" charset="0"/>
                  </a:rPr>
                  <a:t>In this case, payments of interest extend to perpetuity. The total value of the debt cashflows discounted by WACC is 18.06 million dollars. Total value of asset cashflows is</a:t>
                </a:r>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pPr algn="just">
                  <a:lnSpc>
                    <a:spcPct val="200000"/>
                  </a:lnSpc>
                  <a:spcAft>
                    <a:spcPts val="1000"/>
                  </a:spcAft>
                  <a:tabLst>
                    <a:tab pos="3321050" algn="l"/>
                  </a:tabLst>
                </a:pPr>
                <a14:m>
                  <m:oMath xmlns:m="http://schemas.openxmlformats.org/officeDocument/2006/math">
                    <m:r>
                      <a:rPr lang="en-US" i="1">
                        <a:effectLst/>
                        <a:latin typeface="Cambria Math" panose="02040503050406030204" pitchFamily="18" charset="0"/>
                        <a:ea typeface="DengXian" panose="02010600030101010101" pitchFamily="2" charset="-122"/>
                        <a:cs typeface="Times New Roman" panose="02020603050405020304" pitchFamily="18" charset="0"/>
                      </a:rPr>
                      <m:t>82.64+18.06=100.7 </m:t>
                    </m:r>
                    <m:r>
                      <a:rPr lang="en-US" i="1">
                        <a:effectLst/>
                        <a:latin typeface="Cambria Math" panose="02040503050406030204" pitchFamily="18" charset="0"/>
                        <a:ea typeface="DengXian" panose="02010600030101010101" pitchFamily="2" charset="-122"/>
                        <a:cs typeface="Times New Roman" panose="02020603050405020304" pitchFamily="18" charset="0"/>
                      </a:rPr>
                      <m:t>𝑚𝑖𝑙𝑙𝑖𝑜𝑛</m:t>
                    </m:r>
                    <m:r>
                      <a:rPr lang="en-US" i="1">
                        <a:effectLst/>
                        <a:latin typeface="Cambria Math" panose="02040503050406030204" pitchFamily="18" charset="0"/>
                        <a:ea typeface="DengXian" panose="02010600030101010101" pitchFamily="2" charset="-122"/>
                        <a:cs typeface="Times New Roman" panose="02020603050405020304" pitchFamily="18" charset="0"/>
                      </a:rPr>
                      <m:t> </m:t>
                    </m:r>
                    <m:r>
                      <a:rPr lang="en-US" i="1">
                        <a:effectLst/>
                        <a:latin typeface="Cambria Math" panose="02040503050406030204" pitchFamily="18" charset="0"/>
                        <a:ea typeface="DengXian" panose="02010600030101010101" pitchFamily="2" charset="-122"/>
                        <a:cs typeface="Times New Roman" panose="02020603050405020304" pitchFamily="18" charset="0"/>
                      </a:rPr>
                      <m:t>𝑑𝑜𝑙𝑙𝑎𝑟𝑠</m:t>
                    </m:r>
                  </m:oMath>
                </a14:m>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dirty="0"/>
              </a:p>
            </p:txBody>
          </p:sp>
        </mc:Choice>
        <mc:Fallback xmlns="">
          <p:sp>
            <p:nvSpPr>
              <p:cNvPr id="3" name="Content Placeholder 2">
                <a:extLst>
                  <a:ext uri="{FF2B5EF4-FFF2-40B4-BE49-F238E27FC236}">
                    <a16:creationId xmlns:a16="http://schemas.microsoft.com/office/drawing/2014/main" id="{9A321405-C040-4B7E-9C54-B2AF041A7B41}"/>
                  </a:ext>
                </a:extLst>
              </p:cNvPr>
              <p:cNvSpPr>
                <a:spLocks noGrp="1" noRot="1" noChangeAspect="1" noMove="1" noResize="1" noEditPoints="1" noAdjustHandles="1" noChangeArrowheads="1" noChangeShapeType="1" noTextEdit="1"/>
              </p:cNvSpPr>
              <p:nvPr>
                <p:ph idx="1"/>
              </p:nvPr>
            </p:nvSpPr>
            <p:spPr>
              <a:blipFill>
                <a:blip r:embed="rId2"/>
                <a:stretch>
                  <a:fillRect l="-1043" r="-1159"/>
                </a:stretch>
              </a:blipFill>
            </p:spPr>
            <p:txBody>
              <a:bodyPr/>
              <a:lstStyle/>
              <a:p>
                <a:r>
                  <a:rPr lang="en-CA">
                    <a:noFill/>
                  </a:rPr>
                  <a:t> </a:t>
                </a:r>
              </a:p>
            </p:txBody>
          </p:sp>
        </mc:Fallback>
      </mc:AlternateContent>
    </p:spTree>
    <p:extLst>
      <p:ext uri="{BB962C8B-B14F-4D97-AF65-F5344CB8AC3E}">
        <p14:creationId xmlns:p14="http://schemas.microsoft.com/office/powerpoint/2010/main" val="61146296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CF44C-A0BD-40DA-8E58-BA6D24803861}"/>
              </a:ext>
            </a:extLst>
          </p:cNvPr>
          <p:cNvSpPr>
            <a:spLocks noGrp="1"/>
          </p:cNvSpPr>
          <p:nvPr>
            <p:ph type="title"/>
          </p:nvPr>
        </p:nvSpPr>
        <p:spPr/>
        <p:txBody>
          <a:bodyPr/>
          <a:lstStyle/>
          <a:p>
            <a:r>
              <a:rPr lang="en-US" sz="4400" dirty="0">
                <a:effectLst/>
                <a:latin typeface="Times New Roman" panose="02020603050405020304" pitchFamily="18" charset="0"/>
                <a:ea typeface="DengXian" panose="02010600030101010101" pitchFamily="2" charset="-122"/>
                <a:cs typeface="Times New Roman" panose="02020603050405020304" pitchFamily="18" charset="0"/>
              </a:rPr>
              <a:t>Equity valuation based on this method is</a:t>
            </a:r>
            <a:endParaRPr lang="en-CA"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DF88BCB7-00AB-4CFA-B1D8-5CBA9783B01E}"/>
                  </a:ext>
                </a:extLst>
              </p:cNvPr>
              <p:cNvSpPr>
                <a:spLocks noGrp="1"/>
              </p:cNvSpPr>
              <p:nvPr>
                <p:ph idx="1"/>
              </p:nvPr>
            </p:nvSpPr>
            <p:spPr/>
            <p:txBody>
              <a:bodyPr>
                <a:noAutofit/>
              </a:bodyPr>
              <a:lstStyle/>
              <a:p>
                <a:pPr marL="0" indent="0" algn="just">
                  <a:lnSpc>
                    <a:spcPct val="200000"/>
                  </a:lnSpc>
                  <a:spcAft>
                    <a:spcPts val="1000"/>
                  </a:spcAft>
                  <a:buNone/>
                  <a:tabLst>
                    <a:tab pos="3321050" algn="l"/>
                  </a:tabLst>
                </a:pPr>
                <a14:m>
                  <m:oMathPara xmlns:m="http://schemas.openxmlformats.org/officeDocument/2006/math">
                    <m:oMathParaPr>
                      <m:jc m:val="centerGroup"/>
                    </m:oMathParaPr>
                    <m:oMath xmlns:m="http://schemas.openxmlformats.org/officeDocument/2006/math">
                      <m:r>
                        <a:rPr lang="en-US" i="1">
                          <a:effectLst/>
                          <a:latin typeface="Cambria Math" panose="02040503050406030204" pitchFamily="18" charset="0"/>
                          <a:ea typeface="DengXian" panose="02010600030101010101" pitchFamily="2" charset="-122"/>
                          <a:cs typeface="Times New Roman" panose="02020603050405020304" pitchFamily="18" charset="0"/>
                        </a:rPr>
                        <m:t>100.7−30=70.7 </m:t>
                      </m:r>
                      <m:r>
                        <a:rPr lang="en-US" i="1">
                          <a:effectLst/>
                          <a:latin typeface="Cambria Math" panose="02040503050406030204" pitchFamily="18" charset="0"/>
                          <a:ea typeface="DengXian" panose="02010600030101010101" pitchFamily="2" charset="-122"/>
                          <a:cs typeface="Times New Roman" panose="02020603050405020304" pitchFamily="18" charset="0"/>
                        </a:rPr>
                        <m:t>𝑚𝑖𝑙𝑙𝑖𝑜𝑛</m:t>
                      </m:r>
                      <m:r>
                        <a:rPr lang="en-US" i="1">
                          <a:effectLst/>
                          <a:latin typeface="Cambria Math" panose="02040503050406030204" pitchFamily="18" charset="0"/>
                          <a:ea typeface="DengXian" panose="02010600030101010101" pitchFamily="2" charset="-122"/>
                          <a:cs typeface="Times New Roman" panose="02020603050405020304" pitchFamily="18" charset="0"/>
                        </a:rPr>
                        <m:t> </m:t>
                      </m:r>
                      <m:r>
                        <a:rPr lang="en-US" i="1">
                          <a:effectLst/>
                          <a:latin typeface="Cambria Math" panose="02040503050406030204" pitchFamily="18" charset="0"/>
                          <a:ea typeface="DengXian" panose="02010600030101010101" pitchFamily="2" charset="-122"/>
                          <a:cs typeface="Times New Roman" panose="02020603050405020304" pitchFamily="18" charset="0"/>
                        </a:rPr>
                        <m:t>𝑑𝑜𝑙𝑙𝑎𝑟𝑠</m:t>
                      </m:r>
                    </m:oMath>
                  </m:oMathPara>
                </a14:m>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pPr algn="just">
                  <a:lnSpc>
                    <a:spcPct val="200000"/>
                  </a:lnSpc>
                  <a:spcAft>
                    <a:spcPts val="1000"/>
                  </a:spcAft>
                  <a:tabLst>
                    <a:tab pos="3321050" algn="l"/>
                  </a:tabLst>
                </a:pPr>
                <a:r>
                  <a:rPr lang="en-US" dirty="0">
                    <a:effectLst/>
                    <a:latin typeface="Times New Roman" panose="02020603050405020304" pitchFamily="18" charset="0"/>
                    <a:ea typeface="DengXian" panose="02010600030101010101" pitchFamily="2" charset="-122"/>
                    <a:cs typeface="Times New Roman" panose="02020603050405020304" pitchFamily="18" charset="0"/>
                  </a:rPr>
                  <a:t>Which is 10.7 million dollars higher than the value obtained from the dividend discount model. </a:t>
                </a:r>
              </a:p>
              <a:p>
                <a:pPr algn="just">
                  <a:lnSpc>
                    <a:spcPct val="200000"/>
                  </a:lnSpc>
                  <a:spcAft>
                    <a:spcPts val="1000"/>
                  </a:spcAft>
                  <a:tabLst>
                    <a:tab pos="3321050" algn="l"/>
                  </a:tabLst>
                </a:pPr>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dirty="0"/>
              </a:p>
            </p:txBody>
          </p:sp>
        </mc:Choice>
        <mc:Fallback xmlns="">
          <p:sp>
            <p:nvSpPr>
              <p:cNvPr id="3" name="Content Placeholder 2">
                <a:extLst>
                  <a:ext uri="{FF2B5EF4-FFF2-40B4-BE49-F238E27FC236}">
                    <a16:creationId xmlns:a16="http://schemas.microsoft.com/office/drawing/2014/main" id="{DF88BCB7-00AB-4CFA-B1D8-5CBA9783B01E}"/>
                  </a:ext>
                </a:extLst>
              </p:cNvPr>
              <p:cNvSpPr>
                <a:spLocks noGrp="1" noRot="1" noChangeAspect="1" noMove="1" noResize="1" noEditPoints="1" noAdjustHandles="1" noChangeArrowheads="1" noChangeShapeType="1" noTextEdit="1"/>
              </p:cNvSpPr>
              <p:nvPr>
                <p:ph idx="1"/>
              </p:nvPr>
            </p:nvSpPr>
            <p:spPr>
              <a:blipFill>
                <a:blip r:embed="rId2"/>
                <a:stretch>
                  <a:fillRect l="-1043" r="-1159"/>
                </a:stretch>
              </a:blipFill>
            </p:spPr>
            <p:txBody>
              <a:bodyPr/>
              <a:lstStyle/>
              <a:p>
                <a:r>
                  <a:rPr lang="en-CA">
                    <a:noFill/>
                  </a:rPr>
                  <a:t> </a:t>
                </a:r>
              </a:p>
            </p:txBody>
          </p:sp>
        </mc:Fallback>
      </mc:AlternateContent>
    </p:spTree>
    <p:extLst>
      <p:ext uri="{BB962C8B-B14F-4D97-AF65-F5344CB8AC3E}">
        <p14:creationId xmlns:p14="http://schemas.microsoft.com/office/powerpoint/2010/main" val="323182196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DCABA-ECDC-4851-AC51-9CF18EAD870E}"/>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E67E330A-DAA0-4824-B695-F2FA4024A36B}"/>
              </a:ext>
            </a:extLst>
          </p:cNvPr>
          <p:cNvSpPr>
            <a:spLocks noGrp="1"/>
          </p:cNvSpPr>
          <p:nvPr>
            <p:ph idx="1"/>
          </p:nvPr>
        </p:nvSpPr>
        <p:spPr/>
        <p:txBody>
          <a:bodyPr>
            <a:normAutofit/>
          </a:bodyPr>
          <a:lstStyle/>
          <a:p>
            <a:r>
              <a:rPr lang="en-US" dirty="0">
                <a:effectLst/>
                <a:latin typeface="Times New Roman" panose="02020603050405020304" pitchFamily="18" charset="0"/>
                <a:ea typeface="DengXian" panose="02010600030101010101" pitchFamily="2" charset="-122"/>
                <a:cs typeface="Times New Roman" panose="02020603050405020304" pitchFamily="18" charset="0"/>
              </a:rPr>
              <a:t>Whatever assumptions we make on debt payments in the future, the equity value is overestimated with WACC method.</a:t>
            </a:r>
          </a:p>
          <a:p>
            <a:r>
              <a:rPr lang="en-US" dirty="0">
                <a:latin typeface="Times New Roman" panose="02020603050405020304" pitchFamily="18" charset="0"/>
                <a:ea typeface="DengXian" panose="02010600030101010101" pitchFamily="2" charset="-122"/>
                <a:cs typeface="Times New Roman" panose="02020603050405020304" pitchFamily="18" charset="0"/>
              </a:rPr>
              <a:t>In general, discounting by WACC will overvalue growth firms.</a:t>
            </a:r>
          </a:p>
          <a:p>
            <a:r>
              <a:rPr lang="en-US" dirty="0">
                <a:effectLst/>
                <a:latin typeface="Times New Roman" panose="02020603050405020304" pitchFamily="18" charset="0"/>
                <a:ea typeface="DengXian" panose="02010600030101010101" pitchFamily="2" charset="-122"/>
                <a:cs typeface="Times New Roman" panose="02020603050405020304" pitchFamily="18" charset="0"/>
              </a:rPr>
              <a:t>Is it possible that we make unrealistic assumption about the values of equity discount rate? </a:t>
            </a:r>
          </a:p>
          <a:p>
            <a:r>
              <a:rPr lang="en-US" dirty="0">
                <a:effectLst/>
                <a:latin typeface="Times New Roman" panose="02020603050405020304" pitchFamily="18" charset="0"/>
                <a:ea typeface="DengXian" panose="02010600030101010101" pitchFamily="2" charset="-122"/>
                <a:cs typeface="Times New Roman" panose="02020603050405020304" pitchFamily="18" charset="0"/>
              </a:rPr>
              <a:t>We solve for the case when DDM method and free cash flow method to assets yield the same answer. </a:t>
            </a:r>
          </a:p>
          <a:p>
            <a:r>
              <a:rPr lang="en-US" dirty="0">
                <a:effectLst/>
                <a:latin typeface="Times New Roman" panose="02020603050405020304" pitchFamily="18" charset="0"/>
                <a:ea typeface="DengXian" panose="02010600030101010101" pitchFamily="2" charset="-122"/>
                <a:cs typeface="Times New Roman" panose="02020603050405020304" pitchFamily="18" charset="0"/>
              </a:rPr>
              <a:t>The only possibility is when equity discount rate is the same as the debt discount rate. </a:t>
            </a:r>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dirty="0"/>
          </a:p>
        </p:txBody>
      </p:sp>
    </p:spTree>
    <p:extLst>
      <p:ext uri="{BB962C8B-B14F-4D97-AF65-F5344CB8AC3E}">
        <p14:creationId xmlns:p14="http://schemas.microsoft.com/office/powerpoint/2010/main" val="271840522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58316-33E8-41DD-A4CC-0ED1986A5B21}"/>
              </a:ext>
            </a:extLst>
          </p:cNvPr>
          <p:cNvSpPr>
            <a:spLocks noGrp="1"/>
          </p:cNvSpPr>
          <p:nvPr>
            <p:ph type="title"/>
          </p:nvPr>
        </p:nvSpPr>
        <p:spPr/>
        <p:txBody>
          <a:bodyPr/>
          <a:lstStyle/>
          <a:p>
            <a:r>
              <a:rPr lang="en-CA" dirty="0"/>
              <a:t>Comments</a:t>
            </a:r>
          </a:p>
        </p:txBody>
      </p:sp>
      <p:sp>
        <p:nvSpPr>
          <p:cNvPr id="3" name="Content Placeholder 2">
            <a:extLst>
              <a:ext uri="{FF2B5EF4-FFF2-40B4-BE49-F238E27FC236}">
                <a16:creationId xmlns:a16="http://schemas.microsoft.com/office/drawing/2014/main" id="{523FB4F7-8BA0-4E2F-B00F-07DCCCFF4F49}"/>
              </a:ext>
            </a:extLst>
          </p:cNvPr>
          <p:cNvSpPr>
            <a:spLocks noGrp="1"/>
          </p:cNvSpPr>
          <p:nvPr>
            <p:ph idx="1"/>
          </p:nvPr>
        </p:nvSpPr>
        <p:spPr/>
        <p:txBody>
          <a:bodyPr>
            <a:normAutofit/>
          </a:bodyPr>
          <a:lstStyle/>
          <a:p>
            <a:endParaRPr lang="en-CA" sz="3200" dirty="0"/>
          </a:p>
          <a:p>
            <a:r>
              <a:rPr lang="en-CA" sz="3200" dirty="0"/>
              <a:t>Asset valued with WACC method often differs from the other valuation method of asset, as the sum of equity and debt.</a:t>
            </a:r>
          </a:p>
          <a:p>
            <a:r>
              <a:rPr lang="en-CA" sz="3200" dirty="0"/>
              <a:t>This is often attributed to simplified assumptions about cashflows.</a:t>
            </a:r>
          </a:p>
          <a:p>
            <a:r>
              <a:rPr lang="en-CA" sz="3200" dirty="0"/>
              <a:t>Could there be problems with the theory itself?</a:t>
            </a:r>
          </a:p>
          <a:p>
            <a:r>
              <a:rPr lang="en-CA" sz="3200" dirty="0"/>
              <a:t>We will look into the theoretical foundation of corporate finance.</a:t>
            </a:r>
          </a:p>
        </p:txBody>
      </p:sp>
    </p:spTree>
    <p:extLst>
      <p:ext uri="{BB962C8B-B14F-4D97-AF65-F5344CB8AC3E}">
        <p14:creationId xmlns:p14="http://schemas.microsoft.com/office/powerpoint/2010/main" val="325211404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DBC18-C84D-48D2-9C3D-1D75CCEF42C0}"/>
              </a:ext>
            </a:extLst>
          </p:cNvPr>
          <p:cNvSpPr>
            <a:spLocks noGrp="1"/>
          </p:cNvSpPr>
          <p:nvPr>
            <p:ph type="title"/>
          </p:nvPr>
        </p:nvSpPr>
        <p:spPr/>
        <p:txBody>
          <a:bodyPr/>
          <a:lstStyle/>
          <a:p>
            <a:r>
              <a:rPr lang="en-CA" dirty="0"/>
              <a:t>4. Review of the theoretical foundation</a:t>
            </a:r>
          </a:p>
        </p:txBody>
      </p:sp>
      <p:sp>
        <p:nvSpPr>
          <p:cNvPr id="3" name="Content Placeholder 2">
            <a:extLst>
              <a:ext uri="{FF2B5EF4-FFF2-40B4-BE49-F238E27FC236}">
                <a16:creationId xmlns:a16="http://schemas.microsoft.com/office/drawing/2014/main" id="{24440128-CEDE-42FA-B470-A2885F5A4F9E}"/>
              </a:ext>
            </a:extLst>
          </p:cNvPr>
          <p:cNvSpPr>
            <a:spLocks noGrp="1"/>
          </p:cNvSpPr>
          <p:nvPr>
            <p:ph idx="1"/>
          </p:nvPr>
        </p:nvSpPr>
        <p:spPr/>
        <p:txBody>
          <a:bodyPr>
            <a:noAutofit/>
          </a:bodyPr>
          <a:lstStyle/>
          <a:p>
            <a:r>
              <a:rPr lang="en-CA" sz="3200" dirty="0"/>
              <a:t>The theoretical foundation of corporate finance is very simple. </a:t>
            </a:r>
          </a:p>
          <a:p>
            <a:r>
              <a:rPr lang="en-CA" sz="3200" dirty="0"/>
              <a:t>It mainly consists of a single paper by Modigliani and Miller, which is titled </a:t>
            </a:r>
          </a:p>
          <a:p>
            <a:r>
              <a:rPr lang="en-US" sz="3200" dirty="0"/>
              <a:t>The cost of capital, corporation finance and the theory of investment.</a:t>
            </a:r>
          </a:p>
          <a:p>
            <a:r>
              <a:rPr lang="en-US" sz="3200" dirty="0"/>
              <a:t>It was published in</a:t>
            </a:r>
            <a:r>
              <a:rPr lang="en-US" sz="3200" i="1" dirty="0"/>
              <a:t> The American economic review</a:t>
            </a:r>
            <a:r>
              <a:rPr lang="en-US" sz="3200" dirty="0"/>
              <a:t> (1958), 48.3, 261-297.</a:t>
            </a:r>
            <a:endParaRPr lang="en-CA" sz="3200" dirty="0"/>
          </a:p>
          <a:p>
            <a:endParaRPr lang="en-CA" sz="3200" dirty="0"/>
          </a:p>
          <a:p>
            <a:endParaRPr lang="en-CA" sz="3200" dirty="0"/>
          </a:p>
          <a:p>
            <a:endParaRPr lang="en-CA" sz="3200" dirty="0"/>
          </a:p>
          <a:p>
            <a:endParaRPr lang="en-CA" sz="3200" dirty="0"/>
          </a:p>
          <a:p>
            <a:endParaRPr lang="en-CA" sz="3200" dirty="0"/>
          </a:p>
        </p:txBody>
      </p:sp>
    </p:spTree>
    <p:extLst>
      <p:ext uri="{BB962C8B-B14F-4D97-AF65-F5344CB8AC3E}">
        <p14:creationId xmlns:p14="http://schemas.microsoft.com/office/powerpoint/2010/main" val="332576712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42704-85F9-4D5D-86B1-066F819E561F}"/>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3CB01A4C-C8D1-4C74-BFA5-A23B18A92D42}"/>
              </a:ext>
            </a:extLst>
          </p:cNvPr>
          <p:cNvSpPr>
            <a:spLocks noGrp="1"/>
          </p:cNvSpPr>
          <p:nvPr>
            <p:ph idx="1"/>
          </p:nvPr>
        </p:nvSpPr>
        <p:spPr/>
        <p:txBody>
          <a:bodyPr>
            <a:normAutofit/>
          </a:bodyPr>
          <a:lstStyle/>
          <a:p>
            <a:r>
              <a:rPr lang="en-CA" sz="3600" dirty="0"/>
              <a:t>It is a great paper.</a:t>
            </a:r>
          </a:p>
          <a:p>
            <a:r>
              <a:rPr lang="en-CA" sz="3600" dirty="0"/>
              <a:t>It is clearly written.</a:t>
            </a:r>
          </a:p>
          <a:p>
            <a:r>
              <a:rPr lang="en-CA" sz="3600" dirty="0"/>
              <a:t>I recommend everyone to read it.</a:t>
            </a:r>
          </a:p>
        </p:txBody>
      </p:sp>
    </p:spTree>
    <p:extLst>
      <p:ext uri="{BB962C8B-B14F-4D97-AF65-F5344CB8AC3E}">
        <p14:creationId xmlns:p14="http://schemas.microsoft.com/office/powerpoint/2010/main" val="2113569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F65B7-C091-4BFB-902A-430A36E38114}"/>
              </a:ext>
            </a:extLst>
          </p:cNvPr>
          <p:cNvSpPr>
            <a:spLocks noGrp="1"/>
          </p:cNvSpPr>
          <p:nvPr>
            <p:ph type="title"/>
          </p:nvPr>
        </p:nvSpPr>
        <p:spPr/>
        <p:txBody>
          <a:bodyPr/>
          <a:lstStyle/>
          <a:p>
            <a:r>
              <a:rPr lang="en-CA" dirty="0"/>
              <a:t>The original paper by Modigliani and Miller</a:t>
            </a:r>
          </a:p>
        </p:txBody>
      </p:sp>
      <p:sp>
        <p:nvSpPr>
          <p:cNvPr id="3" name="Content Placeholder 2">
            <a:extLst>
              <a:ext uri="{FF2B5EF4-FFF2-40B4-BE49-F238E27FC236}">
                <a16:creationId xmlns:a16="http://schemas.microsoft.com/office/drawing/2014/main" id="{ED12B095-7BAE-4835-A8A1-240683C65E4D}"/>
              </a:ext>
            </a:extLst>
          </p:cNvPr>
          <p:cNvSpPr>
            <a:spLocks noGrp="1"/>
          </p:cNvSpPr>
          <p:nvPr>
            <p:ph idx="1"/>
          </p:nvPr>
        </p:nvSpPr>
        <p:spPr/>
        <p:txBody>
          <a:bodyPr>
            <a:normAutofit/>
          </a:bodyPr>
          <a:lstStyle/>
          <a:p>
            <a:r>
              <a:rPr lang="en-CA" sz="3200" dirty="0"/>
              <a:t>In the original 1958 paper, cashflows were assume to be constant to perpetuity.</a:t>
            </a:r>
          </a:p>
          <a:p>
            <a:r>
              <a:rPr lang="en-CA" sz="3200" dirty="0"/>
              <a:t>What happens to more general cashflows? </a:t>
            </a:r>
          </a:p>
          <a:p>
            <a:r>
              <a:rPr lang="en-CA" sz="3200" dirty="0"/>
              <a:t>We will try to find out.</a:t>
            </a:r>
          </a:p>
        </p:txBody>
      </p:sp>
    </p:spTree>
    <p:extLst>
      <p:ext uri="{BB962C8B-B14F-4D97-AF65-F5344CB8AC3E}">
        <p14:creationId xmlns:p14="http://schemas.microsoft.com/office/powerpoint/2010/main" val="23657501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C4DDE-B0FD-4D96-8EC2-52B24083AD9C}"/>
              </a:ext>
            </a:extLst>
          </p:cNvPr>
          <p:cNvSpPr>
            <a:spLocks noGrp="1"/>
          </p:cNvSpPr>
          <p:nvPr>
            <p:ph type="title"/>
          </p:nvPr>
        </p:nvSpPr>
        <p:spPr/>
        <p:txBody>
          <a:bodyPr/>
          <a:lstStyle/>
          <a:p>
            <a:r>
              <a:rPr lang="en-CA" dirty="0"/>
              <a:t>Historical background (1 of 2)</a:t>
            </a:r>
          </a:p>
        </p:txBody>
      </p:sp>
      <p:sp>
        <p:nvSpPr>
          <p:cNvPr id="3" name="Content Placeholder 2">
            <a:extLst>
              <a:ext uri="{FF2B5EF4-FFF2-40B4-BE49-F238E27FC236}">
                <a16:creationId xmlns:a16="http://schemas.microsoft.com/office/drawing/2014/main" id="{E2818653-41B5-492C-9876-A606C48D9F77}"/>
              </a:ext>
            </a:extLst>
          </p:cNvPr>
          <p:cNvSpPr>
            <a:spLocks noGrp="1"/>
          </p:cNvSpPr>
          <p:nvPr>
            <p:ph idx="1"/>
          </p:nvPr>
        </p:nvSpPr>
        <p:spPr/>
        <p:txBody>
          <a:bodyPr>
            <a:normAutofit/>
          </a:bodyPr>
          <a:lstStyle/>
          <a:p>
            <a:r>
              <a:rPr lang="en-CA" sz="3600" dirty="0"/>
              <a:t>At that time, Miller (born 1923) was a young faculty member at Carnegie Institute of Technology, now Carnegie Mellon University. He was sitting at a class of Modigliani, who was five years older than Miller. After the class, he asked Modigliani about a good research topic. Modigliani told him about a work he didn’t finish. He gave it to Miller and Miller finished the work. That was the famous MM paper.</a:t>
            </a:r>
          </a:p>
          <a:p>
            <a:endParaRPr lang="en-CA" sz="3600" dirty="0"/>
          </a:p>
        </p:txBody>
      </p:sp>
    </p:spTree>
    <p:extLst>
      <p:ext uri="{BB962C8B-B14F-4D97-AF65-F5344CB8AC3E}">
        <p14:creationId xmlns:p14="http://schemas.microsoft.com/office/powerpoint/2010/main" val="212772767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CC774-4D3E-4C56-8AEA-3DC6EB4AEFEC}"/>
              </a:ext>
            </a:extLst>
          </p:cNvPr>
          <p:cNvSpPr>
            <a:spLocks noGrp="1"/>
          </p:cNvSpPr>
          <p:nvPr>
            <p:ph type="title"/>
          </p:nvPr>
        </p:nvSpPr>
        <p:spPr/>
        <p:txBody>
          <a:bodyPr/>
          <a:lstStyle/>
          <a:p>
            <a:r>
              <a:rPr lang="en-CA" dirty="0"/>
              <a:t>Historical background (2 of 2)</a:t>
            </a:r>
          </a:p>
        </p:txBody>
      </p:sp>
      <p:sp>
        <p:nvSpPr>
          <p:cNvPr id="3" name="Content Placeholder 2">
            <a:extLst>
              <a:ext uri="{FF2B5EF4-FFF2-40B4-BE49-F238E27FC236}">
                <a16:creationId xmlns:a16="http://schemas.microsoft.com/office/drawing/2014/main" id="{7F8759A2-8BAD-41B5-9E34-ABDD289873F0}"/>
              </a:ext>
            </a:extLst>
          </p:cNvPr>
          <p:cNvSpPr>
            <a:spLocks noGrp="1"/>
          </p:cNvSpPr>
          <p:nvPr>
            <p:ph idx="1"/>
          </p:nvPr>
        </p:nvSpPr>
        <p:spPr/>
        <p:txBody>
          <a:bodyPr>
            <a:normAutofit lnSpcReduction="10000"/>
          </a:bodyPr>
          <a:lstStyle/>
          <a:p>
            <a:r>
              <a:rPr lang="en-CA" sz="3200" dirty="0"/>
              <a:t>Most of the foundational works in economics and finance are done in 1950s and 1960s. In investment theory, portfolio theory was developed by Markowitz in 1952. CAPM was developed by Sharpe in 1964. </a:t>
            </a:r>
          </a:p>
          <a:p>
            <a:r>
              <a:rPr lang="en-CA" sz="3200" dirty="0"/>
              <a:t>In economics, the mathematical foundation of game theory was developed by John Nash in 1950. The mathematical model of general equilibrium theory was developed by Arrow and Debreu in 1954. </a:t>
            </a:r>
          </a:p>
          <a:p>
            <a:r>
              <a:rPr lang="en-CA" sz="3200" dirty="0"/>
              <a:t>In a very short window of time, the foundation of modern economic and finance theory was established. </a:t>
            </a:r>
          </a:p>
        </p:txBody>
      </p:sp>
    </p:spTree>
    <p:extLst>
      <p:ext uri="{BB962C8B-B14F-4D97-AF65-F5344CB8AC3E}">
        <p14:creationId xmlns:p14="http://schemas.microsoft.com/office/powerpoint/2010/main" val="85585810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WACC</a:t>
            </a:r>
          </a:p>
        </p:txBody>
      </p:sp>
      <p:sp>
        <p:nvSpPr>
          <p:cNvPr id="3" name="Content Placeholder 2"/>
          <p:cNvSpPr>
            <a:spLocks noGrp="1"/>
          </p:cNvSpPr>
          <p:nvPr>
            <p:ph idx="1"/>
          </p:nvPr>
        </p:nvSpPr>
        <p:spPr/>
        <p:txBody>
          <a:bodyPr>
            <a:normAutofit/>
          </a:bodyPr>
          <a:lstStyle/>
          <a:p>
            <a:r>
              <a:rPr lang="en-CA" sz="4000" dirty="0"/>
              <a:t>In the MM paper, Modigliani and Miller derived the formula of weighted average cost of capital (WACC).</a:t>
            </a:r>
            <a:endParaRPr lang="en-US" sz="4000" dirty="0"/>
          </a:p>
          <a:p>
            <a:r>
              <a:rPr lang="en-US" sz="4000" dirty="0"/>
              <a:t>WACC is often used to value investment projects. </a:t>
            </a:r>
          </a:p>
          <a:p>
            <a:r>
              <a:rPr lang="en-US" sz="4000" dirty="0"/>
              <a:t>It is a very important discount rate.</a:t>
            </a:r>
            <a:endParaRPr lang="en-CA" sz="4000" dirty="0"/>
          </a:p>
          <a:p>
            <a:r>
              <a:rPr lang="en-CA" sz="4000" dirty="0"/>
              <a:t>The cost of capital is a fundamental concept in finance.</a:t>
            </a:r>
            <a:endParaRPr lang="en-US" sz="4000" dirty="0"/>
          </a:p>
        </p:txBody>
      </p:sp>
    </p:spTree>
    <p:extLst>
      <p:ext uri="{BB962C8B-B14F-4D97-AF65-F5344CB8AC3E}">
        <p14:creationId xmlns:p14="http://schemas.microsoft.com/office/powerpoint/2010/main" val="62301438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MM 1958 paper</a:t>
            </a:r>
          </a:p>
        </p:txBody>
      </p:sp>
      <p:sp>
        <p:nvSpPr>
          <p:cNvPr id="3" name="Content Placeholder 2"/>
          <p:cNvSpPr>
            <a:spLocks noGrp="1"/>
          </p:cNvSpPr>
          <p:nvPr>
            <p:ph idx="1"/>
          </p:nvPr>
        </p:nvSpPr>
        <p:spPr/>
        <p:txBody>
          <a:bodyPr>
            <a:normAutofit/>
          </a:bodyPr>
          <a:lstStyle/>
          <a:p>
            <a:r>
              <a:rPr lang="en-US" sz="4000" dirty="0"/>
              <a:t>It is the most important paper in corporate finance</a:t>
            </a:r>
          </a:p>
          <a:p>
            <a:r>
              <a:rPr lang="en-US" sz="4000" dirty="0"/>
              <a:t>Both Modigliani and Miller got Nobel prizes in economics</a:t>
            </a:r>
          </a:p>
          <a:p>
            <a:r>
              <a:rPr lang="en-US" sz="4000" dirty="0"/>
              <a:t>There are three major propositions in this paper</a:t>
            </a:r>
          </a:p>
          <a:p>
            <a:r>
              <a:rPr lang="en-US" sz="4000" dirty="0"/>
              <a:t>We will go over them separately</a:t>
            </a:r>
          </a:p>
          <a:p>
            <a:endParaRPr lang="en-US" sz="4000" dirty="0"/>
          </a:p>
        </p:txBody>
      </p:sp>
    </p:spTree>
    <p:extLst>
      <p:ext uri="{BB962C8B-B14F-4D97-AF65-F5344CB8AC3E}">
        <p14:creationId xmlns:p14="http://schemas.microsoft.com/office/powerpoint/2010/main" val="140079093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Proposition I</a:t>
            </a:r>
            <a:br>
              <a:rPr lang="en-US" dirty="0"/>
            </a:b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77500" lnSpcReduction="20000"/>
              </a:bodyPr>
              <a:lstStyle/>
              <a:p>
                <a14:m>
                  <m:oMath xmlns:m="http://schemas.openxmlformats.org/officeDocument/2006/math">
                    <m:r>
                      <a:rPr lang="en-US" sz="3600" i="1" smtClean="0">
                        <a:latin typeface="Cambria Math" panose="02040503050406030204" pitchFamily="18" charset="0"/>
                      </a:rPr>
                      <m:t>𝑉</m:t>
                    </m:r>
                    <m:r>
                      <a:rPr lang="en-US" sz="3600" i="1" smtClean="0">
                        <a:latin typeface="Cambria Math" panose="02040503050406030204" pitchFamily="18" charset="0"/>
                      </a:rPr>
                      <m:t>=</m:t>
                    </m:r>
                    <m:r>
                      <a:rPr lang="en-US" sz="3600" i="1" smtClean="0">
                        <a:latin typeface="Cambria Math" panose="02040503050406030204" pitchFamily="18" charset="0"/>
                      </a:rPr>
                      <m:t>𝑆</m:t>
                    </m:r>
                    <m:r>
                      <a:rPr lang="en-US" sz="3600" i="1" smtClean="0">
                        <a:latin typeface="Cambria Math" panose="02040503050406030204" pitchFamily="18" charset="0"/>
                      </a:rPr>
                      <m:t>+</m:t>
                    </m:r>
                    <m:r>
                      <a:rPr lang="en-US" sz="3600" i="1" smtClean="0">
                        <a:latin typeface="Cambria Math" panose="02040503050406030204" pitchFamily="18" charset="0"/>
                      </a:rPr>
                      <m:t>𝐷</m:t>
                    </m:r>
                    <m:r>
                      <a:rPr lang="en-US" sz="3600" i="1" smtClean="0">
                        <a:latin typeface="Cambria Math" panose="02040503050406030204" pitchFamily="18" charset="0"/>
                      </a:rPr>
                      <m:t>=</m:t>
                    </m:r>
                    <m:f>
                      <m:fPr>
                        <m:ctrlPr>
                          <a:rPr lang="en-US" sz="3600" i="1">
                            <a:latin typeface="Cambria Math" panose="02040503050406030204" pitchFamily="18" charset="0"/>
                          </a:rPr>
                        </m:ctrlPr>
                      </m:fPr>
                      <m:num>
                        <m:acc>
                          <m:accPr>
                            <m:chr m:val="̅"/>
                            <m:ctrlPr>
                              <a:rPr lang="en-US" sz="3600" i="1">
                                <a:latin typeface="Cambria Math" panose="02040503050406030204" pitchFamily="18" charset="0"/>
                              </a:rPr>
                            </m:ctrlPr>
                          </m:accPr>
                          <m:e>
                            <m:r>
                              <a:rPr lang="en-US" sz="3600" i="1">
                                <a:latin typeface="Cambria Math" panose="02040503050406030204" pitchFamily="18" charset="0"/>
                              </a:rPr>
                              <m:t>𝑋</m:t>
                            </m:r>
                          </m:e>
                        </m:acc>
                      </m:num>
                      <m:den>
                        <m:r>
                          <a:rPr lang="en-US" sz="3600" i="1">
                            <a:latin typeface="Cambria Math" panose="02040503050406030204" pitchFamily="18" charset="0"/>
                          </a:rPr>
                          <m:t>𝜌</m:t>
                        </m:r>
                      </m:den>
                    </m:f>
                  </m:oMath>
                </a14:m>
                <a:endParaRPr lang="en-US" sz="3600" dirty="0"/>
              </a:p>
              <a:p>
                <a:r>
                  <a:rPr lang="en-US" sz="3600" dirty="0"/>
                  <a:t>Here V is the value of whole investment. S is the equity(stock) value. D is the debt value.</a:t>
                </a:r>
              </a:p>
              <a:p>
                <a:r>
                  <a:rPr lang="en-US" sz="3600" dirty="0"/>
                  <a:t>The sum of equity and debt is equal to the value of the project.</a:t>
                </a:r>
              </a:p>
              <a:p>
                <a:r>
                  <a:rPr lang="en-US" sz="3600" dirty="0"/>
                  <a:t> </a:t>
                </a:r>
                <a14:m>
                  <m:oMath xmlns:m="http://schemas.openxmlformats.org/officeDocument/2006/math">
                    <m:acc>
                      <m:accPr>
                        <m:chr m:val="̅"/>
                        <m:ctrlPr>
                          <a:rPr lang="en-US" sz="3600" i="1">
                            <a:latin typeface="Cambria Math" panose="02040503050406030204" pitchFamily="18" charset="0"/>
                          </a:rPr>
                        </m:ctrlPr>
                      </m:accPr>
                      <m:e>
                        <m:r>
                          <a:rPr lang="en-US" sz="3600" i="1">
                            <a:latin typeface="Cambria Math" panose="02040503050406030204" pitchFamily="18" charset="0"/>
                          </a:rPr>
                          <m:t>𝑋</m:t>
                        </m:r>
                      </m:e>
                    </m:acc>
                  </m:oMath>
                </a14:m>
                <a:r>
                  <a:rPr lang="en-US" sz="3600" dirty="0"/>
                  <a:t> is the expected cashflow per unit time. </a:t>
                </a:r>
                <a14:m>
                  <m:oMath xmlns:m="http://schemas.openxmlformats.org/officeDocument/2006/math">
                    <m:r>
                      <a:rPr lang="en-US" sz="3600" i="1">
                        <a:latin typeface="Cambria Math" panose="02040503050406030204" pitchFamily="18" charset="0"/>
                      </a:rPr>
                      <m:t>𝜌</m:t>
                    </m:r>
                  </m:oMath>
                </a14:m>
                <a:r>
                  <a:rPr lang="en-US" sz="3600" dirty="0"/>
                  <a:t> is the discount rate.</a:t>
                </a:r>
              </a:p>
              <a:p>
                <a:r>
                  <a:rPr lang="en-US" sz="3600" dirty="0"/>
                  <a:t>The expected cashflow per unit time, </a:t>
                </a:r>
                <a14:m>
                  <m:oMath xmlns:m="http://schemas.openxmlformats.org/officeDocument/2006/math">
                    <m:acc>
                      <m:accPr>
                        <m:chr m:val="̅"/>
                        <m:ctrlPr>
                          <a:rPr lang="en-US" sz="3600" i="1">
                            <a:latin typeface="Cambria Math" panose="02040503050406030204" pitchFamily="18" charset="0"/>
                          </a:rPr>
                        </m:ctrlPr>
                      </m:accPr>
                      <m:e>
                        <m:r>
                          <a:rPr lang="en-US" sz="3600" i="1">
                            <a:latin typeface="Cambria Math" panose="02040503050406030204" pitchFamily="18" charset="0"/>
                          </a:rPr>
                          <m:t>𝑋</m:t>
                        </m:r>
                      </m:e>
                    </m:acc>
                    <m:r>
                      <a:rPr lang="en-CA" sz="3600" b="0" i="0" smtClean="0">
                        <a:latin typeface="Cambria Math" panose="02040503050406030204" pitchFamily="18" charset="0"/>
                      </a:rPr>
                      <m:t>,</m:t>
                    </m:r>
                  </m:oMath>
                </a14:m>
                <a:r>
                  <a:rPr lang="en-US" sz="3600" dirty="0"/>
                  <a:t> is assumed to be constant to perpetuity. </a:t>
                </a:r>
              </a:p>
              <a:p>
                <a:r>
                  <a:rPr lang="en-US" sz="3600" dirty="0"/>
                  <a:t>The value of the project is equal to the expected cashflow per unit time divided by the discount rate</a:t>
                </a:r>
              </a:p>
              <a:p>
                <a:endParaRPr lang="en-US" sz="36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4"/>
                <a:stretch>
                  <a:fillRect l="-1043" r="-406"/>
                </a:stretch>
              </a:blipFill>
            </p:spPr>
            <p:txBody>
              <a:bodyPr/>
              <a:lstStyle/>
              <a:p>
                <a:r>
                  <a:rPr lang="en-CA">
                    <a:noFill/>
                  </a:rPr>
                  <a:t> </a:t>
                </a:r>
              </a:p>
            </p:txBody>
          </p:sp>
        </mc:Fallback>
      </mc:AlternateContent>
    </p:spTree>
    <p:extLst>
      <p:ext uri="{BB962C8B-B14F-4D97-AF65-F5344CB8AC3E}">
        <p14:creationId xmlns:p14="http://schemas.microsoft.com/office/powerpoint/2010/main" val="8197840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Proposition II</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lnSpcReduction="10000"/>
              </a:bodyPr>
              <a:lstStyle/>
              <a:p>
                <a:r>
                  <a:rPr lang="en-US" sz="3600" dirty="0"/>
                  <a:t>The relation among equity discount rate of the levered firm, </a:t>
                </a:r>
                <a14:m>
                  <m:oMath xmlns:m="http://schemas.openxmlformats.org/officeDocument/2006/math">
                    <m:sSub>
                      <m:sSubPr>
                        <m:ctrlPr>
                          <a:rPr lang="en-US" sz="3600" i="1" smtClean="0">
                            <a:latin typeface="Cambria Math" panose="02040503050406030204" pitchFamily="18" charset="0"/>
                          </a:rPr>
                        </m:ctrlPr>
                      </m:sSubPr>
                      <m:e>
                        <m:r>
                          <a:rPr lang="en-US" sz="3600" i="1">
                            <a:latin typeface="Cambria Math" panose="02040503050406030204" pitchFamily="18" charset="0"/>
                          </a:rPr>
                          <m:t>𝑟</m:t>
                        </m:r>
                      </m:e>
                      <m:sub>
                        <m:r>
                          <a:rPr lang="en-US" sz="3600" i="1">
                            <a:latin typeface="Cambria Math" panose="02040503050406030204" pitchFamily="18" charset="0"/>
                          </a:rPr>
                          <m:t>𝑠</m:t>
                        </m:r>
                      </m:sub>
                    </m:sSub>
                  </m:oMath>
                </a14:m>
                <a:r>
                  <a:rPr lang="en-US" sz="3600" dirty="0"/>
                  <a:t>, the debt rate, </a:t>
                </a:r>
                <a14:m>
                  <m:oMath xmlns:m="http://schemas.openxmlformats.org/officeDocument/2006/math">
                    <m:r>
                      <a:rPr lang="en-US" sz="3600" i="1">
                        <a:latin typeface="Cambria Math" panose="02040503050406030204" pitchFamily="18" charset="0"/>
                      </a:rPr>
                      <m:t>𝑟</m:t>
                    </m:r>
                  </m:oMath>
                </a14:m>
                <a:r>
                  <a:rPr lang="en-US" sz="3600" dirty="0"/>
                  <a:t>,  and the discount rate of the unlevered firm, </a:t>
                </a:r>
                <a14:m>
                  <m:oMath xmlns:m="http://schemas.openxmlformats.org/officeDocument/2006/math">
                    <m:r>
                      <a:rPr lang="en-US" sz="3600" i="1">
                        <a:latin typeface="Cambria Math" panose="02040503050406030204" pitchFamily="18" charset="0"/>
                      </a:rPr>
                      <m:t>𝜌</m:t>
                    </m:r>
                  </m:oMath>
                </a14:m>
                <a:r>
                  <a:rPr lang="en-US" sz="3600" dirty="0"/>
                  <a:t>, is</a:t>
                </a:r>
              </a:p>
              <a:p>
                <a14:m>
                  <m:oMath xmlns:m="http://schemas.openxmlformats.org/officeDocument/2006/math">
                    <m:sSub>
                      <m:sSubPr>
                        <m:ctrlPr>
                          <a:rPr lang="en-US" sz="3600" i="1">
                            <a:latin typeface="Cambria Math" panose="02040503050406030204" pitchFamily="18" charset="0"/>
                          </a:rPr>
                        </m:ctrlPr>
                      </m:sSubPr>
                      <m:e>
                        <m:r>
                          <a:rPr lang="en-US" sz="3600" i="1">
                            <a:latin typeface="Cambria Math" panose="02040503050406030204" pitchFamily="18" charset="0"/>
                          </a:rPr>
                          <m:t>𝑟</m:t>
                        </m:r>
                      </m:e>
                      <m:sub>
                        <m:r>
                          <a:rPr lang="en-US" sz="3600" i="1">
                            <a:latin typeface="Cambria Math" panose="02040503050406030204" pitchFamily="18" charset="0"/>
                          </a:rPr>
                          <m:t>𝑠</m:t>
                        </m:r>
                      </m:sub>
                    </m:sSub>
                    <m:r>
                      <a:rPr lang="en-US" sz="3600" i="1">
                        <a:latin typeface="Cambria Math" panose="02040503050406030204" pitchFamily="18" charset="0"/>
                      </a:rPr>
                      <m:t>=</m:t>
                    </m:r>
                    <m:r>
                      <a:rPr lang="en-US" sz="3600" i="1">
                        <a:latin typeface="Cambria Math" panose="02040503050406030204" pitchFamily="18" charset="0"/>
                      </a:rPr>
                      <m:t>𝜌</m:t>
                    </m:r>
                    <m:r>
                      <a:rPr lang="en-US" sz="3600" i="1">
                        <a:latin typeface="Cambria Math" panose="02040503050406030204" pitchFamily="18" charset="0"/>
                      </a:rPr>
                      <m:t>+(</m:t>
                    </m:r>
                    <m:r>
                      <a:rPr lang="en-US" sz="3600" i="1">
                        <a:latin typeface="Cambria Math" panose="02040503050406030204" pitchFamily="18" charset="0"/>
                      </a:rPr>
                      <m:t>𝜌</m:t>
                    </m:r>
                    <m:r>
                      <a:rPr lang="en-US" sz="3600" i="1">
                        <a:latin typeface="Cambria Math" panose="02040503050406030204" pitchFamily="18" charset="0"/>
                      </a:rPr>
                      <m:t>−</m:t>
                    </m:r>
                    <m:r>
                      <a:rPr lang="en-US" sz="3600" i="1">
                        <a:latin typeface="Cambria Math" panose="02040503050406030204" pitchFamily="18" charset="0"/>
                      </a:rPr>
                      <m:t>𝑟</m:t>
                    </m:r>
                    <m:r>
                      <a:rPr lang="en-US" sz="3600" i="1">
                        <a:latin typeface="Cambria Math" panose="02040503050406030204" pitchFamily="18" charset="0"/>
                      </a:rPr>
                      <m:t>)</m:t>
                    </m:r>
                    <m:f>
                      <m:fPr>
                        <m:ctrlPr>
                          <a:rPr lang="en-US" sz="3600" i="1">
                            <a:latin typeface="Cambria Math" panose="02040503050406030204" pitchFamily="18" charset="0"/>
                          </a:rPr>
                        </m:ctrlPr>
                      </m:fPr>
                      <m:num>
                        <m:r>
                          <a:rPr lang="en-US" sz="3600" i="1">
                            <a:latin typeface="Cambria Math" panose="02040503050406030204" pitchFamily="18" charset="0"/>
                          </a:rPr>
                          <m:t>𝐷</m:t>
                        </m:r>
                      </m:num>
                      <m:den>
                        <m:r>
                          <a:rPr lang="en-US" sz="3600" i="1">
                            <a:latin typeface="Cambria Math" panose="02040503050406030204" pitchFamily="18" charset="0"/>
                          </a:rPr>
                          <m:t>𝑆</m:t>
                        </m:r>
                      </m:den>
                    </m:f>
                  </m:oMath>
                </a14:m>
                <a:endParaRPr lang="en-US" sz="3600" dirty="0"/>
              </a:p>
              <a:p>
                <a:r>
                  <a:rPr lang="en-US" sz="3600" dirty="0"/>
                  <a:t>Rearrange the above equation</a:t>
                </a:r>
              </a:p>
              <a:p>
                <a14:m>
                  <m:oMath xmlns:m="http://schemas.openxmlformats.org/officeDocument/2006/math">
                    <m:r>
                      <a:rPr lang="en-US" sz="3600" i="1">
                        <a:latin typeface="Cambria Math" panose="02040503050406030204" pitchFamily="18" charset="0"/>
                      </a:rPr>
                      <m:t>𝜌</m:t>
                    </m:r>
                    <m:r>
                      <a:rPr lang="en-US" sz="3600" i="1">
                        <a:latin typeface="Cambria Math" panose="02040503050406030204" pitchFamily="18" charset="0"/>
                      </a:rPr>
                      <m:t>=</m:t>
                    </m:r>
                    <m:f>
                      <m:fPr>
                        <m:ctrlPr>
                          <a:rPr lang="en-US" sz="3600" i="1">
                            <a:latin typeface="Cambria Math" panose="02040503050406030204" pitchFamily="18" charset="0"/>
                          </a:rPr>
                        </m:ctrlPr>
                      </m:fPr>
                      <m:num>
                        <m:r>
                          <a:rPr lang="en-US" sz="3600" i="1">
                            <a:latin typeface="Cambria Math" panose="02040503050406030204" pitchFamily="18" charset="0"/>
                          </a:rPr>
                          <m:t>𝐷</m:t>
                        </m:r>
                      </m:num>
                      <m:den>
                        <m:r>
                          <a:rPr lang="en-US" sz="3600" i="1">
                            <a:latin typeface="Cambria Math" panose="02040503050406030204" pitchFamily="18" charset="0"/>
                          </a:rPr>
                          <m:t>𝐷</m:t>
                        </m:r>
                        <m:r>
                          <a:rPr lang="en-US" sz="3600" i="1">
                            <a:latin typeface="Cambria Math" panose="02040503050406030204" pitchFamily="18" charset="0"/>
                          </a:rPr>
                          <m:t>+</m:t>
                        </m:r>
                        <m:r>
                          <a:rPr lang="en-US" sz="3600" i="1">
                            <a:latin typeface="Cambria Math" panose="02040503050406030204" pitchFamily="18" charset="0"/>
                          </a:rPr>
                          <m:t>𝑆</m:t>
                        </m:r>
                      </m:den>
                    </m:f>
                    <m:r>
                      <a:rPr lang="en-US" sz="3600" i="1">
                        <a:latin typeface="Cambria Math" panose="02040503050406030204" pitchFamily="18" charset="0"/>
                      </a:rPr>
                      <m:t>𝑟</m:t>
                    </m:r>
                    <m:r>
                      <a:rPr lang="en-US" sz="3600" i="1">
                        <a:latin typeface="Cambria Math" panose="02040503050406030204" pitchFamily="18" charset="0"/>
                      </a:rPr>
                      <m:t>+</m:t>
                    </m:r>
                    <m:f>
                      <m:fPr>
                        <m:ctrlPr>
                          <a:rPr lang="en-US" sz="3600" i="1">
                            <a:latin typeface="Cambria Math" panose="02040503050406030204" pitchFamily="18" charset="0"/>
                          </a:rPr>
                        </m:ctrlPr>
                      </m:fPr>
                      <m:num>
                        <m:r>
                          <a:rPr lang="en-US" sz="3600" i="1">
                            <a:latin typeface="Cambria Math" panose="02040503050406030204" pitchFamily="18" charset="0"/>
                          </a:rPr>
                          <m:t>𝑆</m:t>
                        </m:r>
                      </m:num>
                      <m:den>
                        <m:r>
                          <a:rPr lang="en-US" sz="3600" i="1">
                            <a:latin typeface="Cambria Math" panose="02040503050406030204" pitchFamily="18" charset="0"/>
                          </a:rPr>
                          <m:t>𝐷</m:t>
                        </m:r>
                        <m:r>
                          <a:rPr lang="en-US" sz="3600" i="1">
                            <a:latin typeface="Cambria Math" panose="02040503050406030204" pitchFamily="18" charset="0"/>
                          </a:rPr>
                          <m:t>+</m:t>
                        </m:r>
                        <m:r>
                          <a:rPr lang="en-US" sz="3600" i="1">
                            <a:latin typeface="Cambria Math" panose="02040503050406030204" pitchFamily="18" charset="0"/>
                          </a:rPr>
                          <m:t>𝑆</m:t>
                        </m:r>
                      </m:den>
                    </m:f>
                    <m:sSub>
                      <m:sSubPr>
                        <m:ctrlPr>
                          <a:rPr lang="en-US" sz="3600" i="1">
                            <a:latin typeface="Cambria Math" panose="02040503050406030204" pitchFamily="18" charset="0"/>
                          </a:rPr>
                        </m:ctrlPr>
                      </m:sSubPr>
                      <m:e>
                        <m:r>
                          <a:rPr lang="en-US" sz="3600" i="1">
                            <a:latin typeface="Cambria Math" panose="02040503050406030204" pitchFamily="18" charset="0"/>
                          </a:rPr>
                          <m:t>𝑟</m:t>
                        </m:r>
                      </m:e>
                      <m:sub>
                        <m:r>
                          <a:rPr lang="en-US" sz="3600" i="1">
                            <a:latin typeface="Cambria Math" panose="02040503050406030204" pitchFamily="18" charset="0"/>
                          </a:rPr>
                          <m:t>𝑠</m:t>
                        </m:r>
                      </m:sub>
                    </m:sSub>
                  </m:oMath>
                </a14:m>
                <a:endParaRPr lang="en-US" sz="3600" dirty="0"/>
              </a:p>
              <a:p>
                <a:r>
                  <a:rPr lang="en-US" sz="3600" dirty="0"/>
                  <a:t>This is the formula for WACC</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4"/>
                <a:stretch>
                  <a:fillRect l="-1623" t="-4342" r="-2725" b="-2101"/>
                </a:stretch>
              </a:blipFill>
            </p:spPr>
            <p:txBody>
              <a:bodyPr/>
              <a:lstStyle/>
              <a:p>
                <a:r>
                  <a:rPr lang="en-CA">
                    <a:noFill/>
                  </a:rPr>
                  <a:t> </a:t>
                </a:r>
              </a:p>
            </p:txBody>
          </p:sp>
        </mc:Fallback>
      </mc:AlternateContent>
    </p:spTree>
    <p:extLst>
      <p:ext uri="{BB962C8B-B14F-4D97-AF65-F5344CB8AC3E}">
        <p14:creationId xmlns:p14="http://schemas.microsoft.com/office/powerpoint/2010/main" val="368007809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759D8-7282-492F-AC0B-062D1F4C6FC1}"/>
              </a:ext>
            </a:extLst>
          </p:cNvPr>
          <p:cNvSpPr>
            <a:spLocks noGrp="1"/>
          </p:cNvSpPr>
          <p:nvPr>
            <p:ph type="title"/>
          </p:nvPr>
        </p:nvSpPr>
        <p:spPr/>
        <p:txBody>
          <a:bodyPr/>
          <a:lstStyle/>
          <a:p>
            <a:r>
              <a:rPr lang="en-CA" dirty="0"/>
              <a:t>Some comments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86F6AE8-3846-433E-BBD7-DA44719A50A0}"/>
                  </a:ext>
                </a:extLst>
              </p:cNvPr>
              <p:cNvSpPr>
                <a:spLocks noGrp="1"/>
              </p:cNvSpPr>
              <p:nvPr>
                <p:ph idx="1"/>
              </p:nvPr>
            </p:nvSpPr>
            <p:spPr/>
            <p:txBody>
              <a:bodyPr/>
              <a:lstStyle/>
              <a:p>
                <a:r>
                  <a:rPr lang="en-CA" dirty="0"/>
                  <a:t>We can observe the debt rate,</a:t>
                </a:r>
                <a:r>
                  <a:rPr lang="en-US" sz="2800" dirty="0"/>
                  <a:t> </a:t>
                </a:r>
                <a14:m>
                  <m:oMath xmlns:m="http://schemas.openxmlformats.org/officeDocument/2006/math">
                    <m:r>
                      <a:rPr lang="en-US" sz="2800" i="1">
                        <a:latin typeface="Cambria Math" panose="02040503050406030204" pitchFamily="18" charset="0"/>
                      </a:rPr>
                      <m:t>𝑟</m:t>
                    </m:r>
                  </m:oMath>
                </a14:m>
                <a:r>
                  <a:rPr lang="en-CA" dirty="0"/>
                  <a:t>, from the market data.</a:t>
                </a:r>
              </a:p>
              <a:p>
                <a:r>
                  <a:rPr lang="en-CA" dirty="0"/>
                  <a:t>We can calculate the equity discount rate, </a:t>
                </a:r>
                <a14:m>
                  <m:oMath xmlns:m="http://schemas.openxmlformats.org/officeDocument/2006/math">
                    <m:sSub>
                      <m:sSubPr>
                        <m:ctrlPr>
                          <a:rPr lang="en-US" sz="2800" i="1" smtClean="0">
                            <a:latin typeface="Cambria Math" panose="02040503050406030204" pitchFamily="18" charset="0"/>
                          </a:rPr>
                        </m:ctrlPr>
                      </m:sSubPr>
                      <m:e>
                        <m:r>
                          <a:rPr lang="en-US" sz="2800" i="1">
                            <a:latin typeface="Cambria Math" panose="02040503050406030204" pitchFamily="18" charset="0"/>
                          </a:rPr>
                          <m:t>𝑟</m:t>
                        </m:r>
                      </m:e>
                      <m:sub>
                        <m:r>
                          <a:rPr lang="en-US" sz="2800" i="1">
                            <a:latin typeface="Cambria Math" panose="02040503050406030204" pitchFamily="18" charset="0"/>
                          </a:rPr>
                          <m:t>𝑠</m:t>
                        </m:r>
                      </m:sub>
                    </m:sSub>
                  </m:oMath>
                </a14:m>
                <a:r>
                  <a:rPr lang="en-CA" dirty="0"/>
                  <a:t>, from market data with CAPM or other theories.</a:t>
                </a:r>
              </a:p>
              <a:p>
                <a:r>
                  <a:rPr lang="en-CA" dirty="0"/>
                  <a:t>WACC</a:t>
                </a:r>
                <a:r>
                  <a:rPr lang="en-US" sz="2800" dirty="0"/>
                  <a:t> , </a:t>
                </a:r>
                <a14:m>
                  <m:oMath xmlns:m="http://schemas.openxmlformats.org/officeDocument/2006/math">
                    <m:r>
                      <a:rPr lang="en-US" sz="2800" i="1">
                        <a:latin typeface="Cambria Math" panose="02040503050406030204" pitchFamily="18" charset="0"/>
                      </a:rPr>
                      <m:t>𝜌</m:t>
                    </m:r>
                  </m:oMath>
                </a14:m>
                <a:r>
                  <a:rPr lang="en-US" sz="2800" dirty="0"/>
                  <a:t>,</a:t>
                </a:r>
                <a:r>
                  <a:rPr lang="en-CA" dirty="0"/>
                  <a:t> is not directly observable. It has to be inferred from market data with MM theory.</a:t>
                </a:r>
              </a:p>
            </p:txBody>
          </p:sp>
        </mc:Choice>
        <mc:Fallback xmlns="">
          <p:sp>
            <p:nvSpPr>
              <p:cNvPr id="3" name="Content Placeholder 2">
                <a:extLst>
                  <a:ext uri="{FF2B5EF4-FFF2-40B4-BE49-F238E27FC236}">
                    <a16:creationId xmlns:a16="http://schemas.microsoft.com/office/drawing/2014/main" id="{686F6AE8-3846-433E-BBD7-DA44719A50A0}"/>
                  </a:ext>
                </a:extLst>
              </p:cNvPr>
              <p:cNvSpPr>
                <a:spLocks noGrp="1" noRot="1" noChangeAspect="1" noMove="1" noResize="1" noEditPoints="1" noAdjustHandles="1" noChangeArrowheads="1" noChangeShapeType="1" noTextEdit="1"/>
              </p:cNvSpPr>
              <p:nvPr>
                <p:ph idx="1"/>
              </p:nvPr>
            </p:nvSpPr>
            <p:spPr>
              <a:blipFill>
                <a:blip r:embed="rId4"/>
                <a:stretch>
                  <a:fillRect l="-1043" t="-2241" r="-1159"/>
                </a:stretch>
              </a:blipFill>
            </p:spPr>
            <p:txBody>
              <a:bodyPr/>
              <a:lstStyle/>
              <a:p>
                <a:r>
                  <a:rPr lang="en-CA">
                    <a:noFill/>
                  </a:rPr>
                  <a:t> </a:t>
                </a:r>
              </a:p>
            </p:txBody>
          </p:sp>
        </mc:Fallback>
      </mc:AlternateContent>
    </p:spTree>
    <p:extLst>
      <p:ext uri="{BB962C8B-B14F-4D97-AF65-F5344CB8AC3E}">
        <p14:creationId xmlns:p14="http://schemas.microsoft.com/office/powerpoint/2010/main" val="16218270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Proposition III</a:t>
            </a:r>
          </a:p>
        </p:txBody>
      </p:sp>
      <p:sp>
        <p:nvSpPr>
          <p:cNvPr id="3" name="Content Placeholder 2"/>
          <p:cNvSpPr>
            <a:spLocks noGrp="1"/>
          </p:cNvSpPr>
          <p:nvPr>
            <p:ph idx="1"/>
          </p:nvPr>
        </p:nvSpPr>
        <p:spPr/>
        <p:txBody>
          <a:bodyPr>
            <a:normAutofit/>
          </a:bodyPr>
          <a:lstStyle/>
          <a:p>
            <a:r>
              <a:rPr lang="en-US" sz="4000" dirty="0"/>
              <a:t>An investment project should be undertaken if and only if the expected rate of return of this project is as large as or larger than the cost of capital</a:t>
            </a:r>
          </a:p>
        </p:txBody>
      </p:sp>
    </p:spTree>
    <p:extLst>
      <p:ext uri="{BB962C8B-B14F-4D97-AF65-F5344CB8AC3E}">
        <p14:creationId xmlns:p14="http://schemas.microsoft.com/office/powerpoint/2010/main" val="191905239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041BB-483F-4B80-9987-59FD3F6FA77F}"/>
              </a:ext>
            </a:extLst>
          </p:cNvPr>
          <p:cNvSpPr>
            <a:spLocks noGrp="1"/>
          </p:cNvSpPr>
          <p:nvPr>
            <p:ph type="title"/>
          </p:nvPr>
        </p:nvSpPr>
        <p:spPr/>
        <p:txBody>
          <a:bodyPr/>
          <a:lstStyle/>
          <a:p>
            <a:r>
              <a:rPr lang="en-CA" dirty="0"/>
              <a:t>Empirical works</a:t>
            </a:r>
          </a:p>
        </p:txBody>
      </p:sp>
      <p:sp>
        <p:nvSpPr>
          <p:cNvPr id="3" name="Content Placeholder 2">
            <a:extLst>
              <a:ext uri="{FF2B5EF4-FFF2-40B4-BE49-F238E27FC236}">
                <a16:creationId xmlns:a16="http://schemas.microsoft.com/office/drawing/2014/main" id="{AD805E17-642B-451A-83F2-F650DB2FAC80}"/>
              </a:ext>
            </a:extLst>
          </p:cNvPr>
          <p:cNvSpPr>
            <a:spLocks noGrp="1"/>
          </p:cNvSpPr>
          <p:nvPr>
            <p:ph idx="1"/>
          </p:nvPr>
        </p:nvSpPr>
        <p:spPr/>
        <p:txBody>
          <a:bodyPr>
            <a:normAutofit/>
          </a:bodyPr>
          <a:lstStyle/>
          <a:p>
            <a:r>
              <a:rPr lang="en-CA" sz="3600" dirty="0"/>
              <a:t>There are different valuation models for assets. </a:t>
            </a:r>
          </a:p>
          <a:p>
            <a:r>
              <a:rPr lang="en-CA" sz="3600" dirty="0"/>
              <a:t>It is well known that valuation from Modigliani and Miller theory may differ from other models. </a:t>
            </a:r>
          </a:p>
          <a:p>
            <a:r>
              <a:rPr lang="en-CA" sz="3600" dirty="0"/>
              <a:t>What is our opinion about the differences in valuation?</a:t>
            </a:r>
          </a:p>
          <a:p>
            <a:endParaRPr lang="en-CA" sz="3600" dirty="0"/>
          </a:p>
        </p:txBody>
      </p:sp>
    </p:spTree>
    <p:extLst>
      <p:ext uri="{BB962C8B-B14F-4D97-AF65-F5344CB8AC3E}">
        <p14:creationId xmlns:p14="http://schemas.microsoft.com/office/powerpoint/2010/main" val="69088545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8ACD4-35C1-4DFA-8656-E8070B72B398}"/>
              </a:ext>
            </a:extLst>
          </p:cNvPr>
          <p:cNvSpPr>
            <a:spLocks noGrp="1"/>
          </p:cNvSpPr>
          <p:nvPr>
            <p:ph type="title"/>
          </p:nvPr>
        </p:nvSpPr>
        <p:spPr/>
        <p:txBody>
          <a:bodyPr>
            <a:normAutofit/>
          </a:bodyPr>
          <a:lstStyle/>
          <a:p>
            <a:r>
              <a:rPr lang="en-CA" dirty="0"/>
              <a:t>A representative opinion</a:t>
            </a:r>
          </a:p>
        </p:txBody>
      </p:sp>
      <p:sp>
        <p:nvSpPr>
          <p:cNvPr id="3" name="Content Placeholder 2">
            <a:extLst>
              <a:ext uri="{FF2B5EF4-FFF2-40B4-BE49-F238E27FC236}">
                <a16:creationId xmlns:a16="http://schemas.microsoft.com/office/drawing/2014/main" id="{16B8BDCB-83B0-4B9B-A2C3-CC57F3522767}"/>
              </a:ext>
            </a:extLst>
          </p:cNvPr>
          <p:cNvSpPr>
            <a:spLocks noGrp="1"/>
          </p:cNvSpPr>
          <p:nvPr>
            <p:ph idx="1"/>
          </p:nvPr>
        </p:nvSpPr>
        <p:spPr/>
        <p:txBody>
          <a:bodyPr>
            <a:normAutofit/>
          </a:bodyPr>
          <a:lstStyle/>
          <a:p>
            <a:pPr marL="0" indent="0">
              <a:buNone/>
            </a:pPr>
            <a:endParaRPr lang="en-CA" dirty="0"/>
          </a:p>
          <a:p>
            <a:r>
              <a:rPr lang="en-CA" dirty="0"/>
              <a:t>In principle, the free cash flow approach is fully consistent with the dividend discount model and should provide the same estimate of intrinsic value ... This was demonstrated in two famous papers by Modigliani and Miller. However, in practice, you will find that values from these models may differ, sometimes substantially. This is due to the fact that in practice, analysts are always forced to make simplifying assumptions. (Bodie et al, 2018, p. 598) </a:t>
            </a:r>
          </a:p>
          <a:p>
            <a:endParaRPr lang="en-CA" dirty="0"/>
          </a:p>
        </p:txBody>
      </p:sp>
    </p:spTree>
    <p:extLst>
      <p:ext uri="{BB962C8B-B14F-4D97-AF65-F5344CB8AC3E}">
        <p14:creationId xmlns:p14="http://schemas.microsoft.com/office/powerpoint/2010/main" val="26221182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69D15-F63A-4010-8A87-9F5041C31E3B}"/>
              </a:ext>
            </a:extLst>
          </p:cNvPr>
          <p:cNvSpPr>
            <a:spLocks noGrp="1"/>
          </p:cNvSpPr>
          <p:nvPr>
            <p:ph type="title"/>
          </p:nvPr>
        </p:nvSpPr>
        <p:spPr/>
        <p:txBody>
          <a:bodyPr/>
          <a:lstStyle/>
          <a:p>
            <a:r>
              <a:rPr lang="en-CA" dirty="0"/>
              <a:t>1. An example</a:t>
            </a:r>
          </a:p>
        </p:txBody>
      </p:sp>
      <p:sp>
        <p:nvSpPr>
          <p:cNvPr id="3" name="Content Placeholder 2">
            <a:extLst>
              <a:ext uri="{FF2B5EF4-FFF2-40B4-BE49-F238E27FC236}">
                <a16:creationId xmlns:a16="http://schemas.microsoft.com/office/drawing/2014/main" id="{2553C3DD-8065-4AD5-A8B2-AA093D4179D8}"/>
              </a:ext>
            </a:extLst>
          </p:cNvPr>
          <p:cNvSpPr>
            <a:spLocks noGrp="1"/>
          </p:cNvSpPr>
          <p:nvPr>
            <p:ph idx="1"/>
          </p:nvPr>
        </p:nvSpPr>
        <p:spPr/>
        <p:txBody>
          <a:bodyPr>
            <a:normAutofit/>
          </a:bodyPr>
          <a:lstStyle/>
          <a:p>
            <a:r>
              <a:rPr lang="en-CA" dirty="0"/>
              <a:t>Your investment is valued at 1000 dollar. You borrow 300 hundred dollar from a bank (or from the capital market) to finance the investment. </a:t>
            </a:r>
          </a:p>
          <a:p>
            <a:r>
              <a:rPr lang="en-CA" dirty="0"/>
              <a:t>The bank owns 300 dollar of your investment. You, as the equity owner, own the rest, 700 dollar.</a:t>
            </a:r>
          </a:p>
          <a:p>
            <a:r>
              <a:rPr lang="en-CA" dirty="0"/>
              <a:t>The value of the total investment, 1000 dollar, is the sum of equity, 700 dollar and debt, 300 dollar. </a:t>
            </a:r>
          </a:p>
          <a:p>
            <a:endParaRPr lang="en-CA" dirty="0"/>
          </a:p>
        </p:txBody>
      </p:sp>
    </p:spTree>
    <p:extLst>
      <p:ext uri="{BB962C8B-B14F-4D97-AF65-F5344CB8AC3E}">
        <p14:creationId xmlns:p14="http://schemas.microsoft.com/office/powerpoint/2010/main" val="84864824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about MM paper</a:t>
            </a:r>
          </a:p>
        </p:txBody>
      </p:sp>
      <p:sp>
        <p:nvSpPr>
          <p:cNvPr id="3" name="Content Placeholder 2"/>
          <p:cNvSpPr>
            <a:spLocks noGrp="1"/>
          </p:cNvSpPr>
          <p:nvPr>
            <p:ph idx="1"/>
          </p:nvPr>
        </p:nvSpPr>
        <p:spPr/>
        <p:txBody>
          <a:bodyPr>
            <a:normAutofit/>
          </a:bodyPr>
          <a:lstStyle/>
          <a:p>
            <a:r>
              <a:rPr lang="en-US" sz="4000" dirty="0"/>
              <a:t>All the results in MM paper, including the formula of WACC, are obtained when the expected payoff from the investment project is assumed to be constant to perpetuity.</a:t>
            </a:r>
          </a:p>
          <a:p>
            <a:r>
              <a:rPr lang="en-US" sz="4000" dirty="0"/>
              <a:t>If this assumption is not true, will the results stay?  </a:t>
            </a:r>
          </a:p>
        </p:txBody>
      </p:sp>
    </p:spTree>
    <p:extLst>
      <p:ext uri="{BB962C8B-B14F-4D97-AF65-F5344CB8AC3E}">
        <p14:creationId xmlns:p14="http://schemas.microsoft.com/office/powerpoint/2010/main" val="31159587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BA5C9-2F7D-4919-8872-214A092FD552}"/>
              </a:ext>
            </a:extLst>
          </p:cNvPr>
          <p:cNvSpPr>
            <a:spLocks noGrp="1"/>
          </p:cNvSpPr>
          <p:nvPr>
            <p:ph type="title"/>
          </p:nvPr>
        </p:nvSpPr>
        <p:spPr/>
        <p:txBody>
          <a:bodyPr>
            <a:normAutofit fontScale="90000"/>
          </a:bodyPr>
          <a:lstStyle/>
          <a:p>
            <a:r>
              <a:rPr lang="en-CA" dirty="0"/>
              <a:t>Miller and Modigliani (1961) themselves had warned against drawing broad conclusions from special cases.</a:t>
            </a:r>
          </a:p>
        </p:txBody>
      </p:sp>
      <p:sp>
        <p:nvSpPr>
          <p:cNvPr id="3" name="Content Placeholder 2">
            <a:extLst>
              <a:ext uri="{FF2B5EF4-FFF2-40B4-BE49-F238E27FC236}">
                <a16:creationId xmlns:a16="http://schemas.microsoft.com/office/drawing/2014/main" id="{E73E5156-8B76-46EB-8D27-A63C1CCB9640}"/>
              </a:ext>
            </a:extLst>
          </p:cNvPr>
          <p:cNvSpPr>
            <a:spLocks noGrp="1"/>
          </p:cNvSpPr>
          <p:nvPr>
            <p:ph idx="1"/>
          </p:nvPr>
        </p:nvSpPr>
        <p:spPr/>
        <p:txBody>
          <a:bodyPr>
            <a:normAutofit lnSpcReduction="10000"/>
          </a:bodyPr>
          <a:lstStyle/>
          <a:p>
            <a:endParaRPr lang="en-CA" dirty="0"/>
          </a:p>
          <a:p>
            <a:r>
              <a:rPr lang="en-CA" dirty="0"/>
              <a:t>This is merely one of a number of peculiarities of this special case on which, unfortunately, many writers have based their entire analysis. The reason for the preoccupation with this special case is far from clear to us. Certainly no one would suggest that it is the only empirically relevant case. Even if the case were in fact the most common, the theorist would be under an obligation to consider alternative assumptions. We suspect that in the last analysis, the popularity of the internal financing model will be found to reflect little more than its ease of manipulation combined with the failure to push the analysis far enough to disclose how special and how treacherous it really is. (Miller and Modigliani, 1961, P. 424)</a:t>
            </a:r>
          </a:p>
          <a:p>
            <a:endParaRPr lang="en-CA" dirty="0"/>
          </a:p>
        </p:txBody>
      </p:sp>
    </p:spTree>
    <p:extLst>
      <p:ext uri="{BB962C8B-B14F-4D97-AF65-F5344CB8AC3E}">
        <p14:creationId xmlns:p14="http://schemas.microsoft.com/office/powerpoint/2010/main" val="83849294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4F8AD-2711-4F32-8CDA-E7939D00DF43}"/>
              </a:ext>
            </a:extLst>
          </p:cNvPr>
          <p:cNvSpPr>
            <a:spLocks noGrp="1"/>
          </p:cNvSpPr>
          <p:nvPr>
            <p:ph type="title"/>
          </p:nvPr>
        </p:nvSpPr>
        <p:spPr/>
        <p:txBody>
          <a:bodyPr/>
          <a:lstStyle/>
          <a:p>
            <a:r>
              <a:rPr lang="en-CA" dirty="0"/>
              <a:t>Our obligation</a:t>
            </a:r>
          </a:p>
        </p:txBody>
      </p:sp>
      <p:sp>
        <p:nvSpPr>
          <p:cNvPr id="3" name="Content Placeholder 2">
            <a:extLst>
              <a:ext uri="{FF2B5EF4-FFF2-40B4-BE49-F238E27FC236}">
                <a16:creationId xmlns:a16="http://schemas.microsoft.com/office/drawing/2014/main" id="{A2738FF4-4728-412D-BE78-39F4B56528D0}"/>
              </a:ext>
            </a:extLst>
          </p:cNvPr>
          <p:cNvSpPr>
            <a:spLocks noGrp="1"/>
          </p:cNvSpPr>
          <p:nvPr>
            <p:ph idx="1"/>
          </p:nvPr>
        </p:nvSpPr>
        <p:spPr/>
        <p:txBody>
          <a:bodyPr>
            <a:normAutofit/>
          </a:bodyPr>
          <a:lstStyle/>
          <a:p>
            <a:r>
              <a:rPr lang="en-CA" sz="3600" dirty="0"/>
              <a:t>Certainly no one would suggest that constant cashflow to perpetuity in MM paper is the only empirically relevant case. </a:t>
            </a:r>
          </a:p>
          <a:p>
            <a:r>
              <a:rPr lang="en-CA" sz="3600" dirty="0"/>
              <a:t>Even if the case were in fact the most common, we would be under an obligation to consider alternative assumptions.</a:t>
            </a:r>
          </a:p>
        </p:txBody>
      </p:sp>
    </p:spTree>
    <p:extLst>
      <p:ext uri="{BB962C8B-B14F-4D97-AF65-F5344CB8AC3E}">
        <p14:creationId xmlns:p14="http://schemas.microsoft.com/office/powerpoint/2010/main" val="71378020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17C5A-1D63-44DD-9ACE-7699D29C4C8B}"/>
              </a:ext>
            </a:extLst>
          </p:cNvPr>
          <p:cNvSpPr>
            <a:spLocks noGrp="1"/>
          </p:cNvSpPr>
          <p:nvPr>
            <p:ph type="title"/>
          </p:nvPr>
        </p:nvSpPr>
        <p:spPr/>
        <p:txBody>
          <a:bodyPr/>
          <a:lstStyle/>
          <a:p>
            <a:r>
              <a:rPr lang="en-CA" dirty="0"/>
              <a:t>Some further hint</a:t>
            </a:r>
          </a:p>
        </p:txBody>
      </p:sp>
      <p:sp>
        <p:nvSpPr>
          <p:cNvPr id="3" name="Content Placeholder 2">
            <a:extLst>
              <a:ext uri="{FF2B5EF4-FFF2-40B4-BE49-F238E27FC236}">
                <a16:creationId xmlns:a16="http://schemas.microsoft.com/office/drawing/2014/main" id="{159EE4D2-CFAF-4090-85A7-9EE47B39006A}"/>
              </a:ext>
            </a:extLst>
          </p:cNvPr>
          <p:cNvSpPr>
            <a:spLocks noGrp="1"/>
          </p:cNvSpPr>
          <p:nvPr>
            <p:ph idx="1"/>
          </p:nvPr>
        </p:nvSpPr>
        <p:spPr/>
        <p:txBody>
          <a:bodyPr>
            <a:normAutofit lnSpcReduction="10000"/>
          </a:bodyPr>
          <a:lstStyle/>
          <a:p>
            <a:r>
              <a:rPr lang="en-CA" sz="3600" dirty="0"/>
              <a:t>In bond pricing, there is an adjustment called convexity. </a:t>
            </a:r>
          </a:p>
          <a:p>
            <a:r>
              <a:rPr lang="en-CA" sz="3600" dirty="0"/>
              <a:t>This suggests that discount rate is a nonlinear factor. </a:t>
            </a:r>
          </a:p>
          <a:p>
            <a:r>
              <a:rPr lang="en-CA" sz="3600" dirty="0"/>
              <a:t>But WACC is a linear combination of two (or more) discount rates. </a:t>
            </a:r>
          </a:p>
          <a:p>
            <a:r>
              <a:rPr lang="en-CA" sz="3600" dirty="0"/>
              <a:t>Could there be problem for WACC for general cashflows?</a:t>
            </a:r>
          </a:p>
          <a:p>
            <a:r>
              <a:rPr lang="en-CA" sz="3600" dirty="0"/>
              <a:t>In next section, we will make formal derivation.</a:t>
            </a:r>
          </a:p>
          <a:p>
            <a:endParaRPr lang="en-CA" sz="3600" dirty="0"/>
          </a:p>
        </p:txBody>
      </p:sp>
    </p:spTree>
    <p:extLst>
      <p:ext uri="{BB962C8B-B14F-4D97-AF65-F5344CB8AC3E}">
        <p14:creationId xmlns:p14="http://schemas.microsoft.com/office/powerpoint/2010/main" val="134353999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517A0-44D7-411D-976D-E9654506E982}"/>
              </a:ext>
            </a:extLst>
          </p:cNvPr>
          <p:cNvSpPr>
            <a:spLocks noGrp="1"/>
          </p:cNvSpPr>
          <p:nvPr>
            <p:ph type="title"/>
          </p:nvPr>
        </p:nvSpPr>
        <p:spPr/>
        <p:txBody>
          <a:bodyPr/>
          <a:lstStyle/>
          <a:p>
            <a:r>
              <a:rPr lang="en-CA" dirty="0"/>
              <a:t>5. Theoretical derivation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C742BD54-31C8-4D3C-9F01-65A376489D37}"/>
                  </a:ext>
                </a:extLst>
              </p:cNvPr>
              <p:cNvSpPr>
                <a:spLocks noGrp="1"/>
              </p:cNvSpPr>
              <p:nvPr>
                <p:ph idx="1"/>
              </p:nvPr>
            </p:nvSpPr>
            <p:spPr/>
            <p:txBody>
              <a:bodyPr>
                <a:normAutofit/>
              </a:bodyPr>
              <a:lstStyle/>
              <a:p>
                <a:r>
                  <a:rPr lang="en-CA" dirty="0"/>
                  <a:t>We assume an investment project is financed with debt and equity.</a:t>
                </a:r>
              </a:p>
              <a:p>
                <a:r>
                  <a:rPr lang="en-CA" dirty="0"/>
                  <a:t>The coupon payment from the debt changes at a rate of k per year.</a:t>
                </a:r>
              </a:p>
              <a:p>
                <a:r>
                  <a:rPr lang="en-CA" dirty="0"/>
                  <a:t>The dividend payment from the equity is expected to change at a rate of g per year.</a:t>
                </a:r>
              </a:p>
              <a:p>
                <a:r>
                  <a:rPr lang="en-US" dirty="0"/>
                  <a:t>The asset value, </a:t>
                </a:r>
                <a:r>
                  <a:rPr lang="en-US" i="1" dirty="0"/>
                  <a:t>V</a:t>
                </a:r>
                <a:r>
                  <a:rPr lang="en-US" dirty="0"/>
                  <a:t>, is the sum of debt, D, and equity, S. </a:t>
                </a:r>
              </a:p>
              <a:p>
                <a:r>
                  <a:rPr lang="en-US" dirty="0"/>
                  <a:t>V = D + S</a:t>
                </a:r>
              </a:p>
              <a:p>
                <a:r>
                  <a:rPr lang="en-US" dirty="0"/>
                  <a:t>The value of an asset is also defined as total cash flows discounted by WACC. Let </a:t>
                </a:r>
                <a14:m>
                  <m:oMath xmlns:m="http://schemas.openxmlformats.org/officeDocument/2006/math">
                    <m:sSup>
                      <m:sSupPr>
                        <m:ctrlPr>
                          <a:rPr lang="en-CA" i="1">
                            <a:latin typeface="Cambria Math" panose="02040503050406030204" pitchFamily="18" charset="0"/>
                          </a:rPr>
                        </m:ctrlPr>
                      </m:sSupPr>
                      <m:e>
                        <m:r>
                          <a:rPr lang="en-US" i="1">
                            <a:latin typeface="Cambria Math" panose="02040503050406030204" pitchFamily="18" charset="0"/>
                          </a:rPr>
                          <m:t>𝑉</m:t>
                        </m:r>
                      </m:e>
                      <m:sup>
                        <m:r>
                          <a:rPr lang="en-US" i="1">
                            <a:latin typeface="Cambria Math" panose="02040503050406030204" pitchFamily="18" charset="0"/>
                          </a:rPr>
                          <m:t>′</m:t>
                        </m:r>
                      </m:sup>
                    </m:sSup>
                    <m:r>
                      <a:rPr lang="en-US" i="1">
                        <a:latin typeface="Cambria Math" panose="02040503050406030204" pitchFamily="18" charset="0"/>
                      </a:rPr>
                      <m:t> </m:t>
                    </m:r>
                  </m:oMath>
                </a14:m>
                <a:r>
                  <a:rPr lang="en-US" dirty="0"/>
                  <a:t>represent the asset value calculated from this definition.</a:t>
                </a:r>
                <a:endParaRPr lang="en-CA" dirty="0"/>
              </a:p>
              <a:p>
                <a:endParaRPr lang="en-CA" dirty="0"/>
              </a:p>
              <a:p>
                <a:endParaRPr lang="en-CA" dirty="0"/>
              </a:p>
              <a:p>
                <a:endParaRPr lang="en-CA" dirty="0"/>
              </a:p>
            </p:txBody>
          </p:sp>
        </mc:Choice>
        <mc:Fallback xmlns="">
          <p:sp>
            <p:nvSpPr>
              <p:cNvPr id="3" name="Content Placeholder 2">
                <a:extLst>
                  <a:ext uri="{FF2B5EF4-FFF2-40B4-BE49-F238E27FC236}">
                    <a16:creationId xmlns:a16="http://schemas.microsoft.com/office/drawing/2014/main" id="{C742BD54-31C8-4D3C-9F01-65A376489D37}"/>
                  </a:ext>
                </a:extLst>
              </p:cNvPr>
              <p:cNvSpPr>
                <a:spLocks noGrp="1" noRot="1" noChangeAspect="1" noMove="1" noResize="1" noEditPoints="1" noAdjustHandles="1" noChangeArrowheads="1" noChangeShapeType="1" noTextEdit="1"/>
              </p:cNvSpPr>
              <p:nvPr>
                <p:ph idx="1"/>
              </p:nvPr>
            </p:nvSpPr>
            <p:spPr>
              <a:blipFill>
                <a:blip r:embed="rId4"/>
                <a:stretch>
                  <a:fillRect l="-1043" t="-2241" r="-1217" b="-140"/>
                </a:stretch>
              </a:blipFill>
            </p:spPr>
            <p:txBody>
              <a:bodyPr/>
              <a:lstStyle/>
              <a:p>
                <a:r>
                  <a:rPr lang="en-CA">
                    <a:noFill/>
                  </a:rPr>
                  <a:t> </a:t>
                </a:r>
              </a:p>
            </p:txBody>
          </p:sp>
        </mc:Fallback>
      </mc:AlternateContent>
    </p:spTree>
    <p:extLst>
      <p:ext uri="{BB962C8B-B14F-4D97-AF65-F5344CB8AC3E}">
        <p14:creationId xmlns:p14="http://schemas.microsoft.com/office/powerpoint/2010/main" val="40354249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29A8F-D1B7-4298-B2D4-EB15669A763B}"/>
              </a:ext>
            </a:extLst>
          </p:cNvPr>
          <p:cNvSpPr>
            <a:spLocks noGrp="1"/>
          </p:cNvSpPr>
          <p:nvPr>
            <p:ph type="title"/>
          </p:nvPr>
        </p:nvSpPr>
        <p:spPr/>
        <p:txBody>
          <a:bodyPr/>
          <a:lstStyle/>
          <a:p>
            <a:endParaRPr lang="en-CA"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BC101B2E-5923-4B31-8602-AD15A679DA8D}"/>
                  </a:ext>
                </a:extLst>
              </p:cNvPr>
              <p:cNvSpPr>
                <a:spLocks noGrp="1"/>
              </p:cNvSpPr>
              <p:nvPr>
                <p:ph idx="1"/>
              </p:nvPr>
            </p:nvSpPr>
            <p:spPr/>
            <p:txBody>
              <a:bodyPr/>
              <a:lstStyle/>
              <a:p>
                <a:r>
                  <a:rPr lang="en-CA" dirty="0"/>
                  <a:t>We can derive that</a:t>
                </a:r>
              </a:p>
              <a:p>
                <a14:m>
                  <m:oMath xmlns:m="http://schemas.openxmlformats.org/officeDocument/2006/math">
                    <m:sSup>
                      <m:sSupPr>
                        <m:ctrlPr>
                          <a:rPr lang="en-CA" i="1">
                            <a:latin typeface="Cambria Math" panose="02040503050406030204" pitchFamily="18" charset="0"/>
                          </a:rPr>
                        </m:ctrlPr>
                      </m:sSupPr>
                      <m:e>
                        <m:r>
                          <a:rPr lang="en-US" i="1">
                            <a:latin typeface="Cambria Math" panose="02040503050406030204" pitchFamily="18" charset="0"/>
                          </a:rPr>
                          <m:t>𝑉</m:t>
                        </m:r>
                      </m:e>
                      <m:sup>
                        <m:r>
                          <a:rPr lang="en-US" i="1">
                            <a:latin typeface="Cambria Math" panose="02040503050406030204" pitchFamily="18" charset="0"/>
                          </a:rPr>
                          <m:t>′</m:t>
                        </m:r>
                      </m:sup>
                    </m:sSup>
                    <m:r>
                      <a:rPr lang="en-US" i="1">
                        <a:latin typeface="Cambria Math" panose="02040503050406030204" pitchFamily="18" charset="0"/>
                      </a:rPr>
                      <m:t>−</m:t>
                    </m:r>
                    <m:r>
                      <a:rPr lang="en-US" i="1">
                        <a:latin typeface="Cambria Math" panose="02040503050406030204" pitchFamily="18" charset="0"/>
                      </a:rPr>
                      <m:t>𝑉</m:t>
                    </m:r>
                    <m:r>
                      <a:rPr lang="en-US" i="1">
                        <a:latin typeface="Cambria Math" panose="02040503050406030204" pitchFamily="18" charset="0"/>
                      </a:rPr>
                      <m:t>=</m:t>
                    </m:r>
                    <m:sSup>
                      <m:sSupPr>
                        <m:ctrlPr>
                          <a:rPr lang="en-CA" i="1">
                            <a:latin typeface="Cambria Math" panose="02040503050406030204" pitchFamily="18" charset="0"/>
                          </a:rPr>
                        </m:ctrlPr>
                      </m:sSupPr>
                      <m:e>
                        <m:r>
                          <a:rPr lang="en-US" i="1">
                            <a:latin typeface="Cambria Math" panose="02040503050406030204" pitchFamily="18" charset="0"/>
                          </a:rPr>
                          <m:t>𝑉</m:t>
                        </m:r>
                      </m:e>
                      <m:sup>
                        <m:r>
                          <a:rPr lang="en-US" i="1">
                            <a:latin typeface="Cambria Math" panose="02040503050406030204" pitchFamily="18" charset="0"/>
                          </a:rPr>
                          <m:t>′</m:t>
                        </m:r>
                      </m:sup>
                    </m:sSup>
                    <m:r>
                      <a:rPr lang="en-US" i="1">
                        <a:latin typeface="Cambria Math" panose="02040503050406030204" pitchFamily="18" charset="0"/>
                      </a:rPr>
                      <m:t>−</m:t>
                    </m:r>
                    <m:d>
                      <m:dPr>
                        <m:ctrlPr>
                          <a:rPr lang="en-CA" i="1">
                            <a:latin typeface="Cambria Math" panose="02040503050406030204" pitchFamily="18" charset="0"/>
                          </a:rPr>
                        </m:ctrlPr>
                      </m:dPr>
                      <m:e>
                        <m:r>
                          <a:rPr lang="en-US" i="1">
                            <a:latin typeface="Cambria Math" panose="02040503050406030204" pitchFamily="18" charset="0"/>
                          </a:rPr>
                          <m:t>𝐷</m:t>
                        </m:r>
                        <m:r>
                          <a:rPr lang="en-US" i="1">
                            <a:latin typeface="Cambria Math" panose="02040503050406030204" pitchFamily="18" charset="0"/>
                          </a:rPr>
                          <m:t>+</m:t>
                        </m:r>
                        <m:r>
                          <a:rPr lang="en-US" i="1">
                            <a:latin typeface="Cambria Math" panose="02040503050406030204" pitchFamily="18" charset="0"/>
                          </a:rPr>
                          <m:t>𝑆</m:t>
                        </m:r>
                      </m:e>
                    </m:d>
                  </m:oMath>
                </a14:m>
                <a:endParaRPr lang="en-CA" dirty="0"/>
              </a:p>
              <a:p>
                <a14:m>
                  <m:oMath xmlns:m="http://schemas.openxmlformats.org/officeDocument/2006/math">
                    <m:r>
                      <a:rPr lang="en-US" i="1">
                        <a:latin typeface="Cambria Math" panose="02040503050406030204" pitchFamily="18" charset="0"/>
                      </a:rPr>
                      <m:t>=</m:t>
                    </m:r>
                    <m:r>
                      <a:rPr lang="en-US" i="1">
                        <a:latin typeface="Cambria Math" panose="02040503050406030204" pitchFamily="18" charset="0"/>
                      </a:rPr>
                      <m:t>𝐴</m:t>
                    </m:r>
                    <m:d>
                      <m:dPr>
                        <m:ctrlPr>
                          <a:rPr lang="en-CA" i="1">
                            <a:latin typeface="Cambria Math" panose="02040503050406030204" pitchFamily="18" charset="0"/>
                          </a:rPr>
                        </m:ctrlPr>
                      </m:dPr>
                      <m:e>
                        <m:r>
                          <a:rPr lang="en-US" i="1">
                            <a:latin typeface="Cambria Math" panose="02040503050406030204" pitchFamily="18" charset="0"/>
                          </a:rPr>
                          <m:t>𝑔</m:t>
                        </m:r>
                        <m:r>
                          <a:rPr lang="en-US" i="1">
                            <a:latin typeface="Cambria Math" panose="02040503050406030204" pitchFamily="18" charset="0"/>
                          </a:rPr>
                          <m:t>−</m:t>
                        </m:r>
                        <m:r>
                          <a:rPr lang="en-US" i="1">
                            <a:latin typeface="Cambria Math" panose="02040503050406030204" pitchFamily="18" charset="0"/>
                          </a:rPr>
                          <m:t>𝑘</m:t>
                        </m:r>
                      </m:e>
                    </m:d>
                  </m:oMath>
                </a14:m>
                <a:endParaRPr lang="en-CA" dirty="0"/>
              </a:p>
              <a:p>
                <a:r>
                  <a:rPr lang="en-US" dirty="0"/>
                  <a:t>Here A is a positive coefficient.</a:t>
                </a:r>
              </a:p>
              <a:p>
                <a:r>
                  <a:rPr lang="en-US" dirty="0"/>
                  <a:t>Two definitions of asset values are only equal when g is equal to k.</a:t>
                </a:r>
              </a:p>
              <a:p>
                <a:endParaRPr lang="en-CA" dirty="0"/>
              </a:p>
            </p:txBody>
          </p:sp>
        </mc:Choice>
        <mc:Fallback xmlns="">
          <p:sp>
            <p:nvSpPr>
              <p:cNvPr id="3" name="Content Placeholder 2">
                <a:extLst>
                  <a:ext uri="{FF2B5EF4-FFF2-40B4-BE49-F238E27FC236}">
                    <a16:creationId xmlns:a16="http://schemas.microsoft.com/office/drawing/2014/main" id="{BC101B2E-5923-4B31-8602-AD15A679DA8D}"/>
                  </a:ext>
                </a:extLst>
              </p:cNvPr>
              <p:cNvSpPr>
                <a:spLocks noGrp="1" noRot="1" noChangeAspect="1" noMove="1" noResize="1" noEditPoints="1" noAdjustHandles="1" noChangeArrowheads="1" noChangeShapeType="1" noTextEdit="1"/>
              </p:cNvSpPr>
              <p:nvPr>
                <p:ph idx="1"/>
              </p:nvPr>
            </p:nvSpPr>
            <p:spPr>
              <a:blipFill>
                <a:blip r:embed="rId4"/>
                <a:stretch>
                  <a:fillRect l="-1043" t="-2241"/>
                </a:stretch>
              </a:blipFill>
            </p:spPr>
            <p:txBody>
              <a:bodyPr/>
              <a:lstStyle/>
              <a:p>
                <a:r>
                  <a:rPr lang="en-CA">
                    <a:noFill/>
                  </a:rPr>
                  <a:t> </a:t>
                </a:r>
              </a:p>
            </p:txBody>
          </p:sp>
        </mc:Fallback>
      </mc:AlternateContent>
    </p:spTree>
    <p:extLst>
      <p:ext uri="{BB962C8B-B14F-4D97-AF65-F5344CB8AC3E}">
        <p14:creationId xmlns:p14="http://schemas.microsoft.com/office/powerpoint/2010/main" val="296849571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405A-AE94-4CD4-9C4B-28E4F062EB52}"/>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65E8CFFE-BB0E-4340-9A0A-B83C88E78CEC}"/>
              </a:ext>
            </a:extLst>
          </p:cNvPr>
          <p:cNvSpPr>
            <a:spLocks noGrp="1"/>
          </p:cNvSpPr>
          <p:nvPr>
            <p:ph idx="1"/>
          </p:nvPr>
        </p:nvSpPr>
        <p:spPr/>
        <p:txBody>
          <a:bodyPr/>
          <a:lstStyle/>
          <a:p>
            <a:r>
              <a:rPr lang="en-CA" dirty="0"/>
              <a:t>When k = g, investment valuation from cashflows discounted by WACC gives the correct answer, as the sum of debt and equity values.</a:t>
            </a:r>
          </a:p>
          <a:p>
            <a:r>
              <a:rPr lang="en-CA" dirty="0"/>
              <a:t>When k = g, debt equity ratio is constant over time.</a:t>
            </a:r>
          </a:p>
          <a:p>
            <a:r>
              <a:rPr lang="en-CA" dirty="0"/>
              <a:t>This means that MM theory is valid when debt equity ratio is constant over time.</a:t>
            </a:r>
          </a:p>
        </p:txBody>
      </p:sp>
    </p:spTree>
    <p:extLst>
      <p:ext uri="{BB962C8B-B14F-4D97-AF65-F5344CB8AC3E}">
        <p14:creationId xmlns:p14="http://schemas.microsoft.com/office/powerpoint/2010/main" val="82098337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76E85-5BF8-4112-B0E5-F24127B8D68F}"/>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9FC1B8F0-392E-4EB9-A0B6-7A54714328D2}"/>
              </a:ext>
            </a:extLst>
          </p:cNvPr>
          <p:cNvSpPr>
            <a:spLocks noGrp="1"/>
          </p:cNvSpPr>
          <p:nvPr>
            <p:ph idx="1"/>
          </p:nvPr>
        </p:nvSpPr>
        <p:spPr/>
        <p:txBody>
          <a:bodyPr>
            <a:normAutofit/>
          </a:bodyPr>
          <a:lstStyle/>
          <a:p>
            <a:r>
              <a:rPr lang="en-CA" dirty="0"/>
              <a:t>In all other cases, cashflows discounted by WACC gives incorrect answers. </a:t>
            </a:r>
          </a:p>
          <a:p>
            <a:r>
              <a:rPr lang="en-CA" dirty="0"/>
              <a:t>When g &gt;  k, investment valuation from cashflows discounted by WACC  overvalue investment projects. </a:t>
            </a:r>
          </a:p>
          <a:p>
            <a:r>
              <a:rPr lang="en-CA" dirty="0"/>
              <a:t>When g &lt;  k, investment valuation from cashflows discounted by WACC  undervalue investment projects.</a:t>
            </a:r>
          </a:p>
          <a:p>
            <a:endParaRPr lang="en-CA" dirty="0"/>
          </a:p>
          <a:p>
            <a:endParaRPr lang="en-CA" dirty="0"/>
          </a:p>
          <a:p>
            <a:endParaRPr lang="en-CA" dirty="0"/>
          </a:p>
          <a:p>
            <a:pPr marL="0" indent="0">
              <a:buNone/>
            </a:pPr>
            <a:endParaRPr lang="en-CA" dirty="0"/>
          </a:p>
          <a:p>
            <a:endParaRPr lang="en-CA" dirty="0"/>
          </a:p>
        </p:txBody>
      </p:sp>
    </p:spTree>
    <p:extLst>
      <p:ext uri="{BB962C8B-B14F-4D97-AF65-F5344CB8AC3E}">
        <p14:creationId xmlns:p14="http://schemas.microsoft.com/office/powerpoint/2010/main" val="328647908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9570B-8E06-454A-BECB-B0EE445875E8}"/>
              </a:ext>
            </a:extLst>
          </p:cNvPr>
          <p:cNvSpPr>
            <a:spLocks noGrp="1"/>
          </p:cNvSpPr>
          <p:nvPr>
            <p:ph type="title"/>
          </p:nvPr>
        </p:nvSpPr>
        <p:spPr/>
        <p:txBody>
          <a:bodyPr/>
          <a:lstStyle/>
          <a:p>
            <a:r>
              <a:rPr lang="en-CA" dirty="0"/>
              <a:t>Conclusion</a:t>
            </a:r>
          </a:p>
        </p:txBody>
      </p:sp>
      <p:sp>
        <p:nvSpPr>
          <p:cNvPr id="3" name="Content Placeholder 2">
            <a:extLst>
              <a:ext uri="{FF2B5EF4-FFF2-40B4-BE49-F238E27FC236}">
                <a16:creationId xmlns:a16="http://schemas.microsoft.com/office/drawing/2014/main" id="{517DA8B6-B95E-453F-A65D-E396A63A64A1}"/>
              </a:ext>
            </a:extLst>
          </p:cNvPr>
          <p:cNvSpPr>
            <a:spLocks noGrp="1"/>
          </p:cNvSpPr>
          <p:nvPr>
            <p:ph idx="1"/>
          </p:nvPr>
        </p:nvSpPr>
        <p:spPr/>
        <p:txBody>
          <a:bodyPr/>
          <a:lstStyle/>
          <a:p>
            <a:r>
              <a:rPr lang="en-CA" dirty="0"/>
              <a:t>Modigliani and Miller theory is not valid for more general cashflows or more general capital structures. </a:t>
            </a:r>
          </a:p>
          <a:p>
            <a:r>
              <a:rPr lang="en-CA" dirty="0"/>
              <a:t>Modigliani and Miller theory often overvalues growth firms and undervalues value firms. </a:t>
            </a:r>
          </a:p>
          <a:p>
            <a:r>
              <a:rPr lang="en-CA" dirty="0"/>
              <a:t>Our derivation shows that the problem in </a:t>
            </a:r>
            <a:r>
              <a:rPr lang="en-CA" dirty="0" err="1"/>
              <a:t>misvaluation</a:t>
            </a:r>
            <a:r>
              <a:rPr lang="en-CA" dirty="0"/>
              <a:t> is caused by simplifying assumptions in MM theory, not by simplifying assumptions in practice.</a:t>
            </a:r>
          </a:p>
        </p:txBody>
      </p:sp>
    </p:spTree>
    <p:extLst>
      <p:ext uri="{BB962C8B-B14F-4D97-AF65-F5344CB8AC3E}">
        <p14:creationId xmlns:p14="http://schemas.microsoft.com/office/powerpoint/2010/main" val="386940091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6. Further Discussion</a:t>
            </a:r>
          </a:p>
        </p:txBody>
      </p:sp>
      <p:sp>
        <p:nvSpPr>
          <p:cNvPr id="3" name="Content Placeholder 2"/>
          <p:cNvSpPr>
            <a:spLocks noGrp="1"/>
          </p:cNvSpPr>
          <p:nvPr>
            <p:ph idx="1"/>
          </p:nvPr>
        </p:nvSpPr>
        <p:spPr/>
        <p:txBody>
          <a:bodyPr>
            <a:noAutofit/>
          </a:bodyPr>
          <a:lstStyle/>
          <a:p>
            <a:r>
              <a:rPr lang="en-US" sz="3600" dirty="0"/>
              <a:t>Assume the coupon payment from the debt is constant. This is the most common case in practice.</a:t>
            </a:r>
          </a:p>
          <a:p>
            <a:r>
              <a:rPr lang="en-US" sz="3600" dirty="0"/>
              <a:t>When g, the growth rate of the dividend, is positive, WACC method will overvalue the asset.</a:t>
            </a:r>
          </a:p>
          <a:p>
            <a:r>
              <a:rPr lang="en-US" sz="3600" dirty="0"/>
              <a:t>When g is negative, WACC method will undervalue the asset</a:t>
            </a:r>
          </a:p>
          <a:p>
            <a:r>
              <a:rPr lang="en-US" sz="3600" dirty="0"/>
              <a:t>Only when g is zero, WACC method will provide correct value of the asset. This is the case in MM’s paper</a:t>
            </a:r>
          </a:p>
        </p:txBody>
      </p:sp>
    </p:spTree>
    <p:extLst>
      <p:ext uri="{BB962C8B-B14F-4D97-AF65-F5344CB8AC3E}">
        <p14:creationId xmlns:p14="http://schemas.microsoft.com/office/powerpoint/2010/main" val="1018151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194B1-69B2-406C-9751-519228EB4BB4}"/>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1D1CFA07-D809-418E-B387-79629B00C4C6}"/>
              </a:ext>
            </a:extLst>
          </p:cNvPr>
          <p:cNvSpPr>
            <a:spLocks noGrp="1"/>
          </p:cNvSpPr>
          <p:nvPr>
            <p:ph idx="1"/>
          </p:nvPr>
        </p:nvSpPr>
        <p:spPr/>
        <p:txBody>
          <a:bodyPr>
            <a:normAutofit/>
          </a:bodyPr>
          <a:lstStyle/>
          <a:p>
            <a:r>
              <a:rPr lang="en-CA" dirty="0"/>
              <a:t>Debt owners have priority to receive cashflows from the investment. The equity owners receive the residual cashflows. Risk of dividend payments for the equity is higher than the risk of coupon payments for the debts. </a:t>
            </a:r>
          </a:p>
          <a:p>
            <a:r>
              <a:rPr lang="en-CA" dirty="0"/>
              <a:t>As a result. Expected returns from equity is higher than the expected return from the debt to compensate for the higher risk. </a:t>
            </a:r>
          </a:p>
          <a:p>
            <a:r>
              <a:rPr lang="en-CA" dirty="0"/>
              <a:t>Suppose the interest rate of the debt is 4% per year. The cost of debt is 4% per year.</a:t>
            </a:r>
          </a:p>
          <a:p>
            <a:r>
              <a:rPr lang="en-CA" dirty="0"/>
              <a:t>The dividend yield for the equity owner is expected to be 8% per year to perpetuity. The cost of equity is 8% per year.</a:t>
            </a:r>
          </a:p>
        </p:txBody>
      </p:sp>
    </p:spTree>
    <p:extLst>
      <p:ext uri="{BB962C8B-B14F-4D97-AF65-F5344CB8AC3E}">
        <p14:creationId xmlns:p14="http://schemas.microsoft.com/office/powerpoint/2010/main" val="85637221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78742-8D91-46D1-A7AF-93CB45DF7CA5}"/>
              </a:ext>
            </a:extLst>
          </p:cNvPr>
          <p:cNvSpPr>
            <a:spLocks noGrp="1"/>
          </p:cNvSpPr>
          <p:nvPr>
            <p:ph type="title"/>
          </p:nvPr>
        </p:nvSpPr>
        <p:spPr/>
        <p:txBody>
          <a:bodyPr/>
          <a:lstStyle/>
          <a:p>
            <a:r>
              <a:rPr lang="en-CA" dirty="0"/>
              <a:t>More generally</a:t>
            </a:r>
          </a:p>
        </p:txBody>
      </p:sp>
      <p:sp>
        <p:nvSpPr>
          <p:cNvPr id="3" name="Content Placeholder 2">
            <a:extLst>
              <a:ext uri="{FF2B5EF4-FFF2-40B4-BE49-F238E27FC236}">
                <a16:creationId xmlns:a16="http://schemas.microsoft.com/office/drawing/2014/main" id="{E673059B-2D4C-45AA-89A1-2AAF947A7D6B}"/>
              </a:ext>
            </a:extLst>
          </p:cNvPr>
          <p:cNvSpPr>
            <a:spLocks noGrp="1"/>
          </p:cNvSpPr>
          <p:nvPr>
            <p:ph idx="1"/>
          </p:nvPr>
        </p:nvSpPr>
        <p:spPr/>
        <p:txBody>
          <a:bodyPr/>
          <a:lstStyle/>
          <a:p>
            <a:r>
              <a:rPr lang="en-US" dirty="0"/>
              <a:t>When the growth rate of the dividend, is higher than the growth rate of coupon, WACC method will overvalue the asset.</a:t>
            </a:r>
          </a:p>
          <a:p>
            <a:r>
              <a:rPr lang="en-US" dirty="0"/>
              <a:t>When the growth rate of the dividend, is lower than the growth rate of coupon, WACC method will undervalue the asset.</a:t>
            </a:r>
          </a:p>
          <a:p>
            <a:r>
              <a:rPr lang="en-US" dirty="0"/>
              <a:t>When the growth rate of the dividend, is equal to the growth rate of coupon, WACC method will value the asset correctly.</a:t>
            </a:r>
          </a:p>
          <a:p>
            <a:endParaRPr lang="en-CA" dirty="0"/>
          </a:p>
        </p:txBody>
      </p:sp>
    </p:spTree>
    <p:extLst>
      <p:ext uri="{BB962C8B-B14F-4D97-AF65-F5344CB8AC3E}">
        <p14:creationId xmlns:p14="http://schemas.microsoft.com/office/powerpoint/2010/main" val="395980607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Empirical results</a:t>
            </a:r>
          </a:p>
        </p:txBody>
      </p:sp>
      <p:sp>
        <p:nvSpPr>
          <p:cNvPr id="3" name="Content Placeholder 2"/>
          <p:cNvSpPr>
            <a:spLocks noGrp="1"/>
          </p:cNvSpPr>
          <p:nvPr>
            <p:ph idx="1"/>
          </p:nvPr>
        </p:nvSpPr>
        <p:spPr/>
        <p:txBody>
          <a:bodyPr>
            <a:normAutofit fontScale="85000" lnSpcReduction="10000"/>
          </a:bodyPr>
          <a:lstStyle/>
          <a:p>
            <a:r>
              <a:rPr lang="en-US" sz="3200" dirty="0"/>
              <a:t>Empirical investigations show that growth stocks are often overvalued and value stocks are often undervalued (</a:t>
            </a:r>
            <a:r>
              <a:rPr lang="en-US" sz="3200" dirty="0" err="1"/>
              <a:t>Fama</a:t>
            </a:r>
            <a:r>
              <a:rPr lang="en-US" sz="3200" dirty="0"/>
              <a:t> and French, 1993). </a:t>
            </a:r>
          </a:p>
          <a:p>
            <a:r>
              <a:rPr lang="en-CA" sz="3200" dirty="0"/>
              <a:t>We usually attribute this pattern to investor irrationality. </a:t>
            </a:r>
          </a:p>
          <a:p>
            <a:r>
              <a:rPr lang="en-CA" sz="3200" dirty="0"/>
              <a:t>But this pattern can also be caused by Modigliani and Miller theory, which is the theoretical foundation of one of the commonly used valuation models. </a:t>
            </a:r>
            <a:r>
              <a:rPr lang="en-US" sz="3200" dirty="0"/>
              <a:t> </a:t>
            </a:r>
          </a:p>
          <a:p>
            <a:r>
              <a:rPr lang="en-US" sz="3200" dirty="0"/>
              <a:t>Growth companies, which have high </a:t>
            </a:r>
            <a:r>
              <a:rPr lang="en-US" sz="3200" i="1" dirty="0"/>
              <a:t>g</a:t>
            </a:r>
            <a:r>
              <a:rPr lang="en-US" sz="3200" dirty="0"/>
              <a:t>, are  over valued with WACC method, and value companies, which have low </a:t>
            </a:r>
            <a:r>
              <a:rPr lang="en-US" sz="3200" i="1" dirty="0"/>
              <a:t>g</a:t>
            </a:r>
            <a:r>
              <a:rPr lang="en-US" sz="3200" dirty="0"/>
              <a:t>, are undervalued, or relatively undervalued with respect to higher </a:t>
            </a:r>
            <a:r>
              <a:rPr lang="en-US" sz="3200" i="1" dirty="0"/>
              <a:t>g</a:t>
            </a:r>
            <a:r>
              <a:rPr lang="en-US" sz="3200" dirty="0"/>
              <a:t> companies. </a:t>
            </a:r>
          </a:p>
          <a:p>
            <a:r>
              <a:rPr lang="en-US" sz="3200" dirty="0"/>
              <a:t>Misevaluation due to WACC method may contribute to the pattern of misevaluation of growth and value companies. </a:t>
            </a:r>
          </a:p>
          <a:p>
            <a:endParaRPr lang="en-US" dirty="0"/>
          </a:p>
        </p:txBody>
      </p:sp>
    </p:spTree>
    <p:extLst>
      <p:ext uri="{BB962C8B-B14F-4D97-AF65-F5344CB8AC3E}">
        <p14:creationId xmlns:p14="http://schemas.microsoft.com/office/powerpoint/2010/main" val="372143814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sz="3600" dirty="0"/>
              <a:t>We sometimes choose different WACC for different years to obtain correct asset values.</a:t>
            </a:r>
          </a:p>
          <a:p>
            <a:r>
              <a:rPr lang="en-US" sz="3600" dirty="0"/>
              <a:t>But if WACC changes every year, some commonly used concepts in corporate finance, such as the cost of capital and the expected rate of return for projects, become difficult to apply.  </a:t>
            </a:r>
          </a:p>
          <a:p>
            <a:r>
              <a:rPr lang="en-US" sz="3600" dirty="0"/>
              <a:t>Furthermore, it will be difficult or impossible to determine the values of WACC of each year from market data. </a:t>
            </a:r>
          </a:p>
          <a:p>
            <a:endParaRPr lang="en-US" dirty="0"/>
          </a:p>
        </p:txBody>
      </p:sp>
    </p:spTree>
    <p:extLst>
      <p:ext uri="{BB962C8B-B14F-4D97-AF65-F5344CB8AC3E}">
        <p14:creationId xmlns:p14="http://schemas.microsoft.com/office/powerpoint/2010/main" val="111027902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a:bodyPr>
              <a:lstStyle/>
              <a:p>
                <a:r>
                  <a:rPr lang="en-US" sz="3600" dirty="0"/>
                  <a:t>In practice, WACC is sometimes chosen so cash flows discounted by this number will be equal to the asset value. </a:t>
                </a:r>
              </a:p>
              <a:p>
                <a:r>
                  <a:rPr lang="en-US" sz="3600" dirty="0"/>
                  <a:t>In Example 3, the correct discount rate would be 6%</a:t>
                </a:r>
              </a:p>
              <a:p>
                <a14:m>
                  <m:oMath xmlns:m="http://schemas.openxmlformats.org/officeDocument/2006/math">
                    <m:f>
                      <m:fPr>
                        <m:ctrlPr>
                          <a:rPr lang="en-US" sz="3600" i="1">
                            <a:latin typeface="Cambria Math" panose="02040503050406030204" pitchFamily="18" charset="0"/>
                          </a:rPr>
                        </m:ctrlPr>
                      </m:fPr>
                      <m:num>
                        <m:r>
                          <a:rPr lang="en-US" sz="3600" i="1">
                            <a:latin typeface="Cambria Math"/>
                          </a:rPr>
                          <m:t>3</m:t>
                        </m:r>
                      </m:num>
                      <m:den>
                        <m:r>
                          <a:rPr lang="en-US" sz="3600" b="0" i="1" smtClean="0">
                            <a:latin typeface="Cambria Math" panose="02040503050406030204" pitchFamily="18" charset="0"/>
                          </a:rPr>
                          <m:t>6</m:t>
                        </m:r>
                        <m:r>
                          <a:rPr lang="en-US" sz="3600" i="1">
                            <a:latin typeface="Cambria Math"/>
                          </a:rPr>
                          <m:t>%</m:t>
                        </m:r>
                      </m:den>
                    </m:f>
                    <m:r>
                      <a:rPr lang="en-US" sz="3600" i="1">
                        <a:latin typeface="Cambria Math"/>
                      </a:rPr>
                      <m:t>+</m:t>
                    </m:r>
                    <m:f>
                      <m:fPr>
                        <m:ctrlPr>
                          <a:rPr lang="en-US" sz="3600" i="1">
                            <a:latin typeface="Cambria Math" panose="02040503050406030204" pitchFamily="18" charset="0"/>
                          </a:rPr>
                        </m:ctrlPr>
                      </m:fPr>
                      <m:num>
                        <m:r>
                          <a:rPr lang="en-US" sz="3600" i="1">
                            <a:latin typeface="Cambria Math"/>
                          </a:rPr>
                          <m:t>3</m:t>
                        </m:r>
                      </m:num>
                      <m:den>
                        <m:r>
                          <a:rPr lang="en-US" sz="3600" b="0" i="1" smtClean="0">
                            <a:latin typeface="Cambria Math" panose="02040503050406030204" pitchFamily="18" charset="0"/>
                          </a:rPr>
                          <m:t>6</m:t>
                        </m:r>
                        <m:r>
                          <a:rPr lang="en-US" sz="3600" i="1">
                            <a:latin typeface="Cambria Math"/>
                          </a:rPr>
                          <m:t>%−4%</m:t>
                        </m:r>
                      </m:den>
                    </m:f>
                    <m:r>
                      <a:rPr lang="en-US" sz="3600" i="1">
                        <a:latin typeface="Cambria Math"/>
                      </a:rPr>
                      <m:t>=</m:t>
                    </m:r>
                    <m:r>
                      <a:rPr lang="en-US" sz="3600" b="0" i="1" smtClean="0">
                        <a:latin typeface="Cambria Math" panose="02040503050406030204" pitchFamily="18" charset="0"/>
                      </a:rPr>
                      <m:t>50</m:t>
                    </m:r>
                    <m:r>
                      <a:rPr lang="en-US" sz="3600" i="1">
                        <a:latin typeface="Cambria Math"/>
                      </a:rPr>
                      <m:t>+</m:t>
                    </m:r>
                    <m:r>
                      <a:rPr lang="en-US" sz="3600" b="0" i="1" smtClean="0">
                        <a:latin typeface="Cambria Math" panose="02040503050406030204" pitchFamily="18" charset="0"/>
                      </a:rPr>
                      <m:t>15</m:t>
                    </m:r>
                    <m:r>
                      <a:rPr lang="en-US" sz="3600" i="1">
                        <a:latin typeface="Cambria Math"/>
                      </a:rPr>
                      <m:t>0=</m:t>
                    </m:r>
                    <m:r>
                      <a:rPr lang="en-US" sz="3600" b="0" i="1" smtClean="0">
                        <a:latin typeface="Cambria Math" panose="02040503050406030204" pitchFamily="18" charset="0"/>
                      </a:rPr>
                      <m:t>200</m:t>
                    </m:r>
                  </m:oMath>
                </a14:m>
                <a:endParaRPr lang="en-CA" sz="3600" b="0" dirty="0"/>
              </a:p>
              <a:p>
                <a:r>
                  <a:rPr lang="en-US" sz="3600" dirty="0"/>
                  <a:t>This is the sum of debt and equity values.</a:t>
                </a:r>
              </a:p>
              <a:p>
                <a:endParaRPr lang="en-US" sz="36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623" t="-3361"/>
                </a:stretch>
              </a:blipFill>
            </p:spPr>
            <p:txBody>
              <a:bodyPr/>
              <a:lstStyle/>
              <a:p>
                <a:r>
                  <a:rPr lang="en-CA">
                    <a:noFill/>
                  </a:rPr>
                  <a:t> </a:t>
                </a:r>
              </a:p>
            </p:txBody>
          </p:sp>
        </mc:Fallback>
      </mc:AlternateContent>
    </p:spTree>
    <p:extLst>
      <p:ext uri="{BB962C8B-B14F-4D97-AF65-F5344CB8AC3E}">
        <p14:creationId xmlns:p14="http://schemas.microsoft.com/office/powerpoint/2010/main" val="57578698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19B60-C42E-1E6B-B90D-F627045BCAF1}"/>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D65DD39C-E337-FE60-19BF-7FE70D9B0B42}"/>
              </a:ext>
            </a:extLst>
          </p:cNvPr>
          <p:cNvSpPr>
            <a:spLocks noGrp="1"/>
          </p:cNvSpPr>
          <p:nvPr>
            <p:ph idx="1"/>
          </p:nvPr>
        </p:nvSpPr>
        <p:spPr/>
        <p:txBody>
          <a:bodyPr/>
          <a:lstStyle/>
          <a:p>
            <a:r>
              <a:rPr lang="en-US" sz="2800" dirty="0"/>
              <a:t>But this rate is not obtained as a weighted average of debt and equity discount rates. It is not really WACC.</a:t>
            </a:r>
          </a:p>
          <a:p>
            <a:r>
              <a:rPr lang="en-US" dirty="0"/>
              <a:t>This is how the cost of capital can be calculated: To find a discount rate that provides a correct valuation of asset.</a:t>
            </a:r>
            <a:endParaRPr lang="en-CA" dirty="0"/>
          </a:p>
        </p:txBody>
      </p:sp>
    </p:spTree>
    <p:extLst>
      <p:ext uri="{BB962C8B-B14F-4D97-AF65-F5344CB8AC3E}">
        <p14:creationId xmlns:p14="http://schemas.microsoft.com/office/powerpoint/2010/main" val="337535164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 the concept of cost of capital</a:t>
            </a:r>
          </a:p>
        </p:txBody>
      </p:sp>
      <p:sp>
        <p:nvSpPr>
          <p:cNvPr id="3" name="Content Placeholder 2"/>
          <p:cNvSpPr>
            <a:spLocks noGrp="1"/>
          </p:cNvSpPr>
          <p:nvPr>
            <p:ph idx="1"/>
          </p:nvPr>
        </p:nvSpPr>
        <p:spPr/>
        <p:txBody>
          <a:bodyPr>
            <a:normAutofit/>
          </a:bodyPr>
          <a:lstStyle/>
          <a:p>
            <a:r>
              <a:rPr lang="en-US" sz="4000" dirty="0"/>
              <a:t>WACC does not provide accurate discount rate for measuring investment value in general.</a:t>
            </a:r>
          </a:p>
          <a:p>
            <a:r>
              <a:rPr lang="en-US" sz="4000" dirty="0"/>
              <a:t>The concept, cost of capital should not be tied to WACC.</a:t>
            </a:r>
          </a:p>
          <a:p>
            <a:r>
              <a:rPr lang="en-US" sz="4000" dirty="0"/>
              <a:t>When we use WACC, are we adding oranges and apples together?</a:t>
            </a:r>
          </a:p>
          <a:p>
            <a:endParaRPr lang="en-US" sz="4000" dirty="0"/>
          </a:p>
          <a:p>
            <a:endParaRPr lang="en-US" sz="4000" dirty="0"/>
          </a:p>
          <a:p>
            <a:endParaRPr lang="en-US" sz="4000" dirty="0"/>
          </a:p>
        </p:txBody>
      </p:sp>
    </p:spTree>
    <p:extLst>
      <p:ext uri="{BB962C8B-B14F-4D97-AF65-F5344CB8AC3E}">
        <p14:creationId xmlns:p14="http://schemas.microsoft.com/office/powerpoint/2010/main" val="22822465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5F1FC-AA73-42B7-B48B-10EE0D84D99E}"/>
              </a:ext>
            </a:extLst>
          </p:cNvPr>
          <p:cNvSpPr>
            <a:spLocks noGrp="1"/>
          </p:cNvSpPr>
          <p:nvPr>
            <p:ph type="title"/>
          </p:nvPr>
        </p:nvSpPr>
        <p:spPr/>
        <p:txBody>
          <a:bodyPr/>
          <a:lstStyle/>
          <a:p>
            <a:r>
              <a:rPr lang="en-CA" dirty="0"/>
              <a:t>A return to equity valuation as the criterion of investment</a:t>
            </a:r>
          </a:p>
        </p:txBody>
      </p:sp>
      <p:sp>
        <p:nvSpPr>
          <p:cNvPr id="3" name="Content Placeholder 2">
            <a:extLst>
              <a:ext uri="{FF2B5EF4-FFF2-40B4-BE49-F238E27FC236}">
                <a16:creationId xmlns:a16="http://schemas.microsoft.com/office/drawing/2014/main" id="{68B1B53A-C33B-4A2B-B9E8-CF0AE231A3C6}"/>
              </a:ext>
            </a:extLst>
          </p:cNvPr>
          <p:cNvSpPr>
            <a:spLocks noGrp="1"/>
          </p:cNvSpPr>
          <p:nvPr>
            <p:ph idx="1"/>
          </p:nvPr>
        </p:nvSpPr>
        <p:spPr/>
        <p:txBody>
          <a:bodyPr/>
          <a:lstStyle/>
          <a:p>
            <a:r>
              <a:rPr lang="en-US" dirty="0"/>
              <a:t>Instead, investment projects can be valued by residual claims for equity owners discounted with expected returns for equities.</a:t>
            </a:r>
          </a:p>
          <a:p>
            <a:r>
              <a:rPr lang="en-US" dirty="0"/>
              <a:t>This is more consistent with the statement that investment should maximize equity values. </a:t>
            </a:r>
          </a:p>
          <a:p>
            <a:r>
              <a:rPr lang="en-US" dirty="0"/>
              <a:t>Maximizing asset value and maximizing equity value are not always consistent with each other. </a:t>
            </a:r>
            <a:endParaRPr lang="en-CA" dirty="0"/>
          </a:p>
        </p:txBody>
      </p:sp>
    </p:spTree>
    <p:extLst>
      <p:ext uri="{BB962C8B-B14F-4D97-AF65-F5344CB8AC3E}">
        <p14:creationId xmlns:p14="http://schemas.microsoft.com/office/powerpoint/2010/main" val="202020921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BBB2C-67B4-406F-95A0-68550FA318B5}"/>
              </a:ext>
            </a:extLst>
          </p:cNvPr>
          <p:cNvSpPr>
            <a:spLocks noGrp="1"/>
          </p:cNvSpPr>
          <p:nvPr>
            <p:ph type="title"/>
          </p:nvPr>
        </p:nvSpPr>
        <p:spPr/>
        <p:txBody>
          <a:bodyPr/>
          <a:lstStyle/>
          <a:p>
            <a:r>
              <a:rPr lang="en-CA" dirty="0"/>
              <a:t>7. More theoretical discussion</a:t>
            </a:r>
          </a:p>
        </p:txBody>
      </p:sp>
      <p:sp>
        <p:nvSpPr>
          <p:cNvPr id="3" name="Content Placeholder 2">
            <a:extLst>
              <a:ext uri="{FF2B5EF4-FFF2-40B4-BE49-F238E27FC236}">
                <a16:creationId xmlns:a16="http://schemas.microsoft.com/office/drawing/2014/main" id="{7EFA992F-E750-404A-B4DE-6D72CB929435}"/>
              </a:ext>
            </a:extLst>
          </p:cNvPr>
          <p:cNvSpPr>
            <a:spLocks noGrp="1"/>
          </p:cNvSpPr>
          <p:nvPr>
            <p:ph idx="1"/>
          </p:nvPr>
        </p:nvSpPr>
        <p:spPr/>
        <p:txBody>
          <a:bodyPr>
            <a:normAutofit/>
          </a:bodyPr>
          <a:lstStyle/>
          <a:p>
            <a:r>
              <a:rPr lang="en-CA" sz="3200" dirty="0"/>
              <a:t>For detailed mathematical derivation and systematic discussion, please refer to the following paper</a:t>
            </a:r>
          </a:p>
          <a:p>
            <a:r>
              <a:rPr lang="en-CA" sz="3200" dirty="0"/>
              <a:t>On the theoretical foundation of corporate finance, </a:t>
            </a:r>
            <a:r>
              <a:rPr lang="en-US" sz="3200" b="0" i="1" dirty="0">
                <a:solidFill>
                  <a:srgbClr val="333333"/>
                </a:solidFill>
                <a:effectLst/>
              </a:rPr>
              <a:t>Structural Change and Economic Dynamics, </a:t>
            </a:r>
            <a:r>
              <a:rPr lang="en-US" sz="3200" dirty="0">
                <a:solidFill>
                  <a:srgbClr val="333333"/>
                </a:solidFill>
                <a:effectLst/>
                <a:ea typeface="DengXian" panose="02010600030101010101" pitchFamily="2" charset="-122"/>
                <a:cs typeface="Times New Roman" panose="02020603050405020304" pitchFamily="18" charset="0"/>
              </a:rPr>
              <a:t>Volume 59, December, 256-262</a:t>
            </a:r>
            <a:endParaRPr lang="en-US" sz="3200" b="0" i="1" dirty="0">
              <a:solidFill>
                <a:srgbClr val="333333"/>
              </a:solidFill>
              <a:effectLst/>
            </a:endParaRPr>
          </a:p>
          <a:p>
            <a:r>
              <a:rPr lang="en-US" sz="3200" dirty="0">
                <a:solidFill>
                  <a:srgbClr val="333333"/>
                </a:solidFill>
              </a:rPr>
              <a:t>A copy of the paper can be found at</a:t>
            </a:r>
          </a:p>
          <a:p>
            <a:r>
              <a:rPr lang="en-CA" sz="3200" dirty="0">
                <a:hlinkClick r:id="rId2"/>
              </a:rPr>
              <a:t>https://web.unbc.ca/~chenj/papers/corporate.pdf</a:t>
            </a:r>
            <a:endParaRPr lang="en-CA" sz="3200" dirty="0">
              <a:hlinkClick r:id="rId3"/>
            </a:endParaRPr>
          </a:p>
          <a:p>
            <a:pPr marL="0" indent="0">
              <a:buNone/>
            </a:pPr>
            <a:endParaRPr lang="en-CA" sz="3200" dirty="0"/>
          </a:p>
        </p:txBody>
      </p:sp>
    </p:spTree>
    <p:extLst>
      <p:ext uri="{BB962C8B-B14F-4D97-AF65-F5344CB8AC3E}">
        <p14:creationId xmlns:p14="http://schemas.microsoft.com/office/powerpoint/2010/main" val="17285274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7A02-91B5-47CA-BADE-2FB3D0287D49}"/>
              </a:ext>
            </a:extLst>
          </p:cNvPr>
          <p:cNvSpPr>
            <a:spLocks noGrp="1"/>
          </p:cNvSpPr>
          <p:nvPr>
            <p:ph type="title"/>
          </p:nvPr>
        </p:nvSpPr>
        <p:spPr/>
        <p:txBody>
          <a:bodyPr/>
          <a:lstStyle/>
          <a:p>
            <a:r>
              <a:rPr lang="en-CA" dirty="0"/>
              <a:t>More references</a:t>
            </a:r>
          </a:p>
        </p:txBody>
      </p:sp>
      <p:sp>
        <p:nvSpPr>
          <p:cNvPr id="3" name="Content Placeholder 2">
            <a:extLst>
              <a:ext uri="{FF2B5EF4-FFF2-40B4-BE49-F238E27FC236}">
                <a16:creationId xmlns:a16="http://schemas.microsoft.com/office/drawing/2014/main" id="{973E4578-3386-4BEE-AECE-7BA989B3A8A3}"/>
              </a:ext>
            </a:extLst>
          </p:cNvPr>
          <p:cNvSpPr>
            <a:spLocks noGrp="1"/>
          </p:cNvSpPr>
          <p:nvPr>
            <p:ph idx="1"/>
          </p:nvPr>
        </p:nvSpPr>
        <p:spPr/>
        <p:txBody>
          <a:bodyPr>
            <a:normAutofit lnSpcReduction="10000"/>
          </a:bodyPr>
          <a:lstStyle/>
          <a:p>
            <a:r>
              <a:rPr lang="en-CA" dirty="0"/>
              <a:t>After my paper was published, I got some feedback and learned that there are earlier works on this topic. Some of them are</a:t>
            </a:r>
          </a:p>
          <a:p>
            <a:r>
              <a:rPr lang="en-US" dirty="0"/>
              <a:t>Miles, J., &amp; </a:t>
            </a:r>
            <a:r>
              <a:rPr lang="en-US" dirty="0" err="1"/>
              <a:t>Ezzell</a:t>
            </a:r>
            <a:r>
              <a:rPr lang="en-US" dirty="0"/>
              <a:t>, J. (1980). The weighted average cost of capital, perfect capital markets, and project life: A clarification. Journal of Financial and Quantitative Analysis, 15, 719–730</a:t>
            </a:r>
            <a:endParaRPr lang="en-CA" dirty="0"/>
          </a:p>
          <a:p>
            <a:r>
              <a:rPr lang="en-US" dirty="0"/>
              <a:t>Miller, R. A.(2009). The weighted average cost of capital is not quite right. Quarterly Review of Economics and Finance, 49, 128–</a:t>
            </a:r>
            <a:r>
              <a:rPr lang="en-CA" dirty="0"/>
              <a:t> 138</a:t>
            </a:r>
          </a:p>
          <a:p>
            <a:r>
              <a:rPr lang="en-US" b="0" i="0" dirty="0">
                <a:solidFill>
                  <a:srgbClr val="222222"/>
                </a:solidFill>
                <a:effectLst/>
              </a:rPr>
              <a:t>Keef, S.P., Khaled, M.S. and Roush, M.L., 2012. A note resolving the debate on “The weighted average cost of capital is not quite right”. </a:t>
            </a:r>
            <a:r>
              <a:rPr lang="en-US" b="0" i="1" dirty="0">
                <a:solidFill>
                  <a:srgbClr val="222222"/>
                </a:solidFill>
                <a:effectLst/>
              </a:rPr>
              <a:t>The Quarterly Review of Economics and Finance</a:t>
            </a:r>
            <a:r>
              <a:rPr lang="en-US" b="0" i="0" dirty="0">
                <a:solidFill>
                  <a:srgbClr val="222222"/>
                </a:solidFill>
                <a:effectLst/>
              </a:rPr>
              <a:t>, </a:t>
            </a:r>
            <a:r>
              <a:rPr lang="en-US" b="0" i="1" dirty="0">
                <a:solidFill>
                  <a:srgbClr val="222222"/>
                </a:solidFill>
                <a:effectLst/>
              </a:rPr>
              <a:t>52</a:t>
            </a:r>
            <a:r>
              <a:rPr lang="en-US" b="0" i="0" dirty="0">
                <a:solidFill>
                  <a:srgbClr val="222222"/>
                </a:solidFill>
                <a:effectLst/>
              </a:rPr>
              <a:t>(4), pp.438-442.</a:t>
            </a:r>
            <a:endParaRPr lang="en-CA" dirty="0"/>
          </a:p>
        </p:txBody>
      </p:sp>
    </p:spTree>
    <p:extLst>
      <p:ext uri="{BB962C8B-B14F-4D97-AF65-F5344CB8AC3E}">
        <p14:creationId xmlns:p14="http://schemas.microsoft.com/office/powerpoint/2010/main" val="104894812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4F352-E326-4E4B-8796-F67EC30B4684}"/>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FA7E86D9-D4A3-4A96-9134-454663EB4EAF}"/>
              </a:ext>
            </a:extLst>
          </p:cNvPr>
          <p:cNvSpPr>
            <a:spLocks noGrp="1"/>
          </p:cNvSpPr>
          <p:nvPr>
            <p:ph idx="1"/>
          </p:nvPr>
        </p:nvSpPr>
        <p:spPr/>
        <p:txBody>
          <a:bodyPr/>
          <a:lstStyle/>
          <a:p>
            <a:r>
              <a:rPr lang="en-US" b="0" i="0" dirty="0">
                <a:solidFill>
                  <a:srgbClr val="222222"/>
                </a:solidFill>
                <a:effectLst/>
                <a:latin typeface="Arial" panose="020B0604020202020204" pitchFamily="34" charset="0"/>
              </a:rPr>
              <a:t>Lorenz, D., </a:t>
            </a:r>
            <a:r>
              <a:rPr lang="en-US" b="0" i="0" dirty="0" err="1">
                <a:solidFill>
                  <a:srgbClr val="222222"/>
                </a:solidFill>
                <a:effectLst/>
                <a:latin typeface="Arial" panose="020B0604020202020204" pitchFamily="34" charset="0"/>
              </a:rPr>
              <a:t>Kruschwitz</a:t>
            </a:r>
            <a:r>
              <a:rPr lang="en-US" b="0" i="0" dirty="0">
                <a:solidFill>
                  <a:srgbClr val="222222"/>
                </a:solidFill>
                <a:effectLst/>
                <a:latin typeface="Arial" panose="020B0604020202020204" pitchFamily="34" charset="0"/>
              </a:rPr>
              <a:t>, L. and </a:t>
            </a:r>
            <a:r>
              <a:rPr lang="en-US" b="0" i="0" dirty="0" err="1">
                <a:solidFill>
                  <a:srgbClr val="222222"/>
                </a:solidFill>
                <a:effectLst/>
                <a:latin typeface="Arial" panose="020B0604020202020204" pitchFamily="34" charset="0"/>
              </a:rPr>
              <a:t>Löffler</a:t>
            </a:r>
            <a:r>
              <a:rPr lang="en-US" b="0" i="0" dirty="0">
                <a:solidFill>
                  <a:srgbClr val="222222"/>
                </a:solidFill>
                <a:effectLst/>
                <a:latin typeface="Arial" panose="020B0604020202020204" pitchFamily="34" charset="0"/>
              </a:rPr>
              <a:t>, A., 2016. Are costs of capital necessarily constant over time and across states of nature?: Some remarks on the debate on ‘WACC is not quite right’. </a:t>
            </a:r>
            <a:r>
              <a:rPr lang="en-US" b="0" i="1" dirty="0">
                <a:solidFill>
                  <a:srgbClr val="222222"/>
                </a:solidFill>
                <a:effectLst/>
                <a:latin typeface="Arial" panose="020B0604020202020204" pitchFamily="34" charset="0"/>
              </a:rPr>
              <a:t>The Quarterly Review of Economics and Finance</a:t>
            </a:r>
            <a:r>
              <a:rPr lang="en-US" b="0" i="0" dirty="0">
                <a:solidFill>
                  <a:srgbClr val="222222"/>
                </a:solidFill>
                <a:effectLst/>
                <a:latin typeface="Arial" panose="020B0604020202020204" pitchFamily="34" charset="0"/>
              </a:rPr>
              <a:t>, </a:t>
            </a:r>
            <a:r>
              <a:rPr lang="en-US" b="0" i="1" dirty="0">
                <a:solidFill>
                  <a:srgbClr val="222222"/>
                </a:solidFill>
                <a:effectLst/>
                <a:latin typeface="Arial" panose="020B0604020202020204" pitchFamily="34" charset="0"/>
              </a:rPr>
              <a:t>60</a:t>
            </a:r>
            <a:r>
              <a:rPr lang="en-US" b="0" i="0" dirty="0">
                <a:solidFill>
                  <a:srgbClr val="222222"/>
                </a:solidFill>
                <a:effectLst/>
                <a:latin typeface="Arial" panose="020B0604020202020204" pitchFamily="34" charset="0"/>
              </a:rPr>
              <a:t>, pp.81-85.</a:t>
            </a:r>
            <a:endParaRPr lang="en-CA" dirty="0"/>
          </a:p>
        </p:txBody>
      </p:sp>
    </p:spTree>
    <p:extLst>
      <p:ext uri="{BB962C8B-B14F-4D97-AF65-F5344CB8AC3E}">
        <p14:creationId xmlns:p14="http://schemas.microsoft.com/office/powerpoint/2010/main" val="9375497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90CFF-338A-458E-81AB-99B87CA381AE}"/>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D8B897FE-61FF-49A2-B79A-24645B6F1EC5}"/>
              </a:ext>
            </a:extLst>
          </p:cNvPr>
          <p:cNvSpPr>
            <a:spLocks noGrp="1"/>
          </p:cNvSpPr>
          <p:nvPr>
            <p:ph idx="1"/>
          </p:nvPr>
        </p:nvSpPr>
        <p:spPr/>
        <p:txBody>
          <a:bodyPr/>
          <a:lstStyle/>
          <a:p>
            <a:r>
              <a:rPr lang="en-CA" dirty="0"/>
              <a:t>The cashflows to debt owners and equity owners are separate.</a:t>
            </a:r>
          </a:p>
          <a:p>
            <a:r>
              <a:rPr lang="en-CA" dirty="0"/>
              <a:t>The discount rates of debts and equities are different.</a:t>
            </a:r>
          </a:p>
          <a:p>
            <a:r>
              <a:rPr lang="en-CA" dirty="0"/>
              <a:t>But we can also think the total cashflows from the investment as a whole.</a:t>
            </a:r>
          </a:p>
          <a:p>
            <a:r>
              <a:rPr lang="en-CA" dirty="0"/>
              <a:t>It would be nice to have a single discount rate for the total cashflows.</a:t>
            </a:r>
          </a:p>
          <a:p>
            <a:r>
              <a:rPr lang="en-CA" dirty="0"/>
              <a:t>What would be the discount rate for the total cashflow?</a:t>
            </a:r>
          </a:p>
        </p:txBody>
      </p:sp>
    </p:spTree>
    <p:extLst>
      <p:ext uri="{BB962C8B-B14F-4D97-AF65-F5344CB8AC3E}">
        <p14:creationId xmlns:p14="http://schemas.microsoft.com/office/powerpoint/2010/main" val="361056760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415A9-E670-494F-8AC7-E425049E9017}"/>
              </a:ext>
            </a:extLst>
          </p:cNvPr>
          <p:cNvSpPr>
            <a:spLocks noGrp="1"/>
          </p:cNvSpPr>
          <p:nvPr>
            <p:ph type="title"/>
          </p:nvPr>
        </p:nvSpPr>
        <p:spPr/>
        <p:txBody>
          <a:bodyPr>
            <a:normAutofit/>
          </a:bodyPr>
          <a:lstStyle/>
          <a:p>
            <a:r>
              <a:rPr lang="en-US" dirty="0"/>
              <a:t>Miller, R. A.(2009). The weighted average cost of capital is not quite right (Abstract)</a:t>
            </a:r>
            <a:endParaRPr lang="en-CA" dirty="0"/>
          </a:p>
        </p:txBody>
      </p:sp>
      <p:sp>
        <p:nvSpPr>
          <p:cNvPr id="3" name="Content Placeholder 2">
            <a:extLst>
              <a:ext uri="{FF2B5EF4-FFF2-40B4-BE49-F238E27FC236}">
                <a16:creationId xmlns:a16="http://schemas.microsoft.com/office/drawing/2014/main" id="{72D338DC-CE0C-4816-975D-D1624678A5D3}"/>
              </a:ext>
            </a:extLst>
          </p:cNvPr>
          <p:cNvSpPr>
            <a:spLocks noGrp="1"/>
          </p:cNvSpPr>
          <p:nvPr>
            <p:ph idx="1"/>
          </p:nvPr>
        </p:nvSpPr>
        <p:spPr/>
        <p:txBody>
          <a:bodyPr>
            <a:normAutofit lnSpcReduction="10000"/>
          </a:bodyPr>
          <a:lstStyle/>
          <a:p>
            <a:r>
              <a:rPr lang="en-US" dirty="0"/>
              <a:t>A firm’s cost of capital used in discounted cash flow analysis is commonly calculated as a weighted average of the after tax costs of the firm’s various sources of financing (equity, debt, preferred stock). Its use implies that for investment projects earning precisely the WACC the cash (in)flow is exactly sufficient to reward all the suppliers of finance with their respective costs of capital. However, the necessary cash flow (normal profit) implied by the WACC is inadequate to provide the cash flows to the individual sources of financing when they are considered separately. This note discusses the problem (WACC is a linear approximation of a nonlinear relationship) and presents a modification of the WACC which is conceptually superior to the WACC as commonly calculated.</a:t>
            </a:r>
            <a:endParaRPr lang="en-CA" dirty="0"/>
          </a:p>
        </p:txBody>
      </p:sp>
    </p:spTree>
    <p:extLst>
      <p:ext uri="{BB962C8B-B14F-4D97-AF65-F5344CB8AC3E}">
        <p14:creationId xmlns:p14="http://schemas.microsoft.com/office/powerpoint/2010/main" val="97052672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72589-5C25-7686-2D14-CF3B030A9651}"/>
              </a:ext>
            </a:extLst>
          </p:cNvPr>
          <p:cNvSpPr>
            <a:spLocks noGrp="1"/>
          </p:cNvSpPr>
          <p:nvPr>
            <p:ph type="title"/>
          </p:nvPr>
        </p:nvSpPr>
        <p:spPr/>
        <p:txBody>
          <a:bodyPr/>
          <a:lstStyle/>
          <a:p>
            <a:r>
              <a:rPr lang="en-CA" dirty="0"/>
              <a:t>Comments</a:t>
            </a:r>
          </a:p>
        </p:txBody>
      </p:sp>
      <p:sp>
        <p:nvSpPr>
          <p:cNvPr id="3" name="Content Placeholder 2">
            <a:extLst>
              <a:ext uri="{FF2B5EF4-FFF2-40B4-BE49-F238E27FC236}">
                <a16:creationId xmlns:a16="http://schemas.microsoft.com/office/drawing/2014/main" id="{2EDCE6E6-7AD0-6B93-9F0D-2096DC6BD20C}"/>
              </a:ext>
            </a:extLst>
          </p:cNvPr>
          <p:cNvSpPr>
            <a:spLocks noGrp="1"/>
          </p:cNvSpPr>
          <p:nvPr>
            <p:ph idx="1"/>
          </p:nvPr>
        </p:nvSpPr>
        <p:spPr/>
        <p:txBody>
          <a:bodyPr/>
          <a:lstStyle/>
          <a:p>
            <a:r>
              <a:rPr lang="en-CA" dirty="0"/>
              <a:t>The modification proposed in Miller (2009) is highly tied to the specific form of cashflows. </a:t>
            </a:r>
          </a:p>
          <a:p>
            <a:r>
              <a:rPr lang="en-CA" dirty="0"/>
              <a:t>It is very ad hoc. </a:t>
            </a:r>
          </a:p>
        </p:txBody>
      </p:sp>
    </p:spTree>
    <p:extLst>
      <p:ext uri="{BB962C8B-B14F-4D97-AF65-F5344CB8AC3E}">
        <p14:creationId xmlns:p14="http://schemas.microsoft.com/office/powerpoint/2010/main" val="102965645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3DB68-FD53-49FF-A354-8FB837150C03}"/>
              </a:ext>
            </a:extLst>
          </p:cNvPr>
          <p:cNvSpPr>
            <a:spLocks noGrp="1"/>
          </p:cNvSpPr>
          <p:nvPr>
            <p:ph type="title"/>
          </p:nvPr>
        </p:nvSpPr>
        <p:spPr/>
        <p:txBody>
          <a:bodyPr>
            <a:normAutofit fontScale="90000"/>
          </a:bodyPr>
          <a:lstStyle/>
          <a:p>
            <a:r>
              <a:rPr lang="en-US" b="0" i="0" dirty="0">
                <a:solidFill>
                  <a:srgbClr val="222222"/>
                </a:solidFill>
                <a:effectLst/>
              </a:rPr>
              <a:t>Keef, Khaled and Roush, 2012. A note resolving the debate on “The weighted average cost of capital is not quite right”. (Abstract)</a:t>
            </a:r>
            <a:endParaRPr lang="en-CA" dirty="0"/>
          </a:p>
        </p:txBody>
      </p:sp>
      <p:sp>
        <p:nvSpPr>
          <p:cNvPr id="3" name="Content Placeholder 2">
            <a:extLst>
              <a:ext uri="{FF2B5EF4-FFF2-40B4-BE49-F238E27FC236}">
                <a16:creationId xmlns:a16="http://schemas.microsoft.com/office/drawing/2014/main" id="{1842FDC5-5E78-4652-A20C-C906E492F84A}"/>
              </a:ext>
            </a:extLst>
          </p:cNvPr>
          <p:cNvSpPr>
            <a:spLocks noGrp="1"/>
          </p:cNvSpPr>
          <p:nvPr>
            <p:ph idx="1"/>
          </p:nvPr>
        </p:nvSpPr>
        <p:spPr/>
        <p:txBody>
          <a:bodyPr/>
          <a:lstStyle/>
          <a:p>
            <a:r>
              <a:rPr lang="en-US" dirty="0"/>
              <a:t>Miller (2009a) derives a weighted average cost of capital for the special case where the cash flows to equity and the cash flows to debt are annuities. The paper attracts debate. We show that the weighted average cost of capital is redundant in a world where interest paid is not tax deductible. The required rate of return on unlevered equity will consistently and reliably estimate the net present value of any project no matter the idiosyncratic beliefs of the analyst as to the year-by-year leverage of the project, or of the firm. We recommend that the weighted average cost of capital method is discarded.</a:t>
            </a:r>
            <a:endParaRPr lang="en-CA" dirty="0"/>
          </a:p>
        </p:txBody>
      </p:sp>
    </p:spTree>
    <p:extLst>
      <p:ext uri="{BB962C8B-B14F-4D97-AF65-F5344CB8AC3E}">
        <p14:creationId xmlns:p14="http://schemas.microsoft.com/office/powerpoint/2010/main" val="356736595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F5C50-77F3-4FD4-8A83-C718AD08F23D}"/>
              </a:ext>
            </a:extLst>
          </p:cNvPr>
          <p:cNvSpPr>
            <a:spLocks noGrp="1"/>
          </p:cNvSpPr>
          <p:nvPr>
            <p:ph type="title"/>
          </p:nvPr>
        </p:nvSpPr>
        <p:spPr/>
        <p:txBody>
          <a:bodyPr/>
          <a:lstStyle/>
          <a:p>
            <a:r>
              <a:rPr lang="en-CA" dirty="0">
                <a:latin typeface="+mn-lt"/>
              </a:rPr>
              <a:t>Abstract of </a:t>
            </a:r>
            <a:r>
              <a:rPr lang="en-US" b="0" i="0" dirty="0">
                <a:solidFill>
                  <a:srgbClr val="222222"/>
                </a:solidFill>
                <a:effectLst/>
                <a:latin typeface="+mn-lt"/>
              </a:rPr>
              <a:t>Lorenz, D., </a:t>
            </a:r>
            <a:r>
              <a:rPr lang="en-US" b="0" i="0" dirty="0" err="1">
                <a:solidFill>
                  <a:srgbClr val="222222"/>
                </a:solidFill>
                <a:effectLst/>
                <a:latin typeface="+mn-lt"/>
              </a:rPr>
              <a:t>Kruschwitz</a:t>
            </a:r>
            <a:r>
              <a:rPr lang="en-US" b="0" i="0" dirty="0">
                <a:solidFill>
                  <a:srgbClr val="222222"/>
                </a:solidFill>
                <a:effectLst/>
                <a:latin typeface="+mn-lt"/>
              </a:rPr>
              <a:t>, L. and </a:t>
            </a:r>
            <a:r>
              <a:rPr lang="en-US" b="0" i="0" dirty="0" err="1">
                <a:solidFill>
                  <a:srgbClr val="222222"/>
                </a:solidFill>
                <a:effectLst/>
                <a:latin typeface="+mn-lt"/>
              </a:rPr>
              <a:t>Löffler</a:t>
            </a:r>
            <a:r>
              <a:rPr lang="en-US" b="0" i="0" dirty="0">
                <a:solidFill>
                  <a:srgbClr val="222222"/>
                </a:solidFill>
                <a:effectLst/>
                <a:latin typeface="+mn-lt"/>
              </a:rPr>
              <a:t>, A., 2016</a:t>
            </a:r>
            <a:endParaRPr lang="en-CA" dirty="0">
              <a:latin typeface="+mn-lt"/>
            </a:endParaRPr>
          </a:p>
        </p:txBody>
      </p:sp>
      <p:sp>
        <p:nvSpPr>
          <p:cNvPr id="3" name="Content Placeholder 2">
            <a:extLst>
              <a:ext uri="{FF2B5EF4-FFF2-40B4-BE49-F238E27FC236}">
                <a16:creationId xmlns:a16="http://schemas.microsoft.com/office/drawing/2014/main" id="{54B0AA82-2BB7-4334-ABB5-1955DE2B3FEF}"/>
              </a:ext>
            </a:extLst>
          </p:cNvPr>
          <p:cNvSpPr>
            <a:spLocks noGrp="1"/>
          </p:cNvSpPr>
          <p:nvPr>
            <p:ph idx="1"/>
          </p:nvPr>
        </p:nvSpPr>
        <p:spPr/>
        <p:txBody>
          <a:bodyPr>
            <a:normAutofit lnSpcReduction="10000"/>
          </a:bodyPr>
          <a:lstStyle/>
          <a:p>
            <a:r>
              <a:rPr lang="en-US" dirty="0"/>
              <a:t>Miller (2009a) opened a debate in this journal on the correct determination of weighted average costs of capital (WACC). So far Bade (2009), </a:t>
            </a:r>
            <a:r>
              <a:rPr lang="en-US" dirty="0" err="1"/>
              <a:t>Pierru</a:t>
            </a:r>
            <a:r>
              <a:rPr lang="en-US" dirty="0"/>
              <a:t> (2009a), Lobe (2009) as well as Keef, Khaled, and Roush (2012) have contributed to this debate. Even though they discuss the same, rather simple valuation problem, the dispute cannot be considered resolved. Whilst they agree that Miller erroneously assumed constant leverage ratios, the center of discussion is now placed on the question whether or not cost of capital is constant over time when leverage changes and interest paid is not tax deductible. In particular, Keef et al. (2012) demand time-invariant WACC and criticize Bade (2009) and </a:t>
            </a:r>
            <a:r>
              <a:rPr lang="en-US" dirty="0" err="1"/>
              <a:t>Pierru</a:t>
            </a:r>
            <a:r>
              <a:rPr lang="en-US" dirty="0"/>
              <a:t> (2009a) for allowing WACC to change over time. </a:t>
            </a:r>
            <a:endParaRPr lang="en-CA" dirty="0"/>
          </a:p>
        </p:txBody>
      </p:sp>
    </p:spTree>
    <p:extLst>
      <p:ext uri="{BB962C8B-B14F-4D97-AF65-F5344CB8AC3E}">
        <p14:creationId xmlns:p14="http://schemas.microsoft.com/office/powerpoint/2010/main" val="412809847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5D50D-EC22-4990-A74C-1C096C808BEF}"/>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9EB6F0C4-22B0-4970-A7E2-2C73E6496E11}"/>
              </a:ext>
            </a:extLst>
          </p:cNvPr>
          <p:cNvSpPr>
            <a:spLocks noGrp="1"/>
          </p:cNvSpPr>
          <p:nvPr>
            <p:ph idx="1"/>
          </p:nvPr>
        </p:nvSpPr>
        <p:spPr/>
        <p:txBody>
          <a:bodyPr/>
          <a:lstStyle/>
          <a:p>
            <a:r>
              <a:rPr lang="en-US" dirty="0"/>
              <a:t>The aim of this paper is twofold. Firstly, we show that the arguments of Keef et al.(2012) are flawed and their criticism of Bade (2009) and </a:t>
            </a:r>
            <a:r>
              <a:rPr lang="en-US" dirty="0" err="1"/>
              <a:t>Pierru</a:t>
            </a:r>
            <a:r>
              <a:rPr lang="en-US" dirty="0"/>
              <a:t> (2009a) is thus unfounded. Keef et al. (2012) are wrong to ignore that not only financial risk but also operational risk can change over time. Secondly, we provide evidence that cost of capital can also be dependent on the future state of nature. So far this fact has been neglected by all contributors to this debate and becomes obvious only if state-dependent cash flow realizations, not only their expected values, are considered as well.</a:t>
            </a:r>
            <a:endParaRPr lang="en-CA" dirty="0"/>
          </a:p>
        </p:txBody>
      </p:sp>
    </p:spTree>
    <p:extLst>
      <p:ext uri="{BB962C8B-B14F-4D97-AF65-F5344CB8AC3E}">
        <p14:creationId xmlns:p14="http://schemas.microsoft.com/office/powerpoint/2010/main" val="188603085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48C9D-B396-4C54-A52A-AE6641A88D22}"/>
              </a:ext>
            </a:extLst>
          </p:cNvPr>
          <p:cNvSpPr>
            <a:spLocks noGrp="1"/>
          </p:cNvSpPr>
          <p:nvPr>
            <p:ph type="title"/>
          </p:nvPr>
        </p:nvSpPr>
        <p:spPr/>
        <p:txBody>
          <a:bodyPr/>
          <a:lstStyle/>
          <a:p>
            <a:r>
              <a:rPr lang="en-CA" dirty="0"/>
              <a:t>Comment</a:t>
            </a:r>
          </a:p>
        </p:txBody>
      </p:sp>
      <p:sp>
        <p:nvSpPr>
          <p:cNvPr id="3" name="Content Placeholder 2">
            <a:extLst>
              <a:ext uri="{FF2B5EF4-FFF2-40B4-BE49-F238E27FC236}">
                <a16:creationId xmlns:a16="http://schemas.microsoft.com/office/drawing/2014/main" id="{26A816D6-804F-43DA-B63D-031BCFC15B32}"/>
              </a:ext>
            </a:extLst>
          </p:cNvPr>
          <p:cNvSpPr>
            <a:spLocks noGrp="1"/>
          </p:cNvSpPr>
          <p:nvPr>
            <p:ph idx="1"/>
          </p:nvPr>
        </p:nvSpPr>
        <p:spPr/>
        <p:txBody>
          <a:bodyPr/>
          <a:lstStyle/>
          <a:p>
            <a:r>
              <a:rPr lang="en-CA" dirty="0"/>
              <a:t>The same critique applies to the original MM papers.</a:t>
            </a:r>
          </a:p>
          <a:p>
            <a:r>
              <a:rPr lang="en-CA" dirty="0"/>
              <a:t>In MM papers, capital structure and cost of capital are constant over time.</a:t>
            </a:r>
          </a:p>
          <a:p>
            <a:endParaRPr lang="en-CA" dirty="0"/>
          </a:p>
          <a:p>
            <a:r>
              <a:rPr lang="en-CA" dirty="0"/>
              <a:t>In practice, when we use cost of capital to discount cashflows over time, cost of capital is an average over time.</a:t>
            </a:r>
          </a:p>
          <a:p>
            <a:r>
              <a:rPr lang="en-CA" dirty="0"/>
              <a:t>There is no assumption that cost of capital has to be constant over time.</a:t>
            </a:r>
          </a:p>
          <a:p>
            <a:endParaRPr lang="en-CA" dirty="0"/>
          </a:p>
        </p:txBody>
      </p:sp>
    </p:spTree>
    <p:extLst>
      <p:ext uri="{BB962C8B-B14F-4D97-AF65-F5344CB8AC3E}">
        <p14:creationId xmlns:p14="http://schemas.microsoft.com/office/powerpoint/2010/main" val="291546590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 possible presentation topics</a:t>
            </a:r>
          </a:p>
        </p:txBody>
      </p:sp>
      <p:sp>
        <p:nvSpPr>
          <p:cNvPr id="3" name="Content Placeholder 2"/>
          <p:cNvSpPr>
            <a:spLocks noGrp="1"/>
          </p:cNvSpPr>
          <p:nvPr>
            <p:ph idx="1"/>
          </p:nvPr>
        </p:nvSpPr>
        <p:spPr/>
        <p:txBody>
          <a:bodyPr/>
          <a:lstStyle/>
          <a:p>
            <a:r>
              <a:rPr lang="en-CA" dirty="0"/>
              <a:t>1. Do systematic numerical simulations on various cashflow scenarios and financing options you can imagine to find out more about how MM theory affects valuations in different situations. </a:t>
            </a:r>
            <a:endParaRPr lang="en-US" dirty="0"/>
          </a:p>
          <a:p>
            <a:r>
              <a:rPr lang="en-US" dirty="0"/>
              <a:t>2. Find a specific company. Calculate value of assets with two different methods. The first as the sum of debt and equity. The second as the sum of cashflows discounted by WACC. Are they the same? If not the same, can you find investment opportunities?</a:t>
            </a:r>
          </a:p>
          <a:p>
            <a:r>
              <a:rPr lang="en-CA" dirty="0"/>
              <a:t>3. Further explore the theoretical foundation of corporate finance.</a:t>
            </a:r>
            <a:endParaRPr lang="en-US" dirty="0"/>
          </a:p>
        </p:txBody>
      </p:sp>
    </p:spTree>
    <p:extLst>
      <p:ext uri="{BB962C8B-B14F-4D97-AF65-F5344CB8AC3E}">
        <p14:creationId xmlns:p14="http://schemas.microsoft.com/office/powerpoint/2010/main" val="414472749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3213E-41F2-4CD7-AA24-AB5D0D31FB05}"/>
              </a:ext>
            </a:extLst>
          </p:cNvPr>
          <p:cNvSpPr>
            <a:spLocks noGrp="1"/>
          </p:cNvSpPr>
          <p:nvPr>
            <p:ph type="title"/>
          </p:nvPr>
        </p:nvSpPr>
        <p:spPr/>
        <p:txBody>
          <a:bodyPr/>
          <a:lstStyle/>
          <a:p>
            <a:r>
              <a:rPr lang="en-CA" dirty="0"/>
              <a:t>9. A personal account</a:t>
            </a:r>
          </a:p>
        </p:txBody>
      </p:sp>
      <p:sp>
        <p:nvSpPr>
          <p:cNvPr id="3" name="Content Placeholder 2">
            <a:extLst>
              <a:ext uri="{FF2B5EF4-FFF2-40B4-BE49-F238E27FC236}">
                <a16:creationId xmlns:a16="http://schemas.microsoft.com/office/drawing/2014/main" id="{5E9C2C3B-39BD-4A96-9628-DBF04EB7B296}"/>
              </a:ext>
            </a:extLst>
          </p:cNvPr>
          <p:cNvSpPr>
            <a:spLocks noGrp="1"/>
          </p:cNvSpPr>
          <p:nvPr>
            <p:ph idx="1"/>
          </p:nvPr>
        </p:nvSpPr>
        <p:spPr/>
        <p:txBody>
          <a:bodyPr>
            <a:normAutofit fontScale="92500"/>
          </a:bodyPr>
          <a:lstStyle/>
          <a:p>
            <a:pPr>
              <a:lnSpc>
                <a:spcPct val="107000"/>
              </a:lnSpc>
              <a:spcAft>
                <a:spcPts val="800"/>
              </a:spcAft>
            </a:pPr>
            <a:r>
              <a:rPr lang="en-CA" sz="3200" dirty="0">
                <a:effectLst/>
                <a:latin typeface="Calibri" panose="020F0502020204030204" pitchFamily="34" charset="0"/>
                <a:ea typeface="DengXian" panose="02010600030101010101" pitchFamily="2" charset="-122"/>
                <a:cs typeface="Times New Roman" panose="02020603050405020304" pitchFamily="18" charset="0"/>
              </a:rPr>
              <a:t>Many years ago, I was learning </a:t>
            </a:r>
            <a:r>
              <a:rPr lang="en-CA" sz="3200" dirty="0">
                <a:latin typeface="Calibri" panose="020F0502020204030204" pitchFamily="34" charset="0"/>
                <a:ea typeface="DengXian" panose="02010600030101010101" pitchFamily="2" charset="-122"/>
                <a:cs typeface="Times New Roman" panose="02020603050405020304" pitchFamily="18" charset="0"/>
              </a:rPr>
              <a:t>corporate finance</a:t>
            </a:r>
            <a:r>
              <a:rPr lang="en-CA" sz="3200" dirty="0">
                <a:effectLst/>
                <a:latin typeface="Calibri" panose="020F0502020204030204" pitchFamily="34" charset="0"/>
                <a:ea typeface="DengXian" panose="02010600030101010101" pitchFamily="2" charset="-122"/>
                <a:cs typeface="Times New Roman" panose="02020603050405020304" pitchFamily="18" charset="0"/>
              </a:rPr>
              <a:t> for the first time. </a:t>
            </a:r>
          </a:p>
          <a:p>
            <a:pPr>
              <a:lnSpc>
                <a:spcPct val="107000"/>
              </a:lnSpc>
              <a:spcAft>
                <a:spcPts val="800"/>
              </a:spcAft>
            </a:pPr>
            <a:r>
              <a:rPr lang="en-CA" sz="3200" dirty="0">
                <a:effectLst/>
                <a:latin typeface="Calibri" panose="020F0502020204030204" pitchFamily="34" charset="0"/>
                <a:ea typeface="DengXian" panose="02010600030101010101" pitchFamily="2" charset="-122"/>
                <a:cs typeface="Times New Roman" panose="02020603050405020304" pitchFamily="18" charset="0"/>
              </a:rPr>
              <a:t>I couldn’t understand the rationale behind the formula of WACC. </a:t>
            </a:r>
          </a:p>
          <a:p>
            <a:pPr>
              <a:lnSpc>
                <a:spcPct val="107000"/>
              </a:lnSpc>
              <a:spcAft>
                <a:spcPts val="800"/>
              </a:spcAft>
            </a:pPr>
            <a:r>
              <a:rPr lang="en-CA" sz="3200" dirty="0">
                <a:effectLst/>
                <a:latin typeface="Calibri" panose="020F0502020204030204" pitchFamily="34" charset="0"/>
                <a:ea typeface="DengXian" panose="02010600030101010101" pitchFamily="2" charset="-122"/>
                <a:cs typeface="Times New Roman" panose="02020603050405020304" pitchFamily="18" charset="0"/>
              </a:rPr>
              <a:t>WACC is a </a:t>
            </a:r>
            <a:r>
              <a:rPr lang="en-CA" sz="3200" dirty="0">
                <a:solidFill>
                  <a:srgbClr val="FF0000"/>
                </a:solidFill>
                <a:effectLst/>
                <a:latin typeface="Calibri" panose="020F0502020204030204" pitchFamily="34" charset="0"/>
                <a:ea typeface="DengXian" panose="02010600030101010101" pitchFamily="2" charset="-122"/>
                <a:cs typeface="Times New Roman" panose="02020603050405020304" pitchFamily="18" charset="0"/>
              </a:rPr>
              <a:t>linear</a:t>
            </a:r>
            <a:r>
              <a:rPr lang="en-CA" sz="3200" dirty="0">
                <a:effectLst/>
                <a:latin typeface="Calibri" panose="020F0502020204030204" pitchFamily="34" charset="0"/>
                <a:ea typeface="DengXian" panose="02010600030101010101" pitchFamily="2" charset="-122"/>
                <a:cs typeface="Times New Roman" panose="02020603050405020304" pitchFamily="18" charset="0"/>
              </a:rPr>
              <a:t> combination of two (or more) discount rates. The relation between asset value and discount rate is </a:t>
            </a:r>
            <a:r>
              <a:rPr lang="en-CA" sz="3200" dirty="0">
                <a:solidFill>
                  <a:srgbClr val="FF0000"/>
                </a:solidFill>
                <a:effectLst/>
                <a:latin typeface="Calibri" panose="020F0502020204030204" pitchFamily="34" charset="0"/>
                <a:ea typeface="DengXian" panose="02010600030101010101" pitchFamily="2" charset="-122"/>
                <a:cs typeface="Times New Roman" panose="02020603050405020304" pitchFamily="18" charset="0"/>
              </a:rPr>
              <a:t>nonlinear</a:t>
            </a:r>
            <a:r>
              <a:rPr lang="en-CA" sz="3200" dirty="0">
                <a:effectLst/>
                <a:latin typeface="Calibri" panose="020F0502020204030204" pitchFamily="34" charset="0"/>
                <a:ea typeface="DengXian" panose="02010600030101010101" pitchFamily="2" charset="-122"/>
                <a:cs typeface="Times New Roman" panose="02020603050405020304" pitchFamily="18" charset="0"/>
              </a:rPr>
              <a:t>. </a:t>
            </a:r>
          </a:p>
          <a:p>
            <a:pPr>
              <a:lnSpc>
                <a:spcPct val="107000"/>
              </a:lnSpc>
              <a:spcAft>
                <a:spcPts val="800"/>
              </a:spcAft>
            </a:pPr>
            <a:r>
              <a:rPr lang="en-CA" sz="3200" dirty="0">
                <a:latin typeface="Calibri" panose="020F0502020204030204" pitchFamily="34" charset="0"/>
                <a:ea typeface="DengXian" panose="02010600030101010101" pitchFamily="2" charset="-122"/>
                <a:cs typeface="Times New Roman" panose="02020603050405020304" pitchFamily="18" charset="0"/>
              </a:rPr>
              <a:t>I have some concerns about the formula.</a:t>
            </a:r>
            <a:endParaRPr lang="en-CA" sz="3200" dirty="0">
              <a:effectLst/>
              <a:latin typeface="Calibri" panose="020F0502020204030204" pitchFamily="34" charset="0"/>
              <a:ea typeface="DengXia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18093731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3B757-2130-4055-A539-85148DC39FFB}"/>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D5324468-D9CB-421D-BD05-6AA312BD2C6A}"/>
              </a:ext>
            </a:extLst>
          </p:cNvPr>
          <p:cNvSpPr>
            <a:spLocks noGrp="1"/>
          </p:cNvSpPr>
          <p:nvPr>
            <p:ph idx="1"/>
          </p:nvPr>
        </p:nvSpPr>
        <p:spPr/>
        <p:txBody>
          <a:bodyPr>
            <a:noAutofit/>
          </a:bodyPr>
          <a:lstStyle/>
          <a:p>
            <a:pPr>
              <a:lnSpc>
                <a:spcPct val="107000"/>
              </a:lnSpc>
              <a:spcAft>
                <a:spcPts val="800"/>
              </a:spcAft>
            </a:pPr>
            <a:r>
              <a:rPr lang="en-CA" sz="3600" dirty="0">
                <a:effectLst/>
                <a:latin typeface="Calibri" panose="020F0502020204030204" pitchFamily="34" charset="0"/>
                <a:ea typeface="DengXian" panose="02010600030101010101" pitchFamily="2" charset="-122"/>
                <a:cs typeface="Times New Roman" panose="02020603050405020304" pitchFamily="18" charset="0"/>
              </a:rPr>
              <a:t>I read the original  paper by Modigliani and Miller. </a:t>
            </a:r>
          </a:p>
          <a:p>
            <a:pPr>
              <a:lnSpc>
                <a:spcPct val="107000"/>
              </a:lnSpc>
              <a:spcAft>
                <a:spcPts val="800"/>
              </a:spcAft>
            </a:pPr>
            <a:r>
              <a:rPr lang="en-CA" sz="3600" dirty="0">
                <a:effectLst/>
                <a:latin typeface="Calibri" panose="020F0502020204030204" pitchFamily="34" charset="0"/>
                <a:ea typeface="DengXian" panose="02010600030101010101" pitchFamily="2" charset="-122"/>
                <a:cs typeface="Times New Roman" panose="02020603050405020304" pitchFamily="18" charset="0"/>
              </a:rPr>
              <a:t>Modigliani and Miller derived the WACC formula only for a very special case: Constant cashflows to perpetuity. </a:t>
            </a:r>
          </a:p>
          <a:p>
            <a:pPr>
              <a:lnSpc>
                <a:spcPct val="107000"/>
              </a:lnSpc>
              <a:spcAft>
                <a:spcPts val="800"/>
              </a:spcAft>
            </a:pPr>
            <a:r>
              <a:rPr lang="en-CA" sz="3600" dirty="0">
                <a:effectLst/>
                <a:latin typeface="Calibri" panose="020F0502020204030204" pitchFamily="34" charset="0"/>
                <a:ea typeface="DengXian" panose="02010600030101010101" pitchFamily="2" charset="-122"/>
                <a:cs typeface="Times New Roman" panose="02020603050405020304" pitchFamily="18" charset="0"/>
              </a:rPr>
              <a:t>One naturally asks: Is Modigliani and Miller theory valid for more general cashflows, or more general capital structures?</a:t>
            </a:r>
            <a:endParaRPr lang="en-CA" sz="3600" dirty="0"/>
          </a:p>
        </p:txBody>
      </p:sp>
    </p:spTree>
    <p:extLst>
      <p:ext uri="{BB962C8B-B14F-4D97-AF65-F5344CB8AC3E}">
        <p14:creationId xmlns:p14="http://schemas.microsoft.com/office/powerpoint/2010/main" val="45109422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45437-F48E-4802-94D6-99B2797E924E}"/>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2BDFEB8C-2D65-4F4B-B754-1BF9742E703D}"/>
              </a:ext>
            </a:extLst>
          </p:cNvPr>
          <p:cNvSpPr>
            <a:spLocks noGrp="1"/>
          </p:cNvSpPr>
          <p:nvPr>
            <p:ph idx="1"/>
          </p:nvPr>
        </p:nvSpPr>
        <p:spPr/>
        <p:txBody>
          <a:bodyPr>
            <a:normAutofit/>
          </a:bodyPr>
          <a:lstStyle/>
          <a:p>
            <a:r>
              <a:rPr lang="en-CA" dirty="0">
                <a:effectLst/>
                <a:latin typeface="Calibri" panose="020F0502020204030204" pitchFamily="34" charset="0"/>
                <a:ea typeface="DengXian" panose="02010600030101010101" pitchFamily="2" charset="-122"/>
                <a:cs typeface="Times New Roman" panose="02020603050405020304" pitchFamily="18" charset="0"/>
              </a:rPr>
              <a:t>But on a second thought, so many people have used MM theory for such a long time. It must be valid for more general cases. </a:t>
            </a:r>
          </a:p>
          <a:p>
            <a:r>
              <a:rPr lang="en-CA" dirty="0">
                <a:effectLst/>
                <a:latin typeface="Calibri" panose="020F0502020204030204" pitchFamily="34" charset="0"/>
                <a:ea typeface="DengXian" panose="02010600030101010101" pitchFamily="2" charset="-122"/>
                <a:cs typeface="Times New Roman" panose="02020603050405020304" pitchFamily="18" charset="0"/>
              </a:rPr>
              <a:t>Like most other questions in my life, I left it there and did no more investigation.</a:t>
            </a:r>
          </a:p>
          <a:p>
            <a:r>
              <a:rPr lang="en-CA" sz="2800" dirty="0">
                <a:effectLst/>
                <a:latin typeface="Calibri" panose="020F0502020204030204" pitchFamily="34" charset="0"/>
                <a:ea typeface="DengXian" panose="02010600030101010101" pitchFamily="2" charset="-122"/>
                <a:cs typeface="Times New Roman" panose="02020603050405020304" pitchFamily="18" charset="0"/>
              </a:rPr>
              <a:t>As a finance teacher, I need to teach Modigliani and Miller theory again and again. </a:t>
            </a:r>
          </a:p>
          <a:p>
            <a:r>
              <a:rPr lang="en-CA" sz="2800" dirty="0">
                <a:effectLst/>
                <a:latin typeface="Calibri" panose="020F0502020204030204" pitchFamily="34" charset="0"/>
                <a:ea typeface="DengXian" panose="02010600030101010101" pitchFamily="2" charset="-122"/>
                <a:cs typeface="Times New Roman" panose="02020603050405020304" pitchFamily="18" charset="0"/>
              </a:rPr>
              <a:t>Over time, I grew more and more uncomfortable teaching something I don’t understand. </a:t>
            </a:r>
            <a:endParaRPr lang="en-CA" dirty="0"/>
          </a:p>
          <a:p>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dirty="0"/>
          </a:p>
        </p:txBody>
      </p:sp>
    </p:spTree>
    <p:extLst>
      <p:ext uri="{BB962C8B-B14F-4D97-AF65-F5344CB8AC3E}">
        <p14:creationId xmlns:p14="http://schemas.microsoft.com/office/powerpoint/2010/main" val="12547662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77E6EADF92FB542A50719A3B4DF3975" ma:contentTypeVersion="8" ma:contentTypeDescription="Create a new document." ma:contentTypeScope="" ma:versionID="e65d691bb514de63d86b2cc85ff4ec5c">
  <xsd:schema xmlns:xsd="http://www.w3.org/2001/XMLSchema" xmlns:xs="http://www.w3.org/2001/XMLSchema" xmlns:p="http://schemas.microsoft.com/office/2006/metadata/properties" xmlns:ns3="e7e8b56f-a437-462a-a3cd-5084f6573a6d" targetNamespace="http://schemas.microsoft.com/office/2006/metadata/properties" ma:root="true" ma:fieldsID="fa6db4d5d9a5ce9e74b5bb7c6ea253d0" ns3:_="">
    <xsd:import namespace="e7e8b56f-a437-462a-a3cd-5084f6573a6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AutoTags" minOccurs="0"/>
                <xsd:element ref="ns3:MediaServiceGenerationTime" minOccurs="0"/>
                <xsd:element ref="ns3:MediaServiceEventHashCode" minOccurs="0"/>
                <xsd:element ref="ns3:MediaServiceKeyPoint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7e8b56f-a437-462a-a3cd-5084f6573a6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91E0F7E-103C-43C5-A563-939205B9C9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7e8b56f-a437-462a-a3cd-5084f6573a6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0B15D95-E824-42E8-B391-5FDB673FFAC8}">
  <ds:schemaRefs>
    <ds:schemaRef ds:uri="http://schemas.microsoft.com/sharepoint/v3/contenttype/forms"/>
  </ds:schemaRefs>
</ds:datastoreItem>
</file>

<file path=customXml/itemProps3.xml><?xml version="1.0" encoding="utf-8"?>
<ds:datastoreItem xmlns:ds="http://schemas.openxmlformats.org/officeDocument/2006/customXml" ds:itemID="{693E124D-5D71-46EC-AB17-187F190622C4}">
  <ds:schemaRefs>
    <ds:schemaRef ds:uri="http://schemas.microsoft.com/office/infopath/2007/PartnerControls"/>
    <ds:schemaRef ds:uri="e7e8b56f-a437-462a-a3cd-5084f6573a6d"/>
    <ds:schemaRef ds:uri="http://purl.org/dc/elements/1.1/"/>
    <ds:schemaRef ds:uri="http://schemas.openxmlformats.org/package/2006/metadata/core-properties"/>
    <ds:schemaRef ds:uri="http://purl.org/dc/terms/"/>
    <ds:schemaRef ds:uri="http://schemas.microsoft.com/office/2006/documentManagement/types"/>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21796</TotalTime>
  <Words>6009</Words>
  <Application>Microsoft Office PowerPoint</Application>
  <PresentationFormat>Widescreen</PresentationFormat>
  <Paragraphs>418</Paragraphs>
  <Slides>100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100</vt:i4>
      </vt:variant>
    </vt:vector>
  </HeadingPairs>
  <TitlesOfParts>
    <vt:vector size="106" baseType="lpstr">
      <vt:lpstr>Arial</vt:lpstr>
      <vt:lpstr>Calibri</vt:lpstr>
      <vt:lpstr>Calibri Light</vt:lpstr>
      <vt:lpstr>Cambria Math</vt:lpstr>
      <vt:lpstr>Times New Roman</vt:lpstr>
      <vt:lpstr>Office Theme</vt:lpstr>
      <vt:lpstr>Cost of Capital</vt:lpstr>
      <vt:lpstr>PowerPoint Presentation</vt:lpstr>
      <vt:lpstr>PowerPoint Presentation</vt:lpstr>
      <vt:lpstr>PowerPoint Presentation</vt:lpstr>
      <vt:lpstr>Some intuition</vt:lpstr>
      <vt:lpstr>The original paper by Modigliani and Miller</vt:lpstr>
      <vt:lpstr>1. An example</vt:lpstr>
      <vt:lpstr>PowerPoint Presentation</vt:lpstr>
      <vt:lpstr>PowerPoint Presentation</vt:lpstr>
      <vt:lpstr>PowerPoint Presentation</vt:lpstr>
      <vt:lpstr>2. Cost of Capital: An Introduction</vt:lpstr>
      <vt:lpstr>PowerPoint Presentation</vt:lpstr>
      <vt:lpstr>WACC (Weighted Average Cost of Capital): Definition (1 of 2)</vt:lpstr>
      <vt:lpstr>WACC (Weighted Average Cost of Capital): Definition (2 of 2)</vt:lpstr>
      <vt:lpstr>PowerPoint Presentation</vt:lpstr>
      <vt:lpstr>3. Numerical examples</vt:lpstr>
      <vt:lpstr>PowerPoint Presentation</vt:lpstr>
      <vt:lpstr>The formula for calculating bond value</vt:lpstr>
      <vt:lpstr>Example 1</vt:lpstr>
      <vt:lpstr>PowerPoint Presentation</vt:lpstr>
      <vt:lpstr>Solution</vt:lpstr>
      <vt:lpstr>PowerPoint Presentation</vt:lpstr>
      <vt:lpstr>Asset value according to WACC</vt:lpstr>
      <vt:lpstr>PowerPoint Presentation</vt:lpstr>
      <vt:lpstr>Asset valuation by WACC with debt roll over</vt:lpstr>
      <vt:lpstr>Observation</vt:lpstr>
      <vt:lpstr>Example 2</vt:lpstr>
      <vt:lpstr>PowerPoint Presentation</vt:lpstr>
      <vt:lpstr>Solution</vt:lpstr>
      <vt:lpstr>Asset value according to WACC</vt:lpstr>
      <vt:lpstr>PowerPoint Presentation</vt:lpstr>
      <vt:lpstr>Observation</vt:lpstr>
      <vt:lpstr>Example 3</vt:lpstr>
      <vt:lpstr>PowerPoint Presentation</vt:lpstr>
      <vt:lpstr>Solution</vt:lpstr>
      <vt:lpstr>Asset value according to WACC</vt:lpstr>
      <vt:lpstr>PowerPoint Presentation</vt:lpstr>
      <vt:lpstr>Observation</vt:lpstr>
      <vt:lpstr>Example 4</vt:lpstr>
      <vt:lpstr>PowerPoint Presentation</vt:lpstr>
      <vt:lpstr>Solution</vt:lpstr>
      <vt:lpstr>Asset value according to WACC</vt:lpstr>
      <vt:lpstr>PowerPoint Presentation</vt:lpstr>
      <vt:lpstr>Observation</vt:lpstr>
      <vt:lpstr>Example 5: equity valuation of corporations experiencing different stages of life cycle</vt:lpstr>
      <vt:lpstr>PowerPoint Presentation</vt:lpstr>
      <vt:lpstr>Cost of equity</vt:lpstr>
      <vt:lpstr>PowerPoint Presentation</vt:lpstr>
      <vt:lpstr>Calculating WACC</vt:lpstr>
      <vt:lpstr>The value of equity cashflows discounted by WACC</vt:lpstr>
      <vt:lpstr>Value of debt cashflows</vt:lpstr>
      <vt:lpstr>Total value of asset cashflows</vt:lpstr>
      <vt:lpstr>Equity valuation based on this method</vt:lpstr>
      <vt:lpstr>Second scenario, assume the company will roll over the debt at the same interest rate indefinitely.</vt:lpstr>
      <vt:lpstr>Equity valuation based on this method is</vt:lpstr>
      <vt:lpstr>PowerPoint Presentation</vt:lpstr>
      <vt:lpstr>Comments</vt:lpstr>
      <vt:lpstr>4. Review of the theoretical foundation</vt:lpstr>
      <vt:lpstr>PowerPoint Presentation</vt:lpstr>
      <vt:lpstr>Historical background (1 of 2)</vt:lpstr>
      <vt:lpstr>Historical background (2 of 2)</vt:lpstr>
      <vt:lpstr>WACC</vt:lpstr>
      <vt:lpstr>MM 1958 paper</vt:lpstr>
      <vt:lpstr>Proposition I </vt:lpstr>
      <vt:lpstr>Proposition II</vt:lpstr>
      <vt:lpstr>Some comments</vt:lpstr>
      <vt:lpstr>Proposition III</vt:lpstr>
      <vt:lpstr>Empirical works</vt:lpstr>
      <vt:lpstr>A representative opinion</vt:lpstr>
      <vt:lpstr>Questions about MM paper</vt:lpstr>
      <vt:lpstr>Miller and Modigliani (1961) themselves had warned against drawing broad conclusions from special cases.</vt:lpstr>
      <vt:lpstr>Our obligation</vt:lpstr>
      <vt:lpstr>Some further hint</vt:lpstr>
      <vt:lpstr>5. Theoretical derivation</vt:lpstr>
      <vt:lpstr>PowerPoint Presentation</vt:lpstr>
      <vt:lpstr>PowerPoint Presentation</vt:lpstr>
      <vt:lpstr>PowerPoint Presentation</vt:lpstr>
      <vt:lpstr>Conclusion</vt:lpstr>
      <vt:lpstr>6. Further Discussion</vt:lpstr>
      <vt:lpstr>More generally</vt:lpstr>
      <vt:lpstr>Empirical results</vt:lpstr>
      <vt:lpstr>PowerPoint Presentation</vt:lpstr>
      <vt:lpstr>PowerPoint Presentation</vt:lpstr>
      <vt:lpstr>PowerPoint Presentation</vt:lpstr>
      <vt:lpstr>On the concept of cost of capital</vt:lpstr>
      <vt:lpstr>A return to equity valuation as the criterion of investment</vt:lpstr>
      <vt:lpstr>7. More theoretical discussion</vt:lpstr>
      <vt:lpstr>More references</vt:lpstr>
      <vt:lpstr>PowerPoint Presentation</vt:lpstr>
      <vt:lpstr>Miller, R. A.(2009). The weighted average cost of capital is not quite right (Abstract)</vt:lpstr>
      <vt:lpstr>Comments</vt:lpstr>
      <vt:lpstr>Keef, Khaled and Roush, 2012. A note resolving the debate on “The weighted average cost of capital is not quite right”. (Abstract)</vt:lpstr>
      <vt:lpstr>Abstract of Lorenz, D., Kruschwitz, L. and Löffler, A., 2016</vt:lpstr>
      <vt:lpstr>PowerPoint Presentation</vt:lpstr>
      <vt:lpstr>Comment</vt:lpstr>
      <vt:lpstr>8. possible presentation topics</vt:lpstr>
      <vt:lpstr>9. A personal account</vt:lpstr>
      <vt:lpstr>PowerPoint Presentation</vt:lpstr>
      <vt:lpstr>PowerPoint Presentation</vt:lpstr>
      <vt:lpstr>PowerPoint Presentation</vt:lpstr>
    </vt:vector>
  </TitlesOfParts>
  <Company>UNBC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setup</dc:creator>
  <cp:lastModifiedBy>Jing Chen</cp:lastModifiedBy>
  <cp:revision>188</cp:revision>
  <cp:lastPrinted>2018-02-01T18:29:58Z</cp:lastPrinted>
  <dcterms:created xsi:type="dcterms:W3CDTF">2018-01-19T02:38:02Z</dcterms:created>
  <dcterms:modified xsi:type="dcterms:W3CDTF">2022-09-20T14:55:31Z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0x010100677E6EADF92FB542A50719A3B4DF3975</vt:lpwstr>
  </property>
</Properties>
</file>