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302" r:id="rId6"/>
    <p:sldId id="277" r:id="rId7"/>
    <p:sldId id="278" r:id="rId8"/>
    <p:sldId id="279" r:id="rId9"/>
    <p:sldId id="280" r:id="rId10"/>
    <p:sldId id="301" r:id="rId11"/>
    <p:sldId id="303" r:id="rId12"/>
    <p:sldId id="304" r:id="rId13"/>
    <p:sldId id="306" r:id="rId14"/>
    <p:sldId id="305" r:id="rId15"/>
    <p:sldId id="307" r:id="rId16"/>
    <p:sldId id="308" r:id="rId17"/>
    <p:sldId id="309" r:id="rId18"/>
    <p:sldId id="310" r:id="rId19"/>
    <p:sldId id="311" r:id="rId20"/>
    <p:sldId id="312" r:id="rId21"/>
    <p:sldId id="313" r:id="rId22"/>
    <p:sldId id="314" r:id="rId23"/>
    <p:sldId id="319" r:id="rId24"/>
    <p:sldId id="321" r:id="rId25"/>
    <p:sldId id="320" r:id="rId26"/>
    <p:sldId id="322" r:id="rId27"/>
    <p:sldId id="323" r:id="rId28"/>
    <p:sldId id="329" r:id="rId29"/>
    <p:sldId id="324" r:id="rId30"/>
    <p:sldId id="325" r:id="rId31"/>
    <p:sldId id="326" r:id="rId32"/>
    <p:sldId id="327" r:id="rId33"/>
    <p:sldId id="328" r:id="rId34"/>
    <p:sldId id="317" r:id="rId35"/>
    <p:sldId id="315" r:id="rId36"/>
    <p:sldId id="316" r:id="rId37"/>
    <p:sldId id="318" r:id="rId38"/>
    <p:sldId id="330" r:id="rId39"/>
    <p:sldId id="332" r:id="rId40"/>
    <p:sldId id="333" r:id="rId41"/>
    <p:sldId id="334" r:id="rId42"/>
    <p:sldId id="335" r:id="rId43"/>
    <p:sldId id="336" r:id="rId44"/>
    <p:sldId id="337" r:id="rId45"/>
    <p:sldId id="338" r:id="rId46"/>
    <p:sldId id="339" r:id="rId47"/>
    <p:sldId id="341" r:id="rId48"/>
    <p:sldId id="342" r:id="rId49"/>
    <p:sldId id="343" r:id="rId50"/>
    <p:sldId id="344" r:id="rId51"/>
    <p:sldId id="345" r:id="rId5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E2DE7-7B22-0C81-FE3A-2DF0FAC49DD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FF783745-E3FB-1365-27A1-7508E19508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2A21203B-3933-C5D8-7E9E-3D8356534B6F}"/>
              </a:ext>
            </a:extLst>
          </p:cNvPr>
          <p:cNvSpPr>
            <a:spLocks noGrp="1"/>
          </p:cNvSpPr>
          <p:nvPr>
            <p:ph type="dt" sz="half" idx="10"/>
          </p:nvPr>
        </p:nvSpPr>
        <p:spPr/>
        <p:txBody>
          <a:bodyPr/>
          <a:lstStyle/>
          <a:p>
            <a:fld id="{DD0DBD59-7004-4EC0-A950-9C3449CD3071}" type="datetimeFigureOut">
              <a:rPr lang="en-CA" smtClean="0"/>
              <a:t>2022-11-23</a:t>
            </a:fld>
            <a:endParaRPr lang="en-CA"/>
          </a:p>
        </p:txBody>
      </p:sp>
      <p:sp>
        <p:nvSpPr>
          <p:cNvPr id="5" name="Footer Placeholder 4">
            <a:extLst>
              <a:ext uri="{FF2B5EF4-FFF2-40B4-BE49-F238E27FC236}">
                <a16:creationId xmlns:a16="http://schemas.microsoft.com/office/drawing/2014/main" id="{044B5F09-372F-368D-C18E-DAC63FF878E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D993053E-B67A-C47F-C1B1-6CB8EC864F44}"/>
              </a:ext>
            </a:extLst>
          </p:cNvPr>
          <p:cNvSpPr>
            <a:spLocks noGrp="1"/>
          </p:cNvSpPr>
          <p:nvPr>
            <p:ph type="sldNum" sz="quarter" idx="12"/>
          </p:nvPr>
        </p:nvSpPr>
        <p:spPr/>
        <p:txBody>
          <a:bodyPr/>
          <a:lstStyle/>
          <a:p>
            <a:fld id="{5F5D57C8-5EC7-4ACB-8968-99096C14A264}" type="slidenum">
              <a:rPr lang="en-CA" smtClean="0"/>
              <a:t>‹#›</a:t>
            </a:fld>
            <a:endParaRPr lang="en-CA"/>
          </a:p>
        </p:txBody>
      </p:sp>
    </p:spTree>
    <p:extLst>
      <p:ext uri="{BB962C8B-B14F-4D97-AF65-F5344CB8AC3E}">
        <p14:creationId xmlns:p14="http://schemas.microsoft.com/office/powerpoint/2010/main" val="4129413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F1C04-FEDF-2639-7F3E-45AD272B2E6D}"/>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60908BBF-1944-F526-C726-E738DDC39A0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647336C-4F61-1D01-417C-6138EB9F426D}"/>
              </a:ext>
            </a:extLst>
          </p:cNvPr>
          <p:cNvSpPr>
            <a:spLocks noGrp="1"/>
          </p:cNvSpPr>
          <p:nvPr>
            <p:ph type="dt" sz="half" idx="10"/>
          </p:nvPr>
        </p:nvSpPr>
        <p:spPr/>
        <p:txBody>
          <a:bodyPr/>
          <a:lstStyle/>
          <a:p>
            <a:fld id="{DD0DBD59-7004-4EC0-A950-9C3449CD3071}" type="datetimeFigureOut">
              <a:rPr lang="en-CA" smtClean="0"/>
              <a:t>2022-11-23</a:t>
            </a:fld>
            <a:endParaRPr lang="en-CA"/>
          </a:p>
        </p:txBody>
      </p:sp>
      <p:sp>
        <p:nvSpPr>
          <p:cNvPr id="5" name="Footer Placeholder 4">
            <a:extLst>
              <a:ext uri="{FF2B5EF4-FFF2-40B4-BE49-F238E27FC236}">
                <a16:creationId xmlns:a16="http://schemas.microsoft.com/office/drawing/2014/main" id="{46B2C1B7-91BB-94AC-9DD9-8B48D893C1E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5A08311-3730-F2F4-4425-69E2F219449B}"/>
              </a:ext>
            </a:extLst>
          </p:cNvPr>
          <p:cNvSpPr>
            <a:spLocks noGrp="1"/>
          </p:cNvSpPr>
          <p:nvPr>
            <p:ph type="sldNum" sz="quarter" idx="12"/>
          </p:nvPr>
        </p:nvSpPr>
        <p:spPr/>
        <p:txBody>
          <a:bodyPr/>
          <a:lstStyle/>
          <a:p>
            <a:fld id="{5F5D57C8-5EC7-4ACB-8968-99096C14A264}" type="slidenum">
              <a:rPr lang="en-CA" smtClean="0"/>
              <a:t>‹#›</a:t>
            </a:fld>
            <a:endParaRPr lang="en-CA"/>
          </a:p>
        </p:txBody>
      </p:sp>
    </p:spTree>
    <p:extLst>
      <p:ext uri="{BB962C8B-B14F-4D97-AF65-F5344CB8AC3E}">
        <p14:creationId xmlns:p14="http://schemas.microsoft.com/office/powerpoint/2010/main" val="2186278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EAB72F-947F-0990-213C-E34A89E9A7A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F98F18AF-8CB8-10BC-8867-1D21CFD9143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BA7A553-B1DA-ADAC-559E-A6E3236C755B}"/>
              </a:ext>
            </a:extLst>
          </p:cNvPr>
          <p:cNvSpPr>
            <a:spLocks noGrp="1"/>
          </p:cNvSpPr>
          <p:nvPr>
            <p:ph type="dt" sz="half" idx="10"/>
          </p:nvPr>
        </p:nvSpPr>
        <p:spPr/>
        <p:txBody>
          <a:bodyPr/>
          <a:lstStyle/>
          <a:p>
            <a:fld id="{DD0DBD59-7004-4EC0-A950-9C3449CD3071}" type="datetimeFigureOut">
              <a:rPr lang="en-CA" smtClean="0"/>
              <a:t>2022-11-23</a:t>
            </a:fld>
            <a:endParaRPr lang="en-CA"/>
          </a:p>
        </p:txBody>
      </p:sp>
      <p:sp>
        <p:nvSpPr>
          <p:cNvPr id="5" name="Footer Placeholder 4">
            <a:extLst>
              <a:ext uri="{FF2B5EF4-FFF2-40B4-BE49-F238E27FC236}">
                <a16:creationId xmlns:a16="http://schemas.microsoft.com/office/drawing/2014/main" id="{5A132BEF-272F-202A-5460-E7221D14790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B84CCEE-FECC-A746-E69E-D5EFD5EEF162}"/>
              </a:ext>
            </a:extLst>
          </p:cNvPr>
          <p:cNvSpPr>
            <a:spLocks noGrp="1"/>
          </p:cNvSpPr>
          <p:nvPr>
            <p:ph type="sldNum" sz="quarter" idx="12"/>
          </p:nvPr>
        </p:nvSpPr>
        <p:spPr/>
        <p:txBody>
          <a:bodyPr/>
          <a:lstStyle/>
          <a:p>
            <a:fld id="{5F5D57C8-5EC7-4ACB-8968-99096C14A264}" type="slidenum">
              <a:rPr lang="en-CA" smtClean="0"/>
              <a:t>‹#›</a:t>
            </a:fld>
            <a:endParaRPr lang="en-CA"/>
          </a:p>
        </p:txBody>
      </p:sp>
    </p:spTree>
    <p:extLst>
      <p:ext uri="{BB962C8B-B14F-4D97-AF65-F5344CB8AC3E}">
        <p14:creationId xmlns:p14="http://schemas.microsoft.com/office/powerpoint/2010/main" val="946364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7A6D4-E3E6-331A-A67D-7C9F707213E1}"/>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B19352EC-2395-A9C9-9E18-A2649ACFB9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F3B8757-26CE-E8DA-2C11-F1E758778CF8}"/>
              </a:ext>
            </a:extLst>
          </p:cNvPr>
          <p:cNvSpPr>
            <a:spLocks noGrp="1"/>
          </p:cNvSpPr>
          <p:nvPr>
            <p:ph type="dt" sz="half" idx="10"/>
          </p:nvPr>
        </p:nvSpPr>
        <p:spPr/>
        <p:txBody>
          <a:bodyPr/>
          <a:lstStyle/>
          <a:p>
            <a:fld id="{DD0DBD59-7004-4EC0-A950-9C3449CD3071}" type="datetimeFigureOut">
              <a:rPr lang="en-CA" smtClean="0"/>
              <a:t>2022-11-23</a:t>
            </a:fld>
            <a:endParaRPr lang="en-CA"/>
          </a:p>
        </p:txBody>
      </p:sp>
      <p:sp>
        <p:nvSpPr>
          <p:cNvPr id="5" name="Footer Placeholder 4">
            <a:extLst>
              <a:ext uri="{FF2B5EF4-FFF2-40B4-BE49-F238E27FC236}">
                <a16:creationId xmlns:a16="http://schemas.microsoft.com/office/drawing/2014/main" id="{8B0C66FD-30D3-9B21-3A96-76CF5AF5098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4A2EAF9-C5CA-84A0-B1CC-4865C2DF512A}"/>
              </a:ext>
            </a:extLst>
          </p:cNvPr>
          <p:cNvSpPr>
            <a:spLocks noGrp="1"/>
          </p:cNvSpPr>
          <p:nvPr>
            <p:ph type="sldNum" sz="quarter" idx="12"/>
          </p:nvPr>
        </p:nvSpPr>
        <p:spPr/>
        <p:txBody>
          <a:bodyPr/>
          <a:lstStyle/>
          <a:p>
            <a:fld id="{5F5D57C8-5EC7-4ACB-8968-99096C14A264}" type="slidenum">
              <a:rPr lang="en-CA" smtClean="0"/>
              <a:t>‹#›</a:t>
            </a:fld>
            <a:endParaRPr lang="en-CA"/>
          </a:p>
        </p:txBody>
      </p:sp>
    </p:spTree>
    <p:extLst>
      <p:ext uri="{BB962C8B-B14F-4D97-AF65-F5344CB8AC3E}">
        <p14:creationId xmlns:p14="http://schemas.microsoft.com/office/powerpoint/2010/main" val="1588200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07892-DA97-AE28-B2E8-4636632CC30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98A6DDFB-7381-5DE8-DC6F-9ACF83C6CF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E834C96-63D5-A929-B15F-3F880181C0F2}"/>
              </a:ext>
            </a:extLst>
          </p:cNvPr>
          <p:cNvSpPr>
            <a:spLocks noGrp="1"/>
          </p:cNvSpPr>
          <p:nvPr>
            <p:ph type="dt" sz="half" idx="10"/>
          </p:nvPr>
        </p:nvSpPr>
        <p:spPr/>
        <p:txBody>
          <a:bodyPr/>
          <a:lstStyle/>
          <a:p>
            <a:fld id="{DD0DBD59-7004-4EC0-A950-9C3449CD3071}" type="datetimeFigureOut">
              <a:rPr lang="en-CA" smtClean="0"/>
              <a:t>2022-11-23</a:t>
            </a:fld>
            <a:endParaRPr lang="en-CA"/>
          </a:p>
        </p:txBody>
      </p:sp>
      <p:sp>
        <p:nvSpPr>
          <p:cNvPr id="5" name="Footer Placeholder 4">
            <a:extLst>
              <a:ext uri="{FF2B5EF4-FFF2-40B4-BE49-F238E27FC236}">
                <a16:creationId xmlns:a16="http://schemas.microsoft.com/office/drawing/2014/main" id="{8FA7871B-33E0-C88B-F8D7-0B71D34035C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629FE315-FB92-686C-2110-23E538E7EF05}"/>
              </a:ext>
            </a:extLst>
          </p:cNvPr>
          <p:cNvSpPr>
            <a:spLocks noGrp="1"/>
          </p:cNvSpPr>
          <p:nvPr>
            <p:ph type="sldNum" sz="quarter" idx="12"/>
          </p:nvPr>
        </p:nvSpPr>
        <p:spPr/>
        <p:txBody>
          <a:bodyPr/>
          <a:lstStyle/>
          <a:p>
            <a:fld id="{5F5D57C8-5EC7-4ACB-8968-99096C14A264}" type="slidenum">
              <a:rPr lang="en-CA" smtClean="0"/>
              <a:t>‹#›</a:t>
            </a:fld>
            <a:endParaRPr lang="en-CA"/>
          </a:p>
        </p:txBody>
      </p:sp>
    </p:spTree>
    <p:extLst>
      <p:ext uri="{BB962C8B-B14F-4D97-AF65-F5344CB8AC3E}">
        <p14:creationId xmlns:p14="http://schemas.microsoft.com/office/powerpoint/2010/main" val="3292663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11DCF-2431-E0F0-F43B-FEEB7E343625}"/>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266BB156-1FAF-B82E-14E1-2473D07404C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4D8B3683-2254-8E57-2426-C12FE425036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BC7358F3-A383-56E6-A8FD-50617D2017B4}"/>
              </a:ext>
            </a:extLst>
          </p:cNvPr>
          <p:cNvSpPr>
            <a:spLocks noGrp="1"/>
          </p:cNvSpPr>
          <p:nvPr>
            <p:ph type="dt" sz="half" idx="10"/>
          </p:nvPr>
        </p:nvSpPr>
        <p:spPr/>
        <p:txBody>
          <a:bodyPr/>
          <a:lstStyle/>
          <a:p>
            <a:fld id="{DD0DBD59-7004-4EC0-A950-9C3449CD3071}" type="datetimeFigureOut">
              <a:rPr lang="en-CA" smtClean="0"/>
              <a:t>2022-11-23</a:t>
            </a:fld>
            <a:endParaRPr lang="en-CA"/>
          </a:p>
        </p:txBody>
      </p:sp>
      <p:sp>
        <p:nvSpPr>
          <p:cNvPr id="6" name="Footer Placeholder 5">
            <a:extLst>
              <a:ext uri="{FF2B5EF4-FFF2-40B4-BE49-F238E27FC236}">
                <a16:creationId xmlns:a16="http://schemas.microsoft.com/office/drawing/2014/main" id="{CB38A52A-C454-23D7-F6C9-0A9CE1D2A513}"/>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5CA15A4F-0D36-A384-A59F-9C40708C02C3}"/>
              </a:ext>
            </a:extLst>
          </p:cNvPr>
          <p:cNvSpPr>
            <a:spLocks noGrp="1"/>
          </p:cNvSpPr>
          <p:nvPr>
            <p:ph type="sldNum" sz="quarter" idx="12"/>
          </p:nvPr>
        </p:nvSpPr>
        <p:spPr/>
        <p:txBody>
          <a:bodyPr/>
          <a:lstStyle/>
          <a:p>
            <a:fld id="{5F5D57C8-5EC7-4ACB-8968-99096C14A264}" type="slidenum">
              <a:rPr lang="en-CA" smtClean="0"/>
              <a:t>‹#›</a:t>
            </a:fld>
            <a:endParaRPr lang="en-CA"/>
          </a:p>
        </p:txBody>
      </p:sp>
    </p:spTree>
    <p:extLst>
      <p:ext uri="{BB962C8B-B14F-4D97-AF65-F5344CB8AC3E}">
        <p14:creationId xmlns:p14="http://schemas.microsoft.com/office/powerpoint/2010/main" val="3888156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71A2D-4EEC-35D9-FC63-403E8BC3EAE0}"/>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0EE61FC8-EC22-9838-97BE-67577CD342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6259E54-95B4-DB40-022E-CBFE100A403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D847CD1B-3960-49EB-67BD-36E2E70A96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6DB75BC-BDB5-6086-324D-DF96F018D9C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2FB85311-C7E5-0DB6-77DA-B7E3164A207B}"/>
              </a:ext>
            </a:extLst>
          </p:cNvPr>
          <p:cNvSpPr>
            <a:spLocks noGrp="1"/>
          </p:cNvSpPr>
          <p:nvPr>
            <p:ph type="dt" sz="half" idx="10"/>
          </p:nvPr>
        </p:nvSpPr>
        <p:spPr/>
        <p:txBody>
          <a:bodyPr/>
          <a:lstStyle/>
          <a:p>
            <a:fld id="{DD0DBD59-7004-4EC0-A950-9C3449CD3071}" type="datetimeFigureOut">
              <a:rPr lang="en-CA" smtClean="0"/>
              <a:t>2022-11-23</a:t>
            </a:fld>
            <a:endParaRPr lang="en-CA"/>
          </a:p>
        </p:txBody>
      </p:sp>
      <p:sp>
        <p:nvSpPr>
          <p:cNvPr id="8" name="Footer Placeholder 7">
            <a:extLst>
              <a:ext uri="{FF2B5EF4-FFF2-40B4-BE49-F238E27FC236}">
                <a16:creationId xmlns:a16="http://schemas.microsoft.com/office/drawing/2014/main" id="{A9E9580C-E88A-970F-3E46-27A4EE670C11}"/>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3B883760-F088-67B2-4E9A-3F86B4BFF94C}"/>
              </a:ext>
            </a:extLst>
          </p:cNvPr>
          <p:cNvSpPr>
            <a:spLocks noGrp="1"/>
          </p:cNvSpPr>
          <p:nvPr>
            <p:ph type="sldNum" sz="quarter" idx="12"/>
          </p:nvPr>
        </p:nvSpPr>
        <p:spPr/>
        <p:txBody>
          <a:bodyPr/>
          <a:lstStyle/>
          <a:p>
            <a:fld id="{5F5D57C8-5EC7-4ACB-8968-99096C14A264}" type="slidenum">
              <a:rPr lang="en-CA" smtClean="0"/>
              <a:t>‹#›</a:t>
            </a:fld>
            <a:endParaRPr lang="en-CA"/>
          </a:p>
        </p:txBody>
      </p:sp>
    </p:spTree>
    <p:extLst>
      <p:ext uri="{BB962C8B-B14F-4D97-AF65-F5344CB8AC3E}">
        <p14:creationId xmlns:p14="http://schemas.microsoft.com/office/powerpoint/2010/main" val="1192189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2C76E-E890-6126-06A6-F5447ED45EA2}"/>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5764C9A1-7FC4-F70A-DB08-E2CA48A54FC8}"/>
              </a:ext>
            </a:extLst>
          </p:cNvPr>
          <p:cNvSpPr>
            <a:spLocks noGrp="1"/>
          </p:cNvSpPr>
          <p:nvPr>
            <p:ph type="dt" sz="half" idx="10"/>
          </p:nvPr>
        </p:nvSpPr>
        <p:spPr/>
        <p:txBody>
          <a:bodyPr/>
          <a:lstStyle/>
          <a:p>
            <a:fld id="{DD0DBD59-7004-4EC0-A950-9C3449CD3071}" type="datetimeFigureOut">
              <a:rPr lang="en-CA" smtClean="0"/>
              <a:t>2022-11-23</a:t>
            </a:fld>
            <a:endParaRPr lang="en-CA"/>
          </a:p>
        </p:txBody>
      </p:sp>
      <p:sp>
        <p:nvSpPr>
          <p:cNvPr id="4" name="Footer Placeholder 3">
            <a:extLst>
              <a:ext uri="{FF2B5EF4-FFF2-40B4-BE49-F238E27FC236}">
                <a16:creationId xmlns:a16="http://schemas.microsoft.com/office/drawing/2014/main" id="{6DC84709-763A-FB66-E6EA-EE7733CD7EB8}"/>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B80C251C-2759-75E3-5157-1FE188D7A770}"/>
              </a:ext>
            </a:extLst>
          </p:cNvPr>
          <p:cNvSpPr>
            <a:spLocks noGrp="1"/>
          </p:cNvSpPr>
          <p:nvPr>
            <p:ph type="sldNum" sz="quarter" idx="12"/>
          </p:nvPr>
        </p:nvSpPr>
        <p:spPr/>
        <p:txBody>
          <a:bodyPr/>
          <a:lstStyle/>
          <a:p>
            <a:fld id="{5F5D57C8-5EC7-4ACB-8968-99096C14A264}" type="slidenum">
              <a:rPr lang="en-CA" smtClean="0"/>
              <a:t>‹#›</a:t>
            </a:fld>
            <a:endParaRPr lang="en-CA"/>
          </a:p>
        </p:txBody>
      </p:sp>
    </p:spTree>
    <p:extLst>
      <p:ext uri="{BB962C8B-B14F-4D97-AF65-F5344CB8AC3E}">
        <p14:creationId xmlns:p14="http://schemas.microsoft.com/office/powerpoint/2010/main" val="2001474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F9FA75E-2795-6F42-F2C5-20453D3E3068}"/>
              </a:ext>
            </a:extLst>
          </p:cNvPr>
          <p:cNvSpPr>
            <a:spLocks noGrp="1"/>
          </p:cNvSpPr>
          <p:nvPr>
            <p:ph type="dt" sz="half" idx="10"/>
          </p:nvPr>
        </p:nvSpPr>
        <p:spPr/>
        <p:txBody>
          <a:bodyPr/>
          <a:lstStyle/>
          <a:p>
            <a:fld id="{DD0DBD59-7004-4EC0-A950-9C3449CD3071}" type="datetimeFigureOut">
              <a:rPr lang="en-CA" smtClean="0"/>
              <a:t>2022-11-23</a:t>
            </a:fld>
            <a:endParaRPr lang="en-CA"/>
          </a:p>
        </p:txBody>
      </p:sp>
      <p:sp>
        <p:nvSpPr>
          <p:cNvPr id="3" name="Footer Placeholder 2">
            <a:extLst>
              <a:ext uri="{FF2B5EF4-FFF2-40B4-BE49-F238E27FC236}">
                <a16:creationId xmlns:a16="http://schemas.microsoft.com/office/drawing/2014/main" id="{DDCC7DAC-A577-67CB-E4F1-9CA369885F43}"/>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4B3585FC-110C-6F9F-8410-E3DF632DE801}"/>
              </a:ext>
            </a:extLst>
          </p:cNvPr>
          <p:cNvSpPr>
            <a:spLocks noGrp="1"/>
          </p:cNvSpPr>
          <p:nvPr>
            <p:ph type="sldNum" sz="quarter" idx="12"/>
          </p:nvPr>
        </p:nvSpPr>
        <p:spPr/>
        <p:txBody>
          <a:bodyPr/>
          <a:lstStyle/>
          <a:p>
            <a:fld id="{5F5D57C8-5EC7-4ACB-8968-99096C14A264}" type="slidenum">
              <a:rPr lang="en-CA" smtClean="0"/>
              <a:t>‹#›</a:t>
            </a:fld>
            <a:endParaRPr lang="en-CA"/>
          </a:p>
        </p:txBody>
      </p:sp>
    </p:spTree>
    <p:extLst>
      <p:ext uri="{BB962C8B-B14F-4D97-AF65-F5344CB8AC3E}">
        <p14:creationId xmlns:p14="http://schemas.microsoft.com/office/powerpoint/2010/main" val="2683881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C8454-E5E6-BDBE-8485-DD53C76042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E22F3129-3272-5979-32AF-D727F9E10F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6BC5744C-EBA8-FC43-76DA-C37593347B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15E683-A51A-E11C-AC9E-783CE0ACDF9F}"/>
              </a:ext>
            </a:extLst>
          </p:cNvPr>
          <p:cNvSpPr>
            <a:spLocks noGrp="1"/>
          </p:cNvSpPr>
          <p:nvPr>
            <p:ph type="dt" sz="half" idx="10"/>
          </p:nvPr>
        </p:nvSpPr>
        <p:spPr/>
        <p:txBody>
          <a:bodyPr/>
          <a:lstStyle/>
          <a:p>
            <a:fld id="{DD0DBD59-7004-4EC0-A950-9C3449CD3071}" type="datetimeFigureOut">
              <a:rPr lang="en-CA" smtClean="0"/>
              <a:t>2022-11-23</a:t>
            </a:fld>
            <a:endParaRPr lang="en-CA"/>
          </a:p>
        </p:txBody>
      </p:sp>
      <p:sp>
        <p:nvSpPr>
          <p:cNvPr id="6" name="Footer Placeholder 5">
            <a:extLst>
              <a:ext uri="{FF2B5EF4-FFF2-40B4-BE49-F238E27FC236}">
                <a16:creationId xmlns:a16="http://schemas.microsoft.com/office/drawing/2014/main" id="{1BD3EF83-5165-69F2-01B0-4F0406E96761}"/>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1356A1C4-CB8D-D15C-5566-B4DB14649DD2}"/>
              </a:ext>
            </a:extLst>
          </p:cNvPr>
          <p:cNvSpPr>
            <a:spLocks noGrp="1"/>
          </p:cNvSpPr>
          <p:nvPr>
            <p:ph type="sldNum" sz="quarter" idx="12"/>
          </p:nvPr>
        </p:nvSpPr>
        <p:spPr/>
        <p:txBody>
          <a:bodyPr/>
          <a:lstStyle/>
          <a:p>
            <a:fld id="{5F5D57C8-5EC7-4ACB-8968-99096C14A264}" type="slidenum">
              <a:rPr lang="en-CA" smtClean="0"/>
              <a:t>‹#›</a:t>
            </a:fld>
            <a:endParaRPr lang="en-CA"/>
          </a:p>
        </p:txBody>
      </p:sp>
    </p:spTree>
    <p:extLst>
      <p:ext uri="{BB962C8B-B14F-4D97-AF65-F5344CB8AC3E}">
        <p14:creationId xmlns:p14="http://schemas.microsoft.com/office/powerpoint/2010/main" val="3133191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9C864-A2CF-5294-DBA7-01306F08C9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D7C92078-084E-E960-8195-7D3CD6C0D8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E35E57CC-B487-3F4B-231A-E63010F822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BFC765-D317-DFBF-1D67-A9391E886DDF}"/>
              </a:ext>
            </a:extLst>
          </p:cNvPr>
          <p:cNvSpPr>
            <a:spLocks noGrp="1"/>
          </p:cNvSpPr>
          <p:nvPr>
            <p:ph type="dt" sz="half" idx="10"/>
          </p:nvPr>
        </p:nvSpPr>
        <p:spPr/>
        <p:txBody>
          <a:bodyPr/>
          <a:lstStyle/>
          <a:p>
            <a:fld id="{DD0DBD59-7004-4EC0-A950-9C3449CD3071}" type="datetimeFigureOut">
              <a:rPr lang="en-CA" smtClean="0"/>
              <a:t>2022-11-23</a:t>
            </a:fld>
            <a:endParaRPr lang="en-CA"/>
          </a:p>
        </p:txBody>
      </p:sp>
      <p:sp>
        <p:nvSpPr>
          <p:cNvPr id="6" name="Footer Placeholder 5">
            <a:extLst>
              <a:ext uri="{FF2B5EF4-FFF2-40B4-BE49-F238E27FC236}">
                <a16:creationId xmlns:a16="http://schemas.microsoft.com/office/drawing/2014/main" id="{95DDE8D2-30D1-B814-C1C9-466C3725394C}"/>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791A23DC-E6B0-B985-902F-1CADE3449B0D}"/>
              </a:ext>
            </a:extLst>
          </p:cNvPr>
          <p:cNvSpPr>
            <a:spLocks noGrp="1"/>
          </p:cNvSpPr>
          <p:nvPr>
            <p:ph type="sldNum" sz="quarter" idx="12"/>
          </p:nvPr>
        </p:nvSpPr>
        <p:spPr/>
        <p:txBody>
          <a:bodyPr/>
          <a:lstStyle/>
          <a:p>
            <a:fld id="{5F5D57C8-5EC7-4ACB-8968-99096C14A264}" type="slidenum">
              <a:rPr lang="en-CA" smtClean="0"/>
              <a:t>‹#›</a:t>
            </a:fld>
            <a:endParaRPr lang="en-CA"/>
          </a:p>
        </p:txBody>
      </p:sp>
    </p:spTree>
    <p:extLst>
      <p:ext uri="{BB962C8B-B14F-4D97-AF65-F5344CB8AC3E}">
        <p14:creationId xmlns:p14="http://schemas.microsoft.com/office/powerpoint/2010/main" val="3996311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1676F4-2FB8-E95F-E21B-9675797C95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828179DB-32EB-190D-D210-612D8DE464E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6C5829F-3CB0-EA37-5F4C-11AD9A9FDF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0DBD59-7004-4EC0-A950-9C3449CD3071}" type="datetimeFigureOut">
              <a:rPr lang="en-CA" smtClean="0"/>
              <a:t>2022-11-23</a:t>
            </a:fld>
            <a:endParaRPr lang="en-CA"/>
          </a:p>
        </p:txBody>
      </p:sp>
      <p:sp>
        <p:nvSpPr>
          <p:cNvPr id="5" name="Footer Placeholder 4">
            <a:extLst>
              <a:ext uri="{FF2B5EF4-FFF2-40B4-BE49-F238E27FC236}">
                <a16:creationId xmlns:a16="http://schemas.microsoft.com/office/drawing/2014/main" id="{37790C2F-07AC-FAFA-BFEA-599071F883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EC3908FD-50CF-A241-5419-A970EC2ADC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5D57C8-5EC7-4ACB-8968-99096C14A264}" type="slidenum">
              <a:rPr lang="en-CA" smtClean="0"/>
              <a:t>‹#›</a:t>
            </a:fld>
            <a:endParaRPr lang="en-CA"/>
          </a:p>
        </p:txBody>
      </p:sp>
    </p:spTree>
    <p:extLst>
      <p:ext uri="{BB962C8B-B14F-4D97-AF65-F5344CB8AC3E}">
        <p14:creationId xmlns:p14="http://schemas.microsoft.com/office/powerpoint/2010/main" val="10887357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E0154-49B7-2F61-CE35-888BC6AC5854}"/>
              </a:ext>
            </a:extLst>
          </p:cNvPr>
          <p:cNvSpPr>
            <a:spLocks noGrp="1"/>
          </p:cNvSpPr>
          <p:nvPr>
            <p:ph type="ctrTitle"/>
          </p:nvPr>
        </p:nvSpPr>
        <p:spPr/>
        <p:txBody>
          <a:bodyPr/>
          <a:lstStyle/>
          <a:p>
            <a:r>
              <a:rPr lang="en-CA" dirty="0"/>
              <a:t>Common Psychological Patterns</a:t>
            </a:r>
          </a:p>
        </p:txBody>
      </p:sp>
      <p:sp>
        <p:nvSpPr>
          <p:cNvPr id="3" name="Subtitle 2">
            <a:extLst>
              <a:ext uri="{FF2B5EF4-FFF2-40B4-BE49-F238E27FC236}">
                <a16:creationId xmlns:a16="http://schemas.microsoft.com/office/drawing/2014/main" id="{B7EE940D-25E7-682E-FB28-65E210754843}"/>
              </a:ext>
            </a:extLst>
          </p:cNvPr>
          <p:cNvSpPr>
            <a:spLocks noGrp="1"/>
          </p:cNvSpPr>
          <p:nvPr>
            <p:ph type="subTitle" idx="1"/>
          </p:nvPr>
        </p:nvSpPr>
        <p:spPr/>
        <p:txBody>
          <a:bodyPr/>
          <a:lstStyle/>
          <a:p>
            <a:endParaRPr lang="en-CA"/>
          </a:p>
        </p:txBody>
      </p:sp>
    </p:spTree>
    <p:extLst>
      <p:ext uri="{BB962C8B-B14F-4D97-AF65-F5344CB8AC3E}">
        <p14:creationId xmlns:p14="http://schemas.microsoft.com/office/powerpoint/2010/main" val="3914508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F6900-5B37-49B1-7D62-BBD1A3ADDAFA}"/>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7E6A8B9F-E5D7-AFA8-9523-72B436AC1687}"/>
              </a:ext>
            </a:extLst>
          </p:cNvPr>
          <p:cNvSpPr>
            <a:spLocks noGrp="1"/>
          </p:cNvSpPr>
          <p:nvPr>
            <p:ph idx="1"/>
          </p:nvPr>
        </p:nvSpPr>
        <p:spPr/>
        <p:txBody>
          <a:bodyPr/>
          <a:lstStyle/>
          <a:p>
            <a:r>
              <a:rPr lang="en-US" dirty="0">
                <a:effectLst/>
                <a:latin typeface="Times New Roman" panose="02020603050405020304" pitchFamily="18" charset="0"/>
                <a:ea typeface="SimSun" panose="02010600030101010101" pitchFamily="2" charset="-122"/>
                <a:cs typeface="Times New Roman" panose="02020603050405020304" pitchFamily="18" charset="0"/>
              </a:rPr>
              <a:t>Similarly, we may call conservatism (underreaction) and overreaction as conjugate variables. </a:t>
            </a:r>
          </a:p>
          <a:p>
            <a:r>
              <a:rPr lang="en-US" dirty="0">
                <a:latin typeface="Times New Roman" panose="02020603050405020304" pitchFamily="18" charset="0"/>
                <a:ea typeface="SimSun" panose="02010600030101010101" pitchFamily="2" charset="-122"/>
                <a:cs typeface="Times New Roman" panose="02020603050405020304" pitchFamily="18" charset="0"/>
              </a:rPr>
              <a:t>This analogy is not very precise. Position and momentum are truly conjugate variables. But underreaction and overreaction are not. We may think of something better.</a:t>
            </a:r>
            <a:endParaRPr lang="en-US" dirty="0">
              <a:effectLst/>
              <a:latin typeface="Times New Roman" panose="02020603050405020304" pitchFamily="18" charset="0"/>
              <a:ea typeface="SimSun" panose="02010600030101010101" pitchFamily="2" charset="-122"/>
              <a:cs typeface="Times New Roman" panose="02020603050405020304" pitchFamily="18" charset="0"/>
            </a:endParaRPr>
          </a:p>
          <a:p>
            <a:r>
              <a:rPr lang="en-US" dirty="0">
                <a:effectLst/>
                <a:latin typeface="Times New Roman" panose="02020603050405020304" pitchFamily="18" charset="0"/>
                <a:ea typeface="SimSun" panose="02010600030101010101" pitchFamily="2" charset="-122"/>
                <a:cs typeface="Times New Roman" panose="02020603050405020304" pitchFamily="18" charset="0"/>
              </a:rPr>
              <a:t>We cannot reduce the level of conservatism indefinitely without increasing the level of overreaction.</a:t>
            </a:r>
            <a:endParaRPr lang="en-CA" dirty="0"/>
          </a:p>
        </p:txBody>
      </p:sp>
    </p:spTree>
    <p:extLst>
      <p:ext uri="{BB962C8B-B14F-4D97-AF65-F5344CB8AC3E}">
        <p14:creationId xmlns:p14="http://schemas.microsoft.com/office/powerpoint/2010/main" val="2859206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2A486-C6ED-A7FF-8746-7C43A1EF7564}"/>
              </a:ext>
            </a:extLst>
          </p:cNvPr>
          <p:cNvSpPr>
            <a:spLocks noGrp="1"/>
          </p:cNvSpPr>
          <p:nvPr>
            <p:ph type="title"/>
          </p:nvPr>
        </p:nvSpPr>
        <p:spPr/>
        <p:txBody>
          <a:bodyPr/>
          <a:lstStyle/>
          <a:p>
            <a:r>
              <a:rPr lang="en-CA" dirty="0"/>
              <a:t>2. Herding</a:t>
            </a:r>
          </a:p>
        </p:txBody>
      </p:sp>
      <p:sp>
        <p:nvSpPr>
          <p:cNvPr id="3" name="Content Placeholder 2">
            <a:extLst>
              <a:ext uri="{FF2B5EF4-FFF2-40B4-BE49-F238E27FC236}">
                <a16:creationId xmlns:a16="http://schemas.microsoft.com/office/drawing/2014/main" id="{3A478ACB-9BCA-E5E9-A3EF-344FE890F83F}"/>
              </a:ext>
            </a:extLst>
          </p:cNvPr>
          <p:cNvSpPr>
            <a:spLocks noGrp="1"/>
          </p:cNvSpPr>
          <p:nvPr>
            <p:ph idx="1"/>
          </p:nvPr>
        </p:nvSpPr>
        <p:spPr/>
        <p:txBody>
          <a:bodyPr>
            <a:normAutofit fontScale="92500" lnSpcReduction="10000"/>
          </a:bodyPr>
          <a:lstStyle/>
          <a:p>
            <a:r>
              <a:rPr lang="en-US" dirty="0">
                <a:effectLst/>
                <a:latin typeface="Times New Roman" panose="02020603050405020304" pitchFamily="18" charset="0"/>
                <a:ea typeface="Times New Roman" panose="02020603050405020304" pitchFamily="18" charset="0"/>
              </a:rPr>
              <a:t>From the second law of thermodynamics, a random action generally costs more than it gains. </a:t>
            </a:r>
          </a:p>
          <a:p>
            <a:r>
              <a:rPr lang="en-US" dirty="0">
                <a:effectLst/>
                <a:latin typeface="Times New Roman" panose="02020603050405020304" pitchFamily="18" charset="0"/>
                <a:ea typeface="Times New Roman" panose="02020603050405020304" pitchFamily="18" charset="0"/>
              </a:rPr>
              <a:t>To concentrate actions into profitable ones, we, like wild animals, often learn from the experience of successful individuals and copy their behavior. </a:t>
            </a:r>
          </a:p>
          <a:p>
            <a:r>
              <a:rPr lang="en-US" dirty="0">
                <a:effectLst/>
                <a:latin typeface="Times New Roman" panose="02020603050405020304" pitchFamily="18" charset="0"/>
                <a:ea typeface="Times New Roman" panose="02020603050405020304" pitchFamily="18" charset="0"/>
              </a:rPr>
              <a:t>It is generally very costly and impossible to repeat all of the experiences and mistakes that are possible. </a:t>
            </a:r>
          </a:p>
          <a:p>
            <a:r>
              <a:rPr lang="en-US" dirty="0">
                <a:effectLst/>
                <a:latin typeface="Times New Roman" panose="02020603050405020304" pitchFamily="18" charset="0"/>
                <a:ea typeface="Times New Roman" panose="02020603050405020304" pitchFamily="18" charset="0"/>
              </a:rPr>
              <a:t>Therefore, we accept certain modes of behavior demonstrated by others without completely investigating the reasons behind them. </a:t>
            </a:r>
          </a:p>
          <a:p>
            <a:r>
              <a:rPr lang="en-US" dirty="0">
                <a:effectLst/>
                <a:latin typeface="Times New Roman" panose="02020603050405020304" pitchFamily="18" charset="0"/>
                <a:ea typeface="Times New Roman" panose="02020603050405020304" pitchFamily="18" charset="0"/>
              </a:rPr>
              <a:t>Copying the actions of others directly is much easier, i.e., more efficient. </a:t>
            </a:r>
          </a:p>
          <a:p>
            <a:r>
              <a:rPr lang="en-US" dirty="0">
                <a:effectLst/>
                <a:latin typeface="Times New Roman" panose="02020603050405020304" pitchFamily="18" charset="0"/>
                <a:ea typeface="Times New Roman" panose="02020603050405020304" pitchFamily="18" charset="0"/>
              </a:rPr>
              <a:t>Herding mentality developed because it is a cost-effective way of learning most of the time. </a:t>
            </a:r>
            <a:endParaRPr lang="en-CA" dirty="0">
              <a:effectLst/>
              <a:latin typeface="Times New Roman" panose="02020603050405020304" pitchFamily="18" charset="0"/>
              <a:ea typeface="Times New Roman" panose="02020603050405020304" pitchFamily="18" charset="0"/>
            </a:endParaRPr>
          </a:p>
          <a:p>
            <a:endParaRPr lang="en-CA" dirty="0"/>
          </a:p>
        </p:txBody>
      </p:sp>
    </p:spTree>
    <p:extLst>
      <p:ext uri="{BB962C8B-B14F-4D97-AF65-F5344CB8AC3E}">
        <p14:creationId xmlns:p14="http://schemas.microsoft.com/office/powerpoint/2010/main" val="3544405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6025D-A421-F817-E843-8AE4C5600B95}"/>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14BB2067-1D5C-6A28-F620-6A4AB5197570}"/>
              </a:ext>
            </a:extLst>
          </p:cNvPr>
          <p:cNvSpPr>
            <a:spLocks noGrp="1"/>
          </p:cNvSpPr>
          <p:nvPr>
            <p:ph idx="1"/>
          </p:nvPr>
        </p:nvSpPr>
        <p:spPr/>
        <p:txBody>
          <a:bodyPr>
            <a:normAutofit lnSpcReduction="10000"/>
          </a:bodyPr>
          <a:lstStyle/>
          <a:p>
            <a:r>
              <a:rPr lang="en-US" dirty="0">
                <a:effectLst/>
                <a:latin typeface="Times New Roman" panose="02020603050405020304" pitchFamily="18" charset="0"/>
                <a:ea typeface="Times New Roman" panose="02020603050405020304" pitchFamily="18" charset="0"/>
              </a:rPr>
              <a:t>Human beings are social animals. </a:t>
            </a:r>
          </a:p>
          <a:p>
            <a:r>
              <a:rPr lang="en-US" dirty="0">
                <a:effectLst/>
                <a:latin typeface="Times New Roman" panose="02020603050405020304" pitchFamily="18" charset="0"/>
                <a:ea typeface="Times New Roman" panose="02020603050405020304" pitchFamily="18" charset="0"/>
              </a:rPr>
              <a:t>Herding, or following the crowd, is good for survival. </a:t>
            </a:r>
          </a:p>
          <a:p>
            <a:r>
              <a:rPr lang="en-US" dirty="0">
                <a:effectLst/>
                <a:latin typeface="Times New Roman" panose="02020603050405020304" pitchFamily="18" charset="0"/>
                <a:ea typeface="Times New Roman" panose="02020603050405020304" pitchFamily="18" charset="0"/>
              </a:rPr>
              <a:t>If you have walked alone in the wildness, you must have acute sense of vulnerability and powerlessness of human beings as individuals.  </a:t>
            </a:r>
          </a:p>
          <a:p>
            <a:r>
              <a:rPr lang="en-US" dirty="0">
                <a:effectLst/>
                <a:latin typeface="Times New Roman" panose="02020603050405020304" pitchFamily="18" charset="0"/>
                <a:ea typeface="Times New Roman" panose="02020603050405020304" pitchFamily="18" charset="0"/>
              </a:rPr>
              <a:t>Moose, bear and other animals can overrun human beings easily. </a:t>
            </a:r>
          </a:p>
          <a:p>
            <a:r>
              <a:rPr lang="en-US" dirty="0">
                <a:effectLst/>
                <a:latin typeface="Times New Roman" panose="02020603050405020304" pitchFamily="18" charset="0"/>
                <a:ea typeface="Times New Roman" panose="02020603050405020304" pitchFamily="18" charset="0"/>
              </a:rPr>
              <a:t>It is only in crowds that we become powerful. </a:t>
            </a:r>
          </a:p>
          <a:p>
            <a:r>
              <a:rPr lang="en-US" dirty="0">
                <a:effectLst/>
                <a:latin typeface="Times New Roman" panose="02020603050405020304" pitchFamily="18" charset="0"/>
                <a:ea typeface="Times New Roman" panose="02020603050405020304" pitchFamily="18" charset="0"/>
              </a:rPr>
              <a:t>So herding is essential for survival. </a:t>
            </a:r>
          </a:p>
          <a:p>
            <a:r>
              <a:rPr lang="en-US" dirty="0">
                <a:effectLst/>
                <a:latin typeface="Times New Roman" panose="02020603050405020304" pitchFamily="18" charset="0"/>
                <a:ea typeface="Times New Roman" panose="02020603050405020304" pitchFamily="18" charset="0"/>
              </a:rPr>
              <a:t>A person who goes his own way usually cannot survive long. </a:t>
            </a:r>
          </a:p>
          <a:p>
            <a:r>
              <a:rPr lang="en-US" dirty="0">
                <a:effectLst/>
                <a:latin typeface="Times New Roman" panose="02020603050405020304" pitchFamily="18" charset="0"/>
                <a:ea typeface="Times New Roman" panose="02020603050405020304" pitchFamily="18" charset="0"/>
              </a:rPr>
              <a:t>Herding mentality is evolved in this way. </a:t>
            </a:r>
            <a:endParaRPr lang="en-CA" dirty="0"/>
          </a:p>
        </p:txBody>
      </p:sp>
    </p:spTree>
    <p:extLst>
      <p:ext uri="{BB962C8B-B14F-4D97-AF65-F5344CB8AC3E}">
        <p14:creationId xmlns:p14="http://schemas.microsoft.com/office/powerpoint/2010/main" val="3991431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5860A-9AEE-A9F0-8FEF-2491103A768C}"/>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D9D249F5-2E88-60B3-027D-AF566B6DA50F}"/>
              </a:ext>
            </a:extLst>
          </p:cNvPr>
          <p:cNvSpPr>
            <a:spLocks noGrp="1"/>
          </p:cNvSpPr>
          <p:nvPr>
            <p:ph idx="1"/>
          </p:nvPr>
        </p:nvSpPr>
        <p:spPr/>
        <p:txBody>
          <a:bodyPr/>
          <a:lstStyle/>
          <a:p>
            <a:r>
              <a:rPr lang="en-CA" dirty="0"/>
              <a:t>Societies are generally not very kind to individuals not herding.</a:t>
            </a:r>
          </a:p>
          <a:p>
            <a:r>
              <a:rPr lang="en-CA" dirty="0"/>
              <a:t>Heretics, outcasts, and pariahs are dealt with harshly.</a:t>
            </a:r>
          </a:p>
        </p:txBody>
      </p:sp>
    </p:spTree>
    <p:extLst>
      <p:ext uri="{BB962C8B-B14F-4D97-AF65-F5344CB8AC3E}">
        <p14:creationId xmlns:p14="http://schemas.microsoft.com/office/powerpoint/2010/main" val="4774095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2A1BC-B738-563A-E06C-AE6E9A1837E7}"/>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81008D2B-4B37-3701-D50D-8C9AC4686237}"/>
              </a:ext>
            </a:extLst>
          </p:cNvPr>
          <p:cNvSpPr>
            <a:spLocks noGrp="1"/>
          </p:cNvSpPr>
          <p:nvPr>
            <p:ph idx="1"/>
          </p:nvPr>
        </p:nvSpPr>
        <p:spPr/>
        <p:txBody>
          <a:bodyPr>
            <a:normAutofit/>
          </a:bodyPr>
          <a:lstStyle/>
          <a:p>
            <a:r>
              <a:rPr lang="en-US" dirty="0">
                <a:effectLst/>
                <a:latin typeface="Times New Roman" panose="02020603050405020304" pitchFamily="18" charset="0"/>
                <a:ea typeface="Times New Roman" panose="02020603050405020304" pitchFamily="18" charset="0"/>
              </a:rPr>
              <a:t>It should be emphasized that all learning, especially institutionalized learning, are herding behavior. </a:t>
            </a:r>
          </a:p>
          <a:p>
            <a:r>
              <a:rPr lang="en-US" dirty="0">
                <a:effectLst/>
                <a:latin typeface="Times New Roman" panose="02020603050405020304" pitchFamily="18" charset="0"/>
                <a:ea typeface="Times New Roman" panose="02020603050405020304" pitchFamily="18" charset="0"/>
              </a:rPr>
              <a:t>There are infinitely many things to explore. </a:t>
            </a:r>
          </a:p>
          <a:p>
            <a:r>
              <a:rPr lang="en-US" dirty="0">
                <a:effectLst/>
                <a:latin typeface="Times New Roman" panose="02020603050405020304" pitchFamily="18" charset="0"/>
                <a:ea typeface="Times New Roman" panose="02020603050405020304" pitchFamily="18" charset="0"/>
              </a:rPr>
              <a:t>But we only have finite time and energy. The choice of subject to learn is from past experience. </a:t>
            </a:r>
          </a:p>
          <a:p>
            <a:r>
              <a:rPr lang="en-US" dirty="0">
                <a:effectLst/>
                <a:latin typeface="Times New Roman" panose="02020603050405020304" pitchFamily="18" charset="0"/>
                <a:ea typeface="Times New Roman" panose="02020603050405020304" pitchFamily="18" charset="0"/>
              </a:rPr>
              <a:t>For example, when IT professionals earn high income, many people choose to get degrees in IT area.  </a:t>
            </a:r>
            <a:endParaRPr lang="en-CA" dirty="0">
              <a:effectLst/>
              <a:latin typeface="Times New Roman" panose="02020603050405020304" pitchFamily="18" charset="0"/>
              <a:ea typeface="Times New Roman" panose="02020603050405020304" pitchFamily="18" charset="0"/>
            </a:endParaRPr>
          </a:p>
          <a:p>
            <a:endParaRPr lang="en-CA" dirty="0"/>
          </a:p>
        </p:txBody>
      </p:sp>
    </p:spTree>
    <p:extLst>
      <p:ext uri="{BB962C8B-B14F-4D97-AF65-F5344CB8AC3E}">
        <p14:creationId xmlns:p14="http://schemas.microsoft.com/office/powerpoint/2010/main" val="29815537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A9B3D-F85E-3436-7FDE-A0286BEA34B0}"/>
              </a:ext>
            </a:extLst>
          </p:cNvPr>
          <p:cNvSpPr>
            <a:spLocks noGrp="1"/>
          </p:cNvSpPr>
          <p:nvPr>
            <p:ph type="title"/>
          </p:nvPr>
        </p:nvSpPr>
        <p:spPr/>
        <p:txBody>
          <a:bodyPr/>
          <a:lstStyle/>
          <a:p>
            <a:r>
              <a:rPr lang="en-CA" dirty="0"/>
              <a:t>3. Overconfidence (Optimism)</a:t>
            </a:r>
          </a:p>
        </p:txBody>
      </p:sp>
      <p:sp>
        <p:nvSpPr>
          <p:cNvPr id="3" name="Content Placeholder 2">
            <a:extLst>
              <a:ext uri="{FF2B5EF4-FFF2-40B4-BE49-F238E27FC236}">
                <a16:creationId xmlns:a16="http://schemas.microsoft.com/office/drawing/2014/main" id="{A0DB9A2F-9B1F-7A9E-14CA-593AB9090506}"/>
              </a:ext>
            </a:extLst>
          </p:cNvPr>
          <p:cNvSpPr>
            <a:spLocks noGrp="1"/>
          </p:cNvSpPr>
          <p:nvPr>
            <p:ph idx="1"/>
          </p:nvPr>
        </p:nvSpPr>
        <p:spPr/>
        <p:txBody>
          <a:bodyPr/>
          <a:lstStyle/>
          <a:p>
            <a:endParaRPr lang="en-CA" dirty="0"/>
          </a:p>
        </p:txBody>
      </p:sp>
    </p:spTree>
    <p:extLst>
      <p:ext uri="{BB962C8B-B14F-4D97-AF65-F5344CB8AC3E}">
        <p14:creationId xmlns:p14="http://schemas.microsoft.com/office/powerpoint/2010/main" val="25998285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237F4-961A-C0D9-C667-59787E802F5B}"/>
              </a:ext>
            </a:extLst>
          </p:cNvPr>
          <p:cNvSpPr>
            <a:spLocks noGrp="1"/>
          </p:cNvSpPr>
          <p:nvPr>
            <p:ph type="title"/>
          </p:nvPr>
        </p:nvSpPr>
        <p:spPr/>
        <p:txBody>
          <a:bodyPr/>
          <a:lstStyle/>
          <a:p>
            <a:r>
              <a:rPr lang="en-US" b="0" i="0" dirty="0">
                <a:solidFill>
                  <a:srgbClr val="000000"/>
                </a:solidFill>
                <a:effectLst/>
                <a:latin typeface="arial" panose="020B0604020202020204" pitchFamily="34" charset="0"/>
              </a:rPr>
              <a:t>Why it is optimal to be optimistic</a:t>
            </a:r>
            <a:endParaRPr lang="en-CA" dirty="0"/>
          </a:p>
        </p:txBody>
      </p:sp>
      <p:sp>
        <p:nvSpPr>
          <p:cNvPr id="3" name="Content Placeholder 2">
            <a:extLst>
              <a:ext uri="{FF2B5EF4-FFF2-40B4-BE49-F238E27FC236}">
                <a16:creationId xmlns:a16="http://schemas.microsoft.com/office/drawing/2014/main" id="{D4E9A051-045E-615E-1595-578AA05B69EE}"/>
              </a:ext>
            </a:extLst>
          </p:cNvPr>
          <p:cNvSpPr>
            <a:spLocks noGrp="1"/>
          </p:cNvSpPr>
          <p:nvPr>
            <p:ph idx="1"/>
          </p:nvPr>
        </p:nvSpPr>
        <p:spPr/>
        <p:txBody>
          <a:bodyPr/>
          <a:lstStyle/>
          <a:p>
            <a:r>
              <a:rPr lang="en-US" b="0" i="0" dirty="0">
                <a:solidFill>
                  <a:srgbClr val="000000"/>
                </a:solidFill>
                <a:effectLst/>
                <a:latin typeface="arial" panose="020B0604020202020204" pitchFamily="34" charset="0"/>
              </a:rPr>
              <a:t>Adam and Ben want to start coffee shop chains in country C. </a:t>
            </a:r>
          </a:p>
          <a:p>
            <a:r>
              <a:rPr lang="en-US" b="0" i="0" dirty="0">
                <a:solidFill>
                  <a:srgbClr val="000000"/>
                </a:solidFill>
                <a:effectLst/>
                <a:latin typeface="arial" panose="020B0604020202020204" pitchFamily="34" charset="0"/>
              </a:rPr>
              <a:t>Adam estimates the potential market size to be 1 billion. This estimate turns out to be correct in the end. </a:t>
            </a:r>
          </a:p>
          <a:p>
            <a:r>
              <a:rPr lang="en-US" b="0" i="0" dirty="0">
                <a:solidFill>
                  <a:srgbClr val="000000"/>
                </a:solidFill>
                <a:effectLst/>
                <a:latin typeface="arial" panose="020B0604020202020204" pitchFamily="34" charset="0"/>
              </a:rPr>
              <a:t>Ben estimates the potential market size to be 10 billion. He argues that people in country C drink little coffee. The potential market size for coffee is huge. </a:t>
            </a:r>
          </a:p>
          <a:p>
            <a:r>
              <a:rPr lang="en-US" b="0" i="0" dirty="0">
                <a:solidFill>
                  <a:srgbClr val="000000"/>
                </a:solidFill>
                <a:effectLst/>
                <a:latin typeface="arial" panose="020B0604020202020204" pitchFamily="34" charset="0"/>
              </a:rPr>
              <a:t>Ben, being optimistic and energetic, is an infectious promoter. He raised 10 billion dollar in the capital market. </a:t>
            </a:r>
          </a:p>
          <a:p>
            <a:r>
              <a:rPr lang="en-US" b="0" i="0" dirty="0">
                <a:solidFill>
                  <a:srgbClr val="000000"/>
                </a:solidFill>
                <a:effectLst/>
                <a:latin typeface="arial" panose="020B0604020202020204" pitchFamily="34" charset="0"/>
              </a:rPr>
              <a:t>Adam, meanwhile, raised 1 billion dollar in the capital market.</a:t>
            </a:r>
            <a:endParaRPr lang="en-CA" dirty="0"/>
          </a:p>
        </p:txBody>
      </p:sp>
    </p:spTree>
    <p:extLst>
      <p:ext uri="{BB962C8B-B14F-4D97-AF65-F5344CB8AC3E}">
        <p14:creationId xmlns:p14="http://schemas.microsoft.com/office/powerpoint/2010/main" val="9645371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3AC8A-9FD2-F9F8-E3D5-744B0EAE918F}"/>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64D29DAF-986F-56BC-F97F-B44D415D22FC}"/>
              </a:ext>
            </a:extLst>
          </p:cNvPr>
          <p:cNvSpPr>
            <a:spLocks noGrp="1"/>
          </p:cNvSpPr>
          <p:nvPr>
            <p:ph idx="1"/>
          </p:nvPr>
        </p:nvSpPr>
        <p:spPr/>
        <p:txBody>
          <a:bodyPr>
            <a:normAutofit fontScale="92500"/>
          </a:bodyPr>
          <a:lstStyle/>
          <a:p>
            <a:r>
              <a:rPr lang="en-US" b="0" i="0" dirty="0">
                <a:solidFill>
                  <a:srgbClr val="000000"/>
                </a:solidFill>
                <a:effectLst/>
                <a:latin typeface="arial" panose="020B0604020202020204" pitchFamily="34" charset="0"/>
              </a:rPr>
              <a:t>Ben’s company has ten times more cash to burn than Adam. Ben sells coffee at great loss. </a:t>
            </a:r>
          </a:p>
          <a:p>
            <a:r>
              <a:rPr lang="en-US" b="0" i="0" dirty="0">
                <a:solidFill>
                  <a:srgbClr val="000000"/>
                </a:solidFill>
                <a:effectLst/>
                <a:latin typeface="arial" panose="020B0604020202020204" pitchFamily="34" charset="0"/>
              </a:rPr>
              <a:t>To attract customers, Adam has to sell at loss as well. </a:t>
            </a:r>
          </a:p>
          <a:p>
            <a:r>
              <a:rPr lang="en-US" b="0" i="0" dirty="0">
                <a:solidFill>
                  <a:srgbClr val="000000"/>
                </a:solidFill>
                <a:effectLst/>
                <a:latin typeface="arial" panose="020B0604020202020204" pitchFamily="34" charset="0"/>
              </a:rPr>
              <a:t>Soon, Adam’s company run out of cash and went bankrupt. Adam lost everything, including his own 100 million dollar seed money. </a:t>
            </a:r>
          </a:p>
          <a:p>
            <a:r>
              <a:rPr lang="en-US" b="0" i="0" dirty="0">
                <a:solidFill>
                  <a:srgbClr val="000000"/>
                </a:solidFill>
                <a:effectLst/>
                <a:latin typeface="arial" panose="020B0604020202020204" pitchFamily="34" charset="0"/>
              </a:rPr>
              <a:t>With the bankruptcy of Adam’s company, Ben becomes the monopoly in coffee business. </a:t>
            </a:r>
          </a:p>
          <a:p>
            <a:r>
              <a:rPr lang="en-US" b="0" i="0" dirty="0">
                <a:solidFill>
                  <a:srgbClr val="000000"/>
                </a:solidFill>
                <a:effectLst/>
                <a:latin typeface="arial" panose="020B0604020202020204" pitchFamily="34" charset="0"/>
              </a:rPr>
              <a:t>His company valuation jumps to 20 billion dollars. At this point, Ben exercises all the options and liquidates his shares. Ben becomes a billionaire.</a:t>
            </a:r>
            <a:endParaRPr lang="en-CA" dirty="0"/>
          </a:p>
        </p:txBody>
      </p:sp>
    </p:spTree>
    <p:extLst>
      <p:ext uri="{BB962C8B-B14F-4D97-AF65-F5344CB8AC3E}">
        <p14:creationId xmlns:p14="http://schemas.microsoft.com/office/powerpoint/2010/main" val="14826084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008D6-78EC-C1AA-B6EA-16D9CFD80B1E}"/>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484D9060-F24C-9FEB-1587-8FA098B90A1D}"/>
              </a:ext>
            </a:extLst>
          </p:cNvPr>
          <p:cNvSpPr>
            <a:spLocks noGrp="1"/>
          </p:cNvSpPr>
          <p:nvPr>
            <p:ph idx="1"/>
          </p:nvPr>
        </p:nvSpPr>
        <p:spPr/>
        <p:txBody>
          <a:bodyPr/>
          <a:lstStyle/>
          <a:p>
            <a:r>
              <a:rPr lang="en-US" b="0" i="0" dirty="0">
                <a:solidFill>
                  <a:srgbClr val="000000"/>
                </a:solidFill>
                <a:effectLst/>
                <a:latin typeface="arial" panose="020B0604020202020204" pitchFamily="34" charset="0"/>
              </a:rPr>
              <a:t>Eventually, the market settles down. </a:t>
            </a:r>
          </a:p>
          <a:p>
            <a:r>
              <a:rPr lang="en-US" b="0" i="0" dirty="0">
                <a:solidFill>
                  <a:srgbClr val="000000"/>
                </a:solidFill>
                <a:effectLst/>
                <a:latin typeface="arial" panose="020B0604020202020204" pitchFamily="34" charset="0"/>
              </a:rPr>
              <a:t>Ben’s company valuation settles around one billion dollar. </a:t>
            </a:r>
          </a:p>
          <a:p>
            <a:r>
              <a:rPr lang="en-US" b="0" i="0" dirty="0">
                <a:solidFill>
                  <a:srgbClr val="000000"/>
                </a:solidFill>
                <a:effectLst/>
                <a:latin typeface="arial" panose="020B0604020202020204" pitchFamily="34" charset="0"/>
              </a:rPr>
              <a:t>Adam was right. The market size is indeed around one billion dollar. </a:t>
            </a:r>
          </a:p>
          <a:p>
            <a:r>
              <a:rPr lang="en-US" b="0" i="0" dirty="0">
                <a:solidFill>
                  <a:srgbClr val="000000"/>
                </a:solidFill>
                <a:effectLst/>
                <a:latin typeface="arial" panose="020B0604020202020204" pitchFamily="34" charset="0"/>
              </a:rPr>
              <a:t>Ben overstated market value by ten times. Yet Ben becomes billionaire. </a:t>
            </a:r>
          </a:p>
          <a:p>
            <a:r>
              <a:rPr lang="en-US" b="0" i="0" dirty="0">
                <a:solidFill>
                  <a:srgbClr val="000000"/>
                </a:solidFill>
                <a:effectLst/>
                <a:latin typeface="arial" panose="020B0604020202020204" pitchFamily="34" charset="0"/>
              </a:rPr>
              <a:t>Adam loses everything.</a:t>
            </a:r>
          </a:p>
          <a:p>
            <a:r>
              <a:rPr lang="en-US" b="0" i="0" dirty="0">
                <a:solidFill>
                  <a:srgbClr val="000000"/>
                </a:solidFill>
                <a:effectLst/>
                <a:latin typeface="arial" panose="020B0604020202020204" pitchFamily="34" charset="0"/>
              </a:rPr>
              <a:t>Ben’s success is credited to his pioneering effort about the coffee business. Adam, being a loser, loses all his credibility.</a:t>
            </a:r>
            <a:endParaRPr lang="en-CA" dirty="0"/>
          </a:p>
        </p:txBody>
      </p:sp>
    </p:spTree>
    <p:extLst>
      <p:ext uri="{BB962C8B-B14F-4D97-AF65-F5344CB8AC3E}">
        <p14:creationId xmlns:p14="http://schemas.microsoft.com/office/powerpoint/2010/main" val="17494422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CB887-1C31-3384-86FC-9BADAD797CBC}"/>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E2572112-3D0E-E09B-AB28-DA48E5FE35E2}"/>
              </a:ext>
            </a:extLst>
          </p:cNvPr>
          <p:cNvSpPr>
            <a:spLocks noGrp="1"/>
          </p:cNvSpPr>
          <p:nvPr>
            <p:ph idx="1"/>
          </p:nvPr>
        </p:nvSpPr>
        <p:spPr/>
        <p:txBody>
          <a:bodyPr/>
          <a:lstStyle/>
          <a:p>
            <a:pPr algn="l"/>
            <a:r>
              <a:rPr lang="en-US" b="0" i="0" dirty="0">
                <a:solidFill>
                  <a:srgbClr val="222222"/>
                </a:solidFill>
                <a:effectLst/>
                <a:latin typeface="arial" panose="020B0604020202020204" pitchFamily="34" charset="0"/>
              </a:rPr>
              <a:t>This is a general pattern. In a company, the ones making more optimistic projections get bigger staff, larger budget and higher positions. </a:t>
            </a:r>
          </a:p>
          <a:p>
            <a:pPr algn="l"/>
            <a:r>
              <a:rPr lang="en-US" b="0" i="0" dirty="0">
                <a:solidFill>
                  <a:srgbClr val="222222"/>
                </a:solidFill>
                <a:effectLst/>
                <a:latin typeface="arial" panose="020B0604020202020204" pitchFamily="34" charset="0"/>
              </a:rPr>
              <a:t>When business is not as good as projected, the people at higher positions get to decide who to layoff. </a:t>
            </a:r>
          </a:p>
          <a:p>
            <a:pPr algn="l"/>
            <a:r>
              <a:rPr lang="en-US" b="0" i="0" dirty="0">
                <a:solidFill>
                  <a:srgbClr val="222222"/>
                </a:solidFill>
                <a:effectLst/>
                <a:latin typeface="arial" panose="020B0604020202020204" pitchFamily="34" charset="0"/>
              </a:rPr>
              <a:t>The ones making more accurate projections, with smaller staff and lower positions, are laid off.</a:t>
            </a:r>
            <a:endParaRPr lang="en-US" b="0" i="0" dirty="0">
              <a:solidFill>
                <a:srgbClr val="222222"/>
              </a:solidFill>
              <a:effectLst/>
              <a:latin typeface="Calibri" panose="020F0502020204030204" pitchFamily="34" charset="0"/>
            </a:endParaRPr>
          </a:p>
          <a:p>
            <a:br>
              <a:rPr lang="en-US" dirty="0"/>
            </a:br>
            <a:endParaRPr lang="en-CA" dirty="0"/>
          </a:p>
        </p:txBody>
      </p:sp>
    </p:spTree>
    <p:extLst>
      <p:ext uri="{BB962C8B-B14F-4D97-AF65-F5344CB8AC3E}">
        <p14:creationId xmlns:p14="http://schemas.microsoft.com/office/powerpoint/2010/main" val="1463608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37922-CD01-F017-6CF4-290B4599027A}"/>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65D06CD8-2914-08A8-AF35-12190ECD2ED8}"/>
              </a:ext>
            </a:extLst>
          </p:cNvPr>
          <p:cNvSpPr>
            <a:spLocks noGrp="1"/>
          </p:cNvSpPr>
          <p:nvPr>
            <p:ph idx="1"/>
          </p:nvPr>
        </p:nvSpPr>
        <p:spPr/>
        <p:txBody>
          <a:bodyPr/>
          <a:lstStyle/>
          <a:p>
            <a:r>
              <a:rPr lang="en-CA" dirty="0"/>
              <a:t>We will study some of the common  behavioral biases listed in the behavioral finance literature.</a:t>
            </a:r>
          </a:p>
          <a:p>
            <a:r>
              <a:rPr lang="en-CA" dirty="0"/>
              <a:t>We will argue that most of these biases are not really biases once we look at these psychological patterns from the angle of survival.</a:t>
            </a:r>
          </a:p>
          <a:p>
            <a:r>
              <a:rPr lang="en-CA" dirty="0"/>
              <a:t>Other biases are due to the constraint of physical laws.</a:t>
            </a:r>
          </a:p>
          <a:p>
            <a:endParaRPr lang="en-CA" dirty="0"/>
          </a:p>
          <a:p>
            <a:endParaRPr lang="en-CA" dirty="0"/>
          </a:p>
        </p:txBody>
      </p:sp>
    </p:spTree>
    <p:extLst>
      <p:ext uri="{BB962C8B-B14F-4D97-AF65-F5344CB8AC3E}">
        <p14:creationId xmlns:p14="http://schemas.microsoft.com/office/powerpoint/2010/main" val="27118301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063E2-B5F7-168D-AC39-F5B49705C514}"/>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AFC9E5BF-0DB9-9C4C-6F03-A68E9434FC42}"/>
              </a:ext>
            </a:extLst>
          </p:cNvPr>
          <p:cNvSpPr>
            <a:spLocks noGrp="1"/>
          </p:cNvSpPr>
          <p:nvPr>
            <p:ph idx="1"/>
          </p:nvPr>
        </p:nvSpPr>
        <p:spPr/>
        <p:txBody>
          <a:bodyPr/>
          <a:lstStyle/>
          <a:p>
            <a:pPr algn="l"/>
            <a:r>
              <a:rPr lang="en-US" b="0" i="0" dirty="0">
                <a:solidFill>
                  <a:srgbClr val="222222"/>
                </a:solidFill>
                <a:effectLst/>
                <a:latin typeface="arial" panose="020B0604020202020204" pitchFamily="34" charset="0"/>
              </a:rPr>
              <a:t>In politics, the ones making rosier promises get elected. </a:t>
            </a:r>
          </a:p>
          <a:p>
            <a:pPr algn="l"/>
            <a:r>
              <a:rPr lang="en-US" b="0" i="0" dirty="0">
                <a:solidFill>
                  <a:srgbClr val="222222"/>
                </a:solidFill>
                <a:effectLst/>
                <a:latin typeface="arial" panose="020B0604020202020204" pitchFamily="34" charset="0"/>
              </a:rPr>
              <a:t>The honest ones are dumped by voters. </a:t>
            </a:r>
          </a:p>
          <a:p>
            <a:pPr algn="l"/>
            <a:r>
              <a:rPr lang="en-US" b="0" i="0" dirty="0">
                <a:solidFill>
                  <a:srgbClr val="222222"/>
                </a:solidFill>
                <a:effectLst/>
                <a:latin typeface="arial" panose="020B0604020202020204" pitchFamily="34" charset="0"/>
              </a:rPr>
              <a:t>That is why we are often unprepared for adverse events. </a:t>
            </a:r>
          </a:p>
          <a:p>
            <a:pPr algn="l"/>
            <a:r>
              <a:rPr lang="en-US" b="0" i="0" dirty="0">
                <a:solidFill>
                  <a:srgbClr val="222222"/>
                </a:solidFill>
                <a:effectLst/>
                <a:latin typeface="arial" panose="020B0604020202020204" pitchFamily="34" charset="0"/>
              </a:rPr>
              <a:t>Those who make warnings about adverse events are dumped by us and are losers. </a:t>
            </a:r>
          </a:p>
          <a:p>
            <a:pPr algn="l"/>
            <a:r>
              <a:rPr lang="en-US" b="0" i="0" dirty="0">
                <a:solidFill>
                  <a:srgbClr val="222222"/>
                </a:solidFill>
                <a:effectLst/>
                <a:latin typeface="arial" panose="020B0604020202020204" pitchFamily="34" charset="0"/>
              </a:rPr>
              <a:t>Nobody pay attention to losers.</a:t>
            </a:r>
            <a:endParaRPr lang="en-US" b="0" i="0" dirty="0">
              <a:solidFill>
                <a:srgbClr val="222222"/>
              </a:solidFill>
              <a:effectLst/>
              <a:latin typeface="Calibri" panose="020F0502020204030204" pitchFamily="34" charset="0"/>
            </a:endParaRPr>
          </a:p>
          <a:p>
            <a:r>
              <a:rPr lang="en-US" dirty="0"/>
              <a:t>In Greek myth, Cassandra made accurate predictions. But no one believed her.</a:t>
            </a:r>
            <a:br>
              <a:rPr lang="en-US" dirty="0"/>
            </a:br>
            <a:endParaRPr lang="en-CA" dirty="0"/>
          </a:p>
        </p:txBody>
      </p:sp>
    </p:spTree>
    <p:extLst>
      <p:ext uri="{BB962C8B-B14F-4D97-AF65-F5344CB8AC3E}">
        <p14:creationId xmlns:p14="http://schemas.microsoft.com/office/powerpoint/2010/main" val="452790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7E7BA-652B-0DBB-EC2B-269BF88324D1}"/>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8FB5C485-1CFF-FA5F-2FB6-58BA5B9DF81A}"/>
              </a:ext>
            </a:extLst>
          </p:cNvPr>
          <p:cNvSpPr>
            <a:spLocks noGrp="1"/>
          </p:cNvSpPr>
          <p:nvPr>
            <p:ph idx="1"/>
          </p:nvPr>
        </p:nvSpPr>
        <p:spPr/>
        <p:txBody>
          <a:bodyPr/>
          <a:lstStyle/>
          <a:p>
            <a:r>
              <a:rPr lang="en-US" b="0" i="0" dirty="0">
                <a:solidFill>
                  <a:srgbClr val="222222"/>
                </a:solidFill>
                <a:effectLst/>
                <a:latin typeface="arial" panose="020B0604020202020204" pitchFamily="34" charset="0"/>
              </a:rPr>
              <a:t>In monetary policy, low interest rate represents an optimistic outlook. </a:t>
            </a:r>
          </a:p>
          <a:p>
            <a:r>
              <a:rPr lang="en-US" b="0" i="0" dirty="0">
                <a:solidFill>
                  <a:srgbClr val="222222"/>
                </a:solidFill>
                <a:effectLst/>
                <a:latin typeface="arial" panose="020B0604020202020204" pitchFamily="34" charset="0"/>
              </a:rPr>
              <a:t>With lower interest rate, fixed cost investment increases. </a:t>
            </a:r>
          </a:p>
          <a:p>
            <a:r>
              <a:rPr lang="en-US" b="0" i="0" dirty="0">
                <a:solidFill>
                  <a:srgbClr val="222222"/>
                </a:solidFill>
                <a:effectLst/>
                <a:latin typeface="arial" panose="020B0604020202020204" pitchFamily="34" charset="0"/>
              </a:rPr>
              <a:t>This will over saturate the market and squeeze potential competitors. </a:t>
            </a:r>
            <a:endParaRPr lang="en-CA" dirty="0"/>
          </a:p>
        </p:txBody>
      </p:sp>
    </p:spTree>
    <p:extLst>
      <p:ext uri="{BB962C8B-B14F-4D97-AF65-F5344CB8AC3E}">
        <p14:creationId xmlns:p14="http://schemas.microsoft.com/office/powerpoint/2010/main" val="17228934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E7F90-F7C0-79DA-FDD8-37277891A213}"/>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2757C5C1-8DFC-6E85-BFCC-0DC4881DBD90}"/>
              </a:ext>
            </a:extLst>
          </p:cNvPr>
          <p:cNvSpPr>
            <a:spLocks noGrp="1"/>
          </p:cNvSpPr>
          <p:nvPr>
            <p:ph idx="1"/>
          </p:nvPr>
        </p:nvSpPr>
        <p:spPr/>
        <p:txBody>
          <a:bodyPr/>
          <a:lstStyle/>
          <a:p>
            <a:r>
              <a:rPr lang="en-CA" dirty="0"/>
              <a:t>In Equity Premium, a paper by </a:t>
            </a:r>
            <a:r>
              <a:rPr lang="en-CA" dirty="0" err="1"/>
              <a:t>Fama</a:t>
            </a:r>
            <a:r>
              <a:rPr lang="en-CA" dirty="0"/>
              <a:t> and French, they recorded the statistics of economic return and financial return of publicly traded companies. </a:t>
            </a:r>
          </a:p>
          <a:p>
            <a:r>
              <a:rPr lang="en-CA" dirty="0"/>
              <a:t>The economic return is about 5% per year.</a:t>
            </a:r>
          </a:p>
          <a:p>
            <a:r>
              <a:rPr lang="en-CA" dirty="0"/>
              <a:t>The financial return is about 10% per year.</a:t>
            </a:r>
          </a:p>
          <a:p>
            <a:r>
              <a:rPr lang="en-CA" dirty="0"/>
              <a:t>If one is not very optimistic about the performance of his proposed project, he will unlikely to get any funding. </a:t>
            </a:r>
          </a:p>
          <a:p>
            <a:r>
              <a:rPr lang="en-CA" dirty="0"/>
              <a:t>Almost any proposed project, its NPV will be negative if its expected earning is objectively projected. </a:t>
            </a:r>
          </a:p>
        </p:txBody>
      </p:sp>
    </p:spTree>
    <p:extLst>
      <p:ext uri="{BB962C8B-B14F-4D97-AF65-F5344CB8AC3E}">
        <p14:creationId xmlns:p14="http://schemas.microsoft.com/office/powerpoint/2010/main" val="37026794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2EA41-35F3-614B-2A98-B08409149A06}"/>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5177CFDF-257A-FEDA-BCDF-D93F6F911858}"/>
              </a:ext>
            </a:extLst>
          </p:cNvPr>
          <p:cNvSpPr>
            <a:spLocks noGrp="1"/>
          </p:cNvSpPr>
          <p:nvPr>
            <p:ph idx="1"/>
          </p:nvPr>
        </p:nvSpPr>
        <p:spPr/>
        <p:txBody>
          <a:bodyPr>
            <a:normAutofit/>
          </a:bodyPr>
          <a:lstStyle/>
          <a:p>
            <a:r>
              <a:rPr lang="en-US" sz="3200" dirty="0">
                <a:effectLst/>
                <a:latin typeface="Times New Roman" panose="02020603050405020304" pitchFamily="18" charset="0"/>
                <a:ea typeface="Times New Roman" panose="02020603050405020304" pitchFamily="18" charset="0"/>
              </a:rPr>
              <a:t>“Extensive evidence shows that people are overconfident in their judgments” (</a:t>
            </a:r>
            <a:r>
              <a:rPr lang="en-US" sz="3200" dirty="0" err="1">
                <a:effectLst/>
                <a:latin typeface="Times New Roman" panose="02020603050405020304" pitchFamily="18" charset="0"/>
                <a:ea typeface="Times New Roman" panose="02020603050405020304" pitchFamily="18" charset="0"/>
              </a:rPr>
              <a:t>Barberis</a:t>
            </a:r>
            <a:r>
              <a:rPr lang="en-US" sz="3200" dirty="0">
                <a:effectLst/>
                <a:latin typeface="Times New Roman" panose="02020603050405020304" pitchFamily="18" charset="0"/>
                <a:ea typeface="Times New Roman" panose="02020603050405020304" pitchFamily="18" charset="0"/>
              </a:rPr>
              <a:t> and Thaler, 2003).  </a:t>
            </a:r>
          </a:p>
          <a:p>
            <a:r>
              <a:rPr lang="en-US" sz="3200" dirty="0">
                <a:effectLst/>
                <a:latin typeface="Times New Roman" panose="02020603050405020304" pitchFamily="18" charset="0"/>
                <a:ea typeface="Times New Roman" panose="02020603050405020304" pitchFamily="18" charset="0"/>
              </a:rPr>
              <a:t>From entropy law, any biological system, as a non-equilibrium system, faces constant dissipation of energy. </a:t>
            </a:r>
          </a:p>
          <a:p>
            <a:r>
              <a:rPr lang="en-US" sz="3200" dirty="0">
                <a:effectLst/>
                <a:latin typeface="Times New Roman" panose="02020603050405020304" pitchFamily="18" charset="0"/>
                <a:ea typeface="Times New Roman" panose="02020603050405020304" pitchFamily="18" charset="0"/>
              </a:rPr>
              <a:t>Endless efforts are required to maintain a non-equilibrium system. </a:t>
            </a:r>
          </a:p>
          <a:p>
            <a:r>
              <a:rPr lang="en-US" sz="3200" dirty="0">
                <a:effectLst/>
                <a:latin typeface="Times New Roman" panose="02020603050405020304" pitchFamily="18" charset="0"/>
                <a:ea typeface="Times New Roman" panose="02020603050405020304" pitchFamily="18" charset="0"/>
              </a:rPr>
              <a:t>Entropy law has been intuitively understood since ancient times. </a:t>
            </a:r>
          </a:p>
          <a:p>
            <a:endParaRPr lang="en-CA" sz="3200" dirty="0">
              <a:effectLst/>
              <a:latin typeface="Times New Roman" panose="02020603050405020304" pitchFamily="18" charset="0"/>
              <a:ea typeface="Times New Roman" panose="02020603050405020304" pitchFamily="18" charset="0"/>
            </a:endParaRPr>
          </a:p>
          <a:p>
            <a:endParaRPr lang="en-CA" sz="3200" dirty="0"/>
          </a:p>
        </p:txBody>
      </p:sp>
    </p:spTree>
    <p:extLst>
      <p:ext uri="{BB962C8B-B14F-4D97-AF65-F5344CB8AC3E}">
        <p14:creationId xmlns:p14="http://schemas.microsoft.com/office/powerpoint/2010/main" val="19023754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F656E-34E1-FFCF-0E71-913F018C0747}"/>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3B948857-A654-FC39-A956-5FECA1F08F26}"/>
              </a:ext>
            </a:extLst>
          </p:cNvPr>
          <p:cNvSpPr>
            <a:spLocks noGrp="1"/>
          </p:cNvSpPr>
          <p:nvPr>
            <p:ph idx="1"/>
          </p:nvPr>
        </p:nvSpPr>
        <p:spPr/>
        <p:txBody>
          <a:bodyPr/>
          <a:lstStyle/>
          <a:p>
            <a:r>
              <a:rPr lang="en-US" sz="2800" dirty="0">
                <a:effectLst/>
                <a:latin typeface="Times New Roman" panose="02020603050405020304" pitchFamily="18" charset="0"/>
                <a:ea typeface="Times New Roman" panose="02020603050405020304" pitchFamily="18" charset="0"/>
              </a:rPr>
              <a:t>“The gods had condemned Sisyphus to ceaselessly rolling a rock to the top of a mountain, whence the stone would fall back of its own weight. They had thought with some reason that there is no more dreadful punishment than futile and hopeless </a:t>
            </a:r>
            <a:r>
              <a:rPr lang="en-US" sz="2800" dirty="0" err="1">
                <a:effectLst/>
                <a:latin typeface="Times New Roman" panose="02020603050405020304" pitchFamily="18" charset="0"/>
                <a:ea typeface="Times New Roman" panose="02020603050405020304" pitchFamily="18" charset="0"/>
              </a:rPr>
              <a:t>labour</a:t>
            </a:r>
            <a:r>
              <a:rPr lang="en-US" sz="2800" dirty="0">
                <a:effectLst/>
                <a:latin typeface="Times New Roman" panose="02020603050405020304" pitchFamily="18" charset="0"/>
                <a:ea typeface="Times New Roman" panose="02020603050405020304" pitchFamily="18" charset="0"/>
              </a:rPr>
              <a:t>. … If this myth is tragic, that is because its hero is conscious. … The workman of today works every day in his life at the same tasks and this fate is no less absurd. But it is tragic only at the rare moments when it becomes conscious.” (Camus, 1955, p. 109)</a:t>
            </a:r>
            <a:endParaRPr lang="en-CA" dirty="0"/>
          </a:p>
        </p:txBody>
      </p:sp>
    </p:spTree>
    <p:extLst>
      <p:ext uri="{BB962C8B-B14F-4D97-AF65-F5344CB8AC3E}">
        <p14:creationId xmlns:p14="http://schemas.microsoft.com/office/powerpoint/2010/main" val="31843509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9E10C-358F-503E-C1AB-50972AEF6CF2}"/>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8197F30E-372F-6DAE-4CA7-CEF7FBCE13DF}"/>
              </a:ext>
            </a:extLst>
          </p:cNvPr>
          <p:cNvSpPr>
            <a:spLocks noGrp="1"/>
          </p:cNvSpPr>
          <p:nvPr>
            <p:ph idx="1"/>
          </p:nvPr>
        </p:nvSpPr>
        <p:spPr/>
        <p:txBody>
          <a:bodyPr/>
          <a:lstStyle/>
          <a:p>
            <a:r>
              <a:rPr lang="en-US" sz="2800" dirty="0">
                <a:effectLst/>
                <a:latin typeface="Times New Roman" panose="02020603050405020304" pitchFamily="18" charset="0"/>
                <a:ea typeface="Times New Roman" panose="02020603050405020304" pitchFamily="18" charset="0"/>
              </a:rPr>
              <a:t>In the long course of evolution of our solar system, all life on earth will eventually go extinct in the far distant future (Lovelock, 1988). </a:t>
            </a:r>
          </a:p>
          <a:p>
            <a:r>
              <a:rPr lang="en-US" sz="2800" dirty="0">
                <a:effectLst/>
                <a:latin typeface="Times New Roman" panose="02020603050405020304" pitchFamily="18" charset="0"/>
                <a:ea typeface="Times New Roman" panose="02020603050405020304" pitchFamily="18" charset="0"/>
              </a:rPr>
              <a:t>From a purely rational perspective, life is meaningless. </a:t>
            </a:r>
          </a:p>
          <a:p>
            <a:r>
              <a:rPr lang="en-US" sz="2800" dirty="0">
                <a:effectLst/>
                <a:latin typeface="Times New Roman" panose="02020603050405020304" pitchFamily="18" charset="0"/>
                <a:ea typeface="Times New Roman" panose="02020603050405020304" pitchFamily="18" charset="0"/>
              </a:rPr>
              <a:t>Since human beings are self-conscious, the very question of why life is worth living lingers in many people’s minds.  </a:t>
            </a:r>
          </a:p>
          <a:p>
            <a:endParaRPr lang="en-CA" dirty="0"/>
          </a:p>
        </p:txBody>
      </p:sp>
    </p:spTree>
    <p:extLst>
      <p:ext uri="{BB962C8B-B14F-4D97-AF65-F5344CB8AC3E}">
        <p14:creationId xmlns:p14="http://schemas.microsoft.com/office/powerpoint/2010/main" val="12232593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62E7F-131B-AE5F-31DA-757EA96BD511}"/>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BD55AC34-5C2E-B6F6-49A7-54DD3BD01E0A}"/>
              </a:ext>
            </a:extLst>
          </p:cNvPr>
          <p:cNvSpPr>
            <a:spLocks noGrp="1"/>
          </p:cNvSpPr>
          <p:nvPr>
            <p:ph idx="1"/>
          </p:nvPr>
        </p:nvSpPr>
        <p:spPr/>
        <p:txBody>
          <a:bodyPr/>
          <a:lstStyle/>
          <a:p>
            <a:r>
              <a:rPr lang="en-US" sz="2800" dirty="0">
                <a:effectLst/>
                <a:latin typeface="Times New Roman" panose="02020603050405020304" pitchFamily="18" charset="0"/>
                <a:ea typeface="Times New Roman" panose="02020603050405020304" pitchFamily="18" charset="0"/>
              </a:rPr>
              <a:t>“There is but one truly serious philosophical problem and that is suicide. Judging whether life is or is not worth living amounts to answering the fundamental question of philosophy” (Camus, 1955, p. 11). </a:t>
            </a:r>
          </a:p>
          <a:p>
            <a:r>
              <a:rPr lang="en-US" sz="2800" dirty="0">
                <a:effectLst/>
                <a:latin typeface="Times New Roman" panose="02020603050405020304" pitchFamily="18" charset="0"/>
                <a:ea typeface="Times New Roman" panose="02020603050405020304" pitchFamily="18" charset="0"/>
              </a:rPr>
              <a:t>Overconfidence is an adaptive psychological trait that help us survive in this world.</a:t>
            </a:r>
            <a:endParaRPr lang="en-CA" dirty="0"/>
          </a:p>
        </p:txBody>
      </p:sp>
    </p:spTree>
    <p:extLst>
      <p:ext uri="{BB962C8B-B14F-4D97-AF65-F5344CB8AC3E}">
        <p14:creationId xmlns:p14="http://schemas.microsoft.com/office/powerpoint/2010/main" val="39501007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7FE30-11EE-BC56-55A0-43C6461B4AF6}"/>
              </a:ext>
            </a:extLst>
          </p:cNvPr>
          <p:cNvSpPr>
            <a:spLocks noGrp="1"/>
          </p:cNvSpPr>
          <p:nvPr>
            <p:ph type="title"/>
          </p:nvPr>
        </p:nvSpPr>
        <p:spPr/>
        <p:txBody>
          <a:bodyPr/>
          <a:lstStyle/>
          <a:p>
            <a:r>
              <a:rPr lang="en-CA" dirty="0"/>
              <a:t>4. Illusion</a:t>
            </a:r>
          </a:p>
        </p:txBody>
      </p:sp>
      <p:sp>
        <p:nvSpPr>
          <p:cNvPr id="3" name="Content Placeholder 2">
            <a:extLst>
              <a:ext uri="{FF2B5EF4-FFF2-40B4-BE49-F238E27FC236}">
                <a16:creationId xmlns:a16="http://schemas.microsoft.com/office/drawing/2014/main" id="{E930DAE5-3071-8A18-F28C-A0EE4A55E170}"/>
              </a:ext>
            </a:extLst>
          </p:cNvPr>
          <p:cNvSpPr>
            <a:spLocks noGrp="1"/>
          </p:cNvSpPr>
          <p:nvPr>
            <p:ph idx="1"/>
          </p:nvPr>
        </p:nvSpPr>
        <p:spPr/>
        <p:txBody>
          <a:bodyPr>
            <a:noAutofit/>
          </a:bodyPr>
          <a:lstStyle/>
          <a:p>
            <a:pPr indent="190500" algn="just"/>
            <a:r>
              <a:rPr lang="en-US" sz="2400" dirty="0">
                <a:effectLst/>
                <a:latin typeface="Times New Roman" panose="02020603050405020304" pitchFamily="18" charset="0"/>
                <a:ea typeface="Times New Roman" panose="02020603050405020304" pitchFamily="18" charset="0"/>
              </a:rPr>
              <a:t>The prevalence of </a:t>
            </a:r>
            <a:r>
              <a:rPr lang="en-US" sz="2400" dirty="0">
                <a:latin typeface="Times New Roman" panose="02020603050405020304" pitchFamily="18" charset="0"/>
                <a:ea typeface="Times New Roman" panose="02020603050405020304" pitchFamily="18" charset="0"/>
              </a:rPr>
              <a:t>illusion</a:t>
            </a:r>
            <a:r>
              <a:rPr lang="en-US" sz="2400" dirty="0">
                <a:effectLst/>
                <a:latin typeface="Times New Roman" panose="02020603050405020304" pitchFamily="18" charset="0"/>
                <a:ea typeface="Times New Roman" panose="02020603050405020304" pitchFamily="18" charset="0"/>
              </a:rPr>
              <a:t> is reflected in the prevalence of religious beliefs in various forms. </a:t>
            </a:r>
          </a:p>
          <a:p>
            <a:pPr indent="190500" algn="just"/>
            <a:r>
              <a:rPr lang="en-US" sz="2400" dirty="0">
                <a:effectLst/>
                <a:latin typeface="Times New Roman" panose="02020603050405020304" pitchFamily="18" charset="0"/>
                <a:ea typeface="Times New Roman" panose="02020603050405020304" pitchFamily="18" charset="0"/>
              </a:rPr>
              <a:t>A fundamental characteristic of various religions is that they are built on some miracles that are not consistent with physical or biological </a:t>
            </a:r>
            <a:r>
              <a:rPr lang="en-US" sz="2400" dirty="0">
                <a:latin typeface="Times New Roman" panose="02020603050405020304" pitchFamily="18" charset="0"/>
                <a:ea typeface="Times New Roman" panose="02020603050405020304" pitchFamily="18" charset="0"/>
              </a:rPr>
              <a:t>principles</a:t>
            </a:r>
            <a:r>
              <a:rPr lang="en-US" sz="2400" dirty="0">
                <a:effectLst/>
                <a:latin typeface="Times New Roman" panose="02020603050405020304" pitchFamily="18" charset="0"/>
                <a:ea typeface="Times New Roman" panose="02020603050405020304" pitchFamily="18" charset="0"/>
              </a:rPr>
              <a:t>. </a:t>
            </a:r>
          </a:p>
          <a:p>
            <a:pPr indent="190500" algn="just"/>
            <a:r>
              <a:rPr lang="en-US" sz="2400" dirty="0">
                <a:effectLst/>
                <a:latin typeface="Times New Roman" panose="02020603050405020304" pitchFamily="18" charset="0"/>
                <a:ea typeface="Times New Roman" panose="02020603050405020304" pitchFamily="18" charset="0"/>
              </a:rPr>
              <a:t>Marx (1844) once noted:</a:t>
            </a:r>
            <a:endParaRPr lang="en-CA" sz="2400" dirty="0">
              <a:effectLst/>
              <a:latin typeface="Times New Roman" panose="02020603050405020304" pitchFamily="18" charset="0"/>
              <a:ea typeface="Times New Roman" panose="02020603050405020304" pitchFamily="18" charset="0"/>
            </a:endParaRPr>
          </a:p>
          <a:p>
            <a:pPr marL="190500" indent="266700" algn="just"/>
            <a:r>
              <a:rPr lang="en-US" sz="2400" dirty="0">
                <a:effectLst/>
                <a:latin typeface="Times New Roman" panose="02020603050405020304" pitchFamily="18" charset="0"/>
                <a:ea typeface="Times New Roman" panose="02020603050405020304" pitchFamily="18" charset="0"/>
              </a:rPr>
              <a:t>Religion is the sigh of the exhausted creature, the heart of a heartless world and the soul of the soulless conditions. It is the opium of the people. </a:t>
            </a:r>
            <a:endParaRPr lang="en-CA" sz="2400" dirty="0">
              <a:effectLst/>
              <a:latin typeface="Times New Roman" panose="02020603050405020304" pitchFamily="18" charset="0"/>
              <a:ea typeface="Times New Roman" panose="02020603050405020304" pitchFamily="18" charset="0"/>
            </a:endParaRPr>
          </a:p>
          <a:p>
            <a:pPr marL="190500" indent="266700" algn="just"/>
            <a:r>
              <a:rPr lang="en-US" sz="2400" dirty="0">
                <a:effectLst/>
                <a:latin typeface="Times New Roman" panose="02020603050405020304" pitchFamily="18" charset="0"/>
                <a:ea typeface="Times New Roman" panose="02020603050405020304" pitchFamily="18" charset="0"/>
              </a:rPr>
              <a:t>The abolition of religion as the illusory happiness of the people is a demand for their true happiness. The call to abandon illusions about their condition is the call to abandon a condition that requires illusions. </a:t>
            </a:r>
            <a:endParaRPr lang="en-CA" sz="2400" dirty="0">
              <a:effectLst/>
              <a:latin typeface="Times New Roman" panose="02020603050405020304" pitchFamily="18" charset="0"/>
              <a:ea typeface="Times New Roman" panose="02020603050405020304" pitchFamily="18" charset="0"/>
            </a:endParaRPr>
          </a:p>
          <a:p>
            <a:pPr indent="190500" algn="just"/>
            <a:endParaRPr lang="en-CA" sz="2400" dirty="0">
              <a:effectLst/>
              <a:latin typeface="Times New Roman" panose="02020603050405020304" pitchFamily="18" charset="0"/>
              <a:ea typeface="Times New Roman" panose="02020603050405020304" pitchFamily="18" charset="0"/>
            </a:endParaRPr>
          </a:p>
          <a:p>
            <a:endParaRPr lang="en-CA" sz="2400" dirty="0"/>
          </a:p>
        </p:txBody>
      </p:sp>
    </p:spTree>
    <p:extLst>
      <p:ext uri="{BB962C8B-B14F-4D97-AF65-F5344CB8AC3E}">
        <p14:creationId xmlns:p14="http://schemas.microsoft.com/office/powerpoint/2010/main" val="7221473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3DD07-2293-ADC3-0258-02F878BB3186}"/>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B9EE4D2D-09C8-A02C-B427-2D06953708BA}"/>
              </a:ext>
            </a:extLst>
          </p:cNvPr>
          <p:cNvSpPr>
            <a:spLocks noGrp="1"/>
          </p:cNvSpPr>
          <p:nvPr>
            <p:ph idx="1"/>
          </p:nvPr>
        </p:nvSpPr>
        <p:spPr/>
        <p:txBody>
          <a:bodyPr/>
          <a:lstStyle/>
          <a:p>
            <a:r>
              <a:rPr lang="en-US" sz="2800" dirty="0">
                <a:effectLst/>
                <a:latin typeface="Times New Roman" panose="02020603050405020304" pitchFamily="18" charset="0"/>
                <a:ea typeface="Times New Roman" panose="02020603050405020304" pitchFamily="18" charset="0"/>
              </a:rPr>
              <a:t>Because of the inexorable increase of entropy in the universe, the condition that requires illusion will never leave us. </a:t>
            </a:r>
          </a:p>
          <a:p>
            <a:r>
              <a:rPr lang="en-US" sz="2800" dirty="0">
                <a:effectLst/>
                <a:latin typeface="Times New Roman" panose="02020603050405020304" pitchFamily="18" charset="0"/>
                <a:ea typeface="Times New Roman" panose="02020603050405020304" pitchFamily="18" charset="0"/>
              </a:rPr>
              <a:t>It takes illusion to prevent us getting disillusioned.</a:t>
            </a:r>
          </a:p>
          <a:p>
            <a:r>
              <a:rPr lang="en-US" dirty="0">
                <a:latin typeface="Times New Roman" panose="02020603050405020304" pitchFamily="18" charset="0"/>
              </a:rPr>
              <a:t>Truth, or dis-illusion, will get us disillusioned.</a:t>
            </a:r>
            <a:endParaRPr lang="en-CA" dirty="0"/>
          </a:p>
        </p:txBody>
      </p:sp>
    </p:spTree>
    <p:extLst>
      <p:ext uri="{BB962C8B-B14F-4D97-AF65-F5344CB8AC3E}">
        <p14:creationId xmlns:p14="http://schemas.microsoft.com/office/powerpoint/2010/main" val="41367828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445CA-6585-DEB2-B706-89640877F8AA}"/>
              </a:ext>
            </a:extLst>
          </p:cNvPr>
          <p:cNvSpPr>
            <a:spLocks noGrp="1"/>
          </p:cNvSpPr>
          <p:nvPr>
            <p:ph type="title"/>
          </p:nvPr>
        </p:nvSpPr>
        <p:spPr/>
        <p:txBody>
          <a:bodyPr>
            <a:normAutofit/>
          </a:bodyPr>
          <a:lstStyle/>
          <a:p>
            <a:r>
              <a:rPr lang="en-US" sz="3600" dirty="0">
                <a:effectLst/>
                <a:latin typeface="Times New Roman" panose="02020603050405020304" pitchFamily="18" charset="0"/>
                <a:ea typeface="Times New Roman" panose="02020603050405020304" pitchFamily="18" charset="0"/>
              </a:rPr>
              <a:t>5. Loss aversion in winning and risk seeking in losses</a:t>
            </a:r>
            <a:endParaRPr lang="en-CA" sz="3600" dirty="0"/>
          </a:p>
        </p:txBody>
      </p:sp>
      <p:sp>
        <p:nvSpPr>
          <p:cNvPr id="3" name="Content Placeholder 2">
            <a:extLst>
              <a:ext uri="{FF2B5EF4-FFF2-40B4-BE49-F238E27FC236}">
                <a16:creationId xmlns:a16="http://schemas.microsoft.com/office/drawing/2014/main" id="{7F08D64D-7009-469A-4B04-017341B8118D}"/>
              </a:ext>
            </a:extLst>
          </p:cNvPr>
          <p:cNvSpPr>
            <a:spLocks noGrp="1"/>
          </p:cNvSpPr>
          <p:nvPr>
            <p:ph idx="1"/>
          </p:nvPr>
        </p:nvSpPr>
        <p:spPr/>
        <p:txBody>
          <a:bodyPr>
            <a:normAutofit/>
          </a:bodyPr>
          <a:lstStyle/>
          <a:p>
            <a:r>
              <a:rPr lang="en-US" sz="3600" dirty="0">
                <a:effectLst/>
                <a:latin typeface="Times New Roman" panose="02020603050405020304" pitchFamily="18" charset="0"/>
                <a:ea typeface="Times New Roman" panose="02020603050405020304" pitchFamily="18" charset="0"/>
              </a:rPr>
              <a:t>Human beings often exhibit loss aversion in winning and risk seeking in losses. </a:t>
            </a:r>
          </a:p>
          <a:p>
            <a:r>
              <a:rPr lang="en-US" sz="3600" dirty="0">
                <a:effectLst/>
                <a:latin typeface="Times New Roman" panose="02020603050405020304" pitchFamily="18" charset="0"/>
                <a:ea typeface="Times New Roman" panose="02020603050405020304" pitchFamily="18" charset="0"/>
              </a:rPr>
              <a:t>Kahneman and Tversky (1979) collected some responses to hypothetical choice problems. </a:t>
            </a:r>
          </a:p>
          <a:p>
            <a:r>
              <a:rPr lang="en-US" sz="3600" dirty="0">
                <a:effectLst/>
                <a:latin typeface="Times New Roman" panose="02020603050405020304" pitchFamily="18" charset="0"/>
                <a:ea typeface="Times New Roman" panose="02020603050405020304" pitchFamily="18" charset="0"/>
              </a:rPr>
              <a:t>In one problem, the subjects were presented with two choices. </a:t>
            </a:r>
            <a:endParaRPr lang="en-CA" sz="3600" dirty="0">
              <a:effectLst/>
              <a:latin typeface="Times New Roman" panose="02020603050405020304" pitchFamily="18" charset="0"/>
              <a:ea typeface="Times New Roman" panose="02020603050405020304" pitchFamily="18" charset="0"/>
            </a:endParaRPr>
          </a:p>
          <a:p>
            <a:endParaRPr lang="en-CA" sz="3600" dirty="0"/>
          </a:p>
        </p:txBody>
      </p:sp>
    </p:spTree>
    <p:extLst>
      <p:ext uri="{BB962C8B-B14F-4D97-AF65-F5344CB8AC3E}">
        <p14:creationId xmlns:p14="http://schemas.microsoft.com/office/powerpoint/2010/main" val="1320785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2E01B-C179-7A0C-DAC3-5FF217ADA641}"/>
              </a:ext>
            </a:extLst>
          </p:cNvPr>
          <p:cNvSpPr>
            <a:spLocks noGrp="1"/>
          </p:cNvSpPr>
          <p:nvPr>
            <p:ph type="title"/>
          </p:nvPr>
        </p:nvSpPr>
        <p:spPr/>
        <p:txBody>
          <a:bodyPr/>
          <a:lstStyle/>
          <a:p>
            <a:r>
              <a:rPr lang="en-CA" dirty="0"/>
              <a:t>Common psychological patterns</a:t>
            </a:r>
          </a:p>
        </p:txBody>
      </p:sp>
      <p:sp>
        <p:nvSpPr>
          <p:cNvPr id="3" name="Content Placeholder 2">
            <a:extLst>
              <a:ext uri="{FF2B5EF4-FFF2-40B4-BE49-F238E27FC236}">
                <a16:creationId xmlns:a16="http://schemas.microsoft.com/office/drawing/2014/main" id="{C5440705-0F41-9FD0-3C4F-7062046BB314}"/>
              </a:ext>
            </a:extLst>
          </p:cNvPr>
          <p:cNvSpPr>
            <a:spLocks noGrp="1"/>
          </p:cNvSpPr>
          <p:nvPr>
            <p:ph idx="1"/>
          </p:nvPr>
        </p:nvSpPr>
        <p:spPr/>
        <p:txBody>
          <a:bodyPr>
            <a:normAutofit/>
          </a:bodyPr>
          <a:lstStyle/>
          <a:p>
            <a:r>
              <a:rPr lang="en-CA" dirty="0"/>
              <a:t>Conservatism (underreaction) and overreaction</a:t>
            </a:r>
          </a:p>
          <a:p>
            <a:r>
              <a:rPr lang="en-CA" dirty="0"/>
              <a:t>Herding</a:t>
            </a:r>
          </a:p>
          <a:p>
            <a:r>
              <a:rPr lang="en-CA" dirty="0"/>
              <a:t>Overconfidence (Optimism)</a:t>
            </a:r>
          </a:p>
          <a:p>
            <a:r>
              <a:rPr lang="en-CA" dirty="0"/>
              <a:t>Illusion</a:t>
            </a:r>
          </a:p>
          <a:p>
            <a:r>
              <a:rPr lang="en-US" dirty="0">
                <a:effectLst/>
                <a:latin typeface="Times New Roman" panose="02020603050405020304" pitchFamily="18" charset="0"/>
                <a:ea typeface="Times New Roman" panose="02020603050405020304" pitchFamily="18" charset="0"/>
              </a:rPr>
              <a:t>Loss aversion in winning and risk seeking in losses</a:t>
            </a:r>
            <a:endParaRPr lang="en-CA" dirty="0">
              <a:effectLst/>
              <a:latin typeface="Times New Roman" panose="02020603050405020304" pitchFamily="18" charset="0"/>
              <a:ea typeface="Times New Roman" panose="02020603050405020304" pitchFamily="18" charset="0"/>
            </a:endParaRPr>
          </a:p>
          <a:p>
            <a:r>
              <a:rPr lang="en-US" dirty="0">
                <a:effectLst/>
                <a:latin typeface="Times New Roman" panose="02020603050405020304" pitchFamily="18" charset="0"/>
                <a:ea typeface="Times New Roman" panose="02020603050405020304" pitchFamily="18" charset="0"/>
              </a:rPr>
              <a:t>Framing, representativeness and biases</a:t>
            </a:r>
            <a:endParaRPr lang="en-CA" dirty="0">
              <a:effectLst/>
              <a:latin typeface="Times New Roman" panose="02020603050405020304" pitchFamily="18" charset="0"/>
              <a:ea typeface="Times New Roman" panose="02020603050405020304" pitchFamily="18" charset="0"/>
            </a:endParaRPr>
          </a:p>
          <a:p>
            <a:endParaRPr lang="en-CA" dirty="0"/>
          </a:p>
        </p:txBody>
      </p:sp>
    </p:spTree>
    <p:extLst>
      <p:ext uri="{BB962C8B-B14F-4D97-AF65-F5344CB8AC3E}">
        <p14:creationId xmlns:p14="http://schemas.microsoft.com/office/powerpoint/2010/main" val="27419761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F6AD0-BC17-4872-8E2C-FA600EFB8D56}"/>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5D01EFBD-CA0B-DB0A-40EF-0164620D09AC}"/>
              </a:ext>
            </a:extLst>
          </p:cNvPr>
          <p:cNvSpPr>
            <a:spLocks noGrp="1"/>
          </p:cNvSpPr>
          <p:nvPr>
            <p:ph idx="1"/>
          </p:nvPr>
        </p:nvSpPr>
        <p:spPr/>
        <p:txBody>
          <a:bodyPr>
            <a:normAutofit/>
          </a:bodyPr>
          <a:lstStyle/>
          <a:p>
            <a:pPr indent="190500" algn="just"/>
            <a:r>
              <a:rPr lang="en-US" sz="3200" dirty="0">
                <a:effectLst/>
                <a:latin typeface="Times New Roman" panose="02020603050405020304" pitchFamily="18" charset="0"/>
                <a:ea typeface="Times New Roman" panose="02020603050405020304" pitchFamily="18" charset="0"/>
              </a:rPr>
              <a:t>Choice A: There is an 80% probability of winning 4000 pounds and a 20% probability of winning nothing.</a:t>
            </a:r>
            <a:endParaRPr lang="en-CA" sz="3200" dirty="0">
              <a:effectLst/>
              <a:latin typeface="Times New Roman" panose="02020603050405020304" pitchFamily="18" charset="0"/>
              <a:ea typeface="Times New Roman" panose="02020603050405020304" pitchFamily="18" charset="0"/>
            </a:endParaRPr>
          </a:p>
          <a:p>
            <a:pPr indent="190500" algn="just"/>
            <a:r>
              <a:rPr lang="en-US" sz="3200" dirty="0">
                <a:effectLst/>
                <a:latin typeface="Times New Roman" panose="02020603050405020304" pitchFamily="18"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indent="190500" algn="just"/>
            <a:r>
              <a:rPr lang="en-US" sz="3200" dirty="0">
                <a:effectLst/>
                <a:latin typeface="Times New Roman" panose="02020603050405020304" pitchFamily="18" charset="0"/>
                <a:ea typeface="Times New Roman" panose="02020603050405020304" pitchFamily="18" charset="0"/>
              </a:rPr>
              <a:t>Choice B: There is a certainty of winning 3000 pounds.</a:t>
            </a:r>
            <a:endParaRPr lang="en-CA" sz="3200" dirty="0">
              <a:effectLst/>
              <a:latin typeface="Times New Roman" panose="02020603050405020304" pitchFamily="18" charset="0"/>
              <a:ea typeface="Times New Roman" panose="02020603050405020304" pitchFamily="18" charset="0"/>
            </a:endParaRPr>
          </a:p>
          <a:p>
            <a:pPr indent="190500" algn="just"/>
            <a:r>
              <a:rPr lang="en-US" sz="3200" dirty="0">
                <a:effectLst/>
                <a:latin typeface="Times New Roman" panose="02020603050405020304" pitchFamily="18"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r>
              <a:rPr lang="en-US" sz="3200" dirty="0">
                <a:effectLst/>
                <a:latin typeface="Times New Roman" panose="02020603050405020304" pitchFamily="18" charset="0"/>
                <a:ea typeface="Times New Roman" panose="02020603050405020304" pitchFamily="18" charset="0"/>
              </a:rPr>
              <a:t>The expected end wealth of choice A is 3200 and of choice B is 3000. Most respondents chose B, exhibiting loss aversion in winning.</a:t>
            </a:r>
            <a:endParaRPr lang="en-CA" sz="3200" dirty="0"/>
          </a:p>
        </p:txBody>
      </p:sp>
    </p:spTree>
    <p:extLst>
      <p:ext uri="{BB962C8B-B14F-4D97-AF65-F5344CB8AC3E}">
        <p14:creationId xmlns:p14="http://schemas.microsoft.com/office/powerpoint/2010/main" val="17275777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71030-EB21-F0D7-8A5F-286754124BBD}"/>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72FCD0D0-38FA-E1E1-5852-D95117368695}"/>
              </a:ext>
            </a:extLst>
          </p:cNvPr>
          <p:cNvSpPr>
            <a:spLocks noGrp="1"/>
          </p:cNvSpPr>
          <p:nvPr>
            <p:ph idx="1"/>
          </p:nvPr>
        </p:nvSpPr>
        <p:spPr/>
        <p:txBody>
          <a:bodyPr>
            <a:noAutofit/>
          </a:bodyPr>
          <a:lstStyle/>
          <a:p>
            <a:pPr indent="190500" algn="just"/>
            <a:r>
              <a:rPr lang="en-US" dirty="0">
                <a:effectLst/>
                <a:latin typeface="Times New Roman" panose="02020603050405020304" pitchFamily="18" charset="0"/>
                <a:ea typeface="Times New Roman" panose="02020603050405020304" pitchFamily="18" charset="0"/>
              </a:rPr>
              <a:t>When the signs of the outcomes are reversed, the problems become the following:</a:t>
            </a:r>
            <a:endParaRPr lang="en-CA" dirty="0">
              <a:effectLst/>
              <a:latin typeface="Times New Roman" panose="02020603050405020304" pitchFamily="18" charset="0"/>
              <a:ea typeface="Times New Roman" panose="02020603050405020304" pitchFamily="18" charset="0"/>
            </a:endParaRPr>
          </a:p>
          <a:p>
            <a:pPr indent="190500" algn="just"/>
            <a:r>
              <a:rPr lang="en-US" dirty="0">
                <a:effectLst/>
                <a:latin typeface="Times New Roman" panose="02020603050405020304" pitchFamily="18" charset="0"/>
                <a:ea typeface="Times New Roman" panose="02020603050405020304" pitchFamily="18" charset="0"/>
              </a:rPr>
              <a:t> </a:t>
            </a:r>
            <a:endParaRPr lang="en-CA" dirty="0">
              <a:effectLst/>
              <a:latin typeface="Times New Roman" panose="02020603050405020304" pitchFamily="18" charset="0"/>
              <a:ea typeface="Times New Roman" panose="02020603050405020304" pitchFamily="18" charset="0"/>
            </a:endParaRPr>
          </a:p>
          <a:p>
            <a:pPr indent="190500" algn="just"/>
            <a:r>
              <a:rPr lang="en-US" dirty="0">
                <a:effectLst/>
                <a:latin typeface="Times New Roman" panose="02020603050405020304" pitchFamily="18" charset="0"/>
                <a:ea typeface="Times New Roman" panose="02020603050405020304" pitchFamily="18" charset="0"/>
              </a:rPr>
              <a:t>Choice C: There is an 80% probability of losing 4000 pounds and 20% probability of losing nothing.</a:t>
            </a:r>
            <a:endParaRPr lang="en-CA" dirty="0">
              <a:effectLst/>
              <a:latin typeface="Times New Roman" panose="02020603050405020304" pitchFamily="18" charset="0"/>
              <a:ea typeface="Times New Roman" panose="02020603050405020304" pitchFamily="18" charset="0"/>
            </a:endParaRPr>
          </a:p>
          <a:p>
            <a:pPr indent="190500" algn="just"/>
            <a:r>
              <a:rPr lang="en-US" dirty="0">
                <a:effectLst/>
                <a:latin typeface="Times New Roman" panose="02020603050405020304" pitchFamily="18" charset="0"/>
                <a:ea typeface="Times New Roman" panose="02020603050405020304" pitchFamily="18" charset="0"/>
              </a:rPr>
              <a:t> </a:t>
            </a:r>
            <a:endParaRPr lang="en-CA" dirty="0">
              <a:effectLst/>
              <a:latin typeface="Times New Roman" panose="02020603050405020304" pitchFamily="18" charset="0"/>
              <a:ea typeface="Times New Roman" panose="02020603050405020304" pitchFamily="18" charset="0"/>
            </a:endParaRPr>
          </a:p>
          <a:p>
            <a:pPr indent="190500" algn="just"/>
            <a:r>
              <a:rPr lang="en-US" dirty="0">
                <a:effectLst/>
                <a:latin typeface="Times New Roman" panose="02020603050405020304" pitchFamily="18" charset="0"/>
                <a:ea typeface="Times New Roman" panose="02020603050405020304" pitchFamily="18" charset="0"/>
              </a:rPr>
              <a:t>Choice D: There is a certainty of losing 3000 pounds.</a:t>
            </a:r>
            <a:endParaRPr lang="en-CA" dirty="0">
              <a:effectLst/>
              <a:latin typeface="Times New Roman" panose="02020603050405020304" pitchFamily="18" charset="0"/>
              <a:ea typeface="Times New Roman" panose="02020603050405020304" pitchFamily="18" charset="0"/>
            </a:endParaRPr>
          </a:p>
          <a:p>
            <a:pPr indent="190500" algn="just"/>
            <a:r>
              <a:rPr lang="en-US" dirty="0">
                <a:effectLst/>
                <a:latin typeface="Times New Roman" panose="02020603050405020304" pitchFamily="18" charset="0"/>
                <a:ea typeface="Times New Roman" panose="02020603050405020304" pitchFamily="18" charset="0"/>
              </a:rPr>
              <a:t> </a:t>
            </a:r>
            <a:endParaRPr lang="en-CA" dirty="0">
              <a:effectLst/>
              <a:latin typeface="Times New Roman" panose="02020603050405020304" pitchFamily="18" charset="0"/>
              <a:ea typeface="Times New Roman" panose="02020603050405020304" pitchFamily="18" charset="0"/>
            </a:endParaRPr>
          </a:p>
          <a:p>
            <a:r>
              <a:rPr lang="en-US" dirty="0">
                <a:effectLst/>
                <a:latin typeface="Times New Roman" panose="02020603050405020304" pitchFamily="18" charset="0"/>
                <a:ea typeface="Times New Roman" panose="02020603050405020304" pitchFamily="18" charset="0"/>
              </a:rPr>
              <a:t>The expected end wealth of choice C is -3200 and of choice D is        -3000. Most respondents chose C, exhibiting risk seeking in losses.</a:t>
            </a:r>
            <a:endParaRPr lang="en-CA" dirty="0"/>
          </a:p>
        </p:txBody>
      </p:sp>
    </p:spTree>
    <p:extLst>
      <p:ext uri="{BB962C8B-B14F-4D97-AF65-F5344CB8AC3E}">
        <p14:creationId xmlns:p14="http://schemas.microsoft.com/office/powerpoint/2010/main" val="31965279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5D1A8-90C0-0949-0E18-28CDA98274FA}"/>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44E958B9-B29C-740A-961C-9C1098112EA4}"/>
              </a:ext>
            </a:extLst>
          </p:cNvPr>
          <p:cNvSpPr>
            <a:spLocks noGrp="1"/>
          </p:cNvSpPr>
          <p:nvPr>
            <p:ph idx="1"/>
          </p:nvPr>
        </p:nvSpPr>
        <p:spPr/>
        <p:txBody>
          <a:bodyPr>
            <a:normAutofit/>
          </a:bodyPr>
          <a:lstStyle/>
          <a:p>
            <a:r>
              <a:rPr lang="en-US" sz="3600" dirty="0">
                <a:effectLst/>
                <a:latin typeface="Times New Roman" panose="02020603050405020304" pitchFamily="18" charset="0"/>
                <a:ea typeface="Times New Roman" panose="02020603050405020304" pitchFamily="18" charset="0"/>
              </a:rPr>
              <a:t>As money is a new invention in human evolutionary history, the preference for money must be derived from something else. </a:t>
            </a:r>
          </a:p>
          <a:p>
            <a:r>
              <a:rPr lang="en-US" sz="3600" dirty="0">
                <a:effectLst/>
                <a:latin typeface="Times New Roman" panose="02020603050405020304" pitchFamily="18" charset="0"/>
                <a:ea typeface="Times New Roman" panose="02020603050405020304" pitchFamily="18" charset="0"/>
              </a:rPr>
              <a:t>Since food is the most important resource of our evolutionary past, our preference for wealth is probably derived from our preferences for food. </a:t>
            </a:r>
            <a:endParaRPr lang="en-CA" sz="3600" dirty="0">
              <a:effectLst/>
              <a:latin typeface="Times New Roman" panose="02020603050405020304" pitchFamily="18" charset="0"/>
              <a:ea typeface="Times New Roman" panose="02020603050405020304" pitchFamily="18" charset="0"/>
            </a:endParaRPr>
          </a:p>
          <a:p>
            <a:endParaRPr lang="en-CA" sz="3600" dirty="0"/>
          </a:p>
        </p:txBody>
      </p:sp>
    </p:spTree>
    <p:extLst>
      <p:ext uri="{BB962C8B-B14F-4D97-AF65-F5344CB8AC3E}">
        <p14:creationId xmlns:p14="http://schemas.microsoft.com/office/powerpoint/2010/main" val="2961426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ADFB8-7B85-C726-A35F-88B101664DC1}"/>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B4972CC2-AD65-DA6B-8D08-715062CFDDF1}"/>
              </a:ext>
            </a:extLst>
          </p:cNvPr>
          <p:cNvSpPr>
            <a:spLocks noGrp="1"/>
          </p:cNvSpPr>
          <p:nvPr>
            <p:ph idx="1"/>
          </p:nvPr>
        </p:nvSpPr>
        <p:spPr/>
        <p:txBody>
          <a:bodyPr>
            <a:normAutofit/>
          </a:bodyPr>
          <a:lstStyle/>
          <a:p>
            <a:r>
              <a:rPr lang="en-US" sz="3600" dirty="0">
                <a:effectLst/>
                <a:latin typeface="Times New Roman" panose="02020603050405020304" pitchFamily="18" charset="0"/>
                <a:ea typeface="Times New Roman" panose="02020603050405020304" pitchFamily="18" charset="0"/>
              </a:rPr>
              <a:t>In the most part of the history of human evolution, we had not been able to store large amounts of extra food. </a:t>
            </a:r>
          </a:p>
          <a:p>
            <a:r>
              <a:rPr lang="en-US" sz="3600" dirty="0">
                <a:effectLst/>
                <a:latin typeface="Times New Roman" panose="02020603050405020304" pitchFamily="18" charset="0"/>
                <a:ea typeface="Times New Roman" panose="02020603050405020304" pitchFamily="18" charset="0"/>
              </a:rPr>
              <a:t>If one goes without food for several days, he will starve. </a:t>
            </a:r>
          </a:p>
          <a:p>
            <a:r>
              <a:rPr lang="en-US" sz="3600" dirty="0">
                <a:effectLst/>
                <a:latin typeface="Times New Roman" panose="02020603050405020304" pitchFamily="18" charset="0"/>
                <a:ea typeface="Times New Roman" panose="02020603050405020304" pitchFamily="18" charset="0"/>
              </a:rPr>
              <a:t>We translate the monetary numbers from the above four questions into days of food to obtain the following. </a:t>
            </a:r>
          </a:p>
          <a:p>
            <a:endParaRPr lang="en-US" sz="3600" dirty="0">
              <a:effectLst/>
              <a:latin typeface="Times New Roman" panose="02020603050405020304" pitchFamily="18" charset="0"/>
              <a:ea typeface="Times New Roman" panose="02020603050405020304" pitchFamily="18" charset="0"/>
            </a:endParaRPr>
          </a:p>
          <a:p>
            <a:endParaRPr lang="en-US" sz="3600" dirty="0">
              <a:effectLst/>
              <a:latin typeface="Times New Roman" panose="02020603050405020304" pitchFamily="18" charset="0"/>
              <a:ea typeface="Times New Roman" panose="02020603050405020304" pitchFamily="18" charset="0"/>
            </a:endParaRPr>
          </a:p>
          <a:p>
            <a:endParaRPr lang="en-CA" sz="3600" dirty="0"/>
          </a:p>
        </p:txBody>
      </p:sp>
    </p:spTree>
    <p:extLst>
      <p:ext uri="{BB962C8B-B14F-4D97-AF65-F5344CB8AC3E}">
        <p14:creationId xmlns:p14="http://schemas.microsoft.com/office/powerpoint/2010/main" val="15313458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F60E1-84CC-9AFE-3FB2-F9297702DE01}"/>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74FDFFAA-D731-3410-C52F-04EA642F5103}"/>
              </a:ext>
            </a:extLst>
          </p:cNvPr>
          <p:cNvSpPr>
            <a:spLocks noGrp="1"/>
          </p:cNvSpPr>
          <p:nvPr>
            <p:ph idx="1"/>
          </p:nvPr>
        </p:nvSpPr>
        <p:spPr/>
        <p:txBody>
          <a:bodyPr/>
          <a:lstStyle/>
          <a:p>
            <a:r>
              <a:rPr lang="en-US" sz="2800" dirty="0">
                <a:effectLst/>
                <a:latin typeface="Times New Roman" panose="02020603050405020304" pitchFamily="18" charset="0"/>
                <a:ea typeface="Times New Roman" panose="02020603050405020304" pitchFamily="18" charset="0"/>
              </a:rPr>
              <a:t>In the case of gain, we can think of the choices of two possible strategies. </a:t>
            </a:r>
          </a:p>
          <a:p>
            <a:r>
              <a:rPr lang="en-US" sz="2800" dirty="0">
                <a:effectLst/>
                <a:latin typeface="Times New Roman" panose="02020603050405020304" pitchFamily="18" charset="0"/>
                <a:ea typeface="Times New Roman" panose="02020603050405020304" pitchFamily="18" charset="0"/>
              </a:rPr>
              <a:t>In the first strategy, there is an 80% probability of getting food for 40 days and 20% chance of getting nothing. </a:t>
            </a:r>
          </a:p>
          <a:p>
            <a:r>
              <a:rPr lang="en-US" sz="2800" dirty="0">
                <a:effectLst/>
                <a:latin typeface="Times New Roman" panose="02020603050405020304" pitchFamily="18" charset="0"/>
                <a:ea typeface="Times New Roman" panose="02020603050405020304" pitchFamily="18" charset="0"/>
              </a:rPr>
              <a:t>In the second strategy, there is a certainty of getting food for 30 days. </a:t>
            </a:r>
          </a:p>
          <a:p>
            <a:r>
              <a:rPr lang="en-US" sz="2800" dirty="0">
                <a:effectLst/>
                <a:latin typeface="Times New Roman" panose="02020603050405020304" pitchFamily="18" charset="0"/>
                <a:ea typeface="Times New Roman" panose="02020603050405020304" pitchFamily="18" charset="0"/>
              </a:rPr>
              <a:t>It is easy to see why most people will prefer 30 days of food in certainty over a strategy that contains a 20% risk of getting nothing.</a:t>
            </a:r>
            <a:endParaRPr lang="en-CA" dirty="0"/>
          </a:p>
        </p:txBody>
      </p:sp>
    </p:spTree>
    <p:extLst>
      <p:ext uri="{BB962C8B-B14F-4D97-AF65-F5344CB8AC3E}">
        <p14:creationId xmlns:p14="http://schemas.microsoft.com/office/powerpoint/2010/main" val="27721813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69B05-B90F-693B-9C25-A675F11CD98F}"/>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B645C5A0-40B2-220B-D817-1BF4AF876387}"/>
              </a:ext>
            </a:extLst>
          </p:cNvPr>
          <p:cNvSpPr>
            <a:spLocks noGrp="1"/>
          </p:cNvSpPr>
          <p:nvPr>
            <p:ph idx="1"/>
          </p:nvPr>
        </p:nvSpPr>
        <p:spPr/>
        <p:txBody>
          <a:bodyPr/>
          <a:lstStyle/>
          <a:p>
            <a:r>
              <a:rPr lang="en-US" sz="2800" dirty="0">
                <a:effectLst/>
                <a:latin typeface="Times New Roman" panose="02020603050405020304" pitchFamily="18" charset="0"/>
                <a:ea typeface="Times New Roman" panose="02020603050405020304" pitchFamily="18" charset="0"/>
              </a:rPr>
              <a:t>In the case of loss, we can think of the choices of two possible strategies. </a:t>
            </a:r>
          </a:p>
          <a:p>
            <a:r>
              <a:rPr lang="en-US" sz="2800" dirty="0">
                <a:effectLst/>
                <a:latin typeface="Times New Roman" panose="02020603050405020304" pitchFamily="18" charset="0"/>
                <a:ea typeface="Times New Roman" panose="02020603050405020304" pitchFamily="18" charset="0"/>
              </a:rPr>
              <a:t>In the first strategy, there is an 80% probability losing food for 40 days and a 20% chance of losing nothing for 40 days. </a:t>
            </a:r>
          </a:p>
          <a:p>
            <a:r>
              <a:rPr lang="en-US" sz="2800" dirty="0">
                <a:effectLst/>
                <a:latin typeface="Times New Roman" panose="02020603050405020304" pitchFamily="18" charset="0"/>
                <a:ea typeface="Times New Roman" panose="02020603050405020304" pitchFamily="18" charset="0"/>
              </a:rPr>
              <a:t>In the second strategy, there is a certainty of getting no food for 30 days. </a:t>
            </a:r>
          </a:p>
          <a:p>
            <a:r>
              <a:rPr lang="en-US" sz="2800" dirty="0">
                <a:effectLst/>
                <a:latin typeface="Times New Roman" panose="02020603050405020304" pitchFamily="18" charset="0"/>
                <a:ea typeface="Times New Roman" panose="02020603050405020304" pitchFamily="18" charset="0"/>
              </a:rPr>
              <a:t>Since without food for 30 days will represent sure death, people will naturally choose a 20% chance of survival.</a:t>
            </a:r>
            <a:endParaRPr lang="en-CA" dirty="0"/>
          </a:p>
        </p:txBody>
      </p:sp>
    </p:spTree>
    <p:extLst>
      <p:ext uri="{BB962C8B-B14F-4D97-AF65-F5344CB8AC3E}">
        <p14:creationId xmlns:p14="http://schemas.microsoft.com/office/powerpoint/2010/main" val="35441740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4BB8D-7EE9-6E96-5F94-1BCD5408A3CD}"/>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B62712D1-1A73-C8F3-04D3-B89B4CD6C492}"/>
              </a:ext>
            </a:extLst>
          </p:cNvPr>
          <p:cNvSpPr>
            <a:spLocks noGrp="1"/>
          </p:cNvSpPr>
          <p:nvPr>
            <p:ph idx="1"/>
          </p:nvPr>
        </p:nvSpPr>
        <p:spPr/>
        <p:txBody>
          <a:bodyPr/>
          <a:lstStyle/>
          <a:p>
            <a:r>
              <a:rPr lang="en-US" sz="2800" dirty="0">
                <a:effectLst/>
                <a:latin typeface="Times New Roman" panose="02020603050405020304" pitchFamily="18" charset="0"/>
                <a:ea typeface="Times New Roman" panose="02020603050405020304" pitchFamily="18" charset="0"/>
              </a:rPr>
              <a:t>So people consistently avoid risk in both positive gain and negative loss. “Risk seeking” in loss is an unfortunate terminology borrowed from utility theory.</a:t>
            </a:r>
            <a:endParaRPr lang="en-CA" dirty="0"/>
          </a:p>
        </p:txBody>
      </p:sp>
    </p:spTree>
    <p:extLst>
      <p:ext uri="{BB962C8B-B14F-4D97-AF65-F5344CB8AC3E}">
        <p14:creationId xmlns:p14="http://schemas.microsoft.com/office/powerpoint/2010/main" val="324701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14438-132F-F352-93B4-36557D58962E}"/>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0E0D7905-5CFD-D40B-8566-1C23602EBE97}"/>
              </a:ext>
            </a:extLst>
          </p:cNvPr>
          <p:cNvSpPr>
            <a:spLocks noGrp="1"/>
          </p:cNvSpPr>
          <p:nvPr>
            <p:ph idx="1"/>
          </p:nvPr>
        </p:nvSpPr>
        <p:spPr/>
        <p:txBody>
          <a:bodyPr>
            <a:normAutofit/>
          </a:bodyPr>
          <a:lstStyle/>
          <a:p>
            <a:r>
              <a:rPr lang="en-US" sz="3600" dirty="0">
                <a:effectLst/>
                <a:latin typeface="Times New Roman" panose="02020603050405020304" pitchFamily="18" charset="0"/>
                <a:ea typeface="Times New Roman" panose="02020603050405020304" pitchFamily="18" charset="0"/>
              </a:rPr>
              <a:t>An important human institutional invention is the limited liability corporations, which alleviate people’s concern about unlimited loss. </a:t>
            </a:r>
          </a:p>
          <a:p>
            <a:r>
              <a:rPr lang="en-US" sz="3600" dirty="0">
                <a:effectLst/>
                <a:latin typeface="Times New Roman" panose="02020603050405020304" pitchFamily="18" charset="0"/>
                <a:ea typeface="Times New Roman" panose="02020603050405020304" pitchFamily="18" charset="0"/>
              </a:rPr>
              <a:t>This greatly increases people’s willingness to explore new ideas and contributes to rapid economic growth. </a:t>
            </a:r>
          </a:p>
          <a:p>
            <a:r>
              <a:rPr lang="en-US" sz="3600" dirty="0">
                <a:effectLst/>
                <a:latin typeface="Times New Roman" panose="02020603050405020304" pitchFamily="18" charset="0"/>
                <a:ea typeface="Times New Roman" panose="02020603050405020304" pitchFamily="18" charset="0"/>
              </a:rPr>
              <a:t>Human psychology has long been applied to the design of institutional structures. </a:t>
            </a:r>
            <a:endParaRPr lang="en-CA" sz="3600" dirty="0">
              <a:effectLst/>
              <a:latin typeface="Times New Roman" panose="02020603050405020304" pitchFamily="18" charset="0"/>
              <a:ea typeface="Times New Roman" panose="02020603050405020304" pitchFamily="18" charset="0"/>
            </a:endParaRPr>
          </a:p>
          <a:p>
            <a:endParaRPr lang="en-CA" sz="3600" dirty="0"/>
          </a:p>
        </p:txBody>
      </p:sp>
    </p:spTree>
    <p:extLst>
      <p:ext uri="{BB962C8B-B14F-4D97-AF65-F5344CB8AC3E}">
        <p14:creationId xmlns:p14="http://schemas.microsoft.com/office/powerpoint/2010/main" val="17032464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10635-74D0-C253-6EAE-A515DFC33348}"/>
              </a:ext>
            </a:extLst>
          </p:cNvPr>
          <p:cNvSpPr>
            <a:spLocks noGrp="1"/>
          </p:cNvSpPr>
          <p:nvPr>
            <p:ph type="title"/>
          </p:nvPr>
        </p:nvSpPr>
        <p:spPr/>
        <p:txBody>
          <a:bodyPr>
            <a:normAutofit/>
          </a:bodyPr>
          <a:lstStyle/>
          <a:p>
            <a:r>
              <a:rPr lang="en-US" dirty="0">
                <a:latin typeface="Times New Roman" panose="02020603050405020304" pitchFamily="18" charset="0"/>
                <a:ea typeface="Times New Roman" panose="02020603050405020304" pitchFamily="18" charset="0"/>
              </a:rPr>
              <a:t>6</a:t>
            </a:r>
            <a:r>
              <a:rPr lang="en-US" dirty="0">
                <a:effectLst/>
                <a:latin typeface="Times New Roman" panose="02020603050405020304" pitchFamily="18" charset="0"/>
                <a:ea typeface="Times New Roman" panose="02020603050405020304" pitchFamily="18" charset="0"/>
              </a:rPr>
              <a:t>. Framing, representativeness and biases</a:t>
            </a:r>
            <a:endParaRPr lang="en-CA" dirty="0"/>
          </a:p>
        </p:txBody>
      </p:sp>
      <p:sp>
        <p:nvSpPr>
          <p:cNvPr id="3" name="Content Placeholder 2">
            <a:extLst>
              <a:ext uri="{FF2B5EF4-FFF2-40B4-BE49-F238E27FC236}">
                <a16:creationId xmlns:a16="http://schemas.microsoft.com/office/drawing/2014/main" id="{E1EAB974-70FE-00F4-0C8B-AD06EF7FC4AA}"/>
              </a:ext>
            </a:extLst>
          </p:cNvPr>
          <p:cNvSpPr>
            <a:spLocks noGrp="1"/>
          </p:cNvSpPr>
          <p:nvPr>
            <p:ph idx="1"/>
          </p:nvPr>
        </p:nvSpPr>
        <p:spPr/>
        <p:txBody>
          <a:bodyPr>
            <a:normAutofit/>
          </a:bodyPr>
          <a:lstStyle/>
          <a:p>
            <a:r>
              <a:rPr lang="en-US" sz="3200" dirty="0">
                <a:effectLst/>
                <a:latin typeface="Times New Roman" panose="02020603050405020304" pitchFamily="18" charset="0"/>
                <a:ea typeface="Times New Roman" panose="02020603050405020304" pitchFamily="18" charset="0"/>
              </a:rPr>
              <a:t>We often frame, or sort problems into categories and assign different associated values based on the perceived relative levels of importance of each problem. </a:t>
            </a:r>
          </a:p>
          <a:p>
            <a:r>
              <a:rPr lang="en-US" sz="3200" dirty="0">
                <a:effectLst/>
                <a:latin typeface="Times New Roman" panose="02020603050405020304" pitchFamily="18" charset="0"/>
                <a:ea typeface="Times New Roman" panose="02020603050405020304" pitchFamily="18" charset="0"/>
              </a:rPr>
              <a:t>Why do we do this? </a:t>
            </a:r>
          </a:p>
          <a:p>
            <a:r>
              <a:rPr lang="en-US" sz="3200" dirty="0">
                <a:effectLst/>
                <a:latin typeface="Times New Roman" panose="02020603050405020304" pitchFamily="18" charset="0"/>
                <a:ea typeface="Times New Roman" panose="02020603050405020304" pitchFamily="18" charset="0"/>
              </a:rPr>
              <a:t>The following result from statistical physics helps answer this question.</a:t>
            </a:r>
            <a:endParaRPr lang="en-CA" sz="3200" dirty="0">
              <a:effectLst/>
              <a:latin typeface="Times New Roman" panose="02020603050405020304" pitchFamily="18" charset="0"/>
              <a:ea typeface="Times New Roman" panose="02020603050405020304" pitchFamily="18" charset="0"/>
            </a:endParaRPr>
          </a:p>
          <a:p>
            <a:endParaRPr lang="en-CA" sz="3200" dirty="0"/>
          </a:p>
        </p:txBody>
      </p:sp>
    </p:spTree>
    <p:extLst>
      <p:ext uri="{BB962C8B-B14F-4D97-AF65-F5344CB8AC3E}">
        <p14:creationId xmlns:p14="http://schemas.microsoft.com/office/powerpoint/2010/main" val="14332751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27969-3F46-474E-01AF-982753217072}"/>
              </a:ext>
            </a:extLst>
          </p:cNvPr>
          <p:cNvSpPr>
            <a:spLocks noGrp="1"/>
          </p:cNvSpPr>
          <p:nvPr>
            <p:ph type="title"/>
          </p:nvPr>
        </p:nvSpPr>
        <p:spPr/>
        <p:txBody>
          <a:bodyPr/>
          <a:lstStyle/>
          <a:p>
            <a:endParaRPr lang="en-CA"/>
          </a:p>
        </p:txBody>
      </p:sp>
      <p:pic>
        <p:nvPicPr>
          <p:cNvPr id="4" name="Content Placeholder 3">
            <a:extLst>
              <a:ext uri="{FF2B5EF4-FFF2-40B4-BE49-F238E27FC236}">
                <a16:creationId xmlns:a16="http://schemas.microsoft.com/office/drawing/2014/main" id="{663BB3FF-DC4B-20F9-1451-F119C160ECA4}"/>
              </a:ext>
            </a:extLst>
          </p:cNvPr>
          <p:cNvPicPr>
            <a:picLocks noGrp="1" noChangeAspect="1"/>
          </p:cNvPicPr>
          <p:nvPr>
            <p:ph idx="1"/>
          </p:nvPr>
        </p:nvPicPr>
        <p:blipFill>
          <a:blip r:embed="rId2"/>
          <a:stretch>
            <a:fillRect/>
          </a:stretch>
        </p:blipFill>
        <p:spPr>
          <a:xfrm>
            <a:off x="308248" y="2291255"/>
            <a:ext cx="11883752" cy="3173073"/>
          </a:xfrm>
          <a:prstGeom prst="rect">
            <a:avLst/>
          </a:prstGeom>
        </p:spPr>
      </p:pic>
    </p:spTree>
    <p:extLst>
      <p:ext uri="{BB962C8B-B14F-4D97-AF65-F5344CB8AC3E}">
        <p14:creationId xmlns:p14="http://schemas.microsoft.com/office/powerpoint/2010/main" val="1378386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D2D39-0807-249C-5AC6-5A525821C3ED}"/>
              </a:ext>
            </a:extLst>
          </p:cNvPr>
          <p:cNvSpPr>
            <a:spLocks noGrp="1"/>
          </p:cNvSpPr>
          <p:nvPr>
            <p:ph type="title"/>
          </p:nvPr>
        </p:nvSpPr>
        <p:spPr/>
        <p:txBody>
          <a:bodyPr/>
          <a:lstStyle/>
          <a:p>
            <a:r>
              <a:rPr lang="en-CA" dirty="0"/>
              <a:t>1. Conservatism (underreaction) and overreaction</a:t>
            </a:r>
          </a:p>
        </p:txBody>
      </p:sp>
      <p:sp>
        <p:nvSpPr>
          <p:cNvPr id="3" name="Content Placeholder 2">
            <a:extLst>
              <a:ext uri="{FF2B5EF4-FFF2-40B4-BE49-F238E27FC236}">
                <a16:creationId xmlns:a16="http://schemas.microsoft.com/office/drawing/2014/main" id="{593ECD37-FBCC-F1EF-07A2-57F94579A2F1}"/>
              </a:ext>
            </a:extLst>
          </p:cNvPr>
          <p:cNvSpPr>
            <a:spLocks noGrp="1"/>
          </p:cNvSpPr>
          <p:nvPr>
            <p:ph idx="1"/>
          </p:nvPr>
        </p:nvSpPr>
        <p:spPr/>
        <p:txBody>
          <a:bodyPr>
            <a:normAutofit/>
          </a:bodyPr>
          <a:lstStyle/>
          <a:p>
            <a:r>
              <a:rPr lang="en-US" dirty="0">
                <a:effectLst/>
                <a:latin typeface="Times New Roman" panose="02020603050405020304" pitchFamily="18" charset="0"/>
                <a:ea typeface="Times New Roman" panose="02020603050405020304" pitchFamily="18" charset="0"/>
              </a:rPr>
              <a:t>Conservatism in human beings may be characterized as behavior by individuals who possess a reluctance to update their beliefs in the face of new information. </a:t>
            </a:r>
          </a:p>
          <a:p>
            <a:r>
              <a:rPr lang="en-US" dirty="0">
                <a:effectLst/>
                <a:latin typeface="Times New Roman" panose="02020603050405020304" pitchFamily="18" charset="0"/>
                <a:ea typeface="Times New Roman" panose="02020603050405020304" pitchFamily="18" charset="0"/>
              </a:rPr>
              <a:t>This property is a natural result from information theory. </a:t>
            </a:r>
          </a:p>
          <a:p>
            <a:r>
              <a:rPr lang="en-US" dirty="0">
                <a:effectLst/>
                <a:latin typeface="Times New Roman" panose="02020603050405020304" pitchFamily="18" charset="0"/>
                <a:ea typeface="Times New Roman" panose="02020603050405020304" pitchFamily="18" charset="0"/>
              </a:rPr>
              <a:t>The information one can receive is information sent minus equivocation, which is reduced gradually as the receiver’s background knowledge about the source increases. </a:t>
            </a:r>
          </a:p>
          <a:p>
            <a:r>
              <a:rPr lang="en-US" dirty="0">
                <a:effectLst/>
                <a:latin typeface="Times New Roman" panose="02020603050405020304" pitchFamily="18" charset="0"/>
                <a:ea typeface="Times New Roman" panose="02020603050405020304" pitchFamily="18" charset="0"/>
              </a:rPr>
              <a:t>Hence conservatism reflects the gradual reduction of equivocation by the receiver of any given information. </a:t>
            </a:r>
            <a:endParaRPr lang="en-CA" dirty="0">
              <a:effectLst/>
              <a:latin typeface="Times New Roman" panose="02020603050405020304" pitchFamily="18" charset="0"/>
              <a:ea typeface="Times New Roman" panose="02020603050405020304" pitchFamily="18" charset="0"/>
            </a:endParaRPr>
          </a:p>
          <a:p>
            <a:endParaRPr lang="en-CA" dirty="0"/>
          </a:p>
        </p:txBody>
      </p:sp>
    </p:spTree>
    <p:extLst>
      <p:ext uri="{BB962C8B-B14F-4D97-AF65-F5344CB8AC3E}">
        <p14:creationId xmlns:p14="http://schemas.microsoft.com/office/powerpoint/2010/main" val="21515396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61BA0-DDB1-F2FB-2F5C-98E512F7DE42}"/>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B9A642BA-6548-2559-A002-E45D010CB586}"/>
              </a:ext>
            </a:extLst>
          </p:cNvPr>
          <p:cNvSpPr>
            <a:spLocks noGrp="1"/>
          </p:cNvSpPr>
          <p:nvPr>
            <p:ph idx="1"/>
          </p:nvPr>
        </p:nvSpPr>
        <p:spPr/>
        <p:txBody>
          <a:bodyPr>
            <a:normAutofit fontScale="92500"/>
          </a:bodyPr>
          <a:lstStyle/>
          <a:p>
            <a:r>
              <a:rPr lang="en-US" dirty="0">
                <a:effectLst/>
                <a:latin typeface="Times New Roman" panose="02020603050405020304" pitchFamily="18" charset="0"/>
                <a:ea typeface="Times New Roman" panose="02020603050405020304" pitchFamily="18" charset="0"/>
              </a:rPr>
              <a:t>This result is called Gibbs inequality (</a:t>
            </a:r>
            <a:r>
              <a:rPr lang="en-US" dirty="0" err="1">
                <a:effectLst/>
                <a:latin typeface="Times New Roman" panose="02020603050405020304" pitchFamily="18" charset="0"/>
                <a:ea typeface="Times New Roman" panose="02020603050405020304" pitchFamily="18" charset="0"/>
              </a:rPr>
              <a:t>Isihara</a:t>
            </a:r>
            <a:r>
              <a:rPr lang="en-US" dirty="0">
                <a:effectLst/>
                <a:latin typeface="Times New Roman" panose="02020603050405020304" pitchFamily="18" charset="0"/>
                <a:ea typeface="Times New Roman" panose="02020603050405020304" pitchFamily="18" charset="0"/>
              </a:rPr>
              <a:t>, 1971). </a:t>
            </a:r>
          </a:p>
          <a:p>
            <a:r>
              <a:rPr lang="en-US" dirty="0">
                <a:effectLst/>
                <a:latin typeface="Times New Roman" panose="02020603050405020304" pitchFamily="18" charset="0"/>
                <a:ea typeface="Times New Roman" panose="02020603050405020304" pitchFamily="18" charset="0"/>
              </a:rPr>
              <a:t>In Gibbs inequality, </a:t>
            </a:r>
            <a:r>
              <a:rPr lang="en-US" i="1" dirty="0" err="1">
                <a:effectLst/>
                <a:latin typeface="Times New Roman" panose="02020603050405020304" pitchFamily="18" charset="0"/>
                <a:ea typeface="Times New Roman" panose="02020603050405020304" pitchFamily="18" charset="0"/>
              </a:rPr>
              <a:t>p</a:t>
            </a:r>
            <a:r>
              <a:rPr lang="en-US" i="1" baseline="-25000" dirty="0" err="1">
                <a:effectLst/>
                <a:latin typeface="Times New Roman" panose="02020603050405020304" pitchFamily="18" charset="0"/>
                <a:ea typeface="Times New Roman" panose="02020603050405020304" pitchFamily="18" charset="0"/>
              </a:rPr>
              <a:t>j</a:t>
            </a:r>
            <a:r>
              <a:rPr lang="en-US" dirty="0">
                <a:effectLst/>
                <a:latin typeface="Times New Roman" panose="02020603050405020304" pitchFamily="18" charset="0"/>
                <a:ea typeface="Times New Roman" panose="02020603050405020304" pitchFamily="18" charset="0"/>
              </a:rPr>
              <a:t> can be understood as the probability of event </a:t>
            </a:r>
            <a:r>
              <a:rPr lang="en-US" i="1" dirty="0">
                <a:effectLst/>
                <a:latin typeface="Times New Roman" panose="02020603050405020304" pitchFamily="18" charset="0"/>
                <a:ea typeface="Times New Roman" panose="02020603050405020304" pitchFamily="18" charset="0"/>
              </a:rPr>
              <a:t>j</a:t>
            </a:r>
            <a:r>
              <a:rPr lang="en-US" dirty="0">
                <a:effectLst/>
                <a:latin typeface="Times New Roman" panose="02020603050405020304" pitchFamily="18" charset="0"/>
                <a:ea typeface="Times New Roman" panose="02020603050405020304" pitchFamily="18" charset="0"/>
              </a:rPr>
              <a:t> in nature and </a:t>
            </a:r>
            <a:r>
              <a:rPr lang="en-US" i="1" dirty="0" err="1">
                <a:effectLst/>
                <a:latin typeface="Times New Roman" panose="02020603050405020304" pitchFamily="18" charset="0"/>
                <a:ea typeface="Times New Roman" panose="02020603050405020304" pitchFamily="18" charset="0"/>
              </a:rPr>
              <a:t>q</a:t>
            </a:r>
            <a:r>
              <a:rPr lang="en-US" i="1" baseline="-25000" dirty="0" err="1">
                <a:effectLst/>
                <a:latin typeface="Times New Roman" panose="02020603050405020304" pitchFamily="18" charset="0"/>
                <a:ea typeface="Times New Roman" panose="02020603050405020304" pitchFamily="18" charset="0"/>
              </a:rPr>
              <a:t>j</a:t>
            </a:r>
            <a:r>
              <a:rPr lang="en-US" dirty="0">
                <a:effectLst/>
                <a:latin typeface="Times New Roman" panose="02020603050405020304" pitchFamily="18" charset="0"/>
                <a:ea typeface="Times New Roman" panose="02020603050405020304" pitchFamily="18" charset="0"/>
              </a:rPr>
              <a:t> is the subjective probability of our assessment of that event. </a:t>
            </a:r>
          </a:p>
          <a:p>
            <a:r>
              <a:rPr lang="en-US" dirty="0">
                <a:effectLst/>
                <a:latin typeface="Times New Roman" panose="02020603050405020304" pitchFamily="18" charset="0"/>
                <a:ea typeface="Times New Roman" panose="02020603050405020304" pitchFamily="18" charset="0"/>
              </a:rPr>
              <a:t>The left hand side of Formula (1.4) is the average uncertainty of events and the right hand side is the uncertainty of our subjective assessment of those events. </a:t>
            </a:r>
          </a:p>
          <a:p>
            <a:r>
              <a:rPr lang="en-US" dirty="0">
                <a:effectLst/>
                <a:latin typeface="Times New Roman" panose="02020603050405020304" pitchFamily="18" charset="0"/>
                <a:ea typeface="Times New Roman" panose="02020603050405020304" pitchFamily="18" charset="0"/>
              </a:rPr>
              <a:t>In general, the difference between the left hand side and right hand side of Formula (1.4) is smaller when </a:t>
            </a:r>
            <a:r>
              <a:rPr lang="en-US" i="1" dirty="0" err="1">
                <a:effectLst/>
                <a:latin typeface="Times New Roman" panose="02020603050405020304" pitchFamily="18" charset="0"/>
                <a:ea typeface="Times New Roman" panose="02020603050405020304" pitchFamily="18" charset="0"/>
              </a:rPr>
              <a:t>q</a:t>
            </a:r>
            <a:r>
              <a:rPr lang="en-US" i="1" baseline="-25000" dirty="0" err="1">
                <a:effectLst/>
                <a:latin typeface="Times New Roman" panose="02020603050405020304" pitchFamily="18" charset="0"/>
                <a:ea typeface="Times New Roman" panose="02020603050405020304" pitchFamily="18" charset="0"/>
              </a:rPr>
              <a:t>j</a:t>
            </a:r>
            <a:r>
              <a:rPr lang="en-US" dirty="0">
                <a:effectLst/>
                <a:latin typeface="Times New Roman" panose="02020603050405020304" pitchFamily="18" charset="0"/>
                <a:ea typeface="Times New Roman" panose="02020603050405020304" pitchFamily="18" charset="0"/>
              </a:rPr>
              <a:t> is closer to </a:t>
            </a:r>
            <a:r>
              <a:rPr lang="en-US" i="1" dirty="0" err="1">
                <a:effectLst/>
                <a:latin typeface="Times New Roman" panose="02020603050405020304" pitchFamily="18" charset="0"/>
                <a:ea typeface="Times New Roman" panose="02020603050405020304" pitchFamily="18" charset="0"/>
              </a:rPr>
              <a:t>p</a:t>
            </a:r>
            <a:r>
              <a:rPr lang="en-US" i="1" baseline="-25000" dirty="0" err="1">
                <a:effectLst/>
                <a:latin typeface="Times New Roman" panose="02020603050405020304" pitchFamily="18" charset="0"/>
                <a:ea typeface="Times New Roman" panose="02020603050405020304" pitchFamily="18" charset="0"/>
              </a:rPr>
              <a:t>j</a:t>
            </a:r>
            <a:r>
              <a:rPr lang="en-US" dirty="0">
                <a:effectLst/>
                <a:latin typeface="Times New Roman" panose="02020603050405020304" pitchFamily="18" charset="0"/>
                <a:ea typeface="Times New Roman" panose="02020603050405020304" pitchFamily="18" charset="0"/>
              </a:rPr>
              <a:t>. </a:t>
            </a:r>
          </a:p>
          <a:p>
            <a:r>
              <a:rPr lang="en-US" dirty="0">
                <a:effectLst/>
                <a:latin typeface="Times New Roman" panose="02020603050405020304" pitchFamily="18" charset="0"/>
                <a:ea typeface="Times New Roman" panose="02020603050405020304" pitchFamily="18" charset="0"/>
              </a:rPr>
              <a:t>This means that information processing is more efficient when the subjective probabilities are closer to the objective probabilities. </a:t>
            </a:r>
          </a:p>
          <a:p>
            <a:endParaRPr lang="en-CA" dirty="0">
              <a:effectLst/>
              <a:latin typeface="Times New Roman" panose="02020603050405020304" pitchFamily="18" charset="0"/>
              <a:ea typeface="Times New Roman" panose="02020603050405020304" pitchFamily="18" charset="0"/>
            </a:endParaRPr>
          </a:p>
          <a:p>
            <a:endParaRPr lang="en-CA" dirty="0"/>
          </a:p>
        </p:txBody>
      </p:sp>
    </p:spTree>
    <p:extLst>
      <p:ext uri="{BB962C8B-B14F-4D97-AF65-F5344CB8AC3E}">
        <p14:creationId xmlns:p14="http://schemas.microsoft.com/office/powerpoint/2010/main" val="3559725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1E637-6481-033D-69E9-0FA5250915F5}"/>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36F4ADD8-6DC0-3BE3-94F4-C5E20D915878}"/>
              </a:ext>
            </a:extLst>
          </p:cNvPr>
          <p:cNvSpPr>
            <a:spLocks noGrp="1"/>
          </p:cNvSpPr>
          <p:nvPr>
            <p:ph idx="1"/>
          </p:nvPr>
        </p:nvSpPr>
        <p:spPr/>
        <p:txBody>
          <a:bodyPr/>
          <a:lstStyle/>
          <a:p>
            <a:r>
              <a:rPr lang="en-US" sz="2800" dirty="0">
                <a:effectLst/>
                <a:latin typeface="Times New Roman" panose="02020603050405020304" pitchFamily="18" charset="0"/>
                <a:ea typeface="Times New Roman" panose="02020603050405020304" pitchFamily="18" charset="0"/>
              </a:rPr>
              <a:t>In particular, a mind with stored data about the natural environment is in general more efficient than a completely unbiased mind, where all subjective probabilities are to be learned from scratch. </a:t>
            </a:r>
          </a:p>
          <a:p>
            <a:r>
              <a:rPr lang="en-US" sz="2800" dirty="0">
                <a:effectLst/>
                <a:latin typeface="Times New Roman" panose="02020603050405020304" pitchFamily="18" charset="0"/>
                <a:ea typeface="Times New Roman" panose="02020603050405020304" pitchFamily="18" charset="0"/>
              </a:rPr>
              <a:t>Natural selection determines that the human mind will evolve so that, “in general, instances of large classes are recalled better and faster than instances of less frequent classes; that likely occurrences are easier to imagine than unlikely ones; and that the associative connections between events are strengthened when the events frequently co-occur” (Tversky and Kahneman, 1974, p.1128).</a:t>
            </a:r>
            <a:endParaRPr lang="en-CA" dirty="0"/>
          </a:p>
        </p:txBody>
      </p:sp>
    </p:spTree>
    <p:extLst>
      <p:ext uri="{BB962C8B-B14F-4D97-AF65-F5344CB8AC3E}">
        <p14:creationId xmlns:p14="http://schemas.microsoft.com/office/powerpoint/2010/main" val="41797472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1B74D-5EBE-3581-C1AD-880319CEF076}"/>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2BB23AFD-1F6F-1F2A-ADAA-0BE8EEBD3BFD}"/>
              </a:ext>
            </a:extLst>
          </p:cNvPr>
          <p:cNvSpPr>
            <a:spLocks noGrp="1"/>
          </p:cNvSpPr>
          <p:nvPr>
            <p:ph idx="1"/>
          </p:nvPr>
        </p:nvSpPr>
        <p:spPr/>
        <p:txBody>
          <a:bodyPr>
            <a:normAutofit lnSpcReduction="10000"/>
          </a:bodyPr>
          <a:lstStyle/>
          <a:p>
            <a:r>
              <a:rPr lang="en-US" dirty="0">
                <a:effectLst/>
                <a:latin typeface="Times New Roman" panose="02020603050405020304" pitchFamily="18" charset="0"/>
                <a:ea typeface="Times New Roman" panose="02020603050405020304" pitchFamily="18" charset="0"/>
              </a:rPr>
              <a:t>Thus, “people rely on a limited number of heuristic principles which reduce the complex tasks of assessing probabilities and predicting values to simpler judgmental operations. In general, these heuristics are quite useful, but sometimes they lead to severe and systematic errors” (Tversky and Kahneman, 1974, p.1124). </a:t>
            </a:r>
          </a:p>
          <a:p>
            <a:r>
              <a:rPr lang="en-US" dirty="0">
                <a:effectLst/>
                <a:latin typeface="Times New Roman" panose="02020603050405020304" pitchFamily="18" charset="0"/>
                <a:ea typeface="Times New Roman" panose="02020603050405020304" pitchFamily="18" charset="0"/>
              </a:rPr>
              <a:t>What causes these severe and systematic errors? </a:t>
            </a:r>
          </a:p>
          <a:p>
            <a:r>
              <a:rPr lang="en-US" dirty="0">
                <a:effectLst/>
                <a:latin typeface="Times New Roman" panose="02020603050405020304" pitchFamily="18" charset="0"/>
                <a:ea typeface="Times New Roman" panose="02020603050405020304" pitchFamily="18" charset="0"/>
              </a:rPr>
              <a:t>Human minds are the result of natural selection, which “operates over thousands of generations. For ninety-nine percent of human existence, people lived as foragers in small nomadic bands. Our brains are adapted to that long-vanished way of life, not to brand-new agriculture and industrial civilizations” (Pinker, 1997, p. 42). </a:t>
            </a:r>
          </a:p>
          <a:p>
            <a:endParaRPr lang="en-CA" dirty="0">
              <a:effectLst/>
              <a:latin typeface="Times New Roman" panose="02020603050405020304" pitchFamily="18" charset="0"/>
              <a:ea typeface="Times New Roman" panose="02020603050405020304" pitchFamily="18" charset="0"/>
            </a:endParaRPr>
          </a:p>
          <a:p>
            <a:endParaRPr lang="en-CA" dirty="0"/>
          </a:p>
        </p:txBody>
      </p:sp>
    </p:spTree>
    <p:extLst>
      <p:ext uri="{BB962C8B-B14F-4D97-AF65-F5344CB8AC3E}">
        <p14:creationId xmlns:p14="http://schemas.microsoft.com/office/powerpoint/2010/main" val="18500719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CE967-6759-289B-A77C-17F2E2D52E8D}"/>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D0EC816D-AEBD-DC39-EF38-346254B848A5}"/>
              </a:ext>
            </a:extLst>
          </p:cNvPr>
          <p:cNvSpPr>
            <a:spLocks noGrp="1"/>
          </p:cNvSpPr>
          <p:nvPr>
            <p:ph idx="1"/>
          </p:nvPr>
        </p:nvSpPr>
        <p:spPr/>
        <p:txBody>
          <a:bodyPr/>
          <a:lstStyle/>
          <a:p>
            <a:r>
              <a:rPr lang="en-US" sz="2800" dirty="0">
                <a:effectLst/>
                <a:latin typeface="Times New Roman" panose="02020603050405020304" pitchFamily="18" charset="0"/>
                <a:ea typeface="Times New Roman" panose="02020603050405020304" pitchFamily="18" charset="0"/>
              </a:rPr>
              <a:t>This is why we observe systematic errors in judgment by human beings, i.e., the typical framework for processing information today was developed over millennia when environmental conditions were very different. </a:t>
            </a:r>
          </a:p>
          <a:p>
            <a:r>
              <a:rPr lang="en-US" sz="2800" dirty="0">
                <a:effectLst/>
                <a:latin typeface="Times New Roman" panose="02020603050405020304" pitchFamily="18" charset="0"/>
                <a:ea typeface="Times New Roman" panose="02020603050405020304" pitchFamily="18" charset="0"/>
              </a:rPr>
              <a:t>For example, most of us still have a great fear of snakes, although they rarely pose a threat to urban dwellers today. </a:t>
            </a:r>
          </a:p>
          <a:p>
            <a:r>
              <a:rPr lang="en-US" sz="2800" dirty="0">
                <a:effectLst/>
                <a:latin typeface="Times New Roman" panose="02020603050405020304" pitchFamily="18" charset="0"/>
                <a:ea typeface="Times New Roman" panose="02020603050405020304" pitchFamily="18" charset="0"/>
              </a:rPr>
              <a:t>On the other hand, fear of electricity has to be instilled into children’s minds with great difficulty (Pinker, 1997).</a:t>
            </a:r>
            <a:endParaRPr lang="en-CA" dirty="0"/>
          </a:p>
        </p:txBody>
      </p:sp>
    </p:spTree>
    <p:extLst>
      <p:ext uri="{BB962C8B-B14F-4D97-AF65-F5344CB8AC3E}">
        <p14:creationId xmlns:p14="http://schemas.microsoft.com/office/powerpoint/2010/main" val="31326951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81479-6746-9FD5-C34D-358E45E74DFD}"/>
              </a:ext>
            </a:extLst>
          </p:cNvPr>
          <p:cNvSpPr>
            <a:spLocks noGrp="1"/>
          </p:cNvSpPr>
          <p:nvPr>
            <p:ph type="title"/>
          </p:nvPr>
        </p:nvSpPr>
        <p:spPr/>
        <p:txBody>
          <a:bodyPr/>
          <a:lstStyle/>
          <a:p>
            <a:endParaRPr lang="en-CA"/>
          </a:p>
        </p:txBody>
      </p:sp>
      <p:pic>
        <p:nvPicPr>
          <p:cNvPr id="5" name="Content Placeholder 4">
            <a:extLst>
              <a:ext uri="{FF2B5EF4-FFF2-40B4-BE49-F238E27FC236}">
                <a16:creationId xmlns:a16="http://schemas.microsoft.com/office/drawing/2014/main" id="{4D437E08-8672-9239-98DF-6E2878289EEB}"/>
              </a:ext>
            </a:extLst>
          </p:cNvPr>
          <p:cNvPicPr>
            <a:picLocks noGrp="1" noChangeAspect="1"/>
          </p:cNvPicPr>
          <p:nvPr>
            <p:ph idx="1"/>
          </p:nvPr>
        </p:nvPicPr>
        <p:blipFill>
          <a:blip r:embed="rId2"/>
          <a:stretch>
            <a:fillRect/>
          </a:stretch>
        </p:blipFill>
        <p:spPr>
          <a:xfrm>
            <a:off x="483475" y="3091783"/>
            <a:ext cx="11563976" cy="2005734"/>
          </a:xfrm>
        </p:spPr>
      </p:pic>
    </p:spTree>
    <p:extLst>
      <p:ext uri="{BB962C8B-B14F-4D97-AF65-F5344CB8AC3E}">
        <p14:creationId xmlns:p14="http://schemas.microsoft.com/office/powerpoint/2010/main" val="34453875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2ED01-943F-4C0E-A192-845B468CC182}"/>
              </a:ext>
            </a:extLst>
          </p:cNvPr>
          <p:cNvSpPr>
            <a:spLocks noGrp="1"/>
          </p:cNvSpPr>
          <p:nvPr>
            <p:ph type="title"/>
          </p:nvPr>
        </p:nvSpPr>
        <p:spPr/>
        <p:txBody>
          <a:bodyPr/>
          <a:lstStyle/>
          <a:p>
            <a:endParaRPr lang="en-CA"/>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766A6751-741C-EB3C-C9FC-46AE03D1FA61}"/>
                  </a:ext>
                </a:extLst>
              </p:cNvPr>
              <p:cNvSpPr>
                <a:spLocks noGrp="1"/>
              </p:cNvSpPr>
              <p:nvPr>
                <p:ph idx="1"/>
              </p:nvPr>
            </p:nvSpPr>
            <p:spPr/>
            <p:txBody>
              <a:bodyPr>
                <a:normAutofit/>
              </a:bodyPr>
              <a:lstStyle/>
              <a:p>
                <a:pPr indent="190500" algn="just"/>
                <a:r>
                  <a:rPr lang="en-US" sz="3200" dirty="0">
                    <a:effectLst/>
                    <a:latin typeface="Times New Roman" panose="02020603050405020304" pitchFamily="18" charset="0"/>
                    <a:ea typeface="Times New Roman" panose="02020603050405020304" pitchFamily="18" charset="0"/>
                  </a:rPr>
                  <a:t>Suppose this type of events has two possible outcomes, state 1 and state 2. </a:t>
                </a:r>
              </a:p>
              <a:p>
                <a:pPr indent="190500" algn="just"/>
                <a:r>
                  <a:rPr lang="en-US" sz="3200" dirty="0">
                    <a:effectLst/>
                    <a:latin typeface="Times New Roman" panose="02020603050405020304" pitchFamily="18" charset="0"/>
                    <a:ea typeface="Times New Roman" panose="02020603050405020304" pitchFamily="18" charset="0"/>
                  </a:rPr>
                  <a:t>The probability of state 1 is 90% and the probability of state 2 is 10%. </a:t>
                </a:r>
              </a:p>
              <a:p>
                <a:pPr indent="190500" algn="just"/>
                <a:r>
                  <a:rPr lang="en-US" sz="3200" dirty="0">
                    <a:effectLst/>
                    <a:latin typeface="Times New Roman" panose="02020603050405020304" pitchFamily="18" charset="0"/>
                    <a:ea typeface="Times New Roman" panose="02020603050405020304" pitchFamily="18" charset="0"/>
                  </a:rPr>
                  <a:t>An expert on this type of events may correctly estimate these probabilities and for her the uncertainty in prediction is </a:t>
                </a:r>
                <a:endParaRPr lang="en-CA" sz="3200" dirty="0">
                  <a:effectLst/>
                  <a:latin typeface="Times New Roman" panose="02020603050405020304" pitchFamily="18" charset="0"/>
                  <a:ea typeface="Times New Roman" panose="02020603050405020304" pitchFamily="18" charset="0"/>
                </a:endParaRPr>
              </a:p>
              <a:p>
                <a:pPr indent="190500" algn="just"/>
                <a:r>
                  <a:rPr lang="en-US" sz="3200" dirty="0">
                    <a:effectLst/>
                    <a:latin typeface="Times New Roman" panose="02020603050405020304" pitchFamily="18"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indent="190500" algn="just"/>
                <a:r>
                  <a:rPr lang="en-US" sz="3200" dirty="0">
                    <a:effectLst/>
                    <a:latin typeface="Times New Roman" panose="02020603050405020304" pitchFamily="18" charset="0"/>
                    <a:ea typeface="Times New Roman" panose="02020603050405020304" pitchFamily="18" charset="0"/>
                  </a:rPr>
                  <a:t>	</a:t>
                </a:r>
                <a14:m>
                  <m:oMath xmlns:m="http://schemas.openxmlformats.org/officeDocument/2006/math">
                    <m:r>
                      <a:rPr lang="en-US" sz="3200" i="1">
                        <a:effectLst/>
                        <a:latin typeface="Cambria Math" panose="02040503050406030204" pitchFamily="18" charset="0"/>
                        <a:ea typeface="Times New Roman" panose="02020603050405020304" pitchFamily="18" charset="0"/>
                      </a:rPr>
                      <m:t>−0.9</m:t>
                    </m:r>
                    <m:func>
                      <m:funcPr>
                        <m:ctrlPr>
                          <a:rPr lang="en-CA" sz="3200" i="1">
                            <a:effectLst/>
                            <a:latin typeface="Cambria Math" panose="02040503050406030204" pitchFamily="18" charset="0"/>
                            <a:ea typeface="Times New Roman" panose="02020603050405020304" pitchFamily="18" charset="0"/>
                          </a:rPr>
                        </m:ctrlPr>
                      </m:funcPr>
                      <m:fName>
                        <m:r>
                          <a:rPr lang="en-US" sz="3200" i="1">
                            <a:effectLst/>
                            <a:latin typeface="Cambria Math" panose="02040503050406030204" pitchFamily="18" charset="0"/>
                            <a:ea typeface="Times New Roman" panose="02020603050405020304" pitchFamily="18" charset="0"/>
                          </a:rPr>
                          <m:t>𝑙𝑛</m:t>
                        </m:r>
                      </m:fName>
                      <m:e>
                        <m:r>
                          <a:rPr lang="en-US" sz="3200" i="1">
                            <a:effectLst/>
                            <a:latin typeface="Cambria Math" panose="02040503050406030204" pitchFamily="18" charset="0"/>
                            <a:ea typeface="Times New Roman" panose="02020603050405020304" pitchFamily="18" charset="0"/>
                          </a:rPr>
                          <m:t>0</m:t>
                        </m:r>
                      </m:e>
                    </m:func>
                    <m:r>
                      <a:rPr lang="en-US" sz="3200" i="1">
                        <a:effectLst/>
                        <a:latin typeface="Cambria Math" panose="02040503050406030204" pitchFamily="18" charset="0"/>
                        <a:ea typeface="Times New Roman" panose="02020603050405020304" pitchFamily="18" charset="0"/>
                      </a:rPr>
                      <m:t>.9−0.1</m:t>
                    </m:r>
                    <m:func>
                      <m:funcPr>
                        <m:ctrlPr>
                          <a:rPr lang="en-CA" sz="3200" i="1">
                            <a:effectLst/>
                            <a:latin typeface="Cambria Math" panose="02040503050406030204" pitchFamily="18" charset="0"/>
                            <a:ea typeface="Times New Roman" panose="02020603050405020304" pitchFamily="18" charset="0"/>
                          </a:rPr>
                        </m:ctrlPr>
                      </m:funcPr>
                      <m:fName>
                        <m:r>
                          <a:rPr lang="en-US" sz="3200" i="1">
                            <a:effectLst/>
                            <a:latin typeface="Cambria Math" panose="02040503050406030204" pitchFamily="18" charset="0"/>
                            <a:ea typeface="Times New Roman" panose="02020603050405020304" pitchFamily="18" charset="0"/>
                          </a:rPr>
                          <m:t>𝑙𝑛</m:t>
                        </m:r>
                      </m:fName>
                      <m:e>
                        <m:r>
                          <a:rPr lang="en-US" sz="3200" i="1">
                            <a:effectLst/>
                            <a:latin typeface="Cambria Math" panose="02040503050406030204" pitchFamily="18" charset="0"/>
                            <a:ea typeface="Times New Roman" panose="02020603050405020304" pitchFamily="18" charset="0"/>
                          </a:rPr>
                          <m:t>0</m:t>
                        </m:r>
                      </m:e>
                    </m:func>
                    <m:r>
                      <a:rPr lang="en-US" sz="3200" i="1">
                        <a:effectLst/>
                        <a:latin typeface="Cambria Math" panose="02040503050406030204" pitchFamily="18" charset="0"/>
                        <a:ea typeface="Times New Roman" panose="02020603050405020304" pitchFamily="18" charset="0"/>
                      </a:rPr>
                      <m:t>.1=0.33</m:t>
                    </m:r>
                  </m:oMath>
                </a14:m>
                <a:endParaRPr lang="en-CA" sz="3200" dirty="0">
                  <a:effectLst/>
                  <a:latin typeface="Times New Roman" panose="02020603050405020304" pitchFamily="18" charset="0"/>
                  <a:ea typeface="Times New Roman" panose="02020603050405020304" pitchFamily="18" charset="0"/>
                </a:endParaRPr>
              </a:p>
              <a:p>
                <a:endParaRPr lang="en-CA" sz="3200" dirty="0"/>
              </a:p>
            </p:txBody>
          </p:sp>
        </mc:Choice>
        <mc:Fallback>
          <p:sp>
            <p:nvSpPr>
              <p:cNvPr id="3" name="Content Placeholder 2">
                <a:extLst>
                  <a:ext uri="{FF2B5EF4-FFF2-40B4-BE49-F238E27FC236}">
                    <a16:creationId xmlns:a16="http://schemas.microsoft.com/office/drawing/2014/main" id="{766A6751-741C-EB3C-C9FC-46AE03D1FA61}"/>
                  </a:ext>
                </a:extLst>
              </p:cNvPr>
              <p:cNvSpPr>
                <a:spLocks noGrp="1" noRot="1" noChangeAspect="1" noMove="1" noResize="1" noEditPoints="1" noAdjustHandles="1" noChangeArrowheads="1" noChangeShapeType="1" noTextEdit="1"/>
              </p:cNvSpPr>
              <p:nvPr>
                <p:ph idx="1"/>
              </p:nvPr>
            </p:nvSpPr>
            <p:spPr>
              <a:blipFill>
                <a:blip r:embed="rId2"/>
                <a:stretch>
                  <a:fillRect t="-3081" r="-1449"/>
                </a:stretch>
              </a:blipFill>
            </p:spPr>
            <p:txBody>
              <a:bodyPr/>
              <a:lstStyle/>
              <a:p>
                <a:r>
                  <a:rPr lang="en-CA">
                    <a:noFill/>
                  </a:rPr>
                  <a:t> </a:t>
                </a:r>
              </a:p>
            </p:txBody>
          </p:sp>
        </mc:Fallback>
      </mc:AlternateContent>
    </p:spTree>
    <p:extLst>
      <p:ext uri="{BB962C8B-B14F-4D97-AF65-F5344CB8AC3E}">
        <p14:creationId xmlns:p14="http://schemas.microsoft.com/office/powerpoint/2010/main" val="17134263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B826C-FC18-BCE4-7482-8B14679B4782}"/>
              </a:ext>
            </a:extLst>
          </p:cNvPr>
          <p:cNvSpPr>
            <a:spLocks noGrp="1"/>
          </p:cNvSpPr>
          <p:nvPr>
            <p:ph type="title"/>
          </p:nvPr>
        </p:nvSpPr>
        <p:spPr/>
        <p:txBody>
          <a:bodyPr/>
          <a:lstStyle/>
          <a:p>
            <a:endParaRPr lang="en-CA"/>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43FF2748-22FA-867F-87B3-D77F7D06A8DA}"/>
                  </a:ext>
                </a:extLst>
              </p:cNvPr>
              <p:cNvSpPr>
                <a:spLocks noGrp="1"/>
              </p:cNvSpPr>
              <p:nvPr>
                <p:ph idx="1"/>
              </p:nvPr>
            </p:nvSpPr>
            <p:spPr/>
            <p:txBody>
              <a:bodyPr>
                <a:noAutofit/>
              </a:bodyPr>
              <a:lstStyle/>
              <a:p>
                <a:pPr indent="190500" algn="just"/>
                <a:r>
                  <a:rPr lang="en-US" sz="3200" dirty="0">
                    <a:effectLst/>
                    <a:latin typeface="Times New Roman" panose="02020603050405020304" pitchFamily="18" charset="0"/>
                    <a:ea typeface="Times New Roman" panose="02020603050405020304" pitchFamily="18" charset="0"/>
                  </a:rPr>
                  <a:t>A novice, who has no priori knowledge on these events, may assign 50% probability to each outcome. </a:t>
                </a:r>
              </a:p>
              <a:p>
                <a:pPr indent="190500" algn="just"/>
                <a:r>
                  <a:rPr lang="en-US" sz="3200" dirty="0">
                    <a:effectLst/>
                    <a:latin typeface="Times New Roman" panose="02020603050405020304" pitchFamily="18" charset="0"/>
                    <a:ea typeface="Times New Roman" panose="02020603050405020304" pitchFamily="18" charset="0"/>
                  </a:rPr>
                  <a:t>For him the uncertainty in prediction is</a:t>
                </a:r>
                <a:endParaRPr lang="en-CA" sz="3200" dirty="0">
                  <a:effectLst/>
                  <a:latin typeface="Times New Roman" panose="02020603050405020304" pitchFamily="18" charset="0"/>
                  <a:ea typeface="Times New Roman" panose="02020603050405020304" pitchFamily="18" charset="0"/>
                </a:endParaRPr>
              </a:p>
              <a:p>
                <a:pPr indent="190500" algn="just"/>
                <a:r>
                  <a:rPr lang="en-US" sz="3200" dirty="0">
                    <a:effectLst/>
                    <a:latin typeface="Times New Roman" panose="02020603050405020304" pitchFamily="18"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r>
                  <a:rPr lang="en-US" sz="3200" dirty="0">
                    <a:effectLst/>
                    <a:latin typeface="Times New Roman" panose="02020603050405020304" pitchFamily="18" charset="0"/>
                    <a:ea typeface="Times New Roman" panose="02020603050405020304" pitchFamily="18" charset="0"/>
                  </a:rPr>
                  <a:t>		</a:t>
                </a:r>
                <a14:m>
                  <m:oMath xmlns:m="http://schemas.openxmlformats.org/officeDocument/2006/math">
                    <m:r>
                      <a:rPr lang="en-US" sz="3200" i="1">
                        <a:effectLst/>
                        <a:latin typeface="Cambria Math" panose="02040503050406030204" pitchFamily="18" charset="0"/>
                        <a:ea typeface="Times New Roman" panose="02020603050405020304" pitchFamily="18" charset="0"/>
                      </a:rPr>
                      <m:t>−0.9</m:t>
                    </m:r>
                    <m:func>
                      <m:funcPr>
                        <m:ctrlPr>
                          <a:rPr lang="en-CA" sz="3200" i="1">
                            <a:effectLst/>
                            <a:latin typeface="Cambria Math" panose="02040503050406030204" pitchFamily="18" charset="0"/>
                            <a:ea typeface="Times New Roman" panose="02020603050405020304" pitchFamily="18" charset="0"/>
                          </a:rPr>
                        </m:ctrlPr>
                      </m:funcPr>
                      <m:fName>
                        <m:r>
                          <a:rPr lang="en-US" sz="3200" i="1">
                            <a:effectLst/>
                            <a:latin typeface="Cambria Math" panose="02040503050406030204" pitchFamily="18" charset="0"/>
                            <a:ea typeface="Times New Roman" panose="02020603050405020304" pitchFamily="18" charset="0"/>
                          </a:rPr>
                          <m:t>𝑙𝑛</m:t>
                        </m:r>
                      </m:fName>
                      <m:e>
                        <m:r>
                          <a:rPr lang="en-US" sz="3200" i="1">
                            <a:effectLst/>
                            <a:latin typeface="Cambria Math" panose="02040503050406030204" pitchFamily="18" charset="0"/>
                            <a:ea typeface="Times New Roman" panose="02020603050405020304" pitchFamily="18" charset="0"/>
                          </a:rPr>
                          <m:t>0</m:t>
                        </m:r>
                      </m:e>
                    </m:func>
                    <m:r>
                      <a:rPr lang="en-US" sz="3200" i="1">
                        <a:effectLst/>
                        <a:latin typeface="Cambria Math" panose="02040503050406030204" pitchFamily="18" charset="0"/>
                        <a:ea typeface="Times New Roman" panose="02020603050405020304" pitchFamily="18" charset="0"/>
                      </a:rPr>
                      <m:t>.5−0.1</m:t>
                    </m:r>
                    <m:func>
                      <m:funcPr>
                        <m:ctrlPr>
                          <a:rPr lang="en-CA" sz="3200" i="1">
                            <a:effectLst/>
                            <a:latin typeface="Cambria Math" panose="02040503050406030204" pitchFamily="18" charset="0"/>
                            <a:ea typeface="Times New Roman" panose="02020603050405020304" pitchFamily="18" charset="0"/>
                          </a:rPr>
                        </m:ctrlPr>
                      </m:funcPr>
                      <m:fName>
                        <m:r>
                          <a:rPr lang="en-US" sz="3200" i="1">
                            <a:effectLst/>
                            <a:latin typeface="Cambria Math" panose="02040503050406030204" pitchFamily="18" charset="0"/>
                            <a:ea typeface="Times New Roman" panose="02020603050405020304" pitchFamily="18" charset="0"/>
                          </a:rPr>
                          <m:t>𝑙𝑛</m:t>
                        </m:r>
                      </m:fName>
                      <m:e>
                        <m:r>
                          <a:rPr lang="en-US" sz="3200" i="1">
                            <a:effectLst/>
                            <a:latin typeface="Cambria Math" panose="02040503050406030204" pitchFamily="18" charset="0"/>
                            <a:ea typeface="Times New Roman" panose="02020603050405020304" pitchFamily="18" charset="0"/>
                          </a:rPr>
                          <m:t>0</m:t>
                        </m:r>
                      </m:e>
                    </m:func>
                    <m:r>
                      <a:rPr lang="en-US" sz="3200" i="1">
                        <a:effectLst/>
                        <a:latin typeface="Cambria Math" panose="02040503050406030204" pitchFamily="18" charset="0"/>
                        <a:ea typeface="Times New Roman" panose="02020603050405020304" pitchFamily="18" charset="0"/>
                      </a:rPr>
                      <m:t>.5=0.69</m:t>
                    </m:r>
                  </m:oMath>
                </a14:m>
                <a:endParaRPr lang="en-CA" sz="3200" dirty="0">
                  <a:effectLst/>
                  <a:latin typeface="Times New Roman" panose="02020603050405020304" pitchFamily="18" charset="0"/>
                  <a:ea typeface="Times New Roman" panose="02020603050405020304" pitchFamily="18" charset="0"/>
                </a:endParaRPr>
              </a:p>
              <a:p>
                <a:pPr indent="190500" algn="just"/>
                <a:r>
                  <a:rPr lang="en-US" sz="3200" dirty="0">
                    <a:effectLst/>
                    <a:latin typeface="Times New Roman" panose="02020603050405020304" pitchFamily="18"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indent="190500" algn="just"/>
                <a:r>
                  <a:rPr lang="en-US" sz="3200" dirty="0">
                    <a:effectLst/>
                    <a:latin typeface="Times New Roman" panose="02020603050405020304" pitchFamily="18" charset="0"/>
                    <a:ea typeface="Times New Roman" panose="02020603050405020304" pitchFamily="18" charset="0"/>
                  </a:rPr>
                  <a:t>It is clearly that the expert, who has accumulated knowledge through long time experience, has better estimation than novice in a stable environment. </a:t>
                </a:r>
                <a:endParaRPr lang="en-CA" sz="3200" dirty="0">
                  <a:effectLst/>
                  <a:latin typeface="Times New Roman" panose="02020603050405020304" pitchFamily="18" charset="0"/>
                  <a:ea typeface="Times New Roman" panose="02020603050405020304" pitchFamily="18" charset="0"/>
                </a:endParaRPr>
              </a:p>
              <a:p>
                <a:endParaRPr lang="en-CA" sz="3200" dirty="0"/>
              </a:p>
            </p:txBody>
          </p:sp>
        </mc:Choice>
        <mc:Fallback>
          <p:sp>
            <p:nvSpPr>
              <p:cNvPr id="3" name="Content Placeholder 2">
                <a:extLst>
                  <a:ext uri="{FF2B5EF4-FFF2-40B4-BE49-F238E27FC236}">
                    <a16:creationId xmlns:a16="http://schemas.microsoft.com/office/drawing/2014/main" id="{43FF2748-22FA-867F-87B3-D77F7D06A8DA}"/>
                  </a:ext>
                </a:extLst>
              </p:cNvPr>
              <p:cNvSpPr>
                <a:spLocks noGrp="1" noRot="1" noChangeAspect="1" noMove="1" noResize="1" noEditPoints="1" noAdjustHandles="1" noChangeArrowheads="1" noChangeShapeType="1" noTextEdit="1"/>
              </p:cNvSpPr>
              <p:nvPr>
                <p:ph idx="1"/>
              </p:nvPr>
            </p:nvSpPr>
            <p:spPr>
              <a:blipFill>
                <a:blip r:embed="rId2"/>
                <a:stretch>
                  <a:fillRect l="-1333" t="-3081" r="-1449" b="-12045"/>
                </a:stretch>
              </a:blipFill>
            </p:spPr>
            <p:txBody>
              <a:bodyPr/>
              <a:lstStyle/>
              <a:p>
                <a:r>
                  <a:rPr lang="en-CA">
                    <a:noFill/>
                  </a:rPr>
                  <a:t> </a:t>
                </a:r>
              </a:p>
            </p:txBody>
          </p:sp>
        </mc:Fallback>
      </mc:AlternateContent>
    </p:spTree>
    <p:extLst>
      <p:ext uri="{BB962C8B-B14F-4D97-AF65-F5344CB8AC3E}">
        <p14:creationId xmlns:p14="http://schemas.microsoft.com/office/powerpoint/2010/main" val="167444724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93BB5-26FB-A9E3-AB70-E9210ADE17FF}"/>
              </a:ext>
            </a:extLst>
          </p:cNvPr>
          <p:cNvSpPr>
            <a:spLocks noGrp="1"/>
          </p:cNvSpPr>
          <p:nvPr>
            <p:ph type="title"/>
          </p:nvPr>
        </p:nvSpPr>
        <p:spPr/>
        <p:txBody>
          <a:bodyPr/>
          <a:lstStyle/>
          <a:p>
            <a:endParaRPr lang="en-CA"/>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202037C5-D77C-B88F-3DD9-AE3740D496B7}"/>
                  </a:ext>
                </a:extLst>
              </p:cNvPr>
              <p:cNvSpPr>
                <a:spLocks noGrp="1"/>
              </p:cNvSpPr>
              <p:nvPr>
                <p:ph idx="1"/>
              </p:nvPr>
            </p:nvSpPr>
            <p:spPr/>
            <p:txBody>
              <a:bodyPr>
                <a:normAutofit/>
              </a:bodyPr>
              <a:lstStyle/>
              <a:p>
                <a:pPr indent="190500" algn="just"/>
                <a:r>
                  <a:rPr lang="en-US" sz="3200" dirty="0">
                    <a:effectLst/>
                    <a:latin typeface="Times New Roman" panose="02020603050405020304" pitchFamily="18" charset="0"/>
                    <a:ea typeface="Times New Roman" panose="02020603050405020304" pitchFamily="18" charset="0"/>
                  </a:rPr>
                  <a:t>Now assume the environment experiences some fundamental change and the new probabilities of state 1 and state 2 become 10% and 90% respectively. </a:t>
                </a:r>
              </a:p>
              <a:p>
                <a:pPr indent="190500" algn="just"/>
                <a:r>
                  <a:rPr lang="en-US" sz="3200" dirty="0">
                    <a:effectLst/>
                    <a:latin typeface="Times New Roman" panose="02020603050405020304" pitchFamily="18" charset="0"/>
                    <a:ea typeface="Times New Roman" panose="02020603050405020304" pitchFamily="18" charset="0"/>
                  </a:rPr>
                  <a:t>This time, the uncertainty of the prediction by the expert, who still uses the old probability, is</a:t>
                </a:r>
                <a:endParaRPr lang="en-CA" sz="3200" dirty="0">
                  <a:effectLst/>
                  <a:latin typeface="Times New Roman" panose="02020603050405020304" pitchFamily="18" charset="0"/>
                  <a:ea typeface="Times New Roman" panose="02020603050405020304" pitchFamily="18" charset="0"/>
                </a:endParaRPr>
              </a:p>
              <a:p>
                <a:pPr indent="190500" algn="just"/>
                <a:r>
                  <a:rPr lang="en-US" sz="3200" dirty="0">
                    <a:effectLst/>
                    <a:latin typeface="Times New Roman" panose="02020603050405020304" pitchFamily="18"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pPr indent="190500" algn="just"/>
                <a:r>
                  <a:rPr lang="en-US" sz="3200" dirty="0">
                    <a:effectLst/>
                    <a:latin typeface="Times New Roman" panose="02020603050405020304" pitchFamily="18" charset="0"/>
                    <a:ea typeface="Times New Roman" panose="02020603050405020304" pitchFamily="18" charset="0"/>
                  </a:rPr>
                  <a:t>	</a:t>
                </a:r>
                <a14:m>
                  <m:oMath xmlns:m="http://schemas.openxmlformats.org/officeDocument/2006/math">
                    <m:r>
                      <a:rPr lang="en-US" sz="3200" i="1">
                        <a:effectLst/>
                        <a:latin typeface="Cambria Math" panose="02040503050406030204" pitchFamily="18" charset="0"/>
                        <a:ea typeface="Times New Roman" panose="02020603050405020304" pitchFamily="18" charset="0"/>
                      </a:rPr>
                      <m:t>−0.9</m:t>
                    </m:r>
                    <m:func>
                      <m:funcPr>
                        <m:ctrlPr>
                          <a:rPr lang="en-CA" sz="3200" i="1">
                            <a:effectLst/>
                            <a:latin typeface="Cambria Math" panose="02040503050406030204" pitchFamily="18" charset="0"/>
                            <a:ea typeface="Times New Roman" panose="02020603050405020304" pitchFamily="18" charset="0"/>
                          </a:rPr>
                        </m:ctrlPr>
                      </m:funcPr>
                      <m:fName>
                        <m:r>
                          <a:rPr lang="en-US" sz="3200" i="1">
                            <a:effectLst/>
                            <a:latin typeface="Cambria Math" panose="02040503050406030204" pitchFamily="18" charset="0"/>
                            <a:ea typeface="Times New Roman" panose="02020603050405020304" pitchFamily="18" charset="0"/>
                          </a:rPr>
                          <m:t>𝑙𝑛</m:t>
                        </m:r>
                      </m:fName>
                      <m:e>
                        <m:r>
                          <a:rPr lang="en-US" sz="3200" i="1">
                            <a:effectLst/>
                            <a:latin typeface="Cambria Math" panose="02040503050406030204" pitchFamily="18" charset="0"/>
                            <a:ea typeface="Times New Roman" panose="02020603050405020304" pitchFamily="18" charset="0"/>
                          </a:rPr>
                          <m:t>0</m:t>
                        </m:r>
                      </m:e>
                    </m:func>
                    <m:r>
                      <a:rPr lang="en-US" sz="3200" i="1">
                        <a:effectLst/>
                        <a:latin typeface="Cambria Math" panose="02040503050406030204" pitchFamily="18" charset="0"/>
                        <a:ea typeface="Times New Roman" panose="02020603050405020304" pitchFamily="18" charset="0"/>
                      </a:rPr>
                      <m:t>.1−0.1</m:t>
                    </m:r>
                    <m:func>
                      <m:funcPr>
                        <m:ctrlPr>
                          <a:rPr lang="en-CA" sz="3200" i="1">
                            <a:effectLst/>
                            <a:latin typeface="Cambria Math" panose="02040503050406030204" pitchFamily="18" charset="0"/>
                            <a:ea typeface="Times New Roman" panose="02020603050405020304" pitchFamily="18" charset="0"/>
                          </a:rPr>
                        </m:ctrlPr>
                      </m:funcPr>
                      <m:fName>
                        <m:r>
                          <a:rPr lang="en-US" sz="3200" i="1">
                            <a:effectLst/>
                            <a:latin typeface="Cambria Math" panose="02040503050406030204" pitchFamily="18" charset="0"/>
                            <a:ea typeface="Times New Roman" panose="02020603050405020304" pitchFamily="18" charset="0"/>
                          </a:rPr>
                          <m:t>𝑙𝑛</m:t>
                        </m:r>
                      </m:fName>
                      <m:e>
                        <m:r>
                          <a:rPr lang="en-US" sz="3200" i="1">
                            <a:effectLst/>
                            <a:latin typeface="Cambria Math" panose="02040503050406030204" pitchFamily="18" charset="0"/>
                            <a:ea typeface="Times New Roman" panose="02020603050405020304" pitchFamily="18" charset="0"/>
                          </a:rPr>
                          <m:t>0</m:t>
                        </m:r>
                      </m:e>
                    </m:func>
                    <m:r>
                      <a:rPr lang="en-US" sz="3200" i="1">
                        <a:effectLst/>
                        <a:latin typeface="Cambria Math" panose="02040503050406030204" pitchFamily="18" charset="0"/>
                        <a:ea typeface="Times New Roman" panose="02020603050405020304" pitchFamily="18" charset="0"/>
                      </a:rPr>
                      <m:t>.9=2.08</m:t>
                    </m:r>
                  </m:oMath>
                </a14:m>
                <a:endParaRPr lang="en-CA" sz="3200" dirty="0">
                  <a:effectLst/>
                  <a:latin typeface="Times New Roman" panose="02020603050405020304" pitchFamily="18" charset="0"/>
                  <a:ea typeface="Times New Roman" panose="02020603050405020304" pitchFamily="18" charset="0"/>
                </a:endParaRPr>
              </a:p>
              <a:p>
                <a:endParaRPr lang="en-CA" sz="3200" dirty="0"/>
              </a:p>
            </p:txBody>
          </p:sp>
        </mc:Choice>
        <mc:Fallback>
          <p:sp>
            <p:nvSpPr>
              <p:cNvPr id="3" name="Content Placeholder 2">
                <a:extLst>
                  <a:ext uri="{FF2B5EF4-FFF2-40B4-BE49-F238E27FC236}">
                    <a16:creationId xmlns:a16="http://schemas.microsoft.com/office/drawing/2014/main" id="{202037C5-D77C-B88F-3DD9-AE3740D496B7}"/>
                  </a:ext>
                </a:extLst>
              </p:cNvPr>
              <p:cNvSpPr>
                <a:spLocks noGrp="1" noRot="1" noChangeAspect="1" noMove="1" noResize="1" noEditPoints="1" noAdjustHandles="1" noChangeArrowheads="1" noChangeShapeType="1" noTextEdit="1"/>
              </p:cNvSpPr>
              <p:nvPr>
                <p:ph idx="1"/>
              </p:nvPr>
            </p:nvSpPr>
            <p:spPr>
              <a:blipFill>
                <a:blip r:embed="rId2"/>
                <a:stretch>
                  <a:fillRect t="-3081" r="-1449"/>
                </a:stretch>
              </a:blipFill>
            </p:spPr>
            <p:txBody>
              <a:bodyPr/>
              <a:lstStyle/>
              <a:p>
                <a:r>
                  <a:rPr lang="en-CA">
                    <a:noFill/>
                  </a:rPr>
                  <a:t> </a:t>
                </a:r>
              </a:p>
            </p:txBody>
          </p:sp>
        </mc:Fallback>
      </mc:AlternateContent>
    </p:spTree>
    <p:extLst>
      <p:ext uri="{BB962C8B-B14F-4D97-AF65-F5344CB8AC3E}">
        <p14:creationId xmlns:p14="http://schemas.microsoft.com/office/powerpoint/2010/main" val="33471864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3AB95-7EED-829E-1AB6-8FE14AE1D5D7}"/>
              </a:ext>
            </a:extLst>
          </p:cNvPr>
          <p:cNvSpPr>
            <a:spLocks noGrp="1"/>
          </p:cNvSpPr>
          <p:nvPr>
            <p:ph type="title"/>
          </p:nvPr>
        </p:nvSpPr>
        <p:spPr/>
        <p:txBody>
          <a:bodyPr/>
          <a:lstStyle/>
          <a:p>
            <a:endParaRPr lang="en-CA"/>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D0BA2061-F2CA-6DF8-C55C-F38CF04BE3B0}"/>
                  </a:ext>
                </a:extLst>
              </p:cNvPr>
              <p:cNvSpPr>
                <a:spLocks noGrp="1"/>
              </p:cNvSpPr>
              <p:nvPr>
                <p:ph idx="1"/>
              </p:nvPr>
            </p:nvSpPr>
            <p:spPr/>
            <p:txBody>
              <a:bodyPr>
                <a:normAutofit/>
              </a:bodyPr>
              <a:lstStyle/>
              <a:p>
                <a:pPr indent="190500" algn="just"/>
                <a:r>
                  <a:rPr lang="en-US" sz="3200" dirty="0">
                    <a:effectLst/>
                    <a:latin typeface="Times New Roman" panose="02020603050405020304" pitchFamily="18" charset="0"/>
                    <a:ea typeface="Times New Roman" panose="02020603050405020304" pitchFamily="18" charset="0"/>
                  </a:rPr>
                  <a:t>while the uncertainty of prediction by a novice is</a:t>
                </a:r>
                <a:endParaRPr lang="en-CA" sz="3200" dirty="0">
                  <a:effectLst/>
                  <a:latin typeface="Times New Roman" panose="02020603050405020304" pitchFamily="18" charset="0"/>
                  <a:ea typeface="Times New Roman" panose="02020603050405020304" pitchFamily="18" charset="0"/>
                </a:endParaRPr>
              </a:p>
              <a:p>
                <a:pPr indent="190500" algn="just"/>
                <a:r>
                  <a:rPr lang="en-US" sz="3200" dirty="0">
                    <a:effectLst/>
                    <a:latin typeface="Times New Roman" panose="02020603050405020304" pitchFamily="18" charset="0"/>
                    <a:ea typeface="Times New Roman" panose="02020603050405020304" pitchFamily="18" charset="0"/>
                  </a:rPr>
                  <a:t> </a:t>
                </a:r>
                <a:endParaRPr lang="en-CA" sz="3200" dirty="0">
                  <a:effectLst/>
                  <a:latin typeface="Times New Roman" panose="02020603050405020304" pitchFamily="18" charset="0"/>
                  <a:ea typeface="Times New Roman" panose="02020603050405020304" pitchFamily="18" charset="0"/>
                </a:endParaRPr>
              </a:p>
              <a:p>
                <a:r>
                  <a:rPr lang="en-US" sz="3200" dirty="0">
                    <a:effectLst/>
                    <a:latin typeface="Times New Roman" panose="02020603050405020304" pitchFamily="18" charset="0"/>
                    <a:ea typeface="Times New Roman" panose="02020603050405020304" pitchFamily="18" charset="0"/>
                  </a:rPr>
                  <a:t>		</a:t>
                </a:r>
                <a14:m>
                  <m:oMath xmlns:m="http://schemas.openxmlformats.org/officeDocument/2006/math">
                    <m:r>
                      <a:rPr lang="en-US" sz="3200" i="1">
                        <a:effectLst/>
                        <a:latin typeface="Cambria Math" panose="02040503050406030204" pitchFamily="18" charset="0"/>
                        <a:ea typeface="Times New Roman" panose="02020603050405020304" pitchFamily="18" charset="0"/>
                      </a:rPr>
                      <m:t>−0.9</m:t>
                    </m:r>
                    <m:func>
                      <m:funcPr>
                        <m:ctrlPr>
                          <a:rPr lang="en-CA" sz="3200" i="1">
                            <a:effectLst/>
                            <a:latin typeface="Cambria Math" panose="02040503050406030204" pitchFamily="18" charset="0"/>
                            <a:ea typeface="Times New Roman" panose="02020603050405020304" pitchFamily="18" charset="0"/>
                          </a:rPr>
                        </m:ctrlPr>
                      </m:funcPr>
                      <m:fName>
                        <m:r>
                          <a:rPr lang="en-US" sz="3200" i="1">
                            <a:effectLst/>
                            <a:latin typeface="Cambria Math" panose="02040503050406030204" pitchFamily="18" charset="0"/>
                            <a:ea typeface="Times New Roman" panose="02020603050405020304" pitchFamily="18" charset="0"/>
                          </a:rPr>
                          <m:t>𝑙𝑛</m:t>
                        </m:r>
                      </m:fName>
                      <m:e>
                        <m:r>
                          <a:rPr lang="en-US" sz="3200" i="1">
                            <a:effectLst/>
                            <a:latin typeface="Cambria Math" panose="02040503050406030204" pitchFamily="18" charset="0"/>
                            <a:ea typeface="Times New Roman" panose="02020603050405020304" pitchFamily="18" charset="0"/>
                          </a:rPr>
                          <m:t>0</m:t>
                        </m:r>
                      </m:e>
                    </m:func>
                    <m:r>
                      <a:rPr lang="en-US" sz="3200" i="1">
                        <a:effectLst/>
                        <a:latin typeface="Cambria Math" panose="02040503050406030204" pitchFamily="18" charset="0"/>
                        <a:ea typeface="Times New Roman" panose="02020603050405020304" pitchFamily="18" charset="0"/>
                      </a:rPr>
                      <m:t>.5−0.1</m:t>
                    </m:r>
                    <m:func>
                      <m:funcPr>
                        <m:ctrlPr>
                          <a:rPr lang="en-CA" sz="3200" i="1">
                            <a:effectLst/>
                            <a:latin typeface="Cambria Math" panose="02040503050406030204" pitchFamily="18" charset="0"/>
                            <a:ea typeface="Times New Roman" panose="02020603050405020304" pitchFamily="18" charset="0"/>
                          </a:rPr>
                        </m:ctrlPr>
                      </m:funcPr>
                      <m:fName>
                        <m:r>
                          <a:rPr lang="en-US" sz="3200" i="1">
                            <a:effectLst/>
                            <a:latin typeface="Cambria Math" panose="02040503050406030204" pitchFamily="18" charset="0"/>
                            <a:ea typeface="Times New Roman" panose="02020603050405020304" pitchFamily="18" charset="0"/>
                          </a:rPr>
                          <m:t>𝑙𝑛</m:t>
                        </m:r>
                      </m:fName>
                      <m:e>
                        <m:r>
                          <a:rPr lang="en-US" sz="3200" i="1">
                            <a:effectLst/>
                            <a:latin typeface="Cambria Math" panose="02040503050406030204" pitchFamily="18" charset="0"/>
                            <a:ea typeface="Times New Roman" panose="02020603050405020304" pitchFamily="18" charset="0"/>
                          </a:rPr>
                          <m:t>0</m:t>
                        </m:r>
                      </m:e>
                    </m:func>
                    <m:r>
                      <a:rPr lang="en-US" sz="3200" i="1">
                        <a:effectLst/>
                        <a:latin typeface="Cambria Math" panose="02040503050406030204" pitchFamily="18" charset="0"/>
                        <a:ea typeface="Times New Roman" panose="02020603050405020304" pitchFamily="18" charset="0"/>
                      </a:rPr>
                      <m:t>.5=0.69</m:t>
                    </m:r>
                  </m:oMath>
                </a14:m>
                <a:endParaRPr lang="en-CA" sz="3200" dirty="0">
                  <a:effectLst/>
                  <a:latin typeface="Times New Roman" panose="02020603050405020304" pitchFamily="18" charset="0"/>
                  <a:ea typeface="Times New Roman" panose="02020603050405020304" pitchFamily="18" charset="0"/>
                </a:endParaRPr>
              </a:p>
              <a:p>
                <a:endParaRPr lang="en-CA" sz="3200" dirty="0"/>
              </a:p>
            </p:txBody>
          </p:sp>
        </mc:Choice>
        <mc:Fallback>
          <p:sp>
            <p:nvSpPr>
              <p:cNvPr id="3" name="Content Placeholder 2">
                <a:extLst>
                  <a:ext uri="{FF2B5EF4-FFF2-40B4-BE49-F238E27FC236}">
                    <a16:creationId xmlns:a16="http://schemas.microsoft.com/office/drawing/2014/main" id="{D0BA2061-F2CA-6DF8-C55C-F38CF04BE3B0}"/>
                  </a:ext>
                </a:extLst>
              </p:cNvPr>
              <p:cNvSpPr>
                <a:spLocks noGrp="1" noRot="1" noChangeAspect="1" noMove="1" noResize="1" noEditPoints="1" noAdjustHandles="1" noChangeArrowheads="1" noChangeShapeType="1" noTextEdit="1"/>
              </p:cNvSpPr>
              <p:nvPr>
                <p:ph idx="1"/>
              </p:nvPr>
            </p:nvSpPr>
            <p:spPr>
              <a:blipFill>
                <a:blip r:embed="rId2"/>
                <a:stretch>
                  <a:fillRect l="-1333" t="-3081"/>
                </a:stretch>
              </a:blipFill>
            </p:spPr>
            <p:txBody>
              <a:bodyPr/>
              <a:lstStyle/>
              <a:p>
                <a:r>
                  <a:rPr lang="en-CA">
                    <a:noFill/>
                  </a:rPr>
                  <a:t> </a:t>
                </a:r>
              </a:p>
            </p:txBody>
          </p:sp>
        </mc:Fallback>
      </mc:AlternateContent>
    </p:spTree>
    <p:extLst>
      <p:ext uri="{BB962C8B-B14F-4D97-AF65-F5344CB8AC3E}">
        <p14:creationId xmlns:p14="http://schemas.microsoft.com/office/powerpoint/2010/main" val="785838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1C4C4-B34E-C754-684D-7EF9AAB8CB96}"/>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33FD175E-4CF9-2579-0993-9DABAC20B4A6}"/>
              </a:ext>
            </a:extLst>
          </p:cNvPr>
          <p:cNvSpPr>
            <a:spLocks noGrp="1"/>
          </p:cNvSpPr>
          <p:nvPr>
            <p:ph idx="1"/>
          </p:nvPr>
        </p:nvSpPr>
        <p:spPr/>
        <p:txBody>
          <a:bodyPr>
            <a:normAutofit/>
          </a:bodyPr>
          <a:lstStyle/>
          <a:p>
            <a:r>
              <a:rPr lang="en-US" sz="3200" dirty="0">
                <a:effectLst/>
                <a:latin typeface="Times New Roman" panose="02020603050405020304" pitchFamily="18" charset="0"/>
                <a:ea typeface="Times New Roman" panose="02020603050405020304" pitchFamily="18" charset="0"/>
              </a:rPr>
              <a:t>This shows that when environment changes suddenly, novice actually perform better than experts, whose priori knowledge often cause severe biases in prediction. </a:t>
            </a:r>
          </a:p>
          <a:p>
            <a:r>
              <a:rPr lang="en-US" sz="3200" dirty="0">
                <a:effectLst/>
                <a:latin typeface="Times New Roman" panose="02020603050405020304" pitchFamily="18" charset="0"/>
                <a:ea typeface="Times New Roman" panose="02020603050405020304" pitchFamily="18" charset="0"/>
              </a:rPr>
              <a:t>This is one reason why scientific revolutions are often initiated by and new industries are often pioneered by newcomers or outsiders (Kuhn, 1996; Stearns and Allan, 1996). </a:t>
            </a:r>
            <a:endParaRPr lang="en-CA" sz="3200" dirty="0">
              <a:effectLst/>
              <a:latin typeface="Times New Roman" panose="02020603050405020304" pitchFamily="18" charset="0"/>
              <a:ea typeface="Times New Roman" panose="02020603050405020304" pitchFamily="18" charset="0"/>
            </a:endParaRPr>
          </a:p>
          <a:p>
            <a:endParaRPr lang="en-CA" sz="3200" dirty="0"/>
          </a:p>
        </p:txBody>
      </p:sp>
    </p:spTree>
    <p:extLst>
      <p:ext uri="{BB962C8B-B14F-4D97-AF65-F5344CB8AC3E}">
        <p14:creationId xmlns:p14="http://schemas.microsoft.com/office/powerpoint/2010/main" val="1993066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7020C-688B-977B-BC8A-CB4F5CD1086A}"/>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166C3FBF-5068-A549-118F-E49742B34E6B}"/>
              </a:ext>
            </a:extLst>
          </p:cNvPr>
          <p:cNvSpPr>
            <a:spLocks noGrp="1"/>
          </p:cNvSpPr>
          <p:nvPr>
            <p:ph idx="1"/>
          </p:nvPr>
        </p:nvSpPr>
        <p:spPr/>
        <p:txBody>
          <a:bodyPr/>
          <a:lstStyle/>
          <a:p>
            <a:r>
              <a:rPr lang="en-CA" dirty="0"/>
              <a:t>Overreaction is the opposite of underreaction (conservatism).</a:t>
            </a:r>
          </a:p>
          <a:p>
            <a:r>
              <a:rPr lang="en-CA" dirty="0"/>
              <a:t>We will study these two patterns together from the perspective of coding theory.</a:t>
            </a:r>
          </a:p>
        </p:txBody>
      </p:sp>
    </p:spTree>
    <p:extLst>
      <p:ext uri="{BB962C8B-B14F-4D97-AF65-F5344CB8AC3E}">
        <p14:creationId xmlns:p14="http://schemas.microsoft.com/office/powerpoint/2010/main" val="348714643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26183-6D24-D59E-0AD1-801CB1C26BEE}"/>
              </a:ext>
            </a:extLst>
          </p:cNvPr>
          <p:cNvSpPr>
            <a:spLocks noGrp="1"/>
          </p:cNvSpPr>
          <p:nvPr>
            <p:ph type="title"/>
          </p:nvPr>
        </p:nvSpPr>
        <p:spPr/>
        <p:txBody>
          <a:bodyPr/>
          <a:lstStyle/>
          <a:p>
            <a:r>
              <a:rPr lang="en-CA" dirty="0"/>
              <a:t>Concluding remarks</a:t>
            </a:r>
          </a:p>
        </p:txBody>
      </p:sp>
      <p:sp>
        <p:nvSpPr>
          <p:cNvPr id="3" name="Content Placeholder 2">
            <a:extLst>
              <a:ext uri="{FF2B5EF4-FFF2-40B4-BE49-F238E27FC236}">
                <a16:creationId xmlns:a16="http://schemas.microsoft.com/office/drawing/2014/main" id="{9A6DB33A-FDD9-C379-F0EA-C887AB755F8F}"/>
              </a:ext>
            </a:extLst>
          </p:cNvPr>
          <p:cNvSpPr>
            <a:spLocks noGrp="1"/>
          </p:cNvSpPr>
          <p:nvPr>
            <p:ph idx="1"/>
          </p:nvPr>
        </p:nvSpPr>
        <p:spPr/>
        <p:txBody>
          <a:bodyPr>
            <a:normAutofit fontScale="92500" lnSpcReduction="10000"/>
          </a:bodyPr>
          <a:lstStyle/>
          <a:p>
            <a:r>
              <a:rPr lang="en-US" dirty="0">
                <a:effectLst/>
                <a:latin typeface="Times New Roman" panose="02020603050405020304" pitchFamily="18" charset="0"/>
                <a:ea typeface="Times New Roman" panose="02020603050405020304" pitchFamily="18" charset="0"/>
              </a:rPr>
              <a:t>From the discussion in the last section, we find that some psychological patterns, such as conservatism, reflect the constraints of thermodynamic laws. </a:t>
            </a:r>
          </a:p>
          <a:p>
            <a:r>
              <a:rPr lang="en-US" dirty="0">
                <a:effectLst/>
                <a:latin typeface="Times New Roman" panose="02020603050405020304" pitchFamily="18" charset="0"/>
                <a:ea typeface="Times New Roman" panose="02020603050405020304" pitchFamily="18" charset="0"/>
              </a:rPr>
              <a:t>Others, such as framing and herding, are evolutionary adaptations to enable efficient processing of information, which is the reduction of entropy. </a:t>
            </a:r>
          </a:p>
          <a:p>
            <a:r>
              <a:rPr lang="en-US" dirty="0">
                <a:effectLst/>
                <a:latin typeface="Times New Roman" panose="02020603050405020304" pitchFamily="18" charset="0"/>
                <a:ea typeface="Times New Roman" panose="02020603050405020304" pitchFamily="18" charset="0"/>
              </a:rPr>
              <a:t>Still others, such as overconfidence, illusion and loss aversion, are mental attitudes that help us survive the constant dissipation of energy endured by all non-equilibrium systems. </a:t>
            </a:r>
          </a:p>
          <a:p>
            <a:r>
              <a:rPr lang="en-US" dirty="0">
                <a:effectLst/>
                <a:latin typeface="Times New Roman" panose="02020603050405020304" pitchFamily="18" charset="0"/>
                <a:ea typeface="Times New Roman" panose="02020603050405020304" pitchFamily="18" charset="0"/>
              </a:rPr>
              <a:t>Therefore, entropy theory offers a unified understanding of human mind. </a:t>
            </a:r>
          </a:p>
          <a:p>
            <a:r>
              <a:rPr lang="en-US" dirty="0">
                <a:effectLst/>
                <a:latin typeface="Times New Roman" panose="02020603050405020304" pitchFamily="18" charset="0"/>
                <a:ea typeface="Times New Roman" panose="02020603050405020304" pitchFamily="18" charset="0"/>
              </a:rPr>
              <a:t>This theory shows that mind, like matter, is governed by the same physical laws. </a:t>
            </a:r>
            <a:endParaRPr lang="en-CA" dirty="0">
              <a:effectLst/>
              <a:latin typeface="Times New Roman" panose="02020603050405020304" pitchFamily="18" charset="0"/>
              <a:ea typeface="Times New Roman" panose="02020603050405020304" pitchFamily="18" charset="0"/>
            </a:endParaRPr>
          </a:p>
          <a:p>
            <a:endParaRPr lang="en-CA" dirty="0"/>
          </a:p>
        </p:txBody>
      </p:sp>
    </p:spTree>
    <p:extLst>
      <p:ext uri="{BB962C8B-B14F-4D97-AF65-F5344CB8AC3E}">
        <p14:creationId xmlns:p14="http://schemas.microsoft.com/office/powerpoint/2010/main" val="142092763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CAB51-F804-D7AC-DA90-FCEEC81DD4DA}"/>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B8A07727-EFC7-3998-28D4-F52C5F441E8C}"/>
              </a:ext>
            </a:extLst>
          </p:cNvPr>
          <p:cNvSpPr>
            <a:spLocks noGrp="1"/>
          </p:cNvSpPr>
          <p:nvPr>
            <p:ph idx="1"/>
          </p:nvPr>
        </p:nvSpPr>
        <p:spPr/>
        <p:txBody>
          <a:bodyPr/>
          <a:lstStyle/>
          <a:p>
            <a:r>
              <a:rPr lang="en-CA" dirty="0"/>
              <a:t>Should we still call our psychological </a:t>
            </a:r>
            <a:r>
              <a:rPr lang="en-CA"/>
              <a:t>patterns behavioral biases?</a:t>
            </a:r>
          </a:p>
          <a:p>
            <a:endParaRPr lang="en-CA" dirty="0"/>
          </a:p>
          <a:p>
            <a:endParaRPr lang="en-CA" dirty="0"/>
          </a:p>
        </p:txBody>
      </p:sp>
    </p:spTree>
    <p:extLst>
      <p:ext uri="{BB962C8B-B14F-4D97-AF65-F5344CB8AC3E}">
        <p14:creationId xmlns:p14="http://schemas.microsoft.com/office/powerpoint/2010/main" val="3347029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D0AFD-A8E5-4948-9566-CCA29F8B9E99}"/>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79A127C0-154B-4FF5-BCE6-F5529FB31992}"/>
              </a:ext>
            </a:extLst>
          </p:cNvPr>
          <p:cNvSpPr>
            <a:spLocks noGrp="1"/>
          </p:cNvSpPr>
          <p:nvPr>
            <p:ph idx="1"/>
          </p:nvPr>
        </p:nvSpPr>
        <p:spPr/>
        <p:txBody>
          <a:bodyPr>
            <a:normAutofit lnSpcReduction="10000"/>
          </a:bodyPr>
          <a:lstStyle/>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According to Shannon, “The transducer which does the encoding should match the source to the channel in a statistical sense (Shannon and Weaver, 1949, p. 31)”. </a:t>
            </a: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Therefore, it is economical to learn about the environment and develop coding systems accordingly. </a:t>
            </a: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However, a more refined and specialized coding system performs poorly compared with a generic coding system when transmitting information without specific structures or with structures very different from the coding system. </a:t>
            </a: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The choice of coding systems and their life spans depends on how persistent the environments are.</a:t>
            </a:r>
            <a:endParaRPr lang="en-CA" dirty="0"/>
          </a:p>
        </p:txBody>
      </p:sp>
    </p:spTree>
    <p:extLst>
      <p:ext uri="{BB962C8B-B14F-4D97-AF65-F5344CB8AC3E}">
        <p14:creationId xmlns:p14="http://schemas.microsoft.com/office/powerpoint/2010/main" val="15800814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57172-E1AE-405F-8ADD-A98FF84AB05C}"/>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590F2DDF-507F-4F38-906B-835D9B94D8BE}"/>
              </a:ext>
            </a:extLst>
          </p:cNvPr>
          <p:cNvSpPr>
            <a:spLocks noGrp="1"/>
          </p:cNvSpPr>
          <p:nvPr>
            <p:ph idx="1"/>
          </p:nvPr>
        </p:nvSpPr>
        <p:spPr/>
        <p:txBody>
          <a:bodyPr>
            <a:noAutofit/>
          </a:bodyPr>
          <a:lstStyle/>
          <a:p>
            <a:r>
              <a:rPr lang="en-US" sz="2400" dirty="0">
                <a:effectLst/>
                <a:latin typeface="Times New Roman" panose="02020603050405020304" pitchFamily="18" charset="0"/>
                <a:ea typeface="SimSun" panose="02010600030101010101" pitchFamily="2" charset="-122"/>
                <a:cs typeface="Times New Roman" panose="02020603050405020304" pitchFamily="18" charset="0"/>
              </a:rPr>
              <a:t>“In general, ideal or near ideal encoding requires a long delay in the transmitter and receiver (Shannon and Weaver, p. 31)”. </a:t>
            </a:r>
          </a:p>
          <a:p>
            <a:r>
              <a:rPr lang="en-US" sz="2400" dirty="0">
                <a:effectLst/>
                <a:latin typeface="Times New Roman" panose="02020603050405020304" pitchFamily="18" charset="0"/>
                <a:ea typeface="SimSun" panose="02010600030101010101" pitchFamily="2" charset="-122"/>
                <a:cs typeface="Times New Roman" panose="02020603050405020304" pitchFamily="18" charset="0"/>
              </a:rPr>
              <a:t>The exact length of delay for ideal encoding depends on the persistence of statistical patterns. </a:t>
            </a:r>
          </a:p>
          <a:p>
            <a:r>
              <a:rPr lang="en-US" sz="2400" dirty="0">
                <a:effectLst/>
                <a:latin typeface="Times New Roman" panose="02020603050405020304" pitchFamily="18" charset="0"/>
                <a:ea typeface="SimSun" panose="02010600030101010101" pitchFamily="2" charset="-122"/>
                <a:cs typeface="Times New Roman" panose="02020603050405020304" pitchFamily="18" charset="0"/>
              </a:rPr>
              <a:t>The requirement for delay in encoding presents a tradeoff between efficiency and flexibility. </a:t>
            </a:r>
          </a:p>
          <a:p>
            <a:r>
              <a:rPr lang="en-US" sz="2400" dirty="0">
                <a:effectLst/>
                <a:latin typeface="Times New Roman" panose="02020603050405020304" pitchFamily="18" charset="0"/>
                <a:ea typeface="SimSun" panose="02010600030101010101" pitchFamily="2" charset="-122"/>
                <a:cs typeface="Times New Roman" panose="02020603050405020304" pitchFamily="18" charset="0"/>
              </a:rPr>
              <a:t>For coding to be efficient, a long delay is required to accurately measure the statistical distribution of random processes. </a:t>
            </a:r>
          </a:p>
          <a:p>
            <a:r>
              <a:rPr lang="en-US" sz="2400" dirty="0">
                <a:effectLst/>
                <a:latin typeface="Times New Roman" panose="02020603050405020304" pitchFamily="18" charset="0"/>
                <a:ea typeface="SimSun" panose="02010600030101010101" pitchFamily="2" charset="-122"/>
                <a:cs typeface="Times New Roman" panose="02020603050405020304" pitchFamily="18" charset="0"/>
              </a:rPr>
              <a:t>However, random processes are not always stationary. </a:t>
            </a:r>
          </a:p>
          <a:p>
            <a:r>
              <a:rPr lang="en-US" sz="2400" dirty="0">
                <a:effectLst/>
                <a:latin typeface="Times New Roman" panose="02020603050405020304" pitchFamily="18" charset="0"/>
                <a:ea typeface="SimSun" panose="02010600030101010101" pitchFamily="2" charset="-122"/>
                <a:cs typeface="Times New Roman" panose="02020603050405020304" pitchFamily="18" charset="0"/>
              </a:rPr>
              <a:t>The longer delay in encoding, the slower a system responds to structural changes in random processes. </a:t>
            </a:r>
            <a:endParaRPr lang="en-CA" sz="2400" dirty="0">
              <a:effectLst/>
              <a:latin typeface="Calibri" panose="020F0502020204030204" pitchFamily="34" charset="0"/>
              <a:ea typeface="SimSun" panose="02010600030101010101" pitchFamily="2" charset="-122"/>
              <a:cs typeface="Times New Roman" panose="02020603050405020304" pitchFamily="18" charset="0"/>
            </a:endParaRPr>
          </a:p>
          <a:p>
            <a:endParaRPr lang="en-CA" sz="2400" dirty="0"/>
          </a:p>
        </p:txBody>
      </p:sp>
    </p:spTree>
    <p:extLst>
      <p:ext uri="{BB962C8B-B14F-4D97-AF65-F5344CB8AC3E}">
        <p14:creationId xmlns:p14="http://schemas.microsoft.com/office/powerpoint/2010/main" val="1155563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E1C27-2D62-4128-9A2A-EC8434258D95}"/>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568107FA-AD85-48F6-BCCA-C430ED4744EA}"/>
              </a:ext>
            </a:extLst>
          </p:cNvPr>
          <p:cNvSpPr>
            <a:spLocks noGrp="1"/>
          </p:cNvSpPr>
          <p:nvPr>
            <p:ph idx="1"/>
          </p:nvPr>
        </p:nvSpPr>
        <p:spPr/>
        <p:txBody>
          <a:bodyPr>
            <a:normAutofit lnSpcReduction="10000"/>
          </a:bodyPr>
          <a:lstStyle/>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In statistics, this corresponds to the tradeoff between type I and type II errors. </a:t>
            </a: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An attempt to reduce one type of error will increase another type of error. </a:t>
            </a: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In human psychology, this corresponds to conservatism (underreaction) and overreaction. </a:t>
            </a: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An attempt to reduce one type of bias will increase the likelihood of another bias. </a:t>
            </a:r>
          </a:p>
          <a:p>
            <a:r>
              <a:rPr lang="en-US" sz="2800" dirty="0">
                <a:effectLst/>
                <a:latin typeface="Times New Roman" panose="02020603050405020304" pitchFamily="18" charset="0"/>
                <a:ea typeface="SimSun" panose="02010600030101010101" pitchFamily="2" charset="-122"/>
                <a:cs typeface="Times New Roman" panose="02020603050405020304" pitchFamily="18" charset="0"/>
              </a:rPr>
              <a:t>In light of this understanding, should we continue to call these psychological patterns biases?</a:t>
            </a:r>
            <a:endParaRPr lang="en-CA" dirty="0"/>
          </a:p>
        </p:txBody>
      </p:sp>
    </p:spTree>
    <p:extLst>
      <p:ext uri="{BB962C8B-B14F-4D97-AF65-F5344CB8AC3E}">
        <p14:creationId xmlns:p14="http://schemas.microsoft.com/office/powerpoint/2010/main" val="1952553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52D17-7D13-4332-AEA2-77ADBF6AD586}"/>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67D7AF3D-B562-467F-9B30-21FFFCB4DB96}"/>
              </a:ext>
            </a:extLst>
          </p:cNvPr>
          <p:cNvSpPr>
            <a:spLocks noGrp="1"/>
          </p:cNvSpPr>
          <p:nvPr>
            <p:ph idx="1"/>
          </p:nvPr>
        </p:nvSpPr>
        <p:spPr/>
        <p:txBody>
          <a:bodyPr>
            <a:normAutofit/>
          </a:bodyPr>
          <a:lstStyle/>
          <a:p>
            <a:r>
              <a:rPr lang="en-US" dirty="0">
                <a:effectLst/>
                <a:latin typeface="Times New Roman" panose="02020603050405020304" pitchFamily="18" charset="0"/>
                <a:ea typeface="SimSun" panose="02010600030101010101" pitchFamily="2" charset="-122"/>
                <a:cs typeface="Times New Roman" panose="02020603050405020304" pitchFamily="18" charset="0"/>
              </a:rPr>
              <a:t>In physics and mathematics, we often call certain pairs of variables, such as position and momentum, or energy and time, as conjugate variables. </a:t>
            </a:r>
          </a:p>
          <a:p>
            <a:r>
              <a:rPr lang="en-US" dirty="0">
                <a:effectLst/>
                <a:latin typeface="Times New Roman" panose="02020603050405020304" pitchFamily="18" charset="0"/>
                <a:ea typeface="SimSun" panose="02010600030101010101" pitchFamily="2" charset="-122"/>
                <a:cs typeface="Times New Roman" panose="02020603050405020304" pitchFamily="18" charset="0"/>
              </a:rPr>
              <a:t>From uncertainty principle, these pairs of variables cannot be measured accurately simultaneously. </a:t>
            </a:r>
          </a:p>
          <a:p>
            <a:endParaRPr lang="en-CA" dirty="0">
              <a:effectLst/>
              <a:latin typeface="Calibri" panose="020F0502020204030204" pitchFamily="34" charset="0"/>
              <a:ea typeface="SimSu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2961938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TotalTime>
  <Words>3263</Words>
  <Application>Microsoft Office PowerPoint</Application>
  <PresentationFormat>Widescreen</PresentationFormat>
  <Paragraphs>192</Paragraphs>
  <Slides>51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51</vt:i4>
      </vt:variant>
    </vt:vector>
  </HeadingPairs>
  <TitlesOfParts>
    <vt:vector size="58" baseType="lpstr">
      <vt:lpstr>Arial</vt:lpstr>
      <vt:lpstr>Arial</vt:lpstr>
      <vt:lpstr>Calibri</vt:lpstr>
      <vt:lpstr>Calibri Light</vt:lpstr>
      <vt:lpstr>Cambria Math</vt:lpstr>
      <vt:lpstr>Times New Roman</vt:lpstr>
      <vt:lpstr>Office Theme</vt:lpstr>
      <vt:lpstr>Common Psychological Patterns</vt:lpstr>
      <vt:lpstr>PowerPoint Presentation</vt:lpstr>
      <vt:lpstr>Common psychological patterns</vt:lpstr>
      <vt:lpstr>1. Conservatism (underreaction) and overreaction</vt:lpstr>
      <vt:lpstr>PowerPoint Presentation</vt:lpstr>
      <vt:lpstr>PowerPoint Presentation</vt:lpstr>
      <vt:lpstr>PowerPoint Presentation</vt:lpstr>
      <vt:lpstr>PowerPoint Presentation</vt:lpstr>
      <vt:lpstr>PowerPoint Presentation</vt:lpstr>
      <vt:lpstr>PowerPoint Presentation</vt:lpstr>
      <vt:lpstr>2. Herding</vt:lpstr>
      <vt:lpstr>PowerPoint Presentation</vt:lpstr>
      <vt:lpstr>PowerPoint Presentation</vt:lpstr>
      <vt:lpstr>PowerPoint Presentation</vt:lpstr>
      <vt:lpstr>3. Overconfidence (Optimism)</vt:lpstr>
      <vt:lpstr>Why it is optimal to be optimistic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4. Illusion</vt:lpstr>
      <vt:lpstr>PowerPoint Presentation</vt:lpstr>
      <vt:lpstr>5. Loss aversion in winning and risk seeking in losses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6. Framing, representativeness and biases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Concluding remarks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Common Psychological Patterns</dc:title>
  <dc:creator>Jing Chen</dc:creator>
  <cp:lastModifiedBy>Jing Chen</cp:lastModifiedBy>
  <cp:revision>1</cp:revision>
  <dcterms:created xsi:type="dcterms:W3CDTF">2022-11-23T13:59:23Z</dcterms:created>
  <dcterms:modified xsi:type="dcterms:W3CDTF">2022-11-23T14:59:38Z</dcterms:modified>
</cp:coreProperties>
</file>