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0" r:id="rId4"/>
    <p:sldId id="257" r:id="rId5"/>
    <p:sldId id="258" r:id="rId6"/>
    <p:sldId id="259" r:id="rId7"/>
    <p:sldId id="308" r:id="rId8"/>
    <p:sldId id="307" r:id="rId9"/>
    <p:sldId id="261" r:id="rId10"/>
    <p:sldId id="309" r:id="rId11"/>
    <p:sldId id="260" r:id="rId12"/>
    <p:sldId id="310" r:id="rId13"/>
    <p:sldId id="262" r:id="rId14"/>
    <p:sldId id="263" r:id="rId15"/>
    <p:sldId id="266" r:id="rId16"/>
    <p:sldId id="271" r:id="rId17"/>
    <p:sldId id="272" r:id="rId18"/>
    <p:sldId id="273" r:id="rId19"/>
    <p:sldId id="311" r:id="rId20"/>
    <p:sldId id="312" r:id="rId21"/>
    <p:sldId id="317" r:id="rId22"/>
    <p:sldId id="318" r:id="rId23"/>
    <p:sldId id="320" r:id="rId24"/>
    <p:sldId id="321" r:id="rId25"/>
    <p:sldId id="319" r:id="rId26"/>
    <p:sldId id="322" r:id="rId27"/>
    <p:sldId id="326" r:id="rId28"/>
    <p:sldId id="283" r:id="rId29"/>
    <p:sldId id="284" r:id="rId30"/>
    <p:sldId id="285" r:id="rId31"/>
    <p:sldId id="286" r:id="rId32"/>
    <p:sldId id="287" r:id="rId33"/>
    <p:sldId id="323" r:id="rId34"/>
    <p:sldId id="327" r:id="rId35"/>
    <p:sldId id="329" r:id="rId36"/>
    <p:sldId id="328" r:id="rId37"/>
    <p:sldId id="274" r:id="rId38"/>
    <p:sldId id="277" r:id="rId39"/>
    <p:sldId id="278" r:id="rId40"/>
    <p:sldId id="279" r:id="rId41"/>
    <p:sldId id="280" r:id="rId42"/>
    <p:sldId id="275" r:id="rId43"/>
    <p:sldId id="276" r:id="rId44"/>
    <p:sldId id="281" r:id="rId45"/>
    <p:sldId id="299" r:id="rId46"/>
    <p:sldId id="289" r:id="rId47"/>
    <p:sldId id="288" r:id="rId48"/>
    <p:sldId id="290" r:id="rId49"/>
    <p:sldId id="291" r:id="rId50"/>
    <p:sldId id="324" r:id="rId51"/>
    <p:sldId id="325" r:id="rId52"/>
    <p:sldId id="292" r:id="rId53"/>
    <p:sldId id="293" r:id="rId54"/>
    <p:sldId id="294" r:id="rId55"/>
    <p:sldId id="296" r:id="rId56"/>
    <p:sldId id="295" r:id="rId57"/>
    <p:sldId id="297" r:id="rId58"/>
    <p:sldId id="298" r:id="rId59"/>
    <p:sldId id="300" r:id="rId60"/>
    <p:sldId id="302" r:id="rId61"/>
    <p:sldId id="303" r:id="rId62"/>
    <p:sldId id="304" r:id="rId63"/>
    <p:sldId id="305" r:id="rId64"/>
    <p:sldId id="306" r:id="rId65"/>
    <p:sldId id="313" r:id="rId66"/>
    <p:sldId id="314" r:id="rId67"/>
    <p:sldId id="315" r:id="rId68"/>
    <p:sldId id="316" r:id="rId6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D2073F-4252-45D2-8375-A2670C650538}" v="70" dt="2021-11-19T02:46:49.7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447" autoAdjust="0"/>
  </p:normalViewPr>
  <p:slideViewPr>
    <p:cSldViewPr snapToGrid="0">
      <p:cViewPr varScale="1">
        <p:scale>
          <a:sx n="59" d="100"/>
          <a:sy n="59" d="100"/>
        </p:scale>
        <p:origin x="964" y="52"/>
      </p:cViewPr>
      <p:guideLst/>
    </p:cSldViewPr>
  </p:slideViewPr>
  <p:outlineViewPr>
    <p:cViewPr>
      <p:scale>
        <a:sx n="33" d="100"/>
        <a:sy n="33" d="100"/>
      </p:scale>
      <p:origin x="0" y="-2838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DD4D7-F126-4DDF-AA73-BFE406EB3E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2545DDE2-B56D-4AEB-8A48-0E08050355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4E2AFF28-D0E0-4553-995A-6CCDFC2AC516}"/>
              </a:ext>
            </a:extLst>
          </p:cNvPr>
          <p:cNvSpPr>
            <a:spLocks noGrp="1"/>
          </p:cNvSpPr>
          <p:nvPr>
            <p:ph type="dt" sz="half" idx="10"/>
          </p:nvPr>
        </p:nvSpPr>
        <p:spPr/>
        <p:txBody>
          <a:bodyPr/>
          <a:lstStyle/>
          <a:p>
            <a:fld id="{7FC2BDE5-FF4E-4CCB-A872-C0B78461F361}" type="datetimeFigureOut">
              <a:rPr lang="en-CA" smtClean="0"/>
              <a:t>2022-11-15</a:t>
            </a:fld>
            <a:endParaRPr lang="en-CA"/>
          </a:p>
        </p:txBody>
      </p:sp>
      <p:sp>
        <p:nvSpPr>
          <p:cNvPr id="5" name="Footer Placeholder 4">
            <a:extLst>
              <a:ext uri="{FF2B5EF4-FFF2-40B4-BE49-F238E27FC236}">
                <a16:creationId xmlns:a16="http://schemas.microsoft.com/office/drawing/2014/main" id="{7AF822A2-8C54-40D1-820B-250D80B1AA3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DA2F063-066C-4ED5-A8CC-5B5B6132D687}"/>
              </a:ext>
            </a:extLst>
          </p:cNvPr>
          <p:cNvSpPr>
            <a:spLocks noGrp="1"/>
          </p:cNvSpPr>
          <p:nvPr>
            <p:ph type="sldNum" sz="quarter" idx="12"/>
          </p:nvPr>
        </p:nvSpPr>
        <p:spPr/>
        <p:txBody>
          <a:bodyPr/>
          <a:lstStyle/>
          <a:p>
            <a:fld id="{C9EFCB0F-F441-4B7B-A223-EF7E208D740A}" type="slidenum">
              <a:rPr lang="en-CA" smtClean="0"/>
              <a:t>‹#›</a:t>
            </a:fld>
            <a:endParaRPr lang="en-CA"/>
          </a:p>
        </p:txBody>
      </p:sp>
    </p:spTree>
    <p:extLst>
      <p:ext uri="{BB962C8B-B14F-4D97-AF65-F5344CB8AC3E}">
        <p14:creationId xmlns:p14="http://schemas.microsoft.com/office/powerpoint/2010/main" val="4056743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D58CC-1EA9-493A-82B6-28CF61894502}"/>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9B669AC-A0FD-459E-8AF6-6E22FD0AEB5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B0803D9-59BC-4A74-95A8-81DF3E9152AD}"/>
              </a:ext>
            </a:extLst>
          </p:cNvPr>
          <p:cNvSpPr>
            <a:spLocks noGrp="1"/>
          </p:cNvSpPr>
          <p:nvPr>
            <p:ph type="dt" sz="half" idx="10"/>
          </p:nvPr>
        </p:nvSpPr>
        <p:spPr/>
        <p:txBody>
          <a:bodyPr/>
          <a:lstStyle/>
          <a:p>
            <a:fld id="{7FC2BDE5-FF4E-4CCB-A872-C0B78461F361}" type="datetimeFigureOut">
              <a:rPr lang="en-CA" smtClean="0"/>
              <a:t>2022-11-15</a:t>
            </a:fld>
            <a:endParaRPr lang="en-CA"/>
          </a:p>
        </p:txBody>
      </p:sp>
      <p:sp>
        <p:nvSpPr>
          <p:cNvPr id="5" name="Footer Placeholder 4">
            <a:extLst>
              <a:ext uri="{FF2B5EF4-FFF2-40B4-BE49-F238E27FC236}">
                <a16:creationId xmlns:a16="http://schemas.microsoft.com/office/drawing/2014/main" id="{E5304322-839D-4453-B237-C2749BF9EB4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39C0362-A589-4179-A462-FB5DDF36E3AC}"/>
              </a:ext>
            </a:extLst>
          </p:cNvPr>
          <p:cNvSpPr>
            <a:spLocks noGrp="1"/>
          </p:cNvSpPr>
          <p:nvPr>
            <p:ph type="sldNum" sz="quarter" idx="12"/>
          </p:nvPr>
        </p:nvSpPr>
        <p:spPr/>
        <p:txBody>
          <a:bodyPr/>
          <a:lstStyle/>
          <a:p>
            <a:fld id="{C9EFCB0F-F441-4B7B-A223-EF7E208D740A}" type="slidenum">
              <a:rPr lang="en-CA" smtClean="0"/>
              <a:t>‹#›</a:t>
            </a:fld>
            <a:endParaRPr lang="en-CA"/>
          </a:p>
        </p:txBody>
      </p:sp>
    </p:spTree>
    <p:extLst>
      <p:ext uri="{BB962C8B-B14F-4D97-AF65-F5344CB8AC3E}">
        <p14:creationId xmlns:p14="http://schemas.microsoft.com/office/powerpoint/2010/main" val="494169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DF97DF6-C76B-4812-9E18-8727E9F7869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8EB40FB3-11DE-4536-9DB1-9480682E922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8C9AE41-4B3C-447C-8FE2-0E676D346C3D}"/>
              </a:ext>
            </a:extLst>
          </p:cNvPr>
          <p:cNvSpPr>
            <a:spLocks noGrp="1"/>
          </p:cNvSpPr>
          <p:nvPr>
            <p:ph type="dt" sz="half" idx="10"/>
          </p:nvPr>
        </p:nvSpPr>
        <p:spPr/>
        <p:txBody>
          <a:bodyPr/>
          <a:lstStyle/>
          <a:p>
            <a:fld id="{7FC2BDE5-FF4E-4CCB-A872-C0B78461F361}" type="datetimeFigureOut">
              <a:rPr lang="en-CA" smtClean="0"/>
              <a:t>2022-11-15</a:t>
            </a:fld>
            <a:endParaRPr lang="en-CA"/>
          </a:p>
        </p:txBody>
      </p:sp>
      <p:sp>
        <p:nvSpPr>
          <p:cNvPr id="5" name="Footer Placeholder 4">
            <a:extLst>
              <a:ext uri="{FF2B5EF4-FFF2-40B4-BE49-F238E27FC236}">
                <a16:creationId xmlns:a16="http://schemas.microsoft.com/office/drawing/2014/main" id="{9C81BF12-07EF-42AB-807A-627A64BAF7E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C815898-400C-4E76-B18F-3A41378C4052}"/>
              </a:ext>
            </a:extLst>
          </p:cNvPr>
          <p:cNvSpPr>
            <a:spLocks noGrp="1"/>
          </p:cNvSpPr>
          <p:nvPr>
            <p:ph type="sldNum" sz="quarter" idx="12"/>
          </p:nvPr>
        </p:nvSpPr>
        <p:spPr/>
        <p:txBody>
          <a:bodyPr/>
          <a:lstStyle/>
          <a:p>
            <a:fld id="{C9EFCB0F-F441-4B7B-A223-EF7E208D740A}" type="slidenum">
              <a:rPr lang="en-CA" smtClean="0"/>
              <a:t>‹#›</a:t>
            </a:fld>
            <a:endParaRPr lang="en-CA"/>
          </a:p>
        </p:txBody>
      </p:sp>
    </p:spTree>
    <p:extLst>
      <p:ext uri="{BB962C8B-B14F-4D97-AF65-F5344CB8AC3E}">
        <p14:creationId xmlns:p14="http://schemas.microsoft.com/office/powerpoint/2010/main" val="2394950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27531-C45A-424B-96B4-A8418EBE46CD}"/>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7865C4FC-AED0-40F5-B56E-1BCF421869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F45F46C-5520-410F-9CC3-37B4D32E94BB}"/>
              </a:ext>
            </a:extLst>
          </p:cNvPr>
          <p:cNvSpPr>
            <a:spLocks noGrp="1"/>
          </p:cNvSpPr>
          <p:nvPr>
            <p:ph type="dt" sz="half" idx="10"/>
          </p:nvPr>
        </p:nvSpPr>
        <p:spPr/>
        <p:txBody>
          <a:bodyPr/>
          <a:lstStyle/>
          <a:p>
            <a:fld id="{7FC2BDE5-FF4E-4CCB-A872-C0B78461F361}" type="datetimeFigureOut">
              <a:rPr lang="en-CA" smtClean="0"/>
              <a:t>2022-11-15</a:t>
            </a:fld>
            <a:endParaRPr lang="en-CA"/>
          </a:p>
        </p:txBody>
      </p:sp>
      <p:sp>
        <p:nvSpPr>
          <p:cNvPr id="5" name="Footer Placeholder 4">
            <a:extLst>
              <a:ext uri="{FF2B5EF4-FFF2-40B4-BE49-F238E27FC236}">
                <a16:creationId xmlns:a16="http://schemas.microsoft.com/office/drawing/2014/main" id="{E42D6284-30FD-4CFA-8629-07BB7D87652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7ACF193-7368-4376-801F-C529396CDDD5}"/>
              </a:ext>
            </a:extLst>
          </p:cNvPr>
          <p:cNvSpPr>
            <a:spLocks noGrp="1"/>
          </p:cNvSpPr>
          <p:nvPr>
            <p:ph type="sldNum" sz="quarter" idx="12"/>
          </p:nvPr>
        </p:nvSpPr>
        <p:spPr/>
        <p:txBody>
          <a:bodyPr/>
          <a:lstStyle/>
          <a:p>
            <a:fld id="{C9EFCB0F-F441-4B7B-A223-EF7E208D740A}" type="slidenum">
              <a:rPr lang="en-CA" smtClean="0"/>
              <a:t>‹#›</a:t>
            </a:fld>
            <a:endParaRPr lang="en-CA"/>
          </a:p>
        </p:txBody>
      </p:sp>
    </p:spTree>
    <p:extLst>
      <p:ext uri="{BB962C8B-B14F-4D97-AF65-F5344CB8AC3E}">
        <p14:creationId xmlns:p14="http://schemas.microsoft.com/office/powerpoint/2010/main" val="1255762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B8D76-0640-4F0A-8B41-F50AB747D1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933A8490-FA1E-4D2F-A7DC-2131004B4C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5869572-79E5-47B7-A6AA-F4A27090705E}"/>
              </a:ext>
            </a:extLst>
          </p:cNvPr>
          <p:cNvSpPr>
            <a:spLocks noGrp="1"/>
          </p:cNvSpPr>
          <p:nvPr>
            <p:ph type="dt" sz="half" idx="10"/>
          </p:nvPr>
        </p:nvSpPr>
        <p:spPr/>
        <p:txBody>
          <a:bodyPr/>
          <a:lstStyle/>
          <a:p>
            <a:fld id="{7FC2BDE5-FF4E-4CCB-A872-C0B78461F361}" type="datetimeFigureOut">
              <a:rPr lang="en-CA" smtClean="0"/>
              <a:t>2022-11-15</a:t>
            </a:fld>
            <a:endParaRPr lang="en-CA"/>
          </a:p>
        </p:txBody>
      </p:sp>
      <p:sp>
        <p:nvSpPr>
          <p:cNvPr id="5" name="Footer Placeholder 4">
            <a:extLst>
              <a:ext uri="{FF2B5EF4-FFF2-40B4-BE49-F238E27FC236}">
                <a16:creationId xmlns:a16="http://schemas.microsoft.com/office/drawing/2014/main" id="{41D16FC8-080F-4D7C-8256-859B9EED509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943C986-98B2-4530-A295-7FFDFB9AE990}"/>
              </a:ext>
            </a:extLst>
          </p:cNvPr>
          <p:cNvSpPr>
            <a:spLocks noGrp="1"/>
          </p:cNvSpPr>
          <p:nvPr>
            <p:ph type="sldNum" sz="quarter" idx="12"/>
          </p:nvPr>
        </p:nvSpPr>
        <p:spPr/>
        <p:txBody>
          <a:bodyPr/>
          <a:lstStyle/>
          <a:p>
            <a:fld id="{C9EFCB0F-F441-4B7B-A223-EF7E208D740A}" type="slidenum">
              <a:rPr lang="en-CA" smtClean="0"/>
              <a:t>‹#›</a:t>
            </a:fld>
            <a:endParaRPr lang="en-CA"/>
          </a:p>
        </p:txBody>
      </p:sp>
    </p:spTree>
    <p:extLst>
      <p:ext uri="{BB962C8B-B14F-4D97-AF65-F5344CB8AC3E}">
        <p14:creationId xmlns:p14="http://schemas.microsoft.com/office/powerpoint/2010/main" val="278566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EA713-08D1-4812-8E6D-37CED64A1FEE}"/>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06FB93D3-90AF-405A-B4F1-7A25B7431A4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D2A4208F-026D-4595-9CD4-B632F34462E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070F0493-66C3-4DED-BA0A-C43CE86F3029}"/>
              </a:ext>
            </a:extLst>
          </p:cNvPr>
          <p:cNvSpPr>
            <a:spLocks noGrp="1"/>
          </p:cNvSpPr>
          <p:nvPr>
            <p:ph type="dt" sz="half" idx="10"/>
          </p:nvPr>
        </p:nvSpPr>
        <p:spPr/>
        <p:txBody>
          <a:bodyPr/>
          <a:lstStyle/>
          <a:p>
            <a:fld id="{7FC2BDE5-FF4E-4CCB-A872-C0B78461F361}" type="datetimeFigureOut">
              <a:rPr lang="en-CA" smtClean="0"/>
              <a:t>2022-11-15</a:t>
            </a:fld>
            <a:endParaRPr lang="en-CA"/>
          </a:p>
        </p:txBody>
      </p:sp>
      <p:sp>
        <p:nvSpPr>
          <p:cNvPr id="6" name="Footer Placeholder 5">
            <a:extLst>
              <a:ext uri="{FF2B5EF4-FFF2-40B4-BE49-F238E27FC236}">
                <a16:creationId xmlns:a16="http://schemas.microsoft.com/office/drawing/2014/main" id="{42717FCE-57F6-4DE6-B4C8-8877B8DDB17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2C20C012-C625-4C3C-A689-761034AF192A}"/>
              </a:ext>
            </a:extLst>
          </p:cNvPr>
          <p:cNvSpPr>
            <a:spLocks noGrp="1"/>
          </p:cNvSpPr>
          <p:nvPr>
            <p:ph type="sldNum" sz="quarter" idx="12"/>
          </p:nvPr>
        </p:nvSpPr>
        <p:spPr/>
        <p:txBody>
          <a:bodyPr/>
          <a:lstStyle/>
          <a:p>
            <a:fld id="{C9EFCB0F-F441-4B7B-A223-EF7E208D740A}" type="slidenum">
              <a:rPr lang="en-CA" smtClean="0"/>
              <a:t>‹#›</a:t>
            </a:fld>
            <a:endParaRPr lang="en-CA"/>
          </a:p>
        </p:txBody>
      </p:sp>
    </p:spTree>
    <p:extLst>
      <p:ext uri="{BB962C8B-B14F-4D97-AF65-F5344CB8AC3E}">
        <p14:creationId xmlns:p14="http://schemas.microsoft.com/office/powerpoint/2010/main" val="829604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9207C-055C-46AF-885E-00470838A508}"/>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9450F4D1-1015-46F4-BD52-42527B1D3E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23439B1-8EED-4DB3-ACEF-4C5738BEC9B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83CCF47B-91BA-4D11-9D4C-ED1974BEF9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9ABBAD3-8264-484E-A4CA-A7DDF7A1622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A106A21F-EB41-488E-88DF-4F0D51838CB7}"/>
              </a:ext>
            </a:extLst>
          </p:cNvPr>
          <p:cNvSpPr>
            <a:spLocks noGrp="1"/>
          </p:cNvSpPr>
          <p:nvPr>
            <p:ph type="dt" sz="half" idx="10"/>
          </p:nvPr>
        </p:nvSpPr>
        <p:spPr/>
        <p:txBody>
          <a:bodyPr/>
          <a:lstStyle/>
          <a:p>
            <a:fld id="{7FC2BDE5-FF4E-4CCB-A872-C0B78461F361}" type="datetimeFigureOut">
              <a:rPr lang="en-CA" smtClean="0"/>
              <a:t>2022-11-15</a:t>
            </a:fld>
            <a:endParaRPr lang="en-CA"/>
          </a:p>
        </p:txBody>
      </p:sp>
      <p:sp>
        <p:nvSpPr>
          <p:cNvPr id="8" name="Footer Placeholder 7">
            <a:extLst>
              <a:ext uri="{FF2B5EF4-FFF2-40B4-BE49-F238E27FC236}">
                <a16:creationId xmlns:a16="http://schemas.microsoft.com/office/drawing/2014/main" id="{5DCEDF5B-335A-4D19-8E49-DAFF8C79E028}"/>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42EAF005-9B20-4923-983A-BC243F2E479D}"/>
              </a:ext>
            </a:extLst>
          </p:cNvPr>
          <p:cNvSpPr>
            <a:spLocks noGrp="1"/>
          </p:cNvSpPr>
          <p:nvPr>
            <p:ph type="sldNum" sz="quarter" idx="12"/>
          </p:nvPr>
        </p:nvSpPr>
        <p:spPr/>
        <p:txBody>
          <a:bodyPr/>
          <a:lstStyle/>
          <a:p>
            <a:fld id="{C9EFCB0F-F441-4B7B-A223-EF7E208D740A}" type="slidenum">
              <a:rPr lang="en-CA" smtClean="0"/>
              <a:t>‹#›</a:t>
            </a:fld>
            <a:endParaRPr lang="en-CA"/>
          </a:p>
        </p:txBody>
      </p:sp>
    </p:spTree>
    <p:extLst>
      <p:ext uri="{BB962C8B-B14F-4D97-AF65-F5344CB8AC3E}">
        <p14:creationId xmlns:p14="http://schemas.microsoft.com/office/powerpoint/2010/main" val="1179873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20E6D-95D8-4BDE-B455-DF5974B9F398}"/>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86B3D4A9-B094-45D0-A272-CF9EB4CD5728}"/>
              </a:ext>
            </a:extLst>
          </p:cNvPr>
          <p:cNvSpPr>
            <a:spLocks noGrp="1"/>
          </p:cNvSpPr>
          <p:nvPr>
            <p:ph type="dt" sz="half" idx="10"/>
          </p:nvPr>
        </p:nvSpPr>
        <p:spPr/>
        <p:txBody>
          <a:bodyPr/>
          <a:lstStyle/>
          <a:p>
            <a:fld id="{7FC2BDE5-FF4E-4CCB-A872-C0B78461F361}" type="datetimeFigureOut">
              <a:rPr lang="en-CA" smtClean="0"/>
              <a:t>2022-11-15</a:t>
            </a:fld>
            <a:endParaRPr lang="en-CA"/>
          </a:p>
        </p:txBody>
      </p:sp>
      <p:sp>
        <p:nvSpPr>
          <p:cNvPr id="4" name="Footer Placeholder 3">
            <a:extLst>
              <a:ext uri="{FF2B5EF4-FFF2-40B4-BE49-F238E27FC236}">
                <a16:creationId xmlns:a16="http://schemas.microsoft.com/office/drawing/2014/main" id="{6EB5D988-34AC-4878-85A8-9218A849257D}"/>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0A1BD1FB-3F5C-4B01-A347-2B8F21FB6840}"/>
              </a:ext>
            </a:extLst>
          </p:cNvPr>
          <p:cNvSpPr>
            <a:spLocks noGrp="1"/>
          </p:cNvSpPr>
          <p:nvPr>
            <p:ph type="sldNum" sz="quarter" idx="12"/>
          </p:nvPr>
        </p:nvSpPr>
        <p:spPr/>
        <p:txBody>
          <a:bodyPr/>
          <a:lstStyle/>
          <a:p>
            <a:fld id="{C9EFCB0F-F441-4B7B-A223-EF7E208D740A}" type="slidenum">
              <a:rPr lang="en-CA" smtClean="0"/>
              <a:t>‹#›</a:t>
            </a:fld>
            <a:endParaRPr lang="en-CA"/>
          </a:p>
        </p:txBody>
      </p:sp>
    </p:spTree>
    <p:extLst>
      <p:ext uri="{BB962C8B-B14F-4D97-AF65-F5344CB8AC3E}">
        <p14:creationId xmlns:p14="http://schemas.microsoft.com/office/powerpoint/2010/main" val="762944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9690BC-24AB-4B3B-BF4D-755F09BB9849}"/>
              </a:ext>
            </a:extLst>
          </p:cNvPr>
          <p:cNvSpPr>
            <a:spLocks noGrp="1"/>
          </p:cNvSpPr>
          <p:nvPr>
            <p:ph type="dt" sz="half" idx="10"/>
          </p:nvPr>
        </p:nvSpPr>
        <p:spPr/>
        <p:txBody>
          <a:bodyPr/>
          <a:lstStyle/>
          <a:p>
            <a:fld id="{7FC2BDE5-FF4E-4CCB-A872-C0B78461F361}" type="datetimeFigureOut">
              <a:rPr lang="en-CA" smtClean="0"/>
              <a:t>2022-11-15</a:t>
            </a:fld>
            <a:endParaRPr lang="en-CA"/>
          </a:p>
        </p:txBody>
      </p:sp>
      <p:sp>
        <p:nvSpPr>
          <p:cNvPr id="3" name="Footer Placeholder 2">
            <a:extLst>
              <a:ext uri="{FF2B5EF4-FFF2-40B4-BE49-F238E27FC236}">
                <a16:creationId xmlns:a16="http://schemas.microsoft.com/office/drawing/2014/main" id="{9B4F4B3B-DAD7-471C-B11A-1E8A90690EB0}"/>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9F8B4810-052E-4ABA-B8E3-5E4A64678E78}"/>
              </a:ext>
            </a:extLst>
          </p:cNvPr>
          <p:cNvSpPr>
            <a:spLocks noGrp="1"/>
          </p:cNvSpPr>
          <p:nvPr>
            <p:ph type="sldNum" sz="quarter" idx="12"/>
          </p:nvPr>
        </p:nvSpPr>
        <p:spPr/>
        <p:txBody>
          <a:bodyPr/>
          <a:lstStyle/>
          <a:p>
            <a:fld id="{C9EFCB0F-F441-4B7B-A223-EF7E208D740A}" type="slidenum">
              <a:rPr lang="en-CA" smtClean="0"/>
              <a:t>‹#›</a:t>
            </a:fld>
            <a:endParaRPr lang="en-CA"/>
          </a:p>
        </p:txBody>
      </p:sp>
    </p:spTree>
    <p:extLst>
      <p:ext uri="{BB962C8B-B14F-4D97-AF65-F5344CB8AC3E}">
        <p14:creationId xmlns:p14="http://schemas.microsoft.com/office/powerpoint/2010/main" val="2957231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0A806-E3FB-4595-B6B5-1E075C4CEC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A37746E8-1EAC-43D9-9BF2-C04F84BE4B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AF2157A0-5CDF-4132-8A73-506B10DEAE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92D6D1-B752-458D-87AB-1BFE04353879}"/>
              </a:ext>
            </a:extLst>
          </p:cNvPr>
          <p:cNvSpPr>
            <a:spLocks noGrp="1"/>
          </p:cNvSpPr>
          <p:nvPr>
            <p:ph type="dt" sz="half" idx="10"/>
          </p:nvPr>
        </p:nvSpPr>
        <p:spPr/>
        <p:txBody>
          <a:bodyPr/>
          <a:lstStyle/>
          <a:p>
            <a:fld id="{7FC2BDE5-FF4E-4CCB-A872-C0B78461F361}" type="datetimeFigureOut">
              <a:rPr lang="en-CA" smtClean="0"/>
              <a:t>2022-11-15</a:t>
            </a:fld>
            <a:endParaRPr lang="en-CA"/>
          </a:p>
        </p:txBody>
      </p:sp>
      <p:sp>
        <p:nvSpPr>
          <p:cNvPr id="6" name="Footer Placeholder 5">
            <a:extLst>
              <a:ext uri="{FF2B5EF4-FFF2-40B4-BE49-F238E27FC236}">
                <a16:creationId xmlns:a16="http://schemas.microsoft.com/office/drawing/2014/main" id="{99EB0BAB-4AF4-43DD-91FF-1E8D64A24F1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6B0128F-AE6A-4129-89A2-E0E45979FE78}"/>
              </a:ext>
            </a:extLst>
          </p:cNvPr>
          <p:cNvSpPr>
            <a:spLocks noGrp="1"/>
          </p:cNvSpPr>
          <p:nvPr>
            <p:ph type="sldNum" sz="quarter" idx="12"/>
          </p:nvPr>
        </p:nvSpPr>
        <p:spPr/>
        <p:txBody>
          <a:bodyPr/>
          <a:lstStyle/>
          <a:p>
            <a:fld id="{C9EFCB0F-F441-4B7B-A223-EF7E208D740A}" type="slidenum">
              <a:rPr lang="en-CA" smtClean="0"/>
              <a:t>‹#›</a:t>
            </a:fld>
            <a:endParaRPr lang="en-CA"/>
          </a:p>
        </p:txBody>
      </p:sp>
    </p:spTree>
    <p:extLst>
      <p:ext uri="{BB962C8B-B14F-4D97-AF65-F5344CB8AC3E}">
        <p14:creationId xmlns:p14="http://schemas.microsoft.com/office/powerpoint/2010/main" val="4191386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FA7F7-8411-4CFD-A7F8-BA020D7E21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9255FBDB-5EAE-4F57-8CA7-82186FA1AA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C82464AC-59C0-4823-930D-3FF3C9CBFE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F38E43-EFD9-43E9-9050-338530228F10}"/>
              </a:ext>
            </a:extLst>
          </p:cNvPr>
          <p:cNvSpPr>
            <a:spLocks noGrp="1"/>
          </p:cNvSpPr>
          <p:nvPr>
            <p:ph type="dt" sz="half" idx="10"/>
          </p:nvPr>
        </p:nvSpPr>
        <p:spPr/>
        <p:txBody>
          <a:bodyPr/>
          <a:lstStyle/>
          <a:p>
            <a:fld id="{7FC2BDE5-FF4E-4CCB-A872-C0B78461F361}" type="datetimeFigureOut">
              <a:rPr lang="en-CA" smtClean="0"/>
              <a:t>2022-11-15</a:t>
            </a:fld>
            <a:endParaRPr lang="en-CA"/>
          </a:p>
        </p:txBody>
      </p:sp>
      <p:sp>
        <p:nvSpPr>
          <p:cNvPr id="6" name="Footer Placeholder 5">
            <a:extLst>
              <a:ext uri="{FF2B5EF4-FFF2-40B4-BE49-F238E27FC236}">
                <a16:creationId xmlns:a16="http://schemas.microsoft.com/office/drawing/2014/main" id="{88DDA3FA-D019-4099-B638-9A20C44F3A9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57D9CBD-31ED-45B1-B417-807D170FD7F8}"/>
              </a:ext>
            </a:extLst>
          </p:cNvPr>
          <p:cNvSpPr>
            <a:spLocks noGrp="1"/>
          </p:cNvSpPr>
          <p:nvPr>
            <p:ph type="sldNum" sz="quarter" idx="12"/>
          </p:nvPr>
        </p:nvSpPr>
        <p:spPr/>
        <p:txBody>
          <a:bodyPr/>
          <a:lstStyle/>
          <a:p>
            <a:fld id="{C9EFCB0F-F441-4B7B-A223-EF7E208D740A}" type="slidenum">
              <a:rPr lang="en-CA" smtClean="0"/>
              <a:t>‹#›</a:t>
            </a:fld>
            <a:endParaRPr lang="en-CA"/>
          </a:p>
        </p:txBody>
      </p:sp>
    </p:spTree>
    <p:extLst>
      <p:ext uri="{BB962C8B-B14F-4D97-AF65-F5344CB8AC3E}">
        <p14:creationId xmlns:p14="http://schemas.microsoft.com/office/powerpoint/2010/main" val="1733897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9E820CC-A5B4-4AD8-8CA3-3F36FCA36C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4DF57091-A619-4722-9084-5BBC34AA51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A4B3470-F11E-4FAD-9E10-AEFF2717E8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C2BDE5-FF4E-4CCB-A872-C0B78461F361}" type="datetimeFigureOut">
              <a:rPr lang="en-CA" smtClean="0"/>
              <a:t>2022-11-15</a:t>
            </a:fld>
            <a:endParaRPr lang="en-CA"/>
          </a:p>
        </p:txBody>
      </p:sp>
      <p:sp>
        <p:nvSpPr>
          <p:cNvPr id="5" name="Footer Placeholder 4">
            <a:extLst>
              <a:ext uri="{FF2B5EF4-FFF2-40B4-BE49-F238E27FC236}">
                <a16:creationId xmlns:a16="http://schemas.microsoft.com/office/drawing/2014/main" id="{774AE5C7-BA2C-4DD3-8CB0-C991B3045F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0DB77D5B-8B2E-404D-91B5-C55B97492B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EFCB0F-F441-4B7B-A223-EF7E208D740A}" type="slidenum">
              <a:rPr lang="en-CA" smtClean="0"/>
              <a:t>‹#›</a:t>
            </a:fld>
            <a:endParaRPr lang="en-CA"/>
          </a:p>
        </p:txBody>
      </p:sp>
    </p:spTree>
    <p:extLst>
      <p:ext uri="{BB962C8B-B14F-4D97-AF65-F5344CB8AC3E}">
        <p14:creationId xmlns:p14="http://schemas.microsoft.com/office/powerpoint/2010/main" val="185513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aqr.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A4156-944E-4D5F-96D3-5498CE139451}"/>
              </a:ext>
            </a:extLst>
          </p:cNvPr>
          <p:cNvSpPr>
            <a:spLocks noGrp="1"/>
          </p:cNvSpPr>
          <p:nvPr>
            <p:ph type="ctrTitle"/>
          </p:nvPr>
        </p:nvSpPr>
        <p:spPr/>
        <p:txBody>
          <a:bodyPr/>
          <a:lstStyle/>
          <a:p>
            <a:r>
              <a:rPr lang="en-CA" dirty="0"/>
              <a:t>behavioral finance</a:t>
            </a:r>
          </a:p>
        </p:txBody>
      </p:sp>
      <p:sp>
        <p:nvSpPr>
          <p:cNvPr id="3" name="Subtitle 2">
            <a:extLst>
              <a:ext uri="{FF2B5EF4-FFF2-40B4-BE49-F238E27FC236}">
                <a16:creationId xmlns:a16="http://schemas.microsoft.com/office/drawing/2014/main" id="{4444EE32-14FA-4C53-B96E-460880D549EF}"/>
              </a:ext>
            </a:extLst>
          </p:cNvPr>
          <p:cNvSpPr>
            <a:spLocks noGrp="1"/>
          </p:cNvSpPr>
          <p:nvPr>
            <p:ph type="subTitle" idx="1"/>
          </p:nvPr>
        </p:nvSpPr>
        <p:spPr/>
        <p:txBody>
          <a:bodyPr/>
          <a:lstStyle/>
          <a:p>
            <a:endParaRPr lang="en-CA"/>
          </a:p>
        </p:txBody>
      </p:sp>
    </p:spTree>
    <p:extLst>
      <p:ext uri="{BB962C8B-B14F-4D97-AF65-F5344CB8AC3E}">
        <p14:creationId xmlns:p14="http://schemas.microsoft.com/office/powerpoint/2010/main" val="27452385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221C5-0F1D-4FB6-96CA-461827D21F3A}"/>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BFC8BA8E-CBB3-43F0-BC54-C0CB5064A1CD}"/>
              </a:ext>
            </a:extLst>
          </p:cNvPr>
          <p:cNvSpPr>
            <a:spLocks noGrp="1"/>
          </p:cNvSpPr>
          <p:nvPr>
            <p:ph idx="1"/>
          </p:nvPr>
        </p:nvSpPr>
        <p:spPr/>
        <p:txBody>
          <a:bodyPr/>
          <a:lstStyle/>
          <a:p>
            <a:r>
              <a:rPr lang="en-US" sz="2800" dirty="0">
                <a:effectLst/>
                <a:latin typeface="Times New Roman" panose="02020603050405020304" pitchFamily="18" charset="0"/>
                <a:ea typeface="SimSun" panose="02010600030101010101" pitchFamily="2" charset="-122"/>
              </a:rPr>
              <a:t>Multifactor models: </a:t>
            </a:r>
            <a:r>
              <a:rPr lang="en-US" sz="2800" dirty="0" err="1">
                <a:effectLst/>
                <a:latin typeface="Times New Roman" panose="02020603050405020304" pitchFamily="18" charset="0"/>
                <a:ea typeface="SimSun" panose="02010600030101010101" pitchFamily="2" charset="-122"/>
              </a:rPr>
              <a:t>Fama</a:t>
            </a:r>
            <a:r>
              <a:rPr lang="en-US" sz="2800" dirty="0">
                <a:effectLst/>
                <a:latin typeface="Times New Roman" panose="02020603050405020304" pitchFamily="18" charset="0"/>
                <a:ea typeface="SimSun" panose="02010600030101010101" pitchFamily="2" charset="-122"/>
              </a:rPr>
              <a:t>, Eugene F.; French, Kenneth R. (1993). "Common Risk Factors in the Returns on Stocks and Bonds". </a:t>
            </a:r>
            <a:r>
              <a:rPr lang="en-US" sz="2800" i="1" dirty="0">
                <a:effectLst/>
                <a:latin typeface="Times New Roman" panose="02020603050405020304" pitchFamily="18" charset="0"/>
                <a:ea typeface="SimSun" panose="02010600030101010101" pitchFamily="2" charset="-122"/>
              </a:rPr>
              <a:t>Journal of Financial Economics</a:t>
            </a:r>
            <a:r>
              <a:rPr lang="en-US" sz="2800" dirty="0">
                <a:effectLst/>
                <a:latin typeface="Times New Roman" panose="02020603050405020304" pitchFamily="18" charset="0"/>
                <a:ea typeface="SimSun" panose="02010600030101010101" pitchFamily="2" charset="-122"/>
              </a:rPr>
              <a:t> </a:t>
            </a:r>
            <a:r>
              <a:rPr lang="en-US" sz="2800" b="1" dirty="0">
                <a:effectLst/>
                <a:latin typeface="Times New Roman" panose="02020603050405020304" pitchFamily="18" charset="0"/>
                <a:ea typeface="SimSun" panose="02010600030101010101" pitchFamily="2" charset="-122"/>
              </a:rPr>
              <a:t>33</a:t>
            </a:r>
            <a:r>
              <a:rPr lang="en-US" sz="2800" dirty="0">
                <a:effectLst/>
                <a:latin typeface="Times New Roman" panose="02020603050405020304" pitchFamily="18" charset="0"/>
                <a:ea typeface="SimSun" panose="02010600030101010101" pitchFamily="2" charset="-122"/>
              </a:rPr>
              <a:t> (1): 3–56.. </a:t>
            </a:r>
          </a:p>
          <a:p>
            <a:r>
              <a:rPr lang="en-US" sz="2800" dirty="0">
                <a:effectLst/>
                <a:latin typeface="Times New Roman" panose="02020603050405020304" pitchFamily="18" charset="0"/>
                <a:ea typeface="SimSun" panose="02010600030101010101" pitchFamily="2" charset="-122"/>
              </a:rPr>
              <a:t>Implication to investment. Invest in small and value stocks. </a:t>
            </a:r>
          </a:p>
          <a:p>
            <a:r>
              <a:rPr lang="en-US" sz="2800" dirty="0">
                <a:effectLst/>
                <a:latin typeface="Times New Roman" panose="02020603050405020304" pitchFamily="18" charset="0"/>
                <a:ea typeface="SimSun" panose="02010600030101010101" pitchFamily="2" charset="-122"/>
              </a:rPr>
              <a:t>Success stories: Goldman Sachs Global Investment Strategy. </a:t>
            </a:r>
          </a:p>
          <a:p>
            <a:r>
              <a:rPr lang="en-US" sz="2800" dirty="0">
                <a:effectLst/>
                <a:latin typeface="Times New Roman" panose="02020603050405020304" pitchFamily="18" charset="0"/>
                <a:ea typeface="SimSun" panose="02010600030101010101" pitchFamily="2" charset="-122"/>
              </a:rPr>
              <a:t>Clifford S. </a:t>
            </a:r>
            <a:r>
              <a:rPr lang="en-US" sz="2800" dirty="0" err="1">
                <a:effectLst/>
                <a:latin typeface="Times New Roman" panose="02020603050405020304" pitchFamily="18" charset="0"/>
                <a:ea typeface="SimSun" panose="02010600030101010101" pitchFamily="2" charset="-122"/>
              </a:rPr>
              <a:t>Asness</a:t>
            </a:r>
            <a:r>
              <a:rPr lang="en-US" sz="2800" dirty="0">
                <a:effectLst/>
                <a:latin typeface="Times New Roman" panose="02020603050405020304" pitchFamily="18" charset="0"/>
                <a:ea typeface="SimSun" panose="02010600030101010101" pitchFamily="2" charset="-122"/>
              </a:rPr>
              <a:t>, Applied Quantitative Research  </a:t>
            </a:r>
            <a:r>
              <a:rPr lang="en-US" sz="2800" u="sng" dirty="0">
                <a:solidFill>
                  <a:srgbClr val="0000FF"/>
                </a:solidFill>
                <a:effectLst/>
                <a:latin typeface="Times New Roman" panose="02020603050405020304" pitchFamily="18" charset="0"/>
                <a:ea typeface="SimSun" panose="02010600030101010101" pitchFamily="2" charset="-122"/>
                <a:hlinkClick r:id="rId2"/>
              </a:rPr>
              <a:t>http://www.aqr.com/</a:t>
            </a:r>
            <a:r>
              <a:rPr lang="en-US" u="sng" dirty="0">
                <a:solidFill>
                  <a:srgbClr val="0000FF"/>
                </a:solidFill>
                <a:latin typeface="Times New Roman" panose="02020603050405020304" pitchFamily="18" charset="0"/>
                <a:ea typeface="SimSun" panose="02010600030101010101" pitchFamily="2" charset="-122"/>
              </a:rPr>
              <a:t> </a:t>
            </a:r>
            <a:endParaRPr lang="en-US" sz="2800" dirty="0">
              <a:effectLst/>
              <a:latin typeface="Times New Roman" panose="02020603050405020304" pitchFamily="18" charset="0"/>
              <a:ea typeface="SimSun" panose="02010600030101010101" pitchFamily="2" charset="-122"/>
            </a:endParaRPr>
          </a:p>
          <a:p>
            <a:r>
              <a:rPr lang="en-US" dirty="0">
                <a:latin typeface="Times New Roman" panose="02020603050405020304" pitchFamily="18" charset="0"/>
                <a:ea typeface="SimSun" panose="02010600030101010101" pitchFamily="2" charset="-122"/>
              </a:rPr>
              <a:t>You can find many research papers on its website.</a:t>
            </a:r>
            <a:endParaRPr lang="en-US" sz="2800" dirty="0">
              <a:effectLst/>
              <a:latin typeface="Times New Roman" panose="02020603050405020304" pitchFamily="18" charset="0"/>
              <a:ea typeface="SimSun" panose="02010600030101010101" pitchFamily="2" charset="-122"/>
            </a:endParaRPr>
          </a:p>
          <a:p>
            <a:pPr marL="0" indent="0">
              <a:buNone/>
            </a:pPr>
            <a:endParaRPr lang="en-CA" dirty="0"/>
          </a:p>
        </p:txBody>
      </p:sp>
    </p:spTree>
    <p:extLst>
      <p:ext uri="{BB962C8B-B14F-4D97-AF65-F5344CB8AC3E}">
        <p14:creationId xmlns:p14="http://schemas.microsoft.com/office/powerpoint/2010/main" val="2548965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D0515-8AEE-482C-B36F-4BDC77CA99F4}"/>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0F74FE74-286F-4E04-8F4A-9555D7B54FB7}"/>
              </a:ext>
            </a:extLst>
          </p:cNvPr>
          <p:cNvSpPr>
            <a:spLocks noGrp="1"/>
          </p:cNvSpPr>
          <p:nvPr>
            <p:ph idx="1"/>
          </p:nvPr>
        </p:nvSpPr>
        <p:spPr/>
        <p:txBody>
          <a:bodyPr>
            <a:normAutofit/>
          </a:bodyPr>
          <a:lstStyle/>
          <a:p>
            <a:pPr>
              <a:tabLst>
                <a:tab pos="457200" algn="l"/>
              </a:tabLst>
            </a:pPr>
            <a:r>
              <a:rPr lang="en-US" sz="2800" dirty="0">
                <a:effectLst/>
                <a:latin typeface="Times New Roman" panose="02020603050405020304" pitchFamily="18" charset="0"/>
                <a:ea typeface="SimSun" panose="02010600030101010101" pitchFamily="2" charset="-122"/>
              </a:rPr>
              <a:t>Trading volume and subsequent returns. Lee, Charles and </a:t>
            </a:r>
            <a:r>
              <a:rPr lang="en-US" sz="2800" dirty="0" err="1">
                <a:effectLst/>
                <a:latin typeface="Times New Roman" panose="02020603050405020304" pitchFamily="18" charset="0"/>
                <a:ea typeface="SimSun" panose="02010600030101010101" pitchFamily="2" charset="-122"/>
              </a:rPr>
              <a:t>Bhaskaran</a:t>
            </a:r>
            <a:r>
              <a:rPr lang="en-US" sz="2800" dirty="0">
                <a:effectLst/>
                <a:latin typeface="Times New Roman" panose="02020603050405020304" pitchFamily="18" charset="0"/>
                <a:ea typeface="SimSun" panose="02010600030101010101" pitchFamily="2" charset="-122"/>
              </a:rPr>
              <a:t> </a:t>
            </a:r>
            <a:r>
              <a:rPr lang="en-US" sz="2800" dirty="0" err="1">
                <a:effectLst/>
                <a:latin typeface="Times New Roman" panose="02020603050405020304" pitchFamily="18" charset="0"/>
                <a:ea typeface="SimSun" panose="02010600030101010101" pitchFamily="2" charset="-122"/>
              </a:rPr>
              <a:t>Swamminathan</a:t>
            </a:r>
            <a:r>
              <a:rPr lang="en-US" sz="2800" dirty="0">
                <a:effectLst/>
                <a:latin typeface="Times New Roman" panose="02020603050405020304" pitchFamily="18" charset="0"/>
                <a:ea typeface="SimSun" panose="02010600030101010101" pitchFamily="2" charset="-122"/>
              </a:rPr>
              <a:t>, 2000, Price momentum and trading volume, </a:t>
            </a:r>
            <a:r>
              <a:rPr lang="en-US" sz="2800" i="1" dirty="0">
                <a:effectLst/>
                <a:latin typeface="Times New Roman" panose="02020603050405020304" pitchFamily="18" charset="0"/>
                <a:ea typeface="SimSun" panose="02010600030101010101" pitchFamily="2" charset="-122"/>
              </a:rPr>
              <a:t>Journal of Finance</a:t>
            </a:r>
            <a:r>
              <a:rPr lang="en-US" sz="2800" dirty="0">
                <a:effectLst/>
                <a:latin typeface="Times New Roman" panose="02020603050405020304" pitchFamily="18" charset="0"/>
                <a:ea typeface="SimSun" panose="02010600030101010101" pitchFamily="2" charset="-122"/>
              </a:rPr>
              <a:t> 55, 2017-2069. </a:t>
            </a:r>
          </a:p>
          <a:p>
            <a:pPr>
              <a:tabLst>
                <a:tab pos="457200" algn="l"/>
              </a:tabLst>
            </a:pPr>
            <a:r>
              <a:rPr lang="en-US" sz="2800" dirty="0">
                <a:effectLst/>
                <a:latin typeface="Times New Roman" panose="02020603050405020304" pitchFamily="18" charset="0"/>
                <a:ea typeface="SimSun" panose="02010600030101010101" pitchFamily="2" charset="-122"/>
              </a:rPr>
              <a:t>From the standard theory, volume doesn’t play a role. </a:t>
            </a:r>
          </a:p>
          <a:p>
            <a:pPr>
              <a:tabLst>
                <a:tab pos="457200" algn="l"/>
              </a:tabLst>
            </a:pPr>
            <a:r>
              <a:rPr lang="en-US" sz="2800" dirty="0">
                <a:effectLst/>
                <a:latin typeface="Times New Roman" panose="02020603050405020304" pitchFamily="18" charset="0"/>
                <a:ea typeface="SimSun" panose="02010600030101010101" pitchFamily="2" charset="-122"/>
              </a:rPr>
              <a:t>Implication to investment: For long term, invest in low volume stocks. For short term, hot stocks. </a:t>
            </a:r>
            <a:endParaRPr lang="en-CA" sz="2800" dirty="0">
              <a:effectLst/>
              <a:latin typeface="Times New Roman" panose="02020603050405020304" pitchFamily="18" charset="0"/>
              <a:ea typeface="SimSun" panose="02010600030101010101" pitchFamily="2" charset="-122"/>
            </a:endParaRPr>
          </a:p>
          <a:p>
            <a:endParaRPr lang="en-CA" dirty="0"/>
          </a:p>
        </p:txBody>
      </p:sp>
    </p:spTree>
    <p:extLst>
      <p:ext uri="{BB962C8B-B14F-4D97-AF65-F5344CB8AC3E}">
        <p14:creationId xmlns:p14="http://schemas.microsoft.com/office/powerpoint/2010/main" val="3994532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2455F-6240-4F0C-8D59-F85ACAE24EB9}"/>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EAA981C6-8907-4F96-A0F8-CC42B6D0176F}"/>
              </a:ext>
            </a:extLst>
          </p:cNvPr>
          <p:cNvSpPr>
            <a:spLocks noGrp="1"/>
          </p:cNvSpPr>
          <p:nvPr>
            <p:ph idx="1"/>
          </p:nvPr>
        </p:nvSpPr>
        <p:spPr/>
        <p:txBody>
          <a:bodyPr/>
          <a:lstStyle/>
          <a:p>
            <a:r>
              <a:rPr lang="en-US" sz="2800" dirty="0">
                <a:effectLst/>
                <a:latin typeface="Times New Roman" panose="02020603050405020304" pitchFamily="18" charset="0"/>
                <a:ea typeface="SimSun" panose="02010600030101010101" pitchFamily="2" charset="-122"/>
              </a:rPr>
              <a:t>Size of trading and returns: </a:t>
            </a:r>
            <a:r>
              <a:rPr lang="en-US" sz="2800" dirty="0" err="1">
                <a:effectLst/>
                <a:latin typeface="Times New Roman" panose="02020603050405020304" pitchFamily="18" charset="0"/>
                <a:ea typeface="SimSun" panose="02010600030101010101" pitchFamily="2" charset="-122"/>
              </a:rPr>
              <a:t>Hvidkjaer</a:t>
            </a:r>
            <a:r>
              <a:rPr lang="en-US" sz="2800" dirty="0">
                <a:effectLst/>
                <a:latin typeface="Times New Roman" panose="02020603050405020304" pitchFamily="18" charset="0"/>
                <a:ea typeface="SimSun" panose="02010600030101010101" pitchFamily="2" charset="-122"/>
              </a:rPr>
              <a:t>, </a:t>
            </a:r>
            <a:r>
              <a:rPr lang="en-US" sz="2800" dirty="0" err="1">
                <a:effectLst/>
                <a:latin typeface="Times New Roman" panose="02020603050405020304" pitchFamily="18" charset="0"/>
                <a:ea typeface="SimSun" panose="02010600030101010101" pitchFamily="2" charset="-122"/>
              </a:rPr>
              <a:t>Soeren</a:t>
            </a:r>
            <a:r>
              <a:rPr lang="en-US" sz="2800" dirty="0">
                <a:effectLst/>
                <a:latin typeface="Times New Roman" panose="02020603050405020304" pitchFamily="18" charset="0"/>
                <a:ea typeface="SimSun" panose="02010600030101010101" pitchFamily="2" charset="-122"/>
              </a:rPr>
              <a:t>, 2006, A trade-based analysis of momentum, </a:t>
            </a:r>
            <a:r>
              <a:rPr lang="en-US" sz="2800" i="1" dirty="0">
                <a:effectLst/>
                <a:latin typeface="Times New Roman" panose="02020603050405020304" pitchFamily="18" charset="0"/>
                <a:ea typeface="SimSun" panose="02010600030101010101" pitchFamily="2" charset="-122"/>
              </a:rPr>
              <a:t>Review of Financial Studies </a:t>
            </a:r>
            <a:r>
              <a:rPr lang="en-US" sz="2800" dirty="0">
                <a:effectLst/>
                <a:latin typeface="Times New Roman" panose="02020603050405020304" pitchFamily="18" charset="0"/>
                <a:ea typeface="SimSun" panose="02010600030101010101" pitchFamily="2" charset="-122"/>
              </a:rPr>
              <a:t>19, no. 2, 457–491. </a:t>
            </a:r>
          </a:p>
          <a:p>
            <a:r>
              <a:rPr lang="en-US" sz="2800" dirty="0">
                <a:effectLst/>
                <a:latin typeface="Times New Roman" panose="02020603050405020304" pitchFamily="18" charset="0"/>
                <a:ea typeface="SimSun" panose="02010600030101010101" pitchFamily="2" charset="-122"/>
              </a:rPr>
              <a:t>Large traders perform better than small traders. Implication to investment. </a:t>
            </a:r>
          </a:p>
          <a:p>
            <a:r>
              <a:rPr lang="en-US" sz="2800" dirty="0">
                <a:effectLst/>
                <a:latin typeface="Times New Roman" panose="02020603050405020304" pitchFamily="18" charset="0"/>
                <a:ea typeface="SimSun" panose="02010600030101010101" pitchFamily="2" charset="-122"/>
              </a:rPr>
              <a:t>Follow the large traders. But better be quick.</a:t>
            </a:r>
            <a:endParaRPr lang="en-CA" dirty="0"/>
          </a:p>
        </p:txBody>
      </p:sp>
    </p:spTree>
    <p:extLst>
      <p:ext uri="{BB962C8B-B14F-4D97-AF65-F5344CB8AC3E}">
        <p14:creationId xmlns:p14="http://schemas.microsoft.com/office/powerpoint/2010/main" val="3268700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23089-F9D3-441F-8B1E-95ECE5E08132}"/>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B597B3C0-4D05-47D0-8073-693AD8A30B35}"/>
              </a:ext>
            </a:extLst>
          </p:cNvPr>
          <p:cNvSpPr>
            <a:spLocks noGrp="1"/>
          </p:cNvSpPr>
          <p:nvPr>
            <p:ph idx="1"/>
          </p:nvPr>
        </p:nvSpPr>
        <p:spPr/>
        <p:txBody>
          <a:bodyPr>
            <a:normAutofit lnSpcReduction="10000"/>
          </a:bodyPr>
          <a:lstStyle/>
          <a:p>
            <a:pPr>
              <a:tabLst>
                <a:tab pos="457200" algn="l"/>
              </a:tabLst>
            </a:pPr>
            <a:r>
              <a:rPr lang="en-US" sz="2800" dirty="0">
                <a:effectLst/>
                <a:latin typeface="Times New Roman" panose="02020603050405020304" pitchFamily="18" charset="0"/>
                <a:ea typeface="SimSun" panose="02010600030101010101" pitchFamily="2" charset="-122"/>
              </a:rPr>
              <a:t>Detailed analysis of trading records of individual investors. </a:t>
            </a:r>
          </a:p>
          <a:p>
            <a:pPr>
              <a:tabLst>
                <a:tab pos="457200" algn="l"/>
              </a:tabLst>
            </a:pPr>
            <a:r>
              <a:rPr lang="en-US" sz="2800" dirty="0" err="1">
                <a:effectLst/>
                <a:latin typeface="Times New Roman" panose="02020603050405020304" pitchFamily="18" charset="0"/>
                <a:ea typeface="SimSun" panose="02010600030101010101" pitchFamily="2" charset="-122"/>
              </a:rPr>
              <a:t>Odean</a:t>
            </a:r>
            <a:r>
              <a:rPr lang="en-US" sz="2800" dirty="0">
                <a:effectLst/>
                <a:latin typeface="Times New Roman" panose="02020603050405020304" pitchFamily="18" charset="0"/>
                <a:ea typeface="SimSun" panose="02010600030101010101" pitchFamily="2" charset="-122"/>
              </a:rPr>
              <a:t>, Terrance, 1999, Do Investors Trade Too Much, </a:t>
            </a:r>
            <a:r>
              <a:rPr lang="en-US" sz="2800" i="1" dirty="0">
                <a:effectLst/>
                <a:latin typeface="Times New Roman" panose="02020603050405020304" pitchFamily="18" charset="0"/>
                <a:ea typeface="SimSun" panose="02010600030101010101" pitchFamily="2" charset="-122"/>
              </a:rPr>
              <a:t>American Economic Review</a:t>
            </a:r>
            <a:r>
              <a:rPr lang="en-US" sz="2800" dirty="0">
                <a:effectLst/>
                <a:latin typeface="Times New Roman" panose="02020603050405020304" pitchFamily="18" charset="0"/>
                <a:ea typeface="SimSun" panose="02010600030101010101" pitchFamily="2" charset="-122"/>
              </a:rPr>
              <a:t> 89, 1279-1298. </a:t>
            </a:r>
          </a:p>
          <a:p>
            <a:pPr>
              <a:tabLst>
                <a:tab pos="457200" algn="l"/>
              </a:tabLst>
            </a:pPr>
            <a:r>
              <a:rPr lang="en-US" dirty="0">
                <a:latin typeface="Times New Roman" panose="02020603050405020304" pitchFamily="18" charset="0"/>
                <a:ea typeface="SimSun" panose="02010600030101010101" pitchFamily="2" charset="-122"/>
              </a:rPr>
              <a:t>No brokerage firms were willing to share trading data. </a:t>
            </a:r>
            <a:r>
              <a:rPr lang="en-US" dirty="0" err="1">
                <a:latin typeface="Times New Roman" panose="02020603050405020304" pitchFamily="18" charset="0"/>
                <a:ea typeface="SimSun" panose="02010600030101010101" pitchFamily="2" charset="-122"/>
              </a:rPr>
              <a:t>Odean</a:t>
            </a:r>
            <a:r>
              <a:rPr lang="en-US" dirty="0">
                <a:latin typeface="Times New Roman" panose="02020603050405020304" pitchFamily="18" charset="0"/>
                <a:ea typeface="SimSun" panose="02010600030101010101" pitchFamily="2" charset="-122"/>
              </a:rPr>
              <a:t> was very persistent. In the end, he got some trading data. </a:t>
            </a:r>
            <a:endParaRPr lang="en-US" sz="2800" dirty="0">
              <a:effectLst/>
              <a:latin typeface="Times New Roman" panose="02020603050405020304" pitchFamily="18" charset="0"/>
              <a:ea typeface="SimSun" panose="02010600030101010101" pitchFamily="2" charset="-122"/>
            </a:endParaRPr>
          </a:p>
          <a:p>
            <a:pPr>
              <a:tabLst>
                <a:tab pos="457200" algn="l"/>
              </a:tabLst>
            </a:pPr>
            <a:r>
              <a:rPr lang="en-US" dirty="0">
                <a:latin typeface="Times New Roman" panose="02020603050405020304" pitchFamily="18" charset="0"/>
                <a:ea typeface="SimSun" panose="02010600030101010101" pitchFamily="2" charset="-122"/>
              </a:rPr>
              <a:t>M</a:t>
            </a:r>
            <a:r>
              <a:rPr lang="en-US" sz="2800" dirty="0">
                <a:effectLst/>
                <a:latin typeface="Times New Roman" panose="02020603050405020304" pitchFamily="18" charset="0"/>
                <a:ea typeface="SimSun" panose="02010600030101010101" pitchFamily="2" charset="-122"/>
              </a:rPr>
              <a:t>any later papers analyze the same data set. </a:t>
            </a:r>
          </a:p>
          <a:p>
            <a:pPr>
              <a:tabLst>
                <a:tab pos="457200" algn="l"/>
              </a:tabLst>
            </a:pPr>
            <a:r>
              <a:rPr lang="en-US" sz="2800" dirty="0" err="1">
                <a:effectLst/>
                <a:latin typeface="Times New Roman" panose="02020603050405020304" pitchFamily="18" charset="0"/>
                <a:ea typeface="SimSun" panose="02010600030101010101" pitchFamily="2" charset="-122"/>
              </a:rPr>
              <a:t>Odean</a:t>
            </a:r>
            <a:r>
              <a:rPr lang="en-US" sz="2800" dirty="0">
                <a:effectLst/>
                <a:latin typeface="Times New Roman" panose="02020603050405020304" pitchFamily="18" charset="0"/>
                <a:ea typeface="SimSun" panose="02010600030101010101" pitchFamily="2" charset="-122"/>
              </a:rPr>
              <a:t>: A very special life and career trajectory. He was once a monk.</a:t>
            </a:r>
            <a:endParaRPr lang="en-CA" sz="2800" dirty="0">
              <a:effectLst/>
              <a:latin typeface="Times New Roman" panose="02020603050405020304" pitchFamily="18" charset="0"/>
              <a:ea typeface="SimSun" panose="02010600030101010101" pitchFamily="2" charset="-122"/>
            </a:endParaRPr>
          </a:p>
          <a:p>
            <a:pPr>
              <a:tabLst>
                <a:tab pos="457200" algn="l"/>
              </a:tabLst>
            </a:pPr>
            <a:r>
              <a:rPr lang="en-US" sz="2800" dirty="0">
                <a:effectLst/>
                <a:latin typeface="Times New Roman" panose="02020603050405020304" pitchFamily="18" charset="0"/>
                <a:ea typeface="SimSun" panose="02010600030101010101" pitchFamily="2" charset="-122"/>
              </a:rPr>
              <a:t>Actual investment performances: Better known: Warren Buffet, less known: Ed Thorp, and many more. </a:t>
            </a:r>
            <a:endParaRPr lang="en-CA" sz="2800" dirty="0">
              <a:effectLst/>
              <a:latin typeface="Times New Roman" panose="02020603050405020304" pitchFamily="18" charset="0"/>
              <a:ea typeface="SimSun" panose="02010600030101010101" pitchFamily="2" charset="-122"/>
            </a:endParaRPr>
          </a:p>
          <a:p>
            <a:r>
              <a:rPr lang="en-US" sz="2800" dirty="0">
                <a:effectLst/>
                <a:latin typeface="Times New Roman" panose="02020603050405020304" pitchFamily="18" charset="0"/>
                <a:ea typeface="SimSun" panose="02010600030101010101" pitchFamily="2" charset="-122"/>
              </a:rPr>
              <a:t>And many more.</a:t>
            </a:r>
            <a:endParaRPr lang="en-CA" dirty="0"/>
          </a:p>
        </p:txBody>
      </p:sp>
    </p:spTree>
    <p:extLst>
      <p:ext uri="{BB962C8B-B14F-4D97-AF65-F5344CB8AC3E}">
        <p14:creationId xmlns:p14="http://schemas.microsoft.com/office/powerpoint/2010/main" val="15377707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3F022-348F-4AA5-A885-4AA09E1896FD}"/>
              </a:ext>
            </a:extLst>
          </p:cNvPr>
          <p:cNvSpPr>
            <a:spLocks noGrp="1"/>
          </p:cNvSpPr>
          <p:nvPr>
            <p:ph type="title"/>
          </p:nvPr>
        </p:nvSpPr>
        <p:spPr/>
        <p:txBody>
          <a:bodyPr/>
          <a:lstStyle/>
          <a:p>
            <a:r>
              <a:rPr lang="en-CA" dirty="0"/>
              <a:t>Possible project and essay topic</a:t>
            </a:r>
          </a:p>
        </p:txBody>
      </p:sp>
      <p:sp>
        <p:nvSpPr>
          <p:cNvPr id="3" name="Content Placeholder 2">
            <a:extLst>
              <a:ext uri="{FF2B5EF4-FFF2-40B4-BE49-F238E27FC236}">
                <a16:creationId xmlns:a16="http://schemas.microsoft.com/office/drawing/2014/main" id="{6101AD2B-0368-49DF-81AB-554FCF6F411C}"/>
              </a:ext>
            </a:extLst>
          </p:cNvPr>
          <p:cNvSpPr>
            <a:spLocks noGrp="1"/>
          </p:cNvSpPr>
          <p:nvPr>
            <p:ph idx="1"/>
          </p:nvPr>
        </p:nvSpPr>
        <p:spPr/>
        <p:txBody>
          <a:bodyPr/>
          <a:lstStyle/>
          <a:p>
            <a:r>
              <a:rPr lang="en-CA" dirty="0"/>
              <a:t>Compile some anomalies in investment</a:t>
            </a:r>
          </a:p>
        </p:txBody>
      </p:sp>
    </p:spTree>
    <p:extLst>
      <p:ext uri="{BB962C8B-B14F-4D97-AF65-F5344CB8AC3E}">
        <p14:creationId xmlns:p14="http://schemas.microsoft.com/office/powerpoint/2010/main" val="4204784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29297-FA18-417D-AB06-8FF582698134}"/>
              </a:ext>
            </a:extLst>
          </p:cNvPr>
          <p:cNvSpPr>
            <a:spLocks noGrp="1"/>
          </p:cNvSpPr>
          <p:nvPr>
            <p:ph type="title"/>
          </p:nvPr>
        </p:nvSpPr>
        <p:spPr/>
        <p:txBody>
          <a:bodyPr/>
          <a:lstStyle/>
          <a:p>
            <a:r>
              <a:rPr kumimoji="0" lang="en-US" altLang="en-US" sz="44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Established alternative theoretical models</a:t>
            </a:r>
            <a:endParaRPr lang="en-CA" dirty="0"/>
          </a:p>
        </p:txBody>
      </p:sp>
      <p:sp>
        <p:nvSpPr>
          <p:cNvPr id="3" name="Content Placeholder 2">
            <a:extLst>
              <a:ext uri="{FF2B5EF4-FFF2-40B4-BE49-F238E27FC236}">
                <a16:creationId xmlns:a16="http://schemas.microsoft.com/office/drawing/2014/main" id="{A11AFB2A-4709-4F6F-95AF-74E227363FC7}"/>
              </a:ext>
            </a:extLst>
          </p:cNvPr>
          <p:cNvSpPr>
            <a:spLocks noGrp="1"/>
          </p:cNvSpPr>
          <p:nvPr>
            <p:ph idx="1"/>
          </p:nvPr>
        </p:nvSpPr>
        <p:spPr/>
        <p:txBody>
          <a:bodyPr>
            <a:normAutofit/>
          </a:bodyPr>
          <a:lstStyle/>
          <a:p>
            <a:r>
              <a:rPr lang="en-US" sz="2400" dirty="0">
                <a:effectLst/>
                <a:latin typeface="Times New Roman" panose="02020603050405020304" pitchFamily="18" charset="0"/>
                <a:ea typeface="SimSun" panose="02010600030101010101" pitchFamily="2" charset="-122"/>
              </a:rPr>
              <a:t>Utilize various psychological models to explain away empirical patterns. But they are quite ad hoc and could not explain broad range of patterns. For example, most behavioral models are silent about volume of trading. </a:t>
            </a:r>
            <a:endParaRPr lang="en-CA" sz="2400" dirty="0">
              <a:effectLst/>
              <a:latin typeface="Times New Roman" panose="02020603050405020304" pitchFamily="18" charset="0"/>
              <a:ea typeface="SimSun" panose="02010600030101010101" pitchFamily="2" charset="-122"/>
            </a:endParaRPr>
          </a:p>
          <a:p>
            <a:r>
              <a:rPr lang="en-US" sz="2400" dirty="0" err="1">
                <a:effectLst/>
                <a:latin typeface="Times New Roman" panose="02020603050405020304" pitchFamily="18" charset="0"/>
                <a:ea typeface="SimSun" panose="02010600030101010101" pitchFamily="2" charset="-122"/>
              </a:rPr>
              <a:t>Barberis</a:t>
            </a:r>
            <a:r>
              <a:rPr lang="en-US" sz="2400" dirty="0">
                <a:effectLst/>
                <a:latin typeface="Times New Roman" panose="02020603050405020304" pitchFamily="18" charset="0"/>
                <a:ea typeface="SimSun" panose="02010600030101010101" pitchFamily="2" charset="-122"/>
              </a:rPr>
              <a:t>, Nicholas, Andrei Shleifer, and Robert </a:t>
            </a:r>
            <a:r>
              <a:rPr lang="en-US" sz="2400" dirty="0" err="1">
                <a:effectLst/>
                <a:latin typeface="Times New Roman" panose="02020603050405020304" pitchFamily="18" charset="0"/>
                <a:ea typeface="SimSun" panose="02010600030101010101" pitchFamily="2" charset="-122"/>
              </a:rPr>
              <a:t>Vishny</a:t>
            </a:r>
            <a:r>
              <a:rPr lang="en-US" sz="2400" dirty="0">
                <a:effectLst/>
                <a:latin typeface="Times New Roman" panose="02020603050405020304" pitchFamily="18" charset="0"/>
                <a:ea typeface="SimSun" panose="02010600030101010101" pitchFamily="2" charset="-122"/>
              </a:rPr>
              <a:t>, 1998, A model of investor sentiment, </a:t>
            </a:r>
            <a:r>
              <a:rPr lang="en-US" sz="2400" i="1" dirty="0">
                <a:effectLst/>
                <a:latin typeface="Times New Roman" panose="02020603050405020304" pitchFamily="18" charset="0"/>
                <a:ea typeface="SimSun" panose="02010600030101010101" pitchFamily="2" charset="-122"/>
              </a:rPr>
              <a:t>Journal of Financial Economics</a:t>
            </a:r>
            <a:r>
              <a:rPr lang="en-US" sz="2400" dirty="0">
                <a:effectLst/>
                <a:latin typeface="Times New Roman" panose="02020603050405020304" pitchFamily="18" charset="0"/>
                <a:ea typeface="SimSun" panose="02010600030101010101" pitchFamily="2" charset="-122"/>
              </a:rPr>
              <a:t> 49, 307-345.</a:t>
            </a:r>
            <a:endParaRPr lang="en-CA" sz="2400" dirty="0">
              <a:effectLst/>
              <a:latin typeface="Times New Roman" panose="02020603050405020304" pitchFamily="18" charset="0"/>
              <a:ea typeface="SimSun" panose="02010600030101010101" pitchFamily="2" charset="-122"/>
            </a:endParaRPr>
          </a:p>
          <a:p>
            <a:r>
              <a:rPr lang="en-US" sz="2400" dirty="0">
                <a:effectLst/>
                <a:latin typeface="Times New Roman" panose="02020603050405020304" pitchFamily="18" charset="0"/>
                <a:ea typeface="SimSun" panose="02010600030101010101" pitchFamily="2" charset="-122"/>
              </a:rPr>
              <a:t>Daniel, Kent, David </a:t>
            </a:r>
            <a:r>
              <a:rPr lang="en-US" sz="2400" dirty="0" err="1">
                <a:effectLst/>
                <a:latin typeface="Times New Roman" panose="02020603050405020304" pitchFamily="18" charset="0"/>
                <a:ea typeface="SimSun" panose="02010600030101010101" pitchFamily="2" charset="-122"/>
              </a:rPr>
              <a:t>Hirshleifer</a:t>
            </a:r>
            <a:r>
              <a:rPr lang="en-US" sz="2400" dirty="0">
                <a:effectLst/>
                <a:latin typeface="Times New Roman" panose="02020603050405020304" pitchFamily="18" charset="0"/>
                <a:ea typeface="SimSun" panose="02010600030101010101" pitchFamily="2" charset="-122"/>
              </a:rPr>
              <a:t> and </a:t>
            </a:r>
            <a:r>
              <a:rPr lang="en-US" sz="2400" dirty="0" err="1">
                <a:effectLst/>
                <a:latin typeface="Times New Roman" panose="02020603050405020304" pitchFamily="18" charset="0"/>
                <a:ea typeface="SimSun" panose="02010600030101010101" pitchFamily="2" charset="-122"/>
              </a:rPr>
              <a:t>Avanidhar</a:t>
            </a:r>
            <a:r>
              <a:rPr lang="en-US" sz="2400" dirty="0">
                <a:effectLst/>
                <a:latin typeface="Times New Roman" panose="02020603050405020304" pitchFamily="18" charset="0"/>
                <a:ea typeface="SimSun" panose="02010600030101010101" pitchFamily="2" charset="-122"/>
              </a:rPr>
              <a:t> Subrahmanyam, 1998, Investment psychology and Security market under and overreactions, </a:t>
            </a:r>
            <a:r>
              <a:rPr lang="en-US" sz="2400" i="1" dirty="0">
                <a:effectLst/>
                <a:latin typeface="Times New Roman" panose="02020603050405020304" pitchFamily="18" charset="0"/>
                <a:ea typeface="SimSun" panose="02010600030101010101" pitchFamily="2" charset="-122"/>
              </a:rPr>
              <a:t>Journal of Finance</a:t>
            </a:r>
            <a:r>
              <a:rPr lang="en-US" sz="2400" dirty="0">
                <a:effectLst/>
                <a:latin typeface="Times New Roman" panose="02020603050405020304" pitchFamily="18" charset="0"/>
                <a:ea typeface="SimSun" panose="02010600030101010101" pitchFamily="2" charset="-122"/>
              </a:rPr>
              <a:t> 53, 1839 1885.</a:t>
            </a:r>
            <a:endParaRPr lang="en-CA" sz="2400" dirty="0">
              <a:effectLst/>
              <a:latin typeface="Times New Roman" panose="02020603050405020304" pitchFamily="18" charset="0"/>
              <a:ea typeface="SimSun" panose="02010600030101010101" pitchFamily="2" charset="-122"/>
            </a:endParaRPr>
          </a:p>
          <a:p>
            <a:r>
              <a:rPr lang="en-US" sz="2400" dirty="0">
                <a:effectLst/>
                <a:latin typeface="Times New Roman" panose="02020603050405020304" pitchFamily="18" charset="0"/>
                <a:ea typeface="SimSun" panose="02010600030101010101" pitchFamily="2" charset="-122"/>
              </a:rPr>
              <a:t>Hong, Harrison and Jeremy Stein, 1999, A unified theory of underreaction, momentum trading and overreaction in asset markets, </a:t>
            </a:r>
            <a:r>
              <a:rPr lang="en-US" sz="2400" i="1" dirty="0">
                <a:effectLst/>
                <a:latin typeface="Times New Roman" panose="02020603050405020304" pitchFamily="18" charset="0"/>
                <a:ea typeface="SimSun" panose="02010600030101010101" pitchFamily="2" charset="-122"/>
              </a:rPr>
              <a:t>Journal of Finance</a:t>
            </a:r>
            <a:r>
              <a:rPr lang="en-US" sz="2400" dirty="0">
                <a:effectLst/>
                <a:latin typeface="Times New Roman" panose="02020603050405020304" pitchFamily="18" charset="0"/>
                <a:ea typeface="SimSun" panose="02010600030101010101" pitchFamily="2" charset="-122"/>
              </a:rPr>
              <a:t> 54, 2143-2184. </a:t>
            </a:r>
            <a:endParaRPr lang="en-CA" sz="2400" dirty="0">
              <a:effectLst/>
              <a:latin typeface="Times New Roman" panose="02020603050405020304" pitchFamily="18" charset="0"/>
              <a:ea typeface="SimSun" panose="02010600030101010101" pitchFamily="2" charset="-122"/>
            </a:endParaRPr>
          </a:p>
          <a:p>
            <a:endParaRPr lang="en-CA" sz="2400" dirty="0"/>
          </a:p>
        </p:txBody>
      </p:sp>
    </p:spTree>
    <p:extLst>
      <p:ext uri="{BB962C8B-B14F-4D97-AF65-F5344CB8AC3E}">
        <p14:creationId xmlns:p14="http://schemas.microsoft.com/office/powerpoint/2010/main" val="2043354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5602C-BEEB-4B1B-83D7-B02D77BB3F2A}"/>
              </a:ext>
            </a:extLst>
          </p:cNvPr>
          <p:cNvSpPr>
            <a:spLocks noGrp="1"/>
          </p:cNvSpPr>
          <p:nvPr>
            <p:ph type="title"/>
          </p:nvPr>
        </p:nvSpPr>
        <p:spPr/>
        <p:txBody>
          <a:bodyPr/>
          <a:lstStyle/>
          <a:p>
            <a:r>
              <a:rPr lang="en-US" dirty="0"/>
              <a:t>Intuition from languages</a:t>
            </a:r>
            <a:endParaRPr lang="en-CA" dirty="0"/>
          </a:p>
        </p:txBody>
      </p:sp>
      <p:sp>
        <p:nvSpPr>
          <p:cNvPr id="3" name="Content Placeholder 2">
            <a:extLst>
              <a:ext uri="{FF2B5EF4-FFF2-40B4-BE49-F238E27FC236}">
                <a16:creationId xmlns:a16="http://schemas.microsoft.com/office/drawing/2014/main" id="{6563EF40-A10E-4E06-85F8-E0F6E419B662}"/>
              </a:ext>
            </a:extLst>
          </p:cNvPr>
          <p:cNvSpPr>
            <a:spLocks noGrp="1"/>
          </p:cNvSpPr>
          <p:nvPr>
            <p:ph idx="1"/>
          </p:nvPr>
        </p:nvSpPr>
        <p:spPr/>
        <p:txBody>
          <a:bodyPr>
            <a:noAutofit/>
          </a:bodyPr>
          <a:lstStyle/>
          <a:p>
            <a:r>
              <a:rPr lang="en-US" dirty="0">
                <a:effectLst/>
                <a:latin typeface="Times New Roman" panose="02020603050405020304" pitchFamily="18" charset="0"/>
                <a:ea typeface="SimSun" panose="02010600030101010101" pitchFamily="2" charset="-122"/>
                <a:cs typeface="Times New Roman" panose="02020603050405020304" pitchFamily="18" charset="0"/>
              </a:rPr>
              <a:t>Languages are a window to human mind.</a:t>
            </a:r>
          </a:p>
          <a:p>
            <a:r>
              <a:rPr lang="en-US" dirty="0">
                <a:effectLst/>
                <a:latin typeface="Times New Roman" panose="02020603050405020304" pitchFamily="18" charset="0"/>
                <a:ea typeface="SimSun" panose="02010600030101010101" pitchFamily="2" charset="-122"/>
                <a:cs typeface="Times New Roman" panose="02020603050405020304" pitchFamily="18" charset="0"/>
              </a:rPr>
              <a:t>Patterns of languages often reveal how our minds process information. </a:t>
            </a:r>
          </a:p>
          <a:p>
            <a:r>
              <a:rPr lang="en-US" dirty="0">
                <a:effectLst/>
                <a:latin typeface="Times New Roman" panose="02020603050405020304" pitchFamily="18" charset="0"/>
                <a:ea typeface="SimSun" panose="02010600030101010101" pitchFamily="2" charset="-122"/>
                <a:cs typeface="Times New Roman" panose="02020603050405020304" pitchFamily="18" charset="0"/>
              </a:rPr>
              <a:t>In languages, not all words are of the same length. In general, more frequently used words are shorter than less frequently used words. </a:t>
            </a:r>
          </a:p>
          <a:p>
            <a:r>
              <a:rPr lang="en-US" dirty="0">
                <a:effectLst/>
                <a:latin typeface="Times New Roman" panose="02020603050405020304" pitchFamily="18" charset="0"/>
                <a:ea typeface="SimSun" panose="02010600030101010101" pitchFamily="2" charset="-122"/>
                <a:cs typeface="Times New Roman" panose="02020603050405020304" pitchFamily="18" charset="0"/>
              </a:rPr>
              <a:t>For instance, in the sentence, “I climb a mountain.” the word “I” has only one letter and the word “mountain” has eight letters. </a:t>
            </a:r>
          </a:p>
          <a:p>
            <a:r>
              <a:rPr lang="en-US" dirty="0">
                <a:effectLst/>
                <a:latin typeface="Times New Roman" panose="02020603050405020304" pitchFamily="18" charset="0"/>
                <a:ea typeface="SimSun" panose="02010600030101010101" pitchFamily="2" charset="-122"/>
                <a:cs typeface="Times New Roman" panose="02020603050405020304" pitchFamily="18" charset="0"/>
              </a:rPr>
              <a:t>This pattern develops because “I” is used much more frequently than “mountain”. </a:t>
            </a:r>
            <a:endParaRPr lang="en-CA" dirty="0">
              <a:effectLst/>
              <a:latin typeface="Calibri" panose="020F0502020204030204" pitchFamily="34" charset="0"/>
              <a:ea typeface="SimSu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2172658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F815B-78DD-4438-86CC-E61BFA0D4EC0}"/>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91F976A8-2D9C-4854-A69D-BEB117A6E39F}"/>
              </a:ext>
            </a:extLst>
          </p:cNvPr>
          <p:cNvSpPr>
            <a:spLocks noGrp="1"/>
          </p:cNvSpPr>
          <p:nvPr>
            <p:ph idx="1"/>
          </p:nvPr>
        </p:nvSpPr>
        <p:spPr/>
        <p:txBody>
          <a:bodyPr>
            <a:normAutofit/>
          </a:bodyPr>
          <a:lstStyle/>
          <a:p>
            <a:r>
              <a:rPr lang="en-US" dirty="0">
                <a:effectLst/>
                <a:latin typeface="Times New Roman" panose="02020603050405020304" pitchFamily="18" charset="0"/>
                <a:ea typeface="SimSun" panose="02010600030101010101" pitchFamily="2" charset="-122"/>
                <a:cs typeface="Times New Roman" panose="02020603050405020304" pitchFamily="18" charset="0"/>
              </a:rPr>
              <a:t>“Words get shortened as their usage becomes more common. Thus, taxi and cab came from taxicab, and cab in turn came from cabriolet.” (Pierce, 1980, p. 246)</a:t>
            </a:r>
            <a:endParaRPr lang="en-US" sz="2800" dirty="0">
              <a:effectLst/>
              <a:latin typeface="Times New Roman" panose="02020603050405020304" pitchFamily="18" charset="0"/>
              <a:ea typeface="SimSun" panose="02010600030101010101" pitchFamily="2" charset="-122"/>
              <a:cs typeface="Times New Roman" panose="02020603050405020304" pitchFamily="18" charset="0"/>
            </a:endParaRP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Automobile becomes car;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bicycle becomes bike;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television set becomes television and then simply TV;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personal computer becomes PC;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software becomes app;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gasoline becomes gas. </a:t>
            </a:r>
          </a:p>
          <a:p>
            <a:endParaRPr lang="en-CA" dirty="0"/>
          </a:p>
        </p:txBody>
      </p:sp>
    </p:spTree>
    <p:extLst>
      <p:ext uri="{BB962C8B-B14F-4D97-AF65-F5344CB8AC3E}">
        <p14:creationId xmlns:p14="http://schemas.microsoft.com/office/powerpoint/2010/main" val="40878093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993FB-2124-4E25-9ACF-71B38E47FDE8}"/>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F32BC470-63D0-47C0-A832-1D48A5901E42}"/>
              </a:ext>
            </a:extLst>
          </p:cNvPr>
          <p:cNvSpPr>
            <a:spLocks noGrp="1"/>
          </p:cNvSpPr>
          <p:nvPr>
            <p:ph idx="1"/>
          </p:nvPr>
        </p:nvSpPr>
        <p:spPr/>
        <p:txBody>
          <a:bodyPr/>
          <a:lstStyle/>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By representing high probability events with shorter expressions, we reduce the time and effort in information transmission.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Therefore, language is not a purely random mapping from the concrete worlds to the abstract symbols.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It is a highly structured coding system that reduces the average length of messages.</a:t>
            </a:r>
          </a:p>
          <a:p>
            <a:r>
              <a:rPr lang="en-US" dirty="0">
                <a:latin typeface="Times New Roman" panose="02020603050405020304" pitchFamily="18" charset="0"/>
                <a:ea typeface="SimSun" panose="02010600030101010101" pitchFamily="2" charset="-122"/>
                <a:cs typeface="Times New Roman" panose="02020603050405020304" pitchFamily="18" charset="0"/>
              </a:rPr>
              <a:t>Language systems are economic systems.</a:t>
            </a:r>
            <a:endParaRPr lang="en-CA" dirty="0"/>
          </a:p>
        </p:txBody>
      </p:sp>
    </p:spTree>
    <p:extLst>
      <p:ext uri="{BB962C8B-B14F-4D97-AF65-F5344CB8AC3E}">
        <p14:creationId xmlns:p14="http://schemas.microsoft.com/office/powerpoint/2010/main" val="6061322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ED298-66AE-4AD8-B0C5-AD9FA0D8894D}"/>
              </a:ext>
            </a:extLst>
          </p:cNvPr>
          <p:cNvSpPr>
            <a:spLocks noGrp="1"/>
          </p:cNvSpPr>
          <p:nvPr>
            <p:ph type="title"/>
          </p:nvPr>
        </p:nvSpPr>
        <p:spPr/>
        <p:txBody>
          <a:bodyPr/>
          <a:lstStyle/>
          <a:p>
            <a:r>
              <a:rPr lang="en-CA" sz="4400" dirty="0">
                <a:effectLst/>
                <a:latin typeface="Calibri" panose="020F0502020204030204" pitchFamily="34" charset="0"/>
                <a:ea typeface="DengXian" panose="02010600030101010101" pitchFamily="2" charset="-122"/>
                <a:cs typeface="Times New Roman" panose="02020603050405020304" pitchFamily="18" charset="0"/>
              </a:rPr>
              <a:t>Statistics, languages and human psychology</a:t>
            </a:r>
            <a:endParaRPr lang="en-CA" dirty="0"/>
          </a:p>
        </p:txBody>
      </p:sp>
      <p:sp>
        <p:nvSpPr>
          <p:cNvPr id="3" name="Content Placeholder 2">
            <a:extLst>
              <a:ext uri="{FF2B5EF4-FFF2-40B4-BE49-F238E27FC236}">
                <a16:creationId xmlns:a16="http://schemas.microsoft.com/office/drawing/2014/main" id="{0D134B96-0943-4764-8D13-A661C3965EAD}"/>
              </a:ext>
            </a:extLst>
          </p:cNvPr>
          <p:cNvSpPr>
            <a:spLocks noGrp="1"/>
          </p:cNvSpPr>
          <p:nvPr>
            <p:ph idx="1"/>
          </p:nvPr>
        </p:nvSpPr>
        <p:spPr/>
        <p:txBody>
          <a:bodyPr>
            <a:normAutofit/>
          </a:bodyPr>
          <a:lstStyle/>
          <a:p>
            <a:r>
              <a:rPr lang="en-CA" dirty="0">
                <a:effectLst/>
                <a:latin typeface="Calibri" panose="020F0502020204030204" pitchFamily="34" charset="0"/>
                <a:ea typeface="DengXian" panose="02010600030101010101" pitchFamily="2" charset="-122"/>
                <a:cs typeface="Times New Roman" panose="02020603050405020304" pitchFamily="18" charset="0"/>
              </a:rPr>
              <a:t>We always read about Bill Gates, Jeff Bezos and more recently, Elon Musk. The world must be full of billionaires. </a:t>
            </a:r>
          </a:p>
          <a:p>
            <a:r>
              <a:rPr lang="en-CA" dirty="0">
                <a:effectLst/>
                <a:latin typeface="Calibri" panose="020F0502020204030204" pitchFamily="34" charset="0"/>
                <a:ea typeface="DengXian" panose="02010600030101010101" pitchFamily="2" charset="-122"/>
                <a:cs typeface="Times New Roman" panose="02020603050405020304" pitchFamily="18" charset="0"/>
              </a:rPr>
              <a:t>We rarely read about average Joe. There must be very few average people out there. </a:t>
            </a:r>
          </a:p>
          <a:p>
            <a:r>
              <a:rPr lang="en-CA" dirty="0">
                <a:effectLst/>
                <a:latin typeface="Calibri" panose="020F0502020204030204" pitchFamily="34" charset="0"/>
                <a:ea typeface="DengXian" panose="02010600030101010101" pitchFamily="2" charset="-122"/>
                <a:cs typeface="Times New Roman" panose="02020603050405020304" pitchFamily="18" charset="0"/>
              </a:rPr>
              <a:t>However, if you do a simple statistics, it is easy to find out that the opposite is true. </a:t>
            </a:r>
          </a:p>
          <a:p>
            <a:r>
              <a:rPr lang="en-CA" dirty="0">
                <a:effectLst/>
                <a:latin typeface="Calibri" panose="020F0502020204030204" pitchFamily="34" charset="0"/>
                <a:ea typeface="DengXian" panose="02010600030101010101" pitchFamily="2" charset="-122"/>
                <a:cs typeface="Times New Roman" panose="02020603050405020304" pitchFamily="18" charset="0"/>
              </a:rPr>
              <a:t>The outstanding are the few who stand out from the crowd. </a:t>
            </a:r>
          </a:p>
          <a:p>
            <a:r>
              <a:rPr lang="en-CA" dirty="0">
                <a:effectLst/>
                <a:latin typeface="Calibri" panose="020F0502020204030204" pitchFamily="34" charset="0"/>
                <a:ea typeface="DengXian" panose="02010600030101010101" pitchFamily="2" charset="-122"/>
                <a:cs typeface="Times New Roman" panose="02020603050405020304" pitchFamily="18" charset="0"/>
              </a:rPr>
              <a:t>The average is indeed quite average. The mean is indeed quite mean. The median is indeed quite mediocre. </a:t>
            </a:r>
            <a:endParaRPr lang="en-CA" dirty="0"/>
          </a:p>
        </p:txBody>
      </p:sp>
    </p:spTree>
    <p:extLst>
      <p:ext uri="{BB962C8B-B14F-4D97-AF65-F5344CB8AC3E}">
        <p14:creationId xmlns:p14="http://schemas.microsoft.com/office/powerpoint/2010/main" val="1421948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AC1BF-6397-49B6-8F24-EEABCED1FD8E}"/>
              </a:ext>
            </a:extLst>
          </p:cNvPr>
          <p:cNvSpPr>
            <a:spLocks noGrp="1"/>
          </p:cNvSpPr>
          <p:nvPr>
            <p:ph type="title"/>
          </p:nvPr>
        </p:nvSpPr>
        <p:spPr/>
        <p:txBody>
          <a:bodyPr/>
          <a:lstStyle/>
          <a:p>
            <a:r>
              <a:rPr lang="en-CA" dirty="0"/>
              <a:t>Content </a:t>
            </a:r>
          </a:p>
        </p:txBody>
      </p:sp>
      <p:sp>
        <p:nvSpPr>
          <p:cNvPr id="3" name="Content Placeholder 2">
            <a:extLst>
              <a:ext uri="{FF2B5EF4-FFF2-40B4-BE49-F238E27FC236}">
                <a16:creationId xmlns:a16="http://schemas.microsoft.com/office/drawing/2014/main" id="{C62E3A1E-6B51-4F53-819F-A6985847D8D0}"/>
              </a:ext>
            </a:extLst>
          </p:cNvPr>
          <p:cNvSpPr>
            <a:spLocks noGrp="1"/>
          </p:cNvSpPr>
          <p:nvPr>
            <p:ph idx="1"/>
          </p:nvPr>
        </p:nvSpPr>
        <p:spPr/>
        <p:txBody>
          <a:bodyPr/>
          <a:lstStyle/>
          <a:p>
            <a:r>
              <a:rPr lang="en-CA" dirty="0"/>
              <a:t>Introduction</a:t>
            </a:r>
          </a:p>
          <a:p>
            <a:r>
              <a:rPr lang="en-CA" dirty="0"/>
              <a:t>Intuition from languages</a:t>
            </a:r>
          </a:p>
          <a:p>
            <a:r>
              <a:rPr lang="en-CA" dirty="0"/>
              <a:t>Brief history of entropy theory and its extension to investment theory</a:t>
            </a:r>
          </a:p>
          <a:p>
            <a:r>
              <a:rPr lang="en-CA" dirty="0"/>
              <a:t>Main results of behavioral finance</a:t>
            </a:r>
          </a:p>
          <a:p>
            <a:endParaRPr lang="en-CA" dirty="0"/>
          </a:p>
          <a:p>
            <a:endParaRPr lang="en-CA" dirty="0"/>
          </a:p>
          <a:p>
            <a:endParaRPr lang="en-CA" dirty="0"/>
          </a:p>
          <a:p>
            <a:endParaRPr lang="en-CA" dirty="0"/>
          </a:p>
        </p:txBody>
      </p:sp>
    </p:spTree>
    <p:extLst>
      <p:ext uri="{BB962C8B-B14F-4D97-AF65-F5344CB8AC3E}">
        <p14:creationId xmlns:p14="http://schemas.microsoft.com/office/powerpoint/2010/main" val="28944560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6C38C-A9A7-4998-BEDD-CA5CA274CE9A}"/>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1ACBE462-1757-454A-8BE7-6F358E9ACD17}"/>
              </a:ext>
            </a:extLst>
          </p:cNvPr>
          <p:cNvSpPr>
            <a:spLocks noGrp="1"/>
          </p:cNvSpPr>
          <p:nvPr>
            <p:ph idx="1"/>
          </p:nvPr>
        </p:nvSpPr>
        <p:spPr/>
        <p:txBody>
          <a:bodyPr>
            <a:normAutofit/>
          </a:bodyPr>
          <a:lstStyle/>
          <a:p>
            <a:r>
              <a:rPr lang="en-CA" sz="3200" dirty="0">
                <a:effectLst/>
                <a:latin typeface="Calibri" panose="020F0502020204030204" pitchFamily="34" charset="0"/>
                <a:ea typeface="DengXian" panose="02010600030101010101" pitchFamily="2" charset="-122"/>
                <a:cs typeface="Times New Roman" panose="02020603050405020304" pitchFamily="18" charset="0"/>
              </a:rPr>
              <a:t>However, you won’t tell an average Joe he is mean or mediocre. </a:t>
            </a:r>
          </a:p>
          <a:p>
            <a:r>
              <a:rPr lang="en-CA" sz="3200" dirty="0">
                <a:effectLst/>
                <a:latin typeface="Calibri" panose="020F0502020204030204" pitchFamily="34" charset="0"/>
                <a:ea typeface="DengXian" panose="02010600030101010101" pitchFamily="2" charset="-122"/>
                <a:cs typeface="Times New Roman" panose="02020603050405020304" pitchFamily="18" charset="0"/>
              </a:rPr>
              <a:t>Otherwise, he will be really mean to you.</a:t>
            </a:r>
          </a:p>
          <a:p>
            <a:r>
              <a:rPr lang="en-CA" sz="3200" dirty="0">
                <a:latin typeface="Calibri" panose="020F0502020204030204" pitchFamily="34" charset="0"/>
                <a:ea typeface="DengXian" panose="02010600030101010101" pitchFamily="2" charset="-122"/>
                <a:cs typeface="Times New Roman" panose="02020603050405020304" pitchFamily="18" charset="0"/>
              </a:rPr>
              <a:t>We are all very biased.</a:t>
            </a:r>
          </a:p>
          <a:p>
            <a:r>
              <a:rPr lang="en-CA" sz="3200" dirty="0">
                <a:latin typeface="Calibri" panose="020F0502020204030204" pitchFamily="34" charset="0"/>
                <a:ea typeface="DengXian" panose="02010600030101010101" pitchFamily="2" charset="-122"/>
                <a:cs typeface="Times New Roman" panose="02020603050405020304" pitchFamily="18" charset="0"/>
              </a:rPr>
              <a:t>But many kinds of biases have evolutionary advantages.</a:t>
            </a:r>
          </a:p>
          <a:p>
            <a:r>
              <a:rPr lang="en-CA" sz="3200" dirty="0">
                <a:latin typeface="Calibri" panose="020F0502020204030204" pitchFamily="34" charset="0"/>
                <a:ea typeface="DengXian" panose="02010600030101010101" pitchFamily="2" charset="-122"/>
                <a:cs typeface="Times New Roman" panose="02020603050405020304" pitchFamily="18" charset="0"/>
              </a:rPr>
              <a:t>This is why they evolve and why they won’t go away.</a:t>
            </a:r>
          </a:p>
          <a:p>
            <a:endParaRPr lang="en-CA" sz="3200" dirty="0"/>
          </a:p>
        </p:txBody>
      </p:sp>
    </p:spTree>
    <p:extLst>
      <p:ext uri="{BB962C8B-B14F-4D97-AF65-F5344CB8AC3E}">
        <p14:creationId xmlns:p14="http://schemas.microsoft.com/office/powerpoint/2010/main" val="41039101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F8F99-AF8C-FA08-D2C8-F74AB03CD808}"/>
              </a:ext>
            </a:extLst>
          </p:cNvPr>
          <p:cNvSpPr>
            <a:spLocks noGrp="1"/>
          </p:cNvSpPr>
          <p:nvPr>
            <p:ph type="title"/>
          </p:nvPr>
        </p:nvSpPr>
        <p:spPr/>
        <p:txBody>
          <a:bodyPr/>
          <a:lstStyle/>
          <a:p>
            <a:r>
              <a:rPr lang="en-US" dirty="0"/>
              <a:t>Mean and meaning</a:t>
            </a:r>
            <a:endParaRPr lang="en-CA" dirty="0"/>
          </a:p>
        </p:txBody>
      </p:sp>
      <p:sp>
        <p:nvSpPr>
          <p:cNvPr id="3" name="Content Placeholder 2">
            <a:extLst>
              <a:ext uri="{FF2B5EF4-FFF2-40B4-BE49-F238E27FC236}">
                <a16:creationId xmlns:a16="http://schemas.microsoft.com/office/drawing/2014/main" id="{898CDE1D-B2AD-8A0D-BDBC-F9E2DF900EA7}"/>
              </a:ext>
            </a:extLst>
          </p:cNvPr>
          <p:cNvSpPr>
            <a:spLocks noGrp="1"/>
          </p:cNvSpPr>
          <p:nvPr>
            <p:ph idx="1"/>
          </p:nvPr>
        </p:nvSpPr>
        <p:spPr/>
        <p:txBody>
          <a:bodyPr/>
          <a:lstStyle/>
          <a:p>
            <a:r>
              <a:rPr lang="en-US" dirty="0"/>
              <a:t>The meaning of something is really the mean.</a:t>
            </a:r>
          </a:p>
          <a:p>
            <a:r>
              <a:rPr lang="en-US" dirty="0"/>
              <a:t>The average is the most representative.</a:t>
            </a:r>
            <a:endParaRPr lang="en-CA" dirty="0"/>
          </a:p>
        </p:txBody>
      </p:sp>
    </p:spTree>
    <p:extLst>
      <p:ext uri="{BB962C8B-B14F-4D97-AF65-F5344CB8AC3E}">
        <p14:creationId xmlns:p14="http://schemas.microsoft.com/office/powerpoint/2010/main" val="10169538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B7231-CA60-6C79-46CA-2A5877614136}"/>
              </a:ext>
            </a:extLst>
          </p:cNvPr>
          <p:cNvSpPr>
            <a:spLocks noGrp="1"/>
          </p:cNvSpPr>
          <p:nvPr>
            <p:ph type="title"/>
          </p:nvPr>
        </p:nvSpPr>
        <p:spPr/>
        <p:txBody>
          <a:bodyPr/>
          <a:lstStyle/>
          <a:p>
            <a:r>
              <a:rPr lang="en-US" dirty="0"/>
              <a:t>Illusion and dis-illusion</a:t>
            </a:r>
            <a:endParaRPr lang="en-CA" dirty="0"/>
          </a:p>
        </p:txBody>
      </p:sp>
      <p:sp>
        <p:nvSpPr>
          <p:cNvPr id="3" name="Content Placeholder 2">
            <a:extLst>
              <a:ext uri="{FF2B5EF4-FFF2-40B4-BE49-F238E27FC236}">
                <a16:creationId xmlns:a16="http://schemas.microsoft.com/office/drawing/2014/main" id="{6E12BDBF-46D9-63EC-CE90-D43A06A3C202}"/>
              </a:ext>
            </a:extLst>
          </p:cNvPr>
          <p:cNvSpPr>
            <a:spLocks noGrp="1"/>
          </p:cNvSpPr>
          <p:nvPr>
            <p:ph idx="1"/>
          </p:nvPr>
        </p:nvSpPr>
        <p:spPr/>
        <p:txBody>
          <a:bodyPr/>
          <a:lstStyle/>
          <a:p>
            <a:r>
              <a:rPr lang="en-US" dirty="0"/>
              <a:t>Why we all have illusion?</a:t>
            </a:r>
          </a:p>
          <a:p>
            <a:r>
              <a:rPr lang="en-US" dirty="0"/>
              <a:t>Why truth is so hard to accept?</a:t>
            </a:r>
          </a:p>
          <a:p>
            <a:r>
              <a:rPr lang="en-US" dirty="0"/>
              <a:t>It is because we don’t want to hear truth. Truth is dis-illusion. We don’t want to get disillusioned.</a:t>
            </a:r>
          </a:p>
          <a:p>
            <a:endParaRPr lang="en-CA" dirty="0"/>
          </a:p>
        </p:txBody>
      </p:sp>
    </p:spTree>
    <p:extLst>
      <p:ext uri="{BB962C8B-B14F-4D97-AF65-F5344CB8AC3E}">
        <p14:creationId xmlns:p14="http://schemas.microsoft.com/office/powerpoint/2010/main" val="1287351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B60D7-8E9D-75D8-AF66-625C2BE0DA37}"/>
              </a:ext>
            </a:extLst>
          </p:cNvPr>
          <p:cNvSpPr>
            <a:spLocks noGrp="1"/>
          </p:cNvSpPr>
          <p:nvPr>
            <p:ph type="title"/>
          </p:nvPr>
        </p:nvSpPr>
        <p:spPr/>
        <p:txBody>
          <a:bodyPr/>
          <a:lstStyle/>
          <a:p>
            <a:r>
              <a:rPr lang="en-US" dirty="0"/>
              <a:t>Lax and relax</a:t>
            </a:r>
            <a:endParaRPr lang="en-CA" dirty="0"/>
          </a:p>
        </p:txBody>
      </p:sp>
      <p:sp>
        <p:nvSpPr>
          <p:cNvPr id="3" name="Content Placeholder 2">
            <a:extLst>
              <a:ext uri="{FF2B5EF4-FFF2-40B4-BE49-F238E27FC236}">
                <a16:creationId xmlns:a16="http://schemas.microsoft.com/office/drawing/2014/main" id="{013BC462-2B11-1343-2D87-F0241161C46A}"/>
              </a:ext>
            </a:extLst>
          </p:cNvPr>
          <p:cNvSpPr>
            <a:spLocks noGrp="1"/>
          </p:cNvSpPr>
          <p:nvPr>
            <p:ph idx="1"/>
          </p:nvPr>
        </p:nvSpPr>
        <p:spPr/>
        <p:txBody>
          <a:bodyPr/>
          <a:lstStyle/>
          <a:p>
            <a:r>
              <a:rPr lang="en-US" dirty="0"/>
              <a:t>We want relax.</a:t>
            </a:r>
          </a:p>
          <a:p>
            <a:r>
              <a:rPr lang="en-US" dirty="0"/>
              <a:t>We don’t like lax.</a:t>
            </a:r>
          </a:p>
          <a:p>
            <a:r>
              <a:rPr lang="en-US" dirty="0"/>
              <a:t>But one can’t re-lax before lax.</a:t>
            </a:r>
            <a:endParaRPr lang="en-CA" dirty="0"/>
          </a:p>
        </p:txBody>
      </p:sp>
    </p:spTree>
    <p:extLst>
      <p:ext uri="{BB962C8B-B14F-4D97-AF65-F5344CB8AC3E}">
        <p14:creationId xmlns:p14="http://schemas.microsoft.com/office/powerpoint/2010/main" val="6424216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A1B65-B093-EC54-9687-54496408F477}"/>
              </a:ext>
            </a:extLst>
          </p:cNvPr>
          <p:cNvSpPr>
            <a:spLocks noGrp="1"/>
          </p:cNvSpPr>
          <p:nvPr>
            <p:ph type="title"/>
          </p:nvPr>
        </p:nvSpPr>
        <p:spPr/>
        <p:txBody>
          <a:bodyPr/>
          <a:lstStyle/>
          <a:p>
            <a:r>
              <a:rPr lang="en-US" dirty="0"/>
              <a:t>Rejuvenate and juvenile</a:t>
            </a:r>
            <a:endParaRPr lang="en-CA" dirty="0"/>
          </a:p>
        </p:txBody>
      </p:sp>
      <p:sp>
        <p:nvSpPr>
          <p:cNvPr id="3" name="Content Placeholder 2">
            <a:extLst>
              <a:ext uri="{FF2B5EF4-FFF2-40B4-BE49-F238E27FC236}">
                <a16:creationId xmlns:a16="http://schemas.microsoft.com/office/drawing/2014/main" id="{AE664D54-E536-2562-64CC-23CF9A27498E}"/>
              </a:ext>
            </a:extLst>
          </p:cNvPr>
          <p:cNvSpPr>
            <a:spLocks noGrp="1"/>
          </p:cNvSpPr>
          <p:nvPr>
            <p:ph idx="1"/>
          </p:nvPr>
        </p:nvSpPr>
        <p:spPr/>
        <p:txBody>
          <a:bodyPr/>
          <a:lstStyle/>
          <a:p>
            <a:r>
              <a:rPr lang="en-US" dirty="0"/>
              <a:t>We always want to rejuvenate economy.</a:t>
            </a:r>
          </a:p>
          <a:p>
            <a:r>
              <a:rPr lang="en-US" dirty="0"/>
              <a:t>But our society doesn’t have many juveniles. </a:t>
            </a:r>
          </a:p>
          <a:p>
            <a:r>
              <a:rPr lang="en-US" dirty="0"/>
              <a:t>We can’t rejuvenate our economy without many juveniles.</a:t>
            </a:r>
          </a:p>
          <a:p>
            <a:endParaRPr lang="en-US" dirty="0"/>
          </a:p>
          <a:p>
            <a:endParaRPr lang="en-CA" dirty="0"/>
          </a:p>
        </p:txBody>
      </p:sp>
    </p:spTree>
    <p:extLst>
      <p:ext uri="{BB962C8B-B14F-4D97-AF65-F5344CB8AC3E}">
        <p14:creationId xmlns:p14="http://schemas.microsoft.com/office/powerpoint/2010/main" val="7049291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725E7-8A9A-43AE-171E-4084FD9D23C3}"/>
              </a:ext>
            </a:extLst>
          </p:cNvPr>
          <p:cNvSpPr>
            <a:spLocks noGrp="1"/>
          </p:cNvSpPr>
          <p:nvPr>
            <p:ph type="title"/>
          </p:nvPr>
        </p:nvSpPr>
        <p:spPr/>
        <p:txBody>
          <a:bodyPr/>
          <a:lstStyle/>
          <a:p>
            <a:r>
              <a:rPr lang="en-US" dirty="0"/>
              <a:t>Strive and strife</a:t>
            </a:r>
            <a:endParaRPr lang="en-CA" dirty="0"/>
          </a:p>
        </p:txBody>
      </p:sp>
      <p:sp>
        <p:nvSpPr>
          <p:cNvPr id="3" name="Content Placeholder 2">
            <a:extLst>
              <a:ext uri="{FF2B5EF4-FFF2-40B4-BE49-F238E27FC236}">
                <a16:creationId xmlns:a16="http://schemas.microsoft.com/office/drawing/2014/main" id="{CEB8BC9F-A08A-0FF8-8D33-B3906CF24440}"/>
              </a:ext>
            </a:extLst>
          </p:cNvPr>
          <p:cNvSpPr>
            <a:spLocks noGrp="1"/>
          </p:cNvSpPr>
          <p:nvPr>
            <p:ph idx="1"/>
          </p:nvPr>
        </p:nvSpPr>
        <p:spPr/>
        <p:txBody>
          <a:bodyPr/>
          <a:lstStyle/>
          <a:p>
            <a:r>
              <a:rPr lang="en-US" dirty="0"/>
              <a:t>We want to strive.</a:t>
            </a:r>
          </a:p>
          <a:p>
            <a:r>
              <a:rPr lang="en-US" dirty="0"/>
              <a:t>We don’t want to get strife.</a:t>
            </a:r>
          </a:p>
          <a:p>
            <a:r>
              <a:rPr lang="en-US" dirty="0"/>
              <a:t>But to strive will cause a lot of strife, to others and to yourself.</a:t>
            </a:r>
          </a:p>
          <a:p>
            <a:endParaRPr lang="en-CA" dirty="0"/>
          </a:p>
        </p:txBody>
      </p:sp>
    </p:spTree>
    <p:extLst>
      <p:ext uri="{BB962C8B-B14F-4D97-AF65-F5344CB8AC3E}">
        <p14:creationId xmlns:p14="http://schemas.microsoft.com/office/powerpoint/2010/main" val="22952730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FF545-502C-0E7B-FC2E-2761927B5B7A}"/>
              </a:ext>
            </a:extLst>
          </p:cNvPr>
          <p:cNvSpPr>
            <a:spLocks noGrp="1"/>
          </p:cNvSpPr>
          <p:nvPr>
            <p:ph type="title"/>
          </p:nvPr>
        </p:nvSpPr>
        <p:spPr/>
        <p:txBody>
          <a:bodyPr/>
          <a:lstStyle/>
          <a:p>
            <a:r>
              <a:rPr lang="en-US" dirty="0"/>
              <a:t>Inspire and expire</a:t>
            </a:r>
            <a:endParaRPr lang="en-CA" dirty="0"/>
          </a:p>
        </p:txBody>
      </p:sp>
      <p:sp>
        <p:nvSpPr>
          <p:cNvPr id="3" name="Content Placeholder 2">
            <a:extLst>
              <a:ext uri="{FF2B5EF4-FFF2-40B4-BE49-F238E27FC236}">
                <a16:creationId xmlns:a16="http://schemas.microsoft.com/office/drawing/2014/main" id="{C071505E-AB49-9400-A57F-950F2D296729}"/>
              </a:ext>
            </a:extLst>
          </p:cNvPr>
          <p:cNvSpPr>
            <a:spLocks noGrp="1"/>
          </p:cNvSpPr>
          <p:nvPr>
            <p:ph idx="1"/>
          </p:nvPr>
        </p:nvSpPr>
        <p:spPr/>
        <p:txBody>
          <a:bodyPr/>
          <a:lstStyle/>
          <a:p>
            <a:r>
              <a:rPr lang="en-US" dirty="0"/>
              <a:t>Inspire is to breathe in.</a:t>
            </a:r>
          </a:p>
          <a:p>
            <a:r>
              <a:rPr lang="en-US" dirty="0"/>
              <a:t>Expire is to breathe out.</a:t>
            </a:r>
          </a:p>
          <a:p>
            <a:r>
              <a:rPr lang="en-US" dirty="0"/>
              <a:t>We like to inspire. </a:t>
            </a:r>
          </a:p>
          <a:p>
            <a:r>
              <a:rPr lang="en-US" dirty="0"/>
              <a:t>We don’t like to expire.</a:t>
            </a:r>
          </a:p>
          <a:p>
            <a:r>
              <a:rPr lang="en-US" dirty="0"/>
              <a:t>But we can’t inspire without expire.</a:t>
            </a:r>
          </a:p>
          <a:p>
            <a:endParaRPr lang="en-CA" dirty="0"/>
          </a:p>
        </p:txBody>
      </p:sp>
    </p:spTree>
    <p:extLst>
      <p:ext uri="{BB962C8B-B14F-4D97-AF65-F5344CB8AC3E}">
        <p14:creationId xmlns:p14="http://schemas.microsoft.com/office/powerpoint/2010/main" val="12451684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33463-3698-6873-8811-7F248B9346FE}"/>
              </a:ext>
            </a:extLst>
          </p:cNvPr>
          <p:cNvSpPr>
            <a:spLocks noGrp="1"/>
          </p:cNvSpPr>
          <p:nvPr>
            <p:ph type="title"/>
          </p:nvPr>
        </p:nvSpPr>
        <p:spPr/>
        <p:txBody>
          <a:bodyPr/>
          <a:lstStyle/>
          <a:p>
            <a:r>
              <a:rPr lang="en-CA" dirty="0"/>
              <a:t>Vent, pre-vent and prevent</a:t>
            </a:r>
          </a:p>
        </p:txBody>
      </p:sp>
      <p:sp>
        <p:nvSpPr>
          <p:cNvPr id="3" name="Content Placeholder 2">
            <a:extLst>
              <a:ext uri="{FF2B5EF4-FFF2-40B4-BE49-F238E27FC236}">
                <a16:creationId xmlns:a16="http://schemas.microsoft.com/office/drawing/2014/main" id="{18739595-A3F8-C83F-6022-3BC065A3F87E}"/>
              </a:ext>
            </a:extLst>
          </p:cNvPr>
          <p:cNvSpPr>
            <a:spLocks noGrp="1"/>
          </p:cNvSpPr>
          <p:nvPr>
            <p:ph idx="1"/>
          </p:nvPr>
        </p:nvSpPr>
        <p:spPr/>
        <p:txBody>
          <a:bodyPr/>
          <a:lstStyle/>
          <a:p>
            <a:r>
              <a:rPr lang="en-CA" dirty="0"/>
              <a:t>Vent is to vent your opinion.</a:t>
            </a:r>
          </a:p>
          <a:p>
            <a:r>
              <a:rPr lang="en-CA" dirty="0"/>
              <a:t>Pre-vent is to facilitate others vent their opinions early so as not to accumulate too much grievance.  </a:t>
            </a:r>
          </a:p>
          <a:p>
            <a:r>
              <a:rPr lang="en-CA" dirty="0"/>
              <a:t>Prevent is the opposite of pre-vent.</a:t>
            </a:r>
          </a:p>
          <a:p>
            <a:r>
              <a:rPr lang="en-CA" dirty="0"/>
              <a:t>This suggests the evolution of actions. </a:t>
            </a:r>
          </a:p>
        </p:txBody>
      </p:sp>
    </p:spTree>
    <p:extLst>
      <p:ext uri="{BB962C8B-B14F-4D97-AF65-F5344CB8AC3E}">
        <p14:creationId xmlns:p14="http://schemas.microsoft.com/office/powerpoint/2010/main" val="6480783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D7E5B-605E-491B-A1DF-5245A7129DFE}"/>
              </a:ext>
            </a:extLst>
          </p:cNvPr>
          <p:cNvSpPr>
            <a:spLocks noGrp="1"/>
          </p:cNvSpPr>
          <p:nvPr>
            <p:ph type="title"/>
          </p:nvPr>
        </p:nvSpPr>
        <p:spPr/>
        <p:txBody>
          <a:bodyPr/>
          <a:lstStyle/>
          <a:p>
            <a:r>
              <a:rPr lang="en-CA" dirty="0"/>
              <a:t>Information processing as an economic behavior</a:t>
            </a:r>
          </a:p>
        </p:txBody>
      </p:sp>
      <p:sp>
        <p:nvSpPr>
          <p:cNvPr id="3" name="Content Placeholder 2">
            <a:extLst>
              <a:ext uri="{FF2B5EF4-FFF2-40B4-BE49-F238E27FC236}">
                <a16:creationId xmlns:a16="http://schemas.microsoft.com/office/drawing/2014/main" id="{AB1B4138-C7E4-4C6C-B38B-4640CADAF32B}"/>
              </a:ext>
            </a:extLst>
          </p:cNvPr>
          <p:cNvSpPr>
            <a:spLocks noGrp="1"/>
          </p:cNvSpPr>
          <p:nvPr>
            <p:ph idx="1"/>
          </p:nvPr>
        </p:nvSpPr>
        <p:spPr/>
        <p:txBody>
          <a:bodyPr>
            <a:normAutofit/>
          </a:bodyPr>
          <a:lstStyle/>
          <a:p>
            <a:r>
              <a:rPr lang="en-US" dirty="0">
                <a:solidFill>
                  <a:srgbClr val="222222"/>
                </a:solidFill>
                <a:effectLst/>
                <a:latin typeface="Times New Roman" panose="02020603050405020304" pitchFamily="18" charset="0"/>
                <a:ea typeface="SimSun" panose="02010600030101010101" pitchFamily="2" charset="-122"/>
                <a:cs typeface="Times New Roman" panose="02020603050405020304" pitchFamily="18" charset="0"/>
              </a:rPr>
              <a:t>First, mental processes are physical processes and entail physical costs. </a:t>
            </a:r>
          </a:p>
          <a:p>
            <a:r>
              <a:rPr lang="en-US" dirty="0">
                <a:solidFill>
                  <a:srgbClr val="222222"/>
                </a:solidFill>
                <a:effectLst/>
                <a:latin typeface="Times New Roman" panose="02020603050405020304" pitchFamily="18" charset="0"/>
                <a:ea typeface="SimSun" panose="02010600030101010101" pitchFamily="2" charset="-122"/>
                <a:cs typeface="Times New Roman" panose="02020603050405020304" pitchFamily="18" charset="0"/>
              </a:rPr>
              <a:t>Ideas occur at a blink of eye, which gives us impression that thinking is effortless. </a:t>
            </a:r>
          </a:p>
          <a:p>
            <a:r>
              <a:rPr lang="en-US" dirty="0">
                <a:solidFill>
                  <a:srgbClr val="222222"/>
                </a:solidFill>
                <a:effectLst/>
                <a:latin typeface="Times New Roman" panose="02020603050405020304" pitchFamily="18" charset="0"/>
                <a:ea typeface="SimSun" panose="02010600030101010101" pitchFamily="2" charset="-122"/>
                <a:cs typeface="Times New Roman" panose="02020603050405020304" pitchFamily="18" charset="0"/>
              </a:rPr>
              <a:t>This seeming effortless, however, is achieved with high maintenance cost of the brain. </a:t>
            </a:r>
          </a:p>
          <a:p>
            <a:r>
              <a:rPr lang="en-US" dirty="0">
                <a:solidFill>
                  <a:srgbClr val="222222"/>
                </a:solidFill>
                <a:effectLst/>
                <a:latin typeface="Times New Roman" panose="02020603050405020304" pitchFamily="18" charset="0"/>
                <a:ea typeface="SimSun" panose="02010600030101010101" pitchFamily="2" charset="-122"/>
                <a:cs typeface="Times New Roman" panose="02020603050405020304" pitchFamily="18" charset="0"/>
              </a:rPr>
              <a:t>Metabolically the brain is a very expensive organ. </a:t>
            </a:r>
          </a:p>
          <a:p>
            <a:r>
              <a:rPr lang="en-US" dirty="0">
                <a:solidFill>
                  <a:srgbClr val="222222"/>
                </a:solidFill>
                <a:effectLst/>
                <a:latin typeface="Times New Roman" panose="02020603050405020304" pitchFamily="18" charset="0"/>
                <a:ea typeface="SimSun" panose="02010600030101010101" pitchFamily="2" charset="-122"/>
                <a:cs typeface="Times New Roman" panose="02020603050405020304" pitchFamily="18" charset="0"/>
              </a:rPr>
              <a:t>Representing only two percent of body mass, the brain uses about twenty percent of energy in humans. </a:t>
            </a:r>
          </a:p>
        </p:txBody>
      </p:sp>
    </p:spTree>
    <p:extLst>
      <p:ext uri="{BB962C8B-B14F-4D97-AF65-F5344CB8AC3E}">
        <p14:creationId xmlns:p14="http://schemas.microsoft.com/office/powerpoint/2010/main" val="22356043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CFB0E-63C3-4866-9B6A-CA1AF54E1BFF}"/>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9F7F57B8-60D6-4921-944B-2A563EC9729B}"/>
              </a:ext>
            </a:extLst>
          </p:cNvPr>
          <p:cNvSpPr>
            <a:spLocks noGrp="1"/>
          </p:cNvSpPr>
          <p:nvPr>
            <p:ph idx="1"/>
          </p:nvPr>
        </p:nvSpPr>
        <p:spPr/>
        <p:txBody>
          <a:bodyPr/>
          <a:lstStyle/>
          <a:p>
            <a:r>
              <a:rPr lang="en-US" sz="2800" dirty="0">
                <a:solidFill>
                  <a:srgbClr val="222222"/>
                </a:solidFill>
                <a:effectLst/>
                <a:latin typeface="Times New Roman" panose="02020603050405020304" pitchFamily="18" charset="0"/>
                <a:ea typeface="SimSun" panose="02010600030101010101" pitchFamily="2" charset="-122"/>
                <a:cs typeface="Times New Roman" panose="02020603050405020304" pitchFamily="18" charset="0"/>
              </a:rPr>
              <a:t>Neurons have to be continuously charged to maintain high energy level so it can transmit information quickly. </a:t>
            </a:r>
          </a:p>
          <a:p>
            <a:r>
              <a:rPr lang="en-US" sz="2800" dirty="0">
                <a:solidFill>
                  <a:srgbClr val="222222"/>
                </a:solidFill>
                <a:effectLst/>
                <a:latin typeface="Times New Roman" panose="02020603050405020304" pitchFamily="18" charset="0"/>
                <a:ea typeface="SimSun" panose="02010600030101010101" pitchFamily="2" charset="-122"/>
                <a:cs typeface="Times New Roman" panose="02020603050405020304" pitchFamily="18" charset="0"/>
              </a:rPr>
              <a:t>On cellular level, neural cells and muscle cells function very similarly. </a:t>
            </a:r>
          </a:p>
          <a:p>
            <a:r>
              <a:rPr lang="en-US" sz="2800" dirty="0">
                <a:solidFill>
                  <a:srgbClr val="222222"/>
                </a:solidFill>
                <a:effectLst/>
                <a:latin typeface="Times New Roman" panose="02020603050405020304" pitchFamily="18" charset="0"/>
                <a:ea typeface="SimSun" panose="02010600030101010101" pitchFamily="2" charset="-122"/>
                <a:cs typeface="Times New Roman" panose="02020603050405020304" pitchFamily="18" charset="0"/>
              </a:rPr>
              <a:t>The process of transmit information with neural cells and the process of transmit force with muscle cells are very similarly physiologically. </a:t>
            </a:r>
          </a:p>
          <a:p>
            <a:r>
              <a:rPr lang="en-US" sz="2800" dirty="0">
                <a:solidFill>
                  <a:srgbClr val="222222"/>
                </a:solidFill>
                <a:effectLst/>
                <a:latin typeface="Times New Roman" panose="02020603050405020304" pitchFamily="18" charset="0"/>
                <a:ea typeface="SimSun" panose="02010600030101010101" pitchFamily="2" charset="-122"/>
                <a:cs typeface="Times New Roman" panose="02020603050405020304" pitchFamily="18" charset="0"/>
              </a:rPr>
              <a:t>We all know that muscle movements take energy. </a:t>
            </a:r>
          </a:p>
          <a:p>
            <a:r>
              <a:rPr lang="en-US" sz="2800" dirty="0">
                <a:solidFill>
                  <a:srgbClr val="222222"/>
                </a:solidFill>
                <a:effectLst/>
                <a:latin typeface="Times New Roman" panose="02020603050405020304" pitchFamily="18" charset="0"/>
                <a:ea typeface="SimSun" panose="02010600030101010101" pitchFamily="2" charset="-122"/>
                <a:cs typeface="Times New Roman" panose="02020603050405020304" pitchFamily="18" charset="0"/>
              </a:rPr>
              <a:t>Similarly, mental processes are physically processes that require physical costs, a lot of physical costs.</a:t>
            </a:r>
            <a:endParaRPr lang="en-CA" dirty="0"/>
          </a:p>
        </p:txBody>
      </p:sp>
    </p:spTree>
    <p:extLst>
      <p:ext uri="{BB962C8B-B14F-4D97-AF65-F5344CB8AC3E}">
        <p14:creationId xmlns:p14="http://schemas.microsoft.com/office/powerpoint/2010/main" val="2045660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AB7FE-4598-4277-8316-2A267FED3354}"/>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2940914B-5742-491E-A7E7-10BCA908B072}"/>
              </a:ext>
            </a:extLst>
          </p:cNvPr>
          <p:cNvSpPr>
            <a:spLocks noGrp="1"/>
          </p:cNvSpPr>
          <p:nvPr>
            <p:ph idx="1"/>
          </p:nvPr>
        </p:nvSpPr>
        <p:spPr/>
        <p:txBody>
          <a:bodyPr/>
          <a:lstStyle/>
          <a:p>
            <a:r>
              <a:rPr lang="en-CA" dirty="0"/>
              <a:t>Math preparation: logarithm functions</a:t>
            </a:r>
          </a:p>
          <a:p>
            <a:r>
              <a:rPr lang="en-CA" dirty="0"/>
              <a:t>Theory of information</a:t>
            </a:r>
          </a:p>
          <a:p>
            <a:r>
              <a:rPr lang="en-CA" dirty="0"/>
              <a:t>Theory of learning and psychology</a:t>
            </a:r>
          </a:p>
          <a:p>
            <a:r>
              <a:rPr lang="en-CA" dirty="0"/>
              <a:t>Theory of judgement: Its value and bias</a:t>
            </a:r>
          </a:p>
          <a:p>
            <a:r>
              <a:rPr lang="en-CA" dirty="0"/>
              <a:t>Investor judgement and trading decisions</a:t>
            </a:r>
          </a:p>
          <a:p>
            <a:r>
              <a:rPr lang="en-CA" dirty="0"/>
              <a:t>Major patterns in asset markets</a:t>
            </a:r>
          </a:p>
        </p:txBody>
      </p:sp>
    </p:spTree>
    <p:extLst>
      <p:ext uri="{BB962C8B-B14F-4D97-AF65-F5344CB8AC3E}">
        <p14:creationId xmlns:p14="http://schemas.microsoft.com/office/powerpoint/2010/main" val="33238623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89454-3657-4EF2-BB65-BC15F954858A}"/>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F43BD2D5-20A0-46CD-8EB7-ED93B4F1BD68}"/>
              </a:ext>
            </a:extLst>
          </p:cNvPr>
          <p:cNvSpPr>
            <a:spLocks noGrp="1"/>
          </p:cNvSpPr>
          <p:nvPr>
            <p:ph idx="1"/>
          </p:nvPr>
        </p:nvSpPr>
        <p:spPr/>
        <p:txBody>
          <a:bodyPr>
            <a:noAutofit/>
          </a:bodyPr>
          <a:lstStyle/>
          <a:p>
            <a:r>
              <a:rPr lang="en-US" dirty="0">
                <a:solidFill>
                  <a:srgbClr val="222222"/>
                </a:solidFill>
                <a:effectLst/>
                <a:latin typeface="Times New Roman" panose="02020603050405020304" pitchFamily="18" charset="0"/>
                <a:ea typeface="SimSun" panose="02010600030101010101" pitchFamily="2" charset="-122"/>
                <a:cs typeface="Times New Roman" panose="02020603050405020304" pitchFamily="18" charset="0"/>
              </a:rPr>
              <a:t>Second, since mental activities are so costly, it is of great evolutionary advantage to develop ways to lower the cost of information processing. </a:t>
            </a:r>
          </a:p>
          <a:p>
            <a:r>
              <a:rPr lang="en-US" dirty="0">
                <a:solidFill>
                  <a:srgbClr val="222222"/>
                </a:solidFill>
                <a:effectLst/>
                <a:latin typeface="Times New Roman" panose="02020603050405020304" pitchFamily="18" charset="0"/>
                <a:ea typeface="SimSun" panose="02010600030101010101" pitchFamily="2" charset="-122"/>
                <a:cs typeface="Times New Roman" panose="02020603050405020304" pitchFamily="18" charset="0"/>
              </a:rPr>
              <a:t>There are many ways to reduce the cost of information processing. </a:t>
            </a:r>
          </a:p>
          <a:p>
            <a:r>
              <a:rPr lang="en-US" dirty="0">
                <a:solidFill>
                  <a:srgbClr val="222222"/>
                </a:solidFill>
                <a:effectLst/>
                <a:latin typeface="Times New Roman" panose="02020603050405020304" pitchFamily="18" charset="0"/>
                <a:ea typeface="SimSun" panose="02010600030101010101" pitchFamily="2" charset="-122"/>
                <a:cs typeface="Times New Roman" panose="02020603050405020304" pitchFamily="18" charset="0"/>
              </a:rPr>
              <a:t>One way is to process only small amount of information selectively. </a:t>
            </a:r>
          </a:p>
          <a:p>
            <a:r>
              <a:rPr lang="en-US" dirty="0">
                <a:solidFill>
                  <a:srgbClr val="222222"/>
                </a:solidFill>
                <a:effectLst/>
                <a:latin typeface="Times New Roman" panose="02020603050405020304" pitchFamily="18" charset="0"/>
                <a:ea typeface="SimSun" panose="02010600030101010101" pitchFamily="2" charset="-122"/>
                <a:cs typeface="Times New Roman" panose="02020603050405020304" pitchFamily="18" charset="0"/>
              </a:rPr>
              <a:t>Light has a very broad spectrum. </a:t>
            </a:r>
          </a:p>
          <a:p>
            <a:r>
              <a:rPr lang="en-US" dirty="0">
                <a:solidFill>
                  <a:srgbClr val="222222"/>
                </a:solidFill>
                <a:effectLst/>
                <a:latin typeface="Times New Roman" panose="02020603050405020304" pitchFamily="18" charset="0"/>
                <a:ea typeface="SimSun" panose="02010600030101010101" pitchFamily="2" charset="-122"/>
                <a:cs typeface="Times New Roman" panose="02020603050405020304" pitchFamily="18" charset="0"/>
              </a:rPr>
              <a:t>But our eyes can only detect a very narrow spectrum of visible lights, with wavelength from 380 nm to 750 nm. </a:t>
            </a:r>
          </a:p>
          <a:p>
            <a:r>
              <a:rPr lang="en-US" dirty="0">
                <a:solidFill>
                  <a:srgbClr val="222222"/>
                </a:solidFill>
                <a:latin typeface="Times New Roman" panose="02020603050405020304" pitchFamily="18" charset="0"/>
                <a:ea typeface="SimSun" panose="02010600030101010101" pitchFamily="2" charset="-122"/>
                <a:cs typeface="Times New Roman" panose="02020603050405020304" pitchFamily="18" charset="0"/>
              </a:rPr>
              <a:t>This narrow band of visible lights corresponds to the part of solar lights with maximum strength. Our eyes have greater chance to see things clearly. </a:t>
            </a:r>
            <a:endParaRPr lang="en-US" dirty="0">
              <a:solidFill>
                <a:srgbClr val="222222"/>
              </a:solidFill>
              <a:effectLst/>
              <a:latin typeface="Times New Roman" panose="02020603050405020304" pitchFamily="18" charset="0"/>
              <a:ea typeface="SimSun" panose="02010600030101010101" pitchFamily="2" charset="-122"/>
              <a:cs typeface="Times New Roman" panose="02020603050405020304" pitchFamily="18" charset="0"/>
            </a:endParaRPr>
          </a:p>
          <a:p>
            <a:endParaRPr lang="en-US" dirty="0">
              <a:solidFill>
                <a:srgbClr val="222222"/>
              </a:solidFill>
              <a:effectLst/>
              <a:latin typeface="Times New Roman" panose="02020603050405020304" pitchFamily="18" charset="0"/>
              <a:ea typeface="SimSun" panose="02010600030101010101" pitchFamily="2" charset="-122"/>
              <a:cs typeface="Times New Roman" panose="02020603050405020304" pitchFamily="18" charset="0"/>
            </a:endParaRPr>
          </a:p>
          <a:p>
            <a:endParaRPr lang="en-CA" dirty="0">
              <a:effectLst/>
              <a:latin typeface="Calibri" panose="020F0502020204030204"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1597395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E13BA-6C4D-4919-B9D8-B5082C3D23A7}"/>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9026A441-F914-44A2-8415-33DD7D66E69C}"/>
              </a:ext>
            </a:extLst>
          </p:cNvPr>
          <p:cNvSpPr>
            <a:spLocks noGrp="1"/>
          </p:cNvSpPr>
          <p:nvPr>
            <p:ph idx="1"/>
          </p:nvPr>
        </p:nvSpPr>
        <p:spPr/>
        <p:txBody>
          <a:bodyPr>
            <a:normAutofit/>
          </a:bodyPr>
          <a:lstStyle/>
          <a:p>
            <a:r>
              <a:rPr lang="en-US" dirty="0">
                <a:effectLst/>
                <a:latin typeface="Times New Roman" panose="02020603050405020304" pitchFamily="18" charset="0"/>
                <a:ea typeface="SimSun" panose="02010600030101010101" pitchFamily="2" charset="-122"/>
                <a:cs typeface="Times New Roman" panose="02020603050405020304" pitchFamily="18" charset="0"/>
              </a:rPr>
              <a:t>Proteins are constructed from twenty kinds of amino acids. </a:t>
            </a:r>
          </a:p>
          <a:p>
            <a:r>
              <a:rPr lang="en-US" dirty="0">
                <a:effectLst/>
                <a:latin typeface="Times New Roman" panose="02020603050405020304" pitchFamily="18" charset="0"/>
                <a:ea typeface="SimSun" panose="02010600030101010101" pitchFamily="2" charset="-122"/>
                <a:cs typeface="Times New Roman" panose="02020603050405020304" pitchFamily="18" charset="0"/>
              </a:rPr>
              <a:t>But our tongue can detect only one of them, glutamine.  </a:t>
            </a:r>
          </a:p>
          <a:p>
            <a:r>
              <a:rPr lang="en-US" dirty="0">
                <a:solidFill>
                  <a:srgbClr val="222222"/>
                </a:solidFill>
                <a:effectLst/>
                <a:latin typeface="Times New Roman" panose="02020603050405020304" pitchFamily="18" charset="0"/>
                <a:ea typeface="SimSun" panose="02010600030101010101" pitchFamily="2" charset="-122"/>
              </a:rPr>
              <a:t>Glutamine, which our taste buds can sense, happen to be the most important one among the twenty types of amino acids. </a:t>
            </a:r>
          </a:p>
          <a:p>
            <a:r>
              <a:rPr lang="en-US" dirty="0">
                <a:effectLst/>
                <a:latin typeface="Times New Roman" panose="02020603050405020304" pitchFamily="18" charset="0"/>
                <a:ea typeface="SimSun" panose="02010600030101010101" pitchFamily="2" charset="-122"/>
              </a:rPr>
              <a:t>Glutamine is the most important amino acid in biochemical processes. </a:t>
            </a:r>
          </a:p>
          <a:p>
            <a:r>
              <a:rPr lang="en-US" dirty="0">
                <a:effectLst/>
                <a:latin typeface="Times New Roman" panose="02020603050405020304" pitchFamily="18" charset="0"/>
                <a:ea typeface="SimSun" panose="02010600030101010101" pitchFamily="2" charset="-122"/>
              </a:rPr>
              <a:t>Bacteria synthesize glutamine first and build all other amino acids from glutamine.</a:t>
            </a:r>
            <a:endParaRPr lang="en-US" dirty="0">
              <a:effectLst/>
              <a:latin typeface="Times New Roman" panose="02020603050405020304" pitchFamily="18" charset="0"/>
              <a:ea typeface="SimSu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37548284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0F7C7-0E4B-4A43-91DD-298A8CE3AEE9}"/>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AF43D3C6-00B3-44EA-854F-F321E6F15C87}"/>
              </a:ext>
            </a:extLst>
          </p:cNvPr>
          <p:cNvSpPr>
            <a:spLocks noGrp="1"/>
          </p:cNvSpPr>
          <p:nvPr>
            <p:ph idx="1"/>
          </p:nvPr>
        </p:nvSpPr>
        <p:spPr/>
        <p:txBody>
          <a:bodyPr/>
          <a:lstStyle/>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We don’t have sense organs to detect electric fields, while some fish do.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Our genes related to the sense of smell are highly degenerated.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This suggests our ancestors could smell much better than we do.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Dogs’ smell is much more sensitive than human’s.</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Since it is costly to develop and maintain information processing capacity, only the most frequently occurring events that are highly relevant to our survival will be detected by our senses and processed by our mind.</a:t>
            </a:r>
            <a:endParaRPr lang="en-CA" dirty="0"/>
          </a:p>
        </p:txBody>
      </p:sp>
    </p:spTree>
    <p:extLst>
      <p:ext uri="{BB962C8B-B14F-4D97-AF65-F5344CB8AC3E}">
        <p14:creationId xmlns:p14="http://schemas.microsoft.com/office/powerpoint/2010/main" val="12827112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1CE4B-C3F3-D9A7-58E4-2A2BDE8681A9}"/>
              </a:ext>
            </a:extLst>
          </p:cNvPr>
          <p:cNvSpPr>
            <a:spLocks noGrp="1"/>
          </p:cNvSpPr>
          <p:nvPr>
            <p:ph type="title"/>
          </p:nvPr>
        </p:nvSpPr>
        <p:spPr/>
        <p:txBody>
          <a:bodyPr/>
          <a:lstStyle/>
          <a:p>
            <a:r>
              <a:rPr lang="en-CA" dirty="0"/>
              <a:t>Information collection and its importance</a:t>
            </a:r>
          </a:p>
        </p:txBody>
      </p:sp>
      <p:sp>
        <p:nvSpPr>
          <p:cNvPr id="3" name="Content Placeholder 2">
            <a:extLst>
              <a:ext uri="{FF2B5EF4-FFF2-40B4-BE49-F238E27FC236}">
                <a16:creationId xmlns:a16="http://schemas.microsoft.com/office/drawing/2014/main" id="{15A5C50E-0A7F-98AE-AAB7-8416148E52A5}"/>
              </a:ext>
            </a:extLst>
          </p:cNvPr>
          <p:cNvSpPr>
            <a:spLocks noGrp="1"/>
          </p:cNvSpPr>
          <p:nvPr>
            <p:ph idx="1"/>
          </p:nvPr>
        </p:nvSpPr>
        <p:spPr/>
        <p:txBody>
          <a:bodyPr>
            <a:normAutofit/>
          </a:bodyPr>
          <a:lstStyle/>
          <a:p>
            <a:r>
              <a:rPr lang="en-CA" dirty="0"/>
              <a:t>From what information we collect, we can often assess its importance.</a:t>
            </a:r>
          </a:p>
          <a:p>
            <a:r>
              <a:rPr lang="en-CA" dirty="0"/>
              <a:t>Our tongue can taste glutamine but not other amino acids.</a:t>
            </a:r>
          </a:p>
          <a:p>
            <a:r>
              <a:rPr lang="en-CA" dirty="0"/>
              <a:t>We can infer that glutamine is the most important amino acid.</a:t>
            </a:r>
          </a:p>
          <a:p>
            <a:r>
              <a:rPr lang="en-CA" dirty="0"/>
              <a:t>Our sense of smell is greatly degenerated. This indicates that the function of smell is less important to the survival of us than the survival of our ancestors.</a:t>
            </a:r>
          </a:p>
          <a:p>
            <a:r>
              <a:rPr lang="en-CA" dirty="0"/>
              <a:t>We walk straight up. This increases the importance of vision and decreases the relative importance of smell. </a:t>
            </a:r>
          </a:p>
          <a:p>
            <a:endParaRPr lang="en-CA" dirty="0"/>
          </a:p>
        </p:txBody>
      </p:sp>
    </p:spTree>
    <p:extLst>
      <p:ext uri="{BB962C8B-B14F-4D97-AF65-F5344CB8AC3E}">
        <p14:creationId xmlns:p14="http://schemas.microsoft.com/office/powerpoint/2010/main" val="2795030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9672C-63E6-4FDF-81C8-1D4719F2FE9D}"/>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AAE30DFA-9185-CF61-2B01-310641A01EC9}"/>
              </a:ext>
            </a:extLst>
          </p:cNvPr>
          <p:cNvSpPr>
            <a:spLocks noGrp="1"/>
          </p:cNvSpPr>
          <p:nvPr>
            <p:ph idx="1"/>
          </p:nvPr>
        </p:nvSpPr>
        <p:spPr/>
        <p:txBody>
          <a:bodyPr>
            <a:normAutofit/>
          </a:bodyPr>
          <a:lstStyle/>
          <a:p>
            <a:pPr algn="just"/>
            <a:r>
              <a:rPr lang="en-US" dirty="0">
                <a:effectLst/>
                <a:latin typeface="Times New Roman" panose="02020603050405020304" pitchFamily="18" charset="0"/>
                <a:ea typeface="Times New Roman" panose="02020603050405020304" pitchFamily="18" charset="0"/>
              </a:rPr>
              <a:t>We will pursue certain information and neglect others. </a:t>
            </a:r>
          </a:p>
          <a:p>
            <a:pPr algn="just"/>
            <a:r>
              <a:rPr lang="en-US" dirty="0">
                <a:effectLst/>
                <a:latin typeface="Times New Roman" panose="02020603050405020304" pitchFamily="18" charset="0"/>
                <a:ea typeface="Times New Roman" panose="02020603050405020304" pitchFamily="18" charset="0"/>
              </a:rPr>
              <a:t>We also spend different amounts of effort to obtain different kinds of information. </a:t>
            </a:r>
          </a:p>
          <a:p>
            <a:pPr algn="just"/>
            <a:r>
              <a:rPr lang="en-US" dirty="0">
                <a:effectLst/>
                <a:latin typeface="Times New Roman" panose="02020603050405020304" pitchFamily="18" charset="0"/>
                <a:ea typeface="Times New Roman" panose="02020603050405020304" pitchFamily="18" charset="0"/>
              </a:rPr>
              <a:t>There are about five times more sensors of coldness than sensors of hotness under our skin. </a:t>
            </a:r>
          </a:p>
          <a:p>
            <a:pPr algn="just"/>
            <a:r>
              <a:rPr lang="en-US" dirty="0">
                <a:effectLst/>
                <a:latin typeface="Times New Roman" panose="02020603050405020304" pitchFamily="18" charset="0"/>
                <a:ea typeface="Times New Roman" panose="02020603050405020304" pitchFamily="18" charset="0"/>
              </a:rPr>
              <a:t>This is because humans have less capacity to adjust to coldness than to adjust to hotness. </a:t>
            </a:r>
          </a:p>
          <a:p>
            <a:pPr algn="just"/>
            <a:r>
              <a:rPr lang="en-US" dirty="0">
                <a:effectLst/>
                <a:latin typeface="Times New Roman" panose="02020603050405020304" pitchFamily="18" charset="0"/>
                <a:ea typeface="Times New Roman" panose="02020603050405020304" pitchFamily="18" charset="0"/>
              </a:rPr>
              <a:t>Detecting coldness is especially important to us for our survival. </a:t>
            </a:r>
            <a:endParaRPr lang="en-US" sz="1800" dirty="0">
              <a:solidFill>
                <a:srgbClr val="222222"/>
              </a:solidFill>
              <a:effectLst/>
              <a:latin typeface="Times New Roman" panose="02020603050405020304" pitchFamily="18" charset="0"/>
              <a:ea typeface="Times New Roman" panose="02020603050405020304" pitchFamily="18" charset="0"/>
            </a:endParaRPr>
          </a:p>
          <a:p>
            <a:endParaRPr lang="en-CA" dirty="0"/>
          </a:p>
        </p:txBody>
      </p:sp>
    </p:spTree>
    <p:extLst>
      <p:ext uri="{BB962C8B-B14F-4D97-AF65-F5344CB8AC3E}">
        <p14:creationId xmlns:p14="http://schemas.microsoft.com/office/powerpoint/2010/main" val="21319561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42180-A73E-C9FF-3C38-3450BB94CB4F}"/>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9D607204-7F4D-173E-ECE3-035E16538B3D}"/>
              </a:ext>
            </a:extLst>
          </p:cNvPr>
          <p:cNvSpPr>
            <a:spLocks noGrp="1"/>
          </p:cNvSpPr>
          <p:nvPr>
            <p:ph idx="1"/>
          </p:nvPr>
        </p:nvSpPr>
        <p:spPr/>
        <p:txBody>
          <a:bodyPr/>
          <a:lstStyle/>
          <a:p>
            <a:r>
              <a:rPr lang="en-US" dirty="0">
                <a:effectLst/>
                <a:latin typeface="Times New Roman" panose="02020603050405020304" pitchFamily="18" charset="0"/>
                <a:ea typeface="Times New Roman" panose="02020603050405020304" pitchFamily="18" charset="0"/>
              </a:rPr>
              <a:t>Although our fingers are much smaller than our back, the area in brain responsible for information processing from fingers is much larger than the area in brain responsible for information processing from our backs.</a:t>
            </a:r>
            <a:endParaRPr lang="en-CA" dirty="0"/>
          </a:p>
        </p:txBody>
      </p:sp>
    </p:spTree>
    <p:extLst>
      <p:ext uri="{BB962C8B-B14F-4D97-AF65-F5344CB8AC3E}">
        <p14:creationId xmlns:p14="http://schemas.microsoft.com/office/powerpoint/2010/main" val="28894678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2A876-7BFC-6313-F489-124E1006C9C5}"/>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E4090CBC-9D65-2890-1131-B93D62B7CCCB}"/>
              </a:ext>
            </a:extLst>
          </p:cNvPr>
          <p:cNvSpPr>
            <a:spLocks noGrp="1"/>
          </p:cNvSpPr>
          <p:nvPr>
            <p:ph idx="1"/>
          </p:nvPr>
        </p:nvSpPr>
        <p:spPr/>
        <p:txBody>
          <a:bodyPr>
            <a:noAutofit/>
          </a:bodyPr>
          <a:lstStyle/>
          <a:p>
            <a:r>
              <a:rPr lang="en-US" dirty="0">
                <a:solidFill>
                  <a:srgbClr val="222222"/>
                </a:solidFill>
                <a:effectLst/>
                <a:latin typeface="Times New Roman" panose="02020603050405020304" pitchFamily="18" charset="0"/>
                <a:ea typeface="Times New Roman" panose="02020603050405020304" pitchFamily="18" charset="0"/>
              </a:rPr>
              <a:t>Different living organisms occupy different ecological niches. </a:t>
            </a:r>
          </a:p>
          <a:p>
            <a:r>
              <a:rPr lang="en-US" dirty="0">
                <a:solidFill>
                  <a:srgbClr val="222222"/>
                </a:solidFill>
                <a:effectLst/>
                <a:latin typeface="Times New Roman" panose="02020603050405020304" pitchFamily="18" charset="0"/>
                <a:ea typeface="Times New Roman" panose="02020603050405020304" pitchFamily="18" charset="0"/>
              </a:rPr>
              <a:t>What is important for one species may not be important to other species. </a:t>
            </a:r>
          </a:p>
          <a:p>
            <a:r>
              <a:rPr lang="en-US" dirty="0">
                <a:solidFill>
                  <a:srgbClr val="222222"/>
                </a:solidFill>
                <a:effectLst/>
                <a:latin typeface="Times New Roman" panose="02020603050405020304" pitchFamily="18" charset="0"/>
                <a:ea typeface="Times New Roman" panose="02020603050405020304" pitchFamily="18" charset="0"/>
              </a:rPr>
              <a:t>As a result, different living systems may process different types of information in different ways. </a:t>
            </a:r>
          </a:p>
          <a:p>
            <a:r>
              <a:rPr lang="en-US" dirty="0">
                <a:solidFill>
                  <a:srgbClr val="222222"/>
                </a:solidFill>
                <a:effectLst/>
                <a:latin typeface="Times New Roman" panose="02020603050405020304" pitchFamily="18" charset="0"/>
                <a:ea typeface="Times New Roman" panose="02020603050405020304" pitchFamily="18" charset="0"/>
              </a:rPr>
              <a:t>Similarly, different people occupy different ecological and social niches. </a:t>
            </a:r>
          </a:p>
          <a:p>
            <a:r>
              <a:rPr lang="en-US" dirty="0">
                <a:solidFill>
                  <a:srgbClr val="222222"/>
                </a:solidFill>
                <a:effectLst/>
                <a:latin typeface="Times New Roman" panose="02020603050405020304" pitchFamily="18" charset="0"/>
                <a:ea typeface="Times New Roman" panose="02020603050405020304" pitchFamily="18" charset="0"/>
              </a:rPr>
              <a:t>What is important for one person may not be important to other people. </a:t>
            </a:r>
          </a:p>
          <a:p>
            <a:r>
              <a:rPr lang="en-US" dirty="0">
                <a:solidFill>
                  <a:srgbClr val="222222"/>
                </a:solidFill>
                <a:effectLst/>
                <a:latin typeface="Times New Roman" panose="02020603050405020304" pitchFamily="18" charset="0"/>
                <a:ea typeface="Times New Roman" panose="02020603050405020304" pitchFamily="18" charset="0"/>
              </a:rPr>
              <a:t>As a result, different people may process different types of information in different ways. </a:t>
            </a:r>
            <a:endParaRPr lang="en-CA"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734296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75BFF-3626-4304-8A06-FA724A89FC6B}"/>
              </a:ext>
            </a:extLst>
          </p:cNvPr>
          <p:cNvSpPr>
            <a:spLocks noGrp="1"/>
          </p:cNvSpPr>
          <p:nvPr>
            <p:ph type="title"/>
          </p:nvPr>
        </p:nvSpPr>
        <p:spPr/>
        <p:txBody>
          <a:bodyPr/>
          <a:lstStyle/>
          <a:p>
            <a:r>
              <a:rPr lang="en-US" dirty="0"/>
              <a:t>Brief history of entropy and information</a:t>
            </a:r>
            <a:endParaRPr lang="en-CA" dirty="0"/>
          </a:p>
        </p:txBody>
      </p:sp>
      <p:sp>
        <p:nvSpPr>
          <p:cNvPr id="3" name="Content Placeholder 2">
            <a:extLst>
              <a:ext uri="{FF2B5EF4-FFF2-40B4-BE49-F238E27FC236}">
                <a16:creationId xmlns:a16="http://schemas.microsoft.com/office/drawing/2014/main" id="{9D4D418A-2BCD-4D42-B9B1-2A7013BE6F76}"/>
              </a:ext>
            </a:extLst>
          </p:cNvPr>
          <p:cNvSpPr>
            <a:spLocks noGrp="1"/>
          </p:cNvSpPr>
          <p:nvPr>
            <p:ph idx="1"/>
          </p:nvPr>
        </p:nvSpPr>
        <p:spPr/>
        <p:txBody>
          <a:bodyPr>
            <a:noAutofit/>
          </a:bodyPr>
          <a:lstStyle/>
          <a:p>
            <a:r>
              <a:rPr lang="en-US" dirty="0">
                <a:effectLst/>
                <a:latin typeface="Times New Roman" panose="02020603050405020304" pitchFamily="18" charset="0"/>
                <a:ea typeface="SimSun" panose="02010600030101010101" pitchFamily="2" charset="-122"/>
                <a:cs typeface="Times New Roman" panose="02020603050405020304" pitchFamily="18" charset="0"/>
              </a:rPr>
              <a:t>James Maxwell (1831-1879) was a Scottish mathematician and scientist. </a:t>
            </a:r>
          </a:p>
          <a:p>
            <a:r>
              <a:rPr lang="en-US" dirty="0">
                <a:effectLst/>
                <a:latin typeface="Times New Roman" panose="02020603050405020304" pitchFamily="18" charset="0"/>
                <a:ea typeface="SimSun" panose="02010600030101010101" pitchFamily="2" charset="-122"/>
                <a:cs typeface="Times New Roman" panose="02020603050405020304" pitchFamily="18" charset="0"/>
              </a:rPr>
              <a:t>In 1871, James Maxwell, in a thought experiment, linked the cost and value of information processing to entropy. </a:t>
            </a:r>
            <a:endParaRPr lang="en-US" dirty="0">
              <a:latin typeface="Times New Roman" panose="02020603050405020304" pitchFamily="18" charset="0"/>
              <a:ea typeface="SimSun" panose="02010600030101010101" pitchFamily="2" charset="-122"/>
              <a:cs typeface="Times New Roman" panose="02020603050405020304" pitchFamily="18" charset="0"/>
            </a:endParaRPr>
          </a:p>
          <a:p>
            <a:endParaRPr lang="en-US" dirty="0">
              <a:effectLst/>
              <a:latin typeface="Times New Roman" panose="02020603050405020304" pitchFamily="18" charset="0"/>
              <a:ea typeface="SimSun" panose="02010600030101010101" pitchFamily="2" charset="-122"/>
            </a:endParaRPr>
          </a:p>
          <a:p>
            <a:endParaRPr lang="en-US" dirty="0">
              <a:effectLst/>
              <a:latin typeface="Times New Roman" panose="02020603050405020304" pitchFamily="18" charset="0"/>
              <a:ea typeface="SimSun" panose="02010600030101010101" pitchFamily="2" charset="-122"/>
              <a:cs typeface="Times New Roman" panose="02020603050405020304" pitchFamily="18" charset="0"/>
            </a:endParaRPr>
          </a:p>
          <a:p>
            <a:endParaRPr lang="en-CA" dirty="0">
              <a:effectLst/>
              <a:latin typeface="Calibri" panose="020F0502020204030204" pitchFamily="34" charset="0"/>
              <a:ea typeface="SimSu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17606203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83C02-70E1-4F7B-BD2D-44BDC256BB48}"/>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1452920F-31EB-440D-9E5D-40E97D74EE8F}"/>
              </a:ext>
            </a:extLst>
          </p:cNvPr>
          <p:cNvSpPr>
            <a:spLocks noGrp="1"/>
          </p:cNvSpPr>
          <p:nvPr>
            <p:ph idx="1"/>
          </p:nvPr>
        </p:nvSpPr>
        <p:spPr/>
        <p:txBody>
          <a:bodyPr>
            <a:normAutofit/>
          </a:bodyPr>
          <a:lstStyle/>
          <a:p>
            <a:endParaRPr lang="en-US" dirty="0">
              <a:effectLst/>
              <a:latin typeface="Times New Roman" panose="02020603050405020304" pitchFamily="18" charset="0"/>
              <a:ea typeface="SimSun" panose="02010600030101010101" pitchFamily="2" charset="-122"/>
            </a:endParaRPr>
          </a:p>
          <a:p>
            <a:r>
              <a:rPr lang="en-US" dirty="0">
                <a:latin typeface="Times New Roman" panose="02020603050405020304" pitchFamily="18" charset="0"/>
                <a:ea typeface="SimSun" panose="02010600030101010101" pitchFamily="2" charset="-122"/>
              </a:rPr>
              <a:t>For the first time, cost of information and value of information got connected. </a:t>
            </a:r>
          </a:p>
          <a:p>
            <a:r>
              <a:rPr lang="en-US" dirty="0">
                <a:latin typeface="Times New Roman" panose="02020603050405020304" pitchFamily="18" charset="0"/>
                <a:ea typeface="SimSun" panose="02010600030101010101" pitchFamily="2" charset="-122"/>
              </a:rPr>
              <a:t>It is through entropy.</a:t>
            </a:r>
          </a:p>
          <a:p>
            <a:r>
              <a:rPr lang="en-US" dirty="0">
                <a:latin typeface="Times New Roman" panose="02020603050405020304" pitchFamily="18" charset="0"/>
                <a:ea typeface="SimSun" panose="02010600030101010101" pitchFamily="2" charset="-122"/>
              </a:rPr>
              <a:t>From here, we can see that entropy is the universal measure of value and cost.</a:t>
            </a:r>
          </a:p>
          <a:p>
            <a:r>
              <a:rPr lang="en-US" dirty="0">
                <a:latin typeface="Times New Roman" panose="02020603050405020304" pitchFamily="18" charset="0"/>
                <a:ea typeface="SimSun" panose="02010600030101010101" pitchFamily="2" charset="-122"/>
              </a:rPr>
              <a:t>It also indicates that the most fundamental purpose of information is to gather resource, or low entropy.</a:t>
            </a:r>
            <a:endParaRPr lang="en-CA" dirty="0"/>
          </a:p>
        </p:txBody>
      </p:sp>
    </p:spTree>
    <p:extLst>
      <p:ext uri="{BB962C8B-B14F-4D97-AF65-F5344CB8AC3E}">
        <p14:creationId xmlns:p14="http://schemas.microsoft.com/office/powerpoint/2010/main" val="35210629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8F090-D834-4394-AA99-C8F576A58E08}"/>
              </a:ext>
            </a:extLst>
          </p:cNvPr>
          <p:cNvSpPr>
            <a:spLocks noGrp="1"/>
          </p:cNvSpPr>
          <p:nvPr>
            <p:ph type="title"/>
          </p:nvPr>
        </p:nvSpPr>
        <p:spPr/>
        <p:txBody>
          <a:bodyPr/>
          <a:lstStyle/>
          <a:p>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E904449-3DA6-435E-A0F8-DFB49650B292}"/>
                  </a:ext>
                </a:extLst>
              </p:cNvPr>
              <p:cNvSpPr>
                <a:spLocks noGrp="1"/>
              </p:cNvSpPr>
              <p:nvPr>
                <p:ph idx="1"/>
              </p:nvPr>
            </p:nvSpPr>
            <p:spPr/>
            <p:txBody>
              <a:bodyPr/>
              <a:lstStyle/>
              <a:p>
                <a:r>
                  <a:rPr lang="en-US" dirty="0"/>
                  <a:t>James Maxwell was one of the three founders of statistical mechanics. The other two were Ludwig Boltzmann (1844-1906) and Willard Gibbs (1839-1903).</a:t>
                </a:r>
              </a:p>
              <a:p>
                <a:r>
                  <a:rPr lang="en-US" dirty="0"/>
                  <a:t>Boltzmann defined entropy as </a:t>
                </a:r>
              </a:p>
              <a:p>
                <a:endParaRPr lang="en-US" dirty="0"/>
              </a:p>
              <a:p>
                <a:pPr lvl="3"/>
                <a14:m>
                  <m:oMath xmlns:m="http://schemas.openxmlformats.org/officeDocument/2006/math">
                    <m:r>
                      <a:rPr lang="en-US" sz="3200" i="1" smtClean="0">
                        <a:effectLst/>
                        <a:latin typeface="Cambria Math" panose="02040503050406030204" pitchFamily="18" charset="0"/>
                        <a:ea typeface="SimSun" panose="02010600030101010101" pitchFamily="2" charset="-122"/>
                        <a:cs typeface="Times New Roman" panose="02020603050405020304" pitchFamily="18" charset="0"/>
                      </a:rPr>
                      <m:t>𝑆</m:t>
                    </m:r>
                    <m:r>
                      <a:rPr lang="en-US" sz="3200" i="1" smtClean="0">
                        <a:effectLst/>
                        <a:latin typeface="Cambria Math" panose="02040503050406030204" pitchFamily="18" charset="0"/>
                        <a:ea typeface="SimSun" panose="02010600030101010101" pitchFamily="2" charset="-122"/>
                        <a:cs typeface="Times New Roman" panose="02020603050405020304" pitchFamily="18" charset="0"/>
                      </a:rPr>
                      <m:t>=</m:t>
                    </m:r>
                    <m:r>
                      <a:rPr lang="en-US" sz="3200" i="1" smtClean="0">
                        <a:effectLst/>
                        <a:latin typeface="Cambria Math" panose="02040503050406030204" pitchFamily="18" charset="0"/>
                        <a:ea typeface="SimSun" panose="02010600030101010101" pitchFamily="2" charset="-122"/>
                        <a:cs typeface="Times New Roman" panose="02020603050405020304" pitchFamily="18" charset="0"/>
                      </a:rPr>
                      <m:t>𝑘</m:t>
                    </m:r>
                    <m:func>
                      <m:funcPr>
                        <m:ctrlPr>
                          <a:rPr lang="en-CA" sz="3200" i="1">
                            <a:effectLst/>
                            <a:latin typeface="Cambria Math" panose="02040503050406030204" pitchFamily="18" charset="0"/>
                          </a:rPr>
                        </m:ctrlPr>
                      </m:funcPr>
                      <m:fName>
                        <m:r>
                          <a:rPr lang="en-US" sz="3200" i="1">
                            <a:effectLst/>
                            <a:latin typeface="Cambria Math" panose="02040503050406030204" pitchFamily="18" charset="0"/>
                            <a:ea typeface="SimSun" panose="02010600030101010101" pitchFamily="2" charset="-122"/>
                            <a:cs typeface="Times New Roman" panose="02020603050405020304" pitchFamily="18" charset="0"/>
                          </a:rPr>
                          <m:t>𝑙𝑜𝑔</m:t>
                        </m:r>
                      </m:fName>
                      <m:e>
                        <m:r>
                          <a:rPr lang="en-US" sz="3200" i="1">
                            <a:effectLst/>
                            <a:latin typeface="Cambria Math" panose="02040503050406030204" pitchFamily="18" charset="0"/>
                            <a:ea typeface="SimSun" panose="02010600030101010101" pitchFamily="2" charset="-122"/>
                            <a:cs typeface="Times New Roman" panose="02020603050405020304" pitchFamily="18" charset="0"/>
                          </a:rPr>
                          <m:t>𝑊</m:t>
                        </m:r>
                      </m:e>
                    </m:func>
                  </m:oMath>
                </a14:m>
                <a:endParaRPr lang="en-CA" sz="3200" dirty="0"/>
              </a:p>
              <a:p>
                <a:endParaRPr lang="en-CA" dirty="0"/>
              </a:p>
              <a:p>
                <a:r>
                  <a:rPr lang="en-CA" dirty="0"/>
                  <a:t>Here W is the number of states a system possesses. </a:t>
                </a:r>
              </a:p>
            </p:txBody>
          </p:sp>
        </mc:Choice>
        <mc:Fallback xmlns="">
          <p:sp>
            <p:nvSpPr>
              <p:cNvPr id="3" name="Content Placeholder 2">
                <a:extLst>
                  <a:ext uri="{FF2B5EF4-FFF2-40B4-BE49-F238E27FC236}">
                    <a16:creationId xmlns:a16="http://schemas.microsoft.com/office/drawing/2014/main" id="{9E904449-3DA6-435E-A0F8-DFB49650B292}"/>
                  </a:ext>
                </a:extLst>
              </p:cNvPr>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en-CA">
                    <a:noFill/>
                  </a:rPr>
                  <a:t> </a:t>
                </a:r>
              </a:p>
            </p:txBody>
          </p:sp>
        </mc:Fallback>
      </mc:AlternateContent>
    </p:spTree>
    <p:extLst>
      <p:ext uri="{BB962C8B-B14F-4D97-AF65-F5344CB8AC3E}">
        <p14:creationId xmlns:p14="http://schemas.microsoft.com/office/powerpoint/2010/main" val="1047409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DCFC9-58DF-457D-B847-80F4ECCA6037}"/>
              </a:ext>
            </a:extLst>
          </p:cNvPr>
          <p:cNvSpPr>
            <a:spLocks noGrp="1"/>
          </p:cNvSpPr>
          <p:nvPr>
            <p:ph type="title"/>
          </p:nvPr>
        </p:nvSpPr>
        <p:spPr/>
        <p:txBody>
          <a:bodyPr/>
          <a:lstStyle/>
          <a:p>
            <a:r>
              <a:rPr lang="en-CA" dirty="0"/>
              <a:t>Introduction</a:t>
            </a:r>
          </a:p>
        </p:txBody>
      </p:sp>
      <p:sp>
        <p:nvSpPr>
          <p:cNvPr id="3" name="Content Placeholder 2">
            <a:extLst>
              <a:ext uri="{FF2B5EF4-FFF2-40B4-BE49-F238E27FC236}">
                <a16:creationId xmlns:a16="http://schemas.microsoft.com/office/drawing/2014/main" id="{43C9FA4E-88D4-45F5-BC02-C8098920FAD9}"/>
              </a:ext>
            </a:extLst>
          </p:cNvPr>
          <p:cNvSpPr>
            <a:spLocks noGrp="1"/>
          </p:cNvSpPr>
          <p:nvPr>
            <p:ph idx="1"/>
          </p:nvPr>
        </p:nvSpPr>
        <p:spPr/>
        <p:txBody>
          <a:bodyPr>
            <a:normAutofit/>
          </a:bodyPr>
          <a:lstStyle/>
          <a:p>
            <a:r>
              <a:rPr lang="en-US" dirty="0">
                <a:latin typeface="Times New Roman" panose="02020603050405020304" pitchFamily="18" charset="0"/>
                <a:ea typeface="SimSun" panose="02010600030101010101" pitchFamily="2" charset="-122"/>
              </a:rPr>
              <a:t>W</a:t>
            </a:r>
            <a:r>
              <a:rPr lang="en-US" dirty="0">
                <a:effectLst/>
                <a:latin typeface="Times New Roman" panose="02020603050405020304" pitchFamily="18" charset="0"/>
                <a:ea typeface="SimSun" panose="02010600030101010101" pitchFamily="2" charset="-122"/>
              </a:rPr>
              <a:t>e will study an economic theory of human mind and its application to behavioral finance. </a:t>
            </a:r>
          </a:p>
          <a:p>
            <a:r>
              <a:rPr lang="en-US" dirty="0">
                <a:effectLst/>
                <a:latin typeface="Times New Roman" panose="02020603050405020304" pitchFamily="18" charset="0"/>
                <a:ea typeface="SimSun" panose="02010600030101010101" pitchFamily="2" charset="-122"/>
              </a:rPr>
              <a:t>In this introduction we will overview the following topics</a:t>
            </a:r>
            <a:endParaRPr lang="en-CA" dirty="0">
              <a:effectLst/>
              <a:latin typeface="Times New Roman" panose="02020603050405020304" pitchFamily="18" charset="0"/>
              <a:ea typeface="SimSun" panose="02010600030101010101" pitchFamily="2" charset="-122"/>
            </a:endParaRPr>
          </a:p>
          <a:p>
            <a:pPr marL="342900" lvl="0" indent="-342900">
              <a:buFont typeface="+mj-lt"/>
              <a:buAutoNum type="arabicPeriod"/>
              <a:tabLst>
                <a:tab pos="457200" algn="l"/>
              </a:tabLst>
            </a:pPr>
            <a:r>
              <a:rPr lang="en-US" dirty="0">
                <a:effectLst/>
                <a:latin typeface="Times New Roman" panose="02020603050405020304" pitchFamily="18" charset="0"/>
                <a:ea typeface="SimSun" panose="02010600030101010101" pitchFamily="2" charset="-122"/>
              </a:rPr>
              <a:t>Core ideas of the standard investment theory</a:t>
            </a:r>
            <a:endParaRPr lang="en-CA" dirty="0">
              <a:effectLst/>
              <a:latin typeface="Times New Roman" panose="02020603050405020304" pitchFamily="18" charset="0"/>
              <a:ea typeface="SimSun" panose="02010600030101010101" pitchFamily="2" charset="-122"/>
            </a:endParaRPr>
          </a:p>
          <a:p>
            <a:pPr marL="342900" lvl="0" indent="-342900">
              <a:buFont typeface="+mj-lt"/>
              <a:buAutoNum type="arabicPeriod"/>
              <a:tabLst>
                <a:tab pos="457200" algn="l"/>
              </a:tabLst>
            </a:pPr>
            <a:r>
              <a:rPr lang="en-US" dirty="0">
                <a:effectLst/>
                <a:latin typeface="Times New Roman" panose="02020603050405020304" pitchFamily="18" charset="0"/>
                <a:ea typeface="SimSun" panose="02010600030101010101" pitchFamily="2" charset="-122"/>
              </a:rPr>
              <a:t>Empirical anomalies</a:t>
            </a:r>
            <a:endParaRPr lang="en-CA" dirty="0">
              <a:effectLst/>
              <a:latin typeface="Times New Roman" panose="02020603050405020304" pitchFamily="18" charset="0"/>
              <a:ea typeface="SimSun" panose="02010600030101010101" pitchFamily="2" charset="-122"/>
            </a:endParaRPr>
          </a:p>
          <a:p>
            <a:pPr marL="342900" lvl="0" indent="-342900">
              <a:buFont typeface="+mj-lt"/>
              <a:buAutoNum type="arabicPeriod"/>
              <a:tabLst>
                <a:tab pos="457200" algn="l"/>
              </a:tabLst>
            </a:pPr>
            <a:r>
              <a:rPr lang="en-US" dirty="0">
                <a:effectLst/>
                <a:latin typeface="Times New Roman" panose="02020603050405020304" pitchFamily="18" charset="0"/>
                <a:ea typeface="SimSun" panose="02010600030101010101" pitchFamily="2" charset="-122"/>
              </a:rPr>
              <a:t>Established alternative explanations and their problems</a:t>
            </a:r>
            <a:endParaRPr lang="en-CA" dirty="0">
              <a:effectLst/>
              <a:latin typeface="Times New Roman" panose="02020603050405020304" pitchFamily="18" charset="0"/>
              <a:ea typeface="SimSun" panose="02010600030101010101" pitchFamily="2" charset="-122"/>
            </a:endParaRPr>
          </a:p>
          <a:p>
            <a:pPr marL="342900" lvl="0" indent="-342900">
              <a:buFont typeface="+mj-lt"/>
              <a:buAutoNum type="arabicPeriod"/>
              <a:tabLst>
                <a:tab pos="457200" algn="l"/>
              </a:tabLst>
            </a:pPr>
            <a:r>
              <a:rPr lang="en-US" dirty="0">
                <a:effectLst/>
                <a:latin typeface="Times New Roman" panose="02020603050405020304" pitchFamily="18" charset="0"/>
                <a:ea typeface="SimSun" panose="02010600030101010101" pitchFamily="2" charset="-122"/>
              </a:rPr>
              <a:t>A brief </a:t>
            </a:r>
            <a:r>
              <a:rPr lang="en-US" dirty="0">
                <a:latin typeface="Times New Roman" panose="02020603050405020304" pitchFamily="18" charset="0"/>
                <a:ea typeface="SimSun" panose="02010600030101010101" pitchFamily="2" charset="-122"/>
              </a:rPr>
              <a:t>content of behavioral finance</a:t>
            </a:r>
            <a:endParaRPr lang="en-CA" dirty="0">
              <a:effectLst/>
              <a:latin typeface="Times New Roman" panose="02020603050405020304" pitchFamily="18" charset="0"/>
              <a:ea typeface="SimSun" panose="02010600030101010101" pitchFamily="2" charset="-122"/>
            </a:endParaRPr>
          </a:p>
          <a:p>
            <a:endParaRPr lang="en-CA" dirty="0"/>
          </a:p>
        </p:txBody>
      </p:sp>
    </p:spTree>
    <p:extLst>
      <p:ext uri="{BB962C8B-B14F-4D97-AF65-F5344CB8AC3E}">
        <p14:creationId xmlns:p14="http://schemas.microsoft.com/office/powerpoint/2010/main" val="40015276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42881-B906-4EB8-B2A2-B81EC567CABF}"/>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4DD6A317-A951-4B0A-9B74-DED5627691DB}"/>
              </a:ext>
            </a:extLst>
          </p:cNvPr>
          <p:cNvSpPr>
            <a:spLocks noGrp="1"/>
          </p:cNvSpPr>
          <p:nvPr>
            <p:ph idx="1"/>
          </p:nvPr>
        </p:nvSpPr>
        <p:spPr/>
        <p:txBody>
          <a:bodyPr>
            <a:noAutofit/>
          </a:bodyPr>
          <a:lstStyle/>
          <a:p>
            <a:r>
              <a:rPr lang="en-CA" dirty="0"/>
              <a:t>This connect entropy to the probability space.</a:t>
            </a:r>
          </a:p>
          <a:p>
            <a:r>
              <a:rPr lang="en-CA" dirty="0"/>
              <a:t>The second law of thermodynamics, or entropy law, states that the entropy of a system tends to increase toward the its maximum.</a:t>
            </a:r>
          </a:p>
          <a:p>
            <a:r>
              <a:rPr lang="en-CA" dirty="0"/>
              <a:t>With Boltzmann’s definition, a physical system tends to move toward its maximal probable state. </a:t>
            </a:r>
          </a:p>
          <a:p>
            <a:endParaRPr lang="en-CA" dirty="0"/>
          </a:p>
          <a:p>
            <a:pPr marL="0" indent="0">
              <a:buNone/>
            </a:pPr>
            <a:endParaRPr lang="en-CA" dirty="0"/>
          </a:p>
        </p:txBody>
      </p:sp>
    </p:spTree>
    <p:extLst>
      <p:ext uri="{BB962C8B-B14F-4D97-AF65-F5344CB8AC3E}">
        <p14:creationId xmlns:p14="http://schemas.microsoft.com/office/powerpoint/2010/main" val="31895449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3A009-A812-417B-B6BE-166AC9E393DC}"/>
              </a:ext>
            </a:extLst>
          </p:cNvPr>
          <p:cNvSpPr>
            <a:spLocks noGrp="1"/>
          </p:cNvSpPr>
          <p:nvPr>
            <p:ph type="title"/>
          </p:nvPr>
        </p:nvSpPr>
        <p:spPr/>
        <p:txBody>
          <a:bodyPr/>
          <a:lstStyle/>
          <a:p>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6DD170F-5D8A-4D40-B37E-57AFE2558070}"/>
                  </a:ext>
                </a:extLst>
              </p:cNvPr>
              <p:cNvSpPr>
                <a:spLocks noGrp="1"/>
              </p:cNvSpPr>
              <p:nvPr>
                <p:ph idx="1"/>
              </p:nvPr>
            </p:nvSpPr>
            <p:spPr/>
            <p:txBody>
              <a:bodyPr/>
              <a:lstStyle/>
              <a:p>
                <a:r>
                  <a:rPr lang="en-CA" dirty="0"/>
                  <a:t>Gibbs defined entropy as</a:t>
                </a:r>
              </a:p>
              <a:p>
                <a:r>
                  <a:rPr lang="en-US" dirty="0">
                    <a:effectLst/>
                    <a:ea typeface="SimSun" panose="02010600030101010101" pitchFamily="2" charset="-122"/>
                    <a:cs typeface="Times New Roman" panose="02020603050405020304" pitchFamily="18" charset="0"/>
                  </a:rPr>
                  <a:t>                  </a:t>
                </a:r>
              </a:p>
              <a:p>
                <a:r>
                  <a:rPr lang="en-US" dirty="0">
                    <a:effectLst/>
                    <a:ea typeface="SimSun" panose="02010600030101010101" pitchFamily="2" charset="-122"/>
                    <a:cs typeface="Times New Roman" panose="02020603050405020304" pitchFamily="18" charset="0"/>
                  </a:rPr>
                  <a:t>                 </a:t>
                </a:r>
                <a14:m>
                  <m:oMath xmlns:m="http://schemas.openxmlformats.org/officeDocument/2006/math">
                    <m:r>
                      <a:rPr lang="en-US" i="1" smtClean="0">
                        <a:effectLst/>
                        <a:latin typeface="Cambria Math" panose="02040503050406030204" pitchFamily="18" charset="0"/>
                        <a:ea typeface="SimSun" panose="02010600030101010101" pitchFamily="2" charset="-122"/>
                        <a:cs typeface="Times New Roman" panose="02020603050405020304" pitchFamily="18" charset="0"/>
                      </a:rPr>
                      <m:t>𝑆</m:t>
                    </m:r>
                    <m:r>
                      <a:rPr lang="en-US" i="1" smtClean="0">
                        <a:effectLst/>
                        <a:latin typeface="Cambria Math" panose="02040503050406030204" pitchFamily="18" charset="0"/>
                        <a:ea typeface="SimSun" panose="02010600030101010101" pitchFamily="2" charset="-122"/>
                        <a:cs typeface="Times New Roman" panose="02020603050405020304" pitchFamily="18" charset="0"/>
                      </a:rPr>
                      <m:t>=</m:t>
                    </m:r>
                    <m:r>
                      <a:rPr lang="en-US" i="1" smtClean="0">
                        <a:effectLst/>
                        <a:latin typeface="Cambria Math" panose="02040503050406030204" pitchFamily="18" charset="0"/>
                        <a:ea typeface="SimSun" panose="02010600030101010101" pitchFamily="2" charset="-122"/>
                        <a:cs typeface="Times New Roman" panose="02020603050405020304" pitchFamily="18" charset="0"/>
                      </a:rPr>
                      <m:t>𝑘</m:t>
                    </m:r>
                    <m:func>
                      <m:funcPr>
                        <m:ctrlPr>
                          <a:rPr lang="en-CA" i="1">
                            <a:effectLst/>
                            <a:latin typeface="Cambria Math" panose="02040503050406030204" pitchFamily="18" charset="0"/>
                          </a:rPr>
                        </m:ctrlPr>
                      </m:funcPr>
                      <m:fName>
                        <m:r>
                          <a:rPr lang="en-US" i="1">
                            <a:effectLst/>
                            <a:latin typeface="Cambria Math" panose="02040503050406030204" pitchFamily="18" charset="0"/>
                            <a:ea typeface="SimSun" panose="02010600030101010101" pitchFamily="2" charset="-122"/>
                            <a:cs typeface="Times New Roman" panose="02020603050405020304" pitchFamily="18" charset="0"/>
                          </a:rPr>
                          <m:t>𝑙𝑜𝑔</m:t>
                        </m:r>
                      </m:fName>
                      <m:e>
                        <m:r>
                          <a:rPr lang="en-US" i="1">
                            <a:effectLst/>
                            <a:latin typeface="Cambria Math" panose="02040503050406030204" pitchFamily="18" charset="0"/>
                            <a:ea typeface="SimSun" panose="02010600030101010101" pitchFamily="2" charset="-122"/>
                            <a:cs typeface="Times New Roman" panose="02020603050405020304" pitchFamily="18" charset="0"/>
                          </a:rPr>
                          <m:t>𝑊</m:t>
                        </m:r>
                      </m:e>
                    </m:func>
                    <m:r>
                      <a:rPr lang="en-US" i="1">
                        <a:effectLst/>
                        <a:latin typeface="Cambria Math" panose="02040503050406030204" pitchFamily="18" charset="0"/>
                        <a:ea typeface="SimSun" panose="02010600030101010101" pitchFamily="2" charset="-122"/>
                        <a:cs typeface="Times New Roman" panose="02020603050405020304" pitchFamily="18" charset="0"/>
                      </a:rPr>
                      <m:t>=</m:t>
                    </m:r>
                    <m:r>
                      <a:rPr lang="en-US" i="1">
                        <a:effectLst/>
                        <a:latin typeface="Cambria Math" panose="02040503050406030204" pitchFamily="18" charset="0"/>
                        <a:ea typeface="SimSun" panose="02010600030101010101" pitchFamily="2" charset="-122"/>
                        <a:cs typeface="Times New Roman" panose="02020603050405020304" pitchFamily="18" charset="0"/>
                      </a:rPr>
                      <m:t>𝑘𝑁</m:t>
                    </m:r>
                    <m:r>
                      <a:rPr lang="en-US" i="1">
                        <a:effectLst/>
                        <a:latin typeface="Cambria Math" panose="02040503050406030204" pitchFamily="18" charset="0"/>
                        <a:ea typeface="SimSun" panose="02010600030101010101" pitchFamily="2" charset="-122"/>
                        <a:cs typeface="Times New Roman" panose="02020603050405020304" pitchFamily="18" charset="0"/>
                      </a:rPr>
                      <m:t>(</m:t>
                    </m:r>
                    <m:nary>
                      <m:naryPr>
                        <m:chr m:val="∑"/>
                        <m:supHide m:val="on"/>
                        <m:ctrlPr>
                          <a:rPr lang="en-CA" i="1">
                            <a:effectLst/>
                            <a:latin typeface="Cambria Math" panose="02040503050406030204" pitchFamily="18" charset="0"/>
                          </a:rPr>
                        </m:ctrlPr>
                      </m:naryPr>
                      <m:sub>
                        <m:r>
                          <a:rPr lang="en-US" i="1">
                            <a:effectLst/>
                            <a:latin typeface="Cambria Math" panose="02040503050406030204" pitchFamily="18" charset="0"/>
                            <a:ea typeface="SimSun" panose="02010600030101010101" pitchFamily="2" charset="-122"/>
                            <a:cs typeface="Times New Roman" panose="02020603050405020304" pitchFamily="18" charset="0"/>
                          </a:rPr>
                          <m:t>𝑖</m:t>
                        </m:r>
                      </m:sub>
                      <m:sup/>
                      <m:e>
                        <m:sSub>
                          <m:sSubPr>
                            <m:ctrlPr>
                              <a:rPr lang="en-CA" i="1">
                                <a:effectLst/>
                                <a:latin typeface="Cambria Math" panose="02040503050406030204" pitchFamily="18" charset="0"/>
                              </a:rPr>
                            </m:ctrlPr>
                          </m:sSubPr>
                          <m:e>
                            <m:r>
                              <a:rPr lang="en-US" i="1">
                                <a:effectLst/>
                                <a:latin typeface="Cambria Math" panose="02040503050406030204" pitchFamily="18" charset="0"/>
                                <a:ea typeface="SimSun" panose="02010600030101010101" pitchFamily="2" charset="-122"/>
                                <a:cs typeface="Times New Roman" panose="02020603050405020304" pitchFamily="18" charset="0"/>
                              </a:rPr>
                              <m:t>𝑝</m:t>
                            </m:r>
                          </m:e>
                          <m:sub>
                            <m:r>
                              <a:rPr lang="en-US" i="1">
                                <a:effectLst/>
                                <a:latin typeface="Cambria Math" panose="02040503050406030204" pitchFamily="18" charset="0"/>
                                <a:ea typeface="SimSun" panose="02010600030101010101" pitchFamily="2" charset="-122"/>
                                <a:cs typeface="Times New Roman" panose="02020603050405020304" pitchFamily="18" charset="0"/>
                              </a:rPr>
                              <m:t>𝑖</m:t>
                            </m:r>
                          </m:sub>
                        </m:sSub>
                        <m:func>
                          <m:funcPr>
                            <m:ctrlPr>
                              <a:rPr lang="en-CA" i="1">
                                <a:effectLst/>
                                <a:latin typeface="Cambria Math" panose="02040503050406030204" pitchFamily="18" charset="0"/>
                              </a:rPr>
                            </m:ctrlPr>
                          </m:funcPr>
                          <m:fName>
                            <m:r>
                              <a:rPr lang="en-US" b="0" i="1" smtClean="0">
                                <a:effectLst/>
                                <a:latin typeface="Cambria Math" panose="02040503050406030204" pitchFamily="18" charset="0"/>
                              </a:rPr>
                              <m:t>(−</m:t>
                            </m:r>
                            <m:r>
                              <a:rPr lang="en-US" i="1">
                                <a:effectLst/>
                                <a:latin typeface="Cambria Math" panose="02040503050406030204" pitchFamily="18" charset="0"/>
                                <a:ea typeface="SimSun" panose="02010600030101010101" pitchFamily="2" charset="-122"/>
                                <a:cs typeface="Times New Roman" panose="02020603050405020304" pitchFamily="18" charset="0"/>
                              </a:rPr>
                              <m:t>𝑙𝑜𝑔</m:t>
                            </m:r>
                          </m:fName>
                          <m:e>
                            <m:sSub>
                              <m:sSubPr>
                                <m:ctrlPr>
                                  <a:rPr lang="en-CA" i="1">
                                    <a:effectLst/>
                                    <a:latin typeface="Cambria Math" panose="02040503050406030204" pitchFamily="18" charset="0"/>
                                  </a:rPr>
                                </m:ctrlPr>
                              </m:sSubPr>
                              <m:e>
                                <m:r>
                                  <a:rPr lang="en-US" i="1">
                                    <a:effectLst/>
                                    <a:latin typeface="Cambria Math" panose="02040503050406030204" pitchFamily="18" charset="0"/>
                                    <a:ea typeface="SimSun" panose="02010600030101010101" pitchFamily="2" charset="-122"/>
                                    <a:cs typeface="Times New Roman" panose="02020603050405020304" pitchFamily="18" charset="0"/>
                                  </a:rPr>
                                  <m:t>𝑝</m:t>
                                </m:r>
                              </m:e>
                              <m:sub>
                                <m:r>
                                  <a:rPr lang="en-US" i="1">
                                    <a:effectLst/>
                                    <a:latin typeface="Cambria Math" panose="02040503050406030204" pitchFamily="18" charset="0"/>
                                    <a:ea typeface="SimSun" panose="02010600030101010101" pitchFamily="2" charset="-122"/>
                                    <a:cs typeface="Times New Roman" panose="02020603050405020304" pitchFamily="18" charset="0"/>
                                  </a:rPr>
                                  <m:t>𝑖</m:t>
                                </m:r>
                              </m:sub>
                            </m:sSub>
                          </m:e>
                        </m:func>
                      </m:e>
                    </m:nary>
                    <m:r>
                      <a:rPr lang="en-US" b="0" i="1" smtClean="0">
                        <a:effectLst/>
                        <a:latin typeface="Cambria Math" panose="02040503050406030204" pitchFamily="18" charset="0"/>
                        <a:ea typeface="SimSun" panose="02010600030101010101" pitchFamily="2" charset="-122"/>
                        <a:cs typeface="Times New Roman" panose="02020603050405020304" pitchFamily="18" charset="0"/>
                      </a:rPr>
                      <m:t>)</m:t>
                    </m:r>
                    <m:r>
                      <a:rPr lang="en-US" i="1">
                        <a:effectLst/>
                        <a:latin typeface="Cambria Math" panose="02040503050406030204" pitchFamily="18" charset="0"/>
                        <a:ea typeface="SimSun" panose="02010600030101010101" pitchFamily="2" charset="-122"/>
                        <a:cs typeface="Times New Roman" panose="02020603050405020304" pitchFamily="18" charset="0"/>
                      </a:rPr>
                      <m:t>)</m:t>
                    </m:r>
                  </m:oMath>
                </a14:m>
                <a:endParaRPr lang="en-CA" dirty="0"/>
              </a:p>
              <a:p>
                <a:r>
                  <a:rPr lang="en-CA" dirty="0"/>
                  <a:t>This is identical to Shannon’s later definition of information, except a constant.</a:t>
                </a:r>
              </a:p>
              <a:p>
                <a:endParaRPr lang="en-CA" dirty="0"/>
              </a:p>
            </p:txBody>
          </p:sp>
        </mc:Choice>
        <mc:Fallback xmlns="">
          <p:sp>
            <p:nvSpPr>
              <p:cNvPr id="3" name="Content Placeholder 2">
                <a:extLst>
                  <a:ext uri="{FF2B5EF4-FFF2-40B4-BE49-F238E27FC236}">
                    <a16:creationId xmlns:a16="http://schemas.microsoft.com/office/drawing/2014/main" id="{86DD170F-5D8A-4D40-B37E-57AFE2558070}"/>
                  </a:ext>
                </a:extLst>
              </p:cNvPr>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en-CA">
                    <a:noFill/>
                  </a:rPr>
                  <a:t> </a:t>
                </a:r>
              </a:p>
            </p:txBody>
          </p:sp>
        </mc:Fallback>
      </mc:AlternateContent>
    </p:spTree>
    <p:extLst>
      <p:ext uri="{BB962C8B-B14F-4D97-AF65-F5344CB8AC3E}">
        <p14:creationId xmlns:p14="http://schemas.microsoft.com/office/powerpoint/2010/main" val="32452330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4D9A5-8ECA-44C5-80B1-6A9E19EFB1A8}"/>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A7DD9D71-6DFE-4E12-B642-7985A5DE7B1D}"/>
              </a:ext>
            </a:extLst>
          </p:cNvPr>
          <p:cNvSpPr>
            <a:spLocks noGrp="1"/>
          </p:cNvSpPr>
          <p:nvPr>
            <p:ph idx="1"/>
          </p:nvPr>
        </p:nvSpPr>
        <p:spPr/>
        <p:txBody>
          <a:bodyPr/>
          <a:lstStyle/>
          <a:p>
            <a:r>
              <a:rPr lang="en-US" dirty="0">
                <a:effectLst/>
                <a:latin typeface="Times New Roman" panose="02020603050405020304" pitchFamily="18" charset="0"/>
                <a:ea typeface="SimSun" panose="02010600030101010101" pitchFamily="2" charset="-122"/>
                <a:cs typeface="Times New Roman" panose="02020603050405020304" pitchFamily="18" charset="0"/>
              </a:rPr>
              <a:t>In 1948, Shannon defined information mathematically by the entropy function. </a:t>
            </a:r>
          </a:p>
          <a:p>
            <a:r>
              <a:rPr lang="en-US" dirty="0">
                <a:latin typeface="Times New Roman" panose="02020603050405020304" pitchFamily="18" charset="0"/>
                <a:ea typeface="SimSun" panose="02010600030101010101" pitchFamily="2" charset="-122"/>
                <a:cs typeface="Times New Roman" panose="02020603050405020304" pitchFamily="18" charset="0"/>
              </a:rPr>
              <a:t>He defined the function of information from mathematical deduction. He was probably unaware of entropy from physics. </a:t>
            </a:r>
            <a:endParaRPr lang="en-US" dirty="0">
              <a:effectLst/>
              <a:latin typeface="Times New Roman" panose="02020603050405020304" pitchFamily="18" charset="0"/>
              <a:ea typeface="SimSun" panose="02010600030101010101" pitchFamily="2" charset="-122"/>
              <a:cs typeface="Times New Roman" panose="02020603050405020304" pitchFamily="18" charset="0"/>
            </a:endParaRPr>
          </a:p>
          <a:p>
            <a:r>
              <a:rPr lang="en-US" dirty="0">
                <a:effectLst/>
                <a:latin typeface="Times New Roman" panose="02020603050405020304" pitchFamily="18" charset="0"/>
                <a:ea typeface="SimSun" panose="02010600030101010101" pitchFamily="2" charset="-122"/>
                <a:cs typeface="Times New Roman" panose="02020603050405020304" pitchFamily="18" charset="0"/>
              </a:rPr>
              <a:t>He proved that the entropy function represents the minimal cost of information transmission. </a:t>
            </a:r>
          </a:p>
          <a:p>
            <a:r>
              <a:rPr lang="en-US" dirty="0">
                <a:effectLst/>
                <a:latin typeface="Times New Roman" panose="02020603050405020304" pitchFamily="18" charset="0"/>
                <a:ea typeface="SimSun" panose="02010600030101010101" pitchFamily="2" charset="-122"/>
                <a:cs typeface="Times New Roman" panose="02020603050405020304" pitchFamily="18" charset="0"/>
              </a:rPr>
              <a:t>In other words, the entropy theory of information is an economic theory of information.</a:t>
            </a:r>
            <a:endParaRPr lang="en-CA" dirty="0"/>
          </a:p>
        </p:txBody>
      </p:sp>
    </p:spTree>
    <p:extLst>
      <p:ext uri="{BB962C8B-B14F-4D97-AF65-F5344CB8AC3E}">
        <p14:creationId xmlns:p14="http://schemas.microsoft.com/office/powerpoint/2010/main" val="2822233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11F7B-2507-46B5-B648-A0A0CEB74F32}"/>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169519D1-D637-45D1-9C53-B28039BD8B86}"/>
              </a:ext>
            </a:extLst>
          </p:cNvPr>
          <p:cNvSpPr>
            <a:spLocks noGrp="1"/>
          </p:cNvSpPr>
          <p:nvPr>
            <p:ph idx="1"/>
          </p:nvPr>
        </p:nvSpPr>
        <p:spPr/>
        <p:txBody>
          <a:bodyPr/>
          <a:lstStyle/>
          <a:p>
            <a:r>
              <a:rPr lang="en-CA" dirty="0"/>
              <a:t>Shannon’s theory became very popular.</a:t>
            </a:r>
          </a:p>
          <a:p>
            <a:r>
              <a:rPr lang="en-CA" dirty="0"/>
              <a:t>Many people attempted to apply his theory to broader contexts.</a:t>
            </a:r>
          </a:p>
          <a:p>
            <a:r>
              <a:rPr lang="en-CA" dirty="0"/>
              <a:t>In 1956, John Kelly applied Shannon’s theory to investment.</a:t>
            </a:r>
          </a:p>
          <a:p>
            <a:r>
              <a:rPr lang="en-CA" dirty="0"/>
              <a:t>This links investment to information.</a:t>
            </a:r>
          </a:p>
          <a:p>
            <a:r>
              <a:rPr lang="en-CA" dirty="0"/>
              <a:t>Later, we will show that Kelly’s theory can be extended to where investors don’t have complete information.</a:t>
            </a:r>
          </a:p>
          <a:p>
            <a:r>
              <a:rPr lang="en-CA" dirty="0"/>
              <a:t>This is behavioral finance.</a:t>
            </a:r>
          </a:p>
          <a:p>
            <a:endParaRPr lang="en-CA" dirty="0"/>
          </a:p>
        </p:txBody>
      </p:sp>
    </p:spTree>
    <p:extLst>
      <p:ext uri="{BB962C8B-B14F-4D97-AF65-F5344CB8AC3E}">
        <p14:creationId xmlns:p14="http://schemas.microsoft.com/office/powerpoint/2010/main" val="32907828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42422-55DA-4513-834A-BF09C1069338}"/>
              </a:ext>
            </a:extLst>
          </p:cNvPr>
          <p:cNvSpPr>
            <a:spLocks noGrp="1"/>
          </p:cNvSpPr>
          <p:nvPr>
            <p:ph type="title"/>
          </p:nvPr>
        </p:nvSpPr>
        <p:spPr/>
        <p:txBody>
          <a:bodyPr/>
          <a:lstStyle/>
          <a:p>
            <a:r>
              <a:rPr lang="en-CA" dirty="0"/>
              <a:t>Main results of behavioral finance</a:t>
            </a:r>
          </a:p>
        </p:txBody>
      </p:sp>
      <p:sp>
        <p:nvSpPr>
          <p:cNvPr id="3" name="Content Placeholder 2">
            <a:extLst>
              <a:ext uri="{FF2B5EF4-FFF2-40B4-BE49-F238E27FC236}">
                <a16:creationId xmlns:a16="http://schemas.microsoft.com/office/drawing/2014/main" id="{FA4D7EBE-14AA-4C5B-86BD-577FBF05D577}"/>
              </a:ext>
            </a:extLst>
          </p:cNvPr>
          <p:cNvSpPr>
            <a:spLocks noGrp="1"/>
          </p:cNvSpPr>
          <p:nvPr>
            <p:ph idx="1"/>
          </p:nvPr>
        </p:nvSpPr>
        <p:spPr/>
        <p:txBody>
          <a:bodyPr>
            <a:normAutofit/>
          </a:bodyPr>
          <a:lstStyle/>
          <a:p>
            <a:endParaRPr lang="en-US" dirty="0">
              <a:effectLst/>
              <a:latin typeface="Times New Roman" panose="02020603050405020304" pitchFamily="18" charset="0"/>
              <a:ea typeface="SimSun" panose="02010600030101010101" pitchFamily="2" charset="-122"/>
              <a:cs typeface="Times New Roman" panose="02020603050405020304" pitchFamily="18" charset="0"/>
            </a:endParaRPr>
          </a:p>
          <a:p>
            <a:endParaRPr lang="en-CA" dirty="0">
              <a:effectLst/>
              <a:latin typeface="Calibri" panose="020F0502020204030204" pitchFamily="34" charset="0"/>
              <a:ea typeface="SimSun" panose="02010600030101010101" pitchFamily="2" charset="-122"/>
              <a:cs typeface="Times New Roman" panose="02020603050405020304" pitchFamily="18" charset="0"/>
            </a:endParaRPr>
          </a:p>
          <a:p>
            <a:pPr marL="0" indent="0">
              <a:buNone/>
            </a:pPr>
            <a:endParaRPr lang="en-CA" dirty="0"/>
          </a:p>
        </p:txBody>
      </p:sp>
    </p:spTree>
    <p:extLst>
      <p:ext uri="{BB962C8B-B14F-4D97-AF65-F5344CB8AC3E}">
        <p14:creationId xmlns:p14="http://schemas.microsoft.com/office/powerpoint/2010/main" val="12473603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B9431-0CFF-4C85-8527-68885C269AB1}"/>
              </a:ext>
            </a:extLst>
          </p:cNvPr>
          <p:cNvSpPr>
            <a:spLocks noGrp="1"/>
          </p:cNvSpPr>
          <p:nvPr>
            <p:ph type="title"/>
          </p:nvPr>
        </p:nvSpPr>
        <p:spPr/>
        <p:txBody>
          <a:bodyPr>
            <a:normAutofit/>
          </a:bodyPr>
          <a:lstStyle/>
          <a:p>
            <a:r>
              <a:rPr lang="en-US" dirty="0">
                <a:effectLst/>
                <a:latin typeface="Times New Roman" panose="02020603050405020304" pitchFamily="18" charset="0"/>
                <a:ea typeface="SimSun" panose="02010600030101010101" pitchFamily="2" charset="-122"/>
                <a:cs typeface="Times New Roman" panose="02020603050405020304" pitchFamily="18" charset="0"/>
              </a:rPr>
              <a:t>First, information is costly. </a:t>
            </a:r>
            <a:r>
              <a:rPr lang="en-US" dirty="0">
                <a:latin typeface="Times New Roman" panose="02020603050405020304" pitchFamily="18" charset="0"/>
                <a:ea typeface="SimSun" panose="02010600030101010101" pitchFamily="2" charset="-122"/>
                <a:cs typeface="Times New Roman" panose="02020603050405020304" pitchFamily="18" charset="0"/>
              </a:rPr>
              <a:t>T</a:t>
            </a:r>
            <a:r>
              <a:rPr lang="en-US" dirty="0">
                <a:effectLst/>
                <a:latin typeface="Times New Roman" panose="02020603050405020304" pitchFamily="18" charset="0"/>
                <a:ea typeface="SimSun" panose="02010600030101010101" pitchFamily="2" charset="-122"/>
                <a:cs typeface="Times New Roman" panose="02020603050405020304" pitchFamily="18" charset="0"/>
              </a:rPr>
              <a:t>he value  and cost of information </a:t>
            </a:r>
            <a:r>
              <a:rPr lang="en-US" dirty="0">
                <a:latin typeface="Times New Roman" panose="02020603050405020304" pitchFamily="18" charset="0"/>
                <a:ea typeface="SimSun" panose="02010600030101010101" pitchFamily="2" charset="-122"/>
                <a:cs typeface="Times New Roman" panose="02020603050405020304" pitchFamily="18" charset="0"/>
              </a:rPr>
              <a:t>are</a:t>
            </a:r>
            <a:r>
              <a:rPr lang="en-US" dirty="0">
                <a:effectLst/>
                <a:latin typeface="Times New Roman" panose="02020603050405020304" pitchFamily="18" charset="0"/>
                <a:ea typeface="SimSun" panose="02010600030101010101" pitchFamily="2" charset="-122"/>
                <a:cs typeface="Times New Roman" panose="02020603050405020304" pitchFamily="18" charset="0"/>
              </a:rPr>
              <a:t> highly correlated.</a:t>
            </a:r>
            <a:endParaRPr lang="en-CA" dirty="0"/>
          </a:p>
        </p:txBody>
      </p:sp>
      <p:sp>
        <p:nvSpPr>
          <p:cNvPr id="3" name="Content Placeholder 2">
            <a:extLst>
              <a:ext uri="{FF2B5EF4-FFF2-40B4-BE49-F238E27FC236}">
                <a16:creationId xmlns:a16="http://schemas.microsoft.com/office/drawing/2014/main" id="{1D894995-A6ED-4DC6-91F3-DCCA721A9E19}"/>
              </a:ext>
            </a:extLst>
          </p:cNvPr>
          <p:cNvSpPr>
            <a:spLocks noGrp="1"/>
          </p:cNvSpPr>
          <p:nvPr>
            <p:ph idx="1"/>
          </p:nvPr>
        </p:nvSpPr>
        <p:spPr/>
        <p:txBody>
          <a:bodyPr/>
          <a:lstStyle/>
          <a:p>
            <a:pPr marL="0" indent="0">
              <a:buNone/>
            </a:pPr>
            <a:endParaRPr lang="en-US" dirty="0">
              <a:effectLst/>
              <a:latin typeface="Times New Roman" panose="02020603050405020304" pitchFamily="18" charset="0"/>
              <a:ea typeface="SimSun" panose="02010600030101010101" pitchFamily="2" charset="-122"/>
              <a:cs typeface="Times New Roman" panose="02020603050405020304" pitchFamily="18" charset="0"/>
            </a:endParaRPr>
          </a:p>
          <a:p>
            <a:r>
              <a:rPr lang="en-US" dirty="0">
                <a:effectLst/>
                <a:latin typeface="Times New Roman" panose="02020603050405020304" pitchFamily="18" charset="0"/>
                <a:ea typeface="SimSun" panose="02010600030101010101" pitchFamily="2" charset="-122"/>
                <a:cs typeface="Times New Roman" panose="02020603050405020304" pitchFamily="18" charset="0"/>
              </a:rPr>
              <a:t>From James Maxwell (1871), if the physical cost of obtaining information is less than the reduction of entropy in a physical system, then the second law of thermodynamics is violated. </a:t>
            </a:r>
          </a:p>
          <a:p>
            <a:r>
              <a:rPr lang="en-US" dirty="0">
                <a:effectLst/>
                <a:latin typeface="Times New Roman" panose="02020603050405020304" pitchFamily="18" charset="0"/>
                <a:ea typeface="SimSun" panose="02010600030101010101" pitchFamily="2" charset="-122"/>
                <a:cs typeface="Times New Roman" panose="02020603050405020304" pitchFamily="18" charset="0"/>
              </a:rPr>
              <a:t>Because he was confident the second law of thermodynamics is universal, the cost of obtaining information must be higher than the reduction of entropy in a physical system. </a:t>
            </a:r>
          </a:p>
          <a:p>
            <a:r>
              <a:rPr lang="en-US" dirty="0">
                <a:effectLst/>
                <a:latin typeface="Times New Roman" panose="02020603050405020304" pitchFamily="18" charset="0"/>
                <a:ea typeface="SimSun" panose="02010600030101010101" pitchFamily="2" charset="-122"/>
                <a:cs typeface="Times New Roman" panose="02020603050405020304" pitchFamily="18" charset="0"/>
              </a:rPr>
              <a:t>In other words, the cost of information must be higher than the value of information.</a:t>
            </a:r>
            <a:endParaRPr lang="en-CA" dirty="0"/>
          </a:p>
        </p:txBody>
      </p:sp>
    </p:spTree>
    <p:extLst>
      <p:ext uri="{BB962C8B-B14F-4D97-AF65-F5344CB8AC3E}">
        <p14:creationId xmlns:p14="http://schemas.microsoft.com/office/powerpoint/2010/main" val="1647219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FF17A-DA0F-4625-8B57-82A351603A82}"/>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8436DEF5-2A30-4A88-BDA6-E38BC2D99352}"/>
              </a:ext>
            </a:extLst>
          </p:cNvPr>
          <p:cNvSpPr>
            <a:spLocks noGrp="1"/>
          </p:cNvSpPr>
          <p:nvPr>
            <p:ph idx="1"/>
          </p:nvPr>
        </p:nvSpPr>
        <p:spPr/>
        <p:txBody>
          <a:bodyPr/>
          <a:lstStyle/>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If this is true, why we even bother to obtain information?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This is because we </a:t>
            </a:r>
            <a:r>
              <a:rPr lang="en-US" dirty="0">
                <a:latin typeface="Times New Roman" panose="02020603050405020304" pitchFamily="18" charset="0"/>
                <a:ea typeface="SimSun" panose="02010600030101010101" pitchFamily="2" charset="-122"/>
                <a:cs typeface="Times New Roman" panose="02020603050405020304" pitchFamily="18" charset="0"/>
              </a:rPr>
              <a:t>mostly concentrate on </a:t>
            </a:r>
            <a:r>
              <a:rPr lang="en-US" sz="2800" dirty="0">
                <a:effectLst/>
                <a:latin typeface="Times New Roman" panose="02020603050405020304" pitchFamily="18" charset="0"/>
                <a:ea typeface="SimSun" panose="02010600030101010101" pitchFamily="2" charset="-122"/>
                <a:cs typeface="Times New Roman" panose="02020603050405020304" pitchFamily="18" charset="0"/>
              </a:rPr>
              <a:t>some patterns in nature last for a long time and hence the same information can be used again and again.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We ignore the part of information that </a:t>
            </a:r>
            <a:r>
              <a:rPr lang="en-US" dirty="0">
                <a:latin typeface="Times New Roman" panose="02020603050405020304" pitchFamily="18" charset="0"/>
                <a:ea typeface="SimSun" panose="02010600030101010101" pitchFamily="2" charset="-122"/>
                <a:cs typeface="Times New Roman" panose="02020603050405020304" pitchFamily="18" charset="0"/>
              </a:rPr>
              <a:t>don’t repeat very often.</a:t>
            </a:r>
            <a:endParaRPr lang="en-US" sz="2800" dirty="0">
              <a:effectLst/>
              <a:latin typeface="Times New Roman" panose="02020603050405020304" pitchFamily="18" charset="0"/>
              <a:ea typeface="SimSun" panose="02010600030101010101" pitchFamily="2" charset="-122"/>
              <a:cs typeface="Times New Roman" panose="02020603050405020304" pitchFamily="18" charset="0"/>
            </a:endParaRP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So the total value of certain information may be higher than the cost of obtaining the information.</a:t>
            </a:r>
            <a:endParaRPr lang="en-CA" dirty="0"/>
          </a:p>
        </p:txBody>
      </p:sp>
    </p:spTree>
    <p:extLst>
      <p:ext uri="{BB962C8B-B14F-4D97-AF65-F5344CB8AC3E}">
        <p14:creationId xmlns:p14="http://schemas.microsoft.com/office/powerpoint/2010/main" val="26330429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A9624-066E-4464-BBE4-6C4AA9831C4E}"/>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410F9A0F-0428-45B4-AE42-95BF0E91E647}"/>
              </a:ext>
            </a:extLst>
          </p:cNvPr>
          <p:cNvSpPr>
            <a:spLocks noGrp="1"/>
          </p:cNvSpPr>
          <p:nvPr>
            <p:ph idx="1"/>
          </p:nvPr>
        </p:nvSpPr>
        <p:spPr/>
        <p:txBody>
          <a:bodyPr>
            <a:normAutofit/>
          </a:bodyPr>
          <a:lstStyle/>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For example, the sun is hotter than the earth and probably will be for billions of years.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As a result, the average frequency of light emitted from the sun is much higher than the average frequency of light emitted from the earth.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In other words, the earth receives low entropy light from the sun and emits high entropy light toward space.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The earliest organisms that successfully utilized this information with photosynthesis could use it again and again and replicate its genes to pass the information to their descendants. </a:t>
            </a:r>
            <a:endParaRPr lang="en-CA" dirty="0"/>
          </a:p>
        </p:txBody>
      </p:sp>
    </p:spTree>
    <p:extLst>
      <p:ext uri="{BB962C8B-B14F-4D97-AF65-F5344CB8AC3E}">
        <p14:creationId xmlns:p14="http://schemas.microsoft.com/office/powerpoint/2010/main" val="41979581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9A695-66B8-4189-984D-F061220C2938}"/>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D273B70E-517D-47F7-8C08-7959687F66CB}"/>
              </a:ext>
            </a:extLst>
          </p:cNvPr>
          <p:cNvSpPr>
            <a:spLocks noGrp="1"/>
          </p:cNvSpPr>
          <p:nvPr>
            <p:ph idx="1"/>
          </p:nvPr>
        </p:nvSpPr>
        <p:spPr/>
        <p:txBody>
          <a:bodyPr>
            <a:normAutofit/>
          </a:bodyPr>
          <a:lstStyle/>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Information has positive value only when there is a persistent pattern related to that particular information.</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 If some information has positive net value, the carrier of that information will grow until other constraints reduce the net value of that information to zero. </a:t>
            </a:r>
          </a:p>
          <a:p>
            <a:endParaRPr lang="en-CA" dirty="0"/>
          </a:p>
        </p:txBody>
      </p:sp>
    </p:spTree>
    <p:extLst>
      <p:ext uri="{BB962C8B-B14F-4D97-AF65-F5344CB8AC3E}">
        <p14:creationId xmlns:p14="http://schemas.microsoft.com/office/powerpoint/2010/main" val="54334876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FE15F-0F75-4D1B-94D2-61011CC8AFF6}"/>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8DF4BE85-9DD1-434E-B488-E2179DF9F8E2}"/>
              </a:ext>
            </a:extLst>
          </p:cNvPr>
          <p:cNvSpPr>
            <a:spLocks noGrp="1"/>
          </p:cNvSpPr>
          <p:nvPr>
            <p:ph idx="1"/>
          </p:nvPr>
        </p:nvSpPr>
        <p:spPr/>
        <p:txBody>
          <a:bodyPr/>
          <a:lstStyle/>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For example, since the earliest organisms developed the ability to absorb solar energy, their offspring spread all over the world to fill most places on the earth, until the constraints of available land and nutrients prevented their further expansion.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At this time, the net value of photosynthesis of each plant approaches zero, or the cost of information on photosynthesis is close to the value of information on photosynthesis.</a:t>
            </a:r>
            <a:endParaRPr lang="en-CA" dirty="0"/>
          </a:p>
        </p:txBody>
      </p:sp>
    </p:spTree>
    <p:extLst>
      <p:ext uri="{BB962C8B-B14F-4D97-AF65-F5344CB8AC3E}">
        <p14:creationId xmlns:p14="http://schemas.microsoft.com/office/powerpoint/2010/main" val="2936701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D0DEB-00BF-4E47-86C1-D903E0FA48BE}"/>
              </a:ext>
            </a:extLst>
          </p:cNvPr>
          <p:cNvSpPr>
            <a:spLocks noGrp="1"/>
          </p:cNvSpPr>
          <p:nvPr>
            <p:ph type="title"/>
          </p:nvPr>
        </p:nvSpPr>
        <p:spPr/>
        <p:txBody>
          <a:bodyPr/>
          <a:lstStyle/>
          <a:p>
            <a:r>
              <a:rPr lang="en-US" sz="4400" b="1" dirty="0">
                <a:effectLst/>
                <a:latin typeface="Times New Roman" panose="02020603050405020304" pitchFamily="18" charset="0"/>
                <a:ea typeface="SimSun" panose="02010600030101010101" pitchFamily="2" charset="-122"/>
              </a:rPr>
              <a:t>Some core ideas of the standard investment theory</a:t>
            </a:r>
            <a:endParaRPr lang="en-CA" dirty="0"/>
          </a:p>
        </p:txBody>
      </p:sp>
      <p:sp>
        <p:nvSpPr>
          <p:cNvPr id="3" name="Content Placeholder 2">
            <a:extLst>
              <a:ext uri="{FF2B5EF4-FFF2-40B4-BE49-F238E27FC236}">
                <a16:creationId xmlns:a16="http://schemas.microsoft.com/office/drawing/2014/main" id="{572D80FF-2FC7-444A-B49D-139430633383}"/>
              </a:ext>
            </a:extLst>
          </p:cNvPr>
          <p:cNvSpPr>
            <a:spLocks noGrp="1"/>
          </p:cNvSpPr>
          <p:nvPr>
            <p:ph idx="1"/>
          </p:nvPr>
        </p:nvSpPr>
        <p:spPr/>
        <p:txBody>
          <a:bodyPr>
            <a:normAutofit/>
          </a:bodyPr>
          <a:lstStyle/>
          <a:p>
            <a:endParaRPr lang="en-CA" sz="3600" dirty="0">
              <a:effectLst/>
              <a:latin typeface="Times New Roman" panose="02020603050405020304" pitchFamily="18" charset="0"/>
              <a:ea typeface="SimSun" panose="02010600030101010101" pitchFamily="2" charset="-122"/>
            </a:endParaRPr>
          </a:p>
          <a:p>
            <a:r>
              <a:rPr lang="en-US" sz="3600" dirty="0">
                <a:effectLst/>
                <a:latin typeface="Times New Roman" panose="02020603050405020304" pitchFamily="18" charset="0"/>
                <a:ea typeface="SimSun" panose="02010600030101010101" pitchFamily="2" charset="-122"/>
              </a:rPr>
              <a:t> Share value is the discounted sum of future dividends</a:t>
            </a:r>
          </a:p>
          <a:p>
            <a:pPr>
              <a:tabLst>
                <a:tab pos="457200" algn="l"/>
              </a:tabLst>
            </a:pPr>
            <a:r>
              <a:rPr lang="en-US" sz="3600" dirty="0">
                <a:effectLst/>
                <a:latin typeface="Times New Roman" panose="02020603050405020304" pitchFamily="18" charset="0"/>
                <a:ea typeface="SimSun" panose="02010600030101010101" pitchFamily="2" charset="-122"/>
              </a:rPr>
              <a:t>Market is efficient.  New information is instantly reflected in the change of share prices. </a:t>
            </a:r>
            <a:endParaRPr lang="en-CA" sz="3600" dirty="0">
              <a:effectLst/>
              <a:latin typeface="Times New Roman" panose="02020603050405020304" pitchFamily="18" charset="0"/>
              <a:ea typeface="SimSun" panose="02010600030101010101" pitchFamily="2" charset="-122"/>
            </a:endParaRPr>
          </a:p>
          <a:p>
            <a:pPr>
              <a:tabLst>
                <a:tab pos="457200" algn="l"/>
              </a:tabLst>
            </a:pPr>
            <a:r>
              <a:rPr lang="en-US" sz="3600" dirty="0">
                <a:effectLst/>
                <a:latin typeface="Times New Roman" panose="02020603050405020304" pitchFamily="18" charset="0"/>
                <a:ea typeface="SimSun" panose="02010600030101010101" pitchFamily="2" charset="-122"/>
              </a:rPr>
              <a:t>Expected returns can be calculated from capital asset pricing models.</a:t>
            </a:r>
            <a:endParaRPr lang="en-CA" sz="36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393858429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4D9A4-9C72-A891-D80F-4021C5300F65}"/>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641E9408-4DBD-4349-8C98-55670E0C3579}"/>
              </a:ext>
            </a:extLst>
          </p:cNvPr>
          <p:cNvSpPr>
            <a:spLocks noGrp="1"/>
          </p:cNvSpPr>
          <p:nvPr>
            <p:ph idx="1"/>
          </p:nvPr>
        </p:nvSpPr>
        <p:spPr/>
        <p:txBody>
          <a:bodyPr/>
          <a:lstStyle/>
          <a:p>
            <a:r>
              <a:rPr lang="en-CA" dirty="0"/>
              <a:t>We try to recognize and remember patterns that can be used again and again.</a:t>
            </a:r>
          </a:p>
          <a:p>
            <a:r>
              <a:rPr lang="en-CA" dirty="0"/>
              <a:t>We tend to ignore most of the information that don’t repeat very often.</a:t>
            </a:r>
          </a:p>
          <a:p>
            <a:r>
              <a:rPr lang="en-CA" dirty="0"/>
              <a:t>As a result, we can be accused of bias.</a:t>
            </a:r>
          </a:p>
          <a:p>
            <a:r>
              <a:rPr lang="en-CA" dirty="0"/>
              <a:t>But everyone can only process part of the information.</a:t>
            </a:r>
          </a:p>
          <a:p>
            <a:r>
              <a:rPr lang="en-CA" dirty="0"/>
              <a:t>When one accuse others of being biased, he merely regards his own bias as the standard. </a:t>
            </a:r>
          </a:p>
          <a:p>
            <a:r>
              <a:rPr lang="en-CA" dirty="0"/>
              <a:t> </a:t>
            </a:r>
          </a:p>
        </p:txBody>
      </p:sp>
    </p:spTree>
    <p:extLst>
      <p:ext uri="{BB962C8B-B14F-4D97-AF65-F5344CB8AC3E}">
        <p14:creationId xmlns:p14="http://schemas.microsoft.com/office/powerpoint/2010/main" val="42776076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60301-8967-5142-942E-1FD4B8D166D8}"/>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B85CCA28-31DA-F749-F287-C36D42AED4E0}"/>
              </a:ext>
            </a:extLst>
          </p:cNvPr>
          <p:cNvSpPr>
            <a:spLocks noGrp="1"/>
          </p:cNvSpPr>
          <p:nvPr>
            <p:ph idx="1"/>
          </p:nvPr>
        </p:nvSpPr>
        <p:spPr/>
        <p:txBody>
          <a:bodyPr/>
          <a:lstStyle/>
          <a:p>
            <a:r>
              <a:rPr lang="en-CA" dirty="0"/>
              <a:t>Most of us can only read English. No one can master more than a few languages.</a:t>
            </a:r>
          </a:p>
          <a:p>
            <a:r>
              <a:rPr lang="en-CA" dirty="0"/>
              <a:t>This means we ignored information from most other languages. </a:t>
            </a:r>
          </a:p>
          <a:p>
            <a:r>
              <a:rPr lang="en-CA" dirty="0"/>
              <a:t>But learning a new language is immensely costly.</a:t>
            </a:r>
          </a:p>
          <a:p>
            <a:endParaRPr lang="en-CA" dirty="0"/>
          </a:p>
        </p:txBody>
      </p:sp>
    </p:spTree>
    <p:extLst>
      <p:ext uri="{BB962C8B-B14F-4D97-AF65-F5344CB8AC3E}">
        <p14:creationId xmlns:p14="http://schemas.microsoft.com/office/powerpoint/2010/main" val="22183510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A74B7-6312-4DDE-8557-5EFD63BCF4A4}"/>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3984EF43-E63C-4255-949F-4E68E0D6EE0B}"/>
              </a:ext>
            </a:extLst>
          </p:cNvPr>
          <p:cNvSpPr>
            <a:spLocks noGrp="1"/>
          </p:cNvSpPr>
          <p:nvPr>
            <p:ph idx="1"/>
          </p:nvPr>
        </p:nvSpPr>
        <p:spPr/>
        <p:txBody>
          <a:bodyPr>
            <a:normAutofit/>
          </a:bodyPr>
          <a:lstStyle/>
          <a:p>
            <a:r>
              <a:rPr lang="en-US" sz="3200" dirty="0">
                <a:effectLst/>
                <a:latin typeface="Times New Roman" panose="02020603050405020304" pitchFamily="18" charset="0"/>
                <a:ea typeface="SimSun" panose="02010600030101010101" pitchFamily="2" charset="-122"/>
              </a:rPr>
              <a:t>In general, information of high economic value also exhibits high economic costs. </a:t>
            </a:r>
          </a:p>
          <a:p>
            <a:r>
              <a:rPr lang="en-US" sz="3200" dirty="0">
                <a:effectLst/>
                <a:latin typeface="Times New Roman" panose="02020603050405020304" pitchFamily="18" charset="0"/>
                <a:ea typeface="SimSun" panose="02010600030101010101" pitchFamily="2" charset="-122"/>
              </a:rPr>
              <a:t>This result helps understand the systematic differences in the trading patterns of large and small investors. </a:t>
            </a:r>
          </a:p>
          <a:p>
            <a:r>
              <a:rPr lang="en-US" sz="3200" dirty="0">
                <a:effectLst/>
                <a:latin typeface="Times New Roman" panose="02020603050405020304" pitchFamily="18" charset="0"/>
                <a:ea typeface="SimSun" panose="02010600030101010101" pitchFamily="2" charset="-122"/>
              </a:rPr>
              <a:t>Depending on the value of assets under management, different investors will choose different methods of information gathering with different costs. </a:t>
            </a:r>
          </a:p>
          <a:p>
            <a:endParaRPr lang="en-CA" sz="3200" dirty="0"/>
          </a:p>
        </p:txBody>
      </p:sp>
    </p:spTree>
    <p:extLst>
      <p:ext uri="{BB962C8B-B14F-4D97-AF65-F5344CB8AC3E}">
        <p14:creationId xmlns:p14="http://schemas.microsoft.com/office/powerpoint/2010/main" val="33880186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FF7DB-1E40-4129-A050-7117B2E0D56C}"/>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316C3C93-98CF-4D92-823F-34E40CBAEB62}"/>
              </a:ext>
            </a:extLst>
          </p:cNvPr>
          <p:cNvSpPr>
            <a:spLocks noGrp="1"/>
          </p:cNvSpPr>
          <p:nvPr>
            <p:ph idx="1"/>
          </p:nvPr>
        </p:nvSpPr>
        <p:spPr/>
        <p:txBody>
          <a:bodyPr/>
          <a:lstStyle/>
          <a:p>
            <a:r>
              <a:rPr lang="en-US" sz="2800" dirty="0">
                <a:effectLst/>
                <a:latin typeface="Times New Roman" panose="02020603050405020304" pitchFamily="18" charset="0"/>
                <a:ea typeface="SimSun" panose="02010600030101010101" pitchFamily="2" charset="-122"/>
              </a:rPr>
              <a:t>Large investors are willing to pay a high cost to collect and analyze fundamental information. </a:t>
            </a:r>
          </a:p>
          <a:p>
            <a:r>
              <a:rPr lang="en-US" sz="2800" dirty="0">
                <a:effectLst/>
                <a:latin typeface="Times New Roman" panose="02020603050405020304" pitchFamily="18" charset="0"/>
                <a:ea typeface="SimSun" panose="02010600030101010101" pitchFamily="2" charset="-122"/>
              </a:rPr>
              <a:t>Small investors will spend less cost or effort on information gathering and rely mainly on easy to understand low cost information such as coverage from popular media and technical signals. </a:t>
            </a:r>
          </a:p>
          <a:p>
            <a:r>
              <a:rPr lang="en-US" sz="2800" dirty="0">
                <a:effectLst/>
                <a:latin typeface="Times New Roman" panose="02020603050405020304" pitchFamily="18" charset="0"/>
                <a:ea typeface="SimSun" panose="02010600030101010101" pitchFamily="2" charset="-122"/>
              </a:rPr>
              <a:t>Empirical works confirm that institutional investors trade on fundamental information while individual investors trade on price trends and news (Cohen, Gompers and </a:t>
            </a:r>
            <a:r>
              <a:rPr lang="en-US" sz="2800" dirty="0" err="1">
                <a:effectLst/>
                <a:latin typeface="Times New Roman" panose="02020603050405020304" pitchFamily="18" charset="0"/>
                <a:ea typeface="SimSun" panose="02010600030101010101" pitchFamily="2" charset="-122"/>
              </a:rPr>
              <a:t>Vuolteenaho</a:t>
            </a:r>
            <a:r>
              <a:rPr lang="en-US" sz="2800" dirty="0">
                <a:effectLst/>
                <a:latin typeface="Times New Roman" panose="02020603050405020304" pitchFamily="18" charset="0"/>
                <a:ea typeface="SimSun" panose="02010600030101010101" pitchFamily="2" charset="-122"/>
              </a:rPr>
              <a:t>, 2002; Barber and </a:t>
            </a:r>
            <a:r>
              <a:rPr lang="en-US" sz="2800" dirty="0" err="1">
                <a:effectLst/>
                <a:latin typeface="Times New Roman" panose="02020603050405020304" pitchFamily="18" charset="0"/>
                <a:ea typeface="SimSun" panose="02010600030101010101" pitchFamily="2" charset="-122"/>
              </a:rPr>
              <a:t>Odean</a:t>
            </a:r>
            <a:r>
              <a:rPr lang="en-US" sz="2800" dirty="0">
                <a:effectLst/>
                <a:latin typeface="Times New Roman" panose="02020603050405020304" pitchFamily="18" charset="0"/>
                <a:ea typeface="SimSun" panose="02010600030101010101" pitchFamily="2" charset="-122"/>
              </a:rPr>
              <a:t>, 2008; </a:t>
            </a:r>
            <a:r>
              <a:rPr lang="en-US" sz="2800" dirty="0" err="1">
                <a:effectLst/>
                <a:latin typeface="Times New Roman" panose="02020603050405020304" pitchFamily="18" charset="0"/>
                <a:ea typeface="TimesNewRomanPS-BoldMT"/>
              </a:rPr>
              <a:t>Engelberg</a:t>
            </a:r>
            <a:r>
              <a:rPr lang="en-US" sz="2800" dirty="0">
                <a:effectLst/>
                <a:latin typeface="Times New Roman" panose="02020603050405020304" pitchFamily="18" charset="0"/>
                <a:ea typeface="TimesNewRomanPS-BoldMT"/>
              </a:rPr>
              <a:t> and Parsons, 2011</a:t>
            </a:r>
            <a:r>
              <a:rPr lang="en-US" sz="2800" dirty="0">
                <a:effectLst/>
                <a:latin typeface="Times New Roman" panose="02020603050405020304" pitchFamily="18" charset="0"/>
                <a:ea typeface="SimSun" panose="02010600030101010101" pitchFamily="2" charset="-122"/>
              </a:rPr>
              <a:t>).</a:t>
            </a:r>
            <a:endParaRPr lang="en-CA" dirty="0"/>
          </a:p>
        </p:txBody>
      </p:sp>
    </p:spTree>
    <p:extLst>
      <p:ext uri="{BB962C8B-B14F-4D97-AF65-F5344CB8AC3E}">
        <p14:creationId xmlns:p14="http://schemas.microsoft.com/office/powerpoint/2010/main" val="275339067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F6221-A7D1-4B91-9B62-CC2D6E89AA98}"/>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7BA4117E-3971-46BE-8289-420745FDC759}"/>
              </a:ext>
            </a:extLst>
          </p:cNvPr>
          <p:cNvSpPr>
            <a:spLocks noGrp="1"/>
          </p:cNvSpPr>
          <p:nvPr>
            <p:ph idx="1"/>
          </p:nvPr>
        </p:nvSpPr>
        <p:spPr/>
        <p:txBody>
          <a:bodyPr>
            <a:noAutofit/>
          </a:bodyPr>
          <a:lstStyle/>
          <a:p>
            <a:r>
              <a:rPr lang="en-US" dirty="0">
                <a:effectLst/>
                <a:latin typeface="Times New Roman" panose="02020603050405020304" pitchFamily="18" charset="0"/>
                <a:ea typeface="SimSun" panose="02010600030101010101" pitchFamily="2" charset="-122"/>
                <a:cs typeface="Times New Roman" panose="02020603050405020304" pitchFamily="18" charset="0"/>
              </a:rPr>
              <a:t>The differences in information processing by large and small investors generate the differences in their trading behaviors. </a:t>
            </a:r>
          </a:p>
          <a:p>
            <a:r>
              <a:rPr lang="en-US" dirty="0">
                <a:effectLst/>
                <a:latin typeface="Times New Roman" panose="02020603050405020304" pitchFamily="18" charset="0"/>
                <a:ea typeface="SimSun" panose="02010600030101010101" pitchFamily="2" charset="-122"/>
                <a:cs typeface="Times New Roman" panose="02020603050405020304" pitchFamily="18" charset="0"/>
              </a:rPr>
              <a:t>There is a time lag between firm activities, such as R&amp;D and project construction, and profit realization. </a:t>
            </a:r>
          </a:p>
          <a:p>
            <a:r>
              <a:rPr lang="en-US" dirty="0">
                <a:effectLst/>
                <a:latin typeface="Times New Roman" panose="02020603050405020304" pitchFamily="18" charset="0"/>
                <a:ea typeface="SimSun" panose="02010600030101010101" pitchFamily="2" charset="-122"/>
                <a:cs typeface="Times New Roman" panose="02020603050405020304" pitchFamily="18" charset="0"/>
              </a:rPr>
              <a:t>By engaging in costly research, large investors are in a better position to estimate the values of new projects before they turn profitable and are better at separating long term components from short term fluctuations in earning data. </a:t>
            </a:r>
          </a:p>
          <a:p>
            <a:endParaRPr lang="en-CA" dirty="0"/>
          </a:p>
        </p:txBody>
      </p:sp>
    </p:spTree>
    <p:extLst>
      <p:ext uri="{BB962C8B-B14F-4D97-AF65-F5344CB8AC3E}">
        <p14:creationId xmlns:p14="http://schemas.microsoft.com/office/powerpoint/2010/main" val="401907497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736D8-3465-4260-B20A-159C63048CA7}"/>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CE7011F5-7B73-4936-9817-9DE0B662F931}"/>
              </a:ext>
            </a:extLst>
          </p:cNvPr>
          <p:cNvSpPr>
            <a:spLocks noGrp="1"/>
          </p:cNvSpPr>
          <p:nvPr>
            <p:ph idx="1"/>
          </p:nvPr>
        </p:nvSpPr>
        <p:spPr/>
        <p:txBody>
          <a:bodyPr/>
          <a:lstStyle/>
          <a:p>
            <a:r>
              <a:rPr lang="en-US" dirty="0">
                <a:effectLst/>
                <a:latin typeface="Times New Roman" panose="02020603050405020304" pitchFamily="18" charset="0"/>
                <a:ea typeface="SimSun" panose="02010600030101010101" pitchFamily="2" charset="-122"/>
                <a:cs typeface="Times New Roman" panose="02020603050405020304" pitchFamily="18" charset="0"/>
              </a:rPr>
              <a:t>Small investors, lacking detailed information on firm activities, have to rely on realized earning figures to assess firm values or observe the stock price movement to infer the trading activities of the informed. </a:t>
            </a:r>
          </a:p>
          <a:p>
            <a:r>
              <a:rPr lang="en-US" dirty="0">
                <a:effectLst/>
                <a:latin typeface="Times New Roman" panose="02020603050405020304" pitchFamily="18" charset="0"/>
                <a:ea typeface="SimSun" panose="02010600030101010101" pitchFamily="2" charset="-122"/>
                <a:cs typeface="Times New Roman" panose="02020603050405020304" pitchFamily="18" charset="0"/>
              </a:rPr>
              <a:t>Since the stock transactions by individual investors are often triggered by public media, they sometimes are highly correlated (Barber, </a:t>
            </a:r>
            <a:r>
              <a:rPr lang="en-US" dirty="0" err="1">
                <a:effectLst/>
                <a:latin typeface="Times New Roman" panose="02020603050405020304" pitchFamily="18" charset="0"/>
                <a:ea typeface="SimSun" panose="02010600030101010101" pitchFamily="2" charset="-122"/>
                <a:cs typeface="Times New Roman" panose="02020603050405020304" pitchFamily="18" charset="0"/>
              </a:rPr>
              <a:t>Odean</a:t>
            </a:r>
            <a:r>
              <a:rPr lang="en-US" dirty="0">
                <a:effectLst/>
                <a:latin typeface="Times New Roman" panose="02020603050405020304" pitchFamily="18" charset="0"/>
                <a:ea typeface="SimSun" panose="02010600030101010101" pitchFamily="2" charset="-122"/>
                <a:cs typeface="Times New Roman" panose="02020603050405020304" pitchFamily="18" charset="0"/>
              </a:rPr>
              <a:t> and Zhu, 2009b).</a:t>
            </a:r>
            <a:endParaRPr lang="en-CA" dirty="0"/>
          </a:p>
        </p:txBody>
      </p:sp>
    </p:spTree>
    <p:extLst>
      <p:ext uri="{BB962C8B-B14F-4D97-AF65-F5344CB8AC3E}">
        <p14:creationId xmlns:p14="http://schemas.microsoft.com/office/powerpoint/2010/main" val="407832995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19376-2C7C-46ED-BA63-0C887FD21945}"/>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4863F8B4-959C-4D21-A3D2-826E6EAFFB99}"/>
              </a:ext>
            </a:extLst>
          </p:cNvPr>
          <p:cNvSpPr>
            <a:spLocks noGrp="1"/>
          </p:cNvSpPr>
          <p:nvPr>
            <p:ph idx="1"/>
          </p:nvPr>
        </p:nvSpPr>
        <p:spPr/>
        <p:txBody>
          <a:bodyPr>
            <a:normAutofit/>
          </a:bodyPr>
          <a:lstStyle/>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On average, large investors buy at an earlier stage when stock prices are rising and sell at an earlier stage when stock prices are falling than the small investors (</a:t>
            </a:r>
            <a:r>
              <a:rPr lang="en-US" sz="2800" dirty="0" err="1">
                <a:effectLst/>
                <a:latin typeface="Times New Roman" panose="02020603050405020304" pitchFamily="18" charset="0"/>
                <a:ea typeface="SimSun" panose="02010600030101010101" pitchFamily="2" charset="-122"/>
                <a:cs typeface="Times New Roman" panose="02020603050405020304" pitchFamily="18" charset="0"/>
              </a:rPr>
              <a:t>Hvidkjaer</a:t>
            </a:r>
            <a:r>
              <a:rPr lang="en-US" sz="2800" dirty="0">
                <a:effectLst/>
                <a:latin typeface="Times New Roman" panose="02020603050405020304" pitchFamily="18" charset="0"/>
                <a:ea typeface="SimSun" panose="02010600030101010101" pitchFamily="2" charset="-122"/>
                <a:cs typeface="Times New Roman" panose="02020603050405020304" pitchFamily="18" charset="0"/>
              </a:rPr>
              <a:t> 2006).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As a result, large investors as a group make money and small investors as a group lose money from their trading activities (</a:t>
            </a:r>
            <a:r>
              <a:rPr lang="en-US" sz="2800" dirty="0" err="1">
                <a:effectLst/>
                <a:latin typeface="Times New Roman" panose="02020603050405020304" pitchFamily="18" charset="0"/>
                <a:ea typeface="SimSun" panose="02010600030101010101" pitchFamily="2" charset="-122"/>
                <a:cs typeface="Times New Roman" panose="02020603050405020304" pitchFamily="18" charset="0"/>
              </a:rPr>
              <a:t>Wermers</a:t>
            </a:r>
            <a:r>
              <a:rPr lang="en-US" sz="2800" dirty="0">
                <a:effectLst/>
                <a:latin typeface="Times New Roman" panose="02020603050405020304" pitchFamily="18" charset="0"/>
                <a:ea typeface="SimSun" panose="02010600030101010101" pitchFamily="2" charset="-122"/>
                <a:cs typeface="Times New Roman" panose="02020603050405020304" pitchFamily="18" charset="0"/>
              </a:rPr>
              <a:t>, 2000; Barber and </a:t>
            </a:r>
            <a:r>
              <a:rPr lang="en-US" sz="2800" dirty="0" err="1">
                <a:effectLst/>
                <a:latin typeface="Times New Roman" panose="02020603050405020304" pitchFamily="18" charset="0"/>
                <a:ea typeface="SimSun" panose="02010600030101010101" pitchFamily="2" charset="-122"/>
                <a:cs typeface="Times New Roman" panose="02020603050405020304" pitchFamily="18" charset="0"/>
              </a:rPr>
              <a:t>Odean</a:t>
            </a:r>
            <a:r>
              <a:rPr lang="en-US" sz="2800" dirty="0">
                <a:effectLst/>
                <a:latin typeface="Times New Roman" panose="02020603050405020304" pitchFamily="18" charset="0"/>
                <a:ea typeface="SimSun" panose="02010600030101010101" pitchFamily="2" charset="-122"/>
                <a:cs typeface="Times New Roman" panose="02020603050405020304" pitchFamily="18" charset="0"/>
              </a:rPr>
              <a:t>, 2000; </a:t>
            </a:r>
            <a:r>
              <a:rPr lang="en-US" sz="2800" dirty="0" err="1">
                <a:effectLst/>
                <a:latin typeface="Times New Roman" panose="02020603050405020304" pitchFamily="18" charset="0"/>
                <a:ea typeface="SimSun" panose="02010600030101010101" pitchFamily="2" charset="-122"/>
                <a:cs typeface="Times New Roman" panose="02020603050405020304" pitchFamily="18" charset="0"/>
              </a:rPr>
              <a:t>Cronqvist</a:t>
            </a:r>
            <a:r>
              <a:rPr lang="en-US" sz="2800" dirty="0">
                <a:effectLst/>
                <a:latin typeface="Times New Roman" panose="02020603050405020304" pitchFamily="18" charset="0"/>
                <a:ea typeface="SimSun" panose="02010600030101010101" pitchFamily="2" charset="-122"/>
                <a:cs typeface="Times New Roman" panose="02020603050405020304" pitchFamily="18" charset="0"/>
              </a:rPr>
              <a:t> and Thaler, 2004). </a:t>
            </a:r>
          </a:p>
          <a:p>
            <a:endParaRPr lang="en-CA" sz="2800" dirty="0">
              <a:effectLst/>
              <a:latin typeface="Calibri" panose="020F0502020204030204" pitchFamily="34" charset="0"/>
              <a:ea typeface="SimSu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9247784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89FF7-4CE9-4BE6-994A-F4023E9453EA}"/>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CD53BF29-E350-4EC7-A18C-32ABDA119852}"/>
              </a:ext>
            </a:extLst>
          </p:cNvPr>
          <p:cNvSpPr>
            <a:spLocks noGrp="1"/>
          </p:cNvSpPr>
          <p:nvPr>
            <p:ph idx="1"/>
          </p:nvPr>
        </p:nvSpPr>
        <p:spPr/>
        <p:txBody>
          <a:bodyPr>
            <a:normAutofit fontScale="92500" lnSpcReduction="20000"/>
          </a:bodyPr>
          <a:lstStyle/>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Chen, </a:t>
            </a:r>
            <a:r>
              <a:rPr lang="en-US" sz="2800" dirty="0" err="1">
                <a:effectLst/>
                <a:latin typeface="Times New Roman" panose="02020603050405020304" pitchFamily="18" charset="0"/>
                <a:ea typeface="SimSun" panose="02010600030101010101" pitchFamily="2" charset="-122"/>
                <a:cs typeface="Times New Roman" panose="02020603050405020304" pitchFamily="18" charset="0"/>
              </a:rPr>
              <a:t>Jegadeesh</a:t>
            </a:r>
            <a:r>
              <a:rPr lang="en-US" sz="2800" dirty="0">
                <a:effectLst/>
                <a:latin typeface="Times New Roman" panose="02020603050405020304" pitchFamily="18" charset="0"/>
                <a:ea typeface="SimSun" panose="02010600030101010101" pitchFamily="2" charset="-122"/>
                <a:cs typeface="Times New Roman" panose="02020603050405020304" pitchFamily="18" charset="0"/>
              </a:rPr>
              <a:t> and </a:t>
            </a:r>
            <a:r>
              <a:rPr lang="en-US" sz="2800" dirty="0" err="1">
                <a:effectLst/>
                <a:latin typeface="Times New Roman" panose="02020603050405020304" pitchFamily="18" charset="0"/>
                <a:ea typeface="SimSun" panose="02010600030101010101" pitchFamily="2" charset="-122"/>
                <a:cs typeface="Times New Roman" panose="02020603050405020304" pitchFamily="18" charset="0"/>
              </a:rPr>
              <a:t>Wermers</a:t>
            </a:r>
            <a:r>
              <a:rPr lang="en-US" sz="2800" dirty="0">
                <a:effectLst/>
                <a:latin typeface="Times New Roman" panose="02020603050405020304" pitchFamily="18" charset="0"/>
                <a:ea typeface="SimSun" panose="02010600030101010101" pitchFamily="2" charset="-122"/>
                <a:cs typeface="Times New Roman" panose="02020603050405020304" pitchFamily="18" charset="0"/>
              </a:rPr>
              <a:t> (2000) documented that shares bought by mutual fund managers outperform shares they sold. </a:t>
            </a:r>
          </a:p>
          <a:p>
            <a:r>
              <a:rPr lang="en-US" sz="2800" dirty="0" err="1">
                <a:effectLst/>
                <a:latin typeface="Times New Roman" panose="02020603050405020304" pitchFamily="18" charset="0"/>
                <a:ea typeface="SimSun" panose="02010600030101010101" pitchFamily="2" charset="-122"/>
                <a:cs typeface="Times New Roman" panose="02020603050405020304" pitchFamily="18" charset="0"/>
              </a:rPr>
              <a:t>Odean</a:t>
            </a:r>
            <a:r>
              <a:rPr lang="en-US" sz="2800" dirty="0">
                <a:effectLst/>
                <a:latin typeface="Times New Roman" panose="02020603050405020304" pitchFamily="18" charset="0"/>
                <a:ea typeface="SimSun" panose="02010600030101010101" pitchFamily="2" charset="-122"/>
                <a:cs typeface="Times New Roman" panose="02020603050405020304" pitchFamily="18" charset="0"/>
              </a:rPr>
              <a:t> (1999) documented that the shares individual investors sold outperform the shares they bought.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This is because the counterparty in the trading, as a group, are better informed.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The counterparty tend to take the profitable trade and stay away from the unprofitable trade. As a result, the shares individual investors sold outperform the shares they bought.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The heterogeneity of information processing and resulting trading activities by different investors is the main reason behind the observed patterns in the asset markets.</a:t>
            </a:r>
            <a:endParaRPr lang="en-CA" dirty="0"/>
          </a:p>
        </p:txBody>
      </p:sp>
    </p:spTree>
    <p:extLst>
      <p:ext uri="{BB962C8B-B14F-4D97-AF65-F5344CB8AC3E}">
        <p14:creationId xmlns:p14="http://schemas.microsoft.com/office/powerpoint/2010/main" val="18154551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C7206-B1E2-4F10-A7C5-599F90F23049}"/>
              </a:ext>
            </a:extLst>
          </p:cNvPr>
          <p:cNvSpPr>
            <a:spLocks noGrp="1"/>
          </p:cNvSpPr>
          <p:nvPr>
            <p:ph type="title"/>
          </p:nvPr>
        </p:nvSpPr>
        <p:spPr/>
        <p:txBody>
          <a:bodyPr>
            <a:normAutofit fontScale="90000"/>
          </a:bodyPr>
          <a:lstStyle/>
          <a:p>
            <a:r>
              <a:rPr lang="en-US" sz="4400" dirty="0">
                <a:effectLst/>
                <a:latin typeface="Times New Roman" panose="02020603050405020304" pitchFamily="18" charset="0"/>
                <a:ea typeface="SimSun" panose="02010600030101010101" pitchFamily="2" charset="-122"/>
                <a:cs typeface="Times New Roman" panose="02020603050405020304" pitchFamily="18" charset="0"/>
              </a:rPr>
              <a:t>Second, the entropy theory of mind provides a simple model for a unified understanding of learning and psychology.</a:t>
            </a:r>
            <a:endParaRPr lang="en-CA" dirty="0"/>
          </a:p>
        </p:txBody>
      </p:sp>
      <p:sp>
        <p:nvSpPr>
          <p:cNvPr id="3" name="Content Placeholder 2">
            <a:extLst>
              <a:ext uri="{FF2B5EF4-FFF2-40B4-BE49-F238E27FC236}">
                <a16:creationId xmlns:a16="http://schemas.microsoft.com/office/drawing/2014/main" id="{5E892A5C-5981-47D8-AD08-E5DAD7D5547E}"/>
              </a:ext>
            </a:extLst>
          </p:cNvPr>
          <p:cNvSpPr>
            <a:spLocks noGrp="1"/>
          </p:cNvSpPr>
          <p:nvPr>
            <p:ph idx="1"/>
          </p:nvPr>
        </p:nvSpPr>
        <p:spPr/>
        <p:txBody>
          <a:bodyPr>
            <a:noAutofit/>
          </a:bodyPr>
          <a:lstStyle/>
          <a:p>
            <a:r>
              <a:rPr lang="en-US" dirty="0">
                <a:effectLst/>
                <a:latin typeface="Times New Roman" panose="02020603050405020304" pitchFamily="18" charset="0"/>
                <a:ea typeface="SimSun" panose="02010600030101010101" pitchFamily="2" charset="-122"/>
                <a:cs typeface="Times New Roman" panose="02020603050405020304" pitchFamily="18" charset="0"/>
              </a:rPr>
              <a:t>From the information theory, the cost of information processing depends on the relation between the structure of information sources and the structure of the coding system that transmit information. </a:t>
            </a:r>
          </a:p>
          <a:p>
            <a:r>
              <a:rPr lang="en-US" dirty="0">
                <a:effectLst/>
                <a:latin typeface="Times New Roman" panose="02020603050405020304" pitchFamily="18" charset="0"/>
                <a:ea typeface="SimSun" panose="02010600030101010101" pitchFamily="2" charset="-122"/>
                <a:cs typeface="Times New Roman" panose="02020603050405020304" pitchFamily="18" charset="0"/>
              </a:rPr>
              <a:t>When the structure of coding system becomes more similar to the structure of the information sources that are to be transmitted, the average signal length will become lower. </a:t>
            </a:r>
          </a:p>
          <a:p>
            <a:r>
              <a:rPr lang="en-US" dirty="0">
                <a:effectLst/>
                <a:latin typeface="Times New Roman" panose="02020603050405020304" pitchFamily="18" charset="0"/>
                <a:ea typeface="SimSun" panose="02010600030101010101" pitchFamily="2" charset="-122"/>
                <a:cs typeface="Times New Roman" panose="02020603050405020304" pitchFamily="18" charset="0"/>
              </a:rPr>
              <a:t>In other words, information processing is more efficient when the coding system represents the information sources more precisely. </a:t>
            </a:r>
            <a:endParaRPr lang="en-CA" dirty="0">
              <a:effectLst/>
              <a:latin typeface="Calibri" panose="020F0502020204030204" pitchFamily="34" charset="0"/>
              <a:ea typeface="SimSu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33222587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337B2-94C9-4D3F-AAE9-432A89A1C119}"/>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5CB10808-8299-4AE8-A969-5DA137883E36}"/>
              </a:ext>
            </a:extLst>
          </p:cNvPr>
          <p:cNvSpPr>
            <a:spLocks noGrp="1"/>
          </p:cNvSpPr>
          <p:nvPr>
            <p:ph idx="1"/>
          </p:nvPr>
        </p:nvSpPr>
        <p:spPr/>
        <p:txBody>
          <a:bodyPr/>
          <a:lstStyle/>
          <a:p>
            <a:r>
              <a:rPr lang="en-US" dirty="0">
                <a:effectLst/>
                <a:latin typeface="Times New Roman" panose="02020603050405020304" pitchFamily="18" charset="0"/>
                <a:ea typeface="SimSun" panose="02010600030101010101" pitchFamily="2" charset="-122"/>
                <a:cs typeface="Times New Roman" panose="02020603050405020304" pitchFamily="18" charset="0"/>
              </a:rPr>
              <a:t>However, a more refined and specialized coding system performs poorly compared with a generic coding system when transmitting information without specific structures or with structures very different from the coding system. </a:t>
            </a:r>
          </a:p>
          <a:p>
            <a:r>
              <a:rPr lang="en-US" dirty="0">
                <a:effectLst/>
                <a:latin typeface="Times New Roman" panose="02020603050405020304" pitchFamily="18" charset="0"/>
                <a:ea typeface="SimSun" panose="02010600030101010101" pitchFamily="2" charset="-122"/>
                <a:cs typeface="Times New Roman" panose="02020603050405020304" pitchFamily="18" charset="0"/>
              </a:rPr>
              <a:t>This tradeoff holds the key to understand human psychology and learning.</a:t>
            </a:r>
            <a:endParaRPr lang="en-CA" dirty="0"/>
          </a:p>
        </p:txBody>
      </p:sp>
    </p:spTree>
    <p:extLst>
      <p:ext uri="{BB962C8B-B14F-4D97-AF65-F5344CB8AC3E}">
        <p14:creationId xmlns:p14="http://schemas.microsoft.com/office/powerpoint/2010/main" val="4230029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87098-CB92-4EFD-9257-AEF14E62C6F6}"/>
              </a:ext>
            </a:extLst>
          </p:cNvPr>
          <p:cNvSpPr>
            <a:spLocks noGrp="1"/>
          </p:cNvSpPr>
          <p:nvPr>
            <p:ph type="title"/>
          </p:nvPr>
        </p:nvSpPr>
        <p:spPr/>
        <p:txBody>
          <a:bodyPr/>
          <a:lstStyle/>
          <a:p>
            <a:r>
              <a:rPr lang="en-US" sz="4400" b="1" dirty="0">
                <a:effectLst/>
                <a:latin typeface="Times New Roman" panose="02020603050405020304" pitchFamily="18" charset="0"/>
                <a:ea typeface="SimSun" panose="02010600030101010101" pitchFamily="2" charset="-122"/>
              </a:rPr>
              <a:t>Empirical anomalies</a:t>
            </a:r>
            <a:endParaRPr lang="en-CA" dirty="0"/>
          </a:p>
        </p:txBody>
      </p:sp>
      <p:sp>
        <p:nvSpPr>
          <p:cNvPr id="3" name="Content Placeholder 2">
            <a:extLst>
              <a:ext uri="{FF2B5EF4-FFF2-40B4-BE49-F238E27FC236}">
                <a16:creationId xmlns:a16="http://schemas.microsoft.com/office/drawing/2014/main" id="{CC1407F4-8265-4AE1-B08D-9AE6DA165435}"/>
              </a:ext>
            </a:extLst>
          </p:cNvPr>
          <p:cNvSpPr>
            <a:spLocks noGrp="1"/>
          </p:cNvSpPr>
          <p:nvPr>
            <p:ph idx="1"/>
          </p:nvPr>
        </p:nvSpPr>
        <p:spPr/>
        <p:txBody>
          <a:bodyPr>
            <a:noAutofit/>
          </a:bodyPr>
          <a:lstStyle/>
          <a:p>
            <a:pPr marL="0" indent="0">
              <a:buNone/>
            </a:pPr>
            <a:endParaRPr lang="en-CA" dirty="0">
              <a:effectLst/>
              <a:latin typeface="Times New Roman" panose="02020603050405020304" pitchFamily="18" charset="0"/>
              <a:ea typeface="SimSun" panose="02010600030101010101" pitchFamily="2" charset="-122"/>
            </a:endParaRPr>
          </a:p>
          <a:p>
            <a:pPr>
              <a:tabLst>
                <a:tab pos="457200" algn="l"/>
              </a:tabLst>
            </a:pPr>
            <a:r>
              <a:rPr lang="en-US" dirty="0">
                <a:effectLst/>
                <a:latin typeface="Times New Roman" panose="02020603050405020304" pitchFamily="18" charset="0"/>
                <a:ea typeface="SimSun" panose="02010600030101010101" pitchFamily="2" charset="-122"/>
              </a:rPr>
              <a:t>Excess volatility: Robert Shiller:  "Do Stock Prices Move Too Much to be Justified by Subsequent Changes in Dividends?", </a:t>
            </a:r>
            <a:r>
              <a:rPr lang="en-US" i="1" dirty="0">
                <a:effectLst/>
                <a:latin typeface="Times New Roman" panose="02020603050405020304" pitchFamily="18" charset="0"/>
                <a:ea typeface="SimSun" panose="02010600030101010101" pitchFamily="2" charset="-122"/>
              </a:rPr>
              <a:t>American Economic Review</a:t>
            </a:r>
            <a:r>
              <a:rPr lang="en-US" dirty="0">
                <a:effectLst/>
                <a:latin typeface="Times New Roman" panose="02020603050405020304" pitchFamily="18" charset="0"/>
                <a:ea typeface="SimSun" panose="02010600030101010101" pitchFamily="2" charset="-122"/>
              </a:rPr>
              <a:t> (June 1981), 71(3): 421–436. </a:t>
            </a:r>
          </a:p>
          <a:p>
            <a:pPr>
              <a:tabLst>
                <a:tab pos="457200" algn="l"/>
              </a:tabLst>
            </a:pPr>
            <a:r>
              <a:rPr lang="en-US" dirty="0">
                <a:effectLst/>
                <a:latin typeface="Times New Roman" panose="02020603050405020304" pitchFamily="18" charset="0"/>
                <a:ea typeface="SimSun" panose="02010600030101010101" pitchFamily="2" charset="-122"/>
              </a:rPr>
              <a:t>Shiller’s wife is a psychologist. So he is very attracted to behavioral theory. He </a:t>
            </a:r>
            <a:r>
              <a:rPr lang="en-US" dirty="0">
                <a:latin typeface="Times New Roman" panose="02020603050405020304" pitchFamily="18" charset="0"/>
                <a:ea typeface="SimSun" panose="02010600030101010101" pitchFamily="2" charset="-122"/>
              </a:rPr>
              <a:t>got Nobel Prize in economics in 2013 for empirical analysis of asset prices.</a:t>
            </a:r>
            <a:endParaRPr lang="en-CA" dirty="0">
              <a:effectLst/>
              <a:latin typeface="Times New Roman" panose="02020603050405020304" pitchFamily="18" charset="0"/>
              <a:ea typeface="SimSun" panose="02010600030101010101" pitchFamily="2" charset="-122"/>
            </a:endParaRPr>
          </a:p>
          <a:p>
            <a:pPr>
              <a:tabLst>
                <a:tab pos="457200" algn="l"/>
              </a:tabLst>
            </a:pPr>
            <a:endParaRPr lang="en-CA" dirty="0">
              <a:effectLst/>
              <a:latin typeface="Times New Roman" panose="02020603050405020304" pitchFamily="18" charset="0"/>
              <a:ea typeface="SimSun" panose="02010600030101010101" pitchFamily="2" charset="-122"/>
            </a:endParaRPr>
          </a:p>
          <a:p>
            <a:pPr>
              <a:tabLst>
                <a:tab pos="457200" algn="l"/>
              </a:tabLst>
            </a:pPr>
            <a:endParaRPr lang="en-CA" dirty="0">
              <a:effectLst/>
              <a:latin typeface="Times New Roman" panose="02020603050405020304" pitchFamily="18" charset="0"/>
              <a:ea typeface="SimSun" panose="02010600030101010101" pitchFamily="2" charset="-122"/>
            </a:endParaRPr>
          </a:p>
          <a:p>
            <a:pPr marL="342900" lvl="0" indent="-342900">
              <a:buFont typeface="+mj-lt"/>
              <a:buAutoNum type="arabicPeriod"/>
              <a:tabLst>
                <a:tab pos="457200" algn="l"/>
              </a:tabLst>
            </a:pPr>
            <a:endParaRPr lang="en-CA" dirty="0">
              <a:effectLst/>
              <a:latin typeface="Times New Roman" panose="02020603050405020304" pitchFamily="18" charset="0"/>
              <a:ea typeface="SimSun" panose="02010600030101010101" pitchFamily="2" charset="-122"/>
            </a:endParaRPr>
          </a:p>
          <a:p>
            <a:endParaRPr lang="en-CA" dirty="0"/>
          </a:p>
        </p:txBody>
      </p:sp>
    </p:spTree>
    <p:extLst>
      <p:ext uri="{BB962C8B-B14F-4D97-AF65-F5344CB8AC3E}">
        <p14:creationId xmlns:p14="http://schemas.microsoft.com/office/powerpoint/2010/main" val="241772864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944CB-ACBB-45A7-8FDC-B4FD5907EC70}"/>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B6111609-B26C-4F6F-863B-CFD928EBA2E3}"/>
              </a:ext>
            </a:extLst>
          </p:cNvPr>
          <p:cNvSpPr>
            <a:spLocks noGrp="1"/>
          </p:cNvSpPr>
          <p:nvPr>
            <p:ph idx="1"/>
          </p:nvPr>
        </p:nvSpPr>
        <p:spPr/>
        <p:txBody>
          <a:bodyPr>
            <a:normAutofit/>
          </a:bodyPr>
          <a:lstStyle/>
          <a:p>
            <a:r>
              <a:rPr lang="en-US" dirty="0"/>
              <a:t>If certain events are common in the environment, it is economical to learn about them and represent them with shorter signals so mind can respond to them faster. </a:t>
            </a:r>
          </a:p>
          <a:p>
            <a:r>
              <a:rPr lang="en-US" dirty="0"/>
              <a:t>When certain patterns persist for many generations, learning about these patterns is often transformed into more permanent structures in mind through epigenetic and genetic means so each generation does not have to relearn from scratch (</a:t>
            </a:r>
            <a:r>
              <a:rPr lang="en-US" dirty="0" err="1"/>
              <a:t>Jablonka</a:t>
            </a:r>
            <a:r>
              <a:rPr lang="en-US" dirty="0"/>
              <a:t> and Lamb, 2006; Rando and </a:t>
            </a:r>
            <a:r>
              <a:rPr lang="en-US" dirty="0" err="1"/>
              <a:t>Verstrepen</a:t>
            </a:r>
            <a:r>
              <a:rPr lang="en-US" dirty="0"/>
              <a:t>, 2007). </a:t>
            </a:r>
          </a:p>
          <a:p>
            <a:endParaRPr lang="en-CA" dirty="0"/>
          </a:p>
        </p:txBody>
      </p:sp>
    </p:spTree>
    <p:extLst>
      <p:ext uri="{BB962C8B-B14F-4D97-AF65-F5344CB8AC3E}">
        <p14:creationId xmlns:p14="http://schemas.microsoft.com/office/powerpoint/2010/main" val="44256268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037AB-0A82-4B57-B475-EC75EDF96A70}"/>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F9CD21EF-CC78-425D-A6E0-BB66A9F68B56}"/>
              </a:ext>
            </a:extLst>
          </p:cNvPr>
          <p:cNvSpPr>
            <a:spLocks noGrp="1"/>
          </p:cNvSpPr>
          <p:nvPr>
            <p:ph idx="1"/>
          </p:nvPr>
        </p:nvSpPr>
        <p:spPr/>
        <p:txBody>
          <a:bodyPr/>
          <a:lstStyle/>
          <a:p>
            <a:r>
              <a:rPr lang="en-US" dirty="0"/>
              <a:t>These more permanent patterns of responses form the innate psychology. </a:t>
            </a:r>
          </a:p>
          <a:p>
            <a:r>
              <a:rPr lang="en-US" dirty="0"/>
              <a:t>Learning and innate psychology complement each other. </a:t>
            </a:r>
          </a:p>
          <a:p>
            <a:r>
              <a:rPr lang="en-US" dirty="0"/>
              <a:t>Learning is more costly but more flexible. Innate psychology is less costly but less flexible. </a:t>
            </a:r>
          </a:p>
          <a:p>
            <a:r>
              <a:rPr lang="en-US" dirty="0"/>
              <a:t>Together, they provide us a coding system that lowers the average cost in information processing than an unstructured generic code in most situations that are important to us.</a:t>
            </a:r>
            <a:endParaRPr lang="en-CA" dirty="0"/>
          </a:p>
        </p:txBody>
      </p:sp>
    </p:spTree>
    <p:extLst>
      <p:ext uri="{BB962C8B-B14F-4D97-AF65-F5344CB8AC3E}">
        <p14:creationId xmlns:p14="http://schemas.microsoft.com/office/powerpoint/2010/main" val="1740373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B3400-66CB-4572-BF2B-92418DE41265}"/>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5CED041E-62A1-41C3-A517-26F11C30E976}"/>
              </a:ext>
            </a:extLst>
          </p:cNvPr>
          <p:cNvSpPr>
            <a:spLocks noGrp="1"/>
          </p:cNvSpPr>
          <p:nvPr>
            <p:ph idx="1"/>
          </p:nvPr>
        </p:nvSpPr>
        <p:spPr/>
        <p:txBody>
          <a:bodyPr>
            <a:normAutofit/>
          </a:bodyPr>
          <a:lstStyle/>
          <a:p>
            <a:r>
              <a:rPr lang="en-US" dirty="0"/>
              <a:t>This integrated understanding of learning and human psychology will help us understand many patterns reported in behavioral finance literature and their evolution over time. </a:t>
            </a:r>
          </a:p>
          <a:p>
            <a:r>
              <a:rPr lang="en-US" dirty="0"/>
              <a:t>Human psychology and past learning determine that decisions by investors in particular moments may not be optimal, especially with the benefit of hindsight. </a:t>
            </a:r>
          </a:p>
          <a:p>
            <a:r>
              <a:rPr lang="en-US" dirty="0"/>
              <a:t>Learning also determines that a particular bias, if discovered and economically significant enough, will gradually reduce due to adaptation and competition. </a:t>
            </a:r>
          </a:p>
          <a:p>
            <a:endParaRPr lang="en-CA" dirty="0"/>
          </a:p>
        </p:txBody>
      </p:sp>
    </p:spTree>
    <p:extLst>
      <p:ext uri="{BB962C8B-B14F-4D97-AF65-F5344CB8AC3E}">
        <p14:creationId xmlns:p14="http://schemas.microsoft.com/office/powerpoint/2010/main" val="30902524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97714-1BDA-485D-AF9D-85FCFDC025B7}"/>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F80B2AEC-DE6F-417E-AA53-E68F70D75ABD}"/>
              </a:ext>
            </a:extLst>
          </p:cNvPr>
          <p:cNvSpPr>
            <a:spLocks noGrp="1"/>
          </p:cNvSpPr>
          <p:nvPr>
            <p:ph idx="1"/>
          </p:nvPr>
        </p:nvSpPr>
        <p:spPr/>
        <p:txBody>
          <a:bodyPr/>
          <a:lstStyle/>
          <a:p>
            <a:r>
              <a:rPr lang="en-US" dirty="0"/>
              <a:t>However, the learning processes can be complex and prolonged. </a:t>
            </a:r>
          </a:p>
          <a:p>
            <a:r>
              <a:rPr lang="en-US" dirty="0"/>
              <a:t>Furthermore, not all types of misevaluations of securities will decline overtime, since many misevaluations benefit major stakeholders who often are the best informed.</a:t>
            </a:r>
          </a:p>
          <a:p>
            <a:r>
              <a:rPr lang="en-US" dirty="0"/>
              <a:t>The best informed often have strong incentives to misinform the public, in security markets as well as in other kinds of environment.</a:t>
            </a:r>
          </a:p>
          <a:p>
            <a:endParaRPr lang="en-CA" dirty="0"/>
          </a:p>
        </p:txBody>
      </p:sp>
    </p:spTree>
    <p:extLst>
      <p:ext uri="{BB962C8B-B14F-4D97-AF65-F5344CB8AC3E}">
        <p14:creationId xmlns:p14="http://schemas.microsoft.com/office/powerpoint/2010/main" val="347295322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410A3-0EC8-4167-81A1-811B6F4B91AC}"/>
              </a:ext>
            </a:extLst>
          </p:cNvPr>
          <p:cNvSpPr>
            <a:spLocks noGrp="1"/>
          </p:cNvSpPr>
          <p:nvPr>
            <p:ph type="title"/>
          </p:nvPr>
        </p:nvSpPr>
        <p:spPr/>
        <p:txBody>
          <a:bodyPr/>
          <a:lstStyle/>
          <a:p>
            <a:r>
              <a:rPr lang="en-US" dirty="0">
                <a:latin typeface="Times New Roman" panose="02020603050405020304" pitchFamily="18" charset="0"/>
                <a:ea typeface="SimSun" panose="02010600030101010101" pitchFamily="2" charset="-122"/>
                <a:cs typeface="Times New Roman" panose="02020603050405020304" pitchFamily="18" charset="0"/>
              </a:rPr>
              <a:t>T</a:t>
            </a:r>
            <a:r>
              <a:rPr lang="en-US" sz="4400" dirty="0">
                <a:effectLst/>
                <a:latin typeface="Times New Roman" panose="02020603050405020304" pitchFamily="18" charset="0"/>
                <a:ea typeface="SimSun" panose="02010600030101010101" pitchFamily="2" charset="-122"/>
                <a:cs typeface="Times New Roman" panose="02020603050405020304" pitchFamily="18" charset="0"/>
              </a:rPr>
              <a:t>he theory of judgment</a:t>
            </a:r>
            <a:endParaRPr lang="en-CA" dirty="0"/>
          </a:p>
        </p:txBody>
      </p:sp>
      <p:sp>
        <p:nvSpPr>
          <p:cNvPr id="3" name="Content Placeholder 2">
            <a:extLst>
              <a:ext uri="{FF2B5EF4-FFF2-40B4-BE49-F238E27FC236}">
                <a16:creationId xmlns:a16="http://schemas.microsoft.com/office/drawing/2014/main" id="{D0E32623-C077-4AD6-8672-8F1A9887C8EE}"/>
              </a:ext>
            </a:extLst>
          </p:cNvPr>
          <p:cNvSpPr>
            <a:spLocks noGrp="1"/>
          </p:cNvSpPr>
          <p:nvPr>
            <p:ph idx="1"/>
          </p:nvPr>
        </p:nvSpPr>
        <p:spPr/>
        <p:txBody>
          <a:bodyPr>
            <a:normAutofit/>
          </a:bodyPr>
          <a:lstStyle/>
          <a:p>
            <a:r>
              <a:rPr lang="en-US" dirty="0">
                <a:effectLst/>
                <a:latin typeface="Times New Roman" panose="02020603050405020304" pitchFamily="18" charset="0"/>
                <a:ea typeface="SimSun" panose="02010600030101010101" pitchFamily="2" charset="-122"/>
                <a:cs typeface="Times New Roman" panose="02020603050405020304" pitchFamily="18" charset="0"/>
              </a:rPr>
              <a:t>Third, the theory of judgment, a natural extension of the information theory, provides a quantitative measure of value and bias of our judgment. </a:t>
            </a:r>
          </a:p>
          <a:p>
            <a:r>
              <a:rPr lang="en-US" dirty="0">
                <a:effectLst/>
                <a:latin typeface="Times New Roman" panose="02020603050405020304" pitchFamily="18" charset="0"/>
                <a:ea typeface="SimSun" panose="02010600030101010101" pitchFamily="2" charset="-122"/>
                <a:cs typeface="Times New Roman" panose="02020603050405020304" pitchFamily="18" charset="0"/>
              </a:rPr>
              <a:t>It also provides a link between our judgment and decision making. Kelly(1956) developed the link between information investors received and their trading decisions. </a:t>
            </a:r>
          </a:p>
          <a:p>
            <a:r>
              <a:rPr lang="en-US" dirty="0">
                <a:effectLst/>
                <a:latin typeface="Times New Roman" panose="02020603050405020304" pitchFamily="18" charset="0"/>
                <a:ea typeface="SimSun" panose="02010600030101010101" pitchFamily="2" charset="-122"/>
                <a:cs typeface="Times New Roman" panose="02020603050405020304" pitchFamily="18" charset="0"/>
              </a:rPr>
              <a:t>In most time, people have to make subjective assessment of events without possessing complete information. The theory of judgment provides a measure to value one’s judgment. </a:t>
            </a:r>
            <a:endParaRPr lang="en-CA" dirty="0">
              <a:effectLst/>
              <a:latin typeface="Calibri" panose="020F0502020204030204" pitchFamily="34" charset="0"/>
              <a:ea typeface="SimSu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176417456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9E4AA-CFBB-46C6-933D-536D8B0279A5}"/>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9A8BFFE6-81D8-4E82-A41A-C466058E2F7D}"/>
              </a:ext>
            </a:extLst>
          </p:cNvPr>
          <p:cNvSpPr>
            <a:spLocks noGrp="1"/>
          </p:cNvSpPr>
          <p:nvPr>
            <p:ph idx="1"/>
          </p:nvPr>
        </p:nvSpPr>
        <p:spPr/>
        <p:txBody>
          <a:bodyPr>
            <a:normAutofit/>
          </a:bodyPr>
          <a:lstStyle/>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The valuation of a judgment is against a reference state, which is usually taken to be the maximum entropy equilibrium state (Jaynes, 1988).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Since no additional information is required to determine the equilibrium state, the value of judgment from the decision making perspective can be naturally measured against the equilibrium state. </a:t>
            </a:r>
          </a:p>
          <a:p>
            <a:endParaRPr lang="en-CA" dirty="0"/>
          </a:p>
        </p:txBody>
      </p:sp>
    </p:spTree>
    <p:extLst>
      <p:ext uri="{BB962C8B-B14F-4D97-AF65-F5344CB8AC3E}">
        <p14:creationId xmlns:p14="http://schemas.microsoft.com/office/powerpoint/2010/main" val="16926083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CA6C5-8248-4A63-BE5A-5862479318C6}"/>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04F32E86-62C4-4F6A-B82D-2356E5FACE82}"/>
              </a:ext>
            </a:extLst>
          </p:cNvPr>
          <p:cNvSpPr>
            <a:spLocks noGrp="1"/>
          </p:cNvSpPr>
          <p:nvPr>
            <p:ph idx="1"/>
          </p:nvPr>
        </p:nvSpPr>
        <p:spPr/>
        <p:txBody>
          <a:bodyPr/>
          <a:lstStyle/>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However, the reference state can be a non-equilibrium steady state, such as a bubble state.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Intuitively, if one buys a stock at two dollars and the equilibrium price is five dollars, then the value of your buying is three dollars.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However, if the stock price can be momentarily moved to six dollars and you can take advantage of this high price, then the value of your buying is four dollars.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Mathematically, the value of judgment is the average of profit or loss under different scenarios, which can be represented by a function generalized from relative entropy.</a:t>
            </a:r>
            <a:endParaRPr lang="en-CA" dirty="0"/>
          </a:p>
        </p:txBody>
      </p:sp>
    </p:spTree>
    <p:extLst>
      <p:ext uri="{BB962C8B-B14F-4D97-AF65-F5344CB8AC3E}">
        <p14:creationId xmlns:p14="http://schemas.microsoft.com/office/powerpoint/2010/main" val="3845708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73E5F-9F03-42A8-A465-24B6992A3948}"/>
              </a:ext>
            </a:extLst>
          </p:cNvPr>
          <p:cNvSpPr>
            <a:spLocks noGrp="1"/>
          </p:cNvSpPr>
          <p:nvPr>
            <p:ph type="title"/>
          </p:nvPr>
        </p:nvSpPr>
        <p:spPr/>
        <p:txBody>
          <a:bodyPr>
            <a:normAutofit fontScale="90000"/>
          </a:bodyPr>
          <a:lstStyle/>
          <a:p>
            <a:r>
              <a:rPr lang="en-US" sz="4400" dirty="0">
                <a:effectLst/>
                <a:latin typeface="Times New Roman" panose="02020603050405020304" pitchFamily="18" charset="0"/>
                <a:ea typeface="SimSun" panose="02010600030101010101" pitchFamily="2" charset="-122"/>
                <a:cs typeface="Times New Roman" panose="02020603050405020304" pitchFamily="18" charset="0"/>
              </a:rPr>
              <a:t>Fourth, investment decisions are made according to investors’ judgment about returns of different assets.</a:t>
            </a:r>
            <a:endParaRPr lang="en-CA" dirty="0"/>
          </a:p>
        </p:txBody>
      </p:sp>
      <p:sp>
        <p:nvSpPr>
          <p:cNvPr id="3" name="Content Placeholder 2">
            <a:extLst>
              <a:ext uri="{FF2B5EF4-FFF2-40B4-BE49-F238E27FC236}">
                <a16:creationId xmlns:a16="http://schemas.microsoft.com/office/drawing/2014/main" id="{131C9F34-E35B-4D5C-A163-6B2AE0EC1F78}"/>
              </a:ext>
            </a:extLst>
          </p:cNvPr>
          <p:cNvSpPr>
            <a:spLocks noGrp="1"/>
          </p:cNvSpPr>
          <p:nvPr>
            <p:ph idx="1"/>
          </p:nvPr>
        </p:nvSpPr>
        <p:spPr/>
        <p:txBody>
          <a:bodyPr>
            <a:normAutofit/>
          </a:bodyPr>
          <a:lstStyle/>
          <a:p>
            <a:r>
              <a:rPr lang="en-US" dirty="0">
                <a:effectLst/>
                <a:latin typeface="Times New Roman" panose="02020603050405020304" pitchFamily="18" charset="0"/>
                <a:ea typeface="SimSun" panose="02010600030101010101" pitchFamily="2" charset="-122"/>
                <a:cs typeface="Times New Roman" panose="02020603050405020304" pitchFamily="18" charset="0"/>
              </a:rPr>
              <a:t>To establish a precise link between investors’ judgment and investment return, we consider a simple market with only two assets: a risk free asset and a risky asset. </a:t>
            </a:r>
          </a:p>
          <a:p>
            <a:r>
              <a:rPr lang="en-US" dirty="0">
                <a:effectLst/>
                <a:latin typeface="Times New Roman" panose="02020603050405020304" pitchFamily="18" charset="0"/>
                <a:ea typeface="SimSun" panose="02010600030101010101" pitchFamily="2" charset="-122"/>
                <a:cs typeface="Times New Roman" panose="02020603050405020304" pitchFamily="18" charset="0"/>
              </a:rPr>
              <a:t>Based on the subjective assessment of the return distribution of the risky asset, an investor can determine the optimal portion of the risky asset in the portfolio and calculate the expected rate of return of this portfolio.  </a:t>
            </a:r>
          </a:p>
          <a:p>
            <a:endParaRPr lang="en-CA" dirty="0">
              <a:effectLst/>
              <a:latin typeface="Calibri" panose="020F0502020204030204" pitchFamily="34" charset="0"/>
              <a:ea typeface="SimSu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308951957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CF363-EBBE-4CDB-880E-32CFB023AEFC}"/>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242E693E-055D-4DC3-991D-376C550BF687}"/>
              </a:ext>
            </a:extLst>
          </p:cNvPr>
          <p:cNvSpPr>
            <a:spLocks noGrp="1"/>
          </p:cNvSpPr>
          <p:nvPr>
            <p:ph idx="1"/>
          </p:nvPr>
        </p:nvSpPr>
        <p:spPr/>
        <p:txBody>
          <a:bodyPr/>
          <a:lstStyle/>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We prove that the first order approximation of the expected rate of return of the portfolios constructed from a judgment is equal to the value of the same judgment.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Therefore, the theory of judgment provides a quantitative link between the value of a judgment and the expected rate of return of the portfolio constructed from the same judgment.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In a broader sense, the theory of judgment provides a link between ideas and their monetary values.</a:t>
            </a:r>
            <a:endParaRPr lang="en-CA" dirty="0"/>
          </a:p>
        </p:txBody>
      </p:sp>
    </p:spTree>
    <p:extLst>
      <p:ext uri="{BB962C8B-B14F-4D97-AF65-F5344CB8AC3E}">
        <p14:creationId xmlns:p14="http://schemas.microsoft.com/office/powerpoint/2010/main" val="458719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9C9E1-1C60-490F-8D2D-EEEEDF6502F0}"/>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A13AECCE-FBBD-41B7-A1D6-638A9C35F5C6}"/>
              </a:ext>
            </a:extLst>
          </p:cNvPr>
          <p:cNvSpPr>
            <a:spLocks noGrp="1"/>
          </p:cNvSpPr>
          <p:nvPr>
            <p:ph idx="1"/>
          </p:nvPr>
        </p:nvSpPr>
        <p:spPr/>
        <p:txBody>
          <a:bodyPr/>
          <a:lstStyle/>
          <a:p>
            <a:r>
              <a:rPr lang="en-US" dirty="0">
                <a:effectLst/>
                <a:latin typeface="Times New Roman" panose="02020603050405020304" pitchFamily="18" charset="0"/>
                <a:ea typeface="SimSun" panose="02010600030101010101" pitchFamily="2" charset="-122"/>
              </a:rPr>
              <a:t>Long term reversal: Werner F. M. De </a:t>
            </a:r>
            <a:r>
              <a:rPr lang="en-US" dirty="0" err="1">
                <a:effectLst/>
                <a:latin typeface="Times New Roman" panose="02020603050405020304" pitchFamily="18" charset="0"/>
                <a:ea typeface="SimSun" panose="02010600030101010101" pitchFamily="2" charset="-122"/>
              </a:rPr>
              <a:t>Bondt</a:t>
            </a:r>
            <a:r>
              <a:rPr lang="en-US" dirty="0">
                <a:effectLst/>
                <a:latin typeface="Times New Roman" panose="02020603050405020304" pitchFamily="18" charset="0"/>
                <a:ea typeface="SimSun" panose="02010600030101010101" pitchFamily="2" charset="-122"/>
              </a:rPr>
              <a:t> and Richard Thaler, 1985,  Does the Stock Market Overreact? Journal of Finance, Vol 40,  793-805, </a:t>
            </a:r>
          </a:p>
          <a:p>
            <a:r>
              <a:rPr lang="en-US" dirty="0">
                <a:effectLst/>
                <a:latin typeface="Times New Roman" panose="02020603050405020304" pitchFamily="18" charset="0"/>
                <a:ea typeface="SimSun" panose="02010600030101010101" pitchFamily="2" charset="-122"/>
              </a:rPr>
              <a:t>The paper is </a:t>
            </a:r>
            <a:r>
              <a:rPr lang="en-US" dirty="0">
                <a:latin typeface="Times New Roman" panose="02020603050405020304" pitchFamily="18" charset="0"/>
                <a:ea typeface="SimSun" panose="02010600030101010101" pitchFamily="2" charset="-122"/>
              </a:rPr>
              <a:t>a</a:t>
            </a:r>
            <a:r>
              <a:rPr lang="en-US" dirty="0">
                <a:effectLst/>
                <a:latin typeface="Times New Roman" panose="02020603050405020304" pitchFamily="18" charset="0"/>
                <a:ea typeface="SimSun" panose="02010600030101010101" pitchFamily="2" charset="-122"/>
              </a:rPr>
              <a:t>n extension from De </a:t>
            </a:r>
            <a:r>
              <a:rPr lang="en-US" dirty="0" err="1">
                <a:effectLst/>
                <a:latin typeface="Times New Roman" panose="02020603050405020304" pitchFamily="18" charset="0"/>
                <a:ea typeface="SimSun" panose="02010600030101010101" pitchFamily="2" charset="-122"/>
              </a:rPr>
              <a:t>Bondt’s</a:t>
            </a:r>
            <a:r>
              <a:rPr lang="en-US" dirty="0">
                <a:effectLst/>
                <a:latin typeface="Times New Roman" panose="02020603050405020304" pitchFamily="18" charset="0"/>
                <a:ea typeface="SimSun" panose="02010600030101010101" pitchFamily="2" charset="-122"/>
              </a:rPr>
              <a:t> </a:t>
            </a:r>
            <a:r>
              <a:rPr lang="en-US" dirty="0" err="1">
                <a:effectLst/>
                <a:latin typeface="Times New Roman" panose="02020603050405020304" pitchFamily="18" charset="0"/>
                <a:ea typeface="SimSun" panose="02010600030101010101" pitchFamily="2" charset="-122"/>
              </a:rPr>
              <a:t>Ph.D</a:t>
            </a:r>
            <a:r>
              <a:rPr lang="en-US" dirty="0">
                <a:effectLst/>
                <a:latin typeface="Times New Roman" panose="02020603050405020304" pitchFamily="18" charset="0"/>
                <a:ea typeface="SimSun" panose="02010600030101010101" pitchFamily="2" charset="-122"/>
              </a:rPr>
              <a:t>, dissertation.</a:t>
            </a:r>
          </a:p>
          <a:p>
            <a:r>
              <a:rPr lang="en-US" dirty="0">
                <a:effectLst/>
                <a:latin typeface="Times New Roman" panose="02020603050405020304" pitchFamily="18" charset="0"/>
                <a:ea typeface="SimSun" panose="02010600030101010101" pitchFamily="2" charset="-122"/>
              </a:rPr>
              <a:t>Implication to investment</a:t>
            </a:r>
          </a:p>
          <a:p>
            <a:r>
              <a:rPr lang="en-US" dirty="0">
                <a:latin typeface="Times New Roman" panose="02020603050405020304" pitchFamily="18" charset="0"/>
                <a:ea typeface="SimSun" panose="02010600030101010101" pitchFamily="2" charset="-122"/>
              </a:rPr>
              <a:t>Richard Thaler got Nobel prize in 2017 for his work on behavioral economics. </a:t>
            </a:r>
          </a:p>
          <a:p>
            <a:r>
              <a:rPr lang="en-US" dirty="0">
                <a:latin typeface="Times New Roman" panose="02020603050405020304" pitchFamily="18" charset="0"/>
                <a:ea typeface="SimSun" panose="02010600030101010101" pitchFamily="2" charset="-122"/>
              </a:rPr>
              <a:t>He played a role in the movie The Big Short.</a:t>
            </a:r>
            <a:endParaRPr lang="en-CA" dirty="0"/>
          </a:p>
        </p:txBody>
      </p:sp>
    </p:spTree>
    <p:extLst>
      <p:ext uri="{BB962C8B-B14F-4D97-AF65-F5344CB8AC3E}">
        <p14:creationId xmlns:p14="http://schemas.microsoft.com/office/powerpoint/2010/main" val="1346849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A11FE-9E4F-4A28-B911-2CF49460C9C8}"/>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A864B8D7-1344-4401-AAB5-62055E7949BF}"/>
              </a:ext>
            </a:extLst>
          </p:cNvPr>
          <p:cNvSpPr>
            <a:spLocks noGrp="1"/>
          </p:cNvSpPr>
          <p:nvPr>
            <p:ph idx="1"/>
          </p:nvPr>
        </p:nvSpPr>
        <p:spPr/>
        <p:txBody>
          <a:bodyPr/>
          <a:lstStyle/>
          <a:p>
            <a:r>
              <a:rPr lang="en-US" sz="2800" dirty="0">
                <a:effectLst/>
                <a:latin typeface="Times New Roman" panose="02020603050405020304" pitchFamily="18" charset="0"/>
                <a:ea typeface="SimSun" panose="02010600030101010101" pitchFamily="2" charset="-122"/>
              </a:rPr>
              <a:t>Short term momentum: </a:t>
            </a:r>
            <a:r>
              <a:rPr lang="en-US" sz="2800" dirty="0" err="1">
                <a:effectLst/>
                <a:latin typeface="Times New Roman" panose="02020603050405020304" pitchFamily="18" charset="0"/>
                <a:ea typeface="SimSun" panose="02010600030101010101" pitchFamily="2" charset="-122"/>
              </a:rPr>
              <a:t>Jegadeesh</a:t>
            </a:r>
            <a:r>
              <a:rPr lang="en-US" sz="2800" dirty="0">
                <a:effectLst/>
                <a:latin typeface="Times New Roman" panose="02020603050405020304" pitchFamily="18" charset="0"/>
                <a:ea typeface="SimSun" panose="02010600030101010101" pitchFamily="2" charset="-122"/>
              </a:rPr>
              <a:t>, Narasimhan and Sheridan Titman, 1993, Returns to buying winners and selling losers: Implications for stock market efficiency, Journal of Finance 48, 65-91. </a:t>
            </a:r>
          </a:p>
          <a:p>
            <a:r>
              <a:rPr lang="en-US" sz="2800" dirty="0">
                <a:effectLst/>
                <a:latin typeface="Times New Roman" panose="02020603050405020304" pitchFamily="18" charset="0"/>
                <a:ea typeface="SimSun" panose="02010600030101010101" pitchFamily="2" charset="-122"/>
              </a:rPr>
              <a:t>Implication to investment and valuation on investment skill</a:t>
            </a:r>
            <a:endParaRPr lang="en-CA" dirty="0"/>
          </a:p>
        </p:txBody>
      </p:sp>
    </p:spTree>
    <p:extLst>
      <p:ext uri="{BB962C8B-B14F-4D97-AF65-F5344CB8AC3E}">
        <p14:creationId xmlns:p14="http://schemas.microsoft.com/office/powerpoint/2010/main" val="4168092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DFE2B-73DB-4765-A40C-502B42D78F61}"/>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499C50A5-38DE-4FFE-8BA4-E0C497F75804}"/>
              </a:ext>
            </a:extLst>
          </p:cNvPr>
          <p:cNvSpPr>
            <a:spLocks noGrp="1"/>
          </p:cNvSpPr>
          <p:nvPr>
            <p:ph idx="1"/>
          </p:nvPr>
        </p:nvSpPr>
        <p:spPr/>
        <p:txBody>
          <a:bodyPr>
            <a:normAutofit/>
          </a:bodyPr>
          <a:lstStyle/>
          <a:p>
            <a:pPr>
              <a:tabLst>
                <a:tab pos="457200" algn="l"/>
              </a:tabLst>
            </a:pPr>
            <a:r>
              <a:rPr lang="en-US" sz="2800" dirty="0">
                <a:effectLst/>
                <a:latin typeface="Times New Roman" panose="02020603050405020304" pitchFamily="18" charset="0"/>
                <a:ea typeface="SimSun" panose="02010600030101010101" pitchFamily="2" charset="-122"/>
              </a:rPr>
              <a:t>Equity premium puzzle: Mehra, R. and Prescott, E. 1985, The Equity Premium: A puzzle?  Journal of Monetary Economics, 22, 133-136. </a:t>
            </a:r>
          </a:p>
          <a:p>
            <a:pPr>
              <a:tabLst>
                <a:tab pos="457200" algn="l"/>
              </a:tabLst>
            </a:pPr>
            <a:r>
              <a:rPr lang="en-US" sz="2800" dirty="0">
                <a:effectLst/>
                <a:latin typeface="Times New Roman" panose="02020603050405020304" pitchFamily="18" charset="0"/>
                <a:ea typeface="SimSun" panose="02010600030101010101" pitchFamily="2" charset="-122"/>
              </a:rPr>
              <a:t>Implication to investment: Heavy on stocks. </a:t>
            </a:r>
          </a:p>
          <a:p>
            <a:pPr>
              <a:tabLst>
                <a:tab pos="457200" algn="l"/>
              </a:tabLst>
            </a:pPr>
            <a:r>
              <a:rPr lang="en-US" dirty="0">
                <a:latin typeface="Times New Roman" panose="02020603050405020304" pitchFamily="18" charset="0"/>
                <a:ea typeface="SimSun" panose="02010600030101010101" pitchFamily="2" charset="-122"/>
              </a:rPr>
              <a:t>Equity premium is even higher after the publication of this paper.</a:t>
            </a:r>
          </a:p>
          <a:p>
            <a:pPr>
              <a:tabLst>
                <a:tab pos="457200" algn="l"/>
              </a:tabLst>
            </a:pPr>
            <a:r>
              <a:rPr lang="en-US" sz="2800" dirty="0">
                <a:effectLst/>
                <a:latin typeface="Times New Roman" panose="02020603050405020304" pitchFamily="18" charset="0"/>
                <a:ea typeface="SimSun" panose="02010600030101010101" pitchFamily="2" charset="-122"/>
              </a:rPr>
              <a:t>Why?</a:t>
            </a:r>
          </a:p>
          <a:p>
            <a:pPr>
              <a:tabLst>
                <a:tab pos="457200" algn="l"/>
              </a:tabLst>
            </a:pPr>
            <a:endParaRPr lang="en-US" sz="2800" dirty="0">
              <a:effectLst/>
              <a:latin typeface="Times New Roman" panose="02020603050405020304" pitchFamily="18" charset="0"/>
              <a:ea typeface="SimSun" panose="02010600030101010101" pitchFamily="2" charset="-122"/>
            </a:endParaRPr>
          </a:p>
          <a:p>
            <a:pPr>
              <a:tabLst>
                <a:tab pos="457200" algn="l"/>
              </a:tabLst>
            </a:pPr>
            <a:endParaRPr lang="en-CA" sz="2800" dirty="0">
              <a:effectLst/>
              <a:latin typeface="Times New Roman" panose="02020603050405020304" pitchFamily="18" charset="0"/>
              <a:ea typeface="SimSun" panose="02010600030101010101" pitchFamily="2" charset="-122"/>
            </a:endParaRPr>
          </a:p>
          <a:p>
            <a:pPr>
              <a:tabLst>
                <a:tab pos="457200" algn="l"/>
              </a:tabLst>
            </a:pPr>
            <a:endParaRPr lang="en-CA" dirty="0"/>
          </a:p>
        </p:txBody>
      </p:sp>
    </p:spTree>
    <p:extLst>
      <p:ext uri="{BB962C8B-B14F-4D97-AF65-F5344CB8AC3E}">
        <p14:creationId xmlns:p14="http://schemas.microsoft.com/office/powerpoint/2010/main" val="35132025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2747</TotalTime>
  <Words>4247</Words>
  <Application>Microsoft Office PowerPoint</Application>
  <PresentationFormat>Widescreen</PresentationFormat>
  <Paragraphs>285</Paragraphs>
  <Slides>68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68</vt:i4>
      </vt:variant>
    </vt:vector>
  </HeadingPairs>
  <TitlesOfParts>
    <vt:vector size="74" baseType="lpstr">
      <vt:lpstr>Arial</vt:lpstr>
      <vt:lpstr>Calibri</vt:lpstr>
      <vt:lpstr>Calibri Light</vt:lpstr>
      <vt:lpstr>Cambria Math</vt:lpstr>
      <vt:lpstr>Times New Roman</vt:lpstr>
      <vt:lpstr>Office Theme</vt:lpstr>
      <vt:lpstr>behavioral finance</vt:lpstr>
      <vt:lpstr>Content </vt:lpstr>
      <vt:lpstr>PowerPoint Presentation</vt:lpstr>
      <vt:lpstr>Introduction</vt:lpstr>
      <vt:lpstr>Some core ideas of the standard investment theory</vt:lpstr>
      <vt:lpstr>Empirical anomalies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Possible project and essay topic</vt:lpstr>
      <vt:lpstr>Established alternative theoretical models</vt:lpstr>
      <vt:lpstr>Intuition from languages</vt:lpstr>
      <vt:lpstr>PowerPoint Presentation</vt:lpstr>
      <vt:lpstr>PowerPoint Presentation</vt:lpstr>
      <vt:lpstr>Statistics, languages and human psychology</vt:lpstr>
      <vt:lpstr>PowerPoint Presentation</vt:lpstr>
      <vt:lpstr>Mean and meaning</vt:lpstr>
      <vt:lpstr>Illusion and dis-illusion</vt:lpstr>
      <vt:lpstr>Lax and relax</vt:lpstr>
      <vt:lpstr>Rejuvenate and juvenile</vt:lpstr>
      <vt:lpstr>Strive and strife</vt:lpstr>
      <vt:lpstr>Inspire and expire</vt:lpstr>
      <vt:lpstr>Vent, pre-vent and prevent</vt:lpstr>
      <vt:lpstr>Information processing as an economic behavior</vt:lpstr>
      <vt:lpstr>PowerPoint Presentation</vt:lpstr>
      <vt:lpstr>PowerPoint Presentation</vt:lpstr>
      <vt:lpstr>PowerPoint Presentation</vt:lpstr>
      <vt:lpstr>PowerPoint Presentation</vt:lpstr>
      <vt:lpstr>Information collection and its importance</vt:lpstr>
      <vt:lpstr>PowerPoint Presentation</vt:lpstr>
      <vt:lpstr>PowerPoint Presentation</vt:lpstr>
      <vt:lpstr>PowerPoint Presentation</vt:lpstr>
      <vt:lpstr>Brief history of entropy and information</vt:lpstr>
      <vt:lpstr>PowerPoint Presentation</vt:lpstr>
      <vt:lpstr>PowerPoint Presentation</vt:lpstr>
      <vt:lpstr>PowerPoint Presentation</vt:lpstr>
      <vt:lpstr>PowerPoint Presentation</vt:lpstr>
      <vt:lpstr>PowerPoint Presentation</vt:lpstr>
      <vt:lpstr>PowerPoint Presentation</vt:lpstr>
      <vt:lpstr>Main results of behavioral finance</vt:lpstr>
      <vt:lpstr>First, information is costly. The value  and cost of information are highly correlated.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Second, the entropy theory of mind provides a simple model for a unified understanding of learning and psychology.</vt:lpstr>
      <vt:lpstr>PowerPoint Presentation</vt:lpstr>
      <vt:lpstr>PowerPoint Presentation</vt:lpstr>
      <vt:lpstr>PowerPoint Presentation</vt:lpstr>
      <vt:lpstr>PowerPoint Presentation</vt:lpstr>
      <vt:lpstr>PowerPoint Presentation</vt:lpstr>
      <vt:lpstr>The theory of judgment</vt:lpstr>
      <vt:lpstr>PowerPoint Presentation</vt:lpstr>
      <vt:lpstr>PowerPoint Presentation</vt:lpstr>
      <vt:lpstr>Fourth, investment decisions are made according to investors’ judgment about returns of different assets.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Jing Chen</dc:creator>
  <cp:lastModifiedBy>Jing Chen</cp:lastModifiedBy>
  <cp:revision>10</cp:revision>
  <dcterms:created xsi:type="dcterms:W3CDTF">2021-11-15T04:39:06Z</dcterms:created>
  <dcterms:modified xsi:type="dcterms:W3CDTF">2022-11-16T14:38:45Z</dcterms:modified>
</cp:coreProperties>
</file>