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01"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5" r:id="rId41"/>
    <p:sldId id="296" r:id="rId42"/>
    <p:sldId id="297" r:id="rId43"/>
    <p:sldId id="298" r:id="rId44"/>
    <p:sldId id="299" r:id="rId45"/>
    <p:sldId id="302" r:id="rId46"/>
    <p:sldId id="303" r:id="rId47"/>
    <p:sldId id="304" r:id="rId48"/>
    <p:sldId id="305" r:id="rId49"/>
    <p:sldId id="306" r:id="rId50"/>
    <p:sldId id="307" r:id="rId51"/>
    <p:sldId id="308" r:id="rId52"/>
    <p:sldId id="310" r:id="rId53"/>
    <p:sldId id="319" r:id="rId54"/>
    <p:sldId id="321" r:id="rId55"/>
    <p:sldId id="320" r:id="rId56"/>
    <p:sldId id="322" r:id="rId57"/>
    <p:sldId id="323" r:id="rId58"/>
    <p:sldId id="309" r:id="rId59"/>
    <p:sldId id="311" r:id="rId60"/>
    <p:sldId id="312" r:id="rId61"/>
    <p:sldId id="313" r:id="rId62"/>
    <p:sldId id="314" r:id="rId63"/>
    <p:sldId id="317" r:id="rId64"/>
    <p:sldId id="315" r:id="rId65"/>
    <p:sldId id="316" r:id="rId66"/>
    <p:sldId id="318" r:id="rId67"/>
    <p:sldId id="300"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CB6515-B8B6-4AF3-BC8E-702AD85F7D14}" v="639" dt="2021-11-25T14:26:56.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13350-7CA9-47EB-BB71-100ADD7564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1FE8293A-E5BD-44D5-B4BF-D8C8EB863A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237A7AC-3A14-4218-840C-0D97F0DA6C6B}"/>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5" name="Footer Placeholder 4">
            <a:extLst>
              <a:ext uri="{FF2B5EF4-FFF2-40B4-BE49-F238E27FC236}">
                <a16:creationId xmlns:a16="http://schemas.microsoft.com/office/drawing/2014/main" id="{419FD873-E032-4813-9D93-B69104A31D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07AF4E-1D20-4D7F-9474-20E27840354D}"/>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1644215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E327-CC1B-429E-830F-084B0BDED57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B689320-BAAD-4F9D-8B69-DE5C281DBC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1EC4125-6DB3-4947-B013-EF0CF4C582A1}"/>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5" name="Footer Placeholder 4">
            <a:extLst>
              <a:ext uri="{FF2B5EF4-FFF2-40B4-BE49-F238E27FC236}">
                <a16:creationId xmlns:a16="http://schemas.microsoft.com/office/drawing/2014/main" id="{38A00803-AA1B-4875-B0A9-F68C2645D73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8FAC5BA-62F7-4745-9DED-ECFBB3A853C1}"/>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391755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09190E-7896-4343-82CC-CAD47D4CDC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55F2EC4-5517-421B-9D78-0C36344D58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3B647C0-6148-47ED-902C-549DFA1538A1}"/>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5" name="Footer Placeholder 4">
            <a:extLst>
              <a:ext uri="{FF2B5EF4-FFF2-40B4-BE49-F238E27FC236}">
                <a16:creationId xmlns:a16="http://schemas.microsoft.com/office/drawing/2014/main" id="{742FBC53-99F6-4DF5-BB8A-B3C5D7C449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459C2D4-4D48-4463-A350-03B3EFFEFF94}"/>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11337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3C1FB-B993-48A8-B898-8D4F0F1AAEB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6B976E8-A5DF-4E1A-9C26-D44243D7CB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912FCC-CA72-4EF9-A17F-92288A5C6318}"/>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5" name="Footer Placeholder 4">
            <a:extLst>
              <a:ext uri="{FF2B5EF4-FFF2-40B4-BE49-F238E27FC236}">
                <a16:creationId xmlns:a16="http://schemas.microsoft.com/office/drawing/2014/main" id="{88B0F707-57B8-4C40-B4E7-B0D973ABE8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2A3020C-5C71-4FB0-8038-F93820D40D14}"/>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308213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9363D-9388-422A-87A9-7026DED337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671D55A-D178-4F01-9743-DED9231371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56C6AD-7862-4454-B5EA-15974769D416}"/>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5" name="Footer Placeholder 4">
            <a:extLst>
              <a:ext uri="{FF2B5EF4-FFF2-40B4-BE49-F238E27FC236}">
                <a16:creationId xmlns:a16="http://schemas.microsoft.com/office/drawing/2014/main" id="{822027DA-FB7E-4CD1-BBFF-51E2534150D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70E77F7-053D-43C5-A930-6864A1560762}"/>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251862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22138-C711-4258-A531-A84D8F8AA72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F059AFE-2711-43A7-AE63-780D0C1475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B658FAE-1279-4E20-86D4-EF52CCEC14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73F32AD-A07E-4C8C-AD5D-6276EA457DD1}"/>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6" name="Footer Placeholder 5">
            <a:extLst>
              <a:ext uri="{FF2B5EF4-FFF2-40B4-BE49-F238E27FC236}">
                <a16:creationId xmlns:a16="http://schemas.microsoft.com/office/drawing/2014/main" id="{430CC3A5-6C8B-4AA0-B0A7-B8919A8289A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88FAF05-5AE6-4284-BDE4-95B0864B38CE}"/>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351432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FEB44-0312-4650-92EC-D4590244CF4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AE0A4BA-1DE2-4D93-BFFE-0152296DF8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D47AA4-2F72-4F31-855E-EEF9BB9364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40D789C-33D0-41A3-B193-EA2E2BB7AE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C83AB9-81A1-4D7E-8415-2B0A399A98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6A4DAC7-D536-453F-9C23-81469D17A863}"/>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8" name="Footer Placeholder 7">
            <a:extLst>
              <a:ext uri="{FF2B5EF4-FFF2-40B4-BE49-F238E27FC236}">
                <a16:creationId xmlns:a16="http://schemas.microsoft.com/office/drawing/2014/main" id="{C834B64C-24A3-42A8-B366-AA806E23674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ACEC908-EDD2-42E8-B496-1D3F875CFC61}"/>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362956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CAF62-920D-4A1D-928C-46C25D98D8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146D675-F672-4C94-86EB-C305096FC74E}"/>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4" name="Footer Placeholder 3">
            <a:extLst>
              <a:ext uri="{FF2B5EF4-FFF2-40B4-BE49-F238E27FC236}">
                <a16:creationId xmlns:a16="http://schemas.microsoft.com/office/drawing/2014/main" id="{5F46F274-AF7E-4EDD-8472-919560F1736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1835971-AA37-4F06-A82C-E6ECDCA1F3E4}"/>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16832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880D76-F9FF-41E3-9AE9-F6B5A8712210}"/>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3" name="Footer Placeholder 2">
            <a:extLst>
              <a:ext uri="{FF2B5EF4-FFF2-40B4-BE49-F238E27FC236}">
                <a16:creationId xmlns:a16="http://schemas.microsoft.com/office/drawing/2014/main" id="{531DF09A-E1AA-4AD7-B78A-E95B9DA3834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916988B-0DA2-4A7A-8113-1F9793E9FE69}"/>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330258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31EF9-0782-4550-8929-7ED95377D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E588097-089E-4711-B4FB-62A96DAC9D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20402E0-1B88-4913-B7E5-C55E361B3D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6257CD-D289-4331-BEA1-AFFDD5EBD7D5}"/>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6" name="Footer Placeholder 5">
            <a:extLst>
              <a:ext uri="{FF2B5EF4-FFF2-40B4-BE49-F238E27FC236}">
                <a16:creationId xmlns:a16="http://schemas.microsoft.com/office/drawing/2014/main" id="{A072CB2F-C800-42D6-B90D-6BF42DC8A94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DE454C6-8378-47F0-9DAE-5AC2D4BE8076}"/>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262425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71CB6-6416-4D6A-8B0C-CB9038025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E178F73-F5C1-49B7-96E9-2190C7E39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DD840F0-3BF4-4AE7-8141-D76D97700C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F2A498-3DAC-4D4C-AA3D-9C7E338B41F1}"/>
              </a:ext>
            </a:extLst>
          </p:cNvPr>
          <p:cNvSpPr>
            <a:spLocks noGrp="1"/>
          </p:cNvSpPr>
          <p:nvPr>
            <p:ph type="dt" sz="half" idx="10"/>
          </p:nvPr>
        </p:nvSpPr>
        <p:spPr/>
        <p:txBody>
          <a:bodyPr/>
          <a:lstStyle/>
          <a:p>
            <a:fld id="{14690299-489E-4889-8E27-0C7DB5AFCA86}" type="datetimeFigureOut">
              <a:rPr lang="en-CA" smtClean="0"/>
              <a:t>2022-11-22</a:t>
            </a:fld>
            <a:endParaRPr lang="en-CA"/>
          </a:p>
        </p:txBody>
      </p:sp>
      <p:sp>
        <p:nvSpPr>
          <p:cNvPr id="6" name="Footer Placeholder 5">
            <a:extLst>
              <a:ext uri="{FF2B5EF4-FFF2-40B4-BE49-F238E27FC236}">
                <a16:creationId xmlns:a16="http://schemas.microsoft.com/office/drawing/2014/main" id="{5D5218D4-3458-4A34-846C-B0F3884DAFA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CCA27F-E686-4C8F-A6D4-A9B98BE5EDDF}"/>
              </a:ext>
            </a:extLst>
          </p:cNvPr>
          <p:cNvSpPr>
            <a:spLocks noGrp="1"/>
          </p:cNvSpPr>
          <p:nvPr>
            <p:ph type="sldNum" sz="quarter" idx="12"/>
          </p:nvPr>
        </p:nvSpPr>
        <p:spPr/>
        <p:txBody>
          <a:bodyPr/>
          <a:lstStyle/>
          <a:p>
            <a:fld id="{3EDFAA0E-0080-4696-91BC-886C7537139C}" type="slidenum">
              <a:rPr lang="en-CA" smtClean="0"/>
              <a:t>‹#›</a:t>
            </a:fld>
            <a:endParaRPr lang="en-CA"/>
          </a:p>
        </p:txBody>
      </p:sp>
    </p:spTree>
    <p:extLst>
      <p:ext uri="{BB962C8B-B14F-4D97-AF65-F5344CB8AC3E}">
        <p14:creationId xmlns:p14="http://schemas.microsoft.com/office/powerpoint/2010/main" val="202304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7910D8-2451-459E-B68F-C5DDB06AE4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58BF59C-0B9B-47CE-B8AE-9A36347845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9413950-EC28-45BF-9CE9-1F1873B048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90299-489E-4889-8E27-0C7DB5AFCA86}" type="datetimeFigureOut">
              <a:rPr lang="en-CA" smtClean="0"/>
              <a:t>2022-11-22</a:t>
            </a:fld>
            <a:endParaRPr lang="en-CA"/>
          </a:p>
        </p:txBody>
      </p:sp>
      <p:sp>
        <p:nvSpPr>
          <p:cNvPr id="5" name="Footer Placeholder 4">
            <a:extLst>
              <a:ext uri="{FF2B5EF4-FFF2-40B4-BE49-F238E27FC236}">
                <a16:creationId xmlns:a16="http://schemas.microsoft.com/office/drawing/2014/main" id="{D99633F5-8A15-4FA4-B0CE-A088F7235F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38F18D02-F535-41BE-BDD1-1978C2E072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FAA0E-0080-4696-91BC-886C7537139C}" type="slidenum">
              <a:rPr lang="en-CA" smtClean="0"/>
              <a:t>‹#›</a:t>
            </a:fld>
            <a:endParaRPr lang="en-CA"/>
          </a:p>
        </p:txBody>
      </p:sp>
    </p:spTree>
    <p:extLst>
      <p:ext uri="{BB962C8B-B14F-4D97-AF65-F5344CB8AC3E}">
        <p14:creationId xmlns:p14="http://schemas.microsoft.com/office/powerpoint/2010/main" val="1581161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58455-8A25-4277-B850-806D94A608F4}"/>
              </a:ext>
            </a:extLst>
          </p:cNvPr>
          <p:cNvSpPr>
            <a:spLocks noGrp="1"/>
          </p:cNvSpPr>
          <p:nvPr>
            <p:ph type="ctrTitle"/>
          </p:nvPr>
        </p:nvSpPr>
        <p:spPr/>
        <p:txBody>
          <a:bodyPr/>
          <a:lstStyle/>
          <a:p>
            <a:r>
              <a:rPr lang="en-CA" dirty="0"/>
              <a:t>Behavioral Finance</a:t>
            </a:r>
          </a:p>
        </p:txBody>
      </p:sp>
      <p:sp>
        <p:nvSpPr>
          <p:cNvPr id="3" name="Subtitle 2">
            <a:extLst>
              <a:ext uri="{FF2B5EF4-FFF2-40B4-BE49-F238E27FC236}">
                <a16:creationId xmlns:a16="http://schemas.microsoft.com/office/drawing/2014/main" id="{6F0F7DDB-02ED-4E25-AC39-87E32D4CC9B3}"/>
              </a:ext>
            </a:extLst>
          </p:cNvPr>
          <p:cNvSpPr>
            <a:spLocks noGrp="1"/>
          </p:cNvSpPr>
          <p:nvPr>
            <p:ph type="subTitle" idx="1"/>
          </p:nvPr>
        </p:nvSpPr>
        <p:spPr/>
        <p:txBody>
          <a:bodyPr>
            <a:normAutofit/>
          </a:bodyPr>
          <a:lstStyle/>
          <a:p>
            <a:r>
              <a:rPr lang="en-CA" sz="4400" dirty="0"/>
              <a:t>Mathematical Theory</a:t>
            </a:r>
          </a:p>
        </p:txBody>
      </p:sp>
    </p:spTree>
    <p:extLst>
      <p:ext uri="{BB962C8B-B14F-4D97-AF65-F5344CB8AC3E}">
        <p14:creationId xmlns:p14="http://schemas.microsoft.com/office/powerpoint/2010/main" val="970210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E90EC-C216-4D06-A34F-8ADF831E84FC}"/>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AD1E47E-7084-4A8D-9E2B-1421375C96A1}"/>
                  </a:ext>
                </a:extLst>
              </p:cNvPr>
              <p:cNvSpPr>
                <a:spLocks noGrp="1"/>
              </p:cNvSpPr>
              <p:nvPr>
                <p:ph idx="1"/>
              </p:nvPr>
            </p:nvSpPr>
            <p:spPr/>
            <p:txBody>
              <a:bodyPr>
                <a:normAutofit/>
              </a:bodyPr>
              <a:lstStyle/>
              <a:p>
                <a:pPr algn="just">
                  <a:lnSpc>
                    <a:spcPct val="115000"/>
                  </a:lnSpc>
                  <a:spcAft>
                    <a:spcPts val="100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coding has an average length per symbol of two. This corresponds to the maximum</a:t>
                </a:r>
                <a:r>
                  <a:rPr lang="en-CA" sz="2400" dirty="0">
                    <a:latin typeface="Calibri" panose="020F0502020204030204" pitchFamily="34" charset="0"/>
                    <a:ea typeface="SimSun" panose="02010600030101010101" pitchFamily="2" charset="-122"/>
                    <a:cs typeface="Times New Roman" panose="02020603050405020304" pitchFamily="18" charset="0"/>
                  </a:rPr>
                  <a:t> </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entropy of four random letters, which is</a:t>
                </a:r>
              </a:p>
              <a:p>
                <a:pPr algn="just">
                  <a:lnSpc>
                    <a:spcPct val="115000"/>
                  </a:lnSpc>
                  <a:spcAft>
                    <a:spcPts val="1000"/>
                  </a:spcAft>
                </a:pPr>
                <a14:m>
                  <m:oMath xmlns:m="http://schemas.openxmlformats.org/officeDocument/2006/math">
                    <m:f>
                      <m:fPr>
                        <m:ctrlPr>
                          <a:rPr lang="en-CA" sz="2400" i="1" smtClean="0">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e>
                    </m:func>
                    <m:r>
                      <a:rPr lang="en-US" sz="2400"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e>
                    </m:func>
                    <m:r>
                      <a:rPr lang="en-US" sz="2400"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e>
                    </m:func>
                    <m:r>
                      <a:rPr lang="en-US" sz="2400"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e>
                    </m:func>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oMath>
                </a14:m>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15000"/>
                  </a:lnSpc>
                  <a:spcAft>
                    <a:spcPts val="1000"/>
                  </a:spcAft>
                </a:pPr>
                <a:endParaRPr lang="en-CA"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p:txBody>
          </p:sp>
        </mc:Choice>
        <mc:Fallback xmlns="">
          <p:sp>
            <p:nvSpPr>
              <p:cNvPr id="3" name="Content Placeholder 2">
                <a:extLst>
                  <a:ext uri="{FF2B5EF4-FFF2-40B4-BE49-F238E27FC236}">
                    <a16:creationId xmlns:a16="http://schemas.microsoft.com/office/drawing/2014/main" id="{FAD1E47E-7084-4A8D-9E2B-1421375C96A1}"/>
                  </a:ext>
                </a:extLst>
              </p:cNvPr>
              <p:cNvSpPr>
                <a:spLocks noGrp="1" noRot="1" noChangeAspect="1" noMove="1" noResize="1" noEditPoints="1" noAdjustHandles="1" noChangeArrowheads="1" noChangeShapeType="1" noTextEdit="1"/>
              </p:cNvSpPr>
              <p:nvPr>
                <p:ph idx="1"/>
              </p:nvPr>
            </p:nvSpPr>
            <p:spPr>
              <a:blipFill>
                <a:blip r:embed="rId2"/>
                <a:stretch>
                  <a:fillRect l="-812" t="-560" r="-870"/>
                </a:stretch>
              </a:blipFill>
            </p:spPr>
            <p:txBody>
              <a:bodyPr/>
              <a:lstStyle/>
              <a:p>
                <a:r>
                  <a:rPr lang="en-CA">
                    <a:noFill/>
                  </a:rPr>
                  <a:t> </a:t>
                </a:r>
              </a:p>
            </p:txBody>
          </p:sp>
        </mc:Fallback>
      </mc:AlternateContent>
    </p:spTree>
    <p:extLst>
      <p:ext uri="{BB962C8B-B14F-4D97-AF65-F5344CB8AC3E}">
        <p14:creationId xmlns:p14="http://schemas.microsoft.com/office/powerpoint/2010/main" val="169979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7EA7-7111-4D2E-AFD7-6BD103CE6C0C}"/>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12C9A75-3098-4387-BE22-026D3931BBD3}"/>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Assume that, through experience, we learned that the probabilities of four states are</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r>
                      <a:rPr lang="en-CA" b="0" i="1" smtClean="0">
                        <a:effectLst/>
                        <a:latin typeface="Cambria Math" panose="02040503050406030204" pitchFamily="18" charset="0"/>
                        <a:ea typeface="SimSun" panose="02010600030101010101" pitchFamily="2" charset="-122"/>
                        <a:cs typeface="Times New Roman" panose="02020603050405020304" pitchFamily="18" charset="0"/>
                      </a:rPr>
                      <m:t>                                                 </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𝑃</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𝑥</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=1)=</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2</m:t>
                        </m:r>
                      </m:den>
                    </m:f>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𝑃</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=2)=</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4</m:t>
                        </m:r>
                      </m:den>
                    </m:f>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𝑃</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=3)=</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𝑃</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=4)=</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712C9A75-3098-4387-BE22-026D3931BBD3}"/>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151740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154D7-D513-48B2-A0F5-5812CD54D3DC}"/>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8003234-1A60-4AB2-965E-4ACD205359C6}"/>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The entropy of the random variable with the above probability distribution is</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r>
                      <a:rPr lang="en-US" sz="2400" i="1" smtClean="0">
                        <a:effectLst/>
                        <a:latin typeface="Cambria Math" panose="02040503050406030204" pitchFamily="18" charset="0"/>
                        <a:ea typeface="SimSun" panose="02010600030101010101" pitchFamily="2" charset="-122"/>
                        <a:cs typeface="Times New Roman" panose="02020603050405020304" pitchFamily="18" charset="0"/>
                      </a:rPr>
                      <m:t>𝐻</m:t>
                    </m:r>
                    <m:r>
                      <a:rPr lang="en-US" sz="2400"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sz="2400" i="1" smtClean="0">
                        <a:effectLst/>
                        <a:latin typeface="Cambria Math" panose="02040503050406030204" pitchFamily="18" charset="0"/>
                        <a:ea typeface="SimSun" panose="02010600030101010101" pitchFamily="2" charset="-122"/>
                        <a:cs typeface="Times New Roman" panose="02020603050405020304" pitchFamily="18" charset="0"/>
                      </a:rPr>
                      <m:t>𝑥</m:t>
                    </m:r>
                    <m:r>
                      <a:rPr lang="en-US" sz="2400" i="1" smtClean="0">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sz="2400"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sz="2400"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sz="2400"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r>
                      <a:rPr lang="en-US" sz="2400" i="1">
                        <a:effectLst/>
                        <a:latin typeface="Cambria Math" panose="02040503050406030204" pitchFamily="18" charset="0"/>
                        <a:ea typeface="SimSun" panose="02010600030101010101" pitchFamily="2" charset="-122"/>
                      </a:rPr>
                      <m:t>−</m:t>
                    </m:r>
                    <m:func>
                      <m:funcPr>
                        <m:ctrlPr>
                          <a:rPr lang="en-CA" sz="2400" i="1">
                            <a:effectLst/>
                            <a:latin typeface="Cambria Math" panose="02040503050406030204" pitchFamily="18" charset="0"/>
                          </a:rPr>
                        </m:ctrlPr>
                      </m:funcPr>
                      <m:fName>
                        <m:sSub>
                          <m:sSubPr>
                            <m:ctrlPr>
                              <a:rPr lang="en-CA" sz="2400" i="1">
                                <a:effectLst/>
                                <a:latin typeface="Cambria Math" panose="020405030504060302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400"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sz="2400"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sz="2400" i="1">
                            <a:effectLst/>
                            <a:latin typeface="Cambria Math" panose="02040503050406030204" pitchFamily="18" charset="0"/>
                          </a:rPr>
                        </m:ctrlPr>
                      </m:fPr>
                      <m:num>
                        <m:r>
                          <a:rPr lang="en-US" sz="24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2400"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sz="2400" i="1">
                        <a:effectLst/>
                        <a:latin typeface="Cambria Math" panose="02040503050406030204" pitchFamily="18" charset="0"/>
                        <a:ea typeface="SimSun" panose="02010600030101010101" pitchFamily="2" charset="-122"/>
                        <a:cs typeface="Times New Roman" panose="02020603050405020304" pitchFamily="18" charset="0"/>
                      </a:rPr>
                      <m:t>))</m:t>
                    </m:r>
                  </m:oMath>
                </a14:m>
                <a:endParaRPr lang="en-CA" sz="2400" i="1" dirty="0">
                  <a:effectLst/>
                  <a:latin typeface="Cambria Math" panose="02040503050406030204" pitchFamily="18" charset="0"/>
                  <a:ea typeface="SimSun" panose="02010600030101010101" pitchFamily="2" charset="-122"/>
                  <a:cs typeface="Times New Roman" panose="02020603050405020304" pitchFamily="18" charset="0"/>
                </a:endParaRPr>
              </a:p>
              <a:p>
                <a14:m>
                  <m:oMath xmlns:m="http://schemas.openxmlformats.org/officeDocument/2006/math">
                    <m:r>
                      <a:rPr lang="en-US" sz="2400" i="1">
                        <a:effectLst/>
                        <a:latin typeface="Cambria Math" panose="02040503050406030204" pitchFamily="18" charset="0"/>
                        <a:ea typeface="SimSun" panose="02010600030101010101" pitchFamily="2" charset="-122"/>
                        <a:cs typeface="Times New Roman" panose="02020603050405020304" pitchFamily="18" charset="0"/>
                      </a:rPr>
                      <m:t>=1.75</m:t>
                    </m:r>
                  </m:oMath>
                </a14:m>
                <a:endParaRPr lang="en-CA" sz="2400" dirty="0"/>
              </a:p>
            </p:txBody>
          </p:sp>
        </mc:Choice>
        <mc:Fallback xmlns="">
          <p:sp>
            <p:nvSpPr>
              <p:cNvPr id="3" name="Content Placeholder 2">
                <a:extLst>
                  <a:ext uri="{FF2B5EF4-FFF2-40B4-BE49-F238E27FC236}">
                    <a16:creationId xmlns:a16="http://schemas.microsoft.com/office/drawing/2014/main" id="{E8003234-1A60-4AB2-965E-4ACD205359C6}"/>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259076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FB567-15D8-472D-BB35-DC3EA596B337}"/>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AF9EBB5-066C-4BC3-9A09-AAC2E05BDF38}"/>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the information theory, the shortest possible average length of binary code per symbol can be as low as 1.75. Such a code exists with the following mapping.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r>
                      <a:rPr lang="en-CA" b="0" i="1" smtClean="0">
                        <a:effectLst/>
                        <a:latin typeface="Cambria Math" panose="02040503050406030204" pitchFamily="18" charset="0"/>
                        <a:ea typeface="SimSun" panose="02010600030101010101" pitchFamily="2" charset="-122"/>
                        <a:cs typeface="Times New Roman" panose="02020603050405020304" pitchFamily="18" charset="0"/>
                      </a:rPr>
                      <m:t>                                                   </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𝐶</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(1)=0</m:t>
                    </m:r>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𝐶</m:t>
                    </m:r>
                    <m:r>
                      <a:rPr lang="en-US" i="1">
                        <a:effectLst/>
                        <a:latin typeface="Cambria Math" panose="02040503050406030204" pitchFamily="18" charset="0"/>
                        <a:ea typeface="SimSun" panose="02010600030101010101" pitchFamily="2" charset="-122"/>
                        <a:cs typeface="Times New Roman" panose="02020603050405020304" pitchFamily="18" charset="0"/>
                      </a:rPr>
                      <m:t>(2)=10</m:t>
                    </m:r>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𝐶</m:t>
                    </m:r>
                    <m:r>
                      <a:rPr lang="en-US" i="1">
                        <a:effectLst/>
                        <a:latin typeface="Cambria Math" panose="02040503050406030204" pitchFamily="18" charset="0"/>
                        <a:ea typeface="SimSun" panose="02010600030101010101" pitchFamily="2" charset="-122"/>
                        <a:cs typeface="Times New Roman" panose="02020603050405020304" pitchFamily="18" charset="0"/>
                      </a:rPr>
                      <m:t>(3)=110</m:t>
                    </m:r>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𝐶</m:t>
                    </m:r>
                    <m:r>
                      <a:rPr lang="en-US" i="1">
                        <a:effectLst/>
                        <a:latin typeface="Cambria Math" panose="02040503050406030204" pitchFamily="18" charset="0"/>
                        <a:ea typeface="SimSun" panose="02010600030101010101" pitchFamily="2" charset="-122"/>
                        <a:cs typeface="Times New Roman" panose="02020603050405020304" pitchFamily="18" charset="0"/>
                      </a:rPr>
                      <m:t>(4)=111</m:t>
                    </m:r>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3AF9EBB5-066C-4BC3-9A09-AAC2E05BDF38}"/>
                  </a:ext>
                </a:extLst>
              </p:cNvPr>
              <p:cNvSpPr>
                <a:spLocks noGrp="1" noRot="1" noChangeAspect="1" noMove="1" noResize="1" noEditPoints="1" noAdjustHandles="1" noChangeArrowheads="1" noChangeShapeType="1" noTextEdit="1"/>
              </p:cNvSpPr>
              <p:nvPr>
                <p:ph idx="1"/>
              </p:nvPr>
            </p:nvSpPr>
            <p:spPr>
              <a:blipFill>
                <a:blip r:embed="rId2"/>
                <a:stretch>
                  <a:fillRect l="-1043" t="-2381" r="-696"/>
                </a:stretch>
              </a:blipFill>
            </p:spPr>
            <p:txBody>
              <a:bodyPr/>
              <a:lstStyle/>
              <a:p>
                <a:r>
                  <a:rPr lang="en-CA">
                    <a:noFill/>
                  </a:rPr>
                  <a:t> </a:t>
                </a:r>
              </a:p>
            </p:txBody>
          </p:sp>
        </mc:Fallback>
      </mc:AlternateContent>
    </p:spTree>
    <p:extLst>
      <p:ext uri="{BB962C8B-B14F-4D97-AF65-F5344CB8AC3E}">
        <p14:creationId xmlns:p14="http://schemas.microsoft.com/office/powerpoint/2010/main" val="250883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DB388-B995-4707-855E-ECBAA9A7ACA0}"/>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007BB23-57D9-4411-B72D-54D7C0E6CAF1}"/>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cs typeface="Times New Roman" panose="02020603050405020304" pitchFamily="18" charset="0"/>
                  </a:rPr>
                  <a:t>We can confirm the average length of this coding by calculating</a:t>
                </a:r>
                <a:endParaRPr lang="en-CA" sz="3200"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f>
                      <m:fPr>
                        <m:ctrlPr>
                          <a:rPr lang="en-CA" sz="3200" i="1" smtClean="0">
                            <a:effectLst/>
                            <a:latin typeface="Cambria Math" panose="02040503050406030204" pitchFamily="18" charset="0"/>
                          </a:rPr>
                        </m:ctrlPr>
                      </m:fPr>
                      <m:num>
                        <m:r>
                          <a:rPr lang="en-US" sz="32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3200" i="1">
                            <a:effectLst/>
                            <a:latin typeface="Cambria Math" panose="02040503050406030204" pitchFamily="18" charset="0"/>
                            <a:ea typeface="SimSun" panose="02010600030101010101" pitchFamily="2" charset="-122"/>
                            <a:cs typeface="Times New Roman" panose="02020603050405020304" pitchFamily="18" charset="0"/>
                          </a:rPr>
                          <m:t>2</m:t>
                        </m:r>
                      </m:den>
                    </m:f>
                    <m:r>
                      <a:rPr lang="en-US" sz="3200" i="1">
                        <a:effectLst/>
                        <a:latin typeface="Cambria Math" panose="02040503050406030204" pitchFamily="18" charset="0"/>
                        <a:ea typeface="SimSun" panose="02010600030101010101" pitchFamily="2" charset="-122"/>
                      </a:rPr>
                      <m:t>×</m:t>
                    </m:r>
                    <m:r>
                      <a:rPr lang="en-US" sz="3200" i="1">
                        <a:effectLst/>
                        <a:latin typeface="Cambria Math" panose="02040503050406030204" pitchFamily="18" charset="0"/>
                        <a:ea typeface="SimSun" panose="02010600030101010101" pitchFamily="2" charset="-122"/>
                        <a:cs typeface="Times New Roman" panose="02020603050405020304" pitchFamily="18" charset="0"/>
                      </a:rPr>
                      <m:t>1+</m:t>
                    </m:r>
                    <m:f>
                      <m:fPr>
                        <m:ctrlPr>
                          <a:rPr lang="en-CA" sz="3200" i="1">
                            <a:effectLst/>
                            <a:latin typeface="Cambria Math" panose="02040503050406030204" pitchFamily="18" charset="0"/>
                          </a:rPr>
                        </m:ctrlPr>
                      </m:fPr>
                      <m:num>
                        <m:r>
                          <a:rPr lang="en-US" sz="32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3200"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sz="3200" i="1">
                        <a:effectLst/>
                        <a:latin typeface="Cambria Math" panose="02040503050406030204" pitchFamily="18" charset="0"/>
                        <a:ea typeface="SimSun" panose="02010600030101010101" pitchFamily="2" charset="-122"/>
                      </a:rPr>
                      <m:t>×</m:t>
                    </m:r>
                    <m:r>
                      <a:rPr lang="en-US" sz="3200" i="1">
                        <a:effectLst/>
                        <a:latin typeface="Cambria Math" panose="02040503050406030204" pitchFamily="18" charset="0"/>
                        <a:ea typeface="SimSun" panose="02010600030101010101" pitchFamily="2" charset="-122"/>
                        <a:cs typeface="Times New Roman" panose="02020603050405020304" pitchFamily="18" charset="0"/>
                      </a:rPr>
                      <m:t>2+</m:t>
                    </m:r>
                    <m:f>
                      <m:fPr>
                        <m:ctrlPr>
                          <a:rPr lang="en-CA" sz="3200" i="1">
                            <a:effectLst/>
                            <a:latin typeface="Cambria Math" panose="02040503050406030204" pitchFamily="18" charset="0"/>
                          </a:rPr>
                        </m:ctrlPr>
                      </m:fPr>
                      <m:num>
                        <m:r>
                          <a:rPr lang="en-US" sz="32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3200"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sz="3200" i="1">
                        <a:effectLst/>
                        <a:latin typeface="Cambria Math" panose="02040503050406030204" pitchFamily="18" charset="0"/>
                        <a:ea typeface="SimSun" panose="02010600030101010101" pitchFamily="2" charset="-122"/>
                      </a:rPr>
                      <m:t>×</m:t>
                    </m:r>
                    <m:r>
                      <a:rPr lang="en-US" sz="3200" i="1">
                        <a:effectLst/>
                        <a:latin typeface="Cambria Math" panose="02040503050406030204" pitchFamily="18" charset="0"/>
                        <a:ea typeface="SimSun" panose="02010600030101010101" pitchFamily="2" charset="-122"/>
                        <a:cs typeface="Times New Roman" panose="02020603050405020304" pitchFamily="18" charset="0"/>
                      </a:rPr>
                      <m:t>3+</m:t>
                    </m:r>
                    <m:f>
                      <m:fPr>
                        <m:ctrlPr>
                          <a:rPr lang="en-CA" sz="3200" i="1">
                            <a:effectLst/>
                            <a:latin typeface="Cambria Math" panose="02040503050406030204" pitchFamily="18" charset="0"/>
                          </a:rPr>
                        </m:ctrlPr>
                      </m:fPr>
                      <m:num>
                        <m:r>
                          <a:rPr lang="en-US" sz="32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3200"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sz="3200" i="1">
                        <a:effectLst/>
                        <a:latin typeface="Cambria Math" panose="02040503050406030204" pitchFamily="18" charset="0"/>
                        <a:ea typeface="SimSun" panose="02010600030101010101" pitchFamily="2" charset="-122"/>
                      </a:rPr>
                      <m:t>×</m:t>
                    </m:r>
                    <m:r>
                      <a:rPr lang="en-US" sz="3200" i="1">
                        <a:effectLst/>
                        <a:latin typeface="Cambria Math" panose="02040503050406030204" pitchFamily="18" charset="0"/>
                        <a:ea typeface="SimSun" panose="02010600030101010101" pitchFamily="2" charset="-122"/>
                        <a:cs typeface="Times New Roman" panose="02020603050405020304" pitchFamily="18" charset="0"/>
                      </a:rPr>
                      <m:t>3=1.75</m:t>
                    </m:r>
                  </m:oMath>
                </a14:m>
                <a:endParaRPr lang="en-CA" sz="3200" dirty="0"/>
              </a:p>
              <a:p>
                <a:r>
                  <a:rPr lang="en-US" sz="3200" dirty="0">
                    <a:effectLst/>
                    <a:latin typeface="Times New Roman" panose="02020603050405020304" pitchFamily="18" charset="0"/>
                    <a:ea typeface="SimSun" panose="02010600030101010101" pitchFamily="2" charset="-122"/>
                  </a:rPr>
                  <a:t>This shows that learning can help us reduce the cost of information processing.</a:t>
                </a:r>
                <a:endParaRPr lang="en-CA" sz="3200" dirty="0"/>
              </a:p>
            </p:txBody>
          </p:sp>
        </mc:Choice>
        <mc:Fallback xmlns="">
          <p:sp>
            <p:nvSpPr>
              <p:cNvPr id="3" name="Content Placeholder 2">
                <a:extLst>
                  <a:ext uri="{FF2B5EF4-FFF2-40B4-BE49-F238E27FC236}">
                    <a16:creationId xmlns:a16="http://schemas.microsoft.com/office/drawing/2014/main" id="{E007BB23-57D9-4411-B72D-54D7C0E6CAF1}"/>
                  </a:ext>
                </a:extLst>
              </p:cNvPr>
              <p:cNvSpPr>
                <a:spLocks noGrp="1" noRot="1" noChangeAspect="1" noMove="1" noResize="1" noEditPoints="1" noAdjustHandles="1" noChangeArrowheads="1" noChangeShapeType="1" noTextEdit="1"/>
              </p:cNvSpPr>
              <p:nvPr>
                <p:ph idx="1"/>
              </p:nvPr>
            </p:nvSpPr>
            <p:spPr>
              <a:blipFill>
                <a:blip r:embed="rId2"/>
                <a:stretch>
                  <a:fillRect l="-1333" t="-3081"/>
                </a:stretch>
              </a:blipFill>
            </p:spPr>
            <p:txBody>
              <a:bodyPr/>
              <a:lstStyle/>
              <a:p>
                <a:r>
                  <a:rPr lang="en-CA">
                    <a:noFill/>
                  </a:rPr>
                  <a:t> </a:t>
                </a:r>
              </a:p>
            </p:txBody>
          </p:sp>
        </mc:Fallback>
      </mc:AlternateContent>
    </p:spTree>
    <p:extLst>
      <p:ext uri="{BB962C8B-B14F-4D97-AF65-F5344CB8AC3E}">
        <p14:creationId xmlns:p14="http://schemas.microsoft.com/office/powerpoint/2010/main" val="3446178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92F48-3253-4E38-980A-B2DACBC934A0}"/>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AEE1F72-1D1C-48D7-A232-F0E7A8D72FB7}"/>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the information theory, in a code with shortest average length, the code length of events with probability </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p</a:t>
                </a:r>
                <a:r>
                  <a:rPr lang="en-US" dirty="0">
                    <a:effectLst/>
                    <a:latin typeface="Times New Roman" panose="02020603050405020304" pitchFamily="18" charset="0"/>
                    <a:ea typeface="SimSun" panose="02010600030101010101" pitchFamily="2" charset="-122"/>
                    <a:cs typeface="Times New Roman" panose="02020603050405020304" pitchFamily="18" charset="0"/>
                  </a:rPr>
                  <a:t> should be close to –</a:t>
                </a:r>
                <a:r>
                  <a:rPr lang="en-US" dirty="0" err="1">
                    <a:effectLst/>
                    <a:latin typeface="Times New Roman" panose="02020603050405020304" pitchFamily="18" charset="0"/>
                    <a:ea typeface="SimSun" panose="02010600030101010101" pitchFamily="2" charset="-122"/>
                    <a:cs typeface="Times New Roman" panose="02020603050405020304" pitchFamily="18" charset="0"/>
                  </a:rPr>
                  <a:t>log</a:t>
                </a:r>
                <a:r>
                  <a:rPr lang="en-US" i="1" dirty="0" err="1">
                    <a:effectLst/>
                    <a:latin typeface="Times New Roman" panose="02020603050405020304" pitchFamily="18" charset="0"/>
                    <a:ea typeface="SimSun" panose="02010600030101010101" pitchFamily="2" charset="-122"/>
                    <a:cs typeface="Times New Roman" panose="02020603050405020304" pitchFamily="18" charset="0"/>
                  </a:rPr>
                  <a:t>p</a:t>
                </a:r>
                <a:r>
                  <a:rPr lang="en-US" dirty="0">
                    <a:effectLst/>
                    <a:latin typeface="Times New Roman" panose="02020603050405020304" pitchFamily="18" charset="0"/>
                    <a:ea typeface="SimSun" panose="02010600030101010101" pitchFamily="2" charset="-122"/>
                    <a:cs typeface="Times New Roman" panose="02020603050405020304" pitchFamily="18" charset="0"/>
                  </a:rPr>
                  <a:t>. In this case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r>
                      <a:rPr lang="en-CA" b="0" i="1" smtClean="0">
                        <a:effectLst/>
                        <a:latin typeface="Cambria Math" panose="02040503050406030204" pitchFamily="18" charset="0"/>
                        <a:ea typeface="SimSun" panose="02010600030101010101" pitchFamily="2" charset="-122"/>
                      </a:rPr>
                      <m:t>                                                </m:t>
                    </m:r>
                    <m:r>
                      <a:rPr lang="en-US" i="1" smtClean="0">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2</m:t>
                        </m:r>
                      </m:den>
                    </m:f>
                    <m:r>
                      <a:rPr lang="en-US" i="1">
                        <a:effectLst/>
                        <a:latin typeface="Cambria Math" panose="02040503050406030204" pitchFamily="18" charset="0"/>
                        <a:ea typeface="SimSun" panose="02010600030101010101" pitchFamily="2" charset="-122"/>
                        <a:cs typeface="Times New Roman" panose="02020603050405020304" pitchFamily="18" charset="0"/>
                      </a:rPr>
                      <m:t>)=1</m:t>
                    </m:r>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i="1">
                        <a:effectLst/>
                        <a:latin typeface="Cambria Math" panose="02040503050406030204" pitchFamily="18" charset="0"/>
                        <a:ea typeface="SimSun" panose="02010600030101010101" pitchFamily="2" charset="-122"/>
                        <a:cs typeface="Times New Roman" panose="02020603050405020304" pitchFamily="18" charset="0"/>
                      </a:rPr>
                      <m:t>)=2</m:t>
                    </m:r>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i="1">
                            <a:effectLst/>
                            <a:latin typeface="Cambria Math" panose="02040503050406030204" pitchFamily="18" charset="0"/>
                            <a:ea typeface="SimSun" panose="02010600030101010101" pitchFamily="2" charset="-122"/>
                            <a:cs typeface="Times New Roman" panose="02020603050405020304" pitchFamily="18" charset="0"/>
                          </a:rPr>
                          <m:t>(</m:t>
                        </m:r>
                      </m:e>
                    </m:func>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i="1">
                        <a:effectLst/>
                        <a:latin typeface="Cambria Math" panose="02040503050406030204" pitchFamily="18" charset="0"/>
                        <a:ea typeface="SimSun" panose="02010600030101010101" pitchFamily="2" charset="-122"/>
                        <a:cs typeface="Times New Roman" panose="02020603050405020304" pitchFamily="18" charset="0"/>
                      </a:rPr>
                      <m:t>)=3</m:t>
                    </m:r>
                  </m:oMath>
                </a14:m>
                <a:endParaRPr lang="en-CA" dirty="0"/>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The lengths of the codes designed are consistent with this criterion.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CAEE1F72-1D1C-48D7-A232-F0E7A8D72FB7}"/>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2970627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8407D-CFA0-4D7E-B158-2721477AF30C}"/>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76305D3-CCBC-46EC-9684-FC724C607ACC}"/>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Now assume there is a fundamental change in the probability distribution of four states. The new probabilities become</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r>
                  <a:rPr lang="en-US" dirty="0">
                    <a:effectLst/>
                    <a:ea typeface="SimSun" panose="02010600030101010101" pitchFamily="2" charset="-122"/>
                    <a:cs typeface="Times New Roman" panose="02020603050405020304" pitchFamily="18" charset="0"/>
                  </a:rPr>
                  <a:t>                                               </a:t>
                </a:r>
                <a14:m>
                  <m:oMath xmlns:m="http://schemas.openxmlformats.org/officeDocument/2006/math">
                    <m:r>
                      <a:rPr lang="en-US" i="1" smtClean="0">
                        <a:effectLst/>
                        <a:latin typeface="Cambria Math" panose="02040503050406030204" pitchFamily="18" charset="0"/>
                        <a:ea typeface="SimSun" panose="02010600030101010101" pitchFamily="2" charset="-122"/>
                        <a:cs typeface="Times New Roman" panose="02020603050405020304" pitchFamily="18" charset="0"/>
                      </a:rPr>
                      <m:t>𝑃</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𝑥</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=1)=</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𝑃</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=2)=</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𝑃</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=3)=</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4</m:t>
                        </m:r>
                      </m:den>
                    </m:f>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𝑃</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=4)=</m:t>
                    </m:r>
                    <m:f>
                      <m:f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2</m:t>
                        </m:r>
                      </m:den>
                    </m:f>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E76305D3-CCBC-46EC-9684-FC724C607ACC}"/>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1943893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CAC0E-F0A4-4F33-9AEB-04589D4C8A8C}"/>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753B23-F866-4A54-9D78-F6D5712CF564}"/>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If the coding system remains the same, the average length of code per symbol becomes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f>
                      <m:fPr>
                        <m:ctrlPr>
                          <a:rPr lang="en-CA" i="1" smtClean="0">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1+</m:t>
                    </m:r>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2+</m:t>
                    </m:r>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3+</m:t>
                    </m:r>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2</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3=2.625</m:t>
                    </m:r>
                  </m:oMath>
                </a14:m>
                <a:endParaRPr lang="en-CA" dirty="0"/>
              </a:p>
              <a:p>
                <a:r>
                  <a:rPr lang="en-US" dirty="0">
                    <a:effectLst/>
                    <a:latin typeface="Times New Roman" panose="02020603050405020304" pitchFamily="18" charset="0"/>
                    <a:ea typeface="SimSun" panose="02010600030101010101" pitchFamily="2" charset="-122"/>
                  </a:rPr>
                  <a:t>which is longer than 2, the average length of generic code that can be designed without any knowledge about the probability distribution of the states. </a:t>
                </a:r>
              </a:p>
              <a:p>
                <a:endParaRPr lang="en-CA" dirty="0"/>
              </a:p>
            </p:txBody>
          </p:sp>
        </mc:Choice>
        <mc:Fallback xmlns="">
          <p:sp>
            <p:nvSpPr>
              <p:cNvPr id="3" name="Content Placeholder 2">
                <a:extLst>
                  <a:ext uri="{FF2B5EF4-FFF2-40B4-BE49-F238E27FC236}">
                    <a16:creationId xmlns:a16="http://schemas.microsoft.com/office/drawing/2014/main" id="{AD753B23-F866-4A54-9D78-F6D5712CF564}"/>
                  </a:ext>
                </a:extLst>
              </p:cNvPr>
              <p:cNvSpPr>
                <a:spLocks noGrp="1" noRot="1" noChangeAspect="1" noMove="1" noResize="1" noEditPoints="1" noAdjustHandles="1" noChangeArrowheads="1" noChangeShapeType="1" noTextEdit="1"/>
              </p:cNvSpPr>
              <p:nvPr>
                <p:ph idx="1"/>
              </p:nvPr>
            </p:nvSpPr>
            <p:spPr>
              <a:blipFill>
                <a:blip r:embed="rId2"/>
                <a:stretch>
                  <a:fillRect l="-1043" t="-2381" r="-174"/>
                </a:stretch>
              </a:blipFill>
            </p:spPr>
            <p:txBody>
              <a:bodyPr/>
              <a:lstStyle/>
              <a:p>
                <a:r>
                  <a:rPr lang="en-CA">
                    <a:noFill/>
                  </a:rPr>
                  <a:t> </a:t>
                </a:r>
              </a:p>
            </p:txBody>
          </p:sp>
        </mc:Fallback>
      </mc:AlternateContent>
    </p:spTree>
    <p:extLst>
      <p:ext uri="{BB962C8B-B14F-4D97-AF65-F5344CB8AC3E}">
        <p14:creationId xmlns:p14="http://schemas.microsoft.com/office/powerpoint/2010/main" val="2531380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6AC4-BFE6-49FA-BADF-58F54FEDEFEE}"/>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1E9C521-936F-4002-B358-95BA3545566A}"/>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rPr>
                  <a:t>The average length of code per symbol also can be calculated from the generalized entropy function as</a:t>
                </a:r>
              </a:p>
              <a:p>
                <a14:m>
                  <m:oMath xmlns:m="http://schemas.openxmlformats.org/officeDocument/2006/math">
                    <m:f>
                      <m:fPr>
                        <m:ctrlPr>
                          <a:rPr lang="en-CA" i="1" smtClean="0">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2</m:t>
                            </m:r>
                          </m:den>
                        </m:f>
                      </m:e>
                    </m:func>
                    <m:r>
                      <a:rPr lang="en-US"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4</m:t>
                            </m:r>
                          </m:den>
                        </m:f>
                      </m:e>
                    </m:func>
                    <m:r>
                      <a:rPr lang="en-US"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4</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e>
                    </m:func>
                    <m:r>
                      <a:rPr lang="en-US" i="1">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2</m:t>
                        </m:r>
                      </m:den>
                    </m:f>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ctrlPr>
                              <a:rPr lang="en-CA" i="1">
                                <a:effectLst/>
                                <a:latin typeface="Cambria Math" panose="02040503050406030204" pitchFamily="18" charset="0"/>
                              </a:rPr>
                            </m:ctrlPr>
                          </m:fPr>
                          <m:num>
                            <m:r>
                              <a:rPr lang="en-US"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i="1">
                                <a:effectLst/>
                                <a:latin typeface="Cambria Math" panose="02040503050406030204" pitchFamily="18" charset="0"/>
                                <a:ea typeface="SimSun" panose="02010600030101010101" pitchFamily="2" charset="-122"/>
                                <a:cs typeface="Times New Roman" panose="02020603050405020304" pitchFamily="18" charset="0"/>
                              </a:rPr>
                              <m:t>8</m:t>
                            </m:r>
                          </m:den>
                        </m:f>
                      </m:e>
                    </m:func>
                    <m:r>
                      <a:rPr lang="en-US" i="1">
                        <a:effectLst/>
                        <a:latin typeface="Cambria Math" panose="02040503050406030204" pitchFamily="18" charset="0"/>
                        <a:ea typeface="SimSun" panose="02010600030101010101" pitchFamily="2" charset="-122"/>
                        <a:cs typeface="Times New Roman" panose="02020603050405020304" pitchFamily="18" charset="0"/>
                      </a:rPr>
                      <m:t>)=2.625</m:t>
                    </m:r>
                  </m:oMath>
                </a14:m>
                <a:endParaRPr lang="en-US" dirty="0">
                  <a:latin typeface="Times New Roman" panose="02020603050405020304" pitchFamily="18" charset="0"/>
                  <a:ea typeface="SimSun" panose="02010600030101010101" pitchFamily="2" charset="-122"/>
                </a:endParaRPr>
              </a:p>
              <a:p>
                <a:r>
                  <a:rPr lang="en-US" dirty="0">
                    <a:effectLst/>
                    <a:latin typeface="Times New Roman" panose="02020603050405020304" pitchFamily="18" charset="0"/>
                    <a:ea typeface="SimSun" panose="02010600030101010101" pitchFamily="2" charset="-122"/>
                    <a:cs typeface="Times New Roman" panose="02020603050405020304" pitchFamily="18" charset="0"/>
                  </a:rPr>
                  <a:t>which is the same as calculating average length of coding directly.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the above calculation, knowledge gained from past experience may hinder instead of helping information processing when environment change substantially or when we attempt new tasks that are very different from earlier experiences.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E1E9C521-936F-4002-B358-95BA3545566A}"/>
                  </a:ext>
                </a:extLst>
              </p:cNvPr>
              <p:cNvSpPr>
                <a:spLocks noGrp="1" noRot="1" noChangeAspect="1" noMove="1" noResize="1" noEditPoints="1" noAdjustHandles="1" noChangeArrowheads="1" noChangeShapeType="1" noTextEdit="1"/>
              </p:cNvSpPr>
              <p:nvPr>
                <p:ph idx="1"/>
              </p:nvPr>
            </p:nvSpPr>
            <p:spPr>
              <a:blipFill>
                <a:blip r:embed="rId2"/>
                <a:stretch>
                  <a:fillRect l="-1043" t="-2381" r="-1391"/>
                </a:stretch>
              </a:blipFill>
            </p:spPr>
            <p:txBody>
              <a:bodyPr/>
              <a:lstStyle/>
              <a:p>
                <a:r>
                  <a:rPr lang="en-CA">
                    <a:noFill/>
                  </a:rPr>
                  <a:t> </a:t>
                </a:r>
              </a:p>
            </p:txBody>
          </p:sp>
        </mc:Fallback>
      </mc:AlternateContent>
    </p:spTree>
    <p:extLst>
      <p:ext uri="{BB962C8B-B14F-4D97-AF65-F5344CB8AC3E}">
        <p14:creationId xmlns:p14="http://schemas.microsoft.com/office/powerpoint/2010/main" val="1763758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B8AF-EC4D-46FD-B0D2-2F0CBEA7BC2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E0FAB42-E764-44A6-B2E3-4B80DFF81676}"/>
              </a:ext>
            </a:extLst>
          </p:cNvPr>
          <p:cNvSpPr>
            <a:spLocks noGrp="1"/>
          </p:cNvSpPr>
          <p:nvPr>
            <p:ph idx="1"/>
          </p:nvPr>
        </p:nvSpPr>
        <p:spPr/>
        <p:txBody>
          <a:bodyPr>
            <a:no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In this particular example, the cost reduction from a specialized coding system is 2 – 1.75 = 0.25, when the specialized system provides an accurate representation of the world.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When the world changes, the extra cost in information processing is 2.625 – 2 = 0.625, which is much larger than 0.25, the previous cost reduction. </a:t>
            </a:r>
          </a:p>
          <a:p>
            <a:pPr marL="0" indent="0">
              <a:buNone/>
            </a:pP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24664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1804E-FF76-4608-B7EF-A01C07D02CEC}"/>
              </a:ext>
            </a:extLst>
          </p:cNvPr>
          <p:cNvSpPr>
            <a:spLocks noGrp="1"/>
          </p:cNvSpPr>
          <p:nvPr>
            <p:ph type="title"/>
          </p:nvPr>
        </p:nvSpPr>
        <p:spPr/>
        <p:txBody>
          <a:bodyPr/>
          <a:lstStyle/>
          <a:p>
            <a:r>
              <a:rPr lang="en-CA" dirty="0"/>
              <a:t>Entropy Theory of Information</a:t>
            </a:r>
          </a:p>
        </p:txBody>
      </p:sp>
      <p:sp>
        <p:nvSpPr>
          <p:cNvPr id="3" name="Content Placeholder 2">
            <a:extLst>
              <a:ext uri="{FF2B5EF4-FFF2-40B4-BE49-F238E27FC236}">
                <a16:creationId xmlns:a16="http://schemas.microsoft.com/office/drawing/2014/main" id="{84138F77-676A-4CF1-B401-2B45289DDB9A}"/>
              </a:ext>
            </a:extLst>
          </p:cNvPr>
          <p:cNvSpPr>
            <a:spLocks noGrp="1"/>
          </p:cNvSpPr>
          <p:nvPr>
            <p:ph idx="1"/>
          </p:nvPr>
        </p:nvSpPr>
        <p:spPr/>
        <p:txBody>
          <a:bodyPr>
            <a:normAutofit/>
          </a:bodyPr>
          <a:lstStyle/>
          <a:p>
            <a:r>
              <a:rPr lang="en-CA" dirty="0"/>
              <a:t>Shannon developed the entropy theory of information in 1948</a:t>
            </a:r>
          </a:p>
          <a:p>
            <a:r>
              <a:rPr lang="en-US" dirty="0"/>
              <a:t>The value of information is a function of probability and must satisfy the following properties: </a:t>
            </a:r>
          </a:p>
          <a:p>
            <a:endParaRPr lang="en-US" dirty="0"/>
          </a:p>
          <a:p>
            <a:r>
              <a:rPr lang="en-US" dirty="0"/>
              <a:t>(a)	The information value of two events is higher than the value of each of them.</a:t>
            </a:r>
          </a:p>
          <a:p>
            <a:r>
              <a:rPr lang="en-US" dirty="0"/>
              <a:t>(b)	If two events are independent, the information value of the two events will be the sum of the two. </a:t>
            </a:r>
          </a:p>
          <a:p>
            <a:r>
              <a:rPr lang="en-US" dirty="0"/>
              <a:t>(c)	The information value of any event is non-negative.</a:t>
            </a:r>
          </a:p>
          <a:p>
            <a:endParaRPr lang="en-CA" dirty="0"/>
          </a:p>
          <a:p>
            <a:endParaRPr lang="en-CA" dirty="0"/>
          </a:p>
        </p:txBody>
      </p:sp>
    </p:spTree>
    <p:extLst>
      <p:ext uri="{BB962C8B-B14F-4D97-AF65-F5344CB8AC3E}">
        <p14:creationId xmlns:p14="http://schemas.microsoft.com/office/powerpoint/2010/main" val="3953173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8A587-1404-4383-A43A-C7DA18E4584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16FC14-4F08-4C41-9DE9-B33A3C27AF02}"/>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This is a general pattern.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It indicates that previous experience, expertise and knowledge can be very detrimental to adaptation in a changing environment.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This explains why previous dominant species or societies are prone to failures while marginal species or societies come to dominance in new environment.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Dominant, high fixed cost systems often have difficulty adapting to new environment while marginal, low fixed cost systems can adapt quickly.</a:t>
            </a:r>
            <a:endParaRPr lang="en-CA" dirty="0"/>
          </a:p>
        </p:txBody>
      </p:sp>
    </p:spTree>
    <p:extLst>
      <p:ext uri="{BB962C8B-B14F-4D97-AF65-F5344CB8AC3E}">
        <p14:creationId xmlns:p14="http://schemas.microsoft.com/office/powerpoint/2010/main" val="70681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C4055-D099-4D21-9185-1BF41BFAF2B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6714B4C-0517-4E15-861F-AD28A81A9CC4}"/>
              </a:ext>
            </a:extLst>
          </p:cNvPr>
          <p:cNvSpPr>
            <a:spLocks noGrp="1"/>
          </p:cNvSpPr>
          <p:nvPr>
            <p:ph idx="1"/>
          </p:nvPr>
        </p:nvSpPr>
        <p:spPr/>
        <p:txBody>
          <a:bodyPr>
            <a:noAutofit/>
          </a:bodyPr>
          <a:lstStyle/>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above discussion shows that the cost of information processing is low when a state with probability </a:t>
            </a:r>
            <a:r>
              <a:rPr lang="en-US" sz="2400" i="1" dirty="0">
                <a:effectLst/>
                <a:latin typeface="Times New Roman" panose="02020603050405020304" pitchFamily="18" charset="0"/>
                <a:ea typeface="SimSun" panose="02010600030101010101" pitchFamily="2" charset="-122"/>
                <a:cs typeface="Times New Roman" panose="02020603050405020304" pitchFamily="18" charset="0"/>
              </a:rPr>
              <a:t>p</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is represented by a symbol of length about –log </a:t>
            </a:r>
            <a:r>
              <a:rPr lang="en-US" sz="2400" i="1" dirty="0">
                <a:effectLst/>
                <a:latin typeface="Times New Roman" panose="02020603050405020304" pitchFamily="18" charset="0"/>
                <a:ea typeface="SimSun" panose="02010600030101010101" pitchFamily="2" charset="-122"/>
                <a:cs typeface="Times New Roman" panose="02020603050405020304" pitchFamily="18" charset="0"/>
              </a:rPr>
              <a:t>p</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When </a:t>
            </a:r>
            <a:r>
              <a:rPr lang="en-US" sz="2400" i="1" dirty="0">
                <a:effectLst/>
                <a:latin typeface="Times New Roman" panose="02020603050405020304" pitchFamily="18" charset="0"/>
                <a:ea typeface="SimSun" panose="02010600030101010101" pitchFamily="2" charset="-122"/>
                <a:cs typeface="Times New Roman" panose="02020603050405020304" pitchFamily="18" charset="0"/>
              </a:rPr>
              <a:t>p</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is large, -log </a:t>
            </a:r>
            <a:r>
              <a:rPr lang="en-US" sz="2400" i="1" dirty="0">
                <a:effectLst/>
                <a:latin typeface="Times New Roman" panose="02020603050405020304" pitchFamily="18" charset="0"/>
                <a:ea typeface="SimSun" panose="02010600030101010101" pitchFamily="2" charset="-122"/>
                <a:cs typeface="Times New Roman" panose="02020603050405020304" pitchFamily="18" charset="0"/>
              </a:rPr>
              <a:t>p</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is small.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“In general, instances of large classes are recalled better and faster than instances of less frequent classes; that likely occurrences are easier to imagine than unlikely ones; and that the associative connections between events are strengthened when the events frequently co-occur” (Tversky and Kahneman, 1974, p.1128).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A coding system that is a good representative of the information source has a lower cost of information processing than a generic coding system which does not require specific knowledge of the information sources. </a:t>
            </a:r>
          </a:p>
          <a:p>
            <a:endParaRPr lang="en-CA"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449976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D0AFD-A8E5-4948-9566-CCA29F8B9E9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9A127C0-154B-4FF5-BCE6-F5529FB31992}"/>
              </a:ext>
            </a:extLst>
          </p:cNvPr>
          <p:cNvSpPr>
            <a:spLocks noGrp="1"/>
          </p:cNvSpPr>
          <p:nvPr>
            <p:ph idx="1"/>
          </p:nvPr>
        </p:nvSpPr>
        <p:spPr/>
        <p:txBody>
          <a:bodyPr>
            <a:normAutofit lnSpcReduction="10000"/>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According to Shannon, “The transducer which does the encoding should match the source to the channel in a statistical sense (Shannon and Weaver, 1949, p. 31)”.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Therefore, it is economical to learn about the environment and develop coding systems accordingly.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However, a more refined and specialized coding system performs poorly compared with a generic coding system when transmitting information without specific structures or with structures very different from the coding system.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 choice of coding systems and their life spans depends on how persistent the environments are.</a:t>
            </a:r>
            <a:endParaRPr lang="en-CA" dirty="0"/>
          </a:p>
        </p:txBody>
      </p:sp>
    </p:spTree>
    <p:extLst>
      <p:ext uri="{BB962C8B-B14F-4D97-AF65-F5344CB8AC3E}">
        <p14:creationId xmlns:p14="http://schemas.microsoft.com/office/powerpoint/2010/main" val="1580081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7172-E1AE-405F-8ADD-A98FF84AB05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90F2DDF-507F-4F38-906B-835D9B94D8BE}"/>
              </a:ext>
            </a:extLst>
          </p:cNvPr>
          <p:cNvSpPr>
            <a:spLocks noGrp="1"/>
          </p:cNvSpPr>
          <p:nvPr>
            <p:ph idx="1"/>
          </p:nvPr>
        </p:nvSpPr>
        <p:spPr/>
        <p:txBody>
          <a:bodyPr>
            <a:noAutofit/>
          </a:bodyPr>
          <a:lstStyle/>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“In general, ideal or near ideal encoding requires a long delay in the transmitter and receiver (Shannon and Weaver, p. 31)”.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exact length of delay for ideal encoding depends on the persistence of statistical patterns.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requirement for delay in encoding presents a tradeoff between efficiency and flexibility.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For coding to be efficient, a long delay is required to accurately measure the statistical distribution of random processes.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However, random processes are not always stationary.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longer delay in encoding, the slower a system responds to structural changes in random processes. </a:t>
            </a:r>
            <a:endParaRPr lang="en-CA"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1155563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E1C27-2D62-4128-9A2A-EC8434258D9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68107FA-AD85-48F6-BCCA-C430ED4744EA}"/>
              </a:ext>
            </a:extLst>
          </p:cNvPr>
          <p:cNvSpPr>
            <a:spLocks noGrp="1"/>
          </p:cNvSpPr>
          <p:nvPr>
            <p:ph idx="1"/>
          </p:nvPr>
        </p:nvSpPr>
        <p:spPr/>
        <p:txBody>
          <a:bodyPr>
            <a:normAutofit lnSpcReduction="10000"/>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statistics, this corresponds to the tradeoff between type I and type II errors.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An attempt to reduce one type of error will increase another type of error.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human psychology, this corresponds to conservatism (underreaction) and overreaction.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An attempt to reduce one type of bias will increase the likelihood of another bias.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light of this understanding, should we continue to call these psychological patterns biases?</a:t>
            </a:r>
            <a:endParaRPr lang="en-CA" dirty="0"/>
          </a:p>
        </p:txBody>
      </p:sp>
    </p:spTree>
    <p:extLst>
      <p:ext uri="{BB962C8B-B14F-4D97-AF65-F5344CB8AC3E}">
        <p14:creationId xmlns:p14="http://schemas.microsoft.com/office/powerpoint/2010/main" val="1952553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52D17-7D13-4332-AEA2-77ADBF6AD58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7D7AF3D-B562-467F-9B30-21FFFCB4DB96}"/>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In physics and mathematics, we often call certain pairs of variables, such as position and momentum, or energy and time, as conjugate variables.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uncertainty principle, these pairs of variables cannot be measured accurately simultaneously. </a:t>
            </a: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96193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6900-5B37-49B1-7D62-BBD1A3ADDAF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E6A8B9F-E5D7-AFA8-9523-72B436AC1687}"/>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Similarly, we may call conservatism (underreaction) and overreaction as conjugate variables. </a:t>
            </a:r>
          </a:p>
          <a:p>
            <a:r>
              <a:rPr lang="en-US" dirty="0">
                <a:latin typeface="Times New Roman" panose="02020603050405020304" pitchFamily="18" charset="0"/>
                <a:ea typeface="SimSun" panose="02010600030101010101" pitchFamily="2" charset="-122"/>
                <a:cs typeface="Times New Roman" panose="02020603050405020304" pitchFamily="18" charset="0"/>
              </a:rPr>
              <a:t>This analogy is not very precise. Position and momentum are truly conjugate variables. But underreaction and overreaction are not. We may think of something better.</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dirty="0">
                <a:effectLst/>
                <a:latin typeface="Times New Roman" panose="02020603050405020304" pitchFamily="18" charset="0"/>
                <a:ea typeface="SimSun" panose="02010600030101010101" pitchFamily="2" charset="-122"/>
                <a:cs typeface="Times New Roman" panose="02020603050405020304" pitchFamily="18" charset="0"/>
              </a:rPr>
              <a:t>We cannot reduce the level of conservatism indefinitely without increasing the level of overreaction.</a:t>
            </a:r>
            <a:endParaRPr lang="en-CA" dirty="0"/>
          </a:p>
        </p:txBody>
      </p:sp>
    </p:spTree>
    <p:extLst>
      <p:ext uri="{BB962C8B-B14F-4D97-AF65-F5344CB8AC3E}">
        <p14:creationId xmlns:p14="http://schemas.microsoft.com/office/powerpoint/2010/main" val="2859206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2F8-22FC-4859-B3A9-816AA7E0AC24}"/>
              </a:ext>
            </a:extLst>
          </p:cNvPr>
          <p:cNvSpPr>
            <a:spLocks noGrp="1"/>
          </p:cNvSpPr>
          <p:nvPr>
            <p:ph type="title"/>
          </p:nvPr>
        </p:nvSpPr>
        <p:spPr/>
        <p:txBody>
          <a:bodyPr/>
          <a:lstStyle/>
          <a:p>
            <a:r>
              <a:rPr lang="en-US" dirty="0">
                <a:latin typeface="Times New Roman" panose="02020603050405020304" pitchFamily="18" charset="0"/>
                <a:ea typeface="SimSun" panose="02010600030101010101" pitchFamily="2" charset="-122"/>
                <a:cs typeface="Times New Roman" panose="02020603050405020304" pitchFamily="18" charset="0"/>
              </a:rPr>
              <a:t>G</a:t>
            </a:r>
            <a:r>
              <a:rPr lang="en-US" dirty="0">
                <a:effectLst/>
                <a:latin typeface="Times New Roman" panose="02020603050405020304" pitchFamily="18" charset="0"/>
                <a:ea typeface="SimSun" panose="02010600030101010101" pitchFamily="2" charset="-122"/>
                <a:cs typeface="Times New Roman" panose="02020603050405020304" pitchFamily="18" charset="0"/>
              </a:rPr>
              <a:t>eneral formulation</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11E0379-0B43-49D4-AFC5-64D19D397A88}"/>
                  </a:ext>
                </a:extLst>
              </p:cNvPr>
              <p:cNvSpPr>
                <a:spLocks noGrp="1"/>
              </p:cNvSpPr>
              <p:nvPr>
                <p:ph idx="1"/>
              </p:nvPr>
            </p:nvSpPr>
            <p:spPr/>
            <p:txBody>
              <a:bodyPr>
                <a:normAutofit/>
              </a:bodyPr>
              <a:lstStyle/>
              <a:p>
                <a:pPr algn="just">
                  <a:lnSpc>
                    <a:spcPct val="115000"/>
                  </a:lnSpc>
                  <a:spcAft>
                    <a:spcPts val="1000"/>
                  </a:spcAft>
                </a:pPr>
                <a:r>
                  <a:rPr lang="en-US" dirty="0">
                    <a:effectLst/>
                    <a:latin typeface="Times New Roman" panose="02020603050405020304" pitchFamily="18" charset="0"/>
                    <a:ea typeface="SimSun" panose="02010600030101010101" pitchFamily="2" charset="-122"/>
                    <a:cs typeface="Times New Roman" panose="02020603050405020304" pitchFamily="18" charset="0"/>
                  </a:rPr>
                  <a:t>Suppose a random variable, </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X</a:t>
                </a:r>
                <a:r>
                  <a:rPr lang="en-US" dirty="0">
                    <a:effectLst/>
                    <a:latin typeface="Times New Roman" panose="02020603050405020304" pitchFamily="18" charset="0"/>
                    <a:ea typeface="SimSun" panose="02010600030101010101" pitchFamily="2" charset="-122"/>
                    <a:cs typeface="Times New Roman" panose="02020603050405020304" pitchFamily="18" charset="0"/>
                  </a:rPr>
                  <a:t>, has </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n</a:t>
                </a:r>
                <a:r>
                  <a:rPr lang="en-US" dirty="0">
                    <a:effectLst/>
                    <a:latin typeface="Times New Roman" panose="02020603050405020304" pitchFamily="18" charset="0"/>
                    <a:ea typeface="SimSun" panose="02010600030101010101" pitchFamily="2" charset="-122"/>
                    <a:cs typeface="Times New Roman" panose="02020603050405020304" pitchFamily="18" charset="0"/>
                  </a:rPr>
                  <a:t> discrete states {</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x</a:t>
                </a:r>
                <a:r>
                  <a:rPr lang="en-US" i="1"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 x</a:t>
                </a:r>
                <a:r>
                  <a:rPr lang="en-US" i="1"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 …,</a:t>
                </a:r>
                <a:r>
                  <a:rPr lang="en-US" i="1" dirty="0" err="1">
                    <a:effectLst/>
                    <a:latin typeface="Times New Roman" panose="02020603050405020304" pitchFamily="18" charset="0"/>
                    <a:ea typeface="SimSun" panose="02010600030101010101" pitchFamily="2" charset="-122"/>
                    <a:cs typeface="Times New Roman" panose="02020603050405020304" pitchFamily="18" charset="0"/>
                  </a:rPr>
                  <a:t>x</a:t>
                </a:r>
                <a:r>
                  <a:rPr lang="en-US" i="1" baseline="-25000" dirty="0" err="1">
                    <a:effectLst/>
                    <a:latin typeface="Times New Roman" panose="02020603050405020304" pitchFamily="18" charset="0"/>
                    <a:ea typeface="SimSun" panose="02010600030101010101" pitchFamily="2" charset="-122"/>
                    <a:cs typeface="Times New Roman" panose="02020603050405020304" pitchFamily="18" charset="0"/>
                  </a:rPr>
                  <a:t>n</a:t>
                </a:r>
                <a:r>
                  <a:rPr lang="en-US" dirty="0">
                    <a:effectLst/>
                    <a:latin typeface="Times New Roman" panose="02020603050405020304" pitchFamily="18" charset="0"/>
                    <a:ea typeface="SimSun" panose="02010600030101010101" pitchFamily="2" charset="-122"/>
                    <a:cs typeface="Times New Roman" panose="02020603050405020304" pitchFamily="18" charset="0"/>
                  </a:rPr>
                  <a:t>}, with probability</a:t>
                </a:r>
                <a:r>
                  <a:rPr lang="en-US" b="1" dirty="0">
                    <a:effectLst/>
                    <a:latin typeface="Calibri" panose="020F0502020204030204" pitchFamily="34" charset="0"/>
                    <a:ea typeface="SimSun" panose="02010600030101010101" pitchFamily="2" charset="-122"/>
                    <a:cs typeface="Times New Roman" panose="02020603050405020304" pitchFamily="18" charset="0"/>
                  </a:rPr>
                  <a:t> </a:t>
                </a:r>
                <a:r>
                  <a:rPr lang="en-US" dirty="0">
                    <a:effectLst/>
                    <a:latin typeface="Times New Roman" panose="02020603050405020304" pitchFamily="18" charset="0"/>
                    <a:ea typeface="SimSun" panose="02010600030101010101" pitchFamily="2" charset="-122"/>
                    <a:cs typeface="Times New Roman" panose="02020603050405020304" pitchFamily="18" charset="0"/>
                  </a:rPr>
                  <a:t>{</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p</a:t>
                </a:r>
                <a:r>
                  <a:rPr lang="en-US" i="1"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en-US" i="1" dirty="0">
                    <a:effectLst/>
                    <a:latin typeface="Times New Roman" panose="02020603050405020304" pitchFamily="18" charset="0"/>
                    <a:ea typeface="SimSun" panose="02010600030101010101" pitchFamily="2" charset="-122"/>
                    <a:cs typeface="Times New Roman" panose="02020603050405020304" pitchFamily="18" charset="0"/>
                  </a:rPr>
                  <a:t>, …</a:t>
                </a:r>
                <a:r>
                  <a:rPr lang="en-US" i="1" dirty="0" err="1">
                    <a:effectLst/>
                    <a:latin typeface="Times New Roman" panose="02020603050405020304" pitchFamily="18" charset="0"/>
                    <a:ea typeface="SimSun" panose="02010600030101010101" pitchFamily="2" charset="-122"/>
                    <a:cs typeface="Times New Roman" panose="02020603050405020304" pitchFamily="18" charset="0"/>
                  </a:rPr>
                  <a:t>p</a:t>
                </a:r>
                <a:r>
                  <a:rPr lang="en-US" i="1" baseline="-25000" dirty="0" err="1">
                    <a:effectLst/>
                    <a:latin typeface="Times New Roman" panose="02020603050405020304" pitchFamily="18" charset="0"/>
                    <a:ea typeface="SimSun" panose="02010600030101010101" pitchFamily="2" charset="-122"/>
                    <a:cs typeface="Times New Roman" panose="02020603050405020304" pitchFamily="18" charset="0"/>
                  </a:rPr>
                  <a:t>n</a:t>
                </a:r>
                <a:r>
                  <a:rPr lang="en-US" dirty="0">
                    <a:effectLst/>
                    <a:latin typeface="Times New Roman" panose="02020603050405020304" pitchFamily="18" charset="0"/>
                    <a:ea typeface="SimSun" panose="02010600030101010101" pitchFamily="2" charset="-122"/>
                    <a:cs typeface="Times New Roman" panose="02020603050405020304" pitchFamily="18" charset="0"/>
                  </a:rPr>
                  <a:t>}</a:t>
                </a:r>
                <a:r>
                  <a:rPr lang="en-US" b="1" dirty="0">
                    <a:effectLst/>
                    <a:latin typeface="Times New Roman" panose="02020603050405020304" pitchFamily="18" charset="0"/>
                    <a:ea typeface="SimSun" panose="02010600030101010101" pitchFamily="2" charset="-122"/>
                    <a:cs typeface="Times New Roman" panose="02020603050405020304" pitchFamily="18" charset="0"/>
                  </a:rPr>
                  <a:t>. </a:t>
                </a:r>
                <a:r>
                  <a:rPr lang="en-US" dirty="0">
                    <a:effectLst/>
                    <a:latin typeface="Times New Roman" panose="02020603050405020304" pitchFamily="18" charset="0"/>
                    <a:ea typeface="SimSun" panose="02010600030101010101" pitchFamily="2" charset="-122"/>
                    <a:cs typeface="Times New Roman" panose="02020603050405020304" pitchFamily="18" charset="0"/>
                  </a:rPr>
                  <a:t>The lower bound for the cost of information transmission is the entropy of the random variable. Mathematically, the lower bound is </a:t>
                </a:r>
              </a:p>
              <a:p>
                <a:pPr algn="just">
                  <a:lnSpc>
                    <a:spcPct val="115000"/>
                  </a:lnSpc>
                  <a:spcAft>
                    <a:spcPts val="1000"/>
                  </a:spcAft>
                </a:pPr>
                <a14:m>
                  <m:oMath xmlns:m="http://schemas.openxmlformats.org/officeDocument/2006/math">
                    <m:nary>
                      <m:naryPr>
                        <m:chr m:val="∑"/>
                        <m:ctrlPr>
                          <a:rPr lang="en-CA" i="1" smtClean="0">
                            <a:effectLst/>
                            <a:latin typeface="Cambria Math" panose="02040503050406030204" pitchFamily="18" charset="0"/>
                          </a:rPr>
                        </m:ctrlPr>
                      </m:naryPr>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r>
                          <a:rPr lang="en-US" i="1">
                            <a:effectLst/>
                            <a:latin typeface="Cambria Math" panose="02040503050406030204" pitchFamily="18" charset="0"/>
                            <a:ea typeface="SimSun" panose="02010600030101010101" pitchFamily="2" charset="-122"/>
                            <a:cs typeface="Times New Roman" panose="02020603050405020304" pitchFamily="18" charset="0"/>
                          </a:rPr>
                          <m:t>=1</m:t>
                        </m:r>
                      </m:sub>
                      <m:sup>
                        <m:r>
                          <a:rPr lang="en-US" i="1">
                            <a:effectLst/>
                            <a:latin typeface="Cambria Math" panose="02040503050406030204" pitchFamily="18" charset="0"/>
                            <a:ea typeface="SimSun" panose="02010600030101010101" pitchFamily="2" charset="-122"/>
                            <a:cs typeface="Times New Roman" panose="02020603050405020304" pitchFamily="18" charset="0"/>
                          </a:rPr>
                          <m:t>𝑛</m:t>
                        </m:r>
                      </m:sup>
                      <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sub>
                        </m:sSub>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fName>
                          <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sub>
                            </m:sSub>
                          </m:e>
                        </m:func>
                        <m:r>
                          <a:rPr lang="en-US" i="1">
                            <a:effectLst/>
                            <a:latin typeface="Cambria Math" panose="02040503050406030204" pitchFamily="18" charset="0"/>
                            <a:ea typeface="SimSun" panose="02010600030101010101" pitchFamily="2" charset="-122"/>
                            <a:cs typeface="Times New Roman" panose="02020603050405020304" pitchFamily="18" charset="0"/>
                          </a:rPr>
                          <m:t>)</m:t>
                        </m:r>
                        <m:r>
                          <m:rPr>
                            <m:nor/>
                          </m:rPr>
                          <a:rPr lang="en-US">
                            <a:effectLst/>
                            <a:latin typeface="Cambria Math" panose="02040503050406030204" pitchFamily="18" charset="0"/>
                            <a:ea typeface="SimSun" panose="02010600030101010101" pitchFamily="2" charset="-122"/>
                            <a:cs typeface="Times New Roman" panose="02020603050405020304" pitchFamily="18" charset="0"/>
                          </a:rPr>
                          <m:t>                      </m:t>
                        </m:r>
                      </m:e>
                    </m:nary>
                  </m:oMath>
                </a14:m>
                <a:endParaRPr lang="en-CA" dirty="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15000"/>
                  </a:lnSpc>
                  <a:spcAft>
                    <a:spcPts val="1000"/>
                  </a:spcAft>
                </a:pPr>
                <a:r>
                  <a:rPr lang="en-US" dirty="0">
                    <a:effectLst/>
                    <a:ea typeface="SimSun" panose="02010600030101010101" pitchFamily="2" charset="-122"/>
                  </a:rPr>
                  <a:t>where</a:t>
                </a:r>
                <a:r>
                  <a:rPr lang="en-US" b="1" dirty="0">
                    <a:effectLst/>
                    <a:ea typeface="SimSun" panose="02010600030101010101" pitchFamily="2" charset="-122"/>
                  </a:rPr>
                  <a:t> </a:t>
                </a:r>
                <a:r>
                  <a:rPr lang="en-US" dirty="0">
                    <a:effectLst/>
                    <a:latin typeface="Times New Roman" panose="02020603050405020304" pitchFamily="18" charset="0"/>
                    <a:ea typeface="SimSun" panose="02010600030101010101" pitchFamily="2" charset="-122"/>
                  </a:rPr>
                  <a:t>{</a:t>
                </a:r>
                <a:r>
                  <a:rPr lang="en-US" i="1" dirty="0">
                    <a:effectLst/>
                    <a:latin typeface="Times New Roman" panose="02020603050405020304" pitchFamily="18" charset="0"/>
                    <a:ea typeface="SimSun" panose="02010600030101010101" pitchFamily="2" charset="-122"/>
                  </a:rPr>
                  <a:t>p</a:t>
                </a:r>
                <a:r>
                  <a:rPr lang="en-US" i="1" baseline="-25000" dirty="0">
                    <a:effectLst/>
                    <a:latin typeface="Times New Roman" panose="02020603050405020304" pitchFamily="18" charset="0"/>
                    <a:ea typeface="SimSun" panose="02010600030101010101" pitchFamily="2" charset="-122"/>
                  </a:rPr>
                  <a:t>1</a:t>
                </a:r>
                <a:r>
                  <a:rPr lang="en-US" i="1" dirty="0">
                    <a:effectLst/>
                    <a:latin typeface="Times New Roman" panose="02020603050405020304" pitchFamily="18" charset="0"/>
                    <a:ea typeface="SimSun" panose="02010600030101010101" pitchFamily="2" charset="-122"/>
                  </a:rPr>
                  <a:t>, …</a:t>
                </a:r>
                <a:r>
                  <a:rPr lang="en-US" i="1" dirty="0" err="1">
                    <a:effectLst/>
                    <a:latin typeface="Times New Roman" panose="02020603050405020304" pitchFamily="18" charset="0"/>
                    <a:ea typeface="SimSun" panose="02010600030101010101" pitchFamily="2" charset="-122"/>
                  </a:rPr>
                  <a:t>p</a:t>
                </a:r>
                <a:r>
                  <a:rPr lang="en-US" i="1" baseline="-25000" dirty="0" err="1">
                    <a:effectLst/>
                    <a:latin typeface="Times New Roman" panose="02020603050405020304" pitchFamily="18" charset="0"/>
                    <a:ea typeface="SimSun" panose="02010600030101010101" pitchFamily="2" charset="-122"/>
                  </a:rPr>
                  <a:t>n</a:t>
                </a:r>
                <a:r>
                  <a:rPr lang="en-US" dirty="0">
                    <a:effectLst/>
                    <a:latin typeface="Times New Roman" panose="02020603050405020304" pitchFamily="18" charset="0"/>
                    <a:ea typeface="SimSun" panose="02010600030101010101" pitchFamily="2" charset="-122"/>
                  </a:rPr>
                  <a:t>}is the probability distribution of the random variable.</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15000"/>
                  </a:lnSpc>
                  <a:spcAft>
                    <a:spcPts val="1000"/>
                  </a:spcAft>
                </a:pP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911E0379-0B43-49D4-AFC5-64D19D397A88}"/>
                  </a:ext>
                </a:extLst>
              </p:cNvPr>
              <p:cNvSpPr>
                <a:spLocks noGrp="1" noRot="1" noChangeAspect="1" noMove="1" noResize="1" noEditPoints="1" noAdjustHandles="1" noChangeArrowheads="1" noChangeShapeType="1" noTextEdit="1"/>
              </p:cNvSpPr>
              <p:nvPr>
                <p:ph idx="1"/>
              </p:nvPr>
            </p:nvSpPr>
            <p:spPr>
              <a:blipFill>
                <a:blip r:embed="rId2"/>
                <a:stretch>
                  <a:fillRect l="-1043" t="-840" r="-1159"/>
                </a:stretch>
              </a:blipFill>
            </p:spPr>
            <p:txBody>
              <a:bodyPr/>
              <a:lstStyle/>
              <a:p>
                <a:r>
                  <a:rPr lang="en-CA">
                    <a:noFill/>
                  </a:rPr>
                  <a:t> </a:t>
                </a:r>
              </a:p>
            </p:txBody>
          </p:sp>
        </mc:Fallback>
      </mc:AlternateContent>
    </p:spTree>
    <p:extLst>
      <p:ext uri="{BB962C8B-B14F-4D97-AF65-F5344CB8AC3E}">
        <p14:creationId xmlns:p14="http://schemas.microsoft.com/office/powerpoint/2010/main" val="2631683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DE5-677A-4E0D-898E-7EBEC0E0FEB1}"/>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07BED12-5FAE-4AA2-8A75-835E9718F55E}"/>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The actual cost of information transmission by a coding system can be measured by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nary>
                      <m:naryPr>
                        <m:chr m:val="∑"/>
                        <m:ctrlPr>
                          <a:rPr lang="en-CA" i="1" smtClean="0">
                            <a:effectLst/>
                            <a:latin typeface="Cambria Math" panose="02040503050406030204" pitchFamily="18" charset="0"/>
                          </a:rPr>
                        </m:ctrlPr>
                      </m:naryPr>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r>
                          <a:rPr lang="en-US" i="1">
                            <a:effectLst/>
                            <a:latin typeface="Cambria Math" panose="02040503050406030204" pitchFamily="18" charset="0"/>
                            <a:ea typeface="SimSun" panose="02010600030101010101" pitchFamily="2" charset="-122"/>
                            <a:cs typeface="Times New Roman" panose="02020603050405020304" pitchFamily="18" charset="0"/>
                          </a:rPr>
                          <m:t>=1</m:t>
                        </m:r>
                      </m:sub>
                      <m:sup>
                        <m:r>
                          <a:rPr lang="en-US" i="1">
                            <a:effectLst/>
                            <a:latin typeface="Cambria Math" panose="02040503050406030204" pitchFamily="18" charset="0"/>
                            <a:ea typeface="SimSun" panose="02010600030101010101" pitchFamily="2" charset="-122"/>
                            <a:cs typeface="Times New Roman" panose="02020603050405020304" pitchFamily="18" charset="0"/>
                          </a:rPr>
                          <m:t>𝑛</m:t>
                        </m:r>
                      </m:sup>
                      <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sub>
                        </m:sSub>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rPr>
                          <m:t>−</m:t>
                        </m:r>
                        <m:func>
                          <m:funcPr>
                            <m:ctrlPr>
                              <a:rPr lang="en-CA" i="1">
                                <a:effectLst/>
                                <a:latin typeface="Cambria Math" panose="02040503050406030204" pitchFamily="18" charset="0"/>
                              </a:rPr>
                            </m:ctrlPr>
                          </m:funcPr>
                          <m:fNa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fName>
                          <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𝑞</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sub>
                            </m:sSub>
                          </m:e>
                        </m:func>
                        <m:r>
                          <a:rPr lang="en-US" i="1">
                            <a:effectLst/>
                            <a:latin typeface="Cambria Math" panose="02040503050406030204" pitchFamily="18" charset="0"/>
                            <a:ea typeface="SimSun" panose="02010600030101010101" pitchFamily="2" charset="-122"/>
                            <a:cs typeface="Times New Roman" panose="02020603050405020304" pitchFamily="18" charset="0"/>
                          </a:rPr>
                          <m:t>)</m:t>
                        </m:r>
                        <m:r>
                          <m:rPr>
                            <m:nor/>
                          </m:rPr>
                          <a:rPr lang="en-US">
                            <a:effectLst/>
                            <a:latin typeface="Cambria Math" panose="02040503050406030204" pitchFamily="18" charset="0"/>
                            <a:ea typeface="SimSun" panose="02010600030101010101" pitchFamily="2" charset="-122"/>
                            <a:cs typeface="Times New Roman" panose="02020603050405020304" pitchFamily="18" charset="0"/>
                          </a:rPr>
                          <m:t>                   </m:t>
                        </m:r>
                      </m:e>
                    </m:nary>
                  </m:oMath>
                </a14:m>
                <a:endParaRPr lang="en-CA" dirty="0">
                  <a:effectLst/>
                  <a:ea typeface="SimSun" panose="02010600030101010101" pitchFamily="2" charset="-122"/>
                  <a:cs typeface="Times New Roman" panose="02020603050405020304" pitchFamily="18" charset="0"/>
                </a:endParaRPr>
              </a:p>
              <a:p>
                <a:r>
                  <a:rPr lang="en-US" dirty="0">
                    <a:effectLst/>
                    <a:ea typeface="SimSun" panose="02010600030101010101" pitchFamily="2" charset="-122"/>
                  </a:rPr>
                  <a:t>where</a:t>
                </a:r>
                <a:r>
                  <a:rPr lang="en-US" b="1" dirty="0">
                    <a:effectLst/>
                    <a:ea typeface="SimSun" panose="02010600030101010101" pitchFamily="2" charset="-122"/>
                  </a:rPr>
                  <a:t> </a:t>
                </a:r>
                <a:r>
                  <a:rPr lang="en-US" dirty="0">
                    <a:effectLst/>
                    <a:latin typeface="Times New Roman" panose="02020603050405020304" pitchFamily="18" charset="0"/>
                    <a:ea typeface="SimSun" panose="02010600030101010101" pitchFamily="2" charset="-122"/>
                  </a:rPr>
                  <a:t>{</a:t>
                </a:r>
                <a:r>
                  <a:rPr lang="en-US" i="1" dirty="0">
                    <a:effectLst/>
                    <a:latin typeface="Times New Roman" panose="02020603050405020304" pitchFamily="18" charset="0"/>
                    <a:ea typeface="SimSun" panose="02010600030101010101" pitchFamily="2" charset="-122"/>
                  </a:rPr>
                  <a:t>p</a:t>
                </a:r>
                <a:r>
                  <a:rPr lang="en-US" i="1" baseline="-25000" dirty="0">
                    <a:effectLst/>
                    <a:latin typeface="Times New Roman" panose="02020603050405020304" pitchFamily="18" charset="0"/>
                    <a:ea typeface="SimSun" panose="02010600030101010101" pitchFamily="2" charset="-122"/>
                  </a:rPr>
                  <a:t>1</a:t>
                </a:r>
                <a:r>
                  <a:rPr lang="en-US" i="1" dirty="0">
                    <a:effectLst/>
                    <a:latin typeface="Times New Roman" panose="02020603050405020304" pitchFamily="18" charset="0"/>
                    <a:ea typeface="SimSun" panose="02010600030101010101" pitchFamily="2" charset="-122"/>
                  </a:rPr>
                  <a:t>, …</a:t>
                </a:r>
                <a:r>
                  <a:rPr lang="en-US" i="1" dirty="0" err="1">
                    <a:effectLst/>
                    <a:latin typeface="Times New Roman" panose="02020603050405020304" pitchFamily="18" charset="0"/>
                    <a:ea typeface="SimSun" panose="02010600030101010101" pitchFamily="2" charset="-122"/>
                  </a:rPr>
                  <a:t>p</a:t>
                </a:r>
                <a:r>
                  <a:rPr lang="en-US" i="1" baseline="-25000" dirty="0" err="1">
                    <a:effectLst/>
                    <a:latin typeface="Times New Roman" panose="02020603050405020304" pitchFamily="18" charset="0"/>
                    <a:ea typeface="SimSun" panose="02010600030101010101" pitchFamily="2" charset="-122"/>
                  </a:rPr>
                  <a:t>n</a:t>
                </a:r>
                <a:r>
                  <a:rPr lang="en-US" dirty="0">
                    <a:effectLst/>
                    <a:latin typeface="Times New Roman" panose="02020603050405020304" pitchFamily="18" charset="0"/>
                    <a:ea typeface="SimSun" panose="02010600030101010101" pitchFamily="2" charset="-122"/>
                  </a:rPr>
                  <a:t>}is the probability distribution of the random variable and{</a:t>
                </a:r>
                <a:r>
                  <a:rPr lang="en-US" i="1" dirty="0">
                    <a:effectLst/>
                    <a:latin typeface="Times New Roman" panose="02020603050405020304" pitchFamily="18" charset="0"/>
                    <a:ea typeface="SimSun" panose="02010600030101010101" pitchFamily="2" charset="-122"/>
                  </a:rPr>
                  <a:t>q</a:t>
                </a:r>
                <a:r>
                  <a:rPr lang="en-US" i="1" baseline="-25000" dirty="0">
                    <a:effectLst/>
                    <a:latin typeface="Times New Roman" panose="02020603050405020304" pitchFamily="18" charset="0"/>
                    <a:ea typeface="SimSun" panose="02010600030101010101" pitchFamily="2" charset="-122"/>
                  </a:rPr>
                  <a:t>1</a:t>
                </a:r>
                <a:r>
                  <a:rPr lang="en-US" i="1" dirty="0">
                    <a:effectLst/>
                    <a:latin typeface="Times New Roman" panose="02020603050405020304" pitchFamily="18" charset="0"/>
                    <a:ea typeface="SimSun" panose="02010600030101010101" pitchFamily="2" charset="-122"/>
                  </a:rPr>
                  <a:t>, … </a:t>
                </a:r>
                <a:r>
                  <a:rPr lang="en-US" i="1" dirty="0" err="1">
                    <a:effectLst/>
                    <a:latin typeface="Times New Roman" panose="02020603050405020304" pitchFamily="18" charset="0"/>
                    <a:ea typeface="SimSun" panose="02010600030101010101" pitchFamily="2" charset="-122"/>
                  </a:rPr>
                  <a:t>q</a:t>
                </a:r>
                <a:r>
                  <a:rPr lang="en-US" i="1" baseline="-25000" dirty="0" err="1">
                    <a:effectLst/>
                    <a:latin typeface="Times New Roman" panose="02020603050405020304" pitchFamily="18" charset="0"/>
                    <a:ea typeface="SimSun" panose="02010600030101010101" pitchFamily="2" charset="-122"/>
                  </a:rPr>
                  <a:t>n</a:t>
                </a:r>
                <a:r>
                  <a:rPr lang="en-US" dirty="0">
                    <a:effectLst/>
                    <a:latin typeface="Times New Roman" panose="02020603050405020304" pitchFamily="18" charset="0"/>
                    <a:ea typeface="SimSun" panose="02010600030101010101" pitchFamily="2" charset="-122"/>
                  </a:rPr>
                  <a:t>}is the subjective assessment of the probability distribution of the random variable when we design the coding system. </a:t>
                </a:r>
              </a:p>
              <a:p>
                <a:r>
                  <a:rPr lang="en-US" dirty="0">
                    <a:latin typeface="Times New Roman" panose="02020603050405020304" pitchFamily="18" charset="0"/>
                    <a:ea typeface="SimSun" panose="02010600030101010101" pitchFamily="2" charset="-122"/>
                  </a:rPr>
                  <a:t>This formula</a:t>
                </a:r>
                <a:r>
                  <a:rPr lang="en-US" dirty="0">
                    <a:effectLst/>
                    <a:latin typeface="Times New Roman" panose="02020603050405020304" pitchFamily="18" charset="0"/>
                    <a:ea typeface="SimSun" panose="02010600030101010101" pitchFamily="2" charset="-122"/>
                  </a:rPr>
                  <a:t> may be called the generalized entropy function.</a:t>
                </a:r>
                <a:endParaRPr lang="en-CA" dirty="0"/>
              </a:p>
            </p:txBody>
          </p:sp>
        </mc:Choice>
        <mc:Fallback xmlns="">
          <p:sp>
            <p:nvSpPr>
              <p:cNvPr id="3" name="Content Placeholder 2">
                <a:extLst>
                  <a:ext uri="{FF2B5EF4-FFF2-40B4-BE49-F238E27FC236}">
                    <a16:creationId xmlns:a16="http://schemas.microsoft.com/office/drawing/2014/main" id="{007BED12-5FAE-4AA2-8A75-835E9718F55E}"/>
                  </a:ext>
                </a:extLst>
              </p:cNvPr>
              <p:cNvSpPr>
                <a:spLocks noGrp="1" noRot="1" noChangeAspect="1" noMove="1" noResize="1" noEditPoints="1" noAdjustHandles="1" noChangeArrowheads="1" noChangeShapeType="1" noTextEdit="1"/>
              </p:cNvSpPr>
              <p:nvPr>
                <p:ph idx="1"/>
              </p:nvPr>
            </p:nvSpPr>
            <p:spPr>
              <a:blipFill>
                <a:blip r:embed="rId2"/>
                <a:stretch>
                  <a:fillRect l="-1043" t="-2381" r="-1739"/>
                </a:stretch>
              </a:blipFill>
            </p:spPr>
            <p:txBody>
              <a:bodyPr/>
              <a:lstStyle/>
              <a:p>
                <a:r>
                  <a:rPr lang="en-CA">
                    <a:noFill/>
                  </a:rPr>
                  <a:t> </a:t>
                </a:r>
              </a:p>
            </p:txBody>
          </p:sp>
        </mc:Fallback>
      </mc:AlternateContent>
    </p:spTree>
    <p:extLst>
      <p:ext uri="{BB962C8B-B14F-4D97-AF65-F5344CB8AC3E}">
        <p14:creationId xmlns:p14="http://schemas.microsoft.com/office/powerpoint/2010/main" val="17246422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CE71-52CD-464A-A2AC-11A26793CEC1}"/>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16C7300-8B00-4343-A84D-1603B9712365}"/>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rPr>
                  <a:t>It reaches minimum if and only if each</a:t>
                </a:r>
              </a:p>
              <a:p>
                <a14:m>
                  <m:oMath xmlns:m="http://schemas.openxmlformats.org/officeDocument/2006/math">
                    <m:sSub>
                      <m:sSubPr>
                        <m:ctrlPr>
                          <a:rPr lang="en-CA" i="1" smtClean="0">
                            <a:effectLst/>
                            <a:latin typeface="Cambria Math" panose="02040503050406030204" pitchFamily="18" charset="0"/>
                            <a:ea typeface="SimSun" panose="02010600030101010101" pitchFamily="2" charset="-122"/>
                            <a:cs typeface="Times New Roman" panose="020206030504050203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𝑞</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sub>
                    </m:sSub>
                    <m:r>
                      <a:rPr lang="en-US" i="1">
                        <a:effectLst/>
                        <a:latin typeface="Cambria Math" panose="02040503050406030204" pitchFamily="18" charset="0"/>
                        <a:ea typeface="SimSun" panose="02010600030101010101" pitchFamily="2" charset="-122"/>
                        <a:cs typeface="Times New Roman" panose="02020603050405020304" pitchFamily="18" charset="0"/>
                      </a:rPr>
                      <m:t>=</m:t>
                    </m:r>
                    <m:sSub>
                      <m:sSub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𝑗</m:t>
                        </m:r>
                      </m:sub>
                    </m:sSub>
                    <m:r>
                      <a:rPr lang="en-US" i="1">
                        <a:effectLst/>
                        <a:latin typeface="Cambria Math" panose="02040503050406030204" pitchFamily="18" charset="0"/>
                        <a:ea typeface="SimSun" panose="02010600030101010101" pitchFamily="2" charset="-122"/>
                        <a:cs typeface="Times New Roman" panose="02020603050405020304" pitchFamily="18" charset="0"/>
                      </a:rPr>
                      <m:t>,</m:t>
                    </m:r>
                    <m:r>
                      <m:rPr>
                        <m:nor/>
                      </m:rPr>
                      <a:rPr lang="en-US">
                        <a:effectLst/>
                        <a:latin typeface="Cambria Math" panose="02040503050406030204" pitchFamily="18" charset="0"/>
                        <a:ea typeface="SimSun" panose="02010600030101010101" pitchFamily="2" charset="-122"/>
                        <a:cs typeface="Times New Roman" panose="02020603050405020304" pitchFamily="18" charset="0"/>
                      </a:rPr>
                      <m:t>                             </m:t>
                    </m:r>
                    <m:r>
                      <a:rPr lang="en-US">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𝑗</m:t>
                    </m:r>
                    <m:r>
                      <a:rPr lang="en-US">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𝑛</m:t>
                    </m:r>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r>
                  <a:rPr lang="en-US" dirty="0">
                    <a:effectLst/>
                    <a:latin typeface="Times New Roman" panose="02020603050405020304" pitchFamily="18" charset="0"/>
                    <a:ea typeface="SimSun" panose="02010600030101010101" pitchFamily="2" charset="-122"/>
                  </a:rPr>
                  <a:t>The purpose of encoding is to lower the cost of communication by accurately assessing the probability distribution of random variables. </a:t>
                </a:r>
              </a:p>
              <a:p>
                <a:r>
                  <a:rPr lang="en-US" dirty="0">
                    <a:effectLst/>
                    <a:latin typeface="Times New Roman" panose="02020603050405020304" pitchFamily="18" charset="0"/>
                    <a:ea typeface="SimSun" panose="02010600030101010101" pitchFamily="2" charset="-122"/>
                  </a:rPr>
                  <a:t>However, probability distributions of random variables may not be stationary. </a:t>
                </a:r>
              </a:p>
              <a:p>
                <a:r>
                  <a:rPr lang="en-US" dirty="0">
                    <a:effectLst/>
                    <a:latin typeface="Times New Roman" panose="02020603050405020304" pitchFamily="18" charset="0"/>
                    <a:ea typeface="SimSun" panose="02010600030101010101" pitchFamily="2" charset="-122"/>
                  </a:rPr>
                  <a:t>A coding system optimized from past data may not provide low cost communication in the future.</a:t>
                </a:r>
                <a:endParaRPr lang="en-CA" dirty="0"/>
              </a:p>
            </p:txBody>
          </p:sp>
        </mc:Choice>
        <mc:Fallback xmlns="">
          <p:sp>
            <p:nvSpPr>
              <p:cNvPr id="3" name="Content Placeholder 2">
                <a:extLst>
                  <a:ext uri="{FF2B5EF4-FFF2-40B4-BE49-F238E27FC236}">
                    <a16:creationId xmlns:a16="http://schemas.microsoft.com/office/drawing/2014/main" id="{B16C7300-8B00-4343-A84D-1603B9712365}"/>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1840868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DCB9-A1C8-4547-BF67-D8E887C8A8C3}"/>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F288F2B-5A92-46A4-85B0-B99D3EC8E7CB}"/>
                  </a:ext>
                </a:extLst>
              </p:cNvPr>
              <p:cNvSpPr>
                <a:spLocks noGrp="1"/>
              </p:cNvSpPr>
              <p:nvPr>
                <p:ph idx="1"/>
              </p:nvPr>
            </p:nvSpPr>
            <p:spPr/>
            <p:txBody>
              <a:bodyPr>
                <a:normAutofit fontScale="92500" lnSpcReduction="20000"/>
              </a:bodyPr>
              <a:lstStyle/>
              <a:p>
                <a:r>
                  <a:rPr lang="en-US" dirty="0">
                    <a:effectLst/>
                    <a:latin typeface="Times New Roman" panose="02020603050405020304" pitchFamily="18" charset="0"/>
                    <a:ea typeface="Times New Roman" panose="02020603050405020304" pitchFamily="18" charset="0"/>
                  </a:rPr>
                  <a:t>The only mathematical functions that satisfy all the above properties are of the form</a:t>
                </a:r>
              </a:p>
              <a:p>
                <a:endParaRPr lang="en-US" dirty="0">
                  <a:effectLst/>
                  <a:latin typeface="Times New Roman" panose="02020603050405020304" pitchFamily="18" charset="0"/>
                  <a:ea typeface="Times New Roman" panose="02020603050405020304" pitchFamily="18" charset="0"/>
                </a:endParaRPr>
              </a:p>
              <a:p>
                <a:pPr lvl="1"/>
                <a14:m>
                  <m:oMath xmlns:m="http://schemas.openxmlformats.org/officeDocument/2006/math">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𝐻</m:t>
                    </m:r>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𝑃</m:t>
                    </m:r>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sz="2800" i="1">
                            <a:effectLst/>
                            <a:latin typeface="Cambria Math" panose="02040503050406030204" pitchFamily="18" charset="0"/>
                            <a:ea typeface="SimSun" panose="02010600030101010101" pitchFamily="2" charset="-122"/>
                            <a:cs typeface="Times New Roman" panose="02020603050405020304" pitchFamily="18" charset="0"/>
                          </a:rPr>
                        </m:ctrlPr>
                      </m:funcPr>
                      <m:fName>
                        <m:sSub>
                          <m:sSubPr>
                            <m:ctrlPr>
                              <a:rPr lang="en-CA" sz="2800"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𝑏</m:t>
                            </m:r>
                          </m:sub>
                        </m:sSub>
                      </m:fName>
                      <m:e>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𝑃</m:t>
                        </m:r>
                      </m:e>
                    </m:func>
                    <m:r>
                      <m:rPr>
                        <m:nor/>
                      </m:rPr>
                      <a:rPr lang="en-US" sz="2800">
                        <a:effectLst/>
                        <a:latin typeface="Cambria Math" panose="02040503050406030204" pitchFamily="18" charset="0"/>
                        <a:ea typeface="SimSun" panose="02010600030101010101" pitchFamily="2" charset="-122"/>
                        <a:cs typeface="Times New Roman" panose="02020603050405020304" pitchFamily="18" charset="0"/>
                      </a:rPr>
                      <m:t>                                              </m:t>
                    </m:r>
                  </m:oMath>
                </a14:m>
                <a:endParaRPr lang="en-CA" sz="28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effectLst/>
                  <a:latin typeface="Times New Roman" panose="02020603050405020304" pitchFamily="18" charset="0"/>
                  <a:ea typeface="Times New Roman" panose="02020603050405020304" pitchFamily="18" charset="0"/>
                </a:endParaRPr>
              </a:p>
              <a:p>
                <a:r>
                  <a:rPr lang="en-US" dirty="0">
                    <a:effectLst/>
                    <a:latin typeface="Calibri" panose="020F0502020204030204" pitchFamily="34" charset="0"/>
                    <a:ea typeface="SimSun" panose="02010600030101010101" pitchFamily="2" charset="-122"/>
                    <a:cs typeface="Times New Roman" panose="02020603050405020304" pitchFamily="18" charset="0"/>
                  </a:rPr>
                  <a:t>where </a:t>
                </a:r>
                <a:r>
                  <a:rPr lang="en-US" i="1" dirty="0">
                    <a:effectLst/>
                    <a:latin typeface="Calibri" panose="020F0502020204030204" pitchFamily="34" charset="0"/>
                    <a:ea typeface="SimSun" panose="02010600030101010101" pitchFamily="2" charset="-122"/>
                    <a:cs typeface="Times New Roman" panose="02020603050405020304" pitchFamily="18" charset="0"/>
                  </a:rPr>
                  <a:t>H</a:t>
                </a:r>
                <a:r>
                  <a:rPr lang="en-US" dirty="0">
                    <a:effectLst/>
                    <a:latin typeface="Calibri" panose="020F0502020204030204" pitchFamily="34" charset="0"/>
                    <a:ea typeface="SimSun" panose="02010600030101010101" pitchFamily="2" charset="-122"/>
                    <a:cs typeface="Times New Roman" panose="02020603050405020304" pitchFamily="18" charset="0"/>
                  </a:rPr>
                  <a:t> is the value of information, </a:t>
                </a:r>
                <a:r>
                  <a:rPr lang="en-US" i="1" dirty="0">
                    <a:effectLst/>
                    <a:latin typeface="Calibri" panose="020F0502020204030204" pitchFamily="34" charset="0"/>
                    <a:ea typeface="SimSun" panose="02010600030101010101" pitchFamily="2" charset="-122"/>
                    <a:cs typeface="Times New Roman" panose="02020603050405020304" pitchFamily="18" charset="0"/>
                  </a:rPr>
                  <a:t>P</a:t>
                </a:r>
                <a:r>
                  <a:rPr lang="en-US" dirty="0">
                    <a:effectLst/>
                    <a:latin typeface="Calibri" panose="020F0502020204030204" pitchFamily="34" charset="0"/>
                    <a:ea typeface="SimSun" panose="02010600030101010101" pitchFamily="2" charset="-122"/>
                    <a:cs typeface="Times New Roman" panose="02020603050405020304" pitchFamily="18" charset="0"/>
                  </a:rPr>
                  <a:t> is the probability associated with a given event and </a:t>
                </a:r>
                <a:r>
                  <a:rPr lang="en-US" i="1" dirty="0">
                    <a:effectLst/>
                    <a:latin typeface="Calibri" panose="020F0502020204030204" pitchFamily="34" charset="0"/>
                    <a:ea typeface="SimSun" panose="02010600030101010101" pitchFamily="2" charset="-122"/>
                    <a:cs typeface="Times New Roman" panose="02020603050405020304" pitchFamily="18" charset="0"/>
                  </a:rPr>
                  <a:t>b </a:t>
                </a:r>
                <a:r>
                  <a:rPr lang="en-US" dirty="0">
                    <a:effectLst/>
                    <a:latin typeface="Calibri" panose="020F0502020204030204" pitchFamily="34" charset="0"/>
                    <a:ea typeface="SimSun" panose="02010600030101010101" pitchFamily="2" charset="-122"/>
                    <a:cs typeface="Times New Roman" panose="02020603050405020304" pitchFamily="18" charset="0"/>
                  </a:rPr>
                  <a:t>is a positive constant. </a:t>
                </a:r>
              </a:p>
              <a:p>
                <a:r>
                  <a:rPr lang="en-US" dirty="0">
                    <a:effectLst/>
                    <a:latin typeface="Calibri" panose="020F0502020204030204" pitchFamily="34" charset="0"/>
                    <a:ea typeface="SimSun" panose="02010600030101010101" pitchFamily="2" charset="-122"/>
                    <a:cs typeface="Times New Roman" panose="02020603050405020304" pitchFamily="18" charset="0"/>
                  </a:rPr>
                  <a:t>In information theory, b  is usually set to be 2, as information is coded in binary {0, 1}.</a:t>
                </a:r>
              </a:p>
              <a:p>
                <a:r>
                  <a:rPr lang="en-US" dirty="0">
                    <a:latin typeface="Calibri" panose="020F0502020204030204" pitchFamily="34" charset="0"/>
                    <a:ea typeface="SimSun" panose="02010600030101010101" pitchFamily="2" charset="-122"/>
                    <a:cs typeface="Times New Roman" panose="02020603050405020304" pitchFamily="18" charset="0"/>
                  </a:rPr>
                  <a:t>The f</a:t>
                </a:r>
                <a:r>
                  <a:rPr lang="en-US" dirty="0">
                    <a:effectLst/>
                    <a:latin typeface="Calibri" panose="020F0502020204030204" pitchFamily="34" charset="0"/>
                    <a:ea typeface="SimSun" panose="02010600030101010101" pitchFamily="2" charset="-122"/>
                    <a:cs typeface="Times New Roman" panose="02020603050405020304" pitchFamily="18" charset="0"/>
                  </a:rPr>
                  <a:t>ormula represents the level of uncertainty. </a:t>
                </a:r>
              </a:p>
              <a:p>
                <a:r>
                  <a:rPr lang="en-US" dirty="0">
                    <a:effectLst/>
                    <a:latin typeface="Calibri" panose="020F0502020204030204" pitchFamily="34" charset="0"/>
                    <a:ea typeface="SimSun" panose="02010600030101010101" pitchFamily="2" charset="-122"/>
                    <a:cs typeface="Times New Roman" panose="02020603050405020304" pitchFamily="18" charset="0"/>
                  </a:rPr>
                  <a:t>When a signal is received, there is a reduction of uncertainty, which is information.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1F288F2B-5A92-46A4-85B0-B99D3EC8E7CB}"/>
                  </a:ext>
                </a:extLst>
              </p:cNvPr>
              <p:cNvSpPr>
                <a:spLocks noGrp="1" noRot="1" noChangeAspect="1" noMove="1" noResize="1" noEditPoints="1" noAdjustHandles="1" noChangeArrowheads="1" noChangeShapeType="1" noTextEdit="1"/>
              </p:cNvSpPr>
              <p:nvPr>
                <p:ph idx="1"/>
              </p:nvPr>
            </p:nvSpPr>
            <p:spPr>
              <a:blipFill>
                <a:blip r:embed="rId2"/>
                <a:stretch>
                  <a:fillRect l="-928" t="-3782" b="-3501"/>
                </a:stretch>
              </a:blipFill>
            </p:spPr>
            <p:txBody>
              <a:bodyPr/>
              <a:lstStyle/>
              <a:p>
                <a:r>
                  <a:rPr lang="en-CA">
                    <a:noFill/>
                  </a:rPr>
                  <a:t> </a:t>
                </a:r>
              </a:p>
            </p:txBody>
          </p:sp>
        </mc:Fallback>
      </mc:AlternateContent>
    </p:spTree>
    <p:extLst>
      <p:ext uri="{BB962C8B-B14F-4D97-AF65-F5344CB8AC3E}">
        <p14:creationId xmlns:p14="http://schemas.microsoft.com/office/powerpoint/2010/main" val="2594728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82BE3-CAB3-4BFF-A801-9D694537BF55}"/>
              </a:ext>
            </a:extLst>
          </p:cNvPr>
          <p:cNvSpPr>
            <a:spLocks noGrp="1"/>
          </p:cNvSpPr>
          <p:nvPr>
            <p:ph type="title"/>
          </p:nvPr>
        </p:nvSpPr>
        <p:spPr/>
        <p:txBody>
          <a:bodyPr/>
          <a:lstStyle/>
          <a:p>
            <a:r>
              <a:rPr lang="en-CA" dirty="0"/>
              <a:t>Investment without full information</a:t>
            </a:r>
          </a:p>
        </p:txBody>
      </p:sp>
      <p:sp>
        <p:nvSpPr>
          <p:cNvPr id="3" name="Content Placeholder 2">
            <a:extLst>
              <a:ext uri="{FF2B5EF4-FFF2-40B4-BE49-F238E27FC236}">
                <a16:creationId xmlns:a16="http://schemas.microsoft.com/office/drawing/2014/main" id="{4A22A598-D9BD-4C2A-A99E-9D9D59F6814E}"/>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3554594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E877E-08D6-4688-BA23-21928E6ABB0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926709D-4136-4260-8C53-23CB9249B91C}"/>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Investment decisions are made according to investors’ judgment about future return of assets.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To quantify the relation between investors’ judgment and their trading decisions, we will consider a simple market with a risk free asset and a risky asset.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For simplicity, we will set the return of the risk free asset to be zero. </a:t>
            </a:r>
          </a:p>
          <a:p>
            <a:r>
              <a:rPr lang="en-US" dirty="0">
                <a:latin typeface="Times New Roman" panose="02020603050405020304" pitchFamily="18" charset="0"/>
                <a:ea typeface="SimSun" panose="02010600030101010101" pitchFamily="2" charset="-122"/>
                <a:cs typeface="Times New Roman" panose="02020603050405020304" pitchFamily="18" charset="0"/>
              </a:rPr>
              <a:t>The return of risk free asset is about zero when inflation adjusted.</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329400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5CC33-8E37-439C-9CF8-675A99744A6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4F37D68-5497-44F3-B27A-4069BFCCE2DE}"/>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The payoffs of one unit risky asset can be either 1 + d with probability p or 1– d with probability 1-p.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Investors can only assess the probabilities subjectively.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Suppose an investor assesses the return distribution of the risky asset to be {q, 1-q}.</a:t>
            </a:r>
            <a:endParaRPr lang="en-CA" dirty="0"/>
          </a:p>
        </p:txBody>
      </p:sp>
    </p:spTree>
    <p:extLst>
      <p:ext uri="{BB962C8B-B14F-4D97-AF65-F5344CB8AC3E}">
        <p14:creationId xmlns:p14="http://schemas.microsoft.com/office/powerpoint/2010/main" val="30015485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C5159-BB9A-431E-BD1A-5E788414B39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744CD89-EF02-4DB1-A0CC-2F8705638011}"/>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Investors aim at maximizing expected geometric return, or compound return (Kelly, 1956; Latane and Tuttle, 1967).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Based on the subjective assessment of the return distribution of the risky asset, an investor determines the optimal combination of the risk free asset and the risky asset in the portfolio.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Then he can calculate the expected rate of return of this portfolio.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1016025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62C1A-21AC-4DC8-9C63-B17A7E38AA6F}"/>
              </a:ext>
            </a:extLst>
          </p:cNvPr>
          <p:cNvSpPr>
            <a:spLocks noGrp="1"/>
          </p:cNvSpPr>
          <p:nvPr>
            <p:ph type="title"/>
          </p:nvPr>
        </p:nvSpPr>
        <p:spPr/>
        <p:txBody>
          <a:bodyPr/>
          <a:lstStyle/>
          <a:p>
            <a:r>
              <a:rPr lang="en-CA" dirty="0"/>
              <a:t>Notes</a:t>
            </a:r>
          </a:p>
        </p:txBody>
      </p:sp>
      <p:sp>
        <p:nvSpPr>
          <p:cNvPr id="3" name="Content Placeholder 2">
            <a:extLst>
              <a:ext uri="{FF2B5EF4-FFF2-40B4-BE49-F238E27FC236}">
                <a16:creationId xmlns:a16="http://schemas.microsoft.com/office/drawing/2014/main" id="{FD19B95D-8BE6-42CF-92B8-F83A1FEFFF69}"/>
              </a:ext>
            </a:extLst>
          </p:cNvPr>
          <p:cNvSpPr>
            <a:spLocks noGrp="1"/>
          </p:cNvSpPr>
          <p:nvPr>
            <p:ph idx="1"/>
          </p:nvPr>
        </p:nvSpPr>
        <p:spPr/>
        <p:txBody>
          <a:bodyPr/>
          <a:lstStyle/>
          <a:p>
            <a:r>
              <a:rPr lang="en-CA" dirty="0"/>
              <a:t>The whole setting is identical to maximizing geometric return we have learned earlier, except that now the investor’s assessment of future return is subjective.</a:t>
            </a:r>
          </a:p>
          <a:p>
            <a:r>
              <a:rPr lang="en-CA" dirty="0"/>
              <a:t>The investor’s subjective assessment may not be the same as the objective probability distribution. </a:t>
            </a:r>
          </a:p>
          <a:p>
            <a:endParaRPr lang="en-CA" dirty="0"/>
          </a:p>
        </p:txBody>
      </p:sp>
    </p:spTree>
    <p:extLst>
      <p:ext uri="{BB962C8B-B14F-4D97-AF65-F5344CB8AC3E}">
        <p14:creationId xmlns:p14="http://schemas.microsoft.com/office/powerpoint/2010/main" val="2778882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5B0AC-1BF3-456B-BF43-4762A8CB55E0}"/>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500C4DA-A84B-419C-8EDC-B46AC0F0A609}"/>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Assume the portfolio he constructed contains a portion x of risky asset and the remaining portion of 1 – x is risk free asset.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The expected geometric return of the portfolio is </a:t>
                </a:r>
              </a:p>
              <a:p>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14:m>
                  <m:oMath xmlns:m="http://schemas.openxmlformats.org/officeDocument/2006/math">
                    <m:r>
                      <a:rPr lang="en-US" smtClean="0">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𝑑</m:t>
                    </m:r>
                    <m:r>
                      <a:rPr lang="en-US">
                        <a:effectLst/>
                        <a:latin typeface="Cambria Math" panose="02040503050406030204" pitchFamily="18" charset="0"/>
                        <a:ea typeface="SimSun" panose="02010600030101010101" pitchFamily="2" charset="-122"/>
                        <a:cs typeface="Times New Roman" panose="02020603050405020304" pitchFamily="18" charset="0"/>
                      </a:rPr>
                      <m:t>)</m:t>
                    </m:r>
                    <m:sSup>
                      <m:sSupPr>
                        <m:ctrlPr>
                          <a:rPr lang="en-CA" i="1">
                            <a:effectLst/>
                            <a:latin typeface="Cambria Math" panose="02040503050406030204" pitchFamily="18" charset="0"/>
                          </a:rPr>
                        </m:ctrlPr>
                      </m:sSupPr>
                      <m:e>
                        <m:r>
                          <a:rPr lang="en-US">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𝑞</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m:t>
                    </m:r>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𝑑</m:t>
                    </m:r>
                    <m:r>
                      <a:rPr lang="en-US" i="1">
                        <a:effectLst/>
                        <a:latin typeface="Cambria Math" panose="02040503050406030204" pitchFamily="18" charset="0"/>
                        <a:ea typeface="SimSun" panose="02010600030101010101" pitchFamily="2" charset="-122"/>
                        <a:cs typeface="Times New Roman" panose="02020603050405020304" pitchFamily="18" charset="0"/>
                      </a:rPr>
                      <m:t>)</m:t>
                    </m:r>
                    <m:sSup>
                      <m:sSupPr>
                        <m:ctrlPr>
                          <a:rPr lang="en-CA" i="1">
                            <a:effectLst/>
                            <a:latin typeface="Cambria Math" panose="020405030504060302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𝑞</m:t>
                        </m:r>
                      </m:sup>
                    </m:sSup>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1</m:t>
                    </m:r>
                  </m:oMath>
                </a14:m>
                <a:br>
                  <a:rPr lang="en-US"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𝑞</m:t>
                        </m:r>
                      </m:sup>
                    </m:s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rPr>
                        </m:ctrlPr>
                      </m:sSupPr>
                      <m:e>
                        <m:r>
                          <a:rPr lang="en-US" i="1">
                            <a:effectLst/>
                            <a:latin typeface="Cambria Math" panose="02040503050406030204" pitchFamily="18" charset="0"/>
                            <a:ea typeface="SimSun" panose="02010600030101010101" pitchFamily="2" charset="-122"/>
                            <a:cs typeface="Times New Roman" panose="02020603050405020304" pitchFamily="18" charset="0"/>
                          </a:rPr>
                          <m:t>)</m:t>
                        </m:r>
                      </m:e>
                      <m:sup>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𝑞</m:t>
                        </m:r>
                      </m:sup>
                    </m:sSup>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1</m:t>
                    </m:r>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r>
                  <a:rPr lang="en-CA" dirty="0"/>
                  <a:t>This is equivalent to </a:t>
                </a:r>
              </a:p>
              <a:p>
                <a14:m>
                  <m:oMath xmlns:m="http://schemas.openxmlformats.org/officeDocument/2006/math">
                    <m:r>
                      <m:rPr>
                        <m:sty m:val="p"/>
                      </m:rPr>
                      <a:rPr lang="en-CA" smtClean="0">
                        <a:effectLst/>
                        <a:latin typeface="Cambria Math" panose="02040503050406030204" pitchFamily="18" charset="0"/>
                        <a:ea typeface="DengXian" panose="02010600030101010101" pitchFamily="2" charset="-122"/>
                        <a:cs typeface="Times New Roman" panose="02020603050405020304" pitchFamily="18" charset="0"/>
                      </a:rPr>
                      <m:t>ln</m:t>
                    </m:r>
                    <m:r>
                      <a:rPr lang="en-CA" smtClean="0">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𝑞</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r>
                  <a:rPr lang="en-CA" dirty="0"/>
                  <a:t>Up to the first order.</a:t>
                </a:r>
              </a:p>
            </p:txBody>
          </p:sp>
        </mc:Choice>
        <mc:Fallback xmlns="">
          <p:sp>
            <p:nvSpPr>
              <p:cNvPr id="3" name="Content Placeholder 2">
                <a:extLst>
                  <a:ext uri="{FF2B5EF4-FFF2-40B4-BE49-F238E27FC236}">
                    <a16:creationId xmlns:a16="http://schemas.microsoft.com/office/drawing/2014/main" id="{9500C4DA-A84B-419C-8EDC-B46AC0F0A609}"/>
                  </a:ext>
                </a:extLst>
              </p:cNvPr>
              <p:cNvSpPr>
                <a:spLocks noGrp="1" noRot="1" noChangeAspect="1" noMove="1" noResize="1" noEditPoints="1" noAdjustHandles="1" noChangeArrowheads="1" noChangeShapeType="1" noTextEdit="1"/>
              </p:cNvSpPr>
              <p:nvPr>
                <p:ph idx="1"/>
              </p:nvPr>
            </p:nvSpPr>
            <p:spPr>
              <a:blipFill>
                <a:blip r:embed="rId2"/>
                <a:stretch>
                  <a:fillRect l="-1043" t="-2381" r="-1159" b="-3081"/>
                </a:stretch>
              </a:blipFill>
            </p:spPr>
            <p:txBody>
              <a:bodyPr/>
              <a:lstStyle/>
              <a:p>
                <a:r>
                  <a:rPr lang="en-CA">
                    <a:noFill/>
                  </a:rPr>
                  <a:t> </a:t>
                </a:r>
              </a:p>
            </p:txBody>
          </p:sp>
        </mc:Fallback>
      </mc:AlternateContent>
    </p:spTree>
    <p:extLst>
      <p:ext uri="{BB962C8B-B14F-4D97-AF65-F5344CB8AC3E}">
        <p14:creationId xmlns:p14="http://schemas.microsoft.com/office/powerpoint/2010/main" val="35418283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6272-FDE6-405E-8CA2-EA0F32D05D16}"/>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E1A801F-3A24-45F0-8BF6-0025469FBC01}"/>
                  </a:ext>
                </a:extLst>
              </p:cNvPr>
              <p:cNvSpPr>
                <a:spLocks noGrp="1"/>
              </p:cNvSpPr>
              <p:nvPr>
                <p:ph idx="1"/>
              </p:nvPr>
            </p:nvSpPr>
            <p:spPr/>
            <p:txBody>
              <a:bodyPr>
                <a:normAutofit/>
              </a:bodyPr>
              <a:lstStyle/>
              <a:p>
                <a:r>
                  <a:rPr lang="en-CA" dirty="0"/>
                  <a:t>The differentiation of </a:t>
                </a:r>
              </a:p>
              <a:p>
                <a14:m>
                  <m:oMath xmlns:m="http://schemas.openxmlformats.org/officeDocument/2006/math">
                    <m:r>
                      <m:rPr>
                        <m:sty m:val="p"/>
                      </m:rPr>
                      <a:rPr lang="en-CA" smtClean="0">
                        <a:effectLst/>
                        <a:latin typeface="Cambria Math" panose="02040503050406030204" pitchFamily="18" charset="0"/>
                        <a:ea typeface="DengXian" panose="02010600030101010101" pitchFamily="2" charset="-122"/>
                        <a:cs typeface="Times New Roman" panose="02020603050405020304" pitchFamily="18" charset="0"/>
                      </a:rPr>
                      <m:t>ln</m:t>
                    </m:r>
                    <m:r>
                      <a:rPr lang="en-CA" smtClean="0">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𝑞</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sup>
                    </m:sSup>
                    <m:r>
                      <a:rPr lang="en-CA" i="1">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dirty="0"/>
              </a:p>
              <a:p>
                <a:r>
                  <a:rPr lang="en-CA" dirty="0"/>
                  <a:t>which is a logarithm function, is much easier to calculate.</a:t>
                </a:r>
              </a:p>
              <a:p>
                <a14:m>
                  <m:oMath xmlns:m="http://schemas.openxmlformats.org/officeDocument/2006/math">
                    <m:r>
                      <m:rPr>
                        <m:sty m:val="p"/>
                      </m:rPr>
                      <a:rPr lang="en-CA" smtClean="0">
                        <a:effectLst/>
                        <a:latin typeface="Cambria Math" panose="02040503050406030204" pitchFamily="18" charset="0"/>
                        <a:ea typeface="DengXian" panose="02010600030101010101" pitchFamily="2" charset="-122"/>
                        <a:cs typeface="Times New Roman" panose="02020603050405020304" pitchFamily="18" charset="0"/>
                      </a:rPr>
                      <m:t>ln</m:t>
                    </m:r>
                    <m:r>
                      <a:rPr lang="en-CA" smtClean="0">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𝑞</m:t>
                        </m:r>
                      </m:sup>
                    </m:sSup>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r>
                              <a:rPr lang="en-CA" i="1">
                                <a:effectLst/>
                                <a:latin typeface="Cambria Math" panose="02040503050406030204" pitchFamily="18" charset="0"/>
                                <a:ea typeface="DengXian" panose="02010600030101010101" pitchFamily="2" charset="-122"/>
                                <a:cs typeface="Times New Roman" panose="02020603050405020304" pitchFamily="18" charset="0"/>
                              </a:rPr>
                              <m:t>)</m:t>
                            </m:r>
                          </m:e>
                          <m:sup>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sup>
                        </m:sSup>
                      </m:e>
                    </m:d>
                    <m:r>
                      <a:rPr lang="en-CA" i="1">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𝑞𝑙𝑛</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e>
                    </m:d>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e>
                    </m:d>
                    <m:r>
                      <m:rPr>
                        <m:sty m:val="p"/>
                      </m:rPr>
                      <a:rPr lang="en-CA">
                        <a:effectLst/>
                        <a:latin typeface="Cambria Math" panose="02040503050406030204" pitchFamily="18" charset="0"/>
                        <a:ea typeface="DengXian" panose="02010600030101010101" pitchFamily="2" charset="-122"/>
                        <a:cs typeface="Times New Roman" panose="02020603050405020304" pitchFamily="18" charset="0"/>
                      </a:rPr>
                      <m:t>ln</m:t>
                    </m:r>
                    <m:r>
                      <a:rPr lang="en-CA">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r>
                      <a:rPr lang="en-CA" i="1">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r>
                  <a:rPr lang="en-CA" dirty="0"/>
                  <a:t>Take differentiation of this function with respect to x, and set it to zero.</a:t>
                </a:r>
              </a:p>
              <a:p>
                <a:endParaRPr lang="en-CA" dirty="0"/>
              </a:p>
              <a:p>
                <a:endParaRPr lang="en-CA" dirty="0"/>
              </a:p>
            </p:txBody>
          </p:sp>
        </mc:Choice>
        <mc:Fallback xmlns="">
          <p:sp>
            <p:nvSpPr>
              <p:cNvPr id="3" name="Content Placeholder 2">
                <a:extLst>
                  <a:ext uri="{FF2B5EF4-FFF2-40B4-BE49-F238E27FC236}">
                    <a16:creationId xmlns:a16="http://schemas.microsoft.com/office/drawing/2014/main" id="{AE1A801F-3A24-45F0-8BF6-0025469FBC01}"/>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3523742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A3F35-5B0C-4258-885A-BAE404D7E725}"/>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A99EC71-C3D0-475A-A30F-25399B47D0C4}"/>
                  </a:ext>
                </a:extLst>
              </p:cNvPr>
              <p:cNvSpPr>
                <a:spLocks noGrp="1"/>
              </p:cNvSpPr>
              <p:nvPr>
                <p:ph idx="1"/>
              </p:nvPr>
            </p:nvSpPr>
            <p:spPr/>
            <p:txBody>
              <a:bodyPr>
                <a:normAutofit/>
              </a:bodyPr>
              <a:lstStyle/>
              <a:p>
                <a:r>
                  <a:rPr lang="en-CA" sz="3200" dirty="0"/>
                  <a:t>We get</a:t>
                </a:r>
              </a:p>
              <a:p>
                <a14:m>
                  <m:oMath xmlns:m="http://schemas.openxmlformats.org/officeDocument/2006/math">
                    <m:f>
                      <m:fPr>
                        <m:ctrlPr>
                          <a:rPr lang="en-CA" sz="3200" i="1" smtClean="0">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3200" i="1">
                            <a:effectLst/>
                            <a:latin typeface="Cambria Math" panose="02040503050406030204" pitchFamily="18" charset="0"/>
                            <a:ea typeface="DengXian" panose="02010600030101010101" pitchFamily="2" charset="-122"/>
                            <a:cs typeface="Times New Roman" panose="02020603050405020304" pitchFamily="18" charset="0"/>
                          </a:rPr>
                          <m:t>𝑞𝑑</m:t>
                        </m:r>
                      </m:num>
                      <m:den>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r>
                          <a:rPr lang="en-CA" sz="3200" i="1">
                            <a:effectLst/>
                            <a:latin typeface="Cambria Math" panose="02040503050406030204" pitchFamily="18" charset="0"/>
                            <a:ea typeface="DengXian" panose="02010600030101010101" pitchFamily="2" charset="-122"/>
                            <a:cs typeface="Times New Roman" panose="02020603050405020304" pitchFamily="18" charset="0"/>
                          </a:rPr>
                          <m:t>𝑥𝑑</m:t>
                        </m:r>
                      </m:den>
                    </m:f>
                    <m:r>
                      <a:rPr lang="en-CA" sz="3200"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r>
                          <a:rPr lang="en-CA" sz="3200" i="1">
                            <a:effectLst/>
                            <a:latin typeface="Cambria Math" panose="02040503050406030204" pitchFamily="18" charset="0"/>
                            <a:ea typeface="DengXian" panose="02010600030101010101" pitchFamily="2" charset="-122"/>
                            <a:cs typeface="Times New Roman" panose="02020603050405020304" pitchFamily="18" charset="0"/>
                          </a:rPr>
                          <m:t>𝑞</m:t>
                        </m:r>
                        <m:r>
                          <a:rPr lang="en-CA" sz="3200" i="1">
                            <a:effectLst/>
                            <a:latin typeface="Cambria Math" panose="02040503050406030204" pitchFamily="18" charset="0"/>
                            <a:ea typeface="DengXian" panose="02010600030101010101" pitchFamily="2" charset="-122"/>
                            <a:cs typeface="Times New Roman" panose="02020603050405020304" pitchFamily="18" charset="0"/>
                          </a:rPr>
                          <m:t>)(−</m:t>
                        </m:r>
                        <m:r>
                          <a:rPr lang="en-CA" sz="3200" i="1">
                            <a:effectLst/>
                            <a:latin typeface="Cambria Math" panose="02040503050406030204" pitchFamily="18" charset="0"/>
                            <a:ea typeface="DengXian" panose="02010600030101010101" pitchFamily="2" charset="-122"/>
                            <a:cs typeface="Times New Roman" panose="02020603050405020304" pitchFamily="18" charset="0"/>
                          </a:rPr>
                          <m:t>𝑑</m:t>
                        </m:r>
                        <m:r>
                          <a:rPr lang="en-CA" sz="3200" i="1">
                            <a:effectLst/>
                            <a:latin typeface="Cambria Math" panose="02040503050406030204" pitchFamily="18" charset="0"/>
                            <a:ea typeface="DengXian" panose="02010600030101010101" pitchFamily="2" charset="-122"/>
                            <a:cs typeface="Times New Roman" panose="02020603050405020304" pitchFamily="18" charset="0"/>
                          </a:rPr>
                          <m:t>)</m:t>
                        </m:r>
                      </m:num>
                      <m:den>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r>
                          <a:rPr lang="en-CA" sz="3200" i="1">
                            <a:effectLst/>
                            <a:latin typeface="Cambria Math" panose="02040503050406030204" pitchFamily="18" charset="0"/>
                            <a:ea typeface="DengXian" panose="02010600030101010101" pitchFamily="2" charset="-122"/>
                            <a:cs typeface="Times New Roman" panose="02020603050405020304" pitchFamily="18" charset="0"/>
                          </a:rPr>
                          <m:t>𝑥𝑑</m:t>
                        </m:r>
                      </m:den>
                    </m:f>
                    <m:r>
                      <a:rPr lang="en-CA" sz="3200" i="1">
                        <a:effectLst/>
                        <a:latin typeface="Cambria Math" panose="02040503050406030204" pitchFamily="18" charset="0"/>
                        <a:ea typeface="DengXian" panose="02010600030101010101" pitchFamily="2" charset="-122"/>
                        <a:cs typeface="Times New Roman" panose="02020603050405020304" pitchFamily="18" charset="0"/>
                      </a:rPr>
                      <m:t>=0</m:t>
                    </m:r>
                  </m:oMath>
                </a14:m>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r>
                  <a:rPr lang="en-CA" sz="3200" dirty="0"/>
                  <a:t>Simplify the equation, we have</a:t>
                </a:r>
              </a:p>
              <a:p>
                <a14:m>
                  <m:oMath xmlns:m="http://schemas.openxmlformats.org/officeDocument/2006/math">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𝑥</m:t>
                    </m:r>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m:t>
                    </m:r>
                    <m:f>
                      <m:fPr>
                        <m:ctrlPr>
                          <a:rPr lang="en-CA" sz="3200" i="1">
                            <a:effectLst/>
                            <a:latin typeface="Cambria Math" panose="02040503050406030204" pitchFamily="18" charset="0"/>
                          </a:rPr>
                        </m:ctrlPr>
                      </m:fPr>
                      <m:num>
                        <m:r>
                          <a:rPr lang="en-US" sz="3200" i="1">
                            <a:effectLst/>
                            <a:latin typeface="Cambria Math" panose="02040503050406030204" pitchFamily="18" charset="0"/>
                            <a:ea typeface="SimSun" panose="02010600030101010101" pitchFamily="2" charset="-122"/>
                            <a:cs typeface="Times New Roman" panose="02020603050405020304" pitchFamily="18" charset="0"/>
                          </a:rPr>
                          <m:t>2</m:t>
                        </m:r>
                        <m:r>
                          <a:rPr lang="en-US" sz="3200" i="1">
                            <a:effectLst/>
                            <a:latin typeface="Cambria Math" panose="02040503050406030204" pitchFamily="18" charset="0"/>
                            <a:ea typeface="SimSun" panose="02010600030101010101" pitchFamily="2" charset="-122"/>
                            <a:cs typeface="Times New Roman" panose="02020603050405020304" pitchFamily="18" charset="0"/>
                          </a:rPr>
                          <m:t>𝑞</m:t>
                        </m:r>
                        <m:r>
                          <a:rPr lang="en-US" sz="3200" i="1">
                            <a:effectLst/>
                            <a:latin typeface="Cambria Math" panose="02040503050406030204" pitchFamily="18" charset="0"/>
                            <a:ea typeface="SimSun" panose="02010600030101010101" pitchFamily="2" charset="-122"/>
                          </a:rPr>
                          <m:t>−</m:t>
                        </m:r>
                        <m:r>
                          <a:rPr lang="en-US" sz="3200" i="1">
                            <a:effectLst/>
                            <a:latin typeface="Cambria Math" panose="02040503050406030204" pitchFamily="18" charset="0"/>
                            <a:ea typeface="SimSun" panose="02010600030101010101" pitchFamily="2" charset="-122"/>
                            <a:cs typeface="Times New Roman" panose="02020603050405020304" pitchFamily="18" charset="0"/>
                          </a:rPr>
                          <m:t>1</m:t>
                        </m:r>
                      </m:num>
                      <m:den>
                        <m:r>
                          <a:rPr lang="en-US" sz="3200" i="1">
                            <a:effectLst/>
                            <a:latin typeface="Cambria Math" panose="02040503050406030204" pitchFamily="18" charset="0"/>
                            <a:ea typeface="SimSun" panose="02010600030101010101" pitchFamily="2" charset="-122"/>
                            <a:cs typeface="Times New Roman" panose="02020603050405020304" pitchFamily="18" charset="0"/>
                          </a:rPr>
                          <m:t>𝑑</m:t>
                        </m:r>
                      </m:den>
                    </m:f>
                  </m:oMath>
                </a14:m>
                <a:endParaRPr lang="en-CA" sz="3200" dirty="0"/>
              </a:p>
              <a:p>
                <a:r>
                  <a:rPr lang="en-CA" sz="3200" dirty="0"/>
                  <a:t>At this value, the portfolio have the highest expected return.</a:t>
                </a:r>
              </a:p>
              <a:p>
                <a:endParaRPr lang="en-CA" sz="3200" dirty="0"/>
              </a:p>
            </p:txBody>
          </p:sp>
        </mc:Choice>
        <mc:Fallback xmlns="">
          <p:sp>
            <p:nvSpPr>
              <p:cNvPr id="3" name="Content Placeholder 2">
                <a:extLst>
                  <a:ext uri="{FF2B5EF4-FFF2-40B4-BE49-F238E27FC236}">
                    <a16:creationId xmlns:a16="http://schemas.microsoft.com/office/drawing/2014/main" id="{6A99EC71-C3D0-475A-A30F-25399B47D0C4}"/>
                  </a:ext>
                </a:extLst>
              </p:cNvPr>
              <p:cNvSpPr>
                <a:spLocks noGrp="1" noRot="1" noChangeAspect="1" noMove="1" noResize="1" noEditPoints="1" noAdjustHandles="1" noChangeArrowheads="1" noChangeShapeType="1" noTextEdit="1"/>
              </p:cNvSpPr>
              <p:nvPr>
                <p:ph idx="1"/>
              </p:nvPr>
            </p:nvSpPr>
            <p:spPr>
              <a:blipFill>
                <a:blip r:embed="rId2"/>
                <a:stretch>
                  <a:fillRect l="-1333" t="-2941" r="-116"/>
                </a:stretch>
              </a:blipFill>
            </p:spPr>
            <p:txBody>
              <a:bodyPr/>
              <a:lstStyle/>
              <a:p>
                <a:r>
                  <a:rPr lang="en-CA">
                    <a:noFill/>
                  </a:rPr>
                  <a:t> </a:t>
                </a:r>
              </a:p>
            </p:txBody>
          </p:sp>
        </mc:Fallback>
      </mc:AlternateContent>
    </p:spTree>
    <p:extLst>
      <p:ext uri="{BB962C8B-B14F-4D97-AF65-F5344CB8AC3E}">
        <p14:creationId xmlns:p14="http://schemas.microsoft.com/office/powerpoint/2010/main" val="2828212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BB42B-8A02-4730-8CBE-4CD2EBD4B8DD}"/>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5B7AA17-7A4F-4FAC-A7A7-34C7E7E5761F}"/>
                  </a:ext>
                </a:extLst>
              </p:cNvPr>
              <p:cNvSpPr>
                <a:spLocks noGrp="1"/>
              </p:cNvSpPr>
              <p:nvPr>
                <p:ph idx="1"/>
              </p:nvPr>
            </p:nvSpPr>
            <p:spPr/>
            <p:txBody>
              <a:bodyPr>
                <a:normAutofit/>
              </a:bodyPr>
              <a:lstStyle/>
              <a:p>
                <a:r>
                  <a:rPr lang="en-CA" dirty="0"/>
                  <a:t>Plug this value of x into</a:t>
                </a:r>
              </a:p>
              <a:p>
                <a14:m>
                  <m:oMath xmlns:m="http://schemas.openxmlformats.org/officeDocument/2006/math">
                    <m:r>
                      <a:rPr lang="en-CA" i="1" smtClean="0">
                        <a:effectLst/>
                        <a:latin typeface="Cambria Math" panose="02040503050406030204" pitchFamily="18" charset="0"/>
                        <a:ea typeface="DengXian" panose="02010600030101010101" pitchFamily="2" charset="-122"/>
                        <a:cs typeface="Times New Roman" panose="02020603050405020304" pitchFamily="18" charset="0"/>
                      </a:rPr>
                      <m:t>𝑞𝑙𝑛</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e>
                    </m:d>
                    <m:r>
                      <a:rPr lang="en-CA" i="1">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e>
                    </m:d>
                    <m:r>
                      <m:rPr>
                        <m:sty m:val="p"/>
                      </m:rPr>
                      <a:rPr lang="en-CA">
                        <a:effectLst/>
                        <a:latin typeface="Cambria Math" panose="02040503050406030204" pitchFamily="18" charset="0"/>
                        <a:ea typeface="DengXian" panose="02010600030101010101" pitchFamily="2" charset="-122"/>
                        <a:cs typeface="Times New Roman" panose="02020603050405020304" pitchFamily="18" charset="0"/>
                      </a:rPr>
                      <m:t>ln</m:t>
                    </m:r>
                    <m:r>
                      <a:rPr lang="en-CA">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𝑥𝑑</m:t>
                    </m:r>
                    <m:r>
                      <a:rPr lang="en-CA" i="1">
                        <a:effectLst/>
                        <a:latin typeface="Cambria Math" panose="02040503050406030204" pitchFamily="18" charset="0"/>
                        <a:ea typeface="DengXian" panose="02010600030101010101" pitchFamily="2" charset="-122"/>
                        <a:cs typeface="Times New Roman" panose="02020603050405020304" pitchFamily="18" charset="0"/>
                      </a:rPr>
                      <m:t>)</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r>
                  <a:rPr lang="en-CA" dirty="0"/>
                  <a:t>We get</a:t>
                </a:r>
              </a:p>
              <a:p>
                <a14:m>
                  <m:oMath xmlns:m="http://schemas.openxmlformats.org/officeDocument/2006/math">
                    <m:r>
                      <a:rPr lang="en-CA" i="1" smtClean="0">
                        <a:effectLst/>
                        <a:latin typeface="Cambria Math" panose="02040503050406030204" pitchFamily="18" charset="0"/>
                        <a:ea typeface="DengXian" panose="02010600030101010101" pitchFamily="2" charset="-122"/>
                        <a:cs typeface="Times New Roman" panose="02020603050405020304" pitchFamily="18" charset="0"/>
                      </a:rPr>
                      <m:t>𝑞𝑙𝑛𝑞</m:t>
                    </m:r>
                    <m:r>
                      <a:rPr lang="en-CA" i="1" smtClean="0">
                        <a:effectLst/>
                        <a:latin typeface="Cambria Math" panose="02040503050406030204" pitchFamily="18" charset="0"/>
                        <a:ea typeface="DengXian" panose="02010600030101010101" pitchFamily="2" charset="-122"/>
                        <a:cs typeface="Times New Roman" panose="02020603050405020304" pitchFamily="18" charset="0"/>
                      </a:rPr>
                      <m:t>+</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e>
                    </m:d>
                    <m:func>
                      <m:func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uncPr>
                      <m:fName>
                        <m:r>
                          <m:rPr>
                            <m:sty m:val="p"/>
                          </m:rPr>
                          <a:rPr lang="en-CA">
                            <a:effectLst/>
                            <a:latin typeface="Cambria Math" panose="02040503050406030204" pitchFamily="18" charset="0"/>
                            <a:ea typeface="DengXian" panose="02010600030101010101" pitchFamily="2" charset="-122"/>
                            <a:cs typeface="Times New Roman" panose="02020603050405020304" pitchFamily="18" charset="0"/>
                          </a:rPr>
                          <m:t>ln</m:t>
                        </m:r>
                      </m:fName>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i="1">
                                <a:effectLst/>
                                <a:latin typeface="Cambria Math" panose="02040503050406030204" pitchFamily="18" charset="0"/>
                                <a:ea typeface="DengXian" panose="02010600030101010101" pitchFamily="2" charset="-122"/>
                                <a:cs typeface="Times New Roman" panose="02020603050405020304" pitchFamily="18" charset="0"/>
                              </a:rPr>
                              <m:t>1−</m:t>
                            </m:r>
                            <m:r>
                              <a:rPr lang="en-CA" i="1">
                                <a:effectLst/>
                                <a:latin typeface="Cambria Math" panose="02040503050406030204" pitchFamily="18" charset="0"/>
                                <a:ea typeface="DengXian" panose="02010600030101010101" pitchFamily="2" charset="-122"/>
                                <a:cs typeface="Times New Roman" panose="02020603050405020304" pitchFamily="18" charset="0"/>
                              </a:rPr>
                              <m:t>𝑞</m:t>
                            </m:r>
                          </m:e>
                        </m:d>
                      </m:e>
                    </m:func>
                    <m:r>
                      <a:rPr lang="en-CA" i="1">
                        <a:effectLst/>
                        <a:latin typeface="Cambria Math" panose="02040503050406030204" pitchFamily="18" charset="0"/>
                        <a:ea typeface="DengXian" panose="02010600030101010101" pitchFamily="2" charset="-122"/>
                        <a:cs typeface="Times New Roman" panose="02020603050405020304" pitchFamily="18" charset="0"/>
                      </a:rPr>
                      <m:t>+</m:t>
                    </m:r>
                    <m:r>
                      <a:rPr lang="en-CA" i="1">
                        <a:effectLst/>
                        <a:latin typeface="Cambria Math" panose="02040503050406030204" pitchFamily="18" charset="0"/>
                        <a:ea typeface="DengXian" panose="02010600030101010101" pitchFamily="2" charset="-122"/>
                        <a:cs typeface="Times New Roman" panose="02020603050405020304" pitchFamily="18" charset="0"/>
                      </a:rPr>
                      <m:t>𝑙𝑛</m:t>
                    </m:r>
                    <m:r>
                      <a:rPr lang="en-CA" i="1">
                        <a:effectLst/>
                        <a:latin typeface="Cambria Math" panose="02040503050406030204" pitchFamily="18" charset="0"/>
                        <a:ea typeface="DengXian" panose="02010600030101010101" pitchFamily="2" charset="-122"/>
                        <a:cs typeface="Times New Roman" panose="02020603050405020304" pitchFamily="18" charset="0"/>
                      </a:rPr>
                      <m:t>2</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r>
                  <a:rPr lang="en-CA" dirty="0"/>
                  <a:t>This is the information value over the maximal entropy state, or equilibrium state.</a:t>
                </a:r>
              </a:p>
              <a:p>
                <a:r>
                  <a:rPr lang="en-CA" dirty="0"/>
                  <a:t>This is the return expected by the investor.</a:t>
                </a:r>
              </a:p>
              <a:p>
                <a:endParaRPr lang="en-CA" dirty="0"/>
              </a:p>
            </p:txBody>
          </p:sp>
        </mc:Choice>
        <mc:Fallback xmlns="">
          <p:sp>
            <p:nvSpPr>
              <p:cNvPr id="3" name="Content Placeholder 2">
                <a:extLst>
                  <a:ext uri="{FF2B5EF4-FFF2-40B4-BE49-F238E27FC236}">
                    <a16:creationId xmlns:a16="http://schemas.microsoft.com/office/drawing/2014/main" id="{C5B7AA17-7A4F-4FAC-A7A7-34C7E7E5761F}"/>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4016820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85333-30B9-408A-A951-9BF915860F6B}"/>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9496087-AF67-4BD1-B4BB-3D77E3E7F439}"/>
                  </a:ext>
                </a:extLst>
              </p:cNvPr>
              <p:cNvSpPr>
                <a:spLocks noGrp="1"/>
              </p:cNvSpPr>
              <p:nvPr>
                <p:ph idx="1"/>
              </p:nvPr>
            </p:nvSpPr>
            <p:spPr/>
            <p:txBody>
              <a:bodyPr>
                <a:normAutofit/>
              </a:bodyPr>
              <a:lstStyle/>
              <a:p>
                <a:r>
                  <a:rPr lang="en-CA" dirty="0"/>
                  <a:t>Since the objective probability distribution is (p, 1-p), the actual expected return is</a:t>
                </a:r>
              </a:p>
              <a:p>
                <a14:m>
                  <m:oMath xmlns:m="http://schemas.openxmlformats.org/officeDocument/2006/math">
                    <m:r>
                      <a:rPr lang="en-US" i="1" smtClean="0">
                        <a:effectLst/>
                        <a:latin typeface="Cambria Math" panose="02040503050406030204" pitchFamily="18" charset="0"/>
                        <a:ea typeface="SimSun" panose="02010600030101010101" pitchFamily="2" charset="-122"/>
                        <a:cs typeface="Times New Roman" panose="02020603050405020304" pitchFamily="18" charset="0"/>
                      </a:rPr>
                      <m:t>𝑝</m:t>
                    </m:r>
                    <m:func>
                      <m:funcPr>
                        <m:ctrlPr>
                          <a:rPr lang="en-CA" i="1">
                            <a:effectLst/>
                            <a:latin typeface="Cambria Math" panose="02040503050406030204" pitchFamily="18" charset="0"/>
                          </a:rPr>
                        </m:ctrlPr>
                      </m:funcPr>
                      <m:fName>
                        <m:r>
                          <a:rPr lang="en-US" i="1">
                            <a:effectLst/>
                            <a:latin typeface="Cambria Math" panose="02040503050406030204" pitchFamily="18" charset="0"/>
                            <a:ea typeface="SimSun" panose="02010600030101010101" pitchFamily="2" charset="-122"/>
                            <a:cs typeface="Times New Roman" panose="02020603050405020304" pitchFamily="18" charset="0"/>
                          </a:rPr>
                          <m:t>𝑙𝑛</m:t>
                        </m:r>
                      </m:fName>
                      <m:e>
                        <m:r>
                          <a:rPr lang="en-US" i="1">
                            <a:effectLst/>
                            <a:latin typeface="Cambria Math" panose="02040503050406030204" pitchFamily="18" charset="0"/>
                            <a:ea typeface="SimSun" panose="02010600030101010101" pitchFamily="2" charset="-122"/>
                            <a:cs typeface="Times New Roman" panose="02020603050405020304" pitchFamily="18" charset="0"/>
                          </a:rPr>
                          <m:t>𝑞</m:t>
                        </m:r>
                      </m:e>
                    </m:func>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𝑝</m:t>
                    </m:r>
                    <m:r>
                      <a:rPr lang="en-US" i="1">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i="1">
                            <a:effectLst/>
                            <a:latin typeface="Cambria Math" panose="02040503050406030204" pitchFamily="18" charset="0"/>
                          </a:rPr>
                        </m:ctrlPr>
                      </m:funcPr>
                      <m:fName>
                        <m:r>
                          <a:rPr lang="en-US" i="1">
                            <a:effectLst/>
                            <a:latin typeface="Cambria Math" panose="02040503050406030204" pitchFamily="18" charset="0"/>
                            <a:ea typeface="SimSun" panose="02010600030101010101" pitchFamily="2" charset="-122"/>
                            <a:cs typeface="Times New Roman" panose="02020603050405020304" pitchFamily="18" charset="0"/>
                          </a:rPr>
                          <m:t>𝑙𝑛</m:t>
                        </m:r>
                      </m:fName>
                      <m:e>
                        <m:r>
                          <a:rPr lang="en-US" i="1">
                            <a:effectLst/>
                            <a:latin typeface="Cambria Math" panose="02040503050406030204" pitchFamily="18" charset="0"/>
                            <a:ea typeface="SimSun" panose="02010600030101010101" pitchFamily="2" charset="-122"/>
                            <a:cs typeface="Times New Roman" panose="02020603050405020304" pitchFamily="18" charset="0"/>
                          </a:rPr>
                          <m:t>(</m:t>
                        </m:r>
                      </m:e>
                    </m:func>
                    <m:r>
                      <a:rPr lang="en-US" i="1">
                        <a:effectLst/>
                        <a:latin typeface="Cambria Math" panose="02040503050406030204" pitchFamily="18" charset="0"/>
                        <a:ea typeface="SimSun" panose="02010600030101010101" pitchFamily="2" charset="-122"/>
                        <a:cs typeface="Times New Roman" panose="02020603050405020304" pitchFamily="18" charset="0"/>
                      </a:rPr>
                      <m:t>1</m:t>
                    </m:r>
                    <m:r>
                      <a:rPr lang="en-US" i="1">
                        <a:effectLst/>
                        <a:latin typeface="Cambria Math" panose="02040503050406030204" pitchFamily="18" charset="0"/>
                        <a:ea typeface="SimSun" panose="02010600030101010101" pitchFamily="2" charset="-122"/>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𝑞</m:t>
                    </m:r>
                    <m:r>
                      <a:rPr lang="en-US" i="1">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i="1">
                            <a:effectLst/>
                            <a:latin typeface="Cambria Math" panose="02040503050406030204" pitchFamily="18" charset="0"/>
                          </a:rPr>
                        </m:ctrlPr>
                      </m:funcPr>
                      <m:fName>
                        <m:r>
                          <a:rPr lang="en-US" i="1">
                            <a:effectLst/>
                            <a:latin typeface="Cambria Math" panose="02040503050406030204" pitchFamily="18" charset="0"/>
                            <a:ea typeface="SimSun" panose="02010600030101010101" pitchFamily="2" charset="-122"/>
                            <a:cs typeface="Times New Roman" panose="02020603050405020304" pitchFamily="18" charset="0"/>
                          </a:rPr>
                          <m:t>𝑙𝑛</m:t>
                        </m:r>
                      </m:fName>
                      <m:e>
                        <m:r>
                          <a:rPr lang="en-US" i="1">
                            <a:effectLst/>
                            <a:latin typeface="Cambria Math" panose="02040503050406030204" pitchFamily="18" charset="0"/>
                            <a:ea typeface="SimSun" panose="02010600030101010101" pitchFamily="2" charset="-122"/>
                            <a:cs typeface="Times New Roman" panose="02020603050405020304" pitchFamily="18" charset="0"/>
                          </a:rPr>
                          <m:t>2</m:t>
                        </m:r>
                      </m:e>
                    </m:func>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D9496087-AF67-4BD1-B4BB-3D77E3E7F439}"/>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2261989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885B7-B2A1-4F20-ABDC-2277B13E4AB6}"/>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CCDD834-32EF-49D7-9669-9784A58116DF}"/>
                  </a:ext>
                </a:extLst>
              </p:cNvPr>
              <p:cNvSpPr>
                <a:spLocks noGrp="1"/>
              </p:cNvSpPr>
              <p:nvPr>
                <p:ph idx="1"/>
              </p:nvPr>
            </p:nvSpPr>
            <p:spPr/>
            <p:txBody>
              <a:bodyPr>
                <a:normAutofit/>
              </a:bodyPr>
              <a:lstStyle/>
              <a:p>
                <a:pPr algn="just">
                  <a:lnSpc>
                    <a:spcPct val="115000"/>
                  </a:lnSpc>
                  <a:spcAft>
                    <a:spcPts val="1000"/>
                  </a:spcAft>
                </a:pPr>
                <a:r>
                  <a:rPr lang="en-US" dirty="0">
                    <a:effectLst/>
                    <a:latin typeface="Calibri" panose="020F0502020204030204" pitchFamily="34" charset="0"/>
                    <a:ea typeface="SimSun" panose="02010600030101010101" pitchFamily="2" charset="-122"/>
                    <a:cs typeface="Times New Roman" panose="02020603050405020304" pitchFamily="18" charset="0"/>
                  </a:rPr>
                  <a:t> Suppose a random event, </a:t>
                </a:r>
                <a:r>
                  <a:rPr lang="en-US" i="1" dirty="0">
                    <a:effectLst/>
                    <a:latin typeface="Calibri" panose="020F0502020204030204" pitchFamily="34" charset="0"/>
                    <a:ea typeface="SimSun" panose="02010600030101010101" pitchFamily="2" charset="-122"/>
                    <a:cs typeface="Times New Roman" panose="02020603050405020304" pitchFamily="18" charset="0"/>
                  </a:rPr>
                  <a:t>X</a:t>
                </a:r>
                <a:r>
                  <a:rPr lang="en-US" dirty="0">
                    <a:effectLst/>
                    <a:latin typeface="Calibri" panose="020F0502020204030204" pitchFamily="34" charset="0"/>
                    <a:ea typeface="SimSun" panose="02010600030101010101" pitchFamily="2" charset="-122"/>
                    <a:cs typeface="Times New Roman" panose="02020603050405020304" pitchFamily="18" charset="0"/>
                  </a:rPr>
                  <a:t>, has </a:t>
                </a:r>
                <a:r>
                  <a:rPr lang="en-US" i="1" dirty="0">
                    <a:effectLst/>
                    <a:latin typeface="Calibri" panose="020F0502020204030204" pitchFamily="34" charset="0"/>
                    <a:ea typeface="SimSun" panose="02010600030101010101" pitchFamily="2" charset="-122"/>
                    <a:cs typeface="Times New Roman" panose="02020603050405020304" pitchFamily="18" charset="0"/>
                  </a:rPr>
                  <a:t>n</a:t>
                </a:r>
                <a:r>
                  <a:rPr lang="en-US" dirty="0">
                    <a:effectLst/>
                    <a:latin typeface="Calibri" panose="020F0502020204030204" pitchFamily="34" charset="0"/>
                    <a:ea typeface="SimSun" panose="02010600030101010101" pitchFamily="2" charset="-122"/>
                    <a:cs typeface="Times New Roman" panose="02020603050405020304" pitchFamily="18" charset="0"/>
                  </a:rPr>
                  <a:t> discrete states, </a:t>
                </a:r>
                <a:r>
                  <a:rPr lang="en-US" i="1" dirty="0">
                    <a:effectLst/>
                    <a:latin typeface="Calibri" panose="020F0502020204030204" pitchFamily="34" charset="0"/>
                    <a:ea typeface="SimSun" panose="02010600030101010101" pitchFamily="2" charset="-122"/>
                    <a:cs typeface="Times New Roman" panose="02020603050405020304" pitchFamily="18" charset="0"/>
                  </a:rPr>
                  <a:t>x</a:t>
                </a:r>
                <a:r>
                  <a:rPr lang="en-US" i="1" baseline="-25000" dirty="0">
                    <a:effectLst/>
                    <a:latin typeface="Calibri" panose="020F0502020204030204" pitchFamily="34" charset="0"/>
                    <a:ea typeface="SimSun" panose="02010600030101010101" pitchFamily="2" charset="-122"/>
                    <a:cs typeface="Times New Roman" panose="02020603050405020304" pitchFamily="18" charset="0"/>
                  </a:rPr>
                  <a:t>1</a:t>
                </a:r>
                <a:r>
                  <a:rPr lang="en-US" i="1" dirty="0">
                    <a:effectLst/>
                    <a:latin typeface="Calibri" panose="020F0502020204030204" pitchFamily="34" charset="0"/>
                    <a:ea typeface="SimSun" panose="02010600030101010101" pitchFamily="2" charset="-122"/>
                    <a:cs typeface="Times New Roman" panose="02020603050405020304" pitchFamily="18" charset="0"/>
                  </a:rPr>
                  <a:t>, x</a:t>
                </a:r>
                <a:r>
                  <a:rPr lang="en-US" i="1" baseline="-25000" dirty="0">
                    <a:effectLst/>
                    <a:latin typeface="Calibri" panose="020F0502020204030204" pitchFamily="34" charset="0"/>
                    <a:ea typeface="SimSun" panose="02010600030101010101" pitchFamily="2" charset="-122"/>
                    <a:cs typeface="Times New Roman" panose="02020603050405020304" pitchFamily="18" charset="0"/>
                  </a:rPr>
                  <a:t>2</a:t>
                </a:r>
                <a:r>
                  <a:rPr lang="en-US" i="1" dirty="0">
                    <a:effectLst/>
                    <a:latin typeface="Calibri" panose="020F0502020204030204" pitchFamily="34" charset="0"/>
                    <a:ea typeface="SimSun" panose="02010600030101010101" pitchFamily="2" charset="-122"/>
                    <a:cs typeface="Times New Roman" panose="02020603050405020304" pitchFamily="18" charset="0"/>
                  </a:rPr>
                  <a:t>, …,</a:t>
                </a:r>
                <a:r>
                  <a:rPr lang="en-US" i="1" dirty="0" err="1">
                    <a:effectLst/>
                    <a:latin typeface="Calibri" panose="020F0502020204030204" pitchFamily="34" charset="0"/>
                    <a:ea typeface="SimSun" panose="02010600030101010101" pitchFamily="2" charset="-122"/>
                    <a:cs typeface="Times New Roman" panose="02020603050405020304" pitchFamily="18" charset="0"/>
                  </a:rPr>
                  <a:t>x</a:t>
                </a:r>
                <a:r>
                  <a:rPr lang="en-US" i="1" baseline="-25000" dirty="0" err="1">
                    <a:effectLst/>
                    <a:latin typeface="Calibri" panose="020F0502020204030204" pitchFamily="34" charset="0"/>
                    <a:ea typeface="SimSun" panose="02010600030101010101" pitchFamily="2" charset="-122"/>
                    <a:cs typeface="Times New Roman" panose="02020603050405020304" pitchFamily="18" charset="0"/>
                  </a:rPr>
                  <a:t>n</a:t>
                </a:r>
                <a:r>
                  <a:rPr lang="en-US" dirty="0">
                    <a:effectLst/>
                    <a:latin typeface="Calibri" panose="020F0502020204030204" pitchFamily="34" charset="0"/>
                    <a:ea typeface="SimSun" panose="02010600030101010101" pitchFamily="2" charset="-122"/>
                    <a:cs typeface="Times New Roman" panose="02020603050405020304" pitchFamily="18" charset="0"/>
                  </a:rPr>
                  <a:t>, each with probability </a:t>
                </a:r>
                <a:r>
                  <a:rPr lang="en-US" i="1" dirty="0">
                    <a:effectLst/>
                    <a:latin typeface="Calibri" panose="020F0502020204030204" pitchFamily="34" charset="0"/>
                    <a:ea typeface="SimSun" panose="02010600030101010101" pitchFamily="2" charset="-122"/>
                    <a:cs typeface="Times New Roman" panose="02020603050405020304" pitchFamily="18" charset="0"/>
                  </a:rPr>
                  <a:t>p</a:t>
                </a:r>
                <a:r>
                  <a:rPr lang="en-US" i="1" baseline="-25000" dirty="0">
                    <a:effectLst/>
                    <a:latin typeface="Calibri" panose="020F0502020204030204" pitchFamily="34" charset="0"/>
                    <a:ea typeface="SimSun" panose="02010600030101010101" pitchFamily="2" charset="-122"/>
                    <a:cs typeface="Times New Roman" panose="02020603050405020304" pitchFamily="18" charset="0"/>
                  </a:rPr>
                  <a:t>1</a:t>
                </a:r>
                <a:r>
                  <a:rPr lang="en-US" i="1" dirty="0">
                    <a:effectLst/>
                    <a:latin typeface="Calibri" panose="020F0502020204030204" pitchFamily="34" charset="0"/>
                    <a:ea typeface="SimSun" panose="02010600030101010101" pitchFamily="2" charset="-122"/>
                    <a:cs typeface="Times New Roman" panose="02020603050405020304" pitchFamily="18" charset="0"/>
                  </a:rPr>
                  <a:t>, p</a:t>
                </a:r>
                <a:r>
                  <a:rPr lang="en-US" i="1" baseline="-25000" dirty="0">
                    <a:effectLst/>
                    <a:latin typeface="Calibri" panose="020F0502020204030204" pitchFamily="34" charset="0"/>
                    <a:ea typeface="SimSun" panose="02010600030101010101" pitchFamily="2" charset="-122"/>
                    <a:cs typeface="Times New Roman" panose="02020603050405020304" pitchFamily="18" charset="0"/>
                  </a:rPr>
                  <a:t>2</a:t>
                </a:r>
                <a:r>
                  <a:rPr lang="en-US" i="1" dirty="0">
                    <a:effectLst/>
                    <a:latin typeface="Calibri" panose="020F0502020204030204" pitchFamily="34" charset="0"/>
                    <a:ea typeface="SimSun" panose="02010600030101010101" pitchFamily="2" charset="-122"/>
                    <a:cs typeface="Times New Roman" panose="02020603050405020304" pitchFamily="18" charset="0"/>
                  </a:rPr>
                  <a:t>, …,</a:t>
                </a:r>
                <a:r>
                  <a:rPr lang="en-US" i="1" dirty="0" err="1">
                    <a:effectLst/>
                    <a:latin typeface="Calibri" panose="020F0502020204030204" pitchFamily="34" charset="0"/>
                    <a:ea typeface="SimSun" panose="02010600030101010101" pitchFamily="2" charset="-122"/>
                    <a:cs typeface="Times New Roman" panose="02020603050405020304" pitchFamily="18" charset="0"/>
                  </a:rPr>
                  <a:t>p</a:t>
                </a:r>
                <a:r>
                  <a:rPr lang="en-US" i="1" baseline="-25000" dirty="0" err="1">
                    <a:effectLst/>
                    <a:latin typeface="Calibri" panose="020F0502020204030204" pitchFamily="34" charset="0"/>
                    <a:ea typeface="SimSun" panose="02010600030101010101" pitchFamily="2" charset="-122"/>
                    <a:cs typeface="Times New Roman" panose="02020603050405020304" pitchFamily="18" charset="0"/>
                  </a:rPr>
                  <a:t>n</a:t>
                </a:r>
                <a:r>
                  <a:rPr lang="en-US" dirty="0">
                    <a:effectLst/>
                    <a:latin typeface="Calibri" panose="020F0502020204030204" pitchFamily="34" charset="0"/>
                    <a:ea typeface="SimSun" panose="02010600030101010101" pitchFamily="2" charset="-122"/>
                    <a:cs typeface="Times New Roman" panose="02020603050405020304" pitchFamily="18" charset="0"/>
                  </a:rPr>
                  <a:t>. The information value of </a:t>
                </a:r>
                <a:r>
                  <a:rPr lang="en-US" i="1" dirty="0">
                    <a:effectLst/>
                    <a:latin typeface="Calibri" panose="020F0502020204030204" pitchFamily="34" charset="0"/>
                    <a:ea typeface="SimSun" panose="02010600030101010101" pitchFamily="2" charset="-122"/>
                    <a:cs typeface="Times New Roman" panose="02020603050405020304" pitchFamily="18" charset="0"/>
                  </a:rPr>
                  <a:t>X</a:t>
                </a:r>
                <a:r>
                  <a:rPr lang="en-US" dirty="0">
                    <a:effectLst/>
                    <a:latin typeface="Calibri" panose="020F0502020204030204" pitchFamily="34" charset="0"/>
                    <a:ea typeface="SimSun" panose="02010600030101010101" pitchFamily="2" charset="-122"/>
                    <a:cs typeface="Times New Roman" panose="02020603050405020304" pitchFamily="18" charset="0"/>
                  </a:rPr>
                  <a:t> is the average of information value of each state, that is</a:t>
                </a:r>
              </a:p>
              <a:p>
                <a:pPr algn="just">
                  <a:lnSpc>
                    <a:spcPct val="115000"/>
                  </a:lnSpc>
                  <a:spcAft>
                    <a:spcPts val="1000"/>
                  </a:spcAft>
                </a:pP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14:m>
                  <m:oMath xmlns:m="http://schemas.openxmlformats.org/officeDocument/2006/math">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𝐻</m:t>
                    </m:r>
                    <m:r>
                      <a:rPr lang="en-US" b="0"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𝑋</m:t>
                    </m:r>
                    <m:r>
                      <a:rPr lang="en-US" b="0" i="1" smtClean="0">
                        <a:effectLst/>
                        <a:latin typeface="Cambria Math" panose="02040503050406030204" pitchFamily="18" charset="0"/>
                        <a:ea typeface="SimSun" panose="02010600030101010101" pitchFamily="2" charset="-122"/>
                        <a:cs typeface="Times New Roman" panose="02020603050405020304" pitchFamily="18" charset="0"/>
                      </a:rPr>
                      <m:t>)=</m:t>
                    </m:r>
                    <m:nary>
                      <m:naryPr>
                        <m:chr m:val="∑"/>
                        <m:ctrlPr>
                          <a:rPr lang="en-CA" i="1" smtClean="0">
                            <a:effectLst/>
                            <a:latin typeface="Cambria Math" panose="02040503050406030204" pitchFamily="18" charset="0"/>
                            <a:ea typeface="SimSun" panose="02010600030101010101" pitchFamily="2" charset="-122"/>
                            <a:cs typeface="Times New Roman" panose="02020603050405020304" pitchFamily="18" charset="0"/>
                          </a:rPr>
                        </m:ctrlPr>
                      </m:naryPr>
                      <m:sub>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𝑗</m:t>
                        </m:r>
                        <m:r>
                          <a:rPr lang="en-US" b="0" i="1" smtClean="0">
                            <a:effectLst/>
                            <a:latin typeface="Cambria Math" panose="02040503050406030204" pitchFamily="18" charset="0"/>
                            <a:ea typeface="SimSun" panose="02010600030101010101" pitchFamily="2" charset="-122"/>
                            <a:cs typeface="Times New Roman" panose="02020603050405020304" pitchFamily="18" charset="0"/>
                          </a:rPr>
                          <m:t>=1</m:t>
                        </m:r>
                      </m:sub>
                      <m:sup>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𝑛</m:t>
                        </m:r>
                      </m:sup>
                      <m:e>
                        <m:sSub>
                          <m:sSub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𝑗</m:t>
                            </m:r>
                          </m:sub>
                        </m:sSub>
                        <m:r>
                          <a:rPr lang="en-US" b="0" i="1" smtClean="0">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i="1">
                                <a:effectLst/>
                                <a:latin typeface="Cambria Math" panose="02040503050406030204" pitchFamily="18" charset="0"/>
                                <a:ea typeface="SimSun" panose="02010600030101010101" pitchFamily="2" charset="-122"/>
                                <a:cs typeface="Times New Roman" panose="02020603050405020304" pitchFamily="18" charset="0"/>
                              </a:rPr>
                            </m:ctrlPr>
                          </m:funcPr>
                          <m:fName>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𝑙𝑜𝑔</m:t>
                            </m:r>
                          </m:fName>
                          <m:e>
                            <m:r>
                              <a:rPr lang="en-US" b="0" i="1" smtClean="0">
                                <a:effectLst/>
                                <a:latin typeface="Cambria Math" panose="02040503050406030204" pitchFamily="18" charset="0"/>
                                <a:ea typeface="SimSun" panose="02010600030101010101" pitchFamily="2" charset="-122"/>
                                <a:cs typeface="Times New Roman" panose="02020603050405020304" pitchFamily="18" charset="0"/>
                              </a:rPr>
                              <m:t> </m:t>
                            </m:r>
                            <m:sSub>
                              <m:sSubPr>
                                <m:ctrlPr>
                                  <a:rPr lang="en-CA"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b="0" i="1" smtClean="0">
                                    <a:effectLst/>
                                    <a:latin typeface="Cambria Math" panose="02040503050406030204" pitchFamily="18" charset="0"/>
                                    <a:ea typeface="SimSun" panose="02010600030101010101" pitchFamily="2" charset="-122"/>
                                    <a:cs typeface="Times New Roman" panose="02020603050405020304" pitchFamily="18" charset="0"/>
                                  </a:rPr>
                                  <m:t>𝑗</m:t>
                                </m:r>
                              </m:sub>
                            </m:sSub>
                          </m:e>
                        </m:func>
                        <m:r>
                          <a:rPr lang="en-US" b="0" i="1" smtClean="0">
                            <a:effectLst/>
                            <a:latin typeface="Cambria Math" panose="02040503050406030204" pitchFamily="18" charset="0"/>
                            <a:ea typeface="SimSun" panose="02010600030101010101" pitchFamily="2" charset="-122"/>
                            <a:cs typeface="Times New Roman" panose="02020603050405020304" pitchFamily="18" charset="0"/>
                          </a:rPr>
                          <m:t>)</m:t>
                        </m:r>
                        <m:r>
                          <m:rPr>
                            <m:nor/>
                          </m:rPr>
                          <a:rPr lang="en-US">
                            <a:effectLst/>
                            <a:latin typeface="Cambria Math" panose="02040503050406030204" pitchFamily="18" charset="0"/>
                            <a:ea typeface="SimSun" panose="02010600030101010101" pitchFamily="2" charset="-122"/>
                            <a:cs typeface="Times New Roman" panose="02020603050405020304" pitchFamily="18" charset="0"/>
                          </a:rPr>
                          <m:t>                                                             </m:t>
                        </m:r>
                      </m:e>
                    </m:nary>
                  </m:oMath>
                </a14:m>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US" dirty="0">
                  <a:effectLst/>
                  <a:ea typeface="SimSun" panose="02010600030101010101" pitchFamily="2" charset="-122"/>
                </a:endParaRPr>
              </a:p>
              <a:p>
                <a:r>
                  <a:rPr lang="en-US" dirty="0">
                    <a:effectLst/>
                    <a:ea typeface="SimSun" panose="02010600030101010101" pitchFamily="2" charset="-122"/>
                  </a:rPr>
                  <a:t>This is the general formula for information</a:t>
                </a:r>
                <a:endParaRPr lang="en-CA" dirty="0"/>
              </a:p>
            </p:txBody>
          </p:sp>
        </mc:Choice>
        <mc:Fallback xmlns="">
          <p:sp>
            <p:nvSpPr>
              <p:cNvPr id="3" name="Content Placeholder 2">
                <a:extLst>
                  <a:ext uri="{FF2B5EF4-FFF2-40B4-BE49-F238E27FC236}">
                    <a16:creationId xmlns:a16="http://schemas.microsoft.com/office/drawing/2014/main" id="{CCCDD834-32EF-49D7-9669-9784A58116DF}"/>
                  </a:ext>
                </a:extLst>
              </p:cNvPr>
              <p:cNvSpPr>
                <a:spLocks noGrp="1" noRot="1" noChangeAspect="1" noMove="1" noResize="1" noEditPoints="1" noAdjustHandles="1" noChangeArrowheads="1" noChangeShapeType="1" noTextEdit="1"/>
              </p:cNvSpPr>
              <p:nvPr>
                <p:ph idx="1"/>
              </p:nvPr>
            </p:nvSpPr>
            <p:spPr>
              <a:blipFill>
                <a:blip r:embed="rId2"/>
                <a:stretch>
                  <a:fillRect l="-1043" t="-560" r="-1159"/>
                </a:stretch>
              </a:blipFill>
            </p:spPr>
            <p:txBody>
              <a:bodyPr/>
              <a:lstStyle/>
              <a:p>
                <a:r>
                  <a:rPr lang="en-CA">
                    <a:noFill/>
                  </a:rPr>
                  <a:t> </a:t>
                </a:r>
              </a:p>
            </p:txBody>
          </p:sp>
        </mc:Fallback>
      </mc:AlternateContent>
    </p:spTree>
    <p:extLst>
      <p:ext uri="{BB962C8B-B14F-4D97-AF65-F5344CB8AC3E}">
        <p14:creationId xmlns:p14="http://schemas.microsoft.com/office/powerpoint/2010/main" val="34322728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3F0E7-E844-4D93-89E0-60B19558FE64}"/>
              </a:ext>
            </a:extLst>
          </p:cNvPr>
          <p:cNvSpPr>
            <a:spLocks noGrp="1"/>
          </p:cNvSpPr>
          <p:nvPr>
            <p:ph type="title"/>
          </p:nvPr>
        </p:nvSpPr>
        <p:spPr/>
        <p:txBody>
          <a:bodyPr>
            <a:normAutofit fontScale="90000"/>
          </a:bodyPr>
          <a:lstStyle/>
          <a:p>
            <a:r>
              <a:rPr lang="en-CA" dirty="0"/>
              <a:t>Suppose the objective p = 0.7. With different subjective q, what are the expected returns?</a:t>
            </a:r>
            <a:br>
              <a:rPr lang="en-CA" dirty="0"/>
            </a:br>
            <a:endParaRPr lang="en-CA" dirty="0"/>
          </a:p>
        </p:txBody>
      </p:sp>
      <p:graphicFrame>
        <p:nvGraphicFramePr>
          <p:cNvPr id="4" name="Content Placeholder 3">
            <a:extLst>
              <a:ext uri="{FF2B5EF4-FFF2-40B4-BE49-F238E27FC236}">
                <a16:creationId xmlns:a16="http://schemas.microsoft.com/office/drawing/2014/main" id="{A8F527F9-896A-4F06-BC10-D1163D653838}"/>
              </a:ext>
            </a:extLst>
          </p:cNvPr>
          <p:cNvGraphicFramePr>
            <a:graphicFrameLocks noGrp="1"/>
          </p:cNvGraphicFramePr>
          <p:nvPr>
            <p:ph idx="1"/>
            <p:extLst>
              <p:ext uri="{D42A27DB-BD31-4B8C-83A1-F6EECF244321}">
                <p14:modId xmlns:p14="http://schemas.microsoft.com/office/powerpoint/2010/main" val="1052601968"/>
              </p:ext>
            </p:extLst>
          </p:nvPr>
        </p:nvGraphicFramePr>
        <p:xfrm>
          <a:off x="853440" y="2153920"/>
          <a:ext cx="10038080" cy="3870960"/>
        </p:xfrm>
        <a:graphic>
          <a:graphicData uri="http://schemas.openxmlformats.org/drawingml/2006/table">
            <a:tbl>
              <a:tblPr>
                <a:tableStyleId>{5C22544A-7EE6-4342-B048-85BDC9FD1C3A}</a:tableStyleId>
              </a:tblPr>
              <a:tblGrid>
                <a:gridCol w="1369568">
                  <a:extLst>
                    <a:ext uri="{9D8B030D-6E8A-4147-A177-3AD203B41FA5}">
                      <a16:colId xmlns:a16="http://schemas.microsoft.com/office/drawing/2014/main" val="2931953317"/>
                    </a:ext>
                  </a:extLst>
                </a:gridCol>
                <a:gridCol w="963168">
                  <a:extLst>
                    <a:ext uri="{9D8B030D-6E8A-4147-A177-3AD203B41FA5}">
                      <a16:colId xmlns:a16="http://schemas.microsoft.com/office/drawing/2014/main" val="3916380467"/>
                    </a:ext>
                  </a:extLst>
                </a:gridCol>
                <a:gridCol w="963168">
                  <a:extLst>
                    <a:ext uri="{9D8B030D-6E8A-4147-A177-3AD203B41FA5}">
                      <a16:colId xmlns:a16="http://schemas.microsoft.com/office/drawing/2014/main" val="574252187"/>
                    </a:ext>
                  </a:extLst>
                </a:gridCol>
                <a:gridCol w="963168">
                  <a:extLst>
                    <a:ext uri="{9D8B030D-6E8A-4147-A177-3AD203B41FA5}">
                      <a16:colId xmlns:a16="http://schemas.microsoft.com/office/drawing/2014/main" val="3213342370"/>
                    </a:ext>
                  </a:extLst>
                </a:gridCol>
                <a:gridCol w="963168">
                  <a:extLst>
                    <a:ext uri="{9D8B030D-6E8A-4147-A177-3AD203B41FA5}">
                      <a16:colId xmlns:a16="http://schemas.microsoft.com/office/drawing/2014/main" val="567891579"/>
                    </a:ext>
                  </a:extLst>
                </a:gridCol>
                <a:gridCol w="963168">
                  <a:extLst>
                    <a:ext uri="{9D8B030D-6E8A-4147-A177-3AD203B41FA5}">
                      <a16:colId xmlns:a16="http://schemas.microsoft.com/office/drawing/2014/main" val="587091535"/>
                    </a:ext>
                  </a:extLst>
                </a:gridCol>
                <a:gridCol w="963168">
                  <a:extLst>
                    <a:ext uri="{9D8B030D-6E8A-4147-A177-3AD203B41FA5}">
                      <a16:colId xmlns:a16="http://schemas.microsoft.com/office/drawing/2014/main" val="1451856208"/>
                    </a:ext>
                  </a:extLst>
                </a:gridCol>
                <a:gridCol w="963168">
                  <a:extLst>
                    <a:ext uri="{9D8B030D-6E8A-4147-A177-3AD203B41FA5}">
                      <a16:colId xmlns:a16="http://schemas.microsoft.com/office/drawing/2014/main" val="1455557445"/>
                    </a:ext>
                  </a:extLst>
                </a:gridCol>
                <a:gridCol w="963168">
                  <a:extLst>
                    <a:ext uri="{9D8B030D-6E8A-4147-A177-3AD203B41FA5}">
                      <a16:colId xmlns:a16="http://schemas.microsoft.com/office/drawing/2014/main" val="2982039115"/>
                    </a:ext>
                  </a:extLst>
                </a:gridCol>
                <a:gridCol w="963168">
                  <a:extLst>
                    <a:ext uri="{9D8B030D-6E8A-4147-A177-3AD203B41FA5}">
                      <a16:colId xmlns:a16="http://schemas.microsoft.com/office/drawing/2014/main" val="1969204915"/>
                    </a:ext>
                  </a:extLst>
                </a:gridCol>
              </a:tblGrid>
              <a:tr h="1290320">
                <a:tc>
                  <a:txBody>
                    <a:bodyPr/>
                    <a:lstStyle/>
                    <a:p>
                      <a:pPr algn="l" fontAlgn="b"/>
                      <a:r>
                        <a:rPr lang="en-CA" sz="3200" u="none" strike="noStrike" dirty="0">
                          <a:effectLst/>
                        </a:rPr>
                        <a:t>p</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0.7</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30102653"/>
                  </a:ext>
                </a:extLst>
              </a:tr>
              <a:tr h="1290320">
                <a:tc>
                  <a:txBody>
                    <a:bodyPr/>
                    <a:lstStyle/>
                    <a:p>
                      <a:pPr algn="l" fontAlgn="b"/>
                      <a:r>
                        <a:rPr lang="en-CA" sz="3200" u="none" strike="noStrike">
                          <a:effectLst/>
                        </a:rPr>
                        <a:t>q</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0.1</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0.2</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0.3</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0.4</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0.5</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0.6</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0.7</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0.8</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0.9</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95542573"/>
                  </a:ext>
                </a:extLst>
              </a:tr>
              <a:tr h="1290320">
                <a:tc>
                  <a:txBody>
                    <a:bodyPr/>
                    <a:lstStyle/>
                    <a:p>
                      <a:pPr algn="l" fontAlgn="b"/>
                      <a:r>
                        <a:rPr lang="en-CA" sz="3200" u="none" strike="noStrike">
                          <a:effectLst/>
                        </a:rPr>
                        <a:t>return</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-0.95</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-0.5</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-0.26</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-0.1</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0.06</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0.08</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0.05</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-0.07</a:t>
                      </a:r>
                      <a:endParaRPr lang="en-CA" sz="3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088014386"/>
                  </a:ext>
                </a:extLst>
              </a:tr>
            </a:tbl>
          </a:graphicData>
        </a:graphic>
      </p:graphicFrame>
    </p:spTree>
    <p:extLst>
      <p:ext uri="{BB962C8B-B14F-4D97-AF65-F5344CB8AC3E}">
        <p14:creationId xmlns:p14="http://schemas.microsoft.com/office/powerpoint/2010/main" val="1012702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80E9-B3B8-4546-A9C9-26E7906221FA}"/>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96A0BFA5-18D4-4003-9FF5-2587EC917B31}"/>
              </a:ext>
            </a:extLst>
          </p:cNvPr>
          <p:cNvSpPr>
            <a:spLocks noGrp="1"/>
          </p:cNvSpPr>
          <p:nvPr>
            <p:ph idx="1"/>
          </p:nvPr>
        </p:nvSpPr>
        <p:spPr/>
        <p:txBody>
          <a:bodyPr>
            <a:normAutofit/>
          </a:bodyPr>
          <a:lstStyle/>
          <a:p>
            <a:r>
              <a:rPr lang="en-CA" sz="3200" dirty="0"/>
              <a:t>For a specific situation, the most accurate prediction earns the highest return.</a:t>
            </a:r>
          </a:p>
          <a:p>
            <a:r>
              <a:rPr lang="en-CA" sz="3200" dirty="0"/>
              <a:t>This is what we would expect.</a:t>
            </a:r>
          </a:p>
          <a:p>
            <a:endParaRPr lang="en-CA" sz="3200" dirty="0"/>
          </a:p>
        </p:txBody>
      </p:sp>
    </p:spTree>
    <p:extLst>
      <p:ext uri="{BB962C8B-B14F-4D97-AF65-F5344CB8AC3E}">
        <p14:creationId xmlns:p14="http://schemas.microsoft.com/office/powerpoint/2010/main" val="14381155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5C14C-03C5-41E9-BFC9-940940F4D725}"/>
              </a:ext>
            </a:extLst>
          </p:cNvPr>
          <p:cNvSpPr>
            <a:spLocks noGrp="1"/>
          </p:cNvSpPr>
          <p:nvPr>
            <p:ph type="title"/>
          </p:nvPr>
        </p:nvSpPr>
        <p:spPr/>
        <p:txBody>
          <a:bodyPr>
            <a:normAutofit fontScale="90000"/>
          </a:bodyPr>
          <a:lstStyle/>
          <a:p>
            <a:r>
              <a:rPr lang="en-CA" dirty="0"/>
              <a:t>Suppose the subjective q = 0.6. With different objective p, what are the expected returns?</a:t>
            </a:r>
            <a:br>
              <a:rPr lang="en-CA" dirty="0"/>
            </a:br>
            <a:endParaRPr lang="en-CA" dirty="0"/>
          </a:p>
        </p:txBody>
      </p:sp>
      <p:graphicFrame>
        <p:nvGraphicFramePr>
          <p:cNvPr id="4" name="Content Placeholder 3">
            <a:extLst>
              <a:ext uri="{FF2B5EF4-FFF2-40B4-BE49-F238E27FC236}">
                <a16:creationId xmlns:a16="http://schemas.microsoft.com/office/drawing/2014/main" id="{96B414C4-7381-4366-B7D2-9E47C7029251}"/>
              </a:ext>
            </a:extLst>
          </p:cNvPr>
          <p:cNvGraphicFramePr>
            <a:graphicFrameLocks noGrp="1"/>
          </p:cNvGraphicFramePr>
          <p:nvPr>
            <p:ph idx="1"/>
            <p:extLst>
              <p:ext uri="{D42A27DB-BD31-4B8C-83A1-F6EECF244321}">
                <p14:modId xmlns:p14="http://schemas.microsoft.com/office/powerpoint/2010/main" val="3209596429"/>
              </p:ext>
            </p:extLst>
          </p:nvPr>
        </p:nvGraphicFramePr>
        <p:xfrm>
          <a:off x="1148080" y="2550160"/>
          <a:ext cx="9530083" cy="3403602"/>
        </p:xfrm>
        <a:graphic>
          <a:graphicData uri="http://schemas.openxmlformats.org/drawingml/2006/table">
            <a:tbl>
              <a:tblPr>
                <a:tableStyleId>{5C22544A-7EE6-4342-B048-85BDC9FD1C3A}</a:tableStyleId>
              </a:tblPr>
              <a:tblGrid>
                <a:gridCol w="1612783">
                  <a:extLst>
                    <a:ext uri="{9D8B030D-6E8A-4147-A177-3AD203B41FA5}">
                      <a16:colId xmlns:a16="http://schemas.microsoft.com/office/drawing/2014/main" val="3159786924"/>
                    </a:ext>
                  </a:extLst>
                </a:gridCol>
                <a:gridCol w="879700">
                  <a:extLst>
                    <a:ext uri="{9D8B030D-6E8A-4147-A177-3AD203B41FA5}">
                      <a16:colId xmlns:a16="http://schemas.microsoft.com/office/drawing/2014/main" val="1458243240"/>
                    </a:ext>
                  </a:extLst>
                </a:gridCol>
                <a:gridCol w="879700">
                  <a:extLst>
                    <a:ext uri="{9D8B030D-6E8A-4147-A177-3AD203B41FA5}">
                      <a16:colId xmlns:a16="http://schemas.microsoft.com/office/drawing/2014/main" val="2700176972"/>
                    </a:ext>
                  </a:extLst>
                </a:gridCol>
                <a:gridCol w="879700">
                  <a:extLst>
                    <a:ext uri="{9D8B030D-6E8A-4147-A177-3AD203B41FA5}">
                      <a16:colId xmlns:a16="http://schemas.microsoft.com/office/drawing/2014/main" val="1499629629"/>
                    </a:ext>
                  </a:extLst>
                </a:gridCol>
                <a:gridCol w="879700">
                  <a:extLst>
                    <a:ext uri="{9D8B030D-6E8A-4147-A177-3AD203B41FA5}">
                      <a16:colId xmlns:a16="http://schemas.microsoft.com/office/drawing/2014/main" val="756750585"/>
                    </a:ext>
                  </a:extLst>
                </a:gridCol>
                <a:gridCol w="879700">
                  <a:extLst>
                    <a:ext uri="{9D8B030D-6E8A-4147-A177-3AD203B41FA5}">
                      <a16:colId xmlns:a16="http://schemas.microsoft.com/office/drawing/2014/main" val="3734812233"/>
                    </a:ext>
                  </a:extLst>
                </a:gridCol>
                <a:gridCol w="879700">
                  <a:extLst>
                    <a:ext uri="{9D8B030D-6E8A-4147-A177-3AD203B41FA5}">
                      <a16:colId xmlns:a16="http://schemas.microsoft.com/office/drawing/2014/main" val="1449969248"/>
                    </a:ext>
                  </a:extLst>
                </a:gridCol>
                <a:gridCol w="879700">
                  <a:extLst>
                    <a:ext uri="{9D8B030D-6E8A-4147-A177-3AD203B41FA5}">
                      <a16:colId xmlns:a16="http://schemas.microsoft.com/office/drawing/2014/main" val="2217446300"/>
                    </a:ext>
                  </a:extLst>
                </a:gridCol>
                <a:gridCol w="879700">
                  <a:extLst>
                    <a:ext uri="{9D8B030D-6E8A-4147-A177-3AD203B41FA5}">
                      <a16:colId xmlns:a16="http://schemas.microsoft.com/office/drawing/2014/main" val="4102393288"/>
                    </a:ext>
                  </a:extLst>
                </a:gridCol>
                <a:gridCol w="879700">
                  <a:extLst>
                    <a:ext uri="{9D8B030D-6E8A-4147-A177-3AD203B41FA5}">
                      <a16:colId xmlns:a16="http://schemas.microsoft.com/office/drawing/2014/main" val="2024568319"/>
                    </a:ext>
                  </a:extLst>
                </a:gridCol>
              </a:tblGrid>
              <a:tr h="1134534">
                <a:tc>
                  <a:txBody>
                    <a:bodyPr/>
                    <a:lstStyle/>
                    <a:p>
                      <a:pPr algn="l" fontAlgn="b"/>
                      <a:r>
                        <a:rPr lang="en-CA" sz="3200" u="none" strike="noStrike" dirty="0">
                          <a:effectLst/>
                        </a:rPr>
                        <a:t>p</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0.1</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0.2</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0.3</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0.4</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0.5</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0.6</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0.7</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0.8</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0.9</a:t>
                      </a:r>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1945495"/>
                  </a:ext>
                </a:extLst>
              </a:tr>
              <a:tr h="1134534">
                <a:tc>
                  <a:txBody>
                    <a:bodyPr/>
                    <a:lstStyle/>
                    <a:p>
                      <a:pPr algn="l" fontAlgn="b"/>
                      <a:r>
                        <a:rPr lang="en-CA" sz="3200" u="none" strike="noStrike">
                          <a:effectLst/>
                        </a:rPr>
                        <a:t>q</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0.6</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CA" sz="3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23805526"/>
                  </a:ext>
                </a:extLst>
              </a:tr>
              <a:tr h="1134534">
                <a:tc>
                  <a:txBody>
                    <a:bodyPr/>
                    <a:lstStyle/>
                    <a:p>
                      <a:pPr algn="l" fontAlgn="b"/>
                      <a:r>
                        <a:rPr lang="en-CA" sz="3200" u="none" strike="noStrike">
                          <a:effectLst/>
                        </a:rPr>
                        <a:t>return</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-0.18</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-0.14</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-0.1</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-0.06</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a:effectLst/>
                        </a:rPr>
                        <a:t>-0.02</a:t>
                      </a:r>
                      <a:endParaRPr lang="en-CA" sz="3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0.02</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0.06</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0.1</a:t>
                      </a:r>
                      <a:endParaRPr lang="en-CA" sz="32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CA" sz="3200" u="none" strike="noStrike" dirty="0">
                          <a:effectLst/>
                        </a:rPr>
                        <a:t>0.14</a:t>
                      </a:r>
                      <a:endParaRPr lang="en-CA" sz="3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67788519"/>
                  </a:ext>
                </a:extLst>
              </a:tr>
            </a:tbl>
          </a:graphicData>
        </a:graphic>
      </p:graphicFrame>
    </p:spTree>
    <p:extLst>
      <p:ext uri="{BB962C8B-B14F-4D97-AF65-F5344CB8AC3E}">
        <p14:creationId xmlns:p14="http://schemas.microsoft.com/office/powerpoint/2010/main" val="20786654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7C66-5531-4193-9810-746A3849CEC5}"/>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E463269E-4137-4ADF-88B7-1C130F6F00CC}"/>
              </a:ext>
            </a:extLst>
          </p:cNvPr>
          <p:cNvSpPr>
            <a:spLocks noGrp="1"/>
          </p:cNvSpPr>
          <p:nvPr>
            <p:ph idx="1"/>
          </p:nvPr>
        </p:nvSpPr>
        <p:spPr/>
        <p:txBody>
          <a:bodyPr/>
          <a:lstStyle/>
          <a:p>
            <a:r>
              <a:rPr lang="en-CA" sz="2800" dirty="0"/>
              <a:t>For different situations, the most accurate prediction may not earn the highest return.</a:t>
            </a:r>
          </a:p>
          <a:p>
            <a:r>
              <a:rPr lang="en-CA" dirty="0"/>
              <a:t>Intuitively, you are mildly optimistic to two stocks, A and B. You buy the same amount of each stock.</a:t>
            </a:r>
          </a:p>
          <a:p>
            <a:r>
              <a:rPr lang="en-CA" dirty="0"/>
              <a:t>Stock A performs mildly well, as you predicted.</a:t>
            </a:r>
          </a:p>
          <a:p>
            <a:r>
              <a:rPr lang="en-CA" dirty="0"/>
              <a:t>Stock B performs extremely well. You are off target.</a:t>
            </a:r>
          </a:p>
          <a:p>
            <a:r>
              <a:rPr lang="en-CA" dirty="0"/>
              <a:t>But you earn more from stock B than from stock A. </a:t>
            </a:r>
          </a:p>
        </p:txBody>
      </p:sp>
    </p:spTree>
    <p:extLst>
      <p:ext uri="{BB962C8B-B14F-4D97-AF65-F5344CB8AC3E}">
        <p14:creationId xmlns:p14="http://schemas.microsoft.com/office/powerpoint/2010/main" val="2261662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AED9-74E2-444D-9732-E35B293221F5}"/>
              </a:ext>
            </a:extLst>
          </p:cNvPr>
          <p:cNvSpPr>
            <a:spLocks noGrp="1"/>
          </p:cNvSpPr>
          <p:nvPr>
            <p:ph type="title"/>
          </p:nvPr>
        </p:nvSpPr>
        <p:spPr/>
        <p:txBody>
          <a:bodyPr/>
          <a:lstStyle/>
          <a:p>
            <a:r>
              <a:rPr lang="en-CA" dirty="0"/>
              <a:t>Implications</a:t>
            </a:r>
          </a:p>
        </p:txBody>
      </p:sp>
      <p:sp>
        <p:nvSpPr>
          <p:cNvPr id="3" name="Content Placeholder 2">
            <a:extLst>
              <a:ext uri="{FF2B5EF4-FFF2-40B4-BE49-F238E27FC236}">
                <a16:creationId xmlns:a16="http://schemas.microsoft.com/office/drawing/2014/main" id="{B45DEFB6-115A-449F-9557-753E88FEC58B}"/>
              </a:ext>
            </a:extLst>
          </p:cNvPr>
          <p:cNvSpPr>
            <a:spLocks noGrp="1"/>
          </p:cNvSpPr>
          <p:nvPr>
            <p:ph idx="1"/>
          </p:nvPr>
        </p:nvSpPr>
        <p:spPr/>
        <p:txBody>
          <a:bodyPr/>
          <a:lstStyle/>
          <a:p>
            <a:r>
              <a:rPr lang="en-CA" dirty="0"/>
              <a:t>Value of a judgment is not the same as bias of a judgment.</a:t>
            </a:r>
          </a:p>
          <a:p>
            <a:r>
              <a:rPr lang="en-CA" dirty="0"/>
              <a:t>With the same situation, value of judgment is higher when bias is lower.</a:t>
            </a:r>
          </a:p>
          <a:p>
            <a:r>
              <a:rPr lang="en-CA" dirty="0"/>
              <a:t>With different situations, value of a judgment can be higher even when the bias can be higher.</a:t>
            </a:r>
          </a:p>
          <a:p>
            <a:r>
              <a:rPr lang="en-CA" dirty="0"/>
              <a:t>Intuitively, if one explore a new issue, his judgment can be very biased. But that doesn’t mean the value of his judgment is low.</a:t>
            </a:r>
          </a:p>
          <a:p>
            <a:r>
              <a:rPr lang="en-CA" dirty="0"/>
              <a:t>If one examine a familiar issue, the bias of his judgment can be very low. But the value of </a:t>
            </a:r>
            <a:r>
              <a:rPr lang="en-CA"/>
              <a:t>his judgment may be low as well. </a:t>
            </a:r>
            <a:endParaRPr lang="en-CA" dirty="0"/>
          </a:p>
        </p:txBody>
      </p:sp>
    </p:spTree>
    <p:extLst>
      <p:ext uri="{BB962C8B-B14F-4D97-AF65-F5344CB8AC3E}">
        <p14:creationId xmlns:p14="http://schemas.microsoft.com/office/powerpoint/2010/main" val="8840568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B15B9-86A6-E8FA-7D60-D5DE5D6DB0C7}"/>
              </a:ext>
            </a:extLst>
          </p:cNvPr>
          <p:cNvSpPr>
            <a:spLocks noGrp="1"/>
          </p:cNvSpPr>
          <p:nvPr>
            <p:ph type="title"/>
          </p:nvPr>
        </p:nvSpPr>
        <p:spPr/>
        <p:txBody>
          <a:bodyPr/>
          <a:lstStyle/>
          <a:p>
            <a:r>
              <a:rPr lang="en-CA" dirty="0"/>
              <a:t>Biases and survival value</a:t>
            </a:r>
          </a:p>
        </p:txBody>
      </p:sp>
      <p:sp>
        <p:nvSpPr>
          <p:cNvPr id="3" name="Content Placeholder 2">
            <a:extLst>
              <a:ext uri="{FF2B5EF4-FFF2-40B4-BE49-F238E27FC236}">
                <a16:creationId xmlns:a16="http://schemas.microsoft.com/office/drawing/2014/main" id="{8DAB2A77-419B-11D4-9FB9-4801E3922161}"/>
              </a:ext>
            </a:extLst>
          </p:cNvPr>
          <p:cNvSpPr>
            <a:spLocks noGrp="1"/>
          </p:cNvSpPr>
          <p:nvPr>
            <p:ph idx="1"/>
          </p:nvPr>
        </p:nvSpPr>
        <p:spPr/>
        <p:txBody>
          <a:bodyPr>
            <a:normAutofit/>
          </a:bodyPr>
          <a:lstStyle/>
          <a:p>
            <a:pPr>
              <a:lnSpc>
                <a:spcPct val="107000"/>
              </a:lnSpc>
              <a:spcAft>
                <a:spcPts val="800"/>
              </a:spcAft>
            </a:pPr>
            <a:r>
              <a:rPr lang="en-CA" dirty="0">
                <a:effectLst/>
                <a:latin typeface="Calibri" panose="020F0502020204030204" pitchFamily="34" charset="0"/>
                <a:ea typeface="DengXian" panose="02010600030101010101" pitchFamily="2" charset="-122"/>
                <a:cs typeface="Times New Roman" panose="02020603050405020304" pitchFamily="18" charset="0"/>
              </a:rPr>
              <a:t>Some biases, are  beneficial to survival.</a:t>
            </a:r>
          </a:p>
          <a:p>
            <a:pPr>
              <a:lnSpc>
                <a:spcPct val="107000"/>
              </a:lnSpc>
              <a:spcAft>
                <a:spcPts val="800"/>
              </a:spcAft>
            </a:pPr>
            <a:r>
              <a:rPr lang="en-CA" dirty="0">
                <a:latin typeface="Calibri" panose="020F0502020204030204" pitchFamily="34" charset="0"/>
                <a:ea typeface="DengXian" panose="02010600030101010101" pitchFamily="2" charset="-122"/>
                <a:cs typeface="Times New Roman" panose="02020603050405020304" pitchFamily="18" charset="0"/>
              </a:rPr>
              <a:t>O</a:t>
            </a:r>
            <a:r>
              <a:rPr lang="en-CA" dirty="0">
                <a:effectLst/>
                <a:latin typeface="Calibri" panose="020F0502020204030204" pitchFamily="34" charset="0"/>
                <a:ea typeface="DengXian" panose="02010600030101010101" pitchFamily="2" charset="-122"/>
                <a:cs typeface="Times New Roman" panose="02020603050405020304" pitchFamily="18" charset="0"/>
              </a:rPr>
              <a:t>ptimism</a:t>
            </a:r>
          </a:p>
          <a:p>
            <a:pPr>
              <a:lnSpc>
                <a:spcPct val="107000"/>
              </a:lnSpc>
              <a:spcAft>
                <a:spcPts val="800"/>
              </a:spcAft>
            </a:pPr>
            <a:r>
              <a:rPr lang="en-CA" dirty="0">
                <a:latin typeface="Calibri" panose="020F0502020204030204" pitchFamily="34" charset="0"/>
                <a:ea typeface="DengXian" panose="02010600030101010101" pitchFamily="2" charset="-122"/>
                <a:cs typeface="Times New Roman" panose="02020603050405020304" pitchFamily="18" charset="0"/>
              </a:rPr>
              <a:t>L</a:t>
            </a:r>
            <a:r>
              <a:rPr lang="en-CA" dirty="0">
                <a:effectLst/>
                <a:latin typeface="Calibri" panose="020F0502020204030204" pitchFamily="34" charset="0"/>
                <a:ea typeface="DengXian" panose="02010600030101010101" pitchFamily="2" charset="-122"/>
                <a:cs typeface="Times New Roman" panose="02020603050405020304" pitchFamily="18" charset="0"/>
              </a:rPr>
              <a:t>oss aversion in winning and risk seeking in losing</a:t>
            </a:r>
          </a:p>
          <a:p>
            <a:pPr>
              <a:lnSpc>
                <a:spcPct val="107000"/>
              </a:lnSpc>
              <a:spcAft>
                <a:spcPts val="800"/>
              </a:spcAft>
            </a:pPr>
            <a:r>
              <a:rPr lang="en-CA" dirty="0">
                <a:effectLst/>
                <a:latin typeface="Calibri" panose="020F0502020204030204" pitchFamily="34" charset="0"/>
                <a:ea typeface="DengXian" panose="02010600030101010101" pitchFamily="2" charset="-122"/>
                <a:cs typeface="Times New Roman" panose="02020603050405020304" pitchFamily="18" charset="0"/>
              </a:rPr>
              <a:t>They are biases in problematic theoretical frameworks only. </a:t>
            </a:r>
          </a:p>
          <a:p>
            <a:pPr>
              <a:lnSpc>
                <a:spcPct val="107000"/>
              </a:lnSpc>
              <a:spcAft>
                <a:spcPts val="800"/>
              </a:spcAft>
            </a:pPr>
            <a:r>
              <a:rPr lang="en-CA" dirty="0">
                <a:effectLst/>
                <a:latin typeface="Calibri" panose="020F0502020204030204" pitchFamily="34" charset="0"/>
                <a:ea typeface="DengXian" panose="02010600030101010101" pitchFamily="2" charset="-122"/>
                <a:cs typeface="Times New Roman" panose="02020603050405020304" pitchFamily="18" charset="0"/>
              </a:rPr>
              <a:t>These psychological patterns are beneficial for survival. </a:t>
            </a:r>
          </a:p>
          <a:p>
            <a:pPr>
              <a:lnSpc>
                <a:spcPct val="107000"/>
              </a:lnSpc>
              <a:spcAft>
                <a:spcPts val="800"/>
              </a:spcAft>
            </a:pPr>
            <a:r>
              <a:rPr lang="en-CA" dirty="0">
                <a:latin typeface="Calibri" panose="020F0502020204030204" pitchFamily="34" charset="0"/>
                <a:ea typeface="DengXian" panose="02010600030101010101" pitchFamily="2" charset="-122"/>
                <a:cs typeface="Times New Roman" panose="02020603050405020304" pitchFamily="18" charset="0"/>
              </a:rPr>
              <a:t>Should we call them biases?</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0649319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37F4-961A-C0D9-C667-59787E802F5B}"/>
              </a:ext>
            </a:extLst>
          </p:cNvPr>
          <p:cNvSpPr>
            <a:spLocks noGrp="1"/>
          </p:cNvSpPr>
          <p:nvPr>
            <p:ph type="title"/>
          </p:nvPr>
        </p:nvSpPr>
        <p:spPr/>
        <p:txBody>
          <a:bodyPr/>
          <a:lstStyle/>
          <a:p>
            <a:r>
              <a:rPr lang="en-US" b="0" i="0" dirty="0">
                <a:solidFill>
                  <a:srgbClr val="000000"/>
                </a:solidFill>
                <a:effectLst/>
                <a:latin typeface="arial" panose="020B0604020202020204" pitchFamily="34" charset="0"/>
              </a:rPr>
              <a:t>Why it is optimal to be optimistic</a:t>
            </a:r>
            <a:endParaRPr lang="en-CA" dirty="0"/>
          </a:p>
        </p:txBody>
      </p:sp>
      <p:sp>
        <p:nvSpPr>
          <p:cNvPr id="3" name="Content Placeholder 2">
            <a:extLst>
              <a:ext uri="{FF2B5EF4-FFF2-40B4-BE49-F238E27FC236}">
                <a16:creationId xmlns:a16="http://schemas.microsoft.com/office/drawing/2014/main" id="{D4E9A051-045E-615E-1595-578AA05B69EE}"/>
              </a:ext>
            </a:extLst>
          </p:cNvPr>
          <p:cNvSpPr>
            <a:spLocks noGrp="1"/>
          </p:cNvSpPr>
          <p:nvPr>
            <p:ph idx="1"/>
          </p:nvPr>
        </p:nvSpPr>
        <p:spPr/>
        <p:txBody>
          <a:bodyPr/>
          <a:lstStyle/>
          <a:p>
            <a:r>
              <a:rPr lang="en-US" b="0" i="0" dirty="0">
                <a:solidFill>
                  <a:srgbClr val="000000"/>
                </a:solidFill>
                <a:effectLst/>
                <a:latin typeface="arial" panose="020B0604020202020204" pitchFamily="34" charset="0"/>
              </a:rPr>
              <a:t>Adam and Ben want to start coffee shop chains in country C. </a:t>
            </a:r>
          </a:p>
          <a:p>
            <a:r>
              <a:rPr lang="en-US" b="0" i="0" dirty="0">
                <a:solidFill>
                  <a:srgbClr val="000000"/>
                </a:solidFill>
                <a:effectLst/>
                <a:latin typeface="arial" panose="020B0604020202020204" pitchFamily="34" charset="0"/>
              </a:rPr>
              <a:t>Adam estimates the potential market size to be 1 billion. This estimate turns out to be correct in the end. </a:t>
            </a:r>
          </a:p>
          <a:p>
            <a:r>
              <a:rPr lang="en-US" b="0" i="0" dirty="0">
                <a:solidFill>
                  <a:srgbClr val="000000"/>
                </a:solidFill>
                <a:effectLst/>
                <a:latin typeface="arial" panose="020B0604020202020204" pitchFamily="34" charset="0"/>
              </a:rPr>
              <a:t>Ben estimates the potential market size to be 10 billion. He argues that people in country C drink little coffee. The potential market size for coffee is huge. </a:t>
            </a:r>
          </a:p>
          <a:p>
            <a:r>
              <a:rPr lang="en-US" b="0" i="0" dirty="0">
                <a:solidFill>
                  <a:srgbClr val="000000"/>
                </a:solidFill>
                <a:effectLst/>
                <a:latin typeface="arial" panose="020B0604020202020204" pitchFamily="34" charset="0"/>
              </a:rPr>
              <a:t>Ben, being optimistic and energetic, is an infectious promoter. He raised 10 billion dollar in the capital market. </a:t>
            </a:r>
          </a:p>
          <a:p>
            <a:r>
              <a:rPr lang="en-US" b="0" i="0" dirty="0">
                <a:solidFill>
                  <a:srgbClr val="000000"/>
                </a:solidFill>
                <a:effectLst/>
                <a:latin typeface="arial" panose="020B0604020202020204" pitchFamily="34" charset="0"/>
              </a:rPr>
              <a:t>Adam, meanwhile, raised 1 billion dollar in the capital market.</a:t>
            </a:r>
            <a:endParaRPr lang="en-CA" dirty="0"/>
          </a:p>
        </p:txBody>
      </p:sp>
    </p:spTree>
    <p:extLst>
      <p:ext uri="{BB962C8B-B14F-4D97-AF65-F5344CB8AC3E}">
        <p14:creationId xmlns:p14="http://schemas.microsoft.com/office/powerpoint/2010/main" val="9645371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3AC8A-9FD2-F9F8-E3D5-744B0EAE91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4D29DAF-986F-56BC-F97F-B44D415D22FC}"/>
              </a:ext>
            </a:extLst>
          </p:cNvPr>
          <p:cNvSpPr>
            <a:spLocks noGrp="1"/>
          </p:cNvSpPr>
          <p:nvPr>
            <p:ph idx="1"/>
          </p:nvPr>
        </p:nvSpPr>
        <p:spPr/>
        <p:txBody>
          <a:bodyPr>
            <a:normAutofit fontScale="92500"/>
          </a:bodyPr>
          <a:lstStyle/>
          <a:p>
            <a:r>
              <a:rPr lang="en-US" b="0" i="0" dirty="0">
                <a:solidFill>
                  <a:srgbClr val="000000"/>
                </a:solidFill>
                <a:effectLst/>
                <a:latin typeface="arial" panose="020B0604020202020204" pitchFamily="34" charset="0"/>
              </a:rPr>
              <a:t>Ben’s company has ten times more cash to burn than Adam. Ben sells coffee at great loss. </a:t>
            </a:r>
          </a:p>
          <a:p>
            <a:r>
              <a:rPr lang="en-US" b="0" i="0" dirty="0">
                <a:solidFill>
                  <a:srgbClr val="000000"/>
                </a:solidFill>
                <a:effectLst/>
                <a:latin typeface="arial" panose="020B0604020202020204" pitchFamily="34" charset="0"/>
              </a:rPr>
              <a:t>To attract customers, Adam has to sell at loss as well. </a:t>
            </a:r>
          </a:p>
          <a:p>
            <a:r>
              <a:rPr lang="en-US" b="0" i="0" dirty="0">
                <a:solidFill>
                  <a:srgbClr val="000000"/>
                </a:solidFill>
                <a:effectLst/>
                <a:latin typeface="arial" panose="020B0604020202020204" pitchFamily="34" charset="0"/>
              </a:rPr>
              <a:t>Soon, Adam’s company run out of cash and went bankrupt. Adam lost everything, including his own 100 million dollar seed money. </a:t>
            </a:r>
          </a:p>
          <a:p>
            <a:r>
              <a:rPr lang="en-US" b="0" i="0" dirty="0">
                <a:solidFill>
                  <a:srgbClr val="000000"/>
                </a:solidFill>
                <a:effectLst/>
                <a:latin typeface="arial" panose="020B0604020202020204" pitchFamily="34" charset="0"/>
              </a:rPr>
              <a:t>With the bankruptcy of Adam’s company, Ben becomes the monopoly in coffee business. </a:t>
            </a:r>
          </a:p>
          <a:p>
            <a:r>
              <a:rPr lang="en-US" b="0" i="0" dirty="0">
                <a:solidFill>
                  <a:srgbClr val="000000"/>
                </a:solidFill>
                <a:effectLst/>
                <a:latin typeface="arial" panose="020B0604020202020204" pitchFamily="34" charset="0"/>
              </a:rPr>
              <a:t>His company valuation jumps to 20 billion dollars. At this point, Ben exercises all the options and liquidates his shares. Ben becomes a billionaire.</a:t>
            </a:r>
            <a:endParaRPr lang="en-CA" dirty="0"/>
          </a:p>
        </p:txBody>
      </p:sp>
    </p:spTree>
    <p:extLst>
      <p:ext uri="{BB962C8B-B14F-4D97-AF65-F5344CB8AC3E}">
        <p14:creationId xmlns:p14="http://schemas.microsoft.com/office/powerpoint/2010/main" val="14826084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08D6-78EC-C1AA-B6EA-16D9CFD80B1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84D9060-F24C-9FEB-1587-8FA098B90A1D}"/>
              </a:ext>
            </a:extLst>
          </p:cNvPr>
          <p:cNvSpPr>
            <a:spLocks noGrp="1"/>
          </p:cNvSpPr>
          <p:nvPr>
            <p:ph idx="1"/>
          </p:nvPr>
        </p:nvSpPr>
        <p:spPr/>
        <p:txBody>
          <a:bodyPr/>
          <a:lstStyle/>
          <a:p>
            <a:r>
              <a:rPr lang="en-US" b="0" i="0" dirty="0">
                <a:solidFill>
                  <a:srgbClr val="000000"/>
                </a:solidFill>
                <a:effectLst/>
                <a:latin typeface="arial" panose="020B0604020202020204" pitchFamily="34" charset="0"/>
              </a:rPr>
              <a:t>Eventually, the market settles down. </a:t>
            </a:r>
          </a:p>
          <a:p>
            <a:r>
              <a:rPr lang="en-US" b="0" i="0" dirty="0">
                <a:solidFill>
                  <a:srgbClr val="000000"/>
                </a:solidFill>
                <a:effectLst/>
                <a:latin typeface="arial" panose="020B0604020202020204" pitchFamily="34" charset="0"/>
              </a:rPr>
              <a:t>Ben’s company valuation settles around one billion dollar. </a:t>
            </a:r>
          </a:p>
          <a:p>
            <a:r>
              <a:rPr lang="en-US" b="0" i="0" dirty="0">
                <a:solidFill>
                  <a:srgbClr val="000000"/>
                </a:solidFill>
                <a:effectLst/>
                <a:latin typeface="arial" panose="020B0604020202020204" pitchFamily="34" charset="0"/>
              </a:rPr>
              <a:t>Adam was right. The market size is indeed around one billion dollar. </a:t>
            </a:r>
          </a:p>
          <a:p>
            <a:r>
              <a:rPr lang="en-US" b="0" i="0" dirty="0">
                <a:solidFill>
                  <a:srgbClr val="000000"/>
                </a:solidFill>
                <a:effectLst/>
                <a:latin typeface="arial" panose="020B0604020202020204" pitchFamily="34" charset="0"/>
              </a:rPr>
              <a:t>Ben overstated market value by ten times. Yet Ben becomes billionaire. </a:t>
            </a:r>
          </a:p>
          <a:p>
            <a:r>
              <a:rPr lang="en-US" b="0" i="0" dirty="0">
                <a:solidFill>
                  <a:srgbClr val="000000"/>
                </a:solidFill>
                <a:effectLst/>
                <a:latin typeface="arial" panose="020B0604020202020204" pitchFamily="34" charset="0"/>
              </a:rPr>
              <a:t>Adam loses everything.</a:t>
            </a:r>
          </a:p>
          <a:p>
            <a:r>
              <a:rPr lang="en-US" b="0" i="0" dirty="0">
                <a:solidFill>
                  <a:srgbClr val="000000"/>
                </a:solidFill>
                <a:effectLst/>
                <a:latin typeface="arial" panose="020B0604020202020204" pitchFamily="34" charset="0"/>
              </a:rPr>
              <a:t>Ben’s success is credited to his pioneering effort about the coffee business. Adam, being a loser, loses all his credibility.</a:t>
            </a:r>
            <a:endParaRPr lang="en-CA" dirty="0"/>
          </a:p>
        </p:txBody>
      </p:sp>
    </p:spTree>
    <p:extLst>
      <p:ext uri="{BB962C8B-B14F-4D97-AF65-F5344CB8AC3E}">
        <p14:creationId xmlns:p14="http://schemas.microsoft.com/office/powerpoint/2010/main" val="1749442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CB887-1C31-3384-86FC-9BADAD797CB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2572112-3D0E-E09B-AB28-DA48E5FE35E2}"/>
              </a:ext>
            </a:extLst>
          </p:cNvPr>
          <p:cNvSpPr>
            <a:spLocks noGrp="1"/>
          </p:cNvSpPr>
          <p:nvPr>
            <p:ph idx="1"/>
          </p:nvPr>
        </p:nvSpPr>
        <p:spPr/>
        <p:txBody>
          <a:bodyPr/>
          <a:lstStyle/>
          <a:p>
            <a:pPr algn="l"/>
            <a:r>
              <a:rPr lang="en-US" b="0" i="0" dirty="0">
                <a:solidFill>
                  <a:srgbClr val="222222"/>
                </a:solidFill>
                <a:effectLst/>
                <a:latin typeface="arial" panose="020B0604020202020204" pitchFamily="34" charset="0"/>
              </a:rPr>
              <a:t>This is a general pattern. In a company, the ones making more optimistic projections get bigger staff, larger budget and higher positions. </a:t>
            </a:r>
          </a:p>
          <a:p>
            <a:pPr algn="l"/>
            <a:r>
              <a:rPr lang="en-US" b="0" i="0" dirty="0">
                <a:solidFill>
                  <a:srgbClr val="222222"/>
                </a:solidFill>
                <a:effectLst/>
                <a:latin typeface="arial" panose="020B0604020202020204" pitchFamily="34" charset="0"/>
              </a:rPr>
              <a:t>When business is not as good as projected, the people at higher positions get to decide who to layoff. </a:t>
            </a:r>
          </a:p>
          <a:p>
            <a:pPr algn="l"/>
            <a:r>
              <a:rPr lang="en-US" b="0" i="0" dirty="0">
                <a:solidFill>
                  <a:srgbClr val="222222"/>
                </a:solidFill>
                <a:effectLst/>
                <a:latin typeface="arial" panose="020B0604020202020204" pitchFamily="34" charset="0"/>
              </a:rPr>
              <a:t>The ones making more accurate projections, with smaller staff and lower positions, are laid off.</a:t>
            </a:r>
            <a:endParaRPr lang="en-US" b="0" i="0" dirty="0">
              <a:solidFill>
                <a:srgbClr val="222222"/>
              </a:solidFill>
              <a:effectLst/>
              <a:latin typeface="Calibri" panose="020F0502020204030204" pitchFamily="34" charset="0"/>
            </a:endParaRPr>
          </a:p>
          <a:p>
            <a:br>
              <a:rPr lang="en-US" dirty="0"/>
            </a:br>
            <a:endParaRPr lang="en-CA" dirty="0"/>
          </a:p>
        </p:txBody>
      </p:sp>
    </p:spTree>
    <p:extLst>
      <p:ext uri="{BB962C8B-B14F-4D97-AF65-F5344CB8AC3E}">
        <p14:creationId xmlns:p14="http://schemas.microsoft.com/office/powerpoint/2010/main" val="1463608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665E-C25D-4C9C-828C-5377C35944EE}"/>
              </a:ext>
            </a:extLst>
          </p:cNvPr>
          <p:cNvSpPr>
            <a:spLocks noGrp="1"/>
          </p:cNvSpPr>
          <p:nvPr>
            <p:ph type="title"/>
          </p:nvPr>
        </p:nvSpPr>
        <p:spPr/>
        <p:txBody>
          <a:bodyPr/>
          <a:lstStyle/>
          <a:p>
            <a:r>
              <a:rPr lang="en-CA" dirty="0"/>
              <a:t>What does the value of information mean?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22E48D6-833A-4066-A681-3E30FA887E4E}"/>
                  </a:ext>
                </a:extLst>
              </p:cNvPr>
              <p:cNvSpPr>
                <a:spLocks noGrp="1"/>
              </p:cNvSpPr>
              <p:nvPr>
                <p:ph idx="1"/>
              </p:nvPr>
            </p:nvSpPr>
            <p:spPr/>
            <p:txBody>
              <a:bodyPr/>
              <a:lstStyle/>
              <a:p>
                <a:r>
                  <a:rPr lang="en-CA" dirty="0"/>
                  <a:t>Suppose we make a guess on head or tail of a coin. The chance of each one is ½. The value of information is</a:t>
                </a:r>
              </a:p>
              <a:p>
                <a:endParaRPr lang="en-CA" dirty="0"/>
              </a:p>
              <a:p>
                <a14:m>
                  <m:oMath xmlns:m="http://schemas.openxmlformats.org/officeDocument/2006/math">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𝐻</m:t>
                    </m:r>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𝑃</m:t>
                    </m:r>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sz="2800" i="1">
                            <a:effectLst/>
                            <a:latin typeface="Cambria Math" panose="02040503050406030204" pitchFamily="18" charset="0"/>
                            <a:ea typeface="SimSun" panose="02010600030101010101" pitchFamily="2" charset="-122"/>
                            <a:cs typeface="Times New Roman" panose="02020603050405020304" pitchFamily="18" charset="0"/>
                          </a:rPr>
                        </m:ctrlPr>
                      </m:funcPr>
                      <m:fName>
                        <m:sSub>
                          <m:sSubPr>
                            <m:ctrlPr>
                              <a:rPr lang="en-CA" sz="2800"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CA" sz="2800" b="0" i="1" smtClean="0">
                                <a:effectLst/>
                                <a:latin typeface="Cambria Math" panose="02040503050406030204" pitchFamily="18" charset="0"/>
                                <a:ea typeface="SimSun" panose="02010600030101010101" pitchFamily="2" charset="-122"/>
                                <a:cs typeface="Times New Roman" panose="02020603050405020304" pitchFamily="18" charset="0"/>
                              </a:rPr>
                              <m:t>2</m:t>
                            </m:r>
                          </m:sub>
                        </m:sSub>
                      </m:fName>
                      <m:e>
                        <m:f>
                          <m:fPr>
                            <m:type m:val="skw"/>
                            <m:ctrlPr>
                              <a:rPr lang="en-US" sz="2800" b="0" i="1" smtClean="0">
                                <a:effectLst/>
                                <a:latin typeface="Cambria Math" panose="02040503050406030204" pitchFamily="18" charset="0"/>
                                <a:ea typeface="SimSun" panose="02010600030101010101" pitchFamily="2" charset="-122"/>
                                <a:cs typeface="Times New Roman" panose="02020603050405020304" pitchFamily="18" charset="0"/>
                              </a:rPr>
                            </m:ctrlPr>
                          </m:fPr>
                          <m:num>
                            <m:r>
                              <a:rPr lang="en-CA" sz="2800" b="0" i="1" smtClean="0">
                                <a:effectLst/>
                                <a:latin typeface="Cambria Math" panose="02040503050406030204" pitchFamily="18" charset="0"/>
                                <a:ea typeface="SimSun" panose="02010600030101010101" pitchFamily="2" charset="-122"/>
                                <a:cs typeface="Times New Roman" panose="02020603050405020304" pitchFamily="18" charset="0"/>
                              </a:rPr>
                              <m:t>1</m:t>
                            </m:r>
                          </m:num>
                          <m:den>
                            <m:r>
                              <a:rPr lang="en-CA" sz="2800" b="0" i="1" smtClean="0">
                                <a:effectLst/>
                                <a:latin typeface="Cambria Math" panose="02040503050406030204" pitchFamily="18" charset="0"/>
                                <a:ea typeface="SimSun" panose="02010600030101010101" pitchFamily="2" charset="-122"/>
                                <a:cs typeface="Times New Roman" panose="02020603050405020304" pitchFamily="18" charset="0"/>
                              </a:rPr>
                              <m:t>2</m:t>
                            </m:r>
                          </m:den>
                        </m:f>
                      </m:e>
                    </m:func>
                  </m:oMath>
                </a14:m>
                <a:r>
                  <a:rPr lang="en-CA" dirty="0"/>
                  <a:t> = 1</a:t>
                </a:r>
              </a:p>
              <a:p>
                <a:endParaRPr lang="en-CA" dirty="0"/>
              </a:p>
              <a:p>
                <a:r>
                  <a:rPr lang="en-CA" dirty="0"/>
                  <a:t>This means that it takes one guess to find out the answer. </a:t>
                </a:r>
              </a:p>
              <a:p>
                <a:r>
                  <a:rPr lang="en-CA" dirty="0"/>
                  <a:t>The value of information means the amount of signal needed to transform a certain information.</a:t>
                </a:r>
              </a:p>
            </p:txBody>
          </p:sp>
        </mc:Choice>
        <mc:Fallback xmlns="">
          <p:sp>
            <p:nvSpPr>
              <p:cNvPr id="3" name="Content Placeholder 2">
                <a:extLst>
                  <a:ext uri="{FF2B5EF4-FFF2-40B4-BE49-F238E27FC236}">
                    <a16:creationId xmlns:a16="http://schemas.microsoft.com/office/drawing/2014/main" id="{722E48D6-833A-4066-A681-3E30FA887E4E}"/>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25990562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63E2-B5F7-168D-AC39-F5B49705C51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FC9E5BF-0DB9-9C4C-6F03-A68E9434FC42}"/>
              </a:ext>
            </a:extLst>
          </p:cNvPr>
          <p:cNvSpPr>
            <a:spLocks noGrp="1"/>
          </p:cNvSpPr>
          <p:nvPr>
            <p:ph idx="1"/>
          </p:nvPr>
        </p:nvSpPr>
        <p:spPr/>
        <p:txBody>
          <a:bodyPr/>
          <a:lstStyle/>
          <a:p>
            <a:pPr algn="l"/>
            <a:r>
              <a:rPr lang="en-US" b="0" i="0" dirty="0">
                <a:solidFill>
                  <a:srgbClr val="222222"/>
                </a:solidFill>
                <a:effectLst/>
                <a:latin typeface="arial" panose="020B0604020202020204" pitchFamily="34" charset="0"/>
              </a:rPr>
              <a:t>In politics, the ones making rosier promises get elected. </a:t>
            </a:r>
          </a:p>
          <a:p>
            <a:pPr algn="l"/>
            <a:r>
              <a:rPr lang="en-US" b="0" i="0" dirty="0">
                <a:solidFill>
                  <a:srgbClr val="222222"/>
                </a:solidFill>
                <a:effectLst/>
                <a:latin typeface="arial" panose="020B0604020202020204" pitchFamily="34" charset="0"/>
              </a:rPr>
              <a:t>The honest ones are dumped by voters. </a:t>
            </a:r>
          </a:p>
          <a:p>
            <a:pPr algn="l"/>
            <a:r>
              <a:rPr lang="en-US" b="0" i="0" dirty="0">
                <a:solidFill>
                  <a:srgbClr val="222222"/>
                </a:solidFill>
                <a:effectLst/>
                <a:latin typeface="arial" panose="020B0604020202020204" pitchFamily="34" charset="0"/>
              </a:rPr>
              <a:t>That is why we are often unprepared for adverse events. </a:t>
            </a:r>
          </a:p>
          <a:p>
            <a:pPr algn="l"/>
            <a:r>
              <a:rPr lang="en-US" b="0" i="0" dirty="0">
                <a:solidFill>
                  <a:srgbClr val="222222"/>
                </a:solidFill>
                <a:effectLst/>
                <a:latin typeface="arial" panose="020B0604020202020204" pitchFamily="34" charset="0"/>
              </a:rPr>
              <a:t>Those who make warnings about adverse events are dumped by us and are losers. </a:t>
            </a:r>
          </a:p>
          <a:p>
            <a:pPr algn="l"/>
            <a:r>
              <a:rPr lang="en-US" b="0" i="0" dirty="0">
                <a:solidFill>
                  <a:srgbClr val="222222"/>
                </a:solidFill>
                <a:effectLst/>
                <a:latin typeface="arial" panose="020B0604020202020204" pitchFamily="34" charset="0"/>
              </a:rPr>
              <a:t>Nobody pay attention to losers.</a:t>
            </a:r>
            <a:endParaRPr lang="en-US" b="0" i="0" dirty="0">
              <a:solidFill>
                <a:srgbClr val="222222"/>
              </a:solidFill>
              <a:effectLst/>
              <a:latin typeface="Calibri" panose="020F0502020204030204" pitchFamily="34" charset="0"/>
            </a:endParaRPr>
          </a:p>
          <a:p>
            <a:r>
              <a:rPr lang="en-US" dirty="0"/>
              <a:t>In Greek myth, Cassandra made accurate predictions. But no one believed her.</a:t>
            </a:r>
            <a:br>
              <a:rPr lang="en-US" dirty="0"/>
            </a:br>
            <a:endParaRPr lang="en-CA" dirty="0"/>
          </a:p>
        </p:txBody>
      </p:sp>
    </p:spTree>
    <p:extLst>
      <p:ext uri="{BB962C8B-B14F-4D97-AF65-F5344CB8AC3E}">
        <p14:creationId xmlns:p14="http://schemas.microsoft.com/office/powerpoint/2010/main" val="452790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E7BA-652B-0DBB-EC2B-269BF88324D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FB5C485-1CFF-FA5F-2FB6-58BA5B9DF81A}"/>
              </a:ext>
            </a:extLst>
          </p:cNvPr>
          <p:cNvSpPr>
            <a:spLocks noGrp="1"/>
          </p:cNvSpPr>
          <p:nvPr>
            <p:ph idx="1"/>
          </p:nvPr>
        </p:nvSpPr>
        <p:spPr/>
        <p:txBody>
          <a:bodyPr/>
          <a:lstStyle/>
          <a:p>
            <a:r>
              <a:rPr lang="en-US" b="0" i="0" dirty="0">
                <a:solidFill>
                  <a:srgbClr val="222222"/>
                </a:solidFill>
                <a:effectLst/>
                <a:latin typeface="arial" panose="020B0604020202020204" pitchFamily="34" charset="0"/>
              </a:rPr>
              <a:t>In monetary policy, low interest rate represents an optimistic outlook. </a:t>
            </a:r>
          </a:p>
          <a:p>
            <a:r>
              <a:rPr lang="en-US" b="0" i="0" dirty="0">
                <a:solidFill>
                  <a:srgbClr val="222222"/>
                </a:solidFill>
                <a:effectLst/>
                <a:latin typeface="arial" panose="020B0604020202020204" pitchFamily="34" charset="0"/>
              </a:rPr>
              <a:t>With lower interest rate, fixed cost investment increases. </a:t>
            </a:r>
          </a:p>
          <a:p>
            <a:r>
              <a:rPr lang="en-US" b="0" i="0" dirty="0">
                <a:solidFill>
                  <a:srgbClr val="222222"/>
                </a:solidFill>
                <a:effectLst/>
                <a:latin typeface="arial" panose="020B0604020202020204" pitchFamily="34" charset="0"/>
              </a:rPr>
              <a:t>This will over saturate the market and squeeze potential competitors. </a:t>
            </a:r>
            <a:endParaRPr lang="en-CA" dirty="0"/>
          </a:p>
        </p:txBody>
      </p:sp>
    </p:spTree>
    <p:extLst>
      <p:ext uri="{BB962C8B-B14F-4D97-AF65-F5344CB8AC3E}">
        <p14:creationId xmlns:p14="http://schemas.microsoft.com/office/powerpoint/2010/main" val="17228934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E7F90-F7C0-79DA-FDD8-37277891A21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757C5C1-8DFC-6E85-BFCC-0DC4881DBD90}"/>
              </a:ext>
            </a:extLst>
          </p:cNvPr>
          <p:cNvSpPr>
            <a:spLocks noGrp="1"/>
          </p:cNvSpPr>
          <p:nvPr>
            <p:ph idx="1"/>
          </p:nvPr>
        </p:nvSpPr>
        <p:spPr/>
        <p:txBody>
          <a:bodyPr/>
          <a:lstStyle/>
          <a:p>
            <a:r>
              <a:rPr lang="en-CA" dirty="0"/>
              <a:t>In Equity Premium, a paper by </a:t>
            </a:r>
            <a:r>
              <a:rPr lang="en-CA" dirty="0" err="1"/>
              <a:t>Fama</a:t>
            </a:r>
            <a:r>
              <a:rPr lang="en-CA" dirty="0"/>
              <a:t> and French, they recorded the statistics of economic return and financial return of publicly traded companies. </a:t>
            </a:r>
          </a:p>
          <a:p>
            <a:r>
              <a:rPr lang="en-CA" dirty="0"/>
              <a:t>The economic return is about 5% per year.</a:t>
            </a:r>
          </a:p>
          <a:p>
            <a:r>
              <a:rPr lang="en-CA" dirty="0"/>
              <a:t>The financial return is about 10% per year.</a:t>
            </a:r>
          </a:p>
          <a:p>
            <a:r>
              <a:rPr lang="en-CA" dirty="0"/>
              <a:t>If one is not very </a:t>
            </a:r>
            <a:r>
              <a:rPr lang="en-CA" dirty="0" err="1"/>
              <a:t>optimisitic</a:t>
            </a:r>
            <a:r>
              <a:rPr lang="en-CA" dirty="0"/>
              <a:t> about the performance of his proposed project, he will unlikely to get any funding. </a:t>
            </a:r>
          </a:p>
          <a:p>
            <a:r>
              <a:rPr lang="en-CA" dirty="0"/>
              <a:t>Almost any proposed project, its NPV will be negative if its expected earning is objectively projected. </a:t>
            </a:r>
          </a:p>
        </p:txBody>
      </p:sp>
    </p:spTree>
    <p:extLst>
      <p:ext uri="{BB962C8B-B14F-4D97-AF65-F5344CB8AC3E}">
        <p14:creationId xmlns:p14="http://schemas.microsoft.com/office/powerpoint/2010/main" val="37026794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2EA41-35F3-614B-2A98-B08409149A0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177CFDF-257A-FEDA-BCDF-D93F6F911858}"/>
              </a:ext>
            </a:extLst>
          </p:cNvPr>
          <p:cNvSpPr>
            <a:spLocks noGrp="1"/>
          </p:cNvSpPr>
          <p:nvPr>
            <p:ph idx="1"/>
          </p:nvPr>
        </p:nvSpPr>
        <p:spPr/>
        <p:txBody>
          <a:bodyPr>
            <a:normAutofit/>
          </a:bodyPr>
          <a:lstStyle/>
          <a:p>
            <a:r>
              <a:rPr lang="en-US" sz="3200" dirty="0">
                <a:effectLst/>
                <a:latin typeface="Times New Roman" panose="02020603050405020304" pitchFamily="18" charset="0"/>
                <a:ea typeface="Times New Roman" panose="02020603050405020304" pitchFamily="18" charset="0"/>
              </a:rPr>
              <a:t>“Extensive evidence shows that people are overconfident in their judgments” (</a:t>
            </a:r>
            <a:r>
              <a:rPr lang="en-US" sz="3200" dirty="0" err="1">
                <a:effectLst/>
                <a:latin typeface="Times New Roman" panose="02020603050405020304" pitchFamily="18" charset="0"/>
                <a:ea typeface="Times New Roman" panose="02020603050405020304" pitchFamily="18" charset="0"/>
              </a:rPr>
              <a:t>Barberis</a:t>
            </a:r>
            <a:r>
              <a:rPr lang="en-US" sz="3200" dirty="0">
                <a:effectLst/>
                <a:latin typeface="Times New Roman" panose="02020603050405020304" pitchFamily="18" charset="0"/>
                <a:ea typeface="Times New Roman" panose="02020603050405020304" pitchFamily="18" charset="0"/>
              </a:rPr>
              <a:t> and Thaler, 2003).  </a:t>
            </a:r>
          </a:p>
          <a:p>
            <a:r>
              <a:rPr lang="en-US" sz="3200" dirty="0">
                <a:effectLst/>
                <a:latin typeface="Times New Roman" panose="02020603050405020304" pitchFamily="18" charset="0"/>
                <a:ea typeface="Times New Roman" panose="02020603050405020304" pitchFamily="18" charset="0"/>
              </a:rPr>
              <a:t>From entropy law, any biological system, as a non-equilibrium system, faces constant dissipation of energy. </a:t>
            </a:r>
          </a:p>
          <a:p>
            <a:r>
              <a:rPr lang="en-US" sz="3200" dirty="0">
                <a:effectLst/>
                <a:latin typeface="Times New Roman" panose="02020603050405020304" pitchFamily="18" charset="0"/>
                <a:ea typeface="Times New Roman" panose="02020603050405020304" pitchFamily="18" charset="0"/>
              </a:rPr>
              <a:t>Endless efforts are required to maintain a non-equilibrium system. </a:t>
            </a:r>
          </a:p>
          <a:p>
            <a:r>
              <a:rPr lang="en-US" sz="3200" dirty="0">
                <a:effectLst/>
                <a:latin typeface="Times New Roman" panose="02020603050405020304" pitchFamily="18" charset="0"/>
                <a:ea typeface="Times New Roman" panose="02020603050405020304" pitchFamily="18" charset="0"/>
              </a:rPr>
              <a:t>Entropy law has been intuitively understood since ancient times. </a:t>
            </a:r>
          </a:p>
          <a:p>
            <a:endParaRPr lang="en-CA" sz="3200" dirty="0">
              <a:effectLst/>
              <a:latin typeface="Times New Roman" panose="02020603050405020304" pitchFamily="18" charset="0"/>
              <a:ea typeface="Times New Roman" panose="02020603050405020304" pitchFamily="18" charset="0"/>
            </a:endParaRPr>
          </a:p>
          <a:p>
            <a:endParaRPr lang="en-CA" sz="3200" dirty="0"/>
          </a:p>
        </p:txBody>
      </p:sp>
    </p:spTree>
    <p:extLst>
      <p:ext uri="{BB962C8B-B14F-4D97-AF65-F5344CB8AC3E}">
        <p14:creationId xmlns:p14="http://schemas.microsoft.com/office/powerpoint/2010/main" val="19023754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F656E-34E1-FFCF-0E71-913F018C074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B948857-A654-FC39-A956-5FECA1F08F26}"/>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“The gods had condemned Sisyphus to ceaselessly rolling a rock to the top of a mountain, whence the stone would fall back of its own weight. They had thought with some reason that there is no more dreadful punishment than futile and hopeless </a:t>
            </a:r>
            <a:r>
              <a:rPr lang="en-US" sz="2800" dirty="0" err="1">
                <a:effectLst/>
                <a:latin typeface="Times New Roman" panose="02020603050405020304" pitchFamily="18" charset="0"/>
                <a:ea typeface="Times New Roman" panose="02020603050405020304" pitchFamily="18" charset="0"/>
              </a:rPr>
              <a:t>labour</a:t>
            </a:r>
            <a:r>
              <a:rPr lang="en-US" sz="2800" dirty="0">
                <a:effectLst/>
                <a:latin typeface="Times New Roman" panose="02020603050405020304" pitchFamily="18" charset="0"/>
                <a:ea typeface="Times New Roman" panose="02020603050405020304" pitchFamily="18" charset="0"/>
              </a:rPr>
              <a:t>. … If this myth is tragic, that is because its hero is conscious. … The workman of today works every day in his life at the same tasks and this fate is no less absurd. But it is tragic only at the rare moments when it becomes conscious.” (Camus, 1955, p. 109)</a:t>
            </a:r>
            <a:endParaRPr lang="en-CA" dirty="0"/>
          </a:p>
        </p:txBody>
      </p:sp>
    </p:spTree>
    <p:extLst>
      <p:ext uri="{BB962C8B-B14F-4D97-AF65-F5344CB8AC3E}">
        <p14:creationId xmlns:p14="http://schemas.microsoft.com/office/powerpoint/2010/main" val="31843509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9E10C-358F-503E-C1AB-50972AEF6CF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197F30E-372F-6DAE-4CA7-CEF7FBCE13DF}"/>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the long course of evolution of our solar system, all life on earth will eventually go extinct in the far distant future (Lovelock, 1988). </a:t>
            </a:r>
          </a:p>
          <a:p>
            <a:r>
              <a:rPr lang="en-US" sz="2800" dirty="0">
                <a:effectLst/>
                <a:latin typeface="Times New Roman" panose="02020603050405020304" pitchFamily="18" charset="0"/>
                <a:ea typeface="Times New Roman" panose="02020603050405020304" pitchFamily="18" charset="0"/>
              </a:rPr>
              <a:t>From a purely rational perspective, life is meaningless. </a:t>
            </a:r>
          </a:p>
          <a:p>
            <a:r>
              <a:rPr lang="en-US" sz="2800" dirty="0">
                <a:effectLst/>
                <a:latin typeface="Times New Roman" panose="02020603050405020304" pitchFamily="18" charset="0"/>
                <a:ea typeface="Times New Roman" panose="02020603050405020304" pitchFamily="18" charset="0"/>
              </a:rPr>
              <a:t>Since human beings are self-conscious, the very question of why life is worth living lingers in many people’s minds.  </a:t>
            </a:r>
          </a:p>
          <a:p>
            <a:endParaRPr lang="en-CA" dirty="0"/>
          </a:p>
        </p:txBody>
      </p:sp>
    </p:spTree>
    <p:extLst>
      <p:ext uri="{BB962C8B-B14F-4D97-AF65-F5344CB8AC3E}">
        <p14:creationId xmlns:p14="http://schemas.microsoft.com/office/powerpoint/2010/main" val="12232593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2E7F-131B-AE5F-31DA-757EA96BD51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D55AC34-5C2E-B6F6-49A7-54DD3BD01E0A}"/>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“There is but one truly serious philosophical problem and that is suicide. Judging whether life is or is not worth living amounts to answering the fundamental question of philosophy” (Camus, 1955, p. 11). </a:t>
            </a:r>
          </a:p>
          <a:p>
            <a:r>
              <a:rPr lang="en-US" sz="2800" dirty="0">
                <a:effectLst/>
                <a:latin typeface="Times New Roman" panose="02020603050405020304" pitchFamily="18" charset="0"/>
                <a:ea typeface="Times New Roman" panose="02020603050405020304" pitchFamily="18" charset="0"/>
              </a:rPr>
              <a:t>Overconfidence is an adaptive psychological trait that help us survive in this world.</a:t>
            </a:r>
            <a:endParaRPr lang="en-CA" dirty="0"/>
          </a:p>
        </p:txBody>
      </p:sp>
    </p:spTree>
    <p:extLst>
      <p:ext uri="{BB962C8B-B14F-4D97-AF65-F5344CB8AC3E}">
        <p14:creationId xmlns:p14="http://schemas.microsoft.com/office/powerpoint/2010/main" val="39501007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7FE30-11EE-BC56-55A0-43C6461B4AF6}"/>
              </a:ext>
            </a:extLst>
          </p:cNvPr>
          <p:cNvSpPr>
            <a:spLocks noGrp="1"/>
          </p:cNvSpPr>
          <p:nvPr>
            <p:ph type="title"/>
          </p:nvPr>
        </p:nvSpPr>
        <p:spPr/>
        <p:txBody>
          <a:bodyPr/>
          <a:lstStyle/>
          <a:p>
            <a:r>
              <a:rPr lang="en-CA" dirty="0"/>
              <a:t>Illusion</a:t>
            </a:r>
          </a:p>
        </p:txBody>
      </p:sp>
      <p:sp>
        <p:nvSpPr>
          <p:cNvPr id="3" name="Content Placeholder 2">
            <a:extLst>
              <a:ext uri="{FF2B5EF4-FFF2-40B4-BE49-F238E27FC236}">
                <a16:creationId xmlns:a16="http://schemas.microsoft.com/office/drawing/2014/main" id="{E930DAE5-3071-8A18-F28C-A0EE4A55E170}"/>
              </a:ext>
            </a:extLst>
          </p:cNvPr>
          <p:cNvSpPr>
            <a:spLocks noGrp="1"/>
          </p:cNvSpPr>
          <p:nvPr>
            <p:ph idx="1"/>
          </p:nvPr>
        </p:nvSpPr>
        <p:spPr/>
        <p:txBody>
          <a:bodyPr>
            <a:noAutofit/>
          </a:bodyPr>
          <a:lstStyle/>
          <a:p>
            <a:pPr indent="190500" algn="just"/>
            <a:r>
              <a:rPr lang="en-US" sz="2400" dirty="0">
                <a:effectLst/>
                <a:latin typeface="Times New Roman" panose="02020603050405020304" pitchFamily="18" charset="0"/>
                <a:ea typeface="Times New Roman" panose="02020603050405020304" pitchFamily="18" charset="0"/>
              </a:rPr>
              <a:t>The prevalence of </a:t>
            </a:r>
            <a:r>
              <a:rPr lang="en-US" sz="2400" dirty="0">
                <a:latin typeface="Times New Roman" panose="02020603050405020304" pitchFamily="18" charset="0"/>
                <a:ea typeface="Times New Roman" panose="02020603050405020304" pitchFamily="18" charset="0"/>
              </a:rPr>
              <a:t>illusion</a:t>
            </a:r>
            <a:r>
              <a:rPr lang="en-US" sz="2400" dirty="0">
                <a:effectLst/>
                <a:latin typeface="Times New Roman" panose="02020603050405020304" pitchFamily="18" charset="0"/>
                <a:ea typeface="Times New Roman" panose="02020603050405020304" pitchFamily="18" charset="0"/>
              </a:rPr>
              <a:t> is reflected in the prevalence of religious beliefs in various forms. A fundamental characteristic of various religions is that they are built on some miracles that are not consistent with physical or biological laws. Marx (1844) once noted:</a:t>
            </a:r>
            <a:endParaRPr lang="en-CA" sz="2400" dirty="0">
              <a:effectLst/>
              <a:latin typeface="Times New Roman" panose="02020603050405020304" pitchFamily="18" charset="0"/>
              <a:ea typeface="Times New Roman" panose="02020603050405020304" pitchFamily="18" charset="0"/>
            </a:endParaRPr>
          </a:p>
          <a:p>
            <a:pPr marL="190500" indent="266700" algn="just"/>
            <a:r>
              <a:rPr lang="en-US" sz="2400" dirty="0">
                <a:effectLst/>
                <a:latin typeface="Times New Roman" panose="02020603050405020304" pitchFamily="18" charset="0"/>
                <a:ea typeface="Times New Roman" panose="02020603050405020304" pitchFamily="18" charset="0"/>
              </a:rPr>
              <a:t>Religion is the sigh of the exhausted creature, the heart of a heartless world and the soul of the soulless conditions. It is the opium of the people. </a:t>
            </a:r>
            <a:endParaRPr lang="en-CA" sz="2400" dirty="0">
              <a:effectLst/>
              <a:latin typeface="Times New Roman" panose="02020603050405020304" pitchFamily="18" charset="0"/>
              <a:ea typeface="Times New Roman" panose="02020603050405020304" pitchFamily="18" charset="0"/>
            </a:endParaRPr>
          </a:p>
          <a:p>
            <a:pPr marL="190500" indent="266700" algn="just"/>
            <a:r>
              <a:rPr lang="en-US" sz="2400" dirty="0">
                <a:effectLst/>
                <a:latin typeface="Times New Roman" panose="02020603050405020304" pitchFamily="18" charset="0"/>
                <a:ea typeface="Times New Roman" panose="02020603050405020304" pitchFamily="18" charset="0"/>
              </a:rPr>
              <a:t>The abolition of religion as the illusory happiness of the people is a demand for their true happiness. The call to abandon illusions about their condition is the call to abandon a condition that requires illusions. </a:t>
            </a:r>
            <a:endParaRPr lang="en-CA" sz="2400" dirty="0">
              <a:effectLst/>
              <a:latin typeface="Times New Roman" panose="02020603050405020304" pitchFamily="18" charset="0"/>
              <a:ea typeface="Times New Roman" panose="02020603050405020304" pitchFamily="18" charset="0"/>
            </a:endParaRPr>
          </a:p>
          <a:p>
            <a:pPr indent="190500" algn="just"/>
            <a:r>
              <a:rPr lang="en-US" sz="2400" dirty="0">
                <a:effectLst/>
                <a:latin typeface="Times New Roman" panose="02020603050405020304" pitchFamily="18" charset="0"/>
                <a:ea typeface="Times New Roman" panose="02020603050405020304" pitchFamily="18" charset="0"/>
              </a:rPr>
              <a:t>Because of the inexorable increase of entropy in the universe, the condition that requires illusion will never leave us. It takes illusion to prevent us getting disillusioned. </a:t>
            </a:r>
            <a:endParaRPr lang="en-CA" sz="2400" dirty="0">
              <a:effectLst/>
              <a:latin typeface="Times New Roman" panose="02020603050405020304" pitchFamily="18" charset="0"/>
              <a:ea typeface="Times New Roman" panose="02020603050405020304" pitchFamily="18" charset="0"/>
            </a:endParaRPr>
          </a:p>
          <a:p>
            <a:endParaRPr lang="en-CA" sz="2400" dirty="0"/>
          </a:p>
        </p:txBody>
      </p:sp>
    </p:spTree>
    <p:extLst>
      <p:ext uri="{BB962C8B-B14F-4D97-AF65-F5344CB8AC3E}">
        <p14:creationId xmlns:p14="http://schemas.microsoft.com/office/powerpoint/2010/main" val="7221473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445CA-6585-DEB2-B706-89640877F8AA}"/>
              </a:ext>
            </a:extLst>
          </p:cNvPr>
          <p:cNvSpPr>
            <a:spLocks noGrp="1"/>
          </p:cNvSpPr>
          <p:nvPr>
            <p:ph type="title"/>
          </p:nvPr>
        </p:nvSpPr>
        <p:spPr/>
        <p:txBody>
          <a:bodyPr>
            <a:normAutofit/>
          </a:bodyPr>
          <a:lstStyle/>
          <a:p>
            <a:r>
              <a:rPr lang="en-US" sz="3600" dirty="0">
                <a:effectLst/>
                <a:latin typeface="Times New Roman" panose="02020603050405020304" pitchFamily="18" charset="0"/>
                <a:ea typeface="Times New Roman" panose="02020603050405020304" pitchFamily="18" charset="0"/>
              </a:rPr>
              <a:t>Loss aversion in winning and risk seeking in losses</a:t>
            </a:r>
            <a:endParaRPr lang="en-CA" sz="3600" dirty="0"/>
          </a:p>
        </p:txBody>
      </p:sp>
      <p:sp>
        <p:nvSpPr>
          <p:cNvPr id="3" name="Content Placeholder 2">
            <a:extLst>
              <a:ext uri="{FF2B5EF4-FFF2-40B4-BE49-F238E27FC236}">
                <a16:creationId xmlns:a16="http://schemas.microsoft.com/office/drawing/2014/main" id="{7F08D64D-7009-469A-4B04-017341B8118D}"/>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Human beings often exhibit loss aversion in winning and risk seeking in losses. </a:t>
            </a:r>
          </a:p>
          <a:p>
            <a:r>
              <a:rPr lang="en-US" sz="3600" dirty="0">
                <a:effectLst/>
                <a:latin typeface="Times New Roman" panose="02020603050405020304" pitchFamily="18" charset="0"/>
                <a:ea typeface="Times New Roman" panose="02020603050405020304" pitchFamily="18" charset="0"/>
              </a:rPr>
              <a:t>Kahneman and Tversky (1979) collected some responses to hypothetical choice problems. </a:t>
            </a:r>
          </a:p>
          <a:p>
            <a:r>
              <a:rPr lang="en-US" sz="3600" dirty="0">
                <a:effectLst/>
                <a:latin typeface="Times New Roman" panose="02020603050405020304" pitchFamily="18" charset="0"/>
                <a:ea typeface="Times New Roman" panose="02020603050405020304" pitchFamily="18" charset="0"/>
              </a:rPr>
              <a:t>In one problem, the subjects were presented with two choices. </a:t>
            </a:r>
            <a:endParaRPr lang="en-CA"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13207859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6AD0-BC17-4872-8E2C-FA600EFB8D5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D01EFBD-CA0B-DB0A-40EF-0164620D09AC}"/>
              </a:ext>
            </a:extLst>
          </p:cNvPr>
          <p:cNvSpPr>
            <a:spLocks noGrp="1"/>
          </p:cNvSpPr>
          <p:nvPr>
            <p:ph idx="1"/>
          </p:nvPr>
        </p:nvSpPr>
        <p:spPr/>
        <p:txBody>
          <a:bodyPr>
            <a:normAutofit/>
          </a:bodyPr>
          <a:lstStyle/>
          <a:p>
            <a:pPr indent="190500" algn="just"/>
            <a:r>
              <a:rPr lang="en-US" sz="3200" dirty="0">
                <a:effectLst/>
                <a:latin typeface="Times New Roman" panose="02020603050405020304" pitchFamily="18" charset="0"/>
                <a:ea typeface="Times New Roman" panose="02020603050405020304" pitchFamily="18" charset="0"/>
              </a:rPr>
              <a:t>Choice A: There is an 80% probability of winning 4000 pounds and a 20% probability of winning nothing.</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Choice B: There is a certainty of winning 3000 pounds.</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The expected end wealth of choice A is 3200 and of choice B is 3000. Most respondents chose B, exhibiting loss aversion in winning.</a:t>
            </a:r>
            <a:endParaRPr lang="en-CA" sz="3200" dirty="0"/>
          </a:p>
        </p:txBody>
      </p:sp>
    </p:spTree>
    <p:extLst>
      <p:ext uri="{BB962C8B-B14F-4D97-AF65-F5344CB8AC3E}">
        <p14:creationId xmlns:p14="http://schemas.microsoft.com/office/powerpoint/2010/main" val="1727577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CDF73-E69F-4505-A3F8-BA174F7A6844}"/>
              </a:ext>
            </a:extLst>
          </p:cNvPr>
          <p:cNvSpPr>
            <a:spLocks noGrp="1"/>
          </p:cNvSpPr>
          <p:nvPr>
            <p:ph type="title"/>
          </p:nvPr>
        </p:nvSpPr>
        <p:spPr/>
        <p:txBody>
          <a:bodyPr/>
          <a:lstStyle/>
          <a:p>
            <a:r>
              <a:rPr lang="en-CA" dirty="0"/>
              <a:t>Why information theory is so useful</a:t>
            </a:r>
          </a:p>
        </p:txBody>
      </p:sp>
      <p:sp>
        <p:nvSpPr>
          <p:cNvPr id="3" name="Content Placeholder 2">
            <a:extLst>
              <a:ext uri="{FF2B5EF4-FFF2-40B4-BE49-F238E27FC236}">
                <a16:creationId xmlns:a16="http://schemas.microsoft.com/office/drawing/2014/main" id="{B8D45293-E618-4D07-BE04-27CA15BF686B}"/>
              </a:ext>
            </a:extLst>
          </p:cNvPr>
          <p:cNvSpPr>
            <a:spLocks noGrp="1"/>
          </p:cNvSpPr>
          <p:nvPr>
            <p:ph idx="1"/>
          </p:nvPr>
        </p:nvSpPr>
        <p:spPr/>
        <p:txBody>
          <a:bodyPr/>
          <a:lstStyle/>
          <a:p>
            <a:r>
              <a:rPr lang="en-CA" dirty="0"/>
              <a:t>We will discuss it shortly.</a:t>
            </a:r>
          </a:p>
        </p:txBody>
      </p:sp>
    </p:spTree>
    <p:extLst>
      <p:ext uri="{BB962C8B-B14F-4D97-AF65-F5344CB8AC3E}">
        <p14:creationId xmlns:p14="http://schemas.microsoft.com/office/powerpoint/2010/main" val="149986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71030-EB21-F0D7-8A5F-286754124BB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2FCD0D0-38FA-E1E1-5852-D95117368695}"/>
              </a:ext>
            </a:extLst>
          </p:cNvPr>
          <p:cNvSpPr>
            <a:spLocks noGrp="1"/>
          </p:cNvSpPr>
          <p:nvPr>
            <p:ph idx="1"/>
          </p:nvPr>
        </p:nvSpPr>
        <p:spPr/>
        <p:txBody>
          <a:bodyPr>
            <a:noAutofit/>
          </a:bodyPr>
          <a:lstStyle/>
          <a:p>
            <a:pPr indent="190500" algn="just"/>
            <a:r>
              <a:rPr lang="en-US" dirty="0">
                <a:effectLst/>
                <a:latin typeface="Times New Roman" panose="02020603050405020304" pitchFamily="18" charset="0"/>
                <a:ea typeface="Times New Roman" panose="02020603050405020304" pitchFamily="18" charset="0"/>
              </a:rPr>
              <a:t>When the signs of the outcomes are reversed, the problems become the following:</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Choice C: There is an 80% probability of losing 4000 pounds and 20% probability of losing nothing.</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Choice D: There is a certainty of losing 3000 pounds.</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The expected end wealth of choice C is -3200 and of choice D is        -3000. Most respondents chose C, exhibiting risk seeking in losses.</a:t>
            </a:r>
            <a:endParaRPr lang="en-CA" dirty="0"/>
          </a:p>
        </p:txBody>
      </p:sp>
    </p:spTree>
    <p:extLst>
      <p:ext uri="{BB962C8B-B14F-4D97-AF65-F5344CB8AC3E}">
        <p14:creationId xmlns:p14="http://schemas.microsoft.com/office/powerpoint/2010/main" val="31965279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5D1A8-90C0-0949-0E18-28CDA98274F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4E958B9-B29C-740A-961C-9C1098112EA4}"/>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As money is a new invention in human evolutionary history, the preference for money must be derived from something else. </a:t>
            </a:r>
          </a:p>
          <a:p>
            <a:r>
              <a:rPr lang="en-US" sz="3600" dirty="0">
                <a:effectLst/>
                <a:latin typeface="Times New Roman" panose="02020603050405020304" pitchFamily="18" charset="0"/>
                <a:ea typeface="Times New Roman" panose="02020603050405020304" pitchFamily="18" charset="0"/>
              </a:rPr>
              <a:t>Since food is the most important resource of our evolutionary past, our preference for wealth is probably derived from our preferences for food. </a:t>
            </a:r>
            <a:endParaRPr lang="en-CA"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2961426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DFB8-7B85-C726-A35F-88B101664DC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4972CC2-AD65-DA6B-8D08-715062CFDDF1}"/>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In the most part of the history of human evolution, we had not been able to store large amounts of extra food. </a:t>
            </a:r>
          </a:p>
          <a:p>
            <a:r>
              <a:rPr lang="en-US" sz="3600" dirty="0">
                <a:effectLst/>
                <a:latin typeface="Times New Roman" panose="02020603050405020304" pitchFamily="18" charset="0"/>
                <a:ea typeface="Times New Roman" panose="02020603050405020304" pitchFamily="18" charset="0"/>
              </a:rPr>
              <a:t>If one goes without food for several days, he will starve. </a:t>
            </a:r>
          </a:p>
          <a:p>
            <a:r>
              <a:rPr lang="en-US" sz="3600" dirty="0">
                <a:effectLst/>
                <a:latin typeface="Times New Roman" panose="02020603050405020304" pitchFamily="18" charset="0"/>
                <a:ea typeface="Times New Roman" panose="02020603050405020304" pitchFamily="18" charset="0"/>
              </a:rPr>
              <a:t>We translate the monetary numbers from the above four questions into days of food to obtain the following. </a:t>
            </a:r>
          </a:p>
          <a:p>
            <a:endParaRPr lang="en-US" sz="3600" dirty="0">
              <a:effectLst/>
              <a:latin typeface="Times New Roman" panose="02020603050405020304" pitchFamily="18" charset="0"/>
              <a:ea typeface="Times New Roman" panose="02020603050405020304" pitchFamily="18" charset="0"/>
            </a:endParaRPr>
          </a:p>
          <a:p>
            <a:endParaRPr lang="en-US"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1531345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F60E1-84CC-9AFE-3FB2-F9297702DE0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4FDFFAA-D731-3410-C52F-04EA642F5103}"/>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the case of gain, we can think of the choices of two possible strategies. </a:t>
            </a:r>
          </a:p>
          <a:p>
            <a:r>
              <a:rPr lang="en-US" sz="2800" dirty="0">
                <a:effectLst/>
                <a:latin typeface="Times New Roman" panose="02020603050405020304" pitchFamily="18" charset="0"/>
                <a:ea typeface="Times New Roman" panose="02020603050405020304" pitchFamily="18" charset="0"/>
              </a:rPr>
              <a:t>In the first strategy, there is an 80% probability of getting food for 40 days and 20% chance of getting nothing. </a:t>
            </a:r>
          </a:p>
          <a:p>
            <a:r>
              <a:rPr lang="en-US" sz="2800" dirty="0">
                <a:effectLst/>
                <a:latin typeface="Times New Roman" panose="02020603050405020304" pitchFamily="18" charset="0"/>
                <a:ea typeface="Times New Roman" panose="02020603050405020304" pitchFamily="18" charset="0"/>
              </a:rPr>
              <a:t>In the second strategy, there is a certainty of getting food for 30 days. </a:t>
            </a:r>
          </a:p>
          <a:p>
            <a:r>
              <a:rPr lang="en-US" sz="2800" dirty="0">
                <a:effectLst/>
                <a:latin typeface="Times New Roman" panose="02020603050405020304" pitchFamily="18" charset="0"/>
                <a:ea typeface="Times New Roman" panose="02020603050405020304" pitchFamily="18" charset="0"/>
              </a:rPr>
              <a:t>It is easy to see why most people will prefer 30 days of food in certainty over a strategy that contains a 20% risk of getting nothing.</a:t>
            </a:r>
            <a:endParaRPr lang="en-CA" dirty="0"/>
          </a:p>
        </p:txBody>
      </p:sp>
    </p:spTree>
    <p:extLst>
      <p:ext uri="{BB962C8B-B14F-4D97-AF65-F5344CB8AC3E}">
        <p14:creationId xmlns:p14="http://schemas.microsoft.com/office/powerpoint/2010/main" val="27721813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9B05-B90F-693B-9C25-A675F11CD9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645C5A0-40B2-220B-D817-1BF4AF876387}"/>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the case of loss, we can think of the choices of two possible strategies. </a:t>
            </a:r>
          </a:p>
          <a:p>
            <a:r>
              <a:rPr lang="en-US" sz="2800" dirty="0">
                <a:effectLst/>
                <a:latin typeface="Times New Roman" panose="02020603050405020304" pitchFamily="18" charset="0"/>
                <a:ea typeface="Times New Roman" panose="02020603050405020304" pitchFamily="18" charset="0"/>
              </a:rPr>
              <a:t>In the first strategy, there is an 80% probability losing food for 40 days and a 20% chance of losing nothing for 40 days. </a:t>
            </a:r>
          </a:p>
          <a:p>
            <a:r>
              <a:rPr lang="en-US" sz="2800" dirty="0">
                <a:effectLst/>
                <a:latin typeface="Times New Roman" panose="02020603050405020304" pitchFamily="18" charset="0"/>
                <a:ea typeface="Times New Roman" panose="02020603050405020304" pitchFamily="18" charset="0"/>
              </a:rPr>
              <a:t>In the second strategy, there is a certainty of getting no food for 30 days. </a:t>
            </a:r>
          </a:p>
          <a:p>
            <a:r>
              <a:rPr lang="en-US" sz="2800" dirty="0">
                <a:effectLst/>
                <a:latin typeface="Times New Roman" panose="02020603050405020304" pitchFamily="18" charset="0"/>
                <a:ea typeface="Times New Roman" panose="02020603050405020304" pitchFamily="18" charset="0"/>
              </a:rPr>
              <a:t>Since without food for 30 days will represent sure death, people will naturally choose a 20% chance of survival.</a:t>
            </a:r>
            <a:endParaRPr lang="en-CA" dirty="0"/>
          </a:p>
        </p:txBody>
      </p:sp>
    </p:spTree>
    <p:extLst>
      <p:ext uri="{BB962C8B-B14F-4D97-AF65-F5344CB8AC3E}">
        <p14:creationId xmlns:p14="http://schemas.microsoft.com/office/powerpoint/2010/main" val="35441740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4BB8D-7EE9-6E96-5F94-1BCD5408A3C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62712D1-1A73-C8F3-04D3-B89B4CD6C492}"/>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So people consistently avoid risk in both positive gain and negative loss. “Risk seeking” in loss is an unfortunate terminology borrowed from utility theory.</a:t>
            </a:r>
            <a:endParaRPr lang="en-CA" dirty="0"/>
          </a:p>
        </p:txBody>
      </p:sp>
    </p:spTree>
    <p:extLst>
      <p:ext uri="{BB962C8B-B14F-4D97-AF65-F5344CB8AC3E}">
        <p14:creationId xmlns:p14="http://schemas.microsoft.com/office/powerpoint/2010/main" val="324701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4438-132F-F352-93B4-36557D58962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E0D7905-5CFD-D40B-8566-1C23602EBE97}"/>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An important human institutional invention is the limited liability corporations, which alleviate people’s concern about unlimited loss. </a:t>
            </a:r>
          </a:p>
          <a:p>
            <a:r>
              <a:rPr lang="en-US" sz="3600" dirty="0">
                <a:effectLst/>
                <a:latin typeface="Times New Roman" panose="02020603050405020304" pitchFamily="18" charset="0"/>
                <a:ea typeface="Times New Roman" panose="02020603050405020304" pitchFamily="18" charset="0"/>
              </a:rPr>
              <a:t>This greatly increases people’s willingness to explore new ideas and contributes to rapid economic growth. </a:t>
            </a:r>
          </a:p>
          <a:p>
            <a:r>
              <a:rPr lang="en-US" sz="3600" dirty="0">
                <a:effectLst/>
                <a:latin typeface="Times New Roman" panose="02020603050405020304" pitchFamily="18" charset="0"/>
                <a:ea typeface="Times New Roman" panose="02020603050405020304" pitchFamily="18" charset="0"/>
              </a:rPr>
              <a:t>Human psychology has long been applied to the design of institutional structures. </a:t>
            </a:r>
            <a:endParaRPr lang="en-CA"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17032464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95B2E-B077-4547-904B-7C70696FF0CC}"/>
              </a:ext>
            </a:extLst>
          </p:cNvPr>
          <p:cNvSpPr>
            <a:spLocks noGrp="1"/>
          </p:cNvSpPr>
          <p:nvPr>
            <p:ph type="title"/>
          </p:nvPr>
        </p:nvSpPr>
        <p:spPr/>
        <p:txBody>
          <a:bodyPr/>
          <a:lstStyle/>
          <a:p>
            <a:r>
              <a:rPr lang="en-CA" dirty="0"/>
              <a:t>Further Reading</a:t>
            </a:r>
          </a:p>
        </p:txBody>
      </p:sp>
      <p:sp>
        <p:nvSpPr>
          <p:cNvPr id="3" name="Content Placeholder 2">
            <a:extLst>
              <a:ext uri="{FF2B5EF4-FFF2-40B4-BE49-F238E27FC236}">
                <a16:creationId xmlns:a16="http://schemas.microsoft.com/office/drawing/2014/main" id="{7F1D840E-2524-4E25-8F19-9EE8CA6680D4}"/>
              </a:ext>
            </a:extLst>
          </p:cNvPr>
          <p:cNvSpPr>
            <a:spLocks noGrp="1"/>
          </p:cNvSpPr>
          <p:nvPr>
            <p:ph idx="1"/>
          </p:nvPr>
        </p:nvSpPr>
        <p:spPr/>
        <p:txBody>
          <a:bodyPr/>
          <a:lstStyle/>
          <a:p>
            <a:r>
              <a:rPr lang="en-CA" dirty="0"/>
              <a:t>For more detailed discussion, please refer to</a:t>
            </a:r>
          </a:p>
          <a:p>
            <a:r>
              <a:rPr lang="en-CA" dirty="0"/>
              <a:t>Chapter Five: The Entropy Theory of Mind </a:t>
            </a:r>
          </a:p>
          <a:p>
            <a:r>
              <a:rPr lang="en-CA" dirty="0"/>
              <a:t>o</a:t>
            </a:r>
            <a:r>
              <a:rPr lang="en-CA"/>
              <a:t>f </a:t>
            </a:r>
            <a:r>
              <a:rPr lang="en-CA" dirty="0"/>
              <a:t>The Unity of Science and Economics: A New Foundation </a:t>
            </a:r>
            <a:r>
              <a:rPr lang="en-CA"/>
              <a:t>of Economic </a:t>
            </a:r>
            <a:r>
              <a:rPr lang="en-CA" dirty="0"/>
              <a:t>Theory (2015)</a:t>
            </a:r>
          </a:p>
        </p:txBody>
      </p:sp>
    </p:spTree>
    <p:extLst>
      <p:ext uri="{BB962C8B-B14F-4D97-AF65-F5344CB8AC3E}">
        <p14:creationId xmlns:p14="http://schemas.microsoft.com/office/powerpoint/2010/main" val="300426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7C78C-92DC-4E63-8705-8B420AC2EC77}"/>
              </a:ext>
            </a:extLst>
          </p:cNvPr>
          <p:cNvSpPr>
            <a:spLocks noGrp="1"/>
          </p:cNvSpPr>
          <p:nvPr>
            <p:ph type="title"/>
          </p:nvPr>
        </p:nvSpPr>
        <p:spPr/>
        <p:txBody>
          <a:bodyPr>
            <a:normAutofit/>
          </a:bodyPr>
          <a:lstStyle/>
          <a:p>
            <a:r>
              <a:rPr lang="en-US" sz="3600" b="1" dirty="0">
                <a:effectLst/>
                <a:latin typeface="Times New Roman" panose="02020603050405020304" pitchFamily="18" charset="0"/>
                <a:ea typeface="SimSun" panose="02010600030101010101" pitchFamily="2" charset="-122"/>
              </a:rPr>
              <a:t>Learning and psychological patterns as means of reducing the cost of information processing</a:t>
            </a:r>
            <a:endParaRPr lang="en-CA" sz="3600" dirty="0"/>
          </a:p>
        </p:txBody>
      </p:sp>
      <p:sp>
        <p:nvSpPr>
          <p:cNvPr id="3" name="Content Placeholder 2">
            <a:extLst>
              <a:ext uri="{FF2B5EF4-FFF2-40B4-BE49-F238E27FC236}">
                <a16:creationId xmlns:a16="http://schemas.microsoft.com/office/drawing/2014/main" id="{93AB4BBE-A62D-454B-9033-8B50B1651E92}"/>
              </a:ext>
            </a:extLst>
          </p:cNvPr>
          <p:cNvSpPr>
            <a:spLocks noGrp="1"/>
          </p:cNvSpPr>
          <p:nvPr>
            <p:ph idx="1"/>
          </p:nvPr>
        </p:nvSpPr>
        <p:spPr/>
        <p:txBody>
          <a:bodyPr>
            <a:normAutofit fontScale="92500" lnSpcReduction="10000"/>
          </a:bodyPr>
          <a:lstStyle/>
          <a:p>
            <a:r>
              <a:rPr lang="en-US" dirty="0"/>
              <a:t>Learning and psychological patterns are means of reducing the cost of information processing. </a:t>
            </a:r>
          </a:p>
          <a:p>
            <a:r>
              <a:rPr lang="en-US" dirty="0"/>
              <a:t>For short term patterns, we often depend on learning to calibrate our mind temporarily. </a:t>
            </a:r>
          </a:p>
          <a:p>
            <a:r>
              <a:rPr lang="en-US" dirty="0"/>
              <a:t>If certain patterns are stable in the environment for many generations, knowledge about them is often transformed into more permanent structures in mind through epigenetic and genetic means so each generation does not have to relearn from scratch at an additional cost (</a:t>
            </a:r>
            <a:r>
              <a:rPr lang="en-US" dirty="0" err="1"/>
              <a:t>Jablonka</a:t>
            </a:r>
            <a:r>
              <a:rPr lang="en-US" dirty="0"/>
              <a:t> and Lamb, 2006; Rando and </a:t>
            </a:r>
            <a:r>
              <a:rPr lang="en-US" dirty="0" err="1"/>
              <a:t>Verstrepen</a:t>
            </a:r>
            <a:r>
              <a:rPr lang="en-US" dirty="0"/>
              <a:t>, 2007).  </a:t>
            </a:r>
          </a:p>
          <a:p>
            <a:r>
              <a:rPr lang="en-US" dirty="0"/>
              <a:t>For example, we have innate fear of snakes, although few of us have been bitten by them. </a:t>
            </a:r>
            <a:endParaRPr lang="en-CA" dirty="0"/>
          </a:p>
        </p:txBody>
      </p:sp>
    </p:spTree>
    <p:extLst>
      <p:ext uri="{BB962C8B-B14F-4D97-AF65-F5344CB8AC3E}">
        <p14:creationId xmlns:p14="http://schemas.microsoft.com/office/powerpoint/2010/main" val="155195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A8F8E-67D5-44D8-BAC0-62F7D4D05CC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B7A0BAF-15EF-4AE8-8174-56038A5CC178}"/>
              </a:ext>
            </a:extLst>
          </p:cNvPr>
          <p:cNvSpPr>
            <a:spLocks noGrp="1"/>
          </p:cNvSpPr>
          <p:nvPr>
            <p:ph idx="1"/>
          </p:nvPr>
        </p:nvSpPr>
        <p:spPr/>
        <p:txBody>
          <a:bodyPr>
            <a:normAutofit fontScale="92500" lnSpcReduction="10000"/>
          </a:bodyPr>
          <a:lstStyle/>
          <a:p>
            <a:r>
              <a:rPr lang="en-US" dirty="0"/>
              <a:t>There is no dichotomy between innate psychology and learning, or between nature and nurture. </a:t>
            </a:r>
          </a:p>
          <a:p>
            <a:r>
              <a:rPr lang="en-US" dirty="0"/>
              <a:t>Instead, they form a continuous spectrum in phenotypic plasticity. </a:t>
            </a:r>
          </a:p>
          <a:p>
            <a:r>
              <a:rPr lang="en-US" dirty="0"/>
              <a:t>In general, the problems that occur often in life are easier to learn than problems that occur less often; the psychological patterns that evolve earlier from our ancestors are stronger than the psychological patterns that evolve more recently.  </a:t>
            </a:r>
          </a:p>
          <a:p>
            <a:r>
              <a:rPr lang="en-US" dirty="0"/>
              <a:t>Information theory and its generalization provide a quantitative framework to understand how coding systems affect the cost of information processing. </a:t>
            </a:r>
          </a:p>
          <a:p>
            <a:r>
              <a:rPr lang="en-US" dirty="0"/>
              <a:t>We will use a numerical example to illustrate our ideas.</a:t>
            </a:r>
            <a:endParaRPr lang="en-CA" dirty="0"/>
          </a:p>
        </p:txBody>
      </p:sp>
    </p:spTree>
    <p:extLst>
      <p:ext uri="{BB962C8B-B14F-4D97-AF65-F5344CB8AC3E}">
        <p14:creationId xmlns:p14="http://schemas.microsoft.com/office/powerpoint/2010/main" val="3569222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0E6CA-A1DA-4233-88AC-7355339966FB}"/>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4CCCAE3-2D5F-4398-8C3C-289DA72B5A92}"/>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rPr>
                  <a:t>To make the analysis more concrete, we will discuss a numerical example adapted from Shannon (1948). Suppose a random variable can generate four states, which are called state 1, 2, 3 and 4 respectively. Think of A, T, C, G in genetic code. A generic binary coding can be designed with the following mapping:</a:t>
                </a:r>
              </a:p>
              <a:p>
                <a:r>
                  <a:rPr lang="en-US" sz="1800" dirty="0">
                    <a:effectLst/>
                    <a:ea typeface="SimSun" panose="02010600030101010101" pitchFamily="2" charset="-122"/>
                    <a:cs typeface="Times New Roman" panose="02020603050405020304" pitchFamily="18" charset="0"/>
                  </a:rPr>
                  <a:t>                                                                           </a:t>
                </a:r>
                <a14:m>
                  <m:oMath xmlns:m="http://schemas.openxmlformats.org/officeDocument/2006/math">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𝐶</m:t>
                    </m:r>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(1)=00</m:t>
                    </m:r>
                  </m:oMath>
                </a14:m>
                <a:br>
                  <a:rPr lang="en-US" sz="3200"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sz="3200" i="1">
                        <a:effectLst/>
                        <a:latin typeface="Cambria Math" panose="02040503050406030204" pitchFamily="18" charset="0"/>
                        <a:ea typeface="SimSun" panose="02010600030101010101" pitchFamily="2" charset="-122"/>
                        <a:cs typeface="Times New Roman" panose="02020603050405020304" pitchFamily="18" charset="0"/>
                      </a:rPr>
                      <m:t>𝐶</m:t>
                    </m:r>
                    <m:r>
                      <a:rPr lang="en-US" sz="3200" i="1">
                        <a:effectLst/>
                        <a:latin typeface="Cambria Math" panose="02040503050406030204" pitchFamily="18" charset="0"/>
                        <a:ea typeface="SimSun" panose="02010600030101010101" pitchFamily="2" charset="-122"/>
                        <a:cs typeface="Times New Roman" panose="02020603050405020304" pitchFamily="18" charset="0"/>
                      </a:rPr>
                      <m:t>(2)=01</m:t>
                    </m:r>
                  </m:oMath>
                </a14:m>
                <a:br>
                  <a:rPr lang="en-US" sz="3200"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sz="3200" i="1">
                        <a:effectLst/>
                        <a:latin typeface="Cambria Math" panose="02040503050406030204" pitchFamily="18" charset="0"/>
                        <a:ea typeface="SimSun" panose="02010600030101010101" pitchFamily="2" charset="-122"/>
                        <a:cs typeface="Times New Roman" panose="02020603050405020304" pitchFamily="18" charset="0"/>
                      </a:rPr>
                      <m:t>𝐶</m:t>
                    </m:r>
                    <m:r>
                      <a:rPr lang="en-US" sz="3200" i="1">
                        <a:effectLst/>
                        <a:latin typeface="Cambria Math" panose="02040503050406030204" pitchFamily="18" charset="0"/>
                        <a:ea typeface="SimSun" panose="02010600030101010101" pitchFamily="2" charset="-122"/>
                        <a:cs typeface="Times New Roman" panose="02020603050405020304" pitchFamily="18" charset="0"/>
                      </a:rPr>
                      <m:t>(3)=10</m:t>
                    </m:r>
                  </m:oMath>
                </a14:m>
                <a:br>
                  <a:rPr lang="en-US" sz="3200" i="1" dirty="0">
                    <a:effectLst/>
                    <a:latin typeface="Cambria Math" panose="02040503050406030204" pitchFamily="18" charset="0"/>
                    <a:ea typeface="SimSun" panose="02010600030101010101" pitchFamily="2" charset="-122"/>
                    <a:cs typeface="Times New Roman" panose="02020603050405020304" pitchFamily="18" charset="0"/>
                  </a:rPr>
                </a:br>
                <a14:m>
                  <m:oMath xmlns:m="http://schemas.openxmlformats.org/officeDocument/2006/math">
                    <m:r>
                      <a:rPr lang="en-US" sz="3200" i="1">
                        <a:effectLst/>
                        <a:latin typeface="Cambria Math" panose="02040503050406030204" pitchFamily="18" charset="0"/>
                        <a:ea typeface="SimSun" panose="02010600030101010101" pitchFamily="2" charset="-122"/>
                        <a:cs typeface="Times New Roman" panose="02020603050405020304" pitchFamily="18" charset="0"/>
                      </a:rPr>
                      <m:t>𝐶</m:t>
                    </m:r>
                    <m:r>
                      <a:rPr lang="en-US" sz="3200" i="1">
                        <a:effectLst/>
                        <a:latin typeface="Cambria Math" panose="02040503050406030204" pitchFamily="18" charset="0"/>
                        <a:ea typeface="SimSun" panose="02010600030101010101" pitchFamily="2" charset="-122"/>
                        <a:cs typeface="Times New Roman" panose="02020603050405020304" pitchFamily="18" charset="0"/>
                      </a:rPr>
                      <m:t>(4)=11</m:t>
                    </m:r>
                  </m:oMath>
                </a14:m>
                <a:endParaRPr lang="en-CA"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24CCCAE3-2D5F-4398-8C3C-289DA72B5A92}"/>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1930888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2048</TotalTime>
  <Words>4348</Words>
  <Application>Microsoft Office PowerPoint</Application>
  <PresentationFormat>Widescreen</PresentationFormat>
  <Paragraphs>305</Paragraphs>
  <Slides>67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67</vt:i4>
      </vt:variant>
    </vt:vector>
  </HeadingPairs>
  <TitlesOfParts>
    <vt:vector size="74" baseType="lpstr">
      <vt:lpstr>Arial</vt:lpstr>
      <vt:lpstr>Arial</vt:lpstr>
      <vt:lpstr>Calibri</vt:lpstr>
      <vt:lpstr>Calibri Light</vt:lpstr>
      <vt:lpstr>Cambria Math</vt:lpstr>
      <vt:lpstr>Times New Roman</vt:lpstr>
      <vt:lpstr>Office Theme</vt:lpstr>
      <vt:lpstr>Behavioral Finance</vt:lpstr>
      <vt:lpstr>Entropy Theory of Information</vt:lpstr>
      <vt:lpstr>PowerPoint Presentation</vt:lpstr>
      <vt:lpstr>PowerPoint Presentation</vt:lpstr>
      <vt:lpstr>What does the value of information mean?</vt:lpstr>
      <vt:lpstr>Why information theory is so useful</vt:lpstr>
      <vt:lpstr>Learning and psychological patterns as means of reducing the cost of information processing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formulation</vt:lpstr>
      <vt:lpstr>PowerPoint Presentation</vt:lpstr>
      <vt:lpstr>PowerPoint Presentation</vt:lpstr>
      <vt:lpstr>Investment without full information</vt:lpstr>
      <vt:lpstr>PowerPoint Presentation</vt:lpstr>
      <vt:lpstr>PowerPoint Presentation</vt:lpstr>
      <vt:lpstr>PowerPoint Presentation</vt:lpstr>
      <vt:lpstr>Notes</vt:lpstr>
      <vt:lpstr>PowerPoint Presentation</vt:lpstr>
      <vt:lpstr>PowerPoint Presentation</vt:lpstr>
      <vt:lpstr>PowerPoint Presentation</vt:lpstr>
      <vt:lpstr>PowerPoint Presentation</vt:lpstr>
      <vt:lpstr>PowerPoint Presentation</vt:lpstr>
      <vt:lpstr>Suppose the objective p = 0.7. With different subjective q, what are the expected returns? </vt:lpstr>
      <vt:lpstr>Observation</vt:lpstr>
      <vt:lpstr>Suppose the subjective q = 0.6. With different objective p, what are the expected returns? </vt:lpstr>
      <vt:lpstr>Observation</vt:lpstr>
      <vt:lpstr>Implications</vt:lpstr>
      <vt:lpstr>Biases and survival value</vt:lpstr>
      <vt:lpstr>Why it is optimal to be optimistic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Illusion</vt:lpstr>
      <vt:lpstr>Loss aversion in winning and risk seeking in losses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Behavioral Finance</dc:title>
  <dc:creator>Jing Chen</dc:creator>
  <cp:lastModifiedBy>Jing Chen</cp:lastModifiedBy>
  <cp:revision>12</cp:revision>
  <dcterms:created xsi:type="dcterms:W3CDTF">2021-11-22T13:04:29Z</dcterms:created>
  <dcterms:modified xsi:type="dcterms:W3CDTF">2022-11-23T02:20:39Z</dcterms:modified>
</cp:coreProperties>
</file>