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5" r:id="rId4"/>
    <p:sldId id="296" r:id="rId5"/>
    <p:sldId id="258" r:id="rId6"/>
    <p:sldId id="259" r:id="rId7"/>
    <p:sldId id="260" r:id="rId8"/>
    <p:sldId id="261" r:id="rId9"/>
    <p:sldId id="262" r:id="rId10"/>
    <p:sldId id="263" r:id="rId11"/>
    <p:sldId id="264" r:id="rId12"/>
    <p:sldId id="291" r:id="rId13"/>
    <p:sldId id="292" r:id="rId14"/>
    <p:sldId id="265" r:id="rId15"/>
    <p:sldId id="266" r:id="rId16"/>
    <p:sldId id="267" r:id="rId17"/>
    <p:sldId id="268" r:id="rId18"/>
    <p:sldId id="269" r:id="rId19"/>
    <p:sldId id="270" r:id="rId20"/>
    <p:sldId id="271" r:id="rId21"/>
    <p:sldId id="272" r:id="rId22"/>
    <p:sldId id="273" r:id="rId23"/>
    <p:sldId id="274" r:id="rId24"/>
    <p:sldId id="275" r:id="rId25"/>
    <p:sldId id="288" r:id="rId26"/>
    <p:sldId id="297" r:id="rId27"/>
    <p:sldId id="276" r:id="rId28"/>
    <p:sldId id="277" r:id="rId29"/>
    <p:sldId id="345" r:id="rId30"/>
    <p:sldId id="347" r:id="rId31"/>
    <p:sldId id="278" r:id="rId32"/>
    <p:sldId id="279" r:id="rId33"/>
    <p:sldId id="280" r:id="rId34"/>
    <p:sldId id="281" r:id="rId35"/>
    <p:sldId id="346" r:id="rId36"/>
    <p:sldId id="289" r:id="rId37"/>
    <p:sldId id="290" r:id="rId38"/>
    <p:sldId id="282" r:id="rId39"/>
    <p:sldId id="285" r:id="rId40"/>
    <p:sldId id="283" r:id="rId41"/>
    <p:sldId id="286" r:id="rId42"/>
    <p:sldId id="284" r:id="rId43"/>
    <p:sldId id="287" r:id="rId44"/>
    <p:sldId id="293" r:id="rId45"/>
    <p:sldId id="294"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7B16BA-0BB7-4062-A5AE-23B90F63DD23}" v="132" dt="2021-10-20T20:16:23.8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47" autoAdjust="0"/>
  </p:normalViewPr>
  <p:slideViewPr>
    <p:cSldViewPr snapToGrid="0">
      <p:cViewPr varScale="1">
        <p:scale>
          <a:sx n="59" d="100"/>
          <a:sy n="59" d="100"/>
        </p:scale>
        <p:origin x="964" y="5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DC4B3-AFE3-446A-BF84-EB066AEF8C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0AB6F22-5EA7-4C93-84EA-FC90C9F8A4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F5EEA02-A371-4850-9247-FC15E8B74618}"/>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5" name="Footer Placeholder 4">
            <a:extLst>
              <a:ext uri="{FF2B5EF4-FFF2-40B4-BE49-F238E27FC236}">
                <a16:creationId xmlns:a16="http://schemas.microsoft.com/office/drawing/2014/main" id="{B0804AAC-84AD-480D-91E7-8CE6C35FD76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B077FC8-E712-4051-A80D-4F52C9B6277E}"/>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2951322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83C39-0F55-4F30-BDFD-7FE24AC9452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F004A9D-AF11-401F-A3A7-3558DF8091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480942D-F5EE-4030-B8DA-F2A6BB578A10}"/>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5" name="Footer Placeholder 4">
            <a:extLst>
              <a:ext uri="{FF2B5EF4-FFF2-40B4-BE49-F238E27FC236}">
                <a16:creationId xmlns:a16="http://schemas.microsoft.com/office/drawing/2014/main" id="{16CFA4DB-8DC6-4004-8A13-5383FD3EBFC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7B4179E-014D-449F-9DE6-5BFAB5D9735D}"/>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1165124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47226F-3145-4E12-8DC9-B7D332C208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E2F731D-F9D4-4BDF-B9BF-6DC179B775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230F046-7272-4FA3-AEC8-94F52F147FC3}"/>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5" name="Footer Placeholder 4">
            <a:extLst>
              <a:ext uri="{FF2B5EF4-FFF2-40B4-BE49-F238E27FC236}">
                <a16:creationId xmlns:a16="http://schemas.microsoft.com/office/drawing/2014/main" id="{1536F470-3CF0-4297-B736-9C728491F08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F483631-82B3-4A6E-9BC2-C7D465681F0C}"/>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1067972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8C91F-D589-41A8-BD2B-AA00536A2E8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096DEA7-1796-4C48-9754-86965763C0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D22DF76-2BE7-4BA6-A0FC-95BEC5DB1A1C}"/>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5" name="Footer Placeholder 4">
            <a:extLst>
              <a:ext uri="{FF2B5EF4-FFF2-40B4-BE49-F238E27FC236}">
                <a16:creationId xmlns:a16="http://schemas.microsoft.com/office/drawing/2014/main" id="{D01604E7-9175-46B9-ADC6-B22D3EA57A5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99DA9C-3222-4EA4-A136-63624B702E02}"/>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98713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A66DE-47B0-41D5-B1DC-922A4A09E5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004DEFFF-758B-4511-A943-9D2FA98C2C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D7DDE-39A9-4529-A398-A5058497C6FE}"/>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5" name="Footer Placeholder 4">
            <a:extLst>
              <a:ext uri="{FF2B5EF4-FFF2-40B4-BE49-F238E27FC236}">
                <a16:creationId xmlns:a16="http://schemas.microsoft.com/office/drawing/2014/main" id="{B8D2BE75-0934-4877-B6C9-244FA10D99E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B9E36EB-3128-4528-985B-E1FCF88BE51F}"/>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469097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CC3BF-BB32-46A8-9DBA-4F52D1C3C2F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E6C8B4C-6AF8-4C9E-AA9B-4336C33BC5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E2DD47F2-8D2B-471B-94E8-F3B6531343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C0B55CF-976F-4734-98C6-F268361795D7}"/>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6" name="Footer Placeholder 5">
            <a:extLst>
              <a:ext uri="{FF2B5EF4-FFF2-40B4-BE49-F238E27FC236}">
                <a16:creationId xmlns:a16="http://schemas.microsoft.com/office/drawing/2014/main" id="{DDFABC27-706A-42D4-96A6-7254306ABC5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889F570-13AC-4071-B4D6-E915E32FE783}"/>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554540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CD589-E20A-4DCB-8F35-43DF7276B82B}"/>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8398C74-D456-4D4B-B00D-5D00414353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7B859E-AB0F-4869-996E-FB175AB2F7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7CF674E-E7FD-4B4C-9FE9-EDD4386711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12E4BA-D182-4579-ABD7-DD603AC07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77966C7-089D-46B7-8117-055C533CDB6C}"/>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8" name="Footer Placeholder 7">
            <a:extLst>
              <a:ext uri="{FF2B5EF4-FFF2-40B4-BE49-F238E27FC236}">
                <a16:creationId xmlns:a16="http://schemas.microsoft.com/office/drawing/2014/main" id="{D0FA6085-2C37-4BBD-9FA2-FCDAC088E9F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768AA77E-56C5-4133-BC3B-1FE7EB4B2796}"/>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2305863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C7FA8-02D8-4A5C-820F-FB41DB43B62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E17D211-B2C0-462A-8D86-D1BF44EDC2D4}"/>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4" name="Footer Placeholder 3">
            <a:extLst>
              <a:ext uri="{FF2B5EF4-FFF2-40B4-BE49-F238E27FC236}">
                <a16:creationId xmlns:a16="http://schemas.microsoft.com/office/drawing/2014/main" id="{E47DE881-CE37-44AC-96E1-AB411352F89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66180B7-C7AD-4D72-9547-37B5D8D42F32}"/>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3482862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0D343E-970F-4342-89E4-DE24CC4E484F}"/>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3" name="Footer Placeholder 2">
            <a:extLst>
              <a:ext uri="{FF2B5EF4-FFF2-40B4-BE49-F238E27FC236}">
                <a16:creationId xmlns:a16="http://schemas.microsoft.com/office/drawing/2014/main" id="{BAD01D78-7B32-4A36-8C18-CCB389BC085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6A06B3FA-F11A-4B7C-A033-305C99EA4302}"/>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136950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AE328-6ECE-43FD-B415-C85E04E3BE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FAF27F2-DD28-492A-AD9D-48E605A19A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8446B2E-6E9C-4B01-BAC9-3FC8738AA1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09C5D5-4E30-430B-8B68-D54CD738695C}"/>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6" name="Footer Placeholder 5">
            <a:extLst>
              <a:ext uri="{FF2B5EF4-FFF2-40B4-BE49-F238E27FC236}">
                <a16:creationId xmlns:a16="http://schemas.microsoft.com/office/drawing/2014/main" id="{C35459B1-5873-47C5-8652-C508969A593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023F0DE-DBD7-47C0-AA78-74D4747A8AFB}"/>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2921050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4ED86-5247-4A5E-BB41-7BEB4E05CF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9814F6F-C8D6-4841-9823-38A03E40BE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D492B3A-656B-4E68-89D6-58F818416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1F9387-7590-4FF8-9868-EA232EF21216}"/>
              </a:ext>
            </a:extLst>
          </p:cNvPr>
          <p:cNvSpPr>
            <a:spLocks noGrp="1"/>
          </p:cNvSpPr>
          <p:nvPr>
            <p:ph type="dt" sz="half" idx="10"/>
          </p:nvPr>
        </p:nvSpPr>
        <p:spPr/>
        <p:txBody>
          <a:bodyPr/>
          <a:lstStyle/>
          <a:p>
            <a:fld id="{E7CED579-78B9-4E9F-9004-A3932A5D643B}" type="datetimeFigureOut">
              <a:rPr lang="en-CA" smtClean="0"/>
              <a:t>2022-10-28</a:t>
            </a:fld>
            <a:endParaRPr lang="en-CA"/>
          </a:p>
        </p:txBody>
      </p:sp>
      <p:sp>
        <p:nvSpPr>
          <p:cNvPr id="6" name="Footer Placeholder 5">
            <a:extLst>
              <a:ext uri="{FF2B5EF4-FFF2-40B4-BE49-F238E27FC236}">
                <a16:creationId xmlns:a16="http://schemas.microsoft.com/office/drawing/2014/main" id="{DBD2264B-74F4-434C-8E49-A9F22D9159A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5AF158D-BDC3-424A-A496-95DA85A1092C}"/>
              </a:ext>
            </a:extLst>
          </p:cNvPr>
          <p:cNvSpPr>
            <a:spLocks noGrp="1"/>
          </p:cNvSpPr>
          <p:nvPr>
            <p:ph type="sldNum" sz="quarter" idx="12"/>
          </p:nvPr>
        </p:nvSpPr>
        <p:spPr/>
        <p:txBody>
          <a:bodyPr/>
          <a:lstStyle/>
          <a:p>
            <a:fld id="{4FE9227E-5EBC-482B-9CBA-CD8CA92ED2E6}" type="slidenum">
              <a:rPr lang="en-CA" smtClean="0"/>
              <a:t>‹#›</a:t>
            </a:fld>
            <a:endParaRPr lang="en-CA"/>
          </a:p>
        </p:txBody>
      </p:sp>
    </p:spTree>
    <p:extLst>
      <p:ext uri="{BB962C8B-B14F-4D97-AF65-F5344CB8AC3E}">
        <p14:creationId xmlns:p14="http://schemas.microsoft.com/office/powerpoint/2010/main" val="2881886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A7B70B-6EA4-437C-9E56-283842EAF7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81079BB-47E6-4B67-A206-8B10B95B0D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582A9E1-9D5F-434B-A505-751C034E00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CED579-78B9-4E9F-9004-A3932A5D643B}" type="datetimeFigureOut">
              <a:rPr lang="en-CA" smtClean="0"/>
              <a:t>2022-10-28</a:t>
            </a:fld>
            <a:endParaRPr lang="en-CA"/>
          </a:p>
        </p:txBody>
      </p:sp>
      <p:sp>
        <p:nvSpPr>
          <p:cNvPr id="5" name="Footer Placeholder 4">
            <a:extLst>
              <a:ext uri="{FF2B5EF4-FFF2-40B4-BE49-F238E27FC236}">
                <a16:creationId xmlns:a16="http://schemas.microsoft.com/office/drawing/2014/main" id="{319F6898-BE18-43CE-B47B-3C2AC84C35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BE7DBD7E-2CEB-424F-89EE-E19946A05F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9227E-5EBC-482B-9CBA-CD8CA92ED2E6}" type="slidenum">
              <a:rPr lang="en-CA" smtClean="0"/>
              <a:t>‹#›</a:t>
            </a:fld>
            <a:endParaRPr lang="en-CA"/>
          </a:p>
        </p:txBody>
      </p:sp>
    </p:spTree>
    <p:extLst>
      <p:ext uri="{BB962C8B-B14F-4D97-AF65-F5344CB8AC3E}">
        <p14:creationId xmlns:p14="http://schemas.microsoft.com/office/powerpoint/2010/main" val="3316289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researchgate.net/publication/359343468_Finance_A_New_Theoretical_Found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0D0BE-0887-4D96-A564-D7ABEF12775D}"/>
              </a:ext>
            </a:extLst>
          </p:cNvPr>
          <p:cNvSpPr>
            <a:spLocks noGrp="1"/>
          </p:cNvSpPr>
          <p:nvPr>
            <p:ph type="ctrTitle"/>
          </p:nvPr>
        </p:nvSpPr>
        <p:spPr/>
        <p:txBody>
          <a:bodyPr>
            <a:normAutofit/>
          </a:bodyPr>
          <a:lstStyle/>
          <a:p>
            <a:r>
              <a:rPr lang="en-CA" sz="4400" b="1" dirty="0">
                <a:effectLst/>
                <a:latin typeface="Times New Roman" panose="02020603050405020304" pitchFamily="18" charset="0"/>
                <a:ea typeface="DengXian" panose="02010600030101010101" pitchFamily="2" charset="-122"/>
              </a:rPr>
              <a:t>Asset allocation decision based on geometric return</a:t>
            </a:r>
            <a:endParaRPr lang="en-CA" sz="4400" dirty="0"/>
          </a:p>
        </p:txBody>
      </p:sp>
      <p:sp>
        <p:nvSpPr>
          <p:cNvPr id="3" name="Subtitle 2">
            <a:extLst>
              <a:ext uri="{FF2B5EF4-FFF2-40B4-BE49-F238E27FC236}">
                <a16:creationId xmlns:a16="http://schemas.microsoft.com/office/drawing/2014/main" id="{61030802-55CB-44CA-86C3-5F416B9BB3DC}"/>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1192943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DF9DE-47C5-42EE-93D2-E1CC728E6905}"/>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49BB010-B00D-4335-8541-462EA51B144F}"/>
                  </a:ext>
                </a:extLst>
              </p:cNvPr>
              <p:cNvSpPr>
                <a:spLocks noGrp="1"/>
              </p:cNvSpPr>
              <p:nvPr>
                <p:ph idx="1"/>
              </p:nvPr>
            </p:nvSpPr>
            <p:spPr/>
            <p:txBody>
              <a:bodyPr>
                <a:normAutofit/>
              </a:bodyPr>
              <a:lstStyle/>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To maximize the geometric return, or compound return of our asset, we should allocate half of the money to risky asset and another half to the risk free asset. </a:t>
                </a:r>
              </a:p>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With this asset allocation decision, the geometric return of the asset will be, according to (3.1),</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			</a:t>
                </a:r>
                <a14:m>
                  <m:oMath xmlns:m="http://schemas.openxmlformats.org/officeDocument/2006/math">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2400" i="1">
                                <a:effectLst/>
                                <a:latin typeface="Cambria Math" panose="02040503050406030204" pitchFamily="18" charset="0"/>
                                <a:ea typeface="DengXian" panose="02010600030101010101" pitchFamily="2" charset="-122"/>
                                <a:cs typeface="Times New Roman" panose="02020603050405020304" pitchFamily="18" charset="0"/>
                              </a:rPr>
                              <m:t>2×0.5+</m:t>
                            </m:r>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2400" i="1">
                                    <a:effectLst/>
                                    <a:latin typeface="Cambria Math" panose="02040503050406030204" pitchFamily="18" charset="0"/>
                                    <a:ea typeface="DengXian" panose="02010600030101010101" pitchFamily="2" charset="-122"/>
                                    <a:cs typeface="Times New Roman" panose="02020603050405020304" pitchFamily="18" charset="0"/>
                                  </a:rPr>
                                  <m:t>1−0.5</m:t>
                                </m:r>
                              </m:e>
                            </m:d>
                          </m:e>
                        </m:d>
                      </m:e>
                      <m:sup>
                        <m:r>
                          <a:rPr lang="en-CA" sz="2400" i="1">
                            <a:effectLst/>
                            <a:latin typeface="Cambria Math" panose="02040503050406030204" pitchFamily="18" charset="0"/>
                            <a:ea typeface="DengXian" panose="02010600030101010101" pitchFamily="2" charset="-122"/>
                            <a:cs typeface="Times New Roman" panose="02020603050405020304" pitchFamily="18" charset="0"/>
                          </a:rPr>
                          <m:t>0.5</m:t>
                        </m:r>
                      </m:sup>
                    </m:sSup>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2400" i="1">
                                <a:effectLst/>
                                <a:latin typeface="Cambria Math" panose="02040503050406030204" pitchFamily="18" charset="0"/>
                                <a:ea typeface="DengXian" panose="02010600030101010101" pitchFamily="2" charset="-122"/>
                                <a:cs typeface="Times New Roman" panose="02020603050405020304" pitchFamily="18" charset="0"/>
                              </a:rPr>
                              <m:t>0.5×0.5+</m:t>
                            </m:r>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2400" i="1">
                                    <a:effectLst/>
                                    <a:latin typeface="Cambria Math" panose="02040503050406030204" pitchFamily="18" charset="0"/>
                                    <a:ea typeface="DengXian" panose="02010600030101010101" pitchFamily="2" charset="-122"/>
                                    <a:cs typeface="Times New Roman" panose="02020603050405020304" pitchFamily="18" charset="0"/>
                                  </a:rPr>
                                  <m:t>1−0.5</m:t>
                                </m:r>
                              </m:e>
                            </m:d>
                          </m:e>
                        </m:d>
                      </m:e>
                      <m:sup>
                        <m:r>
                          <a:rPr lang="en-CA" sz="2400" i="1">
                            <a:effectLst/>
                            <a:latin typeface="Cambria Math" panose="02040503050406030204" pitchFamily="18" charset="0"/>
                            <a:ea typeface="DengXian" panose="02010600030101010101" pitchFamily="2" charset="-122"/>
                            <a:cs typeface="Times New Roman" panose="02020603050405020304" pitchFamily="18" charset="0"/>
                          </a:rPr>
                          <m:t>0.5</m:t>
                        </m:r>
                      </m:sup>
                    </m:sSup>
                    <m:r>
                      <a:rPr lang="en-CA" sz="2400" i="1">
                        <a:effectLst/>
                        <a:latin typeface="Cambria Math" panose="02040503050406030204" pitchFamily="18" charset="0"/>
                        <a:ea typeface="DengXian" panose="02010600030101010101" pitchFamily="2" charset="-122"/>
                        <a:cs typeface="Times New Roman" panose="02020603050405020304" pitchFamily="18" charset="0"/>
                      </a:rPr>
                      <m:t>−1</m:t>
                    </m:r>
                  </m:oMath>
                </a14:m>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r>
                      <a:rPr lang="en-CA" sz="2400" i="1">
                        <a:effectLst/>
                        <a:latin typeface="Cambria Math" panose="02040503050406030204" pitchFamily="18" charset="0"/>
                        <a:ea typeface="DengXian" panose="02010600030101010101" pitchFamily="2" charset="-122"/>
                        <a:cs typeface="Times New Roman" panose="02020603050405020304" pitchFamily="18" charset="0"/>
                      </a:rPr>
                      <m:t>=</m:t>
                    </m:r>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2400" i="1">
                                <a:effectLst/>
                                <a:latin typeface="Cambria Math" panose="02040503050406030204" pitchFamily="18" charset="0"/>
                                <a:ea typeface="DengXian" panose="02010600030101010101" pitchFamily="2" charset="-122"/>
                                <a:cs typeface="Times New Roman" panose="02020603050405020304" pitchFamily="18" charset="0"/>
                              </a:rPr>
                              <m:t>1.5×0.75</m:t>
                            </m:r>
                          </m:e>
                        </m:d>
                      </m:e>
                      <m:sup>
                        <m:r>
                          <a:rPr lang="en-CA" sz="2400" i="1">
                            <a:effectLst/>
                            <a:latin typeface="Cambria Math" panose="02040503050406030204" pitchFamily="18" charset="0"/>
                            <a:ea typeface="DengXian" panose="02010600030101010101" pitchFamily="2" charset="-122"/>
                            <a:cs typeface="Times New Roman" panose="02020603050405020304" pitchFamily="18" charset="0"/>
                          </a:rPr>
                          <m:t>0.5</m:t>
                        </m:r>
                      </m:sup>
                    </m:sSup>
                    <m:r>
                      <a:rPr lang="en-CA" sz="2400" i="1">
                        <a:effectLst/>
                        <a:latin typeface="Cambria Math" panose="02040503050406030204" pitchFamily="18" charset="0"/>
                        <a:ea typeface="DengXian" panose="02010600030101010101" pitchFamily="2" charset="-122"/>
                        <a:cs typeface="Times New Roman" panose="02020603050405020304" pitchFamily="18" charset="0"/>
                      </a:rPr>
                      <m:t>−1</m:t>
                    </m:r>
                  </m:oMath>
                </a14:m>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r>
                      <a:rPr lang="en-CA" sz="2400" i="1">
                        <a:effectLst/>
                        <a:latin typeface="Cambria Math" panose="02040503050406030204" pitchFamily="18" charset="0"/>
                        <a:ea typeface="DengXian" panose="02010600030101010101" pitchFamily="2" charset="-122"/>
                        <a:cs typeface="Times New Roman" panose="02020603050405020304" pitchFamily="18" charset="0"/>
                      </a:rPr>
                      <m:t>≈0.06                                                             (3.6) </m:t>
                    </m:r>
                  </m:oMath>
                </a14:m>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449BB010-B00D-4335-8541-462EA51B144F}"/>
                  </a:ext>
                </a:extLst>
              </p:cNvPr>
              <p:cNvSpPr>
                <a:spLocks noGrp="1" noRot="1" noChangeAspect="1" noMove="1" noResize="1" noEditPoints="1" noAdjustHandles="1" noChangeArrowheads="1" noChangeShapeType="1" noTextEdit="1"/>
              </p:cNvSpPr>
              <p:nvPr>
                <p:ph idx="1"/>
              </p:nvPr>
            </p:nvSpPr>
            <p:spPr>
              <a:blipFill>
                <a:blip r:embed="rId2"/>
                <a:stretch>
                  <a:fillRect l="-812" t="-1120" r="-870"/>
                </a:stretch>
              </a:blipFill>
            </p:spPr>
            <p:txBody>
              <a:bodyPr/>
              <a:lstStyle/>
              <a:p>
                <a:r>
                  <a:rPr lang="en-CA">
                    <a:noFill/>
                  </a:rPr>
                  <a:t> </a:t>
                </a:r>
              </a:p>
            </p:txBody>
          </p:sp>
        </mc:Fallback>
      </mc:AlternateContent>
    </p:spTree>
    <p:extLst>
      <p:ext uri="{BB962C8B-B14F-4D97-AF65-F5344CB8AC3E}">
        <p14:creationId xmlns:p14="http://schemas.microsoft.com/office/powerpoint/2010/main" val="4222522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9C4AF-6A9E-4361-AE9D-BEE9B104034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E377401-B3B9-48A8-B39E-001ECF72A705}"/>
              </a:ext>
            </a:extLst>
          </p:cNvPr>
          <p:cNvSpPr>
            <a:spLocks noGrp="1"/>
          </p:cNvSpPr>
          <p:nvPr>
            <p:ph idx="1"/>
          </p:nvPr>
        </p:nvSpPr>
        <p:spPr/>
        <p:txBody>
          <a:bodyPr/>
          <a:lstStyle/>
          <a:p>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After one year, the most likely investment value will be 1.06. Since this investment strategy maximizes expected compound return, it is also called growth optimum investment strategy (</a:t>
            </a:r>
            <a:r>
              <a:rPr lang="en-CA" sz="2800" dirty="0" err="1">
                <a:effectLst/>
                <a:latin typeface="Times New Roman" panose="02020603050405020304" pitchFamily="18" charset="0"/>
                <a:ea typeface="DengXian" panose="02010600030101010101" pitchFamily="2" charset="-122"/>
                <a:cs typeface="Times New Roman" panose="02020603050405020304" pitchFamily="18" charset="0"/>
              </a:rPr>
              <a:t>Hakansson</a:t>
            </a: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 and Ziemba, 1995).</a:t>
            </a:r>
          </a:p>
          <a:p>
            <a:endParaRPr lang="en-CA" dirty="0"/>
          </a:p>
        </p:txBody>
      </p:sp>
    </p:spTree>
    <p:extLst>
      <p:ext uri="{BB962C8B-B14F-4D97-AF65-F5344CB8AC3E}">
        <p14:creationId xmlns:p14="http://schemas.microsoft.com/office/powerpoint/2010/main" val="3975588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98C24-E323-4085-92D0-82A85CF5A5F7}"/>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982BCC9-7821-4595-8B64-64E60344048E}"/>
                  </a:ext>
                </a:extLst>
              </p:cNvPr>
              <p:cNvSpPr>
                <a:spLocks noGrp="1"/>
              </p:cNvSpPr>
              <p:nvPr>
                <p:ph idx="1"/>
              </p:nvPr>
            </p:nvSpPr>
            <p:spPr/>
            <p:txBody>
              <a:bodyPr>
                <a:noAutofit/>
              </a:bodyPr>
              <a:lstStyle/>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Not every investor will attempt to maximize geometric return of their investment.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Some prefer safer investment strategies. For example, instead of investing 50% of their asset to risky asset, some may invest only 30% to risky asset and keep 70% in risk free asset.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In this case, the geometric rate of return is, according to (3.1),</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2×30%+</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1−30%</m:t>
                                </m:r>
                              </m:e>
                            </m:d>
                          </m:e>
                        </m:d>
                      </m:e>
                      <m:sup>
                        <m:r>
                          <a:rPr lang="en-CA" i="1">
                            <a:effectLst/>
                            <a:latin typeface="Cambria Math" panose="02040503050406030204" pitchFamily="18" charset="0"/>
                            <a:ea typeface="DengXian" panose="02010600030101010101" pitchFamily="2" charset="-122"/>
                            <a:cs typeface="Times New Roman" panose="02020603050405020304" pitchFamily="18" charset="0"/>
                          </a:rPr>
                          <m:t>0.5</m:t>
                        </m:r>
                      </m:sup>
                    </m:sSup>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0.5×30%+</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1−30%</m:t>
                                </m:r>
                              </m:e>
                            </m:d>
                          </m:e>
                        </m:d>
                      </m:e>
                      <m:sup>
                        <m:r>
                          <a:rPr lang="en-CA" i="1">
                            <a:effectLst/>
                            <a:latin typeface="Cambria Math" panose="02040503050406030204" pitchFamily="18" charset="0"/>
                            <a:ea typeface="DengXian" panose="02010600030101010101" pitchFamily="2" charset="-122"/>
                            <a:cs typeface="Times New Roman" panose="02020603050405020304" pitchFamily="18" charset="0"/>
                          </a:rPr>
                          <m:t>0.5</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 =  </m:t>
                    </m:r>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1.3</m:t>
                            </m:r>
                          </m:e>
                        </m:d>
                      </m:e>
                      <m:sup>
                        <m:r>
                          <a:rPr lang="en-CA" i="1">
                            <a:effectLst/>
                            <a:latin typeface="Cambria Math" panose="02040503050406030204" pitchFamily="18" charset="0"/>
                            <a:ea typeface="DengXian" panose="02010600030101010101" pitchFamily="2" charset="-122"/>
                            <a:cs typeface="Times New Roman" panose="02020603050405020304" pitchFamily="18" charset="0"/>
                          </a:rPr>
                          <m:t>0.5</m:t>
                        </m:r>
                      </m:sup>
                    </m:sSup>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0.85</m:t>
                            </m:r>
                          </m:e>
                        </m:d>
                      </m:e>
                      <m:sup>
                        <m:r>
                          <a:rPr lang="en-CA" i="1">
                            <a:effectLst/>
                            <a:latin typeface="Cambria Math" panose="02040503050406030204" pitchFamily="18" charset="0"/>
                            <a:ea typeface="DengXian" panose="02010600030101010101" pitchFamily="2" charset="-122"/>
                            <a:cs typeface="Times New Roman" panose="02020603050405020304" pitchFamily="18" charset="0"/>
                          </a:rPr>
                          <m:t>0.5</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≈0.05</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4982BCC9-7821-4595-8B64-64E60344048E}"/>
                  </a:ext>
                </a:extLst>
              </p:cNvPr>
              <p:cNvSpPr>
                <a:spLocks noGrp="1" noRot="1" noChangeAspect="1" noMove="1" noResize="1" noEditPoints="1" noAdjustHandles="1" noChangeArrowheads="1" noChangeShapeType="1" noTextEdit="1"/>
              </p:cNvSpPr>
              <p:nvPr>
                <p:ph idx="1"/>
              </p:nvPr>
            </p:nvSpPr>
            <p:spPr>
              <a:blipFill>
                <a:blip r:embed="rId2"/>
                <a:stretch>
                  <a:fillRect l="-1043" t="-1401" r="-1159" b="-3221"/>
                </a:stretch>
              </a:blipFill>
            </p:spPr>
            <p:txBody>
              <a:bodyPr/>
              <a:lstStyle/>
              <a:p>
                <a:r>
                  <a:rPr lang="en-CA">
                    <a:noFill/>
                  </a:rPr>
                  <a:t> </a:t>
                </a:r>
              </a:p>
            </p:txBody>
          </p:sp>
        </mc:Fallback>
      </mc:AlternateContent>
    </p:spTree>
    <p:extLst>
      <p:ext uri="{BB962C8B-B14F-4D97-AF65-F5344CB8AC3E}">
        <p14:creationId xmlns:p14="http://schemas.microsoft.com/office/powerpoint/2010/main" val="2117666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0DCB2-4FD2-4286-BE05-C34358236AE2}"/>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9BA94E9-F5C5-4E9B-AC42-38F28D0D7951}"/>
                  </a:ext>
                </a:extLst>
              </p:cNvPr>
              <p:cNvSpPr>
                <a:spLocks noGrp="1"/>
              </p:cNvSpPr>
              <p:nvPr>
                <p:ph idx="1"/>
              </p:nvPr>
            </p:nvSpPr>
            <p:spPr/>
            <p:txBody>
              <a:bodyPr/>
              <a:lstStyle/>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In this way, the investor can obtain lower but less volatile return. Suppose he plans to invest one thousand dollar for ten year, he would expect the final asset value to be around</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r>
                      <a:rPr lang="en-CA" sz="2800" i="1">
                        <a:effectLst/>
                        <a:latin typeface="Cambria Math" panose="02040503050406030204" pitchFamily="18" charset="0"/>
                        <a:ea typeface="DengXian" panose="02010600030101010101" pitchFamily="2" charset="-122"/>
                        <a:cs typeface="Times New Roman" panose="02020603050405020304" pitchFamily="18" charset="0"/>
                      </a:rPr>
                      <m:t>1000×</m:t>
                    </m:r>
                    <m:sSup>
                      <m:sSup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sz="2800" i="1">
                            <a:effectLst/>
                            <a:latin typeface="Cambria Math" panose="02040503050406030204" pitchFamily="18" charset="0"/>
                            <a:ea typeface="DengXian" panose="02010600030101010101" pitchFamily="2" charset="-122"/>
                            <a:cs typeface="Times New Roman" panose="02020603050405020304" pitchFamily="18" charset="0"/>
                          </a:rPr>
                          <m:t>(1+0.05)</m:t>
                        </m:r>
                      </m:e>
                      <m:sup>
                        <m:r>
                          <a:rPr lang="en-CA" sz="2800" i="1">
                            <a:effectLst/>
                            <a:latin typeface="Cambria Math" panose="02040503050406030204" pitchFamily="18" charset="0"/>
                            <a:ea typeface="DengXian" panose="02010600030101010101" pitchFamily="2" charset="-122"/>
                            <a:cs typeface="Times New Roman" panose="02020603050405020304" pitchFamily="18" charset="0"/>
                          </a:rPr>
                          <m:t>10</m:t>
                        </m:r>
                      </m:sup>
                    </m:sSup>
                    <m:r>
                      <a:rPr lang="en-CA" sz="2800" i="1">
                        <a:effectLst/>
                        <a:latin typeface="Cambria Math" panose="02040503050406030204" pitchFamily="18" charset="0"/>
                        <a:ea typeface="DengXian" panose="02010600030101010101" pitchFamily="2" charset="-122"/>
                        <a:cs typeface="Times New Roman" panose="02020603050405020304" pitchFamily="18" charset="0"/>
                      </a:rPr>
                      <m:t>=1629 </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𝑑𝑜𝑙𝑙𝑎𝑟</m:t>
                    </m:r>
                  </m:oMath>
                </a14:m>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19BA94E9-F5C5-4E9B-AC42-38F28D0D7951}"/>
                  </a:ext>
                </a:extLst>
              </p:cNvPr>
              <p:cNvSpPr>
                <a:spLocks noGrp="1" noRot="1" noChangeAspect="1" noMove="1" noResize="1" noEditPoints="1" noAdjustHandles="1" noChangeArrowheads="1" noChangeShapeType="1" noTextEdit="1"/>
              </p:cNvSpPr>
              <p:nvPr>
                <p:ph idx="1"/>
              </p:nvPr>
            </p:nvSpPr>
            <p:spPr>
              <a:blipFill>
                <a:blip r:embed="rId2"/>
                <a:stretch>
                  <a:fillRect l="-1043" t="-1401" r="-1159"/>
                </a:stretch>
              </a:blipFill>
            </p:spPr>
            <p:txBody>
              <a:bodyPr/>
              <a:lstStyle/>
              <a:p>
                <a:r>
                  <a:rPr lang="en-CA">
                    <a:noFill/>
                  </a:rPr>
                  <a:t> </a:t>
                </a:r>
              </a:p>
            </p:txBody>
          </p:sp>
        </mc:Fallback>
      </mc:AlternateContent>
    </p:spTree>
    <p:extLst>
      <p:ext uri="{BB962C8B-B14F-4D97-AF65-F5344CB8AC3E}">
        <p14:creationId xmlns:p14="http://schemas.microsoft.com/office/powerpoint/2010/main" val="819842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9F751-32CC-4469-8695-4B7FD056F722}"/>
              </a:ext>
            </a:extLst>
          </p:cNvPr>
          <p:cNvSpPr>
            <a:spLocks noGrp="1"/>
          </p:cNvSpPr>
          <p:nvPr>
            <p:ph type="title"/>
          </p:nvPr>
        </p:nvSpPr>
        <p:spPr/>
        <p:txBody>
          <a:bodyPr>
            <a:normAutofit/>
          </a:bodyPr>
          <a:lstStyle/>
          <a:p>
            <a:r>
              <a:rPr lang="en-CA" b="1" dirty="0">
                <a:effectLst/>
                <a:latin typeface="Times New Roman" panose="02020603050405020304" pitchFamily="18" charset="0"/>
                <a:ea typeface="DengXian" panose="02010600030101010101" pitchFamily="2" charset="-122"/>
              </a:rPr>
              <a:t>Formal theory</a:t>
            </a:r>
            <a:endParaRPr lang="en-CA" dirty="0"/>
          </a:p>
        </p:txBody>
      </p:sp>
      <p:sp>
        <p:nvSpPr>
          <p:cNvPr id="3" name="Content Placeholder 2">
            <a:extLst>
              <a:ext uri="{FF2B5EF4-FFF2-40B4-BE49-F238E27FC236}">
                <a16:creationId xmlns:a16="http://schemas.microsoft.com/office/drawing/2014/main" id="{0E827DB6-3E59-4B2F-8C7E-A03BB936E888}"/>
              </a:ext>
            </a:extLst>
          </p:cNvPr>
          <p:cNvSpPr>
            <a:spLocks noGrp="1"/>
          </p:cNvSpPr>
          <p:nvPr>
            <p:ph idx="1"/>
          </p:nvPr>
        </p:nvSpPr>
        <p:spPr/>
        <p:txBody>
          <a:bodyPr>
            <a:normAutofit/>
          </a:bodyPr>
          <a:lstStyle/>
          <a:p>
            <a:r>
              <a:rPr lang="en-CA" dirty="0">
                <a:latin typeface="Times New Roman" panose="02020603050405020304" pitchFamily="18" charset="0"/>
                <a:ea typeface="DengXian" panose="02010600030101010101" pitchFamily="2" charset="-122"/>
                <a:cs typeface="Times New Roman" panose="02020603050405020304" pitchFamily="18" charset="0"/>
              </a:rPr>
              <a:t>W</a:t>
            </a:r>
            <a:r>
              <a:rPr lang="en-CA" dirty="0">
                <a:effectLst/>
                <a:latin typeface="Times New Roman" panose="02020603050405020304" pitchFamily="18" charset="0"/>
                <a:ea typeface="DengXian" panose="02010600030101010101" pitchFamily="2" charset="-122"/>
                <a:cs typeface="Times New Roman" panose="02020603050405020304" pitchFamily="18" charset="0"/>
              </a:rPr>
              <a:t>e will derive the formal theory of asset allocation.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We will consider a simple market with a risk free asset and a risky asset.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When interest rate is measured on the inflation adjusted basis, the risk free interest rate can be set to be zero as a good approximation to reality.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Here we will assume the return of the risk free asset to be zero.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The payoffs of one unit risky asset can be either 1 + d with probability p or 1– d with probability 1-p.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61802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B21C8-E5EC-416F-B3D3-9EF3F63B223B}"/>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78F1E21-C0DF-49B6-9B04-FDF1E8387DBE}"/>
                  </a:ext>
                </a:extLst>
              </p:cNvPr>
              <p:cNvSpPr>
                <a:spLocks noGrp="1"/>
              </p:cNvSpPr>
              <p:nvPr>
                <p:ph idx="1"/>
              </p:nvPr>
            </p:nvSpPr>
            <p:spPr/>
            <p:txBody>
              <a:bodyPr>
                <a:normAutofit fontScale="92500"/>
              </a:bodyPr>
              <a:lstStyle/>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Investors aim at maximizing expected geometric return (Kelly, 1956; Latane and Tuttle, 1967).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Assume the portfolio contains a portion x of risky asset and the remaining portion of 1 – x is risk free asset.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We can calculate the expected rate of return of this portfolio.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The expected geometric return of the portfolio is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r>
                  <a:rPr lang="en-CA" dirty="0">
                    <a:effectLst/>
                    <a:latin typeface="Times New Roman" panose="02020603050405020304" pitchFamily="18" charset="0"/>
                    <a:ea typeface="DengXian" panose="02010600030101010101" pitchFamily="2" charset="-122"/>
                  </a:rPr>
                  <a:t>	</a:t>
                </a:r>
                <a14:m>
                  <m:oMath xmlns:m="http://schemas.openxmlformats.org/officeDocument/2006/math">
                    <m:r>
                      <m:rPr>
                        <m:nor/>
                      </m:rPr>
                      <a:rPr lang="en-CA">
                        <a:effectLst/>
                        <a:latin typeface="Cambria Math" panose="02040503050406030204" pitchFamily="18" charset="0"/>
                        <a:ea typeface="DengXian" panose="02010600030101010101" pitchFamily="2" charset="-122"/>
                        <a:cs typeface="Times New Roman" panose="02020603050405020304" pitchFamily="18" charset="0"/>
                      </a:rPr>
                      <m:t>   </m:t>
                    </m:r>
                    <m:r>
                      <a:rPr lang="en-CA">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𝑑</m:t>
                    </m:r>
                    <m:r>
                      <a:rPr lang="en-CA">
                        <a:effectLst/>
                        <a:latin typeface="Cambria Math" panose="02040503050406030204" pitchFamily="18" charset="0"/>
                        <a:ea typeface="DengXian" panose="02010600030101010101" pitchFamily="2" charset="-122"/>
                        <a:cs typeface="Times New Roman" panose="02020603050405020304" pitchFamily="18" charset="0"/>
                      </a:rPr>
                      <m:t>)</m:t>
                    </m:r>
                    <m:sSup>
                      <m:sSupPr>
                        <m:ctrlPr>
                          <a:rPr lang="en-CA" i="1">
                            <a:effectLst/>
                            <a:latin typeface="Cambria Math" panose="02040503050406030204" pitchFamily="18" charset="0"/>
                            <a:cs typeface="Times New Roman" panose="02020603050405020304" pitchFamily="18" charset="0"/>
                          </a:rPr>
                        </m:ctrlPr>
                      </m:sSupPr>
                      <m:e>
                        <m:r>
                          <a:rPr lang="en-CA">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𝑝</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𝑑</m:t>
                    </m:r>
                    <m:r>
                      <a:rPr lang="en-CA" i="1">
                        <a:effectLst/>
                        <a:latin typeface="Cambria Math" panose="02040503050406030204" pitchFamily="18" charset="0"/>
                        <a:ea typeface="DengXian" panose="02010600030101010101" pitchFamily="2" charset="-122"/>
                        <a:cs typeface="Times New Roman" panose="02020603050405020304" pitchFamily="18" charset="0"/>
                      </a:rPr>
                      <m:t>)</m:t>
                    </m:r>
                    <m:sSup>
                      <m:sSupPr>
                        <m:ctrlPr>
                          <a:rPr lang="en-CA" i="1">
                            <a:effectLst/>
                            <a:latin typeface="Cambria Math" panose="02040503050406030204" pitchFamily="18" charset="0"/>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𝑝</m:t>
                        </m:r>
                      </m:sup>
                    </m:sSup>
                    <m:r>
                      <a:rPr lang="en-CA" i="1">
                        <a:effectLst/>
                        <a:latin typeface="Cambria Math" panose="02040503050406030204" pitchFamily="18" charset="0"/>
                        <a:ea typeface="DengXian" panose="02010600030101010101" pitchFamily="2" charset="-122"/>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1=(1+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𝑝</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𝑝</m:t>
                        </m:r>
                      </m:sup>
                    </m:sSup>
                    <m:r>
                      <a:rPr lang="en-CA" i="1">
                        <a:effectLst/>
                        <a:latin typeface="Cambria Math" panose="02040503050406030204" pitchFamily="18" charset="0"/>
                        <a:ea typeface="DengXian" panose="02010600030101010101" pitchFamily="2" charset="-122"/>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1</m:t>
                    </m:r>
                    <m:r>
                      <m:rPr>
                        <m:nor/>
                      </m:rPr>
                      <a:rPr lang="en-CA">
                        <a:effectLst/>
                        <a:latin typeface="Cambria Math" panose="02040503050406030204" pitchFamily="18" charset="0"/>
                        <a:ea typeface="DengXian" panose="02010600030101010101" pitchFamily="2" charset="-122"/>
                        <a:cs typeface="Times New Roman" panose="02020603050405020304" pitchFamily="18" charset="0"/>
                      </a:rPr>
                      <m:t>                                                                                 </m:t>
                    </m:r>
                    <m:r>
                      <a:rPr lang="en-CA">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a:effectLst/>
                        <a:latin typeface="Cambria Math" panose="02040503050406030204" pitchFamily="18" charset="0"/>
                        <a:ea typeface="DengXian" panose="02010600030101010101" pitchFamily="2" charset="-122"/>
                        <a:cs typeface="Times New Roman" panose="02020603050405020304" pitchFamily="18" charset="0"/>
                      </a:rPr>
                      <m:t>4.1</m:t>
                    </m:r>
                    <m:r>
                      <a:rPr lang="en-CA">
                        <a:effectLst/>
                        <a:latin typeface="Cambria Math" panose="02040503050406030204" pitchFamily="18" charset="0"/>
                        <a:ea typeface="DengXian" panose="02010600030101010101" pitchFamily="2" charset="-122"/>
                        <a:cs typeface="Times New Roman" panose="02020603050405020304" pitchFamily="18" charset="0"/>
                      </a:rPr>
                      <m:t>)</m:t>
                    </m:r>
                  </m:oMath>
                </a14:m>
                <a:endParaRPr lang="en-CA" dirty="0"/>
              </a:p>
            </p:txBody>
          </p:sp>
        </mc:Choice>
        <mc:Fallback xmlns="">
          <p:sp>
            <p:nvSpPr>
              <p:cNvPr id="3" name="Content Placeholder 2">
                <a:extLst>
                  <a:ext uri="{FF2B5EF4-FFF2-40B4-BE49-F238E27FC236}">
                    <a16:creationId xmlns:a16="http://schemas.microsoft.com/office/drawing/2014/main" id="{678F1E21-C0DF-49B6-9B04-FDF1E8387DBE}"/>
                  </a:ext>
                </a:extLst>
              </p:cNvPr>
              <p:cNvSpPr>
                <a:spLocks noGrp="1" noRot="1" noChangeAspect="1" noMove="1" noResize="1" noEditPoints="1" noAdjustHandles="1" noChangeArrowheads="1" noChangeShapeType="1" noTextEdit="1"/>
              </p:cNvSpPr>
              <p:nvPr>
                <p:ph idx="1"/>
              </p:nvPr>
            </p:nvSpPr>
            <p:spPr>
              <a:blipFill>
                <a:blip r:embed="rId2"/>
                <a:stretch>
                  <a:fillRect l="-928" t="-1261" r="-986"/>
                </a:stretch>
              </a:blipFill>
            </p:spPr>
            <p:txBody>
              <a:bodyPr/>
              <a:lstStyle/>
              <a:p>
                <a:r>
                  <a:rPr lang="en-CA">
                    <a:noFill/>
                  </a:rPr>
                  <a:t> </a:t>
                </a:r>
              </a:p>
            </p:txBody>
          </p:sp>
        </mc:Fallback>
      </mc:AlternateContent>
    </p:spTree>
    <p:extLst>
      <p:ext uri="{BB962C8B-B14F-4D97-AF65-F5344CB8AC3E}">
        <p14:creationId xmlns:p14="http://schemas.microsoft.com/office/powerpoint/2010/main" val="179309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006D5-F0D4-4C1E-B576-510C675D8E9B}"/>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DC200DB-D4AE-451E-9A55-5357DE47FE49}"/>
                  </a:ext>
                </a:extLst>
              </p:cNvPr>
              <p:cNvSpPr>
                <a:spLocks noGrp="1"/>
              </p:cNvSpPr>
              <p:nvPr>
                <p:ph idx="1"/>
              </p:nvPr>
            </p:nvSpPr>
            <p:spPr/>
            <p:txBody>
              <a:bodyPr>
                <a:noAutofit/>
              </a:bodyPr>
              <a:lstStyle/>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To determine the value of </a:t>
                </a:r>
                <a:r>
                  <a:rPr lang="en-CA" i="1" dirty="0">
                    <a:effectLst/>
                    <a:latin typeface="Times New Roman" panose="02020603050405020304" pitchFamily="18" charset="0"/>
                    <a:ea typeface="DengXian" panose="02010600030101010101" pitchFamily="2" charset="-122"/>
                    <a:cs typeface="Times New Roman" panose="02020603050405020304" pitchFamily="18" charset="0"/>
                  </a:rPr>
                  <a:t>x</a:t>
                </a:r>
                <a:r>
                  <a:rPr lang="en-CA" dirty="0">
                    <a:effectLst/>
                    <a:latin typeface="Times New Roman" panose="02020603050405020304" pitchFamily="18" charset="0"/>
                    <a:ea typeface="DengXian" panose="02010600030101010101" pitchFamily="2" charset="-122"/>
                    <a:cs typeface="Times New Roman" panose="02020603050405020304" pitchFamily="18" charset="0"/>
                  </a:rPr>
                  <a:t> at which the portfolio will have the maximal rate of return, we differentiate the above formula with respect to </a:t>
                </a:r>
                <a:r>
                  <a:rPr lang="en-CA" i="1" dirty="0">
                    <a:effectLst/>
                    <a:latin typeface="Times New Roman" panose="02020603050405020304" pitchFamily="18" charset="0"/>
                    <a:ea typeface="DengXian" panose="02010600030101010101" pitchFamily="2" charset="-122"/>
                    <a:cs typeface="Times New Roman" panose="02020603050405020304" pitchFamily="18" charset="0"/>
                  </a:rPr>
                  <a:t>x</a:t>
                </a:r>
                <a:r>
                  <a:rPr lang="en-CA"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r>
                      <m:rPr>
                        <m:nor/>
                      </m:rPr>
                      <a:rPr lang="en-US">
                        <a:effectLst/>
                        <a:latin typeface="Cambria Math" panose="02040503050406030204" pitchFamily="18" charset="0"/>
                        <a:ea typeface="SimSun" panose="02010600030101010101" pitchFamily="2" charset="-122"/>
                        <a:cs typeface="Times New Roman" panose="02020603050405020304" pitchFamily="18" charset="0"/>
                      </a:rPr>
                      <m:t>   </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𝑑</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𝑑𝑥</m:t>
                        </m:r>
                      </m:den>
                    </m:f>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𝑝</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𝑑</m:t>
                    </m:r>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𝑝</m:t>
                        </m:r>
                        <m:r>
                          <a:rPr lang="en-US" i="1">
                            <a:effectLst/>
                            <a:latin typeface="Cambria Math" panose="02040503050406030204" pitchFamily="18" charset="0"/>
                            <a:ea typeface="SimSun" panose="02010600030101010101" pitchFamily="2" charset="-122"/>
                            <a:cs typeface="Times New Roman" panose="02020603050405020304" pitchFamily="18" charset="0"/>
                          </a:rPr>
                          <m:t>−1</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(2</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𝑥𝑑</m:t>
                    </m:r>
                    <m:r>
                      <a:rPr lang="en-US" i="1">
                        <a:effectLst/>
                        <a:latin typeface="Cambria Math" panose="02040503050406030204" pitchFamily="18" charset="0"/>
                        <a:ea typeface="SimSun" panose="02010600030101010101" pitchFamily="2" charset="-122"/>
                        <a:cs typeface="Times New Roman" panose="02020603050405020304" pitchFamily="18" charset="0"/>
                      </a:rPr>
                      <m:t>)</m:t>
                    </m:r>
                  </m:oMath>
                </a14:m>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The above differentiation equals zero when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2</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𝑑</m:t>
                        </m:r>
                      </m:den>
                    </m:f>
                    <m:r>
                      <m:rPr>
                        <m:nor/>
                      </m:rPr>
                      <a:rPr lang="en-US">
                        <a:effectLst/>
                        <a:latin typeface="Cambria Math" panose="02040503050406030204" pitchFamily="18" charset="0"/>
                        <a:ea typeface="SimSun" panose="02010600030101010101" pitchFamily="2" charset="-122"/>
                        <a:cs typeface="Times New Roman" panose="02020603050405020304" pitchFamily="18" charset="0"/>
                      </a:rPr>
                      <m:t>                                                                      </m:t>
                    </m:r>
                    <m:r>
                      <a:rPr lang="en-US">
                        <a:effectLst/>
                        <a:latin typeface="Cambria Math" panose="02040503050406030204" pitchFamily="18" charset="0"/>
                        <a:ea typeface="SimSun" panose="02010600030101010101" pitchFamily="2" charset="-122"/>
                        <a:cs typeface="Times New Roman" panose="02020603050405020304" pitchFamily="18" charset="0"/>
                      </a:rPr>
                      <m:t>(</m:t>
                    </m:r>
                    <m:r>
                      <m:rPr>
                        <m:nor/>
                      </m:rPr>
                      <a:rPr lang="en-US">
                        <a:effectLst/>
                        <a:latin typeface="Cambria Math" panose="02040503050406030204" pitchFamily="18" charset="0"/>
                        <a:ea typeface="SimSun" panose="02010600030101010101" pitchFamily="2" charset="-122"/>
                        <a:cs typeface="Times New Roman" panose="02020603050405020304" pitchFamily="18" charset="0"/>
                      </a:rPr>
                      <m:t>4.2</m:t>
                    </m:r>
                    <m:r>
                      <a:rPr lang="en-US">
                        <a:effectLst/>
                        <a:latin typeface="Cambria Math" panose="02040503050406030204" pitchFamily="18" charset="0"/>
                        <a:ea typeface="SimSun" panose="02010600030101010101" pitchFamily="2" charset="-122"/>
                        <a:cs typeface="Times New Roman" panose="02020603050405020304" pitchFamily="18" charset="0"/>
                      </a:rPr>
                      <m:t>)</m:t>
                    </m:r>
                  </m:oMath>
                </a14:m>
                <a:endParaRPr lang="en-CA" dirty="0">
                  <a:effectLst/>
                  <a:latin typeface="Calibri" panose="020F0502020204030204" pitchFamily="34" charset="0"/>
                  <a:ea typeface="SimSun" panose="02010600030101010101" pitchFamily="2" charset="-122"/>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3DC200DB-D4AE-451E-9A55-5357DE47FE49}"/>
                  </a:ext>
                </a:extLst>
              </p:cNvPr>
              <p:cNvSpPr>
                <a:spLocks noGrp="1" noRot="1" noChangeAspect="1" noMove="1" noResize="1" noEditPoints="1" noAdjustHandles="1" noChangeArrowheads="1" noChangeShapeType="1" noTextEdit="1"/>
              </p:cNvSpPr>
              <p:nvPr>
                <p:ph idx="1"/>
              </p:nvPr>
            </p:nvSpPr>
            <p:spPr>
              <a:blipFill>
                <a:blip r:embed="rId2"/>
                <a:stretch>
                  <a:fillRect l="-1043" t="-1401" r="-1159" b="-4062"/>
                </a:stretch>
              </a:blipFill>
            </p:spPr>
            <p:txBody>
              <a:bodyPr/>
              <a:lstStyle/>
              <a:p>
                <a:r>
                  <a:rPr lang="en-CA">
                    <a:noFill/>
                  </a:rPr>
                  <a:t> </a:t>
                </a:r>
              </a:p>
            </p:txBody>
          </p:sp>
        </mc:Fallback>
      </mc:AlternateContent>
    </p:spTree>
    <p:extLst>
      <p:ext uri="{BB962C8B-B14F-4D97-AF65-F5344CB8AC3E}">
        <p14:creationId xmlns:p14="http://schemas.microsoft.com/office/powerpoint/2010/main" val="3713821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F1DC5-F12B-4AD3-A609-0F5BB80749B6}"/>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7CCEC58-A006-4499-808D-FD263250A6D4}"/>
                  </a:ext>
                </a:extLst>
              </p:cNvPr>
              <p:cNvSpPr>
                <a:spLocks noGrp="1"/>
              </p:cNvSpPr>
              <p:nvPr>
                <p:ph idx="1"/>
              </p:nvPr>
            </p:nvSpPr>
            <p:spPr/>
            <p:txBody>
              <a:bodyPr>
                <a:noAutofit/>
              </a:bodyPr>
              <a:lstStyle/>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At this value of x, the portfolio obtains the highest expected geometric return. Plug the value of x into (4.1), the expected rate of return is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pPr algn="just">
                  <a:lnSpc>
                    <a:spcPct val="115000"/>
                  </a:lnSpc>
                  <a:spcAft>
                    <a:spcPts val="600"/>
                  </a:spcAft>
                </a:pPr>
                <a14:m>
                  <m:oMath xmlns:m="http://schemas.openxmlformats.org/officeDocument/2006/math">
                    <m:r>
                      <a:rPr lang="en-US">
                        <a:effectLst/>
                        <a:latin typeface="Cambria Math" panose="02040503050406030204" pitchFamily="18" charset="0"/>
                        <a:ea typeface="SimSun" panose="02010600030101010101" pitchFamily="2" charset="-122"/>
                        <a:cs typeface="Times New Roman" panose="02020603050405020304" pitchFamily="18" charset="0"/>
                      </a:rPr>
                      <m:t>(1+2</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a:effectLst/>
                        <a:latin typeface="Cambria Math" panose="02040503050406030204" pitchFamily="18" charset="0"/>
                        <a:ea typeface="SimSun" panose="02010600030101010101" pitchFamily="2" charset="-122"/>
                        <a:cs typeface="Times New Roman" panose="02020603050405020304" pitchFamily="18" charset="0"/>
                      </a:rPr>
                      <m:t>1</m:t>
                    </m:r>
                    <m:sSup>
                      <m:sSup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pPr>
                      <m:e>
                        <m:r>
                          <a:rPr lang="en-US">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𝑝</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(1−(2</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r>
                      <a:rPr lang="en-US" i="1">
                        <a:effectLst/>
                        <a:latin typeface="Cambria Math" panose="02040503050406030204" pitchFamily="18" charset="0"/>
                        <a:ea typeface="SimSun" panose="02010600030101010101" pitchFamily="2" charset="-122"/>
                        <a:cs typeface="Times New Roman" panose="02020603050405020304" pitchFamily="18" charset="0"/>
                      </a:rPr>
                      <m:t>−1)</m:t>
                    </m:r>
                    <m:sSup>
                      <m:sSup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−1=2</m:t>
                    </m:r>
                    <m:sSup>
                      <m:sSup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𝑝</m:t>
                        </m:r>
                      </m:e>
                      <m:sup>
                        <m:r>
                          <a:rPr lang="en-US" i="1">
                            <a:effectLst/>
                            <a:latin typeface="Cambria Math" panose="02040503050406030204" pitchFamily="18" charset="0"/>
                            <a:ea typeface="SimSun" panose="02010600030101010101" pitchFamily="2" charset="-122"/>
                            <a:cs typeface="Times New Roman" panose="02020603050405020304" pitchFamily="18" charset="0"/>
                          </a:rPr>
                          <m:t>𝑝</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sSup>
                      <m:sSup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1</m:t>
                    </m:r>
                  </m:oMath>
                </a14:m>
                <a:r>
                  <a:rPr lang="en-US" dirty="0">
                    <a:effectLst/>
                    <a:latin typeface="Times New Roman" panose="02020603050405020304" pitchFamily="18" charset="0"/>
                    <a:ea typeface="SimSun" panose="02010600030101010101" pitchFamily="2" charset="-122"/>
                    <a:cs typeface="Times New Roman" panose="02020603050405020304" pitchFamily="18" charset="0"/>
                  </a:rPr>
                  <a:t>                                                             (4.3)</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A first order approximation of (4.3) is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func>
                      <m:funcPr>
                        <m:ctrlPr>
                          <a:rPr lang="en-CA" i="1" smtClean="0">
                            <a:effectLst/>
                            <a:latin typeface="Cambria Math" panose="02040503050406030204" pitchFamily="18" charset="0"/>
                            <a:cs typeface="Times New Roman" panose="02020603050405020304" pitchFamily="18" charset="0"/>
                          </a:rPr>
                        </m:ctrlPr>
                      </m:funcPr>
                      <m:fName>
                        <m:r>
                          <a:rPr lang="en-CA"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func>
                    <m:r>
                      <a:rPr lang="en-CA" i="1">
                        <a:effectLst/>
                        <a:latin typeface="Cambria Math" panose="02040503050406030204" pitchFamily="18" charset="0"/>
                        <a:ea typeface="DengXian" panose="02010600030101010101" pitchFamily="2" charset="-122"/>
                        <a:cs typeface="Times New Roman" panose="02020603050405020304" pitchFamily="18" charset="0"/>
                      </a:rPr>
                      <m:t>2</m:t>
                    </m:r>
                    <m:sSup>
                      <m:sSupPr>
                        <m:ctrlPr>
                          <a:rPr lang="en-CA" i="1">
                            <a:effectLst/>
                            <a:latin typeface="Cambria Math" panose="02040503050406030204" pitchFamily="18" charset="0"/>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𝑝</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𝑝</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𝑝</m:t>
                    </m:r>
                    <m:sSup>
                      <m:sSupPr>
                        <m:ctrlPr>
                          <a:rPr lang="en-CA" i="1">
                            <a:effectLst/>
                            <a:latin typeface="Cambria Math" panose="02040503050406030204" pitchFamily="18" charset="0"/>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𝑝</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m:t>
                    </m:r>
                  </m:oMath>
                </a14:m>
                <a:r>
                  <a:rPr lang="en-CA" dirty="0">
                    <a:effectLst/>
                    <a:latin typeface="Times New Roman" panose="02020603050405020304" pitchFamily="18" charset="0"/>
                    <a:ea typeface="DengXian" panose="02010600030101010101" pitchFamily="2" charset="-122"/>
                  </a:rPr>
                  <a:t> = </a:t>
                </a:r>
                <a14:m>
                  <m:oMath xmlns:m="http://schemas.openxmlformats.org/officeDocument/2006/math">
                    <m:r>
                      <a:rPr lang="en-CA" i="1">
                        <a:effectLst/>
                        <a:latin typeface="Cambria Math" panose="02040503050406030204" pitchFamily="18" charset="0"/>
                        <a:ea typeface="DengXian" panose="02010600030101010101" pitchFamily="2" charset="-122"/>
                        <a:cs typeface="Times New Roman" panose="02020603050405020304" pitchFamily="18" charset="0"/>
                      </a:rPr>
                      <m:t>𝑝</m:t>
                    </m:r>
                    <m:func>
                      <m:funcPr>
                        <m:ctrlPr>
                          <a:rPr lang="en-CA" i="1">
                            <a:effectLst/>
                            <a:latin typeface="Cambria Math" panose="02040503050406030204" pitchFamily="18" charset="0"/>
                            <a:cs typeface="Times New Roman" panose="02020603050405020304" pitchFamily="18" charset="0"/>
                          </a:rPr>
                        </m:ctrlPr>
                      </m:funcPr>
                      <m:fName>
                        <m:r>
                          <a:rPr lang="en-CA"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i="1">
                            <a:effectLst/>
                            <a:latin typeface="Cambria Math" panose="02040503050406030204" pitchFamily="18" charset="0"/>
                            <a:ea typeface="DengXian" panose="02010600030101010101" pitchFamily="2" charset="-122"/>
                            <a:cs typeface="Times New Roman" panose="02020603050405020304" pitchFamily="18" charset="0"/>
                          </a:rPr>
                          <m:t>𝑝</m:t>
                        </m:r>
                      </m:e>
                    </m:func>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𝑝</m:t>
                    </m:r>
                    <m:r>
                      <a:rPr lang="en-CA" i="1">
                        <a:effectLst/>
                        <a:latin typeface="Cambria Math" panose="02040503050406030204" pitchFamily="18" charset="0"/>
                        <a:ea typeface="DengXian" panose="02010600030101010101" pitchFamily="2" charset="-122"/>
                        <a:cs typeface="Times New Roman" panose="02020603050405020304" pitchFamily="18" charset="0"/>
                      </a:rPr>
                      <m:t>)</m:t>
                    </m:r>
                    <m:func>
                      <m:funcPr>
                        <m:ctrlPr>
                          <a:rPr lang="en-CA" i="1">
                            <a:effectLst/>
                            <a:latin typeface="Cambria Math" panose="02040503050406030204" pitchFamily="18" charset="0"/>
                            <a:cs typeface="Times New Roman" panose="02020603050405020304" pitchFamily="18" charset="0"/>
                          </a:rPr>
                        </m:ctrlPr>
                      </m:funcPr>
                      <m:fName>
                        <m:r>
                          <a:rPr lang="en-CA"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func>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𝑝</m:t>
                    </m:r>
                    <m:r>
                      <a:rPr lang="en-CA" i="1">
                        <a:effectLst/>
                        <a:latin typeface="Cambria Math" panose="02040503050406030204" pitchFamily="18" charset="0"/>
                        <a:ea typeface="DengXian" panose="02010600030101010101" pitchFamily="2" charset="-122"/>
                        <a:cs typeface="Times New Roman" panose="02020603050405020304" pitchFamily="18" charset="0"/>
                      </a:rPr>
                      <m:t>)+</m:t>
                    </m:r>
                    <m:func>
                      <m:funcPr>
                        <m:ctrlPr>
                          <a:rPr lang="en-CA" i="1">
                            <a:effectLst/>
                            <a:latin typeface="Cambria Math" panose="02040503050406030204" pitchFamily="18" charset="0"/>
                            <a:cs typeface="Times New Roman" panose="02020603050405020304" pitchFamily="18" charset="0"/>
                          </a:rPr>
                        </m:ctrlPr>
                      </m:funcPr>
                      <m:fName>
                        <m:r>
                          <a:rPr lang="en-CA"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i="1">
                            <a:effectLst/>
                            <a:latin typeface="Cambria Math" panose="02040503050406030204" pitchFamily="18" charset="0"/>
                            <a:ea typeface="DengXian" panose="02010600030101010101" pitchFamily="2" charset="-122"/>
                            <a:cs typeface="Times New Roman" panose="02020603050405020304" pitchFamily="18" charset="0"/>
                          </a:rPr>
                          <m:t>2</m:t>
                        </m:r>
                      </m:e>
                    </m:func>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This is the value of information. This shows that the return from investment is equal to the value of information (Kelly,1956).</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endParaRPr lang="en-CA" dirty="0">
                  <a:effectLst/>
                  <a:latin typeface="Calibri" panose="020F0502020204030204" pitchFamily="34" charset="0"/>
                  <a:ea typeface="DengXian" panose="02010600030101010101" pitchFamily="2" charset="-122"/>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37CCEC58-A006-4499-808D-FD263250A6D4}"/>
                  </a:ext>
                </a:extLst>
              </p:cNvPr>
              <p:cNvSpPr>
                <a:spLocks noGrp="1" noRot="1" noChangeAspect="1" noMove="1" noResize="1" noEditPoints="1" noAdjustHandles="1" noChangeArrowheads="1" noChangeShapeType="1" noTextEdit="1"/>
              </p:cNvSpPr>
              <p:nvPr>
                <p:ph idx="1"/>
              </p:nvPr>
            </p:nvSpPr>
            <p:spPr>
              <a:blipFill>
                <a:blip r:embed="rId2"/>
                <a:stretch>
                  <a:fillRect l="-1043" t="-840" r="-1159" b="-12325"/>
                </a:stretch>
              </a:blipFill>
            </p:spPr>
            <p:txBody>
              <a:bodyPr/>
              <a:lstStyle/>
              <a:p>
                <a:r>
                  <a:rPr lang="en-CA">
                    <a:noFill/>
                  </a:rPr>
                  <a:t> </a:t>
                </a:r>
              </a:p>
            </p:txBody>
          </p:sp>
        </mc:Fallback>
      </mc:AlternateContent>
    </p:spTree>
    <p:extLst>
      <p:ext uri="{BB962C8B-B14F-4D97-AF65-F5344CB8AC3E}">
        <p14:creationId xmlns:p14="http://schemas.microsoft.com/office/powerpoint/2010/main" val="180101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5C1E9-FE40-40B2-890D-8DB2316EEEA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1793F3B-1558-4EE6-B76C-40B637A64190}"/>
              </a:ext>
            </a:extLst>
          </p:cNvPr>
          <p:cNvSpPr>
            <a:spLocks noGrp="1"/>
          </p:cNvSpPr>
          <p:nvPr>
            <p:ph idx="1"/>
          </p:nvPr>
        </p:nvSpPr>
        <p:spPr/>
        <p:txBody>
          <a:bodyPr>
            <a:normAutofit lnSpcReduction="10000"/>
          </a:bodyPr>
          <a:lstStyle/>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From (4.2), the information about a stock determines the level of holding of the stock. </a:t>
            </a:r>
          </a:p>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In the following, we will apply the theory to calculate several numerical examples on the level of holding of risky assets.</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The payoffs of one unit risky asset can be either 1 + d with probability p or 1– d with probability 1-p.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We can calibrate the value of </a:t>
            </a:r>
            <a:r>
              <a:rPr lang="en-CA" i="1" dirty="0">
                <a:effectLst/>
                <a:latin typeface="Times New Roman" panose="02020603050405020304" pitchFamily="18" charset="0"/>
                <a:ea typeface="DengXian" panose="02010600030101010101" pitchFamily="2" charset="-122"/>
                <a:cs typeface="Times New Roman" panose="02020603050405020304" pitchFamily="18" charset="0"/>
              </a:rPr>
              <a:t>p</a:t>
            </a:r>
            <a:r>
              <a:rPr lang="en-CA" dirty="0">
                <a:effectLst/>
                <a:latin typeface="Times New Roman" panose="02020603050405020304" pitchFamily="18" charset="0"/>
                <a:ea typeface="DengXian" panose="02010600030101010101" pitchFamily="2" charset="-122"/>
                <a:cs typeface="Times New Roman" panose="02020603050405020304" pitchFamily="18" charset="0"/>
              </a:rPr>
              <a:t> and </a:t>
            </a:r>
            <a:r>
              <a:rPr lang="en-CA" i="1" dirty="0">
                <a:effectLst/>
                <a:latin typeface="Times New Roman" panose="02020603050405020304" pitchFamily="18" charset="0"/>
                <a:ea typeface="DengXian" panose="02010600030101010101" pitchFamily="2" charset="-122"/>
                <a:cs typeface="Times New Roman" panose="02020603050405020304" pitchFamily="18" charset="0"/>
              </a:rPr>
              <a:t>d</a:t>
            </a:r>
            <a:r>
              <a:rPr lang="en-CA" dirty="0">
                <a:effectLst/>
                <a:latin typeface="Times New Roman" panose="02020603050405020304" pitchFamily="18" charset="0"/>
                <a:ea typeface="DengXian" panose="02010600030101010101" pitchFamily="2" charset="-122"/>
                <a:cs typeface="Times New Roman" panose="02020603050405020304" pitchFamily="18" charset="0"/>
              </a:rPr>
              <a:t> with the empirical data on return and standard deviation. </a:t>
            </a:r>
          </a:p>
          <a:p>
            <a:pPr algn="just">
              <a:lnSpc>
                <a:spcPct val="107000"/>
              </a:lnSpc>
              <a:spcAft>
                <a:spcPts val="800"/>
              </a:spcAft>
            </a:pPr>
            <a:endParaRPr lang="en-CA" dirty="0"/>
          </a:p>
        </p:txBody>
      </p:sp>
    </p:spTree>
    <p:extLst>
      <p:ext uri="{BB962C8B-B14F-4D97-AF65-F5344CB8AC3E}">
        <p14:creationId xmlns:p14="http://schemas.microsoft.com/office/powerpoint/2010/main" val="295795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51630-4A75-4AF9-8A02-5B8BB1A0C367}"/>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4858D21-4ECE-4DA7-AD7E-81E384B83B34}"/>
                  </a:ext>
                </a:extLst>
              </p:cNvPr>
              <p:cNvSpPr>
                <a:spLocks noGrp="1"/>
              </p:cNvSpPr>
              <p:nvPr>
                <p:ph idx="1"/>
              </p:nvPr>
            </p:nvSpPr>
            <p:spPr/>
            <p:txBody>
              <a:bodyPr/>
              <a:lstStyle/>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The arithmetic mean rate of return of the risky asset is </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	</a:t>
                </a:r>
                <a14:m>
                  <m:oMath xmlns:m="http://schemas.openxmlformats.org/officeDocument/2006/math">
                    <m:r>
                      <a:rPr lang="en-CA" sz="2800" i="1">
                        <a:effectLst/>
                        <a:latin typeface="Cambria Math" panose="02040503050406030204" pitchFamily="18" charset="0"/>
                        <a:ea typeface="DengXian" panose="02010600030101010101" pitchFamily="2" charset="-122"/>
                        <a:cs typeface="Times New Roman" panose="02020603050405020304" pitchFamily="18" charset="0"/>
                      </a:rPr>
                      <m:t>𝑝𝑑</m:t>
                    </m:r>
                    <m:r>
                      <a:rPr lang="en-CA" sz="2800" i="1">
                        <a:effectLst/>
                        <a:latin typeface="Cambria Math" panose="02040503050406030204" pitchFamily="18" charset="0"/>
                        <a:ea typeface="DengXian" panose="02010600030101010101" pitchFamily="2" charset="-122"/>
                        <a:cs typeface="Times New Roman" panose="02020603050405020304" pitchFamily="18" charset="0"/>
                      </a:rPr>
                      <m:t>+(1−</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𝑝</m:t>
                    </m:r>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𝑑</m:t>
                    </m:r>
                    <m:r>
                      <a:rPr lang="en-CA" sz="2800" i="1">
                        <a:effectLst/>
                        <a:latin typeface="Cambria Math" panose="02040503050406030204" pitchFamily="18" charset="0"/>
                        <a:ea typeface="DengXian" panose="02010600030101010101" pitchFamily="2" charset="-122"/>
                        <a:cs typeface="Times New Roman" panose="02020603050405020304" pitchFamily="18" charset="0"/>
                      </a:rPr>
                      <m:t>)=(2</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𝑝</m:t>
                    </m:r>
                    <m:r>
                      <a:rPr lang="en-CA" sz="2800" i="1">
                        <a:effectLst/>
                        <a:latin typeface="Cambria Math" panose="02040503050406030204" pitchFamily="18" charset="0"/>
                        <a:ea typeface="DengXian" panose="02010600030101010101" pitchFamily="2" charset="-122"/>
                        <a:cs typeface="Times New Roman" panose="02020603050405020304" pitchFamily="18" charset="0"/>
                      </a:rPr>
                      <m:t>−1)</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𝑑</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                          </m:t>
                    </m:r>
                    <m:r>
                      <a:rPr lang="en-CA" sz="2800">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4.4</m:t>
                    </m:r>
                    <m:r>
                      <a:rPr lang="en-CA" sz="2800">
                        <a:effectLst/>
                        <a:latin typeface="Cambria Math" panose="02040503050406030204" pitchFamily="18" charset="0"/>
                        <a:ea typeface="DengXian" panose="02010600030101010101" pitchFamily="2" charset="-122"/>
                        <a:cs typeface="Times New Roman" panose="02020603050405020304" pitchFamily="18" charset="0"/>
                      </a:rPr>
                      <m:t>)</m:t>
                    </m:r>
                  </m:oMath>
                </a14:m>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and the standard deviation of the risky asset is</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	</a:t>
                </a:r>
                <a14:m>
                  <m:oMath xmlns:m="http://schemas.openxmlformats.org/officeDocument/2006/math">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𝑝</m:t>
                    </m:r>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𝑝𝑑</m:t>
                    </m:r>
                    <m:r>
                      <a:rPr lang="en-CA" sz="2800" i="1">
                        <a:effectLst/>
                        <a:latin typeface="Cambria Math" panose="02040503050406030204" pitchFamily="18" charset="0"/>
                        <a:ea typeface="DengXian" panose="02010600030101010101" pitchFamily="2" charset="-122"/>
                        <a:cs typeface="Times New Roman" panose="02020603050405020304" pitchFamily="18" charset="0"/>
                      </a:rPr>
                      <m:t>−(2</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𝑝</m:t>
                    </m:r>
                    <m:r>
                      <a:rPr lang="en-CA" sz="2800" i="1">
                        <a:effectLst/>
                        <a:latin typeface="Cambria Math" panose="02040503050406030204" pitchFamily="18" charset="0"/>
                        <a:ea typeface="DengXian" panose="02010600030101010101" pitchFamily="2" charset="-122"/>
                        <a:cs typeface="Times New Roman" panose="02020603050405020304" pitchFamily="18" charset="0"/>
                      </a:rPr>
                      <m:t>−1)</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𝑑</m:t>
                    </m:r>
                    <m:sSup>
                      <m:sSup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sz="2800" i="1">
                            <a:effectLst/>
                            <a:latin typeface="Cambria Math" panose="02040503050406030204" pitchFamily="18" charset="0"/>
                            <a:ea typeface="DengXian" panose="02010600030101010101" pitchFamily="2" charset="-122"/>
                            <a:cs typeface="Times New Roman" panose="02020603050405020304" pitchFamily="18" charset="0"/>
                          </a:rPr>
                          <m:t>2</m:t>
                        </m:r>
                      </m:sup>
                    </m:sSup>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1</m:t>
                    </m:r>
                    <m:r>
                      <m:rPr>
                        <m:nor/>
                      </m:rP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p</m:t>
                    </m:r>
                    <m:r>
                      <a:rPr lang="en-CA" sz="2800">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1</m:t>
                    </m:r>
                    <m:r>
                      <m:rPr>
                        <m:nor/>
                      </m:rP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p</m:t>
                    </m:r>
                    <m:r>
                      <a:rPr lang="en-CA" sz="2800">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d</m:t>
                    </m:r>
                    <m:r>
                      <a:rPr lang="en-CA" sz="2800">
                        <a:effectLst/>
                        <a:latin typeface="Cambria Math" panose="02040503050406030204" pitchFamily="18" charset="0"/>
                        <a:ea typeface="DengXian" panose="02010600030101010101" pitchFamily="2" charset="-122"/>
                        <a:cs typeface="Times New Roman" panose="02020603050405020304" pitchFamily="18" charset="0"/>
                      </a:rPr>
                      <m:t>)</m:t>
                    </m:r>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2</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p</m:t>
                    </m:r>
                    <m:r>
                      <m:rPr>
                        <m:nor/>
                      </m:rP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1</m:t>
                    </m:r>
                    <m:r>
                      <a:rPr lang="en-CA" sz="2800">
                        <a:effectLst/>
                        <a:latin typeface="Cambria Math" panose="02040503050406030204" pitchFamily="18" charset="0"/>
                        <a:ea typeface="DengXian" panose="02010600030101010101" pitchFamily="2" charset="-122"/>
                        <a:cs typeface="Times New Roman" panose="02020603050405020304" pitchFamily="18" charset="0"/>
                      </a:rPr>
                      <m:t>)</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𝑑</m:t>
                    </m:r>
                    <m:sSup>
                      <m:sSup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sz="2800" i="1">
                            <a:effectLst/>
                            <a:latin typeface="Cambria Math" panose="02040503050406030204" pitchFamily="18" charset="0"/>
                            <a:ea typeface="DengXian" panose="02010600030101010101" pitchFamily="2" charset="-122"/>
                            <a:cs typeface="Times New Roman" panose="02020603050405020304" pitchFamily="18" charset="0"/>
                          </a:rPr>
                          <m:t>2</m:t>
                        </m:r>
                      </m:sup>
                    </m:sSup>
                    <m:sSup>
                      <m:sSup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e>
                      <m:sup>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1/2</m:t>
                        </m:r>
                      </m:sup>
                    </m:sSup>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   </m:t>
                    </m:r>
                    <m:r>
                      <a:rPr lang="en-CA" sz="2800">
                        <a:effectLst/>
                        <a:latin typeface="Cambria Math" panose="02040503050406030204" pitchFamily="18" charset="0"/>
                        <a:ea typeface="DengXian" panose="02010600030101010101" pitchFamily="2" charset="-122"/>
                        <a:cs typeface="Times New Roman" panose="02020603050405020304" pitchFamily="18" charset="0"/>
                      </a:rPr>
                      <m:t>2</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𝑑</m:t>
                    </m:r>
                    <m:rad>
                      <m:radPr>
                        <m:degHide m:val="on"/>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radPr>
                      <m:deg/>
                      <m:e>
                        <m:r>
                          <a:rPr lang="en-CA" sz="2800" i="1">
                            <a:effectLst/>
                            <a:latin typeface="Cambria Math" panose="02040503050406030204" pitchFamily="18" charset="0"/>
                            <a:ea typeface="DengXian" panose="02010600030101010101" pitchFamily="2" charset="-122"/>
                            <a:cs typeface="Times New Roman" panose="02020603050405020304" pitchFamily="18" charset="0"/>
                          </a:rPr>
                          <m:t>𝑝</m:t>
                        </m:r>
                        <m:r>
                          <a:rPr lang="en-CA" sz="2800" i="1">
                            <a:effectLst/>
                            <a:latin typeface="Cambria Math" panose="02040503050406030204" pitchFamily="18" charset="0"/>
                            <a:ea typeface="DengXian" panose="02010600030101010101" pitchFamily="2" charset="-122"/>
                            <a:cs typeface="Times New Roman" panose="02020603050405020304" pitchFamily="18" charset="0"/>
                          </a:rPr>
                          <m:t>(1−</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𝑝</m:t>
                        </m:r>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e>
                    </m:rad>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        </m:t>
                    </m:r>
                    <m:r>
                      <a:rPr lang="en-CA" sz="2800">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sz="2800">
                        <a:effectLst/>
                        <a:latin typeface="Cambria Math" panose="02040503050406030204" pitchFamily="18" charset="0"/>
                        <a:ea typeface="DengXian" panose="02010600030101010101" pitchFamily="2" charset="-122"/>
                        <a:cs typeface="Times New Roman" panose="02020603050405020304" pitchFamily="18" charset="0"/>
                      </a:rPr>
                      <m:t>4.5</m:t>
                    </m:r>
                    <m:r>
                      <a:rPr lang="en-CA" sz="2800">
                        <a:effectLst/>
                        <a:latin typeface="Cambria Math" panose="02040503050406030204" pitchFamily="18" charset="0"/>
                        <a:ea typeface="DengXian" panose="02010600030101010101" pitchFamily="2" charset="-122"/>
                        <a:cs typeface="Times New Roman" panose="02020603050405020304" pitchFamily="18" charset="0"/>
                      </a:rPr>
                      <m:t>)</m:t>
                    </m:r>
                  </m:oMath>
                </a14:m>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r>
                  <a:rPr lang="en-CA" sz="2800" dirty="0">
                    <a:effectLst/>
                    <a:latin typeface="Times New Roman" panose="02020603050405020304" pitchFamily="18" charset="0"/>
                    <a:ea typeface="DengXian" panose="02010600030101010101" pitchFamily="2" charset="-122"/>
                  </a:rPr>
                  <a:t>respectively.</a:t>
                </a:r>
                <a:endParaRPr lang="en-CA" dirty="0"/>
              </a:p>
            </p:txBody>
          </p:sp>
        </mc:Choice>
        <mc:Fallback xmlns="">
          <p:sp>
            <p:nvSpPr>
              <p:cNvPr id="3" name="Content Placeholder 2">
                <a:extLst>
                  <a:ext uri="{FF2B5EF4-FFF2-40B4-BE49-F238E27FC236}">
                    <a16:creationId xmlns:a16="http://schemas.microsoft.com/office/drawing/2014/main" id="{E4858D21-4ECE-4DA7-AD7E-81E384B83B34}"/>
                  </a:ext>
                </a:extLst>
              </p:cNvPr>
              <p:cNvSpPr>
                <a:spLocks noGrp="1" noRot="1" noChangeAspect="1" noMove="1" noResize="1" noEditPoints="1" noAdjustHandles="1" noChangeArrowheads="1" noChangeShapeType="1" noTextEdit="1"/>
              </p:cNvSpPr>
              <p:nvPr>
                <p:ph idx="1"/>
              </p:nvPr>
            </p:nvSpPr>
            <p:spPr>
              <a:blipFill>
                <a:blip r:embed="rId2"/>
                <a:stretch>
                  <a:fillRect l="-1043" t="-1401"/>
                </a:stretch>
              </a:blipFill>
            </p:spPr>
            <p:txBody>
              <a:bodyPr/>
              <a:lstStyle/>
              <a:p>
                <a:r>
                  <a:rPr lang="en-CA">
                    <a:noFill/>
                  </a:rPr>
                  <a:t> </a:t>
                </a:r>
              </a:p>
            </p:txBody>
          </p:sp>
        </mc:Fallback>
      </mc:AlternateContent>
    </p:spTree>
    <p:extLst>
      <p:ext uri="{BB962C8B-B14F-4D97-AF65-F5344CB8AC3E}">
        <p14:creationId xmlns:p14="http://schemas.microsoft.com/office/powerpoint/2010/main" val="2819591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A4E70-96B1-4037-A118-4EFD1F96C4C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774864D-323D-4006-B858-DBA31F12DB65}"/>
              </a:ext>
            </a:extLst>
          </p:cNvPr>
          <p:cNvSpPr>
            <a:spLocks noGrp="1"/>
          </p:cNvSpPr>
          <p:nvPr>
            <p:ph idx="1"/>
          </p:nvPr>
        </p:nvSpPr>
        <p:spPr/>
        <p:txBody>
          <a:bodyPr>
            <a:noAutofit/>
          </a:bodyPr>
          <a:lstStyle/>
          <a:p>
            <a:r>
              <a:rPr lang="en-CA" dirty="0">
                <a:effectLst/>
                <a:latin typeface="Times New Roman" panose="02020603050405020304" pitchFamily="18" charset="0"/>
                <a:ea typeface="DengXian" panose="02010600030101010101" pitchFamily="2" charset="-122"/>
                <a:cs typeface="Times New Roman" panose="02020603050405020304" pitchFamily="18" charset="0"/>
              </a:rPr>
              <a:t>The most common problem in investment process is the asset allocation problem.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How much you would invest in risky assets, such as stocks?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How much you would invest in relatively risk free assets, such as bonds?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In standard investment theory, it is determined by your utility function.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However, many of us don’t really know what our utility function is. </a:t>
            </a:r>
          </a:p>
          <a:p>
            <a:r>
              <a:rPr lang="en-CA" dirty="0">
                <a:effectLst/>
                <a:latin typeface="Times New Roman" panose="02020603050405020304" pitchFamily="18" charset="0"/>
                <a:ea typeface="DengXian" panose="02010600030101010101" pitchFamily="2" charset="-122"/>
              </a:rPr>
              <a:t>In a geometric return based theory, with a specific asset allocation decision, we will know the most likely investment value end the end of horizon.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878905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2EEC4-1E34-4D3E-805B-5D01102456B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AF92CE9-7805-4B4C-B28E-1F352E7FCC9F}"/>
              </a:ext>
            </a:extLst>
          </p:cNvPr>
          <p:cNvSpPr>
            <a:spLocks noGrp="1"/>
          </p:cNvSpPr>
          <p:nvPr>
            <p:ph idx="1"/>
          </p:nvPr>
        </p:nvSpPr>
        <p:spPr/>
        <p:txBody>
          <a:bodyPr>
            <a:normAutofit fontScale="85000" lnSpcReduction="10000"/>
          </a:bodyPr>
          <a:lstStyle/>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The above relations show that there is a one to one correspondence between (p, d) and (mean, standard deviation). </a:t>
            </a:r>
          </a:p>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The numerical representation by (p, d), just like mean and standard deviation, is a simplified characteristic on the movements of the risky asset. </a:t>
            </a:r>
          </a:p>
          <a:p>
            <a:pPr algn="just">
              <a:lnSpc>
                <a:spcPct val="115000"/>
              </a:lnSpc>
              <a:spcAft>
                <a:spcPts val="600"/>
              </a:spcAft>
            </a:pPr>
            <a:r>
              <a:rPr lang="en-US" dirty="0">
                <a:latin typeface="Times New Roman" panose="02020603050405020304" pitchFamily="18" charset="0"/>
                <a:ea typeface="SimSun" panose="02010600030101010101" pitchFamily="2" charset="-122"/>
                <a:cs typeface="Times New Roman" panose="02020603050405020304" pitchFamily="18" charset="0"/>
              </a:rPr>
              <a:t>Assume (p, d) = (0.65, 0.25). The arithmetic return will be 7.5%, the standard deviation is about 24%. This is close to the data in some equity markets. </a:t>
            </a:r>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15000"/>
              </a:lnSpc>
              <a:spcAft>
                <a:spcPts val="6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While we assume a risky asset makes only two discrete movements with corresponding probabilities, in reality, a risky asset can make many different movements with corresponding probabilities.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4026939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95A9D-8BB2-4653-84FC-5C905CB3DC7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3C9BBA4-F036-4926-BD56-9AD124073B65}"/>
              </a:ext>
            </a:extLst>
          </p:cNvPr>
          <p:cNvSpPr>
            <a:spLocks noGrp="1"/>
          </p:cNvSpPr>
          <p:nvPr>
            <p:ph idx="1"/>
          </p:nvPr>
        </p:nvSpPr>
        <p:spPr/>
        <p:txBody>
          <a:bodyPr/>
          <a:lstStyle/>
          <a:p>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Different people at different times in different places may have different opinions about the future of the stock markets. </a:t>
            </a:r>
          </a:p>
          <a:p>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We will calculate the proportions of asset to be allocated to the risky asset with different expectations. </a:t>
            </a:r>
          </a:p>
          <a:p>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When </a:t>
            </a:r>
            <a:r>
              <a:rPr lang="en-CA" sz="2800" i="1" dirty="0">
                <a:effectLst/>
                <a:latin typeface="Times New Roman" panose="02020603050405020304" pitchFamily="18" charset="0"/>
                <a:ea typeface="DengXian" panose="02010600030101010101" pitchFamily="2" charset="-122"/>
                <a:cs typeface="Times New Roman" panose="02020603050405020304" pitchFamily="18" charset="0"/>
              </a:rPr>
              <a:t>p </a:t>
            </a: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is equal to 55%, 57.5%, 60%, 62.5%, 65% while keeping </a:t>
            </a:r>
            <a:r>
              <a:rPr lang="en-CA" sz="2800" i="1" dirty="0">
                <a:effectLst/>
                <a:latin typeface="Times New Roman" panose="02020603050405020304" pitchFamily="18" charset="0"/>
                <a:ea typeface="DengXian" panose="02010600030101010101" pitchFamily="2" charset="-122"/>
                <a:cs typeface="Times New Roman" panose="02020603050405020304" pitchFamily="18" charset="0"/>
              </a:rPr>
              <a:t>d</a:t>
            </a: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 fixed at 0.25, the optimal allocations to risky asset, following formula (4.2), are</a:t>
            </a:r>
            <a:endParaRPr lang="en-CA" dirty="0"/>
          </a:p>
        </p:txBody>
      </p:sp>
    </p:spTree>
    <p:extLst>
      <p:ext uri="{BB962C8B-B14F-4D97-AF65-F5344CB8AC3E}">
        <p14:creationId xmlns:p14="http://schemas.microsoft.com/office/powerpoint/2010/main" val="1780860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FBF24-025A-489C-98D0-A564FF2790CD}"/>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CD2BE39-DA56-4910-B343-462A1B4F4EFB}"/>
                  </a:ext>
                </a:extLst>
              </p:cNvPr>
              <p:cNvSpPr>
                <a:spLocks noGrp="1"/>
              </p:cNvSpPr>
              <p:nvPr>
                <p:ph idx="1"/>
              </p:nvPr>
            </p:nvSpPr>
            <p:spPr/>
            <p:txBody>
              <a:bodyPr>
                <a:normAutofit/>
              </a:bodyPr>
              <a:lstStyle/>
              <a:p>
                <a:pPr marL="1371600" lvl="3" indent="0">
                  <a:buNone/>
                </a:pPr>
                <a14:m>
                  <m:oMathPara xmlns:m="http://schemas.openxmlformats.org/officeDocument/2006/math">
                    <m:oMathParaPr>
                      <m:jc m:val="centerGroup"/>
                    </m:oMathParaPr>
                    <m:oMath xmlns:m="http://schemas.openxmlformats.org/officeDocument/2006/math">
                      <m:f>
                        <m:fPr>
                          <m:ctrlPr>
                            <a:rPr lang="en-CA" i="1" smtClean="0">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i="1">
                              <a:effectLst/>
                              <a:latin typeface="Cambria Math" panose="02040503050406030204" pitchFamily="18" charset="0"/>
                              <a:ea typeface="DengXian" panose="02010600030101010101" pitchFamily="2" charset="-122"/>
                              <a:cs typeface="Times New Roman" panose="02020603050405020304" pitchFamily="18" charset="0"/>
                            </a:rPr>
                            <m:t>2</m:t>
                          </m:r>
                          <m:r>
                            <a:rPr lang="en-CA" i="1">
                              <a:effectLst/>
                              <a:latin typeface="Cambria Math" panose="02040503050406030204" pitchFamily="18" charset="0"/>
                              <a:ea typeface="DengXian" panose="02010600030101010101" pitchFamily="2" charset="-122"/>
                              <a:cs typeface="Times New Roman" panose="02020603050405020304" pitchFamily="18" charset="0"/>
                            </a:rPr>
                            <m:t>𝑝</m:t>
                          </m:r>
                          <m:r>
                            <a:rPr lang="en-CA" i="1">
                              <a:effectLst/>
                              <a:latin typeface="Cambria Math" panose="02040503050406030204" pitchFamily="18" charset="0"/>
                              <a:ea typeface="DengXian" panose="02010600030101010101" pitchFamily="2" charset="-122"/>
                              <a:cs typeface="Times New Roman" panose="02020603050405020304" pitchFamily="18" charset="0"/>
                            </a:rPr>
                            <m:t>−1</m:t>
                          </m:r>
                        </m:num>
                        <m:den>
                          <m:r>
                            <a:rPr lang="en-CA" i="1">
                              <a:effectLst/>
                              <a:latin typeface="Cambria Math" panose="02040503050406030204" pitchFamily="18" charset="0"/>
                              <a:ea typeface="DengXian" panose="02010600030101010101" pitchFamily="2" charset="-122"/>
                              <a:cs typeface="Times New Roman" panose="02020603050405020304" pitchFamily="18" charset="0"/>
                            </a:rPr>
                            <m:t>𝑑</m:t>
                          </m:r>
                        </m:den>
                      </m:f>
                      <m:r>
                        <a:rPr lang="en-CA" i="1">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i="1">
                              <a:effectLst/>
                              <a:latin typeface="Cambria Math" panose="02040503050406030204" pitchFamily="18" charset="0"/>
                              <a:ea typeface="DengXian" panose="02010600030101010101" pitchFamily="2" charset="-122"/>
                              <a:cs typeface="Times New Roman" panose="02020603050405020304" pitchFamily="18" charset="0"/>
                            </a:rPr>
                            <m:t>2×0.55−1</m:t>
                          </m:r>
                        </m:num>
                        <m:den>
                          <m:r>
                            <a:rPr lang="en-CA" i="1">
                              <a:effectLst/>
                              <a:latin typeface="Cambria Math" panose="02040503050406030204" pitchFamily="18" charset="0"/>
                              <a:ea typeface="DengXian" panose="02010600030101010101" pitchFamily="2" charset="-122"/>
                              <a:cs typeface="Times New Roman" panose="02020603050405020304" pitchFamily="18" charset="0"/>
                            </a:rPr>
                            <m:t>0.25</m:t>
                          </m:r>
                        </m:den>
                      </m:f>
                      <m:r>
                        <a:rPr lang="en-CA" i="1">
                          <a:effectLst/>
                          <a:latin typeface="Cambria Math" panose="02040503050406030204" pitchFamily="18" charset="0"/>
                          <a:ea typeface="DengXian" panose="02010600030101010101" pitchFamily="2" charset="-122"/>
                          <a:cs typeface="Times New Roman" panose="02020603050405020304" pitchFamily="18" charset="0"/>
                        </a:rPr>
                        <m:t>=0.4</m:t>
                      </m:r>
                    </m:oMath>
                  </m:oMathPara>
                </a14:m>
                <a:endParaRPr lang="en-CA" i="1" dirty="0">
                  <a:effectLst/>
                  <a:latin typeface="Cambria Math" panose="02040503050406030204" pitchFamily="18" charset="0"/>
                  <a:ea typeface="DengXian" panose="02010600030101010101" pitchFamily="2" charset="-122"/>
                  <a:cs typeface="Times New Roman" panose="02020603050405020304" pitchFamily="18" charset="0"/>
                </a:endParaRPr>
              </a:p>
              <a:p>
                <a:pPr marL="457200" lvl="1" indent="0">
                  <a:buNone/>
                </a:pPr>
                <a14:m>
                  <m:oMathPara xmlns:m="http://schemas.openxmlformats.org/officeDocument/2006/math">
                    <m:oMathParaPr>
                      <m:jc m:val="centerGroup"/>
                    </m:oMathParaPr>
                    <m:oMath xmlns:m="http://schemas.openxmlformats.org/officeDocument/2006/math">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i="1">
                              <a:effectLst/>
                              <a:latin typeface="Cambria Math" panose="02040503050406030204" pitchFamily="18" charset="0"/>
                              <a:ea typeface="DengXian" panose="02010600030101010101" pitchFamily="2" charset="-122"/>
                              <a:cs typeface="Times New Roman" panose="02020603050405020304" pitchFamily="18" charset="0"/>
                            </a:rPr>
                            <m:t>2×0.575−1</m:t>
                          </m:r>
                        </m:num>
                        <m:den>
                          <m:r>
                            <a:rPr lang="en-CA" i="1">
                              <a:effectLst/>
                              <a:latin typeface="Cambria Math" panose="02040503050406030204" pitchFamily="18" charset="0"/>
                              <a:ea typeface="DengXian" panose="02010600030101010101" pitchFamily="2" charset="-122"/>
                              <a:cs typeface="Times New Roman" panose="02020603050405020304" pitchFamily="18" charset="0"/>
                            </a:rPr>
                            <m:t>0.25</m:t>
                          </m:r>
                        </m:den>
                      </m:f>
                      <m:r>
                        <a:rPr lang="en-CA" i="1">
                          <a:effectLst/>
                          <a:latin typeface="Cambria Math" panose="02040503050406030204" pitchFamily="18" charset="0"/>
                          <a:ea typeface="DengXian" panose="02010600030101010101" pitchFamily="2" charset="-122"/>
                          <a:cs typeface="Times New Roman" panose="02020603050405020304" pitchFamily="18" charset="0"/>
                        </a:rPr>
                        <m:t>=0.6</m:t>
                      </m:r>
                    </m:oMath>
                    <m:oMath xmlns:m="http://schemas.openxmlformats.org/officeDocument/2006/math">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i="1">
                              <a:effectLst/>
                              <a:latin typeface="Cambria Math" panose="02040503050406030204" pitchFamily="18" charset="0"/>
                              <a:ea typeface="DengXian" panose="02010600030101010101" pitchFamily="2" charset="-122"/>
                              <a:cs typeface="Times New Roman" panose="02020603050405020304" pitchFamily="18" charset="0"/>
                            </a:rPr>
                            <m:t>2×0.60−1</m:t>
                          </m:r>
                        </m:num>
                        <m:den>
                          <m:r>
                            <a:rPr lang="en-CA" i="1">
                              <a:effectLst/>
                              <a:latin typeface="Cambria Math" panose="02040503050406030204" pitchFamily="18" charset="0"/>
                              <a:ea typeface="DengXian" panose="02010600030101010101" pitchFamily="2" charset="-122"/>
                              <a:cs typeface="Times New Roman" panose="02020603050405020304" pitchFamily="18" charset="0"/>
                            </a:rPr>
                            <m:t>0.25</m:t>
                          </m:r>
                        </m:den>
                      </m:f>
                      <m:r>
                        <a:rPr lang="en-CA" i="1">
                          <a:effectLst/>
                          <a:latin typeface="Cambria Math" panose="02040503050406030204" pitchFamily="18" charset="0"/>
                          <a:ea typeface="DengXian" panose="02010600030101010101" pitchFamily="2" charset="-122"/>
                          <a:cs typeface="Times New Roman" panose="02020603050405020304" pitchFamily="18" charset="0"/>
                        </a:rPr>
                        <m:t>=0.8</m:t>
                      </m:r>
                    </m:oMath>
                    <m:oMath xmlns:m="http://schemas.openxmlformats.org/officeDocument/2006/math">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i="1">
                              <a:effectLst/>
                              <a:latin typeface="Cambria Math" panose="02040503050406030204" pitchFamily="18" charset="0"/>
                              <a:ea typeface="DengXian" panose="02010600030101010101" pitchFamily="2" charset="-122"/>
                              <a:cs typeface="Times New Roman" panose="02020603050405020304" pitchFamily="18" charset="0"/>
                            </a:rPr>
                            <m:t>2×0.625−1</m:t>
                          </m:r>
                        </m:num>
                        <m:den>
                          <m:r>
                            <a:rPr lang="en-CA" i="1">
                              <a:effectLst/>
                              <a:latin typeface="Cambria Math" panose="02040503050406030204" pitchFamily="18" charset="0"/>
                              <a:ea typeface="DengXian" panose="02010600030101010101" pitchFamily="2" charset="-122"/>
                              <a:cs typeface="Times New Roman" panose="02020603050405020304" pitchFamily="18" charset="0"/>
                            </a:rPr>
                            <m:t>0.25</m:t>
                          </m:r>
                        </m:den>
                      </m:f>
                      <m:r>
                        <a:rPr lang="en-CA" i="1">
                          <a:effectLst/>
                          <a:latin typeface="Cambria Math" panose="02040503050406030204" pitchFamily="18" charset="0"/>
                          <a:ea typeface="DengXian" panose="02010600030101010101" pitchFamily="2" charset="-122"/>
                          <a:cs typeface="Times New Roman" panose="02020603050405020304" pitchFamily="18" charset="0"/>
                        </a:rPr>
                        <m:t>=1.0</m:t>
                      </m:r>
                      <m:r>
                        <m:rPr>
                          <m:nor/>
                        </m:rPr>
                        <a:rPr lang="en-CA">
                          <a:effectLst/>
                          <a:latin typeface="Cambria Math" panose="02040503050406030204" pitchFamily="18" charset="0"/>
                          <a:ea typeface="DengXian" panose="02010600030101010101" pitchFamily="2" charset="-122"/>
                          <a:cs typeface="Times New Roman" panose="02020603050405020304" pitchFamily="18" charset="0"/>
                        </a:rPr>
                        <m:t>                                                        </m:t>
                      </m:r>
                      <m:r>
                        <a:rPr lang="en-CA">
                          <a:effectLst/>
                          <a:latin typeface="Cambria Math" panose="02040503050406030204" pitchFamily="18" charset="0"/>
                          <a:ea typeface="DengXian" panose="02010600030101010101" pitchFamily="2" charset="-122"/>
                          <a:cs typeface="Times New Roman" panose="02020603050405020304" pitchFamily="18" charset="0"/>
                        </a:rPr>
                        <m:t>(</m:t>
                      </m:r>
                      <m:r>
                        <m:rPr>
                          <m:nor/>
                        </m:rPr>
                        <a:rPr lang="en-CA">
                          <a:effectLst/>
                          <a:latin typeface="Cambria Math" panose="02040503050406030204" pitchFamily="18" charset="0"/>
                          <a:ea typeface="DengXian" panose="02010600030101010101" pitchFamily="2" charset="-122"/>
                          <a:cs typeface="Times New Roman" panose="02020603050405020304" pitchFamily="18" charset="0"/>
                        </a:rPr>
                        <m:t>4.6</m:t>
                      </m:r>
                      <m:r>
                        <a:rPr lang="en-CA">
                          <a:effectLst/>
                          <a:latin typeface="Cambria Math" panose="02040503050406030204" pitchFamily="18" charset="0"/>
                          <a:ea typeface="DengXian" panose="02010600030101010101" pitchFamily="2" charset="-122"/>
                          <a:cs typeface="Times New Roman" panose="02020603050405020304" pitchFamily="18" charset="0"/>
                        </a:rPr>
                        <m:t>)</m:t>
                      </m:r>
                    </m:oMath>
                    <m:oMath xmlns:m="http://schemas.openxmlformats.org/officeDocument/2006/math">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i="1">
                              <a:effectLst/>
                              <a:latin typeface="Cambria Math" panose="02040503050406030204" pitchFamily="18" charset="0"/>
                              <a:ea typeface="DengXian" panose="02010600030101010101" pitchFamily="2" charset="-122"/>
                              <a:cs typeface="Times New Roman" panose="02020603050405020304" pitchFamily="18" charset="0"/>
                            </a:rPr>
                            <m:t>2×0.65−1</m:t>
                          </m:r>
                        </m:num>
                        <m:den>
                          <m:r>
                            <a:rPr lang="en-CA" i="1">
                              <a:effectLst/>
                              <a:latin typeface="Cambria Math" panose="02040503050406030204" pitchFamily="18" charset="0"/>
                              <a:ea typeface="DengXian" panose="02010600030101010101" pitchFamily="2" charset="-122"/>
                              <a:cs typeface="Times New Roman" panose="02020603050405020304" pitchFamily="18" charset="0"/>
                            </a:rPr>
                            <m:t>0.25</m:t>
                          </m:r>
                        </m:den>
                      </m:f>
                      <m:r>
                        <a:rPr lang="en-CA" i="1">
                          <a:effectLst/>
                          <a:latin typeface="Cambria Math" panose="02040503050406030204" pitchFamily="18" charset="0"/>
                          <a:ea typeface="DengXian" panose="02010600030101010101" pitchFamily="2" charset="-122"/>
                          <a:cs typeface="Times New Roman" panose="02020603050405020304" pitchFamily="18" charset="0"/>
                        </a:rPr>
                        <m:t>=1.2</m:t>
                      </m:r>
                    </m:oMath>
                  </m:oMathPara>
                </a14:m>
                <a:endParaRPr lang="en-CA" dirty="0"/>
              </a:p>
            </p:txBody>
          </p:sp>
        </mc:Choice>
        <mc:Fallback xmlns="">
          <p:sp>
            <p:nvSpPr>
              <p:cNvPr id="3" name="Content Placeholder 2">
                <a:extLst>
                  <a:ext uri="{FF2B5EF4-FFF2-40B4-BE49-F238E27FC236}">
                    <a16:creationId xmlns:a16="http://schemas.microsoft.com/office/drawing/2014/main" id="{0CD2BE39-DA56-4910-B343-462A1B4F4EFB}"/>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1120911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50ECF-F9A6-4E74-AEA4-F4B0643FFCD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10176F0-6C56-459B-9563-1E8CBD43A4CD}"/>
              </a:ext>
            </a:extLst>
          </p:cNvPr>
          <p:cNvSpPr>
            <a:spLocks noGrp="1"/>
          </p:cNvSpPr>
          <p:nvPr>
            <p:ph idx="1"/>
          </p:nvPr>
        </p:nvSpPr>
        <p:spPr>
          <a:xfrm>
            <a:off x="3013509" y="4010559"/>
            <a:ext cx="17101690" cy="9837985"/>
          </a:xfrm>
        </p:spPr>
        <p:txBody>
          <a:bodyPr/>
          <a:lstStyle/>
          <a:p>
            <a:endParaRPr lang="en-CA" sz="2400" dirty="0"/>
          </a:p>
        </p:txBody>
      </p:sp>
      <p:sp>
        <p:nvSpPr>
          <p:cNvPr id="4" name="Rectangle 2">
            <a:extLst>
              <a:ext uri="{FF2B5EF4-FFF2-40B4-BE49-F238E27FC236}">
                <a16:creationId xmlns:a16="http://schemas.microsoft.com/office/drawing/2014/main" id="{E1E467D1-8F0D-4FA0-B46B-31E800DBB61F}"/>
              </a:ext>
            </a:extLst>
          </p:cNvPr>
          <p:cNvSpPr>
            <a:spLocks noChangeArrowheads="1"/>
          </p:cNvSpPr>
          <p:nvPr/>
        </p:nvSpPr>
        <p:spPr bwMode="auto">
          <a:xfrm>
            <a:off x="2175309" y="2570124"/>
            <a:ext cx="1504545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while the arithmetic means of the risky asset, following formula (4.4), are</a:t>
            </a:r>
            <a:endParaRPr kumimoji="0" lang="en-CA" altLang="en-US" sz="2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endParaRPr kumimoji="0" lang="en-CA" altLang="en-US" sz="2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endParaRPr kumimoji="0" lang="en-US" altLang="en-US" sz="2400" b="0" i="0" u="none" strike="noStrike" cap="none" normalizeH="0" baseline="0">
              <a:ln>
                <a:noFill/>
              </a:ln>
              <a:solidFill>
                <a:schemeClr val="tx1"/>
              </a:solidFill>
              <a:effectLst/>
              <a:latin typeface="Arial" panose="020B0604020202020204" pitchFamily="34" charset="0"/>
            </a:endParaRPr>
          </a:p>
        </p:txBody>
      </p:sp>
      <p:graphicFrame>
        <p:nvGraphicFramePr>
          <p:cNvPr id="5" name="Object 4">
            <a:extLst>
              <a:ext uri="{FF2B5EF4-FFF2-40B4-BE49-F238E27FC236}">
                <a16:creationId xmlns:a16="http://schemas.microsoft.com/office/drawing/2014/main" id="{4C26F91D-E18C-497A-8CBB-D829CB948293}"/>
              </a:ext>
            </a:extLst>
          </p:cNvPr>
          <p:cNvGraphicFramePr>
            <a:graphicFrameLocks noChangeAspect="1"/>
          </p:cNvGraphicFramePr>
          <p:nvPr>
            <p:extLst>
              <p:ext uri="{D42A27DB-BD31-4B8C-83A1-F6EECF244321}">
                <p14:modId xmlns:p14="http://schemas.microsoft.com/office/powerpoint/2010/main" val="605571962"/>
              </p:ext>
            </p:extLst>
          </p:nvPr>
        </p:nvGraphicFramePr>
        <p:xfrm>
          <a:off x="4390188" y="3372135"/>
          <a:ext cx="4134753" cy="2555507"/>
        </p:xfrm>
        <a:graphic>
          <a:graphicData uri="http://schemas.openxmlformats.org/presentationml/2006/ole">
            <mc:AlternateContent xmlns:mc="http://schemas.openxmlformats.org/markup-compatibility/2006">
              <mc:Choice xmlns:v="urn:schemas-microsoft-com:vml" Requires="v">
                <p:oleObj r:id="rId2" imgW="1828800" imgH="1117600" progId="Equation.3">
                  <p:embed/>
                </p:oleObj>
              </mc:Choice>
              <mc:Fallback>
                <p:oleObj r:id="rId2" imgW="1828800" imgH="1117600" progId="Equation.3">
                  <p:embed/>
                  <p:pic>
                    <p:nvPicPr>
                      <p:cNvPr id="5" name="Object 4">
                        <a:extLst>
                          <a:ext uri="{FF2B5EF4-FFF2-40B4-BE49-F238E27FC236}">
                            <a16:creationId xmlns:a16="http://schemas.microsoft.com/office/drawing/2014/main" id="{4C26F91D-E18C-497A-8CBB-D829CB9482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0188" y="3372135"/>
                        <a:ext cx="4134753" cy="2555507"/>
                      </a:xfrm>
                      <a:prstGeom prst="rect">
                        <a:avLst/>
                      </a:prstGeom>
                      <a:noFill/>
                    </p:spPr>
                  </p:pic>
                </p:oleObj>
              </mc:Fallback>
            </mc:AlternateContent>
          </a:graphicData>
        </a:graphic>
      </p:graphicFrame>
    </p:spTree>
    <p:extLst>
      <p:ext uri="{BB962C8B-B14F-4D97-AF65-F5344CB8AC3E}">
        <p14:creationId xmlns:p14="http://schemas.microsoft.com/office/powerpoint/2010/main" val="3455996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AE83E-CBAB-40DE-8920-908FE023159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E778705-F1B8-4060-B1CB-3CE74F90C2CE}"/>
              </a:ext>
            </a:extLst>
          </p:cNvPr>
          <p:cNvSpPr>
            <a:spLocks noGrp="1"/>
          </p:cNvSpPr>
          <p:nvPr>
            <p:ph idx="1"/>
          </p:nvPr>
        </p:nvSpPr>
        <p:spPr/>
        <p:txBody>
          <a:bodyPr>
            <a:normAutofit/>
          </a:bodyPr>
          <a:lstStyle/>
          <a:p>
            <a:r>
              <a:rPr lang="en-US" sz="3200" dirty="0">
                <a:effectLst/>
                <a:latin typeface="Times New Roman" panose="02020603050405020304" pitchFamily="18" charset="0"/>
                <a:ea typeface="SimSun" panose="02010600030101010101" pitchFamily="2" charset="-122"/>
                <a:cs typeface="Times New Roman" panose="02020603050405020304" pitchFamily="18" charset="0"/>
              </a:rPr>
              <a:t>The real returns of the best performing stock markets in the world, such as United States, over the second half of the last century are close to or above 6.25%. </a:t>
            </a:r>
          </a:p>
          <a:p>
            <a:r>
              <a:rPr lang="en-US" sz="3200" dirty="0">
                <a:effectLst/>
                <a:latin typeface="Times New Roman" panose="02020603050405020304" pitchFamily="18" charset="0"/>
                <a:ea typeface="SimSun" panose="02010600030101010101" pitchFamily="2" charset="-122"/>
                <a:cs typeface="Times New Roman" panose="02020603050405020304" pitchFamily="18" charset="0"/>
              </a:rPr>
              <a:t>This justifies the standard statement of high risk, high return and the common practice of allocating most or all assets in risky securities in long term investments. </a:t>
            </a:r>
          </a:p>
          <a:p>
            <a:endParaRPr lang="en-CA" sz="3200"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0215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3C75-D279-4D3A-B7DC-3A7081ACD6F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6118297-F408-4943-8819-65E99655C96E}"/>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When the arithmetic rate of return is above 6.25% per annum, even higher rates of return can be achieved by borrowing funds to invest in risky assets, as calculated from (4.6).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However, if the future expected real returns of risky assets are lower, the proportions of risky assets in investment portfolios should be lower as well to achieve maximum expected rate of returns (</a:t>
            </a:r>
            <a:r>
              <a:rPr lang="en-US" sz="2800" dirty="0" err="1">
                <a:effectLst/>
                <a:latin typeface="Times New Roman" panose="02020603050405020304" pitchFamily="18" charset="0"/>
                <a:ea typeface="SimSun" panose="02010600030101010101" pitchFamily="2" charset="-122"/>
                <a:cs typeface="Times New Roman" panose="02020603050405020304" pitchFamily="18" charset="0"/>
              </a:rPr>
              <a:t>McEnally</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1986).</a:t>
            </a:r>
            <a:endParaRPr lang="en-CA" dirty="0"/>
          </a:p>
        </p:txBody>
      </p:sp>
    </p:spTree>
    <p:extLst>
      <p:ext uri="{BB962C8B-B14F-4D97-AF65-F5344CB8AC3E}">
        <p14:creationId xmlns:p14="http://schemas.microsoft.com/office/powerpoint/2010/main" val="101139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4B683-7D5E-BABA-4A89-86A224436749}"/>
              </a:ext>
            </a:extLst>
          </p:cNvPr>
          <p:cNvSpPr>
            <a:spLocks noGrp="1"/>
          </p:cNvSpPr>
          <p:nvPr>
            <p:ph type="title"/>
          </p:nvPr>
        </p:nvSpPr>
        <p:spPr/>
        <p:txBody>
          <a:bodyPr/>
          <a:lstStyle/>
          <a:p>
            <a:r>
              <a:rPr lang="en-CA" dirty="0"/>
              <a:t>Applications to the futures market</a:t>
            </a:r>
          </a:p>
        </p:txBody>
      </p:sp>
      <p:sp>
        <p:nvSpPr>
          <p:cNvPr id="3" name="Content Placeholder 2">
            <a:extLst>
              <a:ext uri="{FF2B5EF4-FFF2-40B4-BE49-F238E27FC236}">
                <a16:creationId xmlns:a16="http://schemas.microsoft.com/office/drawing/2014/main" id="{4730269B-1F06-3437-52B3-5068EC8EB20C}"/>
              </a:ext>
            </a:extLst>
          </p:cNvPr>
          <p:cNvSpPr>
            <a:spLocks noGrp="1"/>
          </p:cNvSpPr>
          <p:nvPr>
            <p:ph idx="1"/>
          </p:nvPr>
        </p:nvSpPr>
        <p:spPr/>
        <p:txBody>
          <a:bodyPr/>
          <a:lstStyle/>
          <a:p>
            <a:r>
              <a:rPr lang="en-CA" dirty="0"/>
              <a:t>The asset allocation decision can be applied to the futures market as well.</a:t>
            </a:r>
          </a:p>
          <a:p>
            <a:r>
              <a:rPr lang="en-CA" dirty="0"/>
              <a:t>Since the futures market are highly leveraged, the high risk high return theory will cause quick ruin for excess risk taker. </a:t>
            </a:r>
          </a:p>
          <a:p>
            <a:r>
              <a:rPr lang="en-CA" dirty="0"/>
              <a:t>The geometric return theory will provide a quantitative guide for sound risk management. </a:t>
            </a:r>
          </a:p>
        </p:txBody>
      </p:sp>
    </p:spTree>
    <p:extLst>
      <p:ext uri="{BB962C8B-B14F-4D97-AF65-F5344CB8AC3E}">
        <p14:creationId xmlns:p14="http://schemas.microsoft.com/office/powerpoint/2010/main" val="2455155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D716C-AFB2-4D16-8797-721BA2CDD1B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3C0A861-B7D6-4011-8C54-0989A8BADE79}"/>
              </a:ext>
            </a:extLst>
          </p:cNvPr>
          <p:cNvSpPr>
            <a:spLocks noGrp="1"/>
          </p:cNvSpPr>
          <p:nvPr>
            <p:ph idx="1"/>
          </p:nvPr>
        </p:nvSpPr>
        <p:spPr/>
        <p:txBody>
          <a:bodyPr>
            <a:normAutofit/>
          </a:bodyPr>
          <a:lstStyle/>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We will use an example to illustrate the relation between risk and return of portfolios with different weights of risky asset.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Suppose p is equal to 0.6 and d is equal to 0.25 for the risky asset.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In three portfolios with risky assets at 60%, 80% and 100%, the geometric returns, calculated from (4.1), are</a:t>
            </a:r>
          </a:p>
          <a:p>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endParaRPr lang="en-CA"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sz="2400" dirty="0"/>
          </a:p>
          <a:p>
            <a:endParaRPr lang="en-CA" sz="2400" dirty="0"/>
          </a:p>
        </p:txBody>
      </p:sp>
      <p:graphicFrame>
        <p:nvGraphicFramePr>
          <p:cNvPr id="4" name="Table 3">
            <a:extLst>
              <a:ext uri="{FF2B5EF4-FFF2-40B4-BE49-F238E27FC236}">
                <a16:creationId xmlns:a16="http://schemas.microsoft.com/office/drawing/2014/main" id="{9917A020-6C4E-4707-9786-FFD169778AF2}"/>
              </a:ext>
            </a:extLst>
          </p:cNvPr>
          <p:cNvGraphicFramePr>
            <a:graphicFrameLocks noGrp="1"/>
          </p:cNvGraphicFramePr>
          <p:nvPr>
            <p:extLst>
              <p:ext uri="{D42A27DB-BD31-4B8C-83A1-F6EECF244321}">
                <p14:modId xmlns:p14="http://schemas.microsoft.com/office/powerpoint/2010/main" val="568287493"/>
              </p:ext>
            </p:extLst>
          </p:nvPr>
        </p:nvGraphicFramePr>
        <p:xfrm>
          <a:off x="1879600" y="3881120"/>
          <a:ext cx="7315200" cy="2430780"/>
        </p:xfrm>
        <a:graphic>
          <a:graphicData uri="http://schemas.openxmlformats.org/drawingml/2006/table">
            <a:tbl>
              <a:tblPr>
                <a:tableStyleId>{5C22544A-7EE6-4342-B048-85BDC9FD1C3A}</a:tableStyleId>
              </a:tblPr>
              <a:tblGrid>
                <a:gridCol w="3439257">
                  <a:extLst>
                    <a:ext uri="{9D8B030D-6E8A-4147-A177-3AD203B41FA5}">
                      <a16:colId xmlns:a16="http://schemas.microsoft.com/office/drawing/2014/main" val="2648785365"/>
                    </a:ext>
                  </a:extLst>
                </a:gridCol>
                <a:gridCol w="1178765">
                  <a:extLst>
                    <a:ext uri="{9D8B030D-6E8A-4147-A177-3AD203B41FA5}">
                      <a16:colId xmlns:a16="http://schemas.microsoft.com/office/drawing/2014/main" val="2424403651"/>
                    </a:ext>
                  </a:extLst>
                </a:gridCol>
                <a:gridCol w="1305301">
                  <a:extLst>
                    <a:ext uri="{9D8B030D-6E8A-4147-A177-3AD203B41FA5}">
                      <a16:colId xmlns:a16="http://schemas.microsoft.com/office/drawing/2014/main" val="2729994469"/>
                    </a:ext>
                  </a:extLst>
                </a:gridCol>
                <a:gridCol w="1391877">
                  <a:extLst>
                    <a:ext uri="{9D8B030D-6E8A-4147-A177-3AD203B41FA5}">
                      <a16:colId xmlns:a16="http://schemas.microsoft.com/office/drawing/2014/main" val="4176482585"/>
                    </a:ext>
                  </a:extLst>
                </a:gridCol>
              </a:tblGrid>
              <a:tr h="1215390">
                <a:tc>
                  <a:txBody>
                    <a:bodyPr/>
                    <a:lstStyle/>
                    <a:p>
                      <a:pPr algn="just">
                        <a:lnSpc>
                          <a:spcPct val="107000"/>
                        </a:lnSpc>
                        <a:spcAft>
                          <a:spcPts val="800"/>
                        </a:spcAft>
                      </a:pPr>
                      <a:r>
                        <a:rPr lang="en-CA" sz="2400" dirty="0">
                          <a:effectLst/>
                        </a:rPr>
                        <a:t>proportion of risky asset</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just">
                        <a:lnSpc>
                          <a:spcPct val="107000"/>
                        </a:lnSpc>
                        <a:spcAft>
                          <a:spcPts val="800"/>
                        </a:spcAft>
                      </a:pPr>
                      <a:r>
                        <a:rPr lang="en-CA" sz="2400">
                          <a:effectLst/>
                        </a:rPr>
                        <a:t>0.6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just">
                        <a:lnSpc>
                          <a:spcPct val="107000"/>
                        </a:lnSpc>
                        <a:spcAft>
                          <a:spcPts val="800"/>
                        </a:spcAft>
                      </a:pPr>
                      <a:r>
                        <a:rPr lang="en-CA" sz="2400">
                          <a:effectLst/>
                        </a:rPr>
                        <a:t>0.8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just">
                        <a:lnSpc>
                          <a:spcPct val="107000"/>
                        </a:lnSpc>
                        <a:spcAft>
                          <a:spcPts val="800"/>
                        </a:spcAft>
                      </a:pPr>
                      <a:r>
                        <a:rPr lang="en-CA" sz="2400">
                          <a:effectLst/>
                        </a:rPr>
                        <a:t>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2097103382"/>
                  </a:ext>
                </a:extLst>
              </a:tr>
              <a:tr h="1215390">
                <a:tc>
                  <a:txBody>
                    <a:bodyPr/>
                    <a:lstStyle/>
                    <a:p>
                      <a:pPr algn="just">
                        <a:lnSpc>
                          <a:spcPct val="107000"/>
                        </a:lnSpc>
                        <a:spcAft>
                          <a:spcPts val="800"/>
                        </a:spcAft>
                      </a:pPr>
                      <a:r>
                        <a:rPr lang="en-CA" sz="2400">
                          <a:effectLst/>
                        </a:rPr>
                        <a:t> geometric return of the portfolio</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just">
                        <a:lnSpc>
                          <a:spcPct val="107000"/>
                        </a:lnSpc>
                        <a:spcAft>
                          <a:spcPts val="800"/>
                        </a:spcAft>
                      </a:pPr>
                      <a:r>
                        <a:rPr lang="en-CA" sz="2400">
                          <a:effectLst/>
                        </a:rPr>
                        <a:t>0.01903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just">
                        <a:lnSpc>
                          <a:spcPct val="107000"/>
                        </a:lnSpc>
                        <a:spcAft>
                          <a:spcPts val="800"/>
                        </a:spcAft>
                      </a:pPr>
                      <a:r>
                        <a:rPr lang="en-CA" sz="2400">
                          <a:effectLst/>
                        </a:rPr>
                        <a:t>0.02034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just">
                        <a:lnSpc>
                          <a:spcPct val="107000"/>
                        </a:lnSpc>
                        <a:spcAft>
                          <a:spcPts val="800"/>
                        </a:spcAft>
                      </a:pPr>
                      <a:r>
                        <a:rPr lang="en-CA" sz="2400" dirty="0">
                          <a:effectLst/>
                        </a:rPr>
                        <a:t>0.01899</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3776959071"/>
                  </a:ext>
                </a:extLst>
              </a:tr>
            </a:tbl>
          </a:graphicData>
        </a:graphic>
      </p:graphicFrame>
    </p:spTree>
    <p:extLst>
      <p:ext uri="{BB962C8B-B14F-4D97-AF65-F5344CB8AC3E}">
        <p14:creationId xmlns:p14="http://schemas.microsoft.com/office/powerpoint/2010/main" val="4099172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99539-9142-454C-AA9D-AE9C29C6A4B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92B593F-8DF4-462B-9609-8729F239C890}"/>
              </a:ext>
            </a:extLst>
          </p:cNvPr>
          <p:cNvSpPr>
            <a:spLocks noGrp="1"/>
          </p:cNvSpPr>
          <p:nvPr>
            <p:ph idx="1"/>
          </p:nvPr>
        </p:nvSpPr>
        <p:spPr/>
        <p:txBody>
          <a:bodyPr>
            <a:normAutofit/>
          </a:bodyPr>
          <a:lstStyle/>
          <a:p>
            <a:r>
              <a:rPr lang="en-US" sz="3200" dirty="0">
                <a:effectLst/>
                <a:latin typeface="Times New Roman" panose="02020603050405020304" pitchFamily="18" charset="0"/>
                <a:ea typeface="SimSun" panose="02010600030101010101" pitchFamily="2" charset="-122"/>
                <a:cs typeface="Times New Roman" panose="02020603050405020304" pitchFamily="18" charset="0"/>
              </a:rPr>
              <a:t>The volatility of return of the portfolios will increase with the proportion of the risky asset. </a:t>
            </a:r>
          </a:p>
          <a:p>
            <a:r>
              <a:rPr lang="en-US" sz="3200" dirty="0">
                <a:effectLst/>
                <a:latin typeface="Times New Roman" panose="02020603050405020304" pitchFamily="18" charset="0"/>
                <a:ea typeface="SimSun" panose="02010600030101010101" pitchFamily="2" charset="-122"/>
                <a:cs typeface="Times New Roman" panose="02020603050405020304" pitchFamily="18" charset="0"/>
              </a:rPr>
              <a:t>But when the weights of risky assets are higher than 80%, the geometric return will decline, as shown from the table in the previous slide. </a:t>
            </a:r>
            <a:endParaRPr lang="en-CA" sz="32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581448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DB54468-0F1D-4310-94C0-5F0B86D7A367}"/>
              </a:ext>
            </a:extLst>
          </p:cNvPr>
          <p:cNvSpPr>
            <a:spLocks noGrp="1"/>
          </p:cNvSpPr>
          <p:nvPr>
            <p:ph type="title"/>
          </p:nvPr>
        </p:nvSpPr>
        <p:spPr/>
        <p:txBody>
          <a:bodyPr/>
          <a:lstStyle/>
          <a:p>
            <a:r>
              <a:rPr lang="en-US" altLang="en-US" dirty="0"/>
              <a:t>Example: Investment in CDS</a:t>
            </a:r>
          </a:p>
        </p:txBody>
      </p:sp>
      <p:sp>
        <p:nvSpPr>
          <p:cNvPr id="18435" name="Content Placeholder 2">
            <a:extLst>
              <a:ext uri="{FF2B5EF4-FFF2-40B4-BE49-F238E27FC236}">
                <a16:creationId xmlns:a16="http://schemas.microsoft.com/office/drawing/2014/main" id="{3CC0D872-2C41-479E-B9FF-CCED6C74D904}"/>
              </a:ext>
            </a:extLst>
          </p:cNvPr>
          <p:cNvSpPr>
            <a:spLocks noGrp="1"/>
          </p:cNvSpPr>
          <p:nvPr>
            <p:ph idx="1"/>
          </p:nvPr>
        </p:nvSpPr>
        <p:spPr/>
        <p:txBody>
          <a:bodyPr>
            <a:normAutofit/>
          </a:bodyPr>
          <a:lstStyle/>
          <a:p>
            <a:r>
              <a:rPr lang="en-US" altLang="en-US" dirty="0"/>
              <a:t>A CDS is based on a loan to XYZ Corp. CDS premium is 1.50% per year. </a:t>
            </a:r>
            <a:r>
              <a:rPr lang="en-US" altLang="en-US" sz="3200" dirty="0"/>
              <a:t>If XYZ goes bankrupt, the recovery value on the underlying loan is 40%. An investor has a total wealth of 100 million. He thinks the probability of XYZ go bankrupt in one year is 10%. How much CDS he should buy to maximize his expected future wealth? Assume this is his only investment, he will pay CDS premium for one year, the risk free return is zero.</a:t>
            </a:r>
          </a:p>
          <a:p>
            <a:pPr marL="0" indent="0">
              <a:buNone/>
            </a:pPr>
            <a:endParaRPr lang="en-US" altLang="en-US" sz="3200" dirty="0"/>
          </a:p>
          <a:p>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4A635-D6E1-BE5A-76EB-207863F26627}"/>
              </a:ext>
            </a:extLst>
          </p:cNvPr>
          <p:cNvSpPr>
            <a:spLocks noGrp="1"/>
          </p:cNvSpPr>
          <p:nvPr>
            <p:ph type="title"/>
          </p:nvPr>
        </p:nvSpPr>
        <p:spPr/>
        <p:txBody>
          <a:bodyPr/>
          <a:lstStyle/>
          <a:p>
            <a:r>
              <a:rPr lang="en-CA" dirty="0"/>
              <a:t>Some examples</a:t>
            </a:r>
          </a:p>
        </p:txBody>
      </p:sp>
      <p:sp>
        <p:nvSpPr>
          <p:cNvPr id="3" name="Content Placeholder 2">
            <a:extLst>
              <a:ext uri="{FF2B5EF4-FFF2-40B4-BE49-F238E27FC236}">
                <a16:creationId xmlns:a16="http://schemas.microsoft.com/office/drawing/2014/main" id="{6A71359A-6321-46BA-3929-0018A56C29DF}"/>
              </a:ext>
            </a:extLst>
          </p:cNvPr>
          <p:cNvSpPr>
            <a:spLocks noGrp="1"/>
          </p:cNvSpPr>
          <p:nvPr>
            <p:ph idx="1"/>
          </p:nvPr>
        </p:nvSpPr>
        <p:spPr/>
        <p:txBody>
          <a:bodyPr/>
          <a:lstStyle/>
          <a:p>
            <a:r>
              <a:rPr lang="en-CA" dirty="0"/>
              <a:t>1. How much to invest in stocks and bonds?</a:t>
            </a:r>
          </a:p>
          <a:p>
            <a:r>
              <a:rPr lang="en-CA" dirty="0"/>
              <a:t>2. How much to invest in futures market?</a:t>
            </a:r>
          </a:p>
          <a:p>
            <a:r>
              <a:rPr lang="en-CA" dirty="0"/>
              <a:t>3. How much CDS to buy, given your own forecasting?</a:t>
            </a:r>
          </a:p>
          <a:p>
            <a:r>
              <a:rPr lang="en-CA" dirty="0"/>
              <a:t>4. How much to bet in Blackjack game?</a:t>
            </a:r>
          </a:p>
          <a:p>
            <a:r>
              <a:rPr lang="en-CA" dirty="0"/>
              <a:t>5. How much unemployment insurance to provide by the government?</a:t>
            </a:r>
          </a:p>
        </p:txBody>
      </p:sp>
    </p:spTree>
    <p:extLst>
      <p:ext uri="{BB962C8B-B14F-4D97-AF65-F5344CB8AC3E}">
        <p14:creationId xmlns:p14="http://schemas.microsoft.com/office/powerpoint/2010/main" val="919309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576EA-DB9E-A6E4-308B-792E8306036D}"/>
              </a:ext>
            </a:extLst>
          </p:cNvPr>
          <p:cNvSpPr>
            <a:spLocks noGrp="1"/>
          </p:cNvSpPr>
          <p:nvPr>
            <p:ph type="title"/>
          </p:nvPr>
        </p:nvSpPr>
        <p:spPr/>
        <p:txBody>
          <a:bodyPr/>
          <a:lstStyle/>
          <a:p>
            <a:endParaRPr lang="en-CA" dirty="0"/>
          </a:p>
        </p:txBody>
      </p:sp>
      <p:graphicFrame>
        <p:nvGraphicFramePr>
          <p:cNvPr id="4" name="Content Placeholder 3">
            <a:extLst>
              <a:ext uri="{FF2B5EF4-FFF2-40B4-BE49-F238E27FC236}">
                <a16:creationId xmlns:a16="http://schemas.microsoft.com/office/drawing/2014/main" id="{B3C28B18-03DC-1243-26FF-C8E9DA40D596}"/>
              </a:ext>
            </a:extLst>
          </p:cNvPr>
          <p:cNvGraphicFramePr>
            <a:graphicFrameLocks noGrp="1"/>
          </p:cNvGraphicFramePr>
          <p:nvPr>
            <p:ph idx="1"/>
            <p:extLst>
              <p:ext uri="{D42A27DB-BD31-4B8C-83A1-F6EECF244321}">
                <p14:modId xmlns:p14="http://schemas.microsoft.com/office/powerpoint/2010/main" val="47601381"/>
              </p:ext>
            </p:extLst>
          </p:nvPr>
        </p:nvGraphicFramePr>
        <p:xfrm>
          <a:off x="1270000" y="2418080"/>
          <a:ext cx="8829039" cy="4330700"/>
        </p:xfrm>
        <a:graphic>
          <a:graphicData uri="http://schemas.openxmlformats.org/drawingml/2006/table">
            <a:tbl>
              <a:tblPr>
                <a:tableStyleId>{5C22544A-7EE6-4342-B048-85BDC9FD1C3A}</a:tableStyleId>
              </a:tblPr>
              <a:tblGrid>
                <a:gridCol w="5822247">
                  <a:extLst>
                    <a:ext uri="{9D8B030D-6E8A-4147-A177-3AD203B41FA5}">
                      <a16:colId xmlns:a16="http://schemas.microsoft.com/office/drawing/2014/main" val="3246255479"/>
                    </a:ext>
                  </a:extLst>
                </a:gridCol>
                <a:gridCol w="1312054">
                  <a:extLst>
                    <a:ext uri="{9D8B030D-6E8A-4147-A177-3AD203B41FA5}">
                      <a16:colId xmlns:a16="http://schemas.microsoft.com/office/drawing/2014/main" val="131305132"/>
                    </a:ext>
                  </a:extLst>
                </a:gridCol>
                <a:gridCol w="1694738">
                  <a:extLst>
                    <a:ext uri="{9D8B030D-6E8A-4147-A177-3AD203B41FA5}">
                      <a16:colId xmlns:a16="http://schemas.microsoft.com/office/drawing/2014/main" val="2942638978"/>
                    </a:ext>
                  </a:extLst>
                </a:gridCol>
              </a:tblGrid>
              <a:tr h="381254">
                <a:tc>
                  <a:txBody>
                    <a:bodyPr/>
                    <a:lstStyle/>
                    <a:p>
                      <a:pPr algn="l" fontAlgn="b"/>
                      <a:r>
                        <a:rPr lang="en-CA" sz="2800" u="none" strike="noStrike">
                          <a:effectLst/>
                        </a:rPr>
                        <a:t>initial total wealth</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100</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2800" u="none" strike="noStrike">
                          <a:effectLst/>
                        </a:rPr>
                        <a:t>million</a:t>
                      </a:r>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46572262"/>
                  </a:ext>
                </a:extLst>
              </a:tr>
              <a:tr h="381254">
                <a:tc>
                  <a:txBody>
                    <a:bodyPr/>
                    <a:lstStyle/>
                    <a:p>
                      <a:pPr algn="l" fontAlgn="b"/>
                      <a:r>
                        <a:rPr lang="en-CA" sz="2800" u="none" strike="noStrike" dirty="0">
                          <a:effectLst/>
                        </a:rPr>
                        <a:t>notional amount of debt</a:t>
                      </a:r>
                      <a:endParaRPr lang="en-CA"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512.82</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2800" u="none" strike="noStrike">
                          <a:effectLst/>
                        </a:rPr>
                        <a:t>million</a:t>
                      </a:r>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97473137"/>
                  </a:ext>
                </a:extLst>
              </a:tr>
              <a:tr h="381254">
                <a:tc>
                  <a:txBody>
                    <a:bodyPr/>
                    <a:lstStyle/>
                    <a:p>
                      <a:pPr algn="l" fontAlgn="b"/>
                      <a:r>
                        <a:rPr lang="en-CA" sz="2800" u="none" strike="noStrike">
                          <a:effectLst/>
                        </a:rPr>
                        <a:t>CDS premium</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1.50%</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2800" u="none" strike="noStrike">
                          <a:effectLst/>
                        </a:rPr>
                        <a:t>per year</a:t>
                      </a:r>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47278409"/>
                  </a:ext>
                </a:extLst>
              </a:tr>
              <a:tr h="381254">
                <a:tc>
                  <a:txBody>
                    <a:bodyPr/>
                    <a:lstStyle/>
                    <a:p>
                      <a:pPr algn="l" fontAlgn="b"/>
                      <a:r>
                        <a:rPr lang="en-US" sz="2800" u="none" strike="noStrike">
                          <a:effectLst/>
                        </a:rPr>
                        <a:t>total CDS premium per year</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7.6923</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2800" u="none" strike="noStrike">
                          <a:effectLst/>
                        </a:rPr>
                        <a:t>million</a:t>
                      </a:r>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86423386"/>
                  </a:ext>
                </a:extLst>
              </a:tr>
              <a:tr h="381254">
                <a:tc>
                  <a:txBody>
                    <a:bodyPr/>
                    <a:lstStyle/>
                    <a:p>
                      <a:pPr algn="l" fontAlgn="b"/>
                      <a:r>
                        <a:rPr lang="en-CA" sz="2800" u="none" strike="noStrike">
                          <a:effectLst/>
                        </a:rPr>
                        <a:t>recovery rate from loan</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40%</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00300390"/>
                  </a:ext>
                </a:extLst>
              </a:tr>
              <a:tr h="381254">
                <a:tc>
                  <a:txBody>
                    <a:bodyPr/>
                    <a:lstStyle/>
                    <a:p>
                      <a:pPr algn="l" fontAlgn="b"/>
                      <a:r>
                        <a:rPr lang="en-US" sz="2800" u="none" strike="noStrike">
                          <a:effectLst/>
                        </a:rPr>
                        <a:t>CDS payment in loan  default</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307.69</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2800" u="none" strike="noStrike">
                          <a:effectLst/>
                        </a:rPr>
                        <a:t>million</a:t>
                      </a:r>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973937513"/>
                  </a:ext>
                </a:extLst>
              </a:tr>
              <a:tr h="381254">
                <a:tc>
                  <a:txBody>
                    <a:bodyPr/>
                    <a:lstStyle/>
                    <a:p>
                      <a:pPr algn="l" fontAlgn="b"/>
                      <a:r>
                        <a:rPr lang="en-CA" sz="2800" u="none" strike="noStrike">
                          <a:effectLst/>
                        </a:rPr>
                        <a:t>probability of default</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10%</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36457172"/>
                  </a:ext>
                </a:extLst>
              </a:tr>
              <a:tr h="381254">
                <a:tc>
                  <a:txBody>
                    <a:bodyPr/>
                    <a:lstStyle/>
                    <a:p>
                      <a:pPr algn="l" fontAlgn="b"/>
                      <a:r>
                        <a:rPr lang="en-CA" sz="2800" u="none" strike="noStrike">
                          <a:effectLst/>
                        </a:rPr>
                        <a:t>final wealth without default</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92.308</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49334659"/>
                  </a:ext>
                </a:extLst>
              </a:tr>
              <a:tr h="381254">
                <a:tc>
                  <a:txBody>
                    <a:bodyPr/>
                    <a:lstStyle/>
                    <a:p>
                      <a:pPr algn="l" fontAlgn="b"/>
                      <a:r>
                        <a:rPr lang="en-CA" sz="2800" u="none" strike="noStrike">
                          <a:effectLst/>
                        </a:rPr>
                        <a:t>final wealth with default</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400</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858963083"/>
                  </a:ext>
                </a:extLst>
              </a:tr>
              <a:tr h="381254">
                <a:tc>
                  <a:txBody>
                    <a:bodyPr/>
                    <a:lstStyle/>
                    <a:p>
                      <a:pPr algn="l" fontAlgn="b"/>
                      <a:r>
                        <a:rPr lang="en-CA" sz="2800" u="none" strike="noStrike">
                          <a:effectLst/>
                        </a:rPr>
                        <a:t>expected wealth, geometric average</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2800" u="none" strike="noStrike">
                          <a:effectLst/>
                        </a:rPr>
                        <a:t>106.89</a:t>
                      </a:r>
                      <a:endParaRPr lang="en-CA"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28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778793729"/>
                  </a:ext>
                </a:extLst>
              </a:tr>
            </a:tbl>
          </a:graphicData>
        </a:graphic>
      </p:graphicFrame>
    </p:spTree>
    <p:extLst>
      <p:ext uri="{BB962C8B-B14F-4D97-AF65-F5344CB8AC3E}">
        <p14:creationId xmlns:p14="http://schemas.microsoft.com/office/powerpoint/2010/main" val="4179137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6042-62BD-4B99-841C-DC1E930306E7}"/>
              </a:ext>
            </a:extLst>
          </p:cNvPr>
          <p:cNvSpPr>
            <a:spLocks noGrp="1"/>
          </p:cNvSpPr>
          <p:nvPr>
            <p:ph type="title"/>
          </p:nvPr>
        </p:nvSpPr>
        <p:spPr/>
        <p:txBody>
          <a:bodyPr/>
          <a:lstStyle/>
          <a:p>
            <a:r>
              <a:rPr lang="en-CA" dirty="0"/>
              <a:t>An application to Blackjack</a:t>
            </a:r>
          </a:p>
        </p:txBody>
      </p:sp>
      <p:sp>
        <p:nvSpPr>
          <p:cNvPr id="3" name="Content Placeholder 2">
            <a:extLst>
              <a:ext uri="{FF2B5EF4-FFF2-40B4-BE49-F238E27FC236}">
                <a16:creationId xmlns:a16="http://schemas.microsoft.com/office/drawing/2014/main" id="{73078C42-0FD8-46F4-AD9F-9C0DAFD6B0F5}"/>
              </a:ext>
            </a:extLst>
          </p:cNvPr>
          <p:cNvSpPr>
            <a:spLocks noGrp="1"/>
          </p:cNvSpPr>
          <p:nvPr>
            <p:ph idx="1"/>
          </p:nvPr>
        </p:nvSpPr>
        <p:spPr/>
        <p:txBody>
          <a:bodyPr>
            <a:normAutofit fontScale="92500" lnSpcReduction="20000"/>
          </a:bodyPr>
          <a:lstStyle/>
          <a:p>
            <a:r>
              <a:rPr lang="en-CA" dirty="0">
                <a:effectLst/>
                <a:latin typeface="Times New Roman" panose="02020603050405020304" pitchFamily="18" charset="0"/>
                <a:ea typeface="DengXian" panose="02010600030101010101" pitchFamily="2" charset="-122"/>
                <a:cs typeface="Times New Roman" panose="02020603050405020304" pitchFamily="18" charset="0"/>
              </a:rPr>
              <a:t>Geometric return based investment theory was first developed by John Kelly in 1956.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The earliest application of this theory was probably from Ed Thorp, a mathematician interested in </a:t>
            </a:r>
            <a:r>
              <a:rPr lang="en-CA" dirty="0">
                <a:latin typeface="Times New Roman" panose="02020603050405020304" pitchFamily="18" charset="0"/>
                <a:ea typeface="DengXian" panose="02010600030101010101" pitchFamily="2" charset="-122"/>
                <a:cs typeface="Times New Roman" panose="02020603050405020304" pitchFamily="18" charset="0"/>
              </a:rPr>
              <a:t>blackjack</a:t>
            </a:r>
            <a:r>
              <a:rPr lang="en-CA" dirty="0">
                <a:effectLst/>
                <a:latin typeface="Times New Roman" panose="02020603050405020304" pitchFamily="18" charset="0"/>
                <a:ea typeface="DengXian" panose="02010600030101010101" pitchFamily="2" charset="-122"/>
                <a:cs typeface="Times New Roman" panose="02020603050405020304" pitchFamily="18" charset="0"/>
              </a:rPr>
              <a:t> (Poundstone, 2005).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With the help of a computer, Thorp found the probability of winning is around 51% in </a:t>
            </a:r>
            <a:r>
              <a:rPr lang="en-CA" dirty="0">
                <a:latin typeface="Times New Roman" panose="02020603050405020304" pitchFamily="18" charset="0"/>
                <a:ea typeface="DengXian" panose="02010600030101010101" pitchFamily="2" charset="-122"/>
                <a:cs typeface="Times New Roman" panose="02020603050405020304" pitchFamily="18" charset="0"/>
              </a:rPr>
              <a:t>blackjack</a:t>
            </a:r>
            <a:r>
              <a:rPr lang="en-CA" dirty="0">
                <a:effectLst/>
                <a:latin typeface="Times New Roman" panose="02020603050405020304" pitchFamily="18" charset="0"/>
                <a:ea typeface="DengXian" panose="02010600030101010101" pitchFamily="2" charset="-122"/>
                <a:cs typeface="Times New Roman" panose="02020603050405020304" pitchFamily="18" charset="0"/>
              </a:rPr>
              <a:t> for a whole deck of cards, with correct strategies.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When some cards are being played, the probability of winning may change for the rest of the cards.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Thorp’s question was to determine the optimal amount of betting with varying probabilities of winning.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He used Kelly’s theory to solve the problem. </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We will briefly discuss his calculation.</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30543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79154-EB61-414F-A4C8-57BFF2389A19}"/>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240C966-DA29-42F5-9C18-F8CFC31EC6DF}"/>
                  </a:ext>
                </a:extLst>
              </p:cNvPr>
              <p:cNvSpPr>
                <a:spLocks noGrp="1"/>
              </p:cNvSpPr>
              <p:nvPr>
                <p:ph idx="1"/>
              </p:nvPr>
            </p:nvSpPr>
            <p:spPr/>
            <p:txBody>
              <a:bodyPr>
                <a:noAutofit/>
              </a:bodyPr>
              <a:lstStyle/>
              <a:p>
                <a:pPr>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In Blackjack, you bet a certain amount of money each hand. When you lose, you lose your bet. When you win, you double your bet. This means d = 1 in formula (4.2). When the winning probability is 51%, the optimal amount of betting, according to (4.2), is</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r>
                      <a:rPr lang="en-CA" sz="2400" i="1">
                        <a:effectLst/>
                        <a:latin typeface="Cambria Math" panose="02040503050406030204" pitchFamily="18" charset="0"/>
                        <a:ea typeface="DengXian" panose="02010600030101010101" pitchFamily="2" charset="-122"/>
                        <a:cs typeface="Times New Roman" panose="02020603050405020304" pitchFamily="18" charset="0"/>
                      </a:rPr>
                      <m:t>𝑥</m:t>
                    </m:r>
                    <m:r>
                      <a:rPr lang="en-CA" sz="2400" i="1">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2400" i="1">
                            <a:effectLst/>
                            <a:latin typeface="Cambria Math" panose="02040503050406030204" pitchFamily="18" charset="0"/>
                            <a:ea typeface="DengXian" panose="02010600030101010101" pitchFamily="2" charset="-122"/>
                            <a:cs typeface="Times New Roman" panose="02020603050405020304" pitchFamily="18" charset="0"/>
                          </a:rPr>
                          <m:t>2×0.51−1</m:t>
                        </m:r>
                      </m:num>
                      <m:den>
                        <m:r>
                          <a:rPr lang="en-CA" sz="2400" i="1">
                            <a:effectLst/>
                            <a:latin typeface="Cambria Math" panose="02040503050406030204" pitchFamily="18" charset="0"/>
                            <a:ea typeface="DengXian" panose="02010600030101010101" pitchFamily="2" charset="-122"/>
                            <a:cs typeface="Times New Roman" panose="02020603050405020304" pitchFamily="18" charset="0"/>
                          </a:rPr>
                          <m:t>1</m:t>
                        </m:r>
                      </m:den>
                    </m:f>
                    <m:r>
                      <m:rPr>
                        <m:nor/>
                      </m:rPr>
                      <a:rPr lang="en-CA" sz="2400">
                        <a:effectLst/>
                        <a:latin typeface="Times New Roman" panose="02020603050405020304" pitchFamily="18" charset="0"/>
                        <a:ea typeface="DengXian" panose="02010600030101010101" pitchFamily="2" charset="-122"/>
                        <a:cs typeface="Times New Roman" panose="02020603050405020304" pitchFamily="18" charset="0"/>
                      </a:rPr>
                      <m:t>    = 0.02 = 2%                                                                                                 </m:t>
                    </m:r>
                  </m:oMath>
                </a14:m>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You should bet 2% of your capital each time. The expected return, from formula (4.4), is</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				</a:t>
                </a:r>
                <a14:m>
                  <m:oMath xmlns:m="http://schemas.openxmlformats.org/officeDocument/2006/math">
                    <m:r>
                      <a:rPr lang="en-CA" sz="2400" i="1">
                        <a:effectLst/>
                        <a:latin typeface="Cambria Math" panose="02040503050406030204" pitchFamily="18" charset="0"/>
                        <a:ea typeface="DengXian" panose="02010600030101010101" pitchFamily="2" charset="-122"/>
                        <a:cs typeface="Times New Roman" panose="02020603050405020304" pitchFamily="18" charset="0"/>
                      </a:rPr>
                      <m:t>0.51</m:t>
                    </m:r>
                    <m:func>
                      <m:func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uncPr>
                      <m:fName>
                        <m:r>
                          <a:rPr lang="en-CA" sz="2400"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sz="2400" i="1">
                            <a:effectLst/>
                            <a:latin typeface="Cambria Math" panose="02040503050406030204" pitchFamily="18" charset="0"/>
                            <a:ea typeface="DengXian" panose="02010600030101010101" pitchFamily="2" charset="-122"/>
                            <a:cs typeface="Times New Roman" panose="02020603050405020304" pitchFamily="18" charset="0"/>
                          </a:rPr>
                          <m:t>0.51</m:t>
                        </m:r>
                      </m:e>
                    </m:func>
                    <m:r>
                      <a:rPr lang="en-CA" sz="2400" i="1">
                        <a:effectLst/>
                        <a:latin typeface="Cambria Math" panose="02040503050406030204" pitchFamily="18" charset="0"/>
                        <a:ea typeface="DengXian" panose="02010600030101010101" pitchFamily="2" charset="-122"/>
                        <a:cs typeface="Times New Roman" panose="02020603050405020304" pitchFamily="18" charset="0"/>
                      </a:rPr>
                      <m:t>+0.49</m:t>
                    </m:r>
                    <m:r>
                      <a:rPr lang="en-CA" sz="2400" i="1">
                        <a:effectLst/>
                        <a:latin typeface="Cambria Math" panose="02040503050406030204" pitchFamily="18" charset="0"/>
                        <a:ea typeface="DengXian" panose="02010600030101010101" pitchFamily="2" charset="-122"/>
                        <a:cs typeface="Times New Roman" panose="02020603050405020304" pitchFamily="18" charset="0"/>
                      </a:rPr>
                      <m:t>𝑙𝑛</m:t>
                    </m:r>
                    <m:r>
                      <a:rPr lang="en-CA" sz="2400" i="1">
                        <a:effectLst/>
                        <a:latin typeface="Cambria Math" panose="02040503050406030204" pitchFamily="18" charset="0"/>
                        <a:ea typeface="DengXian" panose="02010600030101010101" pitchFamily="2" charset="-122"/>
                        <a:cs typeface="Times New Roman" panose="02020603050405020304" pitchFamily="18" charset="0"/>
                      </a:rPr>
                      <m:t>0.49+</m:t>
                    </m:r>
                    <m:func>
                      <m:func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uncPr>
                      <m:fName>
                        <m:r>
                          <a:rPr lang="en-CA" sz="2400"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sz="2400" i="1">
                            <a:effectLst/>
                            <a:latin typeface="Cambria Math" panose="02040503050406030204" pitchFamily="18" charset="0"/>
                            <a:ea typeface="DengXian" panose="02010600030101010101" pitchFamily="2" charset="-122"/>
                            <a:cs typeface="Times New Roman" panose="02020603050405020304" pitchFamily="18" charset="0"/>
                          </a:rPr>
                          <m:t>2</m:t>
                        </m:r>
                      </m:e>
                    </m:func>
                    <m:r>
                      <a:rPr lang="en-CA" sz="2400" i="1">
                        <a:effectLst/>
                        <a:latin typeface="Cambria Math" panose="02040503050406030204" pitchFamily="18" charset="0"/>
                        <a:ea typeface="DengXian" panose="02010600030101010101" pitchFamily="2" charset="-122"/>
                        <a:cs typeface="Times New Roman" panose="02020603050405020304" pitchFamily="18" charset="0"/>
                      </a:rPr>
                      <m:t>=0.0002</m:t>
                    </m:r>
                  </m:oMath>
                </a14:m>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2400" dirty="0"/>
              </a:p>
            </p:txBody>
          </p:sp>
        </mc:Choice>
        <mc:Fallback xmlns="">
          <p:sp>
            <p:nvSpPr>
              <p:cNvPr id="3" name="Content Placeholder 2">
                <a:extLst>
                  <a:ext uri="{FF2B5EF4-FFF2-40B4-BE49-F238E27FC236}">
                    <a16:creationId xmlns:a16="http://schemas.microsoft.com/office/drawing/2014/main" id="{A240C966-DA29-42F5-9C18-F8CFC31EC6DF}"/>
                  </a:ext>
                </a:extLst>
              </p:cNvPr>
              <p:cNvSpPr>
                <a:spLocks noGrp="1" noRot="1" noChangeAspect="1" noMove="1" noResize="1" noEditPoints="1" noAdjustHandles="1" noChangeArrowheads="1" noChangeShapeType="1" noTextEdit="1"/>
              </p:cNvSpPr>
              <p:nvPr>
                <p:ph idx="1"/>
              </p:nvPr>
            </p:nvSpPr>
            <p:spPr>
              <a:blipFill>
                <a:blip r:embed="rId2"/>
                <a:stretch>
                  <a:fillRect l="-812" t="-1120" r="-870" b="-4902"/>
                </a:stretch>
              </a:blipFill>
            </p:spPr>
            <p:txBody>
              <a:bodyPr/>
              <a:lstStyle/>
              <a:p>
                <a:r>
                  <a:rPr lang="en-CA">
                    <a:noFill/>
                  </a:rPr>
                  <a:t> </a:t>
                </a:r>
              </a:p>
            </p:txBody>
          </p:sp>
        </mc:Fallback>
      </mc:AlternateContent>
    </p:spTree>
    <p:extLst>
      <p:ext uri="{BB962C8B-B14F-4D97-AF65-F5344CB8AC3E}">
        <p14:creationId xmlns:p14="http://schemas.microsoft.com/office/powerpoint/2010/main" val="3975352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F4D4C-A347-4B93-A2AB-C160508DD847}"/>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1EF0F6D-5EAA-4208-824A-795F6F53822B}"/>
                  </a:ext>
                </a:extLst>
              </p:cNvPr>
              <p:cNvSpPr>
                <a:spLocks noGrp="1"/>
              </p:cNvSpPr>
              <p:nvPr>
                <p:ph idx="1"/>
              </p:nvPr>
            </p:nvSpPr>
            <p:spPr/>
            <p:txBody>
              <a:bodyPr>
                <a:noAutofit/>
              </a:bodyPr>
              <a:lstStyle/>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This is an extremely small number, assuming that you adopt the best strategies. </a:t>
                </a:r>
              </a:p>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When some cards are being played, the probability of winning may change for the rest of the cards. </a:t>
                </a:r>
              </a:p>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Suppose the winning probability rises to 52%, or 53%, what are the amounts of betting and their corresponding returns? We will do the same calculation. </a:t>
                </a:r>
              </a:p>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The results are shown in the following. The amount of betting, from formula (4.2) would be </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400" dirty="0">
                    <a:effectLst/>
                    <a:latin typeface="Times New Roman" panose="02020603050405020304" pitchFamily="18" charset="0"/>
                    <a:ea typeface="DengXian" panose="02010600030101010101" pitchFamily="2" charset="-122"/>
                    <a:cs typeface="Times New Roman" panose="02020603050405020304" pitchFamily="18" charset="0"/>
                  </a:rPr>
                  <a:t>	</a:t>
                </a:r>
                <a14:m>
                  <m:oMath xmlns:m="http://schemas.openxmlformats.org/officeDocument/2006/math">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2400" i="1">
                            <a:effectLst/>
                            <a:latin typeface="Cambria Math" panose="02040503050406030204" pitchFamily="18" charset="0"/>
                            <a:ea typeface="DengXian" panose="02010600030101010101" pitchFamily="2" charset="-122"/>
                            <a:cs typeface="Times New Roman" panose="02020603050405020304" pitchFamily="18" charset="0"/>
                          </a:rPr>
                          <m:t>2×0.52−1</m:t>
                        </m:r>
                      </m:num>
                      <m:den>
                        <m:r>
                          <a:rPr lang="en-CA" sz="2400" i="1">
                            <a:effectLst/>
                            <a:latin typeface="Cambria Math" panose="02040503050406030204" pitchFamily="18" charset="0"/>
                            <a:ea typeface="DengXian" panose="02010600030101010101" pitchFamily="2" charset="-122"/>
                            <a:cs typeface="Times New Roman" panose="02020603050405020304" pitchFamily="18" charset="0"/>
                          </a:rPr>
                          <m:t>1</m:t>
                        </m:r>
                      </m:den>
                    </m:f>
                    <m:r>
                      <m:rPr>
                        <m:nor/>
                      </m:rPr>
                      <a:rPr lang="en-CA" sz="2400">
                        <a:effectLst/>
                        <a:latin typeface="Times New Roman" panose="02020603050405020304" pitchFamily="18" charset="0"/>
                        <a:ea typeface="DengXian" panose="02010600030101010101" pitchFamily="2" charset="-122"/>
                        <a:cs typeface="Times New Roman" panose="02020603050405020304" pitchFamily="18" charset="0"/>
                      </a:rPr>
                      <m:t>    = 0.04 = 4%    ,              </m:t>
                    </m:r>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2400" i="1">
                            <a:effectLst/>
                            <a:latin typeface="Cambria Math" panose="02040503050406030204" pitchFamily="18" charset="0"/>
                            <a:ea typeface="DengXian" panose="02010600030101010101" pitchFamily="2" charset="-122"/>
                            <a:cs typeface="Times New Roman" panose="02020603050405020304" pitchFamily="18" charset="0"/>
                          </a:rPr>
                          <m:t>2×0.53−1</m:t>
                        </m:r>
                      </m:num>
                      <m:den>
                        <m:r>
                          <a:rPr lang="en-CA" sz="2400" i="1">
                            <a:effectLst/>
                            <a:latin typeface="Cambria Math" panose="02040503050406030204" pitchFamily="18" charset="0"/>
                            <a:ea typeface="DengXian" panose="02010600030101010101" pitchFamily="2" charset="-122"/>
                            <a:cs typeface="Times New Roman" panose="02020603050405020304" pitchFamily="18" charset="0"/>
                          </a:rPr>
                          <m:t>1</m:t>
                        </m:r>
                      </m:den>
                    </m:f>
                    <m:r>
                      <m:rPr>
                        <m:nor/>
                      </m:rPr>
                      <a:rPr lang="en-CA" sz="2400">
                        <a:effectLst/>
                        <a:latin typeface="Times New Roman" panose="02020603050405020304" pitchFamily="18" charset="0"/>
                        <a:ea typeface="DengXian" panose="02010600030101010101" pitchFamily="2" charset="-122"/>
                        <a:cs typeface="Times New Roman" panose="02020603050405020304" pitchFamily="18" charset="0"/>
                      </a:rPr>
                      <m:t>    = 0.06 = 6%    </m:t>
                    </m:r>
                  </m:oMath>
                </a14:m>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A1EF0F6D-5EAA-4208-824A-795F6F53822B}"/>
                  </a:ext>
                </a:extLst>
              </p:cNvPr>
              <p:cNvSpPr>
                <a:spLocks noGrp="1" noRot="1" noChangeAspect="1" noMove="1" noResize="1" noEditPoints="1" noAdjustHandles="1" noChangeArrowheads="1" noChangeShapeType="1" noTextEdit="1"/>
              </p:cNvSpPr>
              <p:nvPr>
                <p:ph idx="1"/>
              </p:nvPr>
            </p:nvSpPr>
            <p:spPr>
              <a:blipFill>
                <a:blip r:embed="rId2"/>
                <a:stretch>
                  <a:fillRect l="-812" t="-1120" r="-870"/>
                </a:stretch>
              </a:blipFill>
            </p:spPr>
            <p:txBody>
              <a:bodyPr/>
              <a:lstStyle/>
              <a:p>
                <a:r>
                  <a:rPr lang="en-CA">
                    <a:noFill/>
                  </a:rPr>
                  <a:t> </a:t>
                </a:r>
              </a:p>
            </p:txBody>
          </p:sp>
        </mc:Fallback>
      </mc:AlternateContent>
    </p:spTree>
    <p:extLst>
      <p:ext uri="{BB962C8B-B14F-4D97-AF65-F5344CB8AC3E}">
        <p14:creationId xmlns:p14="http://schemas.microsoft.com/office/powerpoint/2010/main" val="36098431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C5421-77A3-4F41-8BFA-B5C9B7A78C27}"/>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E28F3A9-EFF7-48D5-8D7E-03579A8BA831}"/>
                  </a:ext>
                </a:extLst>
              </p:cNvPr>
              <p:cNvSpPr>
                <a:spLocks noGrp="1"/>
              </p:cNvSpPr>
              <p:nvPr>
                <p:ph idx="1"/>
              </p:nvPr>
            </p:nvSpPr>
            <p:spPr/>
            <p:txBody>
              <a:bodyPr/>
              <a:lstStyle/>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The expected returns, from formula (4.4), are</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	</a:t>
                </a:r>
                <a14:m>
                  <m:oMath xmlns:m="http://schemas.openxmlformats.org/officeDocument/2006/math">
                    <m:r>
                      <a:rPr lang="en-CA" sz="2800" i="1">
                        <a:effectLst/>
                        <a:latin typeface="Cambria Math" panose="02040503050406030204" pitchFamily="18" charset="0"/>
                        <a:ea typeface="DengXian" panose="02010600030101010101" pitchFamily="2" charset="-122"/>
                        <a:cs typeface="Times New Roman" panose="02020603050405020304" pitchFamily="18" charset="0"/>
                      </a:rPr>
                      <m:t>0.52</m:t>
                    </m:r>
                    <m:func>
                      <m:func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funcPr>
                      <m:fName>
                        <m:r>
                          <a:rPr lang="en-CA" sz="2800"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sz="2800" i="1">
                            <a:effectLst/>
                            <a:latin typeface="Cambria Math" panose="02040503050406030204" pitchFamily="18" charset="0"/>
                            <a:ea typeface="DengXian" panose="02010600030101010101" pitchFamily="2" charset="-122"/>
                            <a:cs typeface="Times New Roman" panose="02020603050405020304" pitchFamily="18" charset="0"/>
                          </a:rPr>
                          <m:t>0.52</m:t>
                        </m:r>
                      </m:e>
                    </m:func>
                    <m:r>
                      <a:rPr lang="en-CA" sz="2800" i="1">
                        <a:effectLst/>
                        <a:latin typeface="Cambria Math" panose="02040503050406030204" pitchFamily="18" charset="0"/>
                        <a:ea typeface="DengXian" panose="02010600030101010101" pitchFamily="2" charset="-122"/>
                        <a:cs typeface="Times New Roman" panose="02020603050405020304" pitchFamily="18" charset="0"/>
                      </a:rPr>
                      <m:t>+0.48</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𝑙𝑛</m:t>
                    </m:r>
                    <m:r>
                      <a:rPr lang="en-CA" sz="2800" i="1">
                        <a:effectLst/>
                        <a:latin typeface="Cambria Math" panose="02040503050406030204" pitchFamily="18" charset="0"/>
                        <a:ea typeface="DengXian" panose="02010600030101010101" pitchFamily="2" charset="-122"/>
                        <a:cs typeface="Times New Roman" panose="02020603050405020304" pitchFamily="18" charset="0"/>
                      </a:rPr>
                      <m:t>0.48+</m:t>
                    </m:r>
                    <m:func>
                      <m:func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funcPr>
                      <m:fName>
                        <m:r>
                          <a:rPr lang="en-CA" sz="2800"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sz="2800" i="1">
                            <a:effectLst/>
                            <a:latin typeface="Cambria Math" panose="02040503050406030204" pitchFamily="18" charset="0"/>
                            <a:ea typeface="DengXian" panose="02010600030101010101" pitchFamily="2" charset="-122"/>
                            <a:cs typeface="Times New Roman" panose="02020603050405020304" pitchFamily="18" charset="0"/>
                          </a:rPr>
                          <m:t>2</m:t>
                        </m:r>
                      </m:e>
                    </m:func>
                    <m:r>
                      <a:rPr lang="en-CA" sz="2800" i="1">
                        <a:effectLst/>
                        <a:latin typeface="Cambria Math" panose="02040503050406030204" pitchFamily="18" charset="0"/>
                        <a:ea typeface="DengXian" panose="02010600030101010101" pitchFamily="2" charset="-122"/>
                        <a:cs typeface="Times New Roman" panose="02020603050405020304" pitchFamily="18" charset="0"/>
                      </a:rPr>
                      <m:t>=0.0008,   0.53</m:t>
                    </m:r>
                    <m:func>
                      <m:func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funcPr>
                      <m:fName>
                        <m:r>
                          <a:rPr lang="en-CA" sz="2800"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sz="2800" i="1">
                            <a:effectLst/>
                            <a:latin typeface="Cambria Math" panose="02040503050406030204" pitchFamily="18" charset="0"/>
                            <a:ea typeface="DengXian" panose="02010600030101010101" pitchFamily="2" charset="-122"/>
                            <a:cs typeface="Times New Roman" panose="02020603050405020304" pitchFamily="18" charset="0"/>
                          </a:rPr>
                          <m:t>0.53</m:t>
                        </m:r>
                      </m:e>
                    </m:func>
                    <m:r>
                      <a:rPr lang="en-CA" sz="2800" i="1">
                        <a:effectLst/>
                        <a:latin typeface="Cambria Math" panose="02040503050406030204" pitchFamily="18" charset="0"/>
                        <a:ea typeface="DengXian" panose="02010600030101010101" pitchFamily="2" charset="-122"/>
                        <a:cs typeface="Times New Roman" panose="02020603050405020304" pitchFamily="18" charset="0"/>
                      </a:rPr>
                      <m:t>+0.47</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𝑙𝑛</m:t>
                    </m:r>
                    <m:r>
                      <a:rPr lang="en-CA" sz="2800" i="1">
                        <a:effectLst/>
                        <a:latin typeface="Cambria Math" panose="02040503050406030204" pitchFamily="18" charset="0"/>
                        <a:ea typeface="DengXian" panose="02010600030101010101" pitchFamily="2" charset="-122"/>
                        <a:cs typeface="Times New Roman" panose="02020603050405020304" pitchFamily="18" charset="0"/>
                      </a:rPr>
                      <m:t>0.47+</m:t>
                    </m:r>
                    <m:func>
                      <m:func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funcPr>
                      <m:fName>
                        <m:r>
                          <a:rPr lang="en-CA" sz="2800" i="1">
                            <a:effectLst/>
                            <a:latin typeface="Cambria Math" panose="02040503050406030204" pitchFamily="18" charset="0"/>
                            <a:ea typeface="DengXian" panose="02010600030101010101" pitchFamily="2" charset="-122"/>
                            <a:cs typeface="Times New Roman" panose="02020603050405020304" pitchFamily="18" charset="0"/>
                          </a:rPr>
                          <m:t>𝑙𝑛</m:t>
                        </m:r>
                      </m:fName>
                      <m:e>
                        <m:r>
                          <a:rPr lang="en-CA" sz="2800" i="1">
                            <a:effectLst/>
                            <a:latin typeface="Cambria Math" panose="02040503050406030204" pitchFamily="18" charset="0"/>
                            <a:ea typeface="DengXian" panose="02010600030101010101" pitchFamily="2" charset="-122"/>
                            <a:cs typeface="Times New Roman" panose="02020603050405020304" pitchFamily="18" charset="0"/>
                          </a:rPr>
                          <m:t>2</m:t>
                        </m:r>
                      </m:e>
                    </m:func>
                    <m:r>
                      <a:rPr lang="en-CA" sz="2800" i="1">
                        <a:effectLst/>
                        <a:latin typeface="Cambria Math" panose="02040503050406030204" pitchFamily="18" charset="0"/>
                        <a:ea typeface="DengXian" panose="02010600030101010101" pitchFamily="2" charset="-122"/>
                        <a:cs typeface="Times New Roman" panose="02020603050405020304" pitchFamily="18" charset="0"/>
                      </a:rPr>
                      <m:t>=0.0018</m:t>
                    </m:r>
                  </m:oMath>
                </a14:m>
                <a:endParaRPr lang="en-CA" dirty="0"/>
              </a:p>
            </p:txBody>
          </p:sp>
        </mc:Choice>
        <mc:Fallback xmlns="">
          <p:sp>
            <p:nvSpPr>
              <p:cNvPr id="3" name="Content Placeholder 2">
                <a:extLst>
                  <a:ext uri="{FF2B5EF4-FFF2-40B4-BE49-F238E27FC236}">
                    <a16:creationId xmlns:a16="http://schemas.microsoft.com/office/drawing/2014/main" id="{2E28F3A9-EFF7-48D5-8D7E-03579A8BA831}"/>
                  </a:ext>
                </a:extLst>
              </p:cNvPr>
              <p:cNvSpPr>
                <a:spLocks noGrp="1" noRot="1" noChangeAspect="1" noMove="1" noResize="1" noEditPoints="1" noAdjustHandles="1" noChangeArrowheads="1" noChangeShapeType="1" noTextEdit="1"/>
              </p:cNvSpPr>
              <p:nvPr>
                <p:ph idx="1"/>
              </p:nvPr>
            </p:nvSpPr>
            <p:spPr>
              <a:blipFill>
                <a:blip r:embed="rId2"/>
                <a:stretch>
                  <a:fillRect l="-1043" t="-1401"/>
                </a:stretch>
              </a:blipFill>
            </p:spPr>
            <p:txBody>
              <a:bodyPr/>
              <a:lstStyle/>
              <a:p>
                <a:r>
                  <a:rPr lang="en-CA">
                    <a:noFill/>
                  </a:rPr>
                  <a:t> </a:t>
                </a:r>
              </a:p>
            </p:txBody>
          </p:sp>
        </mc:Fallback>
      </mc:AlternateContent>
    </p:spTree>
    <p:extLst>
      <p:ext uri="{BB962C8B-B14F-4D97-AF65-F5344CB8AC3E}">
        <p14:creationId xmlns:p14="http://schemas.microsoft.com/office/powerpoint/2010/main" val="2706784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10E2B-79C0-4193-3875-FD5EFAD53888}"/>
              </a:ext>
            </a:extLst>
          </p:cNvPr>
          <p:cNvSpPr>
            <a:spLocks noGrp="1"/>
          </p:cNvSpPr>
          <p:nvPr>
            <p:ph type="title"/>
          </p:nvPr>
        </p:nvSpPr>
        <p:spPr/>
        <p:txBody>
          <a:bodyPr/>
          <a:lstStyle/>
          <a:p>
            <a:r>
              <a:rPr lang="en-CA" dirty="0"/>
              <a:t>The expected amount of money after one thousand hand of playing</a:t>
            </a:r>
          </a:p>
        </p:txBody>
      </p:sp>
      <p:graphicFrame>
        <p:nvGraphicFramePr>
          <p:cNvPr id="4" name="Content Placeholder 3">
            <a:extLst>
              <a:ext uri="{FF2B5EF4-FFF2-40B4-BE49-F238E27FC236}">
                <a16:creationId xmlns:a16="http://schemas.microsoft.com/office/drawing/2014/main" id="{C797B2F9-0264-58EF-1047-3CD3320650E2}"/>
              </a:ext>
            </a:extLst>
          </p:cNvPr>
          <p:cNvGraphicFramePr>
            <a:graphicFrameLocks noGrp="1"/>
          </p:cNvGraphicFramePr>
          <p:nvPr>
            <p:ph idx="1"/>
            <p:extLst>
              <p:ext uri="{D42A27DB-BD31-4B8C-83A1-F6EECF244321}">
                <p14:modId xmlns:p14="http://schemas.microsoft.com/office/powerpoint/2010/main" val="4246934397"/>
              </p:ext>
            </p:extLst>
          </p:nvPr>
        </p:nvGraphicFramePr>
        <p:xfrm>
          <a:off x="1645920" y="2286000"/>
          <a:ext cx="7609843" cy="3924726"/>
        </p:xfrm>
        <a:graphic>
          <a:graphicData uri="http://schemas.openxmlformats.org/drawingml/2006/table">
            <a:tbl>
              <a:tblPr>
                <a:tableStyleId>{5C22544A-7EE6-4342-B048-85BDC9FD1C3A}</a:tableStyleId>
              </a:tblPr>
              <a:tblGrid>
                <a:gridCol w="4146051">
                  <a:extLst>
                    <a:ext uri="{9D8B030D-6E8A-4147-A177-3AD203B41FA5}">
                      <a16:colId xmlns:a16="http://schemas.microsoft.com/office/drawing/2014/main" val="1986261023"/>
                    </a:ext>
                  </a:extLst>
                </a:gridCol>
                <a:gridCol w="1731896">
                  <a:extLst>
                    <a:ext uri="{9D8B030D-6E8A-4147-A177-3AD203B41FA5}">
                      <a16:colId xmlns:a16="http://schemas.microsoft.com/office/drawing/2014/main" val="3006893538"/>
                    </a:ext>
                  </a:extLst>
                </a:gridCol>
                <a:gridCol w="1731896">
                  <a:extLst>
                    <a:ext uri="{9D8B030D-6E8A-4147-A177-3AD203B41FA5}">
                      <a16:colId xmlns:a16="http://schemas.microsoft.com/office/drawing/2014/main" val="3973808565"/>
                    </a:ext>
                  </a:extLst>
                </a:gridCol>
              </a:tblGrid>
              <a:tr h="584451">
                <a:tc>
                  <a:txBody>
                    <a:bodyPr/>
                    <a:lstStyle/>
                    <a:p>
                      <a:pPr algn="l" fontAlgn="b"/>
                      <a:r>
                        <a:rPr lang="en-CA" sz="3200" u="none" strike="noStrike">
                          <a:effectLst/>
                        </a:rPr>
                        <a:t>d</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1</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1</a:t>
                      </a:r>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59172676"/>
                  </a:ext>
                </a:extLst>
              </a:tr>
              <a:tr h="584451">
                <a:tc>
                  <a:txBody>
                    <a:bodyPr/>
                    <a:lstStyle/>
                    <a:p>
                      <a:pPr algn="l" fontAlgn="b"/>
                      <a:r>
                        <a:rPr lang="en-CA" sz="3200" u="none" strike="noStrike">
                          <a:effectLst/>
                        </a:rPr>
                        <a:t>p</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0.51</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0.53</a:t>
                      </a:r>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9031787"/>
                  </a:ext>
                </a:extLst>
              </a:tr>
              <a:tr h="584451">
                <a:tc>
                  <a:txBody>
                    <a:bodyPr/>
                    <a:lstStyle/>
                    <a:p>
                      <a:pPr algn="l" fontAlgn="b"/>
                      <a:r>
                        <a:rPr lang="en-CA" sz="3200" u="none" strike="noStrike">
                          <a:effectLst/>
                        </a:rPr>
                        <a:t>amount of betting</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0.02</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0.06</a:t>
                      </a:r>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94584379"/>
                  </a:ext>
                </a:extLst>
              </a:tr>
              <a:tr h="584451">
                <a:tc>
                  <a:txBody>
                    <a:bodyPr/>
                    <a:lstStyle/>
                    <a:p>
                      <a:pPr algn="l" fontAlgn="b"/>
                      <a:r>
                        <a:rPr lang="en-CA" sz="3200" u="none" strike="noStrike">
                          <a:effectLst/>
                        </a:rPr>
                        <a:t>return</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0.0002</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0.0018</a:t>
                      </a:r>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231384251"/>
                  </a:ext>
                </a:extLst>
              </a:tr>
              <a:tr h="584451">
                <a:tc>
                  <a:txBody>
                    <a:bodyPr/>
                    <a:lstStyle/>
                    <a:p>
                      <a:pPr algn="l" fontAlgn="b"/>
                      <a:r>
                        <a:rPr lang="en-CA" sz="3200" u="none" strike="noStrike">
                          <a:effectLst/>
                        </a:rPr>
                        <a:t>hands</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1000</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1000</a:t>
                      </a:r>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748152437"/>
                  </a:ext>
                </a:extLst>
              </a:tr>
              <a:tr h="1002471">
                <a:tc>
                  <a:txBody>
                    <a:bodyPr/>
                    <a:lstStyle/>
                    <a:p>
                      <a:pPr algn="l" fontAlgn="b"/>
                      <a:r>
                        <a:rPr lang="en-CA" sz="3200" u="none" strike="noStrike">
                          <a:effectLst/>
                        </a:rPr>
                        <a:t>final amount of money</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1.22142</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6.05619</a:t>
                      </a:r>
                      <a:endParaRPr lang="en-CA" sz="3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55777012"/>
                  </a:ext>
                </a:extLst>
              </a:tr>
            </a:tbl>
          </a:graphicData>
        </a:graphic>
      </p:graphicFrame>
    </p:spTree>
    <p:extLst>
      <p:ext uri="{BB962C8B-B14F-4D97-AF65-F5344CB8AC3E}">
        <p14:creationId xmlns:p14="http://schemas.microsoft.com/office/powerpoint/2010/main" val="2188282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467B8-FA62-4A86-A991-B36D9E11EAFC}"/>
              </a:ext>
            </a:extLst>
          </p:cNvPr>
          <p:cNvSpPr>
            <a:spLocks noGrp="1"/>
          </p:cNvSpPr>
          <p:nvPr>
            <p:ph type="title"/>
          </p:nvPr>
        </p:nvSpPr>
        <p:spPr/>
        <p:txBody>
          <a:bodyPr/>
          <a:lstStyle/>
          <a:p>
            <a:r>
              <a:rPr lang="en-CA" dirty="0"/>
              <a:t>Should we attempt to maximize geometric return?</a:t>
            </a:r>
          </a:p>
        </p:txBody>
      </p:sp>
      <p:sp>
        <p:nvSpPr>
          <p:cNvPr id="3" name="Content Placeholder 2">
            <a:extLst>
              <a:ext uri="{FF2B5EF4-FFF2-40B4-BE49-F238E27FC236}">
                <a16:creationId xmlns:a16="http://schemas.microsoft.com/office/drawing/2014/main" id="{9DEF70AF-4181-411D-A966-99579B8787AC}"/>
              </a:ext>
            </a:extLst>
          </p:cNvPr>
          <p:cNvSpPr>
            <a:spLocks noGrp="1"/>
          </p:cNvSpPr>
          <p:nvPr>
            <p:ph idx="1"/>
          </p:nvPr>
        </p:nvSpPr>
        <p:spPr/>
        <p:txBody>
          <a:bodyPr/>
          <a:lstStyle/>
          <a:p>
            <a:r>
              <a:rPr lang="en-CA" dirty="0"/>
              <a:t>When we attempt to maximize geometric return, the return volatility is often higher than the level we are comfortable with.</a:t>
            </a:r>
          </a:p>
          <a:p>
            <a:r>
              <a:rPr lang="en-CA" dirty="0"/>
              <a:t>We may choose portfolios with lower risk. </a:t>
            </a:r>
          </a:p>
          <a:p>
            <a:r>
              <a:rPr lang="en-CA" dirty="0"/>
              <a:t>We can calculate the corresponding geometric return.</a:t>
            </a:r>
          </a:p>
          <a:p>
            <a:r>
              <a:rPr lang="en-CA" dirty="0"/>
              <a:t>Another reason to choose a more conservative portfolio is that we often overestimate the return of our favorite stocks.</a:t>
            </a:r>
          </a:p>
          <a:p>
            <a:r>
              <a:rPr lang="en-CA" dirty="0"/>
              <a:t>By taking a more conservative approach, we may actually achieve near maximal geometric return.</a:t>
            </a:r>
          </a:p>
          <a:p>
            <a:endParaRPr lang="en-CA" dirty="0"/>
          </a:p>
        </p:txBody>
      </p:sp>
    </p:spTree>
    <p:extLst>
      <p:ext uri="{BB962C8B-B14F-4D97-AF65-F5344CB8AC3E}">
        <p14:creationId xmlns:p14="http://schemas.microsoft.com/office/powerpoint/2010/main" val="1372947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CBB30-8AB8-4CA8-B296-6881EEC2A5B0}"/>
              </a:ext>
            </a:extLst>
          </p:cNvPr>
          <p:cNvSpPr>
            <a:spLocks noGrp="1"/>
          </p:cNvSpPr>
          <p:nvPr>
            <p:ph type="title"/>
          </p:nvPr>
        </p:nvSpPr>
        <p:spPr/>
        <p:txBody>
          <a:bodyPr/>
          <a:lstStyle/>
          <a:p>
            <a:r>
              <a:rPr lang="en-CA" dirty="0"/>
              <a:t>Geometric return and arithmetic return</a:t>
            </a:r>
          </a:p>
        </p:txBody>
      </p:sp>
      <p:sp>
        <p:nvSpPr>
          <p:cNvPr id="3" name="Content Placeholder 2">
            <a:extLst>
              <a:ext uri="{FF2B5EF4-FFF2-40B4-BE49-F238E27FC236}">
                <a16:creationId xmlns:a16="http://schemas.microsoft.com/office/drawing/2014/main" id="{C49B7278-E3AD-4497-A2B6-CDC64F0DFF91}"/>
              </a:ext>
            </a:extLst>
          </p:cNvPr>
          <p:cNvSpPr>
            <a:spLocks noGrp="1"/>
          </p:cNvSpPr>
          <p:nvPr>
            <p:ph idx="1"/>
          </p:nvPr>
        </p:nvSpPr>
        <p:spPr/>
        <p:txBody>
          <a:bodyPr/>
          <a:lstStyle/>
          <a:p>
            <a:r>
              <a:rPr lang="en-CA" dirty="0"/>
              <a:t>The key point is that geometric return gives us more accurate description of return than arithmetic return.</a:t>
            </a:r>
          </a:p>
          <a:p>
            <a:r>
              <a:rPr lang="en-CA" dirty="0"/>
              <a:t>That is why we should measure asset returns with geometric return, instead of arithmetic return in the standard investment theory.</a:t>
            </a:r>
          </a:p>
          <a:p>
            <a:r>
              <a:rPr lang="en-CA" dirty="0"/>
              <a:t>We don’t necessarily pursue a strategy that maximize geometric return.</a:t>
            </a:r>
          </a:p>
        </p:txBody>
      </p:sp>
    </p:spTree>
    <p:extLst>
      <p:ext uri="{BB962C8B-B14F-4D97-AF65-F5344CB8AC3E}">
        <p14:creationId xmlns:p14="http://schemas.microsoft.com/office/powerpoint/2010/main" val="32483069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32C91-975D-4C94-9681-2EC441332FC4}"/>
              </a:ext>
            </a:extLst>
          </p:cNvPr>
          <p:cNvSpPr>
            <a:spLocks noGrp="1"/>
          </p:cNvSpPr>
          <p:nvPr>
            <p:ph type="title"/>
          </p:nvPr>
        </p:nvSpPr>
        <p:spPr/>
        <p:txBody>
          <a:bodyPr/>
          <a:lstStyle/>
          <a:p>
            <a:r>
              <a:rPr lang="en-CA" dirty="0"/>
              <a:t>The life of Ed Thorp (1932 -    </a:t>
            </a:r>
          </a:p>
        </p:txBody>
      </p:sp>
      <p:sp>
        <p:nvSpPr>
          <p:cNvPr id="3" name="Content Placeholder 2">
            <a:extLst>
              <a:ext uri="{FF2B5EF4-FFF2-40B4-BE49-F238E27FC236}">
                <a16:creationId xmlns:a16="http://schemas.microsoft.com/office/drawing/2014/main" id="{BE9ED40A-44D7-4AB4-AC56-B6549A4B4E86}"/>
              </a:ext>
            </a:extLst>
          </p:cNvPr>
          <p:cNvSpPr>
            <a:spLocks noGrp="1"/>
          </p:cNvSpPr>
          <p:nvPr>
            <p:ph idx="1"/>
          </p:nvPr>
        </p:nvSpPr>
        <p:spPr/>
        <p:txBody>
          <a:bodyPr>
            <a:normAutofit/>
          </a:bodyPr>
          <a:lstStyle/>
          <a:p>
            <a:r>
              <a:rPr lang="en-CA" dirty="0"/>
              <a:t>A mathematician interested in blackjack</a:t>
            </a:r>
          </a:p>
          <a:p>
            <a:r>
              <a:rPr lang="en-CA" dirty="0"/>
              <a:t>In 1961, he presented a paper titled </a:t>
            </a:r>
          </a:p>
          <a:p>
            <a:r>
              <a:rPr lang="en-CA" dirty="0"/>
              <a:t>Fortune’s Formula: A Winning Strategy for Blackjack</a:t>
            </a:r>
          </a:p>
          <a:p>
            <a:r>
              <a:rPr lang="en-CA" dirty="0"/>
              <a:t>This attracted a lot of media attention.</a:t>
            </a:r>
          </a:p>
          <a:p>
            <a:r>
              <a:rPr lang="en-CA" dirty="0"/>
              <a:t>Some people offered to bankroll Thorp for a real play.</a:t>
            </a:r>
          </a:p>
          <a:p>
            <a:endParaRPr lang="en-CA" dirty="0"/>
          </a:p>
        </p:txBody>
      </p:sp>
    </p:spTree>
    <p:extLst>
      <p:ext uri="{BB962C8B-B14F-4D97-AF65-F5344CB8AC3E}">
        <p14:creationId xmlns:p14="http://schemas.microsoft.com/office/powerpoint/2010/main" val="42256344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A37C7-D308-44C2-B052-E1D43195B8A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12F9931-B043-47BF-A89F-AB7AA874967C}"/>
              </a:ext>
            </a:extLst>
          </p:cNvPr>
          <p:cNvSpPr>
            <a:spLocks noGrp="1"/>
          </p:cNvSpPr>
          <p:nvPr>
            <p:ph idx="1"/>
          </p:nvPr>
        </p:nvSpPr>
        <p:spPr/>
        <p:txBody>
          <a:bodyPr/>
          <a:lstStyle/>
          <a:p>
            <a:r>
              <a:rPr lang="en-CA" dirty="0"/>
              <a:t>They went to Reno casinos.</a:t>
            </a:r>
          </a:p>
          <a:p>
            <a:r>
              <a:rPr lang="en-CA" dirty="0"/>
              <a:t>Thorp used Kelly’s formula to determine his betting size in blackjack.</a:t>
            </a:r>
          </a:p>
          <a:p>
            <a:r>
              <a:rPr lang="en-CA" dirty="0"/>
              <a:t>They made a lot of money</a:t>
            </a:r>
          </a:p>
          <a:p>
            <a:r>
              <a:rPr lang="en-CA" dirty="0"/>
              <a:t>Later Thorp wrote Beat the Dealer (1966), in which he explained the game strategy in detail.</a:t>
            </a:r>
          </a:p>
        </p:txBody>
      </p:sp>
    </p:spTree>
    <p:extLst>
      <p:ext uri="{BB962C8B-B14F-4D97-AF65-F5344CB8AC3E}">
        <p14:creationId xmlns:p14="http://schemas.microsoft.com/office/powerpoint/2010/main" val="267886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350FC-06FE-11F6-D6A5-ED55A61D543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B5BE54D-B911-9BBA-6A89-363AA79E2B12}"/>
              </a:ext>
            </a:extLst>
          </p:cNvPr>
          <p:cNvSpPr>
            <a:spLocks noGrp="1"/>
          </p:cNvSpPr>
          <p:nvPr>
            <p:ph idx="1"/>
          </p:nvPr>
        </p:nvSpPr>
        <p:spPr/>
        <p:txBody>
          <a:bodyPr/>
          <a:lstStyle/>
          <a:p>
            <a:r>
              <a:rPr lang="en-CA" dirty="0"/>
              <a:t>The standard investment theory can provide answer only the first question. </a:t>
            </a:r>
          </a:p>
          <a:p>
            <a:r>
              <a:rPr lang="en-CA" dirty="0"/>
              <a:t>Here the answer is very vague. It depends on your own utility, kicking the ball back to yourself.</a:t>
            </a:r>
          </a:p>
          <a:p>
            <a:r>
              <a:rPr lang="en-CA" dirty="0"/>
              <a:t>We will discuss how a geometric return based theory answer these questions.</a:t>
            </a:r>
          </a:p>
        </p:txBody>
      </p:sp>
    </p:spTree>
    <p:extLst>
      <p:ext uri="{BB962C8B-B14F-4D97-AF65-F5344CB8AC3E}">
        <p14:creationId xmlns:p14="http://schemas.microsoft.com/office/powerpoint/2010/main" val="6885113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29CEB-A55A-4A63-AE9D-B481F089278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D09D672-55B0-4253-9324-76B09804C1A2}"/>
              </a:ext>
            </a:extLst>
          </p:cNvPr>
          <p:cNvSpPr>
            <a:spLocks noGrp="1"/>
          </p:cNvSpPr>
          <p:nvPr>
            <p:ph idx="1"/>
          </p:nvPr>
        </p:nvSpPr>
        <p:spPr/>
        <p:txBody>
          <a:bodyPr>
            <a:normAutofit/>
          </a:bodyPr>
          <a:lstStyle/>
          <a:p>
            <a:r>
              <a:rPr lang="en-CA" dirty="0"/>
              <a:t>After he got famous in blackjack, it became difficult for him to play in casinos again.</a:t>
            </a:r>
          </a:p>
          <a:p>
            <a:r>
              <a:rPr lang="en-CA" dirty="0"/>
              <a:t>Thorp turned his attention to the stock market, the world’s largest casino.</a:t>
            </a:r>
          </a:p>
          <a:p>
            <a:r>
              <a:rPr lang="en-CA" dirty="0"/>
              <a:t>Initially, he wasn’t successful in stock picking.</a:t>
            </a:r>
          </a:p>
          <a:p>
            <a:r>
              <a:rPr lang="en-CA" dirty="0"/>
              <a:t>He figured his edge is in mathematics. </a:t>
            </a:r>
          </a:p>
          <a:p>
            <a:r>
              <a:rPr lang="en-CA" dirty="0"/>
              <a:t>So he focused on technically complicated instruments, such as warrants.</a:t>
            </a:r>
          </a:p>
          <a:p>
            <a:endParaRPr lang="en-CA" dirty="0"/>
          </a:p>
        </p:txBody>
      </p:sp>
    </p:spTree>
    <p:extLst>
      <p:ext uri="{BB962C8B-B14F-4D97-AF65-F5344CB8AC3E}">
        <p14:creationId xmlns:p14="http://schemas.microsoft.com/office/powerpoint/2010/main" val="28722422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A2A2E-FB56-4CBF-825A-8FDD99CEFDC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8BAE8F1-F433-4CBB-9019-98B96CA72053}"/>
              </a:ext>
            </a:extLst>
          </p:cNvPr>
          <p:cNvSpPr>
            <a:spLocks noGrp="1"/>
          </p:cNvSpPr>
          <p:nvPr>
            <p:ph idx="1"/>
          </p:nvPr>
        </p:nvSpPr>
        <p:spPr/>
        <p:txBody>
          <a:bodyPr>
            <a:normAutofit/>
          </a:bodyPr>
          <a:lstStyle/>
          <a:p>
            <a:r>
              <a:rPr lang="en-CA" dirty="0"/>
              <a:t>He studied whether warrants are undervalued or overvalued relative to stocks.</a:t>
            </a:r>
          </a:p>
          <a:p>
            <a:r>
              <a:rPr lang="en-CA" dirty="0"/>
              <a:t>He buy undervalued warrants or short overvalued warrants, hedged with underlying stocks.</a:t>
            </a:r>
          </a:p>
          <a:p>
            <a:r>
              <a:rPr lang="en-CA" dirty="0"/>
              <a:t>He did very well on his personal account. </a:t>
            </a:r>
          </a:p>
          <a:p>
            <a:r>
              <a:rPr lang="en-CA" dirty="0"/>
              <a:t>He tried to get more money for investment.</a:t>
            </a:r>
          </a:p>
          <a:p>
            <a:r>
              <a:rPr lang="en-CA" dirty="0"/>
              <a:t>But he was not successful.</a:t>
            </a:r>
          </a:p>
          <a:p>
            <a:endParaRPr lang="en-CA" dirty="0"/>
          </a:p>
        </p:txBody>
      </p:sp>
    </p:spTree>
    <p:extLst>
      <p:ext uri="{BB962C8B-B14F-4D97-AF65-F5344CB8AC3E}">
        <p14:creationId xmlns:p14="http://schemas.microsoft.com/office/powerpoint/2010/main" val="4183060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816E7-F5DE-461E-9361-1B39382210F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DF78B8A-AC30-46CE-BED0-4EB6129D54E8}"/>
              </a:ext>
            </a:extLst>
          </p:cNvPr>
          <p:cNvSpPr>
            <a:spLocks noGrp="1"/>
          </p:cNvSpPr>
          <p:nvPr>
            <p:ph idx="1"/>
          </p:nvPr>
        </p:nvSpPr>
        <p:spPr/>
        <p:txBody>
          <a:bodyPr>
            <a:normAutofit/>
          </a:bodyPr>
          <a:lstStyle/>
          <a:p>
            <a:r>
              <a:rPr lang="en-CA" dirty="0"/>
              <a:t>He, together with Sheen </a:t>
            </a:r>
            <a:r>
              <a:rPr lang="en-CA" dirty="0" err="1"/>
              <a:t>Kassouf</a:t>
            </a:r>
            <a:r>
              <a:rPr lang="en-CA" dirty="0"/>
              <a:t> wrote Beat the Market  (1967)</a:t>
            </a:r>
          </a:p>
          <a:p>
            <a:r>
              <a:rPr lang="en-CA" dirty="0"/>
              <a:t>They tried to use the book to attract potential investors.</a:t>
            </a:r>
          </a:p>
          <a:p>
            <a:r>
              <a:rPr lang="en-CA" dirty="0"/>
              <a:t>He attracted the attention of Jay Regan, an east coast broker. </a:t>
            </a:r>
          </a:p>
          <a:p>
            <a:r>
              <a:rPr lang="en-CA" dirty="0"/>
              <a:t>They formed a hedge fund Convertible Hedge Associates in 1969.</a:t>
            </a:r>
          </a:p>
          <a:p>
            <a:r>
              <a:rPr lang="en-CA" dirty="0"/>
              <a:t>The fund had been very successful.</a:t>
            </a:r>
          </a:p>
          <a:p>
            <a:r>
              <a:rPr lang="en-CA" dirty="0"/>
              <a:t>Thorp is sometimes called the father of quantitative financing.</a:t>
            </a:r>
          </a:p>
          <a:p>
            <a:r>
              <a:rPr lang="en-CA" dirty="0"/>
              <a:t>For details, please read</a:t>
            </a:r>
          </a:p>
          <a:p>
            <a:r>
              <a:rPr lang="en-CA" dirty="0"/>
              <a:t>Fortune’s formula, 2005 by William Poundstone</a:t>
            </a:r>
          </a:p>
        </p:txBody>
      </p:sp>
    </p:spTree>
    <p:extLst>
      <p:ext uri="{BB962C8B-B14F-4D97-AF65-F5344CB8AC3E}">
        <p14:creationId xmlns:p14="http://schemas.microsoft.com/office/powerpoint/2010/main" val="15252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56AF7-0E76-48EB-987B-BB7F395FB24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47A3785-4F5F-4072-9769-CF02541B7B3A}"/>
              </a:ext>
            </a:extLst>
          </p:cNvPr>
          <p:cNvSpPr>
            <a:spLocks noGrp="1"/>
          </p:cNvSpPr>
          <p:nvPr>
            <p:ph idx="1"/>
          </p:nvPr>
        </p:nvSpPr>
        <p:spPr/>
        <p:txBody>
          <a:bodyPr/>
          <a:lstStyle/>
          <a:p>
            <a:r>
              <a:rPr lang="en-CA" dirty="0"/>
              <a:t>Thorp has played an important role in popularizing Kelly’s formula.</a:t>
            </a:r>
          </a:p>
          <a:p>
            <a:r>
              <a:rPr lang="en-CA" dirty="0"/>
              <a:t>He, with the book Beat the Market, also played an important role in generating interest on derivatives research.</a:t>
            </a:r>
          </a:p>
          <a:p>
            <a:r>
              <a:rPr lang="en-CA" dirty="0"/>
              <a:t>This led to the ground breaking work of Black Scholes.</a:t>
            </a:r>
          </a:p>
          <a:p>
            <a:endParaRPr lang="en-CA" dirty="0"/>
          </a:p>
        </p:txBody>
      </p:sp>
    </p:spTree>
    <p:extLst>
      <p:ext uri="{BB962C8B-B14F-4D97-AF65-F5344CB8AC3E}">
        <p14:creationId xmlns:p14="http://schemas.microsoft.com/office/powerpoint/2010/main" val="39725058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68F21-5870-4976-85A9-1BE52DE8CEA0}"/>
              </a:ext>
            </a:extLst>
          </p:cNvPr>
          <p:cNvSpPr>
            <a:spLocks noGrp="1"/>
          </p:cNvSpPr>
          <p:nvPr>
            <p:ph type="title"/>
          </p:nvPr>
        </p:nvSpPr>
        <p:spPr/>
        <p:txBody>
          <a:bodyPr/>
          <a:lstStyle/>
          <a:p>
            <a:r>
              <a:rPr lang="en-CA" dirty="0"/>
              <a:t>Asset pricing</a:t>
            </a:r>
          </a:p>
        </p:txBody>
      </p:sp>
      <p:sp>
        <p:nvSpPr>
          <p:cNvPr id="3" name="Content Placeholder 2">
            <a:extLst>
              <a:ext uri="{FF2B5EF4-FFF2-40B4-BE49-F238E27FC236}">
                <a16:creationId xmlns:a16="http://schemas.microsoft.com/office/drawing/2014/main" id="{44169E53-0FD7-44E8-9B5A-6260D0753469}"/>
              </a:ext>
            </a:extLst>
          </p:cNvPr>
          <p:cNvSpPr>
            <a:spLocks noGrp="1"/>
          </p:cNvSpPr>
          <p:nvPr>
            <p:ph idx="1"/>
          </p:nvPr>
        </p:nvSpPr>
        <p:spPr/>
        <p:txBody>
          <a:bodyPr/>
          <a:lstStyle/>
          <a:p>
            <a:r>
              <a:rPr lang="en-CA" dirty="0"/>
              <a:t>We mainly discuss asset allocation.</a:t>
            </a:r>
          </a:p>
          <a:p>
            <a:r>
              <a:rPr lang="en-CA" dirty="0"/>
              <a:t>The theory can also be applied to asset pricing.</a:t>
            </a:r>
          </a:p>
          <a:p>
            <a:r>
              <a:rPr lang="en-CA" dirty="0"/>
              <a:t>First we will reflect on asset pricing theory in standard investment theory.</a:t>
            </a:r>
          </a:p>
          <a:p>
            <a:r>
              <a:rPr lang="en-CA" dirty="0"/>
              <a:t>In CAPM, we don’t really price an asset. Instead, the given market price of an asset is assumed to be rational. The expected market return is also unknown. </a:t>
            </a:r>
          </a:p>
          <a:p>
            <a:r>
              <a:rPr lang="en-CA" dirty="0"/>
              <a:t>We predict the return of a particular asset relative to the expected market return based on its beta. </a:t>
            </a:r>
          </a:p>
        </p:txBody>
      </p:sp>
    </p:spTree>
    <p:extLst>
      <p:ext uri="{BB962C8B-B14F-4D97-AF65-F5344CB8AC3E}">
        <p14:creationId xmlns:p14="http://schemas.microsoft.com/office/powerpoint/2010/main" val="41202065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7F883-2FAB-4A63-BEF0-E97E86E0AD9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D5E5806-C9C6-4F2F-9246-F270FB31E0FA}"/>
              </a:ext>
            </a:extLst>
          </p:cNvPr>
          <p:cNvSpPr>
            <a:spLocks noGrp="1"/>
          </p:cNvSpPr>
          <p:nvPr>
            <p:ph idx="1"/>
          </p:nvPr>
        </p:nvSpPr>
        <p:spPr/>
        <p:txBody>
          <a:bodyPr/>
          <a:lstStyle/>
          <a:p>
            <a:r>
              <a:rPr lang="en-CA" dirty="0"/>
              <a:t>In geometric return based investment theory, the pricing of an asset can be calculated based on the expected payoff in the future. </a:t>
            </a:r>
          </a:p>
          <a:p>
            <a:r>
              <a:rPr lang="en-CA" dirty="0"/>
              <a:t>This established the relation between future expected payoff and current price.</a:t>
            </a:r>
          </a:p>
          <a:p>
            <a:r>
              <a:rPr lang="en-CA" dirty="0"/>
              <a:t>However, the calculations are extremely complex and involved. </a:t>
            </a:r>
          </a:p>
          <a:p>
            <a:r>
              <a:rPr lang="en-CA" dirty="0"/>
              <a:t>Interested readers should consult</a:t>
            </a:r>
          </a:p>
          <a:p>
            <a:r>
              <a:rPr lang="en-US" b="0" i="0" dirty="0">
                <a:solidFill>
                  <a:srgbClr val="111111"/>
                </a:solidFill>
                <a:effectLst/>
              </a:rPr>
              <a:t>Chapter Three: An Investment Theory Based on Geometric Return</a:t>
            </a:r>
          </a:p>
          <a:p>
            <a:r>
              <a:rPr lang="en-US" dirty="0">
                <a:solidFill>
                  <a:srgbClr val="111111"/>
                </a:solidFill>
              </a:rPr>
              <a:t>Of the book, </a:t>
            </a:r>
            <a:r>
              <a:rPr lang="en-US" dirty="0">
                <a:solidFill>
                  <a:srgbClr val="111111"/>
                </a:solidFill>
                <a:hlinkClick r:id="rId2"/>
              </a:rPr>
              <a:t>Finance: A New Theoretical Foundation </a:t>
            </a:r>
            <a:endParaRPr lang="en-CA" b="0" i="0" dirty="0">
              <a:solidFill>
                <a:srgbClr val="111111"/>
              </a:solidFill>
              <a:effectLst/>
            </a:endParaRPr>
          </a:p>
          <a:p>
            <a:endParaRPr lang="en-CA" dirty="0"/>
          </a:p>
        </p:txBody>
      </p:sp>
    </p:spTree>
    <p:extLst>
      <p:ext uri="{BB962C8B-B14F-4D97-AF65-F5344CB8AC3E}">
        <p14:creationId xmlns:p14="http://schemas.microsoft.com/office/powerpoint/2010/main" val="2427503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FC28F-95E0-423A-BC84-255B1AB87673}"/>
              </a:ext>
            </a:extLst>
          </p:cNvPr>
          <p:cNvSpPr>
            <a:spLocks noGrp="1"/>
          </p:cNvSpPr>
          <p:nvPr>
            <p:ph type="title"/>
          </p:nvPr>
        </p:nvSpPr>
        <p:spPr/>
        <p:txBody>
          <a:bodyPr/>
          <a:lstStyle/>
          <a:p>
            <a:r>
              <a:rPr lang="en-CA" dirty="0"/>
              <a:t>A simple example</a:t>
            </a:r>
          </a:p>
        </p:txBody>
      </p:sp>
      <p:sp>
        <p:nvSpPr>
          <p:cNvPr id="3" name="Content Placeholder 2">
            <a:extLst>
              <a:ext uri="{FF2B5EF4-FFF2-40B4-BE49-F238E27FC236}">
                <a16:creationId xmlns:a16="http://schemas.microsoft.com/office/drawing/2014/main" id="{94D4A488-1E12-44CC-80C4-970C78F5203F}"/>
              </a:ext>
            </a:extLst>
          </p:cNvPr>
          <p:cNvSpPr>
            <a:spLocks noGrp="1"/>
          </p:cNvSpPr>
          <p:nvPr>
            <p:ph idx="1"/>
          </p:nvPr>
        </p:nvSpPr>
        <p:spPr/>
        <p:txBody>
          <a:bodyPr>
            <a:normAutofit lnSpcReduction="10000"/>
          </a:bodyPr>
          <a:lstStyle/>
          <a:p>
            <a:r>
              <a:rPr lang="en-CA" sz="3200" dirty="0">
                <a:effectLst/>
                <a:latin typeface="Times New Roman" panose="02020603050405020304" pitchFamily="18" charset="0"/>
                <a:ea typeface="DengXian" panose="02010600030101010101" pitchFamily="2" charset="-122"/>
                <a:cs typeface="Times New Roman" panose="02020603050405020304" pitchFamily="18" charset="0"/>
              </a:rPr>
              <a:t>Suppose there are two assets in the market. </a:t>
            </a:r>
          </a:p>
          <a:p>
            <a:r>
              <a:rPr lang="en-CA" sz="3200" dirty="0">
                <a:effectLst/>
                <a:latin typeface="Times New Roman" panose="02020603050405020304" pitchFamily="18" charset="0"/>
                <a:ea typeface="DengXian" panose="02010600030101010101" pitchFamily="2" charset="-122"/>
                <a:cs typeface="Times New Roman" panose="02020603050405020304" pitchFamily="18" charset="0"/>
              </a:rPr>
              <a:t>One is risky. One is risk free. </a:t>
            </a:r>
          </a:p>
          <a:p>
            <a:r>
              <a:rPr lang="en-CA" sz="3200" dirty="0">
                <a:latin typeface="Times New Roman" panose="02020603050405020304" pitchFamily="18" charset="0"/>
                <a:ea typeface="DengXian" panose="02010600030101010101" pitchFamily="2" charset="-122"/>
                <a:cs typeface="Times New Roman" panose="02020603050405020304" pitchFamily="18" charset="0"/>
              </a:rPr>
              <a:t>T</a:t>
            </a:r>
            <a:r>
              <a:rPr lang="en-CA" sz="3200" dirty="0">
                <a:effectLst/>
                <a:latin typeface="Times New Roman" panose="02020603050405020304" pitchFamily="18" charset="0"/>
                <a:ea typeface="DengXian" panose="02010600030101010101" pitchFamily="2" charset="-122"/>
                <a:cs typeface="Times New Roman" panose="02020603050405020304" pitchFamily="18" charset="0"/>
              </a:rPr>
              <a:t>he first asset costs one dollar. After one year, the asset either worth two dollars with 50% probability, or worth half dollar with 50% probability. </a:t>
            </a:r>
          </a:p>
          <a:p>
            <a:r>
              <a:rPr lang="en-CA" sz="3200" dirty="0">
                <a:effectLst/>
                <a:latin typeface="Times New Roman" panose="02020603050405020304" pitchFamily="18" charset="0"/>
                <a:ea typeface="DengXian" panose="02010600030101010101" pitchFamily="2" charset="-122"/>
                <a:cs typeface="Times New Roman" panose="02020603050405020304" pitchFamily="18" charset="0"/>
              </a:rPr>
              <a:t>The second asset costs one dollar. After one year, the asset still worth one dollar. </a:t>
            </a:r>
          </a:p>
          <a:p>
            <a:r>
              <a:rPr lang="en-CA" sz="3200" dirty="0">
                <a:effectLst/>
                <a:latin typeface="Times New Roman" panose="02020603050405020304" pitchFamily="18" charset="0"/>
                <a:ea typeface="DengXian" panose="02010600030101010101" pitchFamily="2" charset="-122"/>
                <a:cs typeface="Times New Roman" panose="02020603050405020304" pitchFamily="18" charset="0"/>
              </a:rPr>
              <a:t>How much should an investor allocate his resource to each asset? </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0331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00B81-03A4-4652-943C-EA89AEAE581F}"/>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87EB0D80-E969-4DAA-9057-7852CF6ADA8C}"/>
              </a:ext>
            </a:extLst>
          </p:cNvPr>
          <p:cNvSpPr>
            <a:spLocks noGrp="1"/>
          </p:cNvSpPr>
          <p:nvPr>
            <p:ph idx="1"/>
          </p:nvPr>
        </p:nvSpPr>
        <p:spPr/>
        <p:txBody>
          <a:bodyPr>
            <a:noAutofit/>
          </a:bodyPr>
          <a:lstStyle/>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Assume the total amount of investment is one dollar.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The amount allocated to risky asset is x. The remaining is allocated to risk free asset, which is 1-x.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If the value of the risky asset becomes 2 after one year, the total investment will be worth 2x+(1-x). </a:t>
            </a: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If the value of the risky asset becomes 0.5 after one year, the total investment will be worth 0.5x+(1-x). </a:t>
            </a:r>
            <a:endParaRPr lang="en-CA" dirty="0"/>
          </a:p>
        </p:txBody>
      </p:sp>
    </p:spTree>
    <p:extLst>
      <p:ext uri="{BB962C8B-B14F-4D97-AF65-F5344CB8AC3E}">
        <p14:creationId xmlns:p14="http://schemas.microsoft.com/office/powerpoint/2010/main" val="367031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27449-E61F-4973-A6B7-80ABA10BB72D}"/>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F6E44F6-9169-4C46-A943-B843E9F549AB}"/>
                  </a:ext>
                </a:extLst>
              </p:cNvPr>
              <p:cNvSpPr>
                <a:spLocks noGrp="1"/>
              </p:cNvSpPr>
              <p:nvPr>
                <p:ph idx="1"/>
              </p:nvPr>
            </p:nvSpPr>
            <p:spPr/>
            <p:txBody>
              <a:bodyPr>
                <a:normAutofit/>
              </a:bodyPr>
              <a:lstStyle/>
              <a:p>
                <a:r>
                  <a:rPr lang="en-CA" dirty="0">
                    <a:effectLst/>
                    <a:latin typeface="Times New Roman" panose="02020603050405020304" pitchFamily="18" charset="0"/>
                    <a:ea typeface="DengXian" panose="02010600030101010101" pitchFamily="2" charset="-122"/>
                    <a:cs typeface="Times New Roman" panose="02020603050405020304" pitchFamily="18" charset="0"/>
                  </a:rPr>
                  <a:t>The geometric average of the investment value is</a:t>
                </a:r>
              </a:p>
              <a:p>
                <a14:m>
                  <m:oMath xmlns:m="http://schemas.openxmlformats.org/officeDocument/2006/math">
                    <m:sSup>
                      <m:sSupPr>
                        <m:ctrlPr>
                          <a:rPr lang="en-CA" i="1" smtClean="0">
                            <a:effectLst/>
                            <a:latin typeface="Cambria Math" panose="02040503050406030204" pitchFamily="18" charset="0"/>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(2</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e>
                        </m:d>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0.5</m:t>
                        </m:r>
                      </m:sup>
                    </m:sSup>
                    <m:sSup>
                      <m:sSupPr>
                        <m:ctrlPr>
                          <a:rPr lang="en-CA" i="1">
                            <a:effectLst/>
                            <a:latin typeface="Cambria Math" panose="02040503050406030204" pitchFamily="18" charset="0"/>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(0.5</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e>
                        </m:d>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0.5</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                           </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3.1</m:t>
                        </m:r>
                      </m:e>
                    </m:d>
                  </m:oMath>
                </a14:m>
                <a:endParaRPr lang="en-CA" dirty="0">
                  <a:effectLst/>
                  <a:latin typeface="Times New Roman" panose="02020603050405020304" pitchFamily="18" charset="0"/>
                  <a:ea typeface="DengXian" panose="02010600030101010101" pitchFamily="2" charset="-122"/>
                  <a:cs typeface="Times New Roman" panose="02020603050405020304" pitchFamily="18" charset="0"/>
                </a:endParaRP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We will attempt to maximize Formula (3.1). Equivalently, we can maximize</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2</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e>
                        </m:d>
                      </m:e>
                    </m:d>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0.5</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e>
                        </m:d>
                      </m:e>
                    </m:d>
                    <m:r>
                      <a:rPr lang="en-CA" i="1">
                        <a:effectLst/>
                        <a:latin typeface="Cambria Math" panose="02040503050406030204" pitchFamily="18" charset="0"/>
                        <a:ea typeface="DengXian" panose="02010600030101010101" pitchFamily="2" charset="-122"/>
                        <a:cs typeface="Times New Roman" panose="02020603050405020304" pitchFamily="18" charset="0"/>
                      </a:rPr>
                      <m:t>                                    (3.2)</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This is simpler to calculate.</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effectLst/>
                  <a:latin typeface="Times New Roman" panose="02020603050405020304" pitchFamily="18" charset="0"/>
                  <a:ea typeface="DengXian" panose="02010600030101010101" pitchFamily="2" charset="-122"/>
                  <a:cs typeface="Times New Roman" panose="02020603050405020304" pitchFamily="18" charset="0"/>
                </a:endParaRPr>
              </a:p>
              <a:p>
                <a:endParaRPr lang="en-CA" dirty="0">
                  <a:effectLst/>
                  <a:latin typeface="Times New Roman" panose="02020603050405020304" pitchFamily="18" charset="0"/>
                  <a:ea typeface="DengXia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3F6E44F6-9169-4C46-A943-B843E9F549AB}"/>
                  </a:ext>
                </a:extLst>
              </p:cNvPr>
              <p:cNvSpPr>
                <a:spLocks noGrp="1" noRot="1" noChangeAspect="1" noMove="1" noResize="1" noEditPoints="1" noAdjustHandles="1" noChangeArrowheads="1" noChangeShapeType="1" noTextEdit="1"/>
              </p:cNvSpPr>
              <p:nvPr>
                <p:ph idx="1"/>
              </p:nvPr>
            </p:nvSpPr>
            <p:spPr>
              <a:blipFill>
                <a:blip r:embed="rId2"/>
                <a:stretch>
                  <a:fillRect l="-1043" t="-2381" r="-1159"/>
                </a:stretch>
              </a:blipFill>
            </p:spPr>
            <p:txBody>
              <a:bodyPr/>
              <a:lstStyle/>
              <a:p>
                <a:r>
                  <a:rPr lang="en-CA">
                    <a:noFill/>
                  </a:rPr>
                  <a:t> </a:t>
                </a:r>
              </a:p>
            </p:txBody>
          </p:sp>
        </mc:Fallback>
      </mc:AlternateContent>
    </p:spTree>
    <p:extLst>
      <p:ext uri="{BB962C8B-B14F-4D97-AF65-F5344CB8AC3E}">
        <p14:creationId xmlns:p14="http://schemas.microsoft.com/office/powerpoint/2010/main" val="1059831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5C670-C850-4D87-A998-9E03694E79E4}"/>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3ABEF6E-3D96-4D71-8CF1-C3029B7EDC13}"/>
                  </a:ext>
                </a:extLst>
              </p:cNvPr>
              <p:cNvSpPr>
                <a:spLocks noGrp="1"/>
              </p:cNvSpPr>
              <p:nvPr>
                <p:ph idx="1"/>
              </p:nvPr>
            </p:nvSpPr>
            <p:spPr/>
            <p:txBody>
              <a:bodyPr>
                <a:normAutofit/>
              </a:bodyPr>
              <a:lstStyle/>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Simplify (3.2), we get</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2</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e>
                        </m:d>
                      </m:e>
                    </m:d>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0.5</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e>
                        </m:d>
                      </m:e>
                    </m:d>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r>
                  <a:rPr lang="en-CA" dirty="0">
                    <a:effectLst/>
                    <a:latin typeface="Times New Roman" panose="02020603050405020304" pitchFamily="18" charset="0"/>
                    <a:ea typeface="DengXian" panose="02010600030101010101" pitchFamily="2" charset="-122"/>
                    <a:cs typeface="Times New Roman" panose="02020603050405020304" pitchFamily="18" charset="0"/>
                  </a:rPr>
                  <a:t>                       </a:t>
                </a:r>
                <a14:m>
                  <m:oMath xmlns:m="http://schemas.openxmlformats.org/officeDocument/2006/math">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m:t>
                    </m:r>
                  </m:oMath>
                </a14:m>
                <a:r>
                  <a:rPr lang="en-CA" dirty="0">
                    <a:effectLst/>
                    <a:latin typeface="Times New Roman" panose="02020603050405020304" pitchFamily="18" charset="0"/>
                    <a:ea typeface="DengXian" panose="02010600030101010101" pitchFamily="2" charset="-122"/>
                    <a:cs typeface="Times New Roman" panose="02020603050405020304" pitchFamily="18" charset="0"/>
                  </a:rPr>
                  <a:t>1-0.5x)</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r>
                      <a:rPr lang="en-CA" i="1">
                        <a:effectLst/>
                        <a:latin typeface="Cambria Math" panose="02040503050406030204" pitchFamily="18" charset="0"/>
                        <a:ea typeface="DengXian" panose="02010600030101010101" pitchFamily="2" charset="-122"/>
                        <a:cs typeface="Times New Roman" panose="02020603050405020304" pitchFamily="18" charset="0"/>
                      </a:rPr>
                      <m:t>                          =−0.5</m:t>
                    </m:r>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𝑥</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2</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+0.5</m:t>
                    </m:r>
                    <m:r>
                      <a:rPr lang="en-CA" i="1">
                        <a:effectLst/>
                        <a:latin typeface="Cambria Math" panose="02040503050406030204" pitchFamily="18" charset="0"/>
                        <a:ea typeface="DengXian" panose="02010600030101010101" pitchFamily="2" charset="-122"/>
                        <a:cs typeface="Times New Roman" panose="02020603050405020304" pitchFamily="18" charset="0"/>
                      </a:rPr>
                      <m:t>𝑥</m:t>
                    </m:r>
                    <m:r>
                      <a:rPr lang="en-CA" i="1">
                        <a:effectLst/>
                        <a:latin typeface="Cambria Math" panose="02040503050406030204" pitchFamily="18" charset="0"/>
                        <a:ea typeface="DengXian" panose="02010600030101010101" pitchFamily="2" charset="-122"/>
                        <a:cs typeface="Times New Roman" panose="02020603050405020304" pitchFamily="18" charset="0"/>
                      </a:rPr>
                      <m:t>+1                                  (3.3)</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53ABEF6E-3D96-4D71-8CF1-C3029B7EDC13}"/>
                  </a:ext>
                </a:extLst>
              </p:cNvPr>
              <p:cNvSpPr>
                <a:spLocks noGrp="1" noRot="1" noChangeAspect="1" noMove="1" noResize="1" noEditPoints="1" noAdjustHandles="1" noChangeArrowheads="1" noChangeShapeType="1" noTextEdit="1"/>
              </p:cNvSpPr>
              <p:nvPr>
                <p:ph idx="1"/>
              </p:nvPr>
            </p:nvSpPr>
            <p:spPr>
              <a:blipFill>
                <a:blip r:embed="rId2"/>
                <a:stretch>
                  <a:fillRect l="-1043" t="-1401"/>
                </a:stretch>
              </a:blipFill>
            </p:spPr>
            <p:txBody>
              <a:bodyPr/>
              <a:lstStyle/>
              <a:p>
                <a:r>
                  <a:rPr lang="en-CA">
                    <a:noFill/>
                  </a:rPr>
                  <a:t> </a:t>
                </a:r>
              </a:p>
            </p:txBody>
          </p:sp>
        </mc:Fallback>
      </mc:AlternateContent>
    </p:spTree>
    <p:extLst>
      <p:ext uri="{BB962C8B-B14F-4D97-AF65-F5344CB8AC3E}">
        <p14:creationId xmlns:p14="http://schemas.microsoft.com/office/powerpoint/2010/main" val="3095897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1E85-1722-4258-85AB-388B6228F8D5}"/>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C64147F-164D-497E-9D6C-D46FCB5359B1}"/>
                  </a:ext>
                </a:extLst>
              </p:cNvPr>
              <p:cNvSpPr>
                <a:spLocks noGrp="1"/>
              </p:cNvSpPr>
              <p:nvPr>
                <p:ph idx="1"/>
              </p:nvPr>
            </p:nvSpPr>
            <p:spPr/>
            <p:txBody>
              <a:bodyPr/>
              <a:lstStyle/>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Differentiating (3.3), we get</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107000"/>
                  </a:lnSpc>
                  <a:spcAft>
                    <a:spcPts val="800"/>
                  </a:spcAft>
                </a:pPr>
                <a14:m>
                  <m:oMath xmlns:m="http://schemas.openxmlformats.org/officeDocument/2006/math">
                    <m:f>
                      <m:f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2800" i="1">
                            <a:effectLst/>
                            <a:latin typeface="Cambria Math" panose="02040503050406030204" pitchFamily="18" charset="0"/>
                            <a:ea typeface="DengXian" panose="02010600030101010101" pitchFamily="2" charset="-122"/>
                            <a:cs typeface="Times New Roman" panose="02020603050405020304" pitchFamily="18" charset="0"/>
                          </a:rPr>
                          <m:t>𝑑</m:t>
                        </m:r>
                      </m:num>
                      <m:den>
                        <m:r>
                          <a:rPr lang="en-CA" sz="2800" i="1">
                            <a:effectLst/>
                            <a:latin typeface="Cambria Math" panose="02040503050406030204" pitchFamily="18" charset="0"/>
                            <a:ea typeface="DengXian" panose="02010600030101010101" pitchFamily="2" charset="-122"/>
                            <a:cs typeface="Times New Roman" panose="02020603050405020304" pitchFamily="18" charset="0"/>
                          </a:rPr>
                          <m:t>𝑑𝑥</m:t>
                        </m:r>
                      </m:den>
                    </m:f>
                    <m:d>
                      <m:d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2800" i="1">
                            <a:effectLst/>
                            <a:latin typeface="Cambria Math" panose="02040503050406030204" pitchFamily="18" charset="0"/>
                            <a:ea typeface="DengXian" panose="02010600030101010101" pitchFamily="2" charset="-122"/>
                            <a:cs typeface="Times New Roman" panose="02020603050405020304" pitchFamily="18" charset="0"/>
                          </a:rPr>
                          <m:t>−0.5</m:t>
                        </m:r>
                        <m:sSup>
                          <m:sSup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sz="2800" i="1">
                                <a:effectLst/>
                                <a:latin typeface="Cambria Math" panose="02040503050406030204" pitchFamily="18" charset="0"/>
                                <a:ea typeface="DengXian" panose="02010600030101010101" pitchFamily="2" charset="-122"/>
                                <a:cs typeface="Times New Roman" panose="02020603050405020304" pitchFamily="18" charset="0"/>
                              </a:rPr>
                              <m:t>𝑥</m:t>
                            </m:r>
                          </m:e>
                          <m:sup>
                            <m:r>
                              <a:rPr lang="en-CA" sz="2800" i="1">
                                <a:effectLst/>
                                <a:latin typeface="Cambria Math" panose="02040503050406030204" pitchFamily="18" charset="0"/>
                                <a:ea typeface="DengXian" panose="02010600030101010101" pitchFamily="2" charset="-122"/>
                                <a:cs typeface="Times New Roman" panose="02020603050405020304" pitchFamily="18" charset="0"/>
                              </a:rPr>
                              <m:t>2</m:t>
                            </m:r>
                          </m:sup>
                        </m:sSup>
                        <m:r>
                          <a:rPr lang="en-CA" sz="2800" i="1">
                            <a:effectLst/>
                            <a:latin typeface="Cambria Math" panose="02040503050406030204" pitchFamily="18" charset="0"/>
                            <a:ea typeface="DengXian" panose="02010600030101010101" pitchFamily="2" charset="-122"/>
                            <a:cs typeface="Times New Roman" panose="02020603050405020304" pitchFamily="18" charset="0"/>
                          </a:rPr>
                          <m:t>+0.5</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𝑥</m:t>
                        </m:r>
                        <m:r>
                          <a:rPr lang="en-CA" sz="2800" i="1">
                            <a:effectLst/>
                            <a:latin typeface="Cambria Math" panose="02040503050406030204" pitchFamily="18" charset="0"/>
                            <a:ea typeface="DengXian" panose="02010600030101010101" pitchFamily="2" charset="-122"/>
                            <a:cs typeface="Times New Roman" panose="02020603050405020304" pitchFamily="18" charset="0"/>
                          </a:rPr>
                          <m:t>+1</m:t>
                        </m:r>
                      </m:e>
                    </m:d>
                    <m:r>
                      <a:rPr lang="en-CA" sz="2800" i="1">
                        <a:effectLst/>
                        <a:latin typeface="Cambria Math" panose="02040503050406030204" pitchFamily="18" charset="0"/>
                        <a:ea typeface="DengXian" panose="02010600030101010101" pitchFamily="2" charset="-122"/>
                        <a:cs typeface="Times New Roman" panose="02020603050405020304" pitchFamily="18" charset="0"/>
                      </a:rPr>
                      <m:t>=−</m:t>
                    </m:r>
                    <m:r>
                      <a:rPr lang="en-CA" sz="2800" i="1">
                        <a:effectLst/>
                        <a:latin typeface="Cambria Math" panose="02040503050406030204" pitchFamily="18" charset="0"/>
                        <a:ea typeface="DengXian" panose="02010600030101010101" pitchFamily="2" charset="-122"/>
                        <a:cs typeface="Times New Roman" panose="02020603050405020304" pitchFamily="18" charset="0"/>
                      </a:rPr>
                      <m:t>𝑥</m:t>
                    </m:r>
                    <m:r>
                      <a:rPr lang="en-CA" sz="2800" i="1">
                        <a:effectLst/>
                        <a:latin typeface="Cambria Math" panose="02040503050406030204" pitchFamily="18" charset="0"/>
                        <a:ea typeface="DengXian" panose="02010600030101010101" pitchFamily="2" charset="-122"/>
                        <a:cs typeface="Times New Roman" panose="02020603050405020304" pitchFamily="18" charset="0"/>
                      </a:rPr>
                      <m:t>+0.5                                 </m:t>
                    </m:r>
                    <m:d>
                      <m:dPr>
                        <m:ctrlPr>
                          <a:rPr lang="en-CA" sz="28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2800" i="1">
                            <a:effectLst/>
                            <a:latin typeface="Cambria Math" panose="02040503050406030204" pitchFamily="18" charset="0"/>
                            <a:ea typeface="DengXian" panose="02010600030101010101" pitchFamily="2" charset="-122"/>
                            <a:cs typeface="Times New Roman" panose="02020603050405020304" pitchFamily="18" charset="0"/>
                          </a:rPr>
                          <m:t>3.4</m:t>
                        </m:r>
                      </m:e>
                    </m:d>
                  </m:oMath>
                </a14:m>
                <a:endParaRPr lang="en-CA" sz="2800" dirty="0">
                  <a:effectLst/>
                  <a:ea typeface="DengXian" panose="02010600030101010101" pitchFamily="2" charset="-122"/>
                  <a:cs typeface="Times New Roman" panose="02020603050405020304" pitchFamily="18" charset="0"/>
                </a:endParaRPr>
              </a:p>
              <a:p>
                <a:pPr algn="just">
                  <a:lnSpc>
                    <a:spcPct val="107000"/>
                  </a:lnSpc>
                  <a:spcAft>
                    <a:spcPts val="800"/>
                  </a:spcAft>
                </a:pPr>
                <a:r>
                  <a:rPr lang="en-CA" sz="2800" dirty="0">
                    <a:effectLst/>
                    <a:latin typeface="Times New Roman" panose="02020603050405020304" pitchFamily="18" charset="0"/>
                    <a:ea typeface="DengXian" panose="02010600030101010101" pitchFamily="2" charset="-122"/>
                    <a:cs typeface="Times New Roman" panose="02020603050405020304" pitchFamily="18" charset="0"/>
                  </a:rPr>
                  <a:t>Let the above formula equal to zero. We get</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pPr marL="1371600" indent="457200" algn="just">
                  <a:lnSpc>
                    <a:spcPct val="107000"/>
                  </a:lnSpc>
                  <a:spcAft>
                    <a:spcPts val="800"/>
                  </a:spcAft>
                </a:pPr>
                <a14:m>
                  <m:oMath xmlns:m="http://schemas.openxmlformats.org/officeDocument/2006/math">
                    <m:r>
                      <a:rPr lang="en-CA" sz="2800" i="1">
                        <a:effectLst/>
                        <a:latin typeface="Cambria Math" panose="02040503050406030204" pitchFamily="18" charset="0"/>
                        <a:ea typeface="DengXian" panose="02010600030101010101" pitchFamily="2" charset="-122"/>
                        <a:cs typeface="Times New Roman" panose="02020603050405020304" pitchFamily="18" charset="0"/>
                      </a:rPr>
                      <m:t>𝑥</m:t>
                    </m:r>
                    <m:r>
                      <a:rPr lang="en-CA" sz="2800" i="1">
                        <a:effectLst/>
                        <a:latin typeface="Cambria Math" panose="02040503050406030204" pitchFamily="18" charset="0"/>
                        <a:ea typeface="DengXian" panose="02010600030101010101" pitchFamily="2" charset="-122"/>
                        <a:cs typeface="Times New Roman" panose="02020603050405020304" pitchFamily="18" charset="0"/>
                      </a:rPr>
                      <m:t>=0.5                                                                   (3.5)</m:t>
                    </m:r>
                  </m:oMath>
                </a14:m>
                <a:endParaRPr lang="en-CA" dirty="0"/>
              </a:p>
            </p:txBody>
          </p:sp>
        </mc:Choice>
        <mc:Fallback xmlns="">
          <p:sp>
            <p:nvSpPr>
              <p:cNvPr id="3" name="Content Placeholder 2">
                <a:extLst>
                  <a:ext uri="{FF2B5EF4-FFF2-40B4-BE49-F238E27FC236}">
                    <a16:creationId xmlns:a16="http://schemas.microsoft.com/office/drawing/2014/main" id="{FC64147F-164D-497E-9D6C-D46FCB5359B1}"/>
                  </a:ext>
                </a:extLst>
              </p:cNvPr>
              <p:cNvSpPr>
                <a:spLocks noGrp="1" noRot="1" noChangeAspect="1" noMove="1" noResize="1" noEditPoints="1" noAdjustHandles="1" noChangeArrowheads="1" noChangeShapeType="1" noTextEdit="1"/>
              </p:cNvSpPr>
              <p:nvPr>
                <p:ph idx="1"/>
              </p:nvPr>
            </p:nvSpPr>
            <p:spPr>
              <a:blipFill>
                <a:blip r:embed="rId2"/>
                <a:stretch>
                  <a:fillRect l="-1043" t="-1401"/>
                </a:stretch>
              </a:blipFill>
            </p:spPr>
            <p:txBody>
              <a:bodyPr/>
              <a:lstStyle/>
              <a:p>
                <a:r>
                  <a:rPr lang="en-CA">
                    <a:noFill/>
                  </a:rPr>
                  <a:t> </a:t>
                </a:r>
              </a:p>
            </p:txBody>
          </p:sp>
        </mc:Fallback>
      </mc:AlternateContent>
    </p:spTree>
    <p:extLst>
      <p:ext uri="{BB962C8B-B14F-4D97-AF65-F5344CB8AC3E}">
        <p14:creationId xmlns:p14="http://schemas.microsoft.com/office/powerpoint/2010/main" val="937209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1114</TotalTime>
  <Words>2958</Words>
  <Application>Microsoft Office PowerPoint</Application>
  <PresentationFormat>Widescreen</PresentationFormat>
  <Paragraphs>236</Paragraphs>
  <Slides>45</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2" baseType="lpstr">
      <vt:lpstr>Arial</vt:lpstr>
      <vt:lpstr>Calibri</vt:lpstr>
      <vt:lpstr>Calibri Light</vt:lpstr>
      <vt:lpstr>Cambria Math</vt:lpstr>
      <vt:lpstr>Times New Roman</vt:lpstr>
      <vt:lpstr>Office Theme</vt:lpstr>
      <vt:lpstr>Equation.3</vt:lpstr>
      <vt:lpstr>Asset allocation decision based on geometric return</vt:lpstr>
      <vt:lpstr>PowerPoint Presentation</vt:lpstr>
      <vt:lpstr>Some examples</vt:lpstr>
      <vt:lpstr>PowerPoint Presentation</vt:lpstr>
      <vt:lpstr>A simple example</vt:lpstr>
      <vt:lpstr>Solution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Formal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Applications to the futures market</vt:lpstr>
      <vt:lpstr>PowerPoint Presentation</vt:lpstr>
      <vt:lpstr>PowerPoint Presentation</vt:lpstr>
      <vt:lpstr>Example: Investment in CDS</vt:lpstr>
      <vt:lpstr>PowerPoint Presentation</vt:lpstr>
      <vt:lpstr>An application to Blackjack</vt:lpstr>
      <vt:lpstr>PowerPoint Presentation</vt:lpstr>
      <vt:lpstr>PowerPoint Presentation</vt:lpstr>
      <vt:lpstr>PowerPoint Presentation</vt:lpstr>
      <vt:lpstr>The expected amount of money after one thousand hand of playing</vt:lpstr>
      <vt:lpstr>Should we attempt to maximize geometric return?</vt:lpstr>
      <vt:lpstr>Geometric return and arithmetic return</vt:lpstr>
      <vt:lpstr>The life of Ed Thorp (1932 -    </vt:lpstr>
      <vt:lpstr>PowerPoint Presentation</vt:lpstr>
      <vt:lpstr>PowerPoint Presentation</vt:lpstr>
      <vt:lpstr>PowerPoint Presentation</vt:lpstr>
      <vt:lpstr>PowerPoint Presentation</vt:lpstr>
      <vt:lpstr>PowerPoint Presentation</vt:lpstr>
      <vt:lpstr>Asset pricing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 allocation decision based on geometric return</dc:title>
  <dc:creator>Jing Chen</dc:creator>
  <cp:lastModifiedBy>Jing Chen</cp:lastModifiedBy>
  <cp:revision>15</cp:revision>
  <dcterms:created xsi:type="dcterms:W3CDTF">2021-10-19T17:34:51Z</dcterms:created>
  <dcterms:modified xsi:type="dcterms:W3CDTF">2022-10-28T17:17:40Z</dcterms:modified>
</cp:coreProperties>
</file>