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E9"/>
    <a:srgbClr val="F5F1FD"/>
    <a:srgbClr val="E6DBF9"/>
    <a:srgbClr val="FFFFF7"/>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2343" autoAdjust="0"/>
  </p:normalViewPr>
  <p:slideViewPr>
    <p:cSldViewPr>
      <p:cViewPr varScale="1">
        <p:scale>
          <a:sx n="115" d="100"/>
          <a:sy n="115" d="100"/>
        </p:scale>
        <p:origin x="1416" y="108"/>
      </p:cViewPr>
      <p:guideLst>
        <p:guide orient="horz" pos="2160"/>
        <p:guide pos="2880"/>
      </p:guideLst>
    </p:cSldViewPr>
  </p:slideViewPr>
  <p:outlineViewPr>
    <p:cViewPr>
      <p:scale>
        <a:sx n="33" d="100"/>
        <a:sy n="33" d="100"/>
      </p:scale>
      <p:origin x="0" y="16236"/>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1/7/2019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smtClean="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831052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1/7/2019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1/7/2019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1/7/2019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1/7/2019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4" name="TextBox 13"/>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1/7/2019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12505987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51039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1/7/2019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 Placeholder 13"/>
          <p:cNvSpPr>
            <a:spLocks noGrp="1"/>
          </p:cNvSpPr>
          <p:nvPr>
            <p:ph type="body" sz="quarter" idx="16" hasCustomPrompt="1"/>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2017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1/7/2019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smtClean="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1/7/2019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1/7/2019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1/7/2019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1/7/2019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2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8" r:id="rId15"/>
    <p:sldLayoutId id="2147483669" r:id="rId16"/>
    <p:sldLayoutId id="2147483670" r:id="rId17"/>
    <p:sldLayoutId id="2147483671" r:id="rId18"/>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20.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image" Target="../media/image22.wmf"/></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27.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Finance</a:t>
            </a:r>
          </a:p>
        </p:txBody>
      </p:sp>
      <p:sp>
        <p:nvSpPr>
          <p:cNvPr id="3" name="Text Placeholder 2"/>
          <p:cNvSpPr>
            <a:spLocks noGrp="1"/>
          </p:cNvSpPr>
          <p:nvPr>
            <p:ph type="body" sz="quarter" idx="13"/>
          </p:nvPr>
        </p:nvSpPr>
        <p:spPr>
          <a:xfrm>
            <a:off x="457200" y="903514"/>
            <a:ext cx="8229600" cy="356616"/>
          </a:xfrm>
        </p:spPr>
        <p:txBody>
          <a:bodyPr/>
          <a:lstStyle/>
          <a:p>
            <a:r>
              <a:rPr lang="en-US" dirty="0"/>
              <a:t>Fourth Canadian Edition</a:t>
            </a:r>
          </a:p>
        </p:txBody>
      </p:sp>
      <p:sp>
        <p:nvSpPr>
          <p:cNvPr id="4" name="Text Placeholder 3"/>
          <p:cNvSpPr>
            <a:spLocks noGrp="1"/>
          </p:cNvSpPr>
          <p:nvPr>
            <p:ph type="body" sz="quarter" idx="14"/>
          </p:nvPr>
        </p:nvSpPr>
        <p:spPr/>
        <p:txBody>
          <a:bodyPr/>
          <a:lstStyle/>
          <a:p>
            <a:r>
              <a:rPr lang="en-US" dirty="0" smtClean="0"/>
              <a:t>Chapter 2</a:t>
            </a:r>
            <a:endParaRPr lang="en-US" dirty="0"/>
          </a:p>
        </p:txBody>
      </p:sp>
      <p:sp>
        <p:nvSpPr>
          <p:cNvPr id="5" name="Text Placeholder 4"/>
          <p:cNvSpPr>
            <a:spLocks noGrp="1"/>
          </p:cNvSpPr>
          <p:nvPr>
            <p:ph type="body" sz="quarter" idx="15"/>
          </p:nvPr>
        </p:nvSpPr>
        <p:spPr/>
        <p:txBody>
          <a:bodyPr/>
          <a:lstStyle/>
          <a:p>
            <a:r>
              <a:rPr lang="en-US" dirty="0" smtClean="0"/>
              <a:t>Applying Time Value Concepts</a:t>
            </a:r>
            <a:endParaRPr lang="en-US" dirty="0"/>
          </a:p>
        </p:txBody>
      </p:sp>
      <p:pic>
        <p:nvPicPr>
          <p:cNvPr id="7" name="Picture 2" descr="Front Cover: Personal Finance Fourth Canadian Edition by Jeff Madura and Hardeep Singh Gil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 y="1298575"/>
            <a:ext cx="3813175"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6"/>
          </p:nvPr>
        </p:nvSpPr>
        <p:spPr/>
        <p:txBody>
          <a:bodyPr/>
          <a:lstStyle/>
          <a:p>
            <a:r>
              <a:rPr lang="en-US" altLang="en-US" dirty="0"/>
              <a:t>Copyright © 2019 Pearson Canada Inc.</a:t>
            </a:r>
          </a:p>
        </p:txBody>
      </p:sp>
    </p:spTree>
    <p:extLst>
      <p:ext uri="{BB962C8B-B14F-4D97-AF65-F5344CB8AC3E}">
        <p14:creationId xmlns:p14="http://schemas.microsoft.com/office/powerpoint/2010/main" val="57781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Future Value of a Single Dollar Amount Formula</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4665527"/>
              </p:ext>
            </p:extLst>
          </p:nvPr>
        </p:nvGraphicFramePr>
        <p:xfrm>
          <a:off x="2667000" y="1752600"/>
          <a:ext cx="2920500" cy="1174500"/>
        </p:xfrm>
        <a:graphic>
          <a:graphicData uri="http://schemas.openxmlformats.org/presentationml/2006/ole">
            <mc:AlternateContent xmlns:mc="http://schemas.openxmlformats.org/markup-compatibility/2006">
              <mc:Choice xmlns:v="urn:schemas-microsoft-com:vml" Requires="v">
                <p:oleObj spid="_x0000_s2213" name="Equation" r:id="rId3" imgW="1168400" imgH="469900" progId="Equation.DSMT4">
                  <p:embed/>
                </p:oleObj>
              </mc:Choice>
              <mc:Fallback>
                <p:oleObj name="Equation" r:id="rId3" imgW="1168400" imgH="469900" progId="Equation.DSMT4">
                  <p:embed/>
                  <p:pic>
                    <p:nvPicPr>
                      <p:cNvPr id="0"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752600"/>
                        <a:ext cx="2920500" cy="117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p:cNvSpPr>
            <a:spLocks noGrp="1"/>
          </p:cNvSpPr>
          <p:nvPr>
            <p:ph idx="1"/>
          </p:nvPr>
        </p:nvSpPr>
        <p:spPr>
          <a:xfrm>
            <a:off x="431744" y="3200400"/>
            <a:ext cx="6604113" cy="2590800"/>
          </a:xfrm>
        </p:spPr>
        <p:txBody>
          <a:bodyPr/>
          <a:lstStyle/>
          <a:p>
            <a:pPr marL="0" lvl="0" indent="0" fontAlgn="base">
              <a:spcBef>
                <a:spcPts val="600"/>
              </a:spcBef>
              <a:spcAft>
                <a:spcPct val="0"/>
              </a:spcAft>
              <a:buClrTx/>
              <a:buSzTx/>
              <a:buNone/>
            </a:pPr>
            <a:r>
              <a:rPr lang="en-US" altLang="en-US" sz="2400" dirty="0" smtClean="0">
                <a:ea typeface="ＭＳ Ｐゴシック" pitchFamily="34" charset="-128"/>
              </a:rPr>
              <a:t>Where</a:t>
            </a:r>
          </a:p>
          <a:p>
            <a:pPr marL="0" lvl="0" indent="0" fontAlgn="base">
              <a:spcBef>
                <a:spcPts val="600"/>
              </a:spcBef>
              <a:spcAft>
                <a:spcPct val="0"/>
              </a:spcAft>
              <a:buClrTx/>
              <a:buSzTx/>
              <a:buNone/>
            </a:pPr>
            <a:r>
              <a:rPr lang="en-US" altLang="en-US" sz="2400" i="1" dirty="0" smtClean="0">
                <a:ea typeface="ＭＳ Ｐゴシック" pitchFamily="34" charset="-128"/>
              </a:rPr>
              <a:t>FV</a:t>
            </a:r>
            <a:r>
              <a:rPr lang="en-US" altLang="en-US" sz="2400" dirty="0" smtClean="0">
                <a:ea typeface="ＭＳ Ｐゴシック" pitchFamily="34" charset="-128"/>
              </a:rPr>
              <a:t> </a:t>
            </a:r>
            <a:r>
              <a:rPr lang="en-US" altLang="en-US" sz="2400" dirty="0">
                <a:ea typeface="ＭＳ Ｐゴシック" pitchFamily="34" charset="-128"/>
              </a:rPr>
              <a:t>= future value of an investment</a:t>
            </a:r>
          </a:p>
          <a:p>
            <a:pPr marL="0" lvl="0" indent="0" fontAlgn="base">
              <a:spcBef>
                <a:spcPts val="600"/>
              </a:spcBef>
              <a:spcAft>
                <a:spcPct val="0"/>
              </a:spcAft>
              <a:buClrTx/>
              <a:buSzTx/>
              <a:buNone/>
            </a:pPr>
            <a:r>
              <a:rPr lang="en-US" altLang="en-US" sz="2400" i="1" dirty="0">
                <a:ea typeface="ＭＳ Ｐゴシック" pitchFamily="34" charset="-128"/>
              </a:rPr>
              <a:t>PV</a:t>
            </a:r>
            <a:r>
              <a:rPr lang="en-US" altLang="en-US" sz="2400" dirty="0">
                <a:ea typeface="ＭＳ Ｐゴシック" pitchFamily="34" charset="-128"/>
              </a:rPr>
              <a:t> = present value of an investment</a:t>
            </a:r>
          </a:p>
          <a:p>
            <a:pPr marL="0" lvl="0" indent="0" fontAlgn="base">
              <a:spcBef>
                <a:spcPts val="600"/>
              </a:spcBef>
              <a:spcAft>
                <a:spcPct val="0"/>
              </a:spcAft>
              <a:buClrTx/>
              <a:buSzTx/>
              <a:buNone/>
            </a:pPr>
            <a:r>
              <a:rPr lang="en-US" altLang="en-US" sz="2400" i="1" dirty="0" err="1">
                <a:ea typeface="ＭＳ Ｐゴシック" pitchFamily="34" charset="-128"/>
              </a:rPr>
              <a:t>i</a:t>
            </a:r>
            <a:r>
              <a:rPr lang="en-US" altLang="en-US" sz="2400" dirty="0">
                <a:ea typeface="ＭＳ Ｐゴシック" pitchFamily="34" charset="-128"/>
              </a:rPr>
              <a:t> = annual interest rate (as a decimal or percent)</a:t>
            </a:r>
          </a:p>
          <a:p>
            <a:pPr marL="0" lvl="0" indent="0" fontAlgn="base">
              <a:spcBef>
                <a:spcPts val="600"/>
              </a:spcBef>
              <a:spcAft>
                <a:spcPct val="0"/>
              </a:spcAft>
              <a:buClrTx/>
              <a:buSzTx/>
              <a:buNone/>
            </a:pPr>
            <a:r>
              <a:rPr lang="en-US" altLang="en-US" sz="2400" i="1" dirty="0">
                <a:ea typeface="ＭＳ Ｐゴシック" pitchFamily="34" charset="-128"/>
              </a:rPr>
              <a:t>n</a:t>
            </a:r>
            <a:r>
              <a:rPr lang="en-US" altLang="en-US" sz="2400" dirty="0">
                <a:ea typeface="ＭＳ Ｐゴシック" pitchFamily="34" charset="-128"/>
              </a:rPr>
              <a:t> = number of compounding periods per year</a:t>
            </a:r>
          </a:p>
          <a:p>
            <a:pPr marL="0" lvl="0" indent="0" fontAlgn="base">
              <a:spcBef>
                <a:spcPts val="600"/>
              </a:spcBef>
              <a:spcAft>
                <a:spcPct val="0"/>
              </a:spcAft>
              <a:buClrTx/>
              <a:buSzTx/>
              <a:buNone/>
            </a:pPr>
            <a:r>
              <a:rPr lang="en-US" altLang="en-US" sz="2400" i="1" dirty="0">
                <a:ea typeface="ＭＳ Ｐゴシック" pitchFamily="34" charset="-128"/>
              </a:rPr>
              <a:t>t</a:t>
            </a:r>
            <a:r>
              <a:rPr lang="en-US" altLang="en-US" sz="2400" dirty="0">
                <a:ea typeface="ＭＳ Ｐゴシック" pitchFamily="34" charset="-128"/>
              </a:rPr>
              <a:t> = time (in years</a:t>
            </a:r>
            <a:r>
              <a:rPr lang="en-US" altLang="en-US" sz="2400" dirty="0" smtClean="0">
                <a:ea typeface="ＭＳ Ｐゴシック" pitchFamily="34" charset="-128"/>
              </a:rPr>
              <a:t>)</a:t>
            </a:r>
            <a:endParaRPr lang="en-US" sz="2400" dirty="0"/>
          </a:p>
        </p:txBody>
      </p:sp>
      <p:sp>
        <p:nvSpPr>
          <p:cNvPr id="9" name="Content Placeholder 8"/>
          <p:cNvSpPr>
            <a:spLocks noGrp="1"/>
          </p:cNvSpPr>
          <p:nvPr>
            <p:ph idx="13"/>
          </p:nvPr>
        </p:nvSpPr>
        <p:spPr>
          <a:xfrm>
            <a:off x="6934200" y="5257800"/>
            <a:ext cx="1756136" cy="1010113"/>
          </a:xfrm>
          <a:solidFill>
            <a:schemeClr val="bg2">
              <a:lumMod val="20000"/>
              <a:lumOff val="80000"/>
            </a:schemeClr>
          </a:solidFill>
          <a:ln>
            <a:solidFill>
              <a:schemeClr val="bg2"/>
            </a:solidFill>
          </a:ln>
        </p:spPr>
        <p:txBody>
          <a:bodyPr lIns="45720" tIns="45720" rIns="45720" bIns="45720"/>
          <a:lstStyle/>
          <a:p>
            <a:pPr marL="0" indent="0" algn="ctr">
              <a:buNone/>
            </a:pPr>
            <a:r>
              <a:rPr lang="en-US" altLang="en-US" sz="2000" dirty="0">
                <a:latin typeface="Arial" charset="0"/>
              </a:rPr>
              <a:t>Free App: </a:t>
            </a:r>
            <a:r>
              <a:rPr lang="en-US" altLang="en-US" sz="2000" i="1" dirty="0">
                <a:latin typeface="Arial" charset="0"/>
              </a:rPr>
              <a:t>Future Value of Your Money</a:t>
            </a:r>
          </a:p>
        </p:txBody>
      </p:sp>
    </p:spTree>
    <p:extLst>
      <p:ext uri="{BB962C8B-B14F-4D97-AF65-F5344CB8AC3E}">
        <p14:creationId xmlns:p14="http://schemas.microsoft.com/office/powerpoint/2010/main" val="423029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Single Dollar </a:t>
            </a:r>
            <a:r>
              <a:rPr lang="en-US" dirty="0" smtClean="0"/>
              <a:t>Amount Example </a:t>
            </a:r>
            <a:r>
              <a:rPr lang="en-US" dirty="0"/>
              <a:t>One (formula)</a:t>
            </a:r>
          </a:p>
        </p:txBody>
      </p:sp>
      <p:sp>
        <p:nvSpPr>
          <p:cNvPr id="5" name="Content Placeholder 4"/>
          <p:cNvSpPr>
            <a:spLocks noGrp="1"/>
          </p:cNvSpPr>
          <p:nvPr>
            <p:ph idx="1"/>
          </p:nvPr>
        </p:nvSpPr>
        <p:spPr>
          <a:xfrm>
            <a:off x="457200" y="1600201"/>
            <a:ext cx="8229600" cy="2971800"/>
          </a:xfrm>
        </p:spPr>
        <p:txBody>
          <a:bodyPr/>
          <a:lstStyle/>
          <a:p>
            <a:pPr marL="0" indent="0">
              <a:buNone/>
            </a:pPr>
            <a:r>
              <a:rPr lang="en-US" sz="2400" dirty="0"/>
              <a:t>Based on her initial deposit of $1000, Samantha now asks you to determine how much money she would have in her compound interest savings account if she keeps it open for the next 20 years. Since it would be tedious and time consuming to create a table to calculate this amount, you have decided to use the future value formula for a single dollar amount. Using the formula above, you determine that she should have $1806.11 in her account after 20 years.</a:t>
            </a:r>
          </a:p>
        </p:txBody>
      </p:sp>
      <p:graphicFrame>
        <p:nvGraphicFramePr>
          <p:cNvPr id="6" name="Object 5"/>
          <p:cNvGraphicFramePr>
            <a:graphicFrameLocks noChangeAspect="1"/>
          </p:cNvGraphicFramePr>
          <p:nvPr>
            <p:extLst>
              <p:ext uri="{D42A27DB-BD31-4B8C-83A1-F6EECF244321}">
                <p14:modId xmlns:p14="http://schemas.microsoft.com/office/powerpoint/2010/main" val="3237639901"/>
              </p:ext>
            </p:extLst>
          </p:nvPr>
        </p:nvGraphicFramePr>
        <p:xfrm>
          <a:off x="1422840" y="5029200"/>
          <a:ext cx="5816160" cy="457200"/>
        </p:xfrm>
        <a:graphic>
          <a:graphicData uri="http://schemas.openxmlformats.org/presentationml/2006/ole">
            <mc:AlternateContent xmlns:mc="http://schemas.openxmlformats.org/markup-compatibility/2006">
              <mc:Choice xmlns:v="urn:schemas-microsoft-com:vml" Requires="v">
                <p:oleObj spid="_x0000_s3223" name="Equation" r:id="rId3" imgW="2908300" imgH="228600" progId="Equation.DSMT4">
                  <p:embed/>
                </p:oleObj>
              </mc:Choice>
              <mc:Fallback>
                <p:oleObj name="Equation" r:id="rId3" imgW="2908300" imgH="2286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840" y="5029200"/>
                        <a:ext cx="581616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30291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Compounding Periods Table</a:t>
            </a:r>
          </a:p>
        </p:txBody>
      </p:sp>
      <p:sp>
        <p:nvSpPr>
          <p:cNvPr id="3" name="Content Placeholder 2"/>
          <p:cNvSpPr>
            <a:spLocks noGrp="1"/>
          </p:cNvSpPr>
          <p:nvPr>
            <p:ph idx="1"/>
          </p:nvPr>
        </p:nvSpPr>
        <p:spPr>
          <a:xfrm>
            <a:off x="457200" y="1600201"/>
            <a:ext cx="8229600" cy="990600"/>
          </a:xfrm>
        </p:spPr>
        <p:txBody>
          <a:bodyPr/>
          <a:lstStyle/>
          <a:p>
            <a:r>
              <a:rPr lang="en-US" dirty="0" smtClean="0"/>
              <a:t>The number of compounding periods per year for different compounding periods: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3878988"/>
              </p:ext>
            </p:extLst>
          </p:nvPr>
        </p:nvGraphicFramePr>
        <p:xfrm>
          <a:off x="762000" y="2743200"/>
          <a:ext cx="6858000" cy="2865437"/>
        </p:xfrm>
        <a:graphic>
          <a:graphicData uri="http://schemas.openxmlformats.org/drawingml/2006/table">
            <a:tbl>
              <a:tblPr firstRow="1">
                <a:tableStyleId>{3B4B98B0-60AC-42C2-AFA5-B58CD77FA1E5}</a:tableStyleId>
              </a:tblPr>
              <a:tblGrid>
                <a:gridCol w="3831175">
                  <a:extLst>
                    <a:ext uri="{9D8B030D-6E8A-4147-A177-3AD203B41FA5}">
                      <a16:colId xmlns:a16="http://schemas.microsoft.com/office/drawing/2014/main" val="20000"/>
                    </a:ext>
                  </a:extLst>
                </a:gridCol>
                <a:gridCol w="3026825">
                  <a:extLst>
                    <a:ext uri="{9D8B030D-6E8A-4147-A177-3AD203B41FA5}">
                      <a16:colId xmlns:a16="http://schemas.microsoft.com/office/drawing/2014/main" val="20001"/>
                    </a:ext>
                  </a:extLst>
                </a:gridCol>
              </a:tblGrid>
              <a:tr h="640151">
                <a:tc>
                  <a:txBody>
                    <a:bodyPr/>
                    <a:lstStyle/>
                    <a:p>
                      <a:pPr algn="l"/>
                      <a:r>
                        <a:rPr lang="en-US" dirty="0" smtClean="0"/>
                        <a:t>Compounding Period</a:t>
                      </a:r>
                      <a:endParaRPr lang="en-US" dirty="0"/>
                    </a:p>
                  </a:txBody>
                  <a:tcPr marT="45725" marB="45725" anchor="b"/>
                </a:tc>
                <a:tc>
                  <a:txBody>
                    <a:bodyPr/>
                    <a:lstStyle/>
                    <a:p>
                      <a:pPr algn="ctr"/>
                      <a:r>
                        <a:rPr lang="en-US" dirty="0" smtClean="0"/>
                        <a:t>Number of Compounding Periods per Year (</a:t>
                      </a:r>
                      <a:r>
                        <a:rPr lang="en-US" i="1" dirty="0" smtClean="0"/>
                        <a:t>n</a:t>
                      </a:r>
                      <a:r>
                        <a:rPr lang="en-US" dirty="0" smtClean="0"/>
                        <a:t>)</a:t>
                      </a:r>
                      <a:endParaRPr lang="en-US" dirty="0"/>
                    </a:p>
                  </a:txBody>
                  <a:tcPr marT="45725" marB="45725" anchor="b"/>
                </a:tc>
                <a:extLst>
                  <a:ext uri="{0D108BD9-81ED-4DB2-BD59-A6C34878D82A}">
                    <a16:rowId xmlns:a16="http://schemas.microsoft.com/office/drawing/2014/main" val="10000"/>
                  </a:ext>
                </a:extLst>
              </a:tr>
              <a:tr h="370881">
                <a:tc>
                  <a:txBody>
                    <a:bodyPr/>
                    <a:lstStyle/>
                    <a:p>
                      <a:r>
                        <a:rPr lang="en-US" dirty="0" smtClean="0"/>
                        <a:t>Annually (every year)</a:t>
                      </a:r>
                      <a:endParaRPr lang="en-US" dirty="0"/>
                    </a:p>
                  </a:txBody>
                  <a:tcPr marT="45725" marB="45725"/>
                </a:tc>
                <a:tc>
                  <a:txBody>
                    <a:bodyPr/>
                    <a:lstStyle/>
                    <a:p>
                      <a:pPr algn="r"/>
                      <a:r>
                        <a:rPr lang="en-US" dirty="0" smtClean="0"/>
                        <a:t>1</a:t>
                      </a:r>
                      <a:endParaRPr lang="en-US" dirty="0"/>
                    </a:p>
                  </a:txBody>
                  <a:tcPr marR="1371600" marT="45725" marB="45725" anchor="ctr"/>
                </a:tc>
                <a:extLst>
                  <a:ext uri="{0D108BD9-81ED-4DB2-BD59-A6C34878D82A}">
                    <a16:rowId xmlns:a16="http://schemas.microsoft.com/office/drawing/2014/main" val="10001"/>
                  </a:ext>
                </a:extLst>
              </a:tr>
              <a:tr h="370881">
                <a:tc>
                  <a:txBody>
                    <a:bodyPr/>
                    <a:lstStyle/>
                    <a:p>
                      <a:r>
                        <a:rPr lang="en-US" dirty="0" smtClean="0"/>
                        <a:t>Semi-annually (every 6 months)</a:t>
                      </a:r>
                      <a:endParaRPr lang="en-US" dirty="0"/>
                    </a:p>
                  </a:txBody>
                  <a:tcPr marT="45725" marB="45725"/>
                </a:tc>
                <a:tc>
                  <a:txBody>
                    <a:bodyPr/>
                    <a:lstStyle/>
                    <a:p>
                      <a:pPr algn="r"/>
                      <a:r>
                        <a:rPr lang="en-US" dirty="0" smtClean="0"/>
                        <a:t>2</a:t>
                      </a:r>
                      <a:endParaRPr lang="en-US" dirty="0"/>
                    </a:p>
                  </a:txBody>
                  <a:tcPr marR="1371600" marT="45725" marB="45725" anchor="ctr"/>
                </a:tc>
                <a:extLst>
                  <a:ext uri="{0D108BD9-81ED-4DB2-BD59-A6C34878D82A}">
                    <a16:rowId xmlns:a16="http://schemas.microsoft.com/office/drawing/2014/main" val="10002"/>
                  </a:ext>
                </a:extLst>
              </a:tr>
              <a:tr h="370881">
                <a:tc>
                  <a:txBody>
                    <a:bodyPr/>
                    <a:lstStyle/>
                    <a:p>
                      <a:r>
                        <a:rPr lang="en-US" dirty="0" smtClean="0"/>
                        <a:t>Quarterly (every 3 months)</a:t>
                      </a:r>
                      <a:endParaRPr lang="en-US" dirty="0"/>
                    </a:p>
                  </a:txBody>
                  <a:tcPr marT="45725" marB="45725"/>
                </a:tc>
                <a:tc>
                  <a:txBody>
                    <a:bodyPr/>
                    <a:lstStyle/>
                    <a:p>
                      <a:pPr algn="r"/>
                      <a:r>
                        <a:rPr lang="en-US" dirty="0" smtClean="0"/>
                        <a:t>4</a:t>
                      </a:r>
                      <a:endParaRPr lang="en-US" dirty="0"/>
                    </a:p>
                  </a:txBody>
                  <a:tcPr marR="1371600" marT="45725" marB="45725" anchor="ctr"/>
                </a:tc>
                <a:extLst>
                  <a:ext uri="{0D108BD9-81ED-4DB2-BD59-A6C34878D82A}">
                    <a16:rowId xmlns:a16="http://schemas.microsoft.com/office/drawing/2014/main" val="10003"/>
                  </a:ext>
                </a:extLst>
              </a:tr>
              <a:tr h="370881">
                <a:tc>
                  <a:txBody>
                    <a:bodyPr/>
                    <a:lstStyle/>
                    <a:p>
                      <a:r>
                        <a:rPr lang="en-US" dirty="0" smtClean="0"/>
                        <a:t>Monthly (every month)</a:t>
                      </a:r>
                      <a:endParaRPr lang="en-US" dirty="0"/>
                    </a:p>
                  </a:txBody>
                  <a:tcPr marT="45725" marB="45725"/>
                </a:tc>
                <a:tc>
                  <a:txBody>
                    <a:bodyPr/>
                    <a:lstStyle/>
                    <a:p>
                      <a:pPr algn="r"/>
                      <a:r>
                        <a:rPr lang="en-US" dirty="0" smtClean="0"/>
                        <a:t>12</a:t>
                      </a:r>
                      <a:endParaRPr lang="en-US" dirty="0"/>
                    </a:p>
                  </a:txBody>
                  <a:tcPr marR="1371600" marT="45725" marB="45725" anchor="ctr"/>
                </a:tc>
                <a:extLst>
                  <a:ext uri="{0D108BD9-81ED-4DB2-BD59-A6C34878D82A}">
                    <a16:rowId xmlns:a16="http://schemas.microsoft.com/office/drawing/2014/main" val="10004"/>
                  </a:ext>
                </a:extLst>
              </a:tr>
              <a:tr h="370881">
                <a:tc>
                  <a:txBody>
                    <a:bodyPr/>
                    <a:lstStyle/>
                    <a:p>
                      <a:r>
                        <a:rPr lang="en-US" dirty="0" smtClean="0"/>
                        <a:t>Weekly (every week)</a:t>
                      </a:r>
                      <a:endParaRPr lang="en-US" dirty="0"/>
                    </a:p>
                  </a:txBody>
                  <a:tcPr marT="45725" marB="45725"/>
                </a:tc>
                <a:tc>
                  <a:txBody>
                    <a:bodyPr/>
                    <a:lstStyle/>
                    <a:p>
                      <a:pPr algn="r"/>
                      <a:r>
                        <a:rPr lang="en-US" dirty="0" smtClean="0"/>
                        <a:t>52</a:t>
                      </a:r>
                      <a:endParaRPr lang="en-US" dirty="0"/>
                    </a:p>
                  </a:txBody>
                  <a:tcPr marR="1371600" marT="45725" marB="45725" anchor="ctr"/>
                </a:tc>
                <a:extLst>
                  <a:ext uri="{0D108BD9-81ED-4DB2-BD59-A6C34878D82A}">
                    <a16:rowId xmlns:a16="http://schemas.microsoft.com/office/drawing/2014/main" val="10005"/>
                  </a:ext>
                </a:extLst>
              </a:tr>
              <a:tr h="370881">
                <a:tc>
                  <a:txBody>
                    <a:bodyPr/>
                    <a:lstStyle/>
                    <a:p>
                      <a:r>
                        <a:rPr lang="en-US" dirty="0" smtClean="0"/>
                        <a:t>Daily (every day)</a:t>
                      </a:r>
                      <a:endParaRPr lang="en-US" dirty="0"/>
                    </a:p>
                  </a:txBody>
                  <a:tcPr marT="45725" marB="45725"/>
                </a:tc>
                <a:tc>
                  <a:txBody>
                    <a:bodyPr/>
                    <a:lstStyle/>
                    <a:p>
                      <a:pPr algn="r"/>
                      <a:r>
                        <a:rPr lang="en-US" dirty="0" smtClean="0"/>
                        <a:t>365</a:t>
                      </a:r>
                      <a:endParaRPr lang="en-US" dirty="0"/>
                    </a:p>
                  </a:txBody>
                  <a:tcPr marR="1371600" marT="45725" marB="45725"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078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 Single Dollar Amount Table</a:t>
            </a:r>
          </a:p>
        </p:txBody>
      </p:sp>
      <p:sp>
        <p:nvSpPr>
          <p:cNvPr id="3" name="Content Placeholder 2"/>
          <p:cNvSpPr>
            <a:spLocks noGrp="1"/>
          </p:cNvSpPr>
          <p:nvPr>
            <p:ph idx="1"/>
          </p:nvPr>
        </p:nvSpPr>
        <p:spPr/>
        <p:txBody>
          <a:bodyPr/>
          <a:lstStyle/>
          <a:p>
            <a:pPr>
              <a:defRPr/>
            </a:pPr>
            <a:r>
              <a:rPr lang="en-US" dirty="0">
                <a:ea typeface="ＭＳ Ｐゴシック" pitchFamily="34" charset="-128"/>
              </a:rPr>
              <a:t>Future Value Interest Factor (FVIF): a factor multiplied by today</a:t>
            </a:r>
            <a:r>
              <a:rPr lang="en-US" altLang="en-US" dirty="0">
                <a:ea typeface="ＭＳ Ｐゴシック" pitchFamily="34" charset="-128"/>
              </a:rPr>
              <a:t>’</a:t>
            </a:r>
            <a:r>
              <a:rPr lang="en-US" dirty="0">
                <a:ea typeface="ＭＳ Ｐゴシック" pitchFamily="34" charset="-128"/>
              </a:rPr>
              <a:t>s savings to determine how the savings will accumulate over time.</a:t>
            </a:r>
          </a:p>
          <a:p>
            <a:pPr lvl="1">
              <a:defRPr/>
            </a:pPr>
            <a:r>
              <a:rPr lang="en-US" dirty="0">
                <a:ea typeface="ＭＳ Ｐゴシック" pitchFamily="34" charset="-128"/>
              </a:rPr>
              <a:t>Depends on the interest rate and the number of years the money is invested</a:t>
            </a:r>
          </a:p>
          <a:p>
            <a:pPr>
              <a:defRPr/>
            </a:pPr>
            <a:r>
              <a:rPr lang="en-US" i="1" dirty="0">
                <a:ea typeface="ＭＳ Ｐゴシック" pitchFamily="34" charset="-128"/>
              </a:rPr>
              <a:t>FVIF</a:t>
            </a:r>
            <a:r>
              <a:rPr lang="en-US" dirty="0">
                <a:ea typeface="ＭＳ Ｐゴシック" pitchFamily="34" charset="-128"/>
              </a:rPr>
              <a:t> Table (see textbook)</a:t>
            </a:r>
          </a:p>
          <a:p>
            <a:pPr lvl="1">
              <a:defRPr/>
            </a:pPr>
            <a:r>
              <a:rPr lang="en-US" dirty="0">
                <a:ea typeface="ＭＳ Ｐゴシック" pitchFamily="34" charset="-128"/>
              </a:rPr>
              <a:t>Columns list an interest rate</a:t>
            </a:r>
          </a:p>
          <a:p>
            <a:pPr lvl="1">
              <a:defRPr/>
            </a:pPr>
            <a:r>
              <a:rPr lang="en-US" dirty="0">
                <a:ea typeface="ＭＳ Ｐゴシック" pitchFamily="34" charset="-128"/>
              </a:rPr>
              <a:t>Rows list a time period</a:t>
            </a:r>
            <a:endParaRPr lang="en-US" dirty="0"/>
          </a:p>
        </p:txBody>
      </p:sp>
    </p:spTree>
    <p:extLst>
      <p:ext uri="{BB962C8B-B14F-4D97-AF65-F5344CB8AC3E}">
        <p14:creationId xmlns:p14="http://schemas.microsoft.com/office/powerpoint/2010/main" val="12107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 Single Dollar Amount Example Two (table)</a:t>
            </a:r>
          </a:p>
        </p:txBody>
      </p:sp>
      <p:sp>
        <p:nvSpPr>
          <p:cNvPr id="5" name="Content Placeholder 4"/>
          <p:cNvSpPr>
            <a:spLocks noGrp="1"/>
          </p:cNvSpPr>
          <p:nvPr>
            <p:ph idx="1"/>
          </p:nvPr>
        </p:nvSpPr>
        <p:spPr>
          <a:xfrm>
            <a:off x="457200" y="1600201"/>
            <a:ext cx="8229600" cy="2514599"/>
          </a:xfrm>
        </p:spPr>
        <p:txBody>
          <a:bodyPr/>
          <a:lstStyle/>
          <a:p>
            <a:pPr marL="0" indent="0">
              <a:buNone/>
            </a:pPr>
            <a:r>
              <a:rPr lang="en-US" sz="2300" dirty="0"/>
              <a:t>Suppose that you want to know how much money you will have in five years if you invest $5000 now and earn an annual return of 9 percent. The present value of money (</a:t>
            </a:r>
            <a:r>
              <a:rPr lang="en-US" sz="2300" i="1" dirty="0"/>
              <a:t>PV</a:t>
            </a:r>
            <a:r>
              <a:rPr lang="en-US" sz="2300" dirty="0"/>
              <a:t>) is the amount invested, or $5000. The </a:t>
            </a:r>
            <a:r>
              <a:rPr lang="en-US" sz="2300" i="1" dirty="0"/>
              <a:t>FVIF </a:t>
            </a:r>
            <a:r>
              <a:rPr lang="en-US" sz="2300" dirty="0"/>
              <a:t>for an interest rate of 9 percent and a time period of five years is 1.539 (look down the column for 9 percent, and across the row for five years). Thus, the future value (</a:t>
            </a:r>
            <a:r>
              <a:rPr lang="en-US" sz="2300" i="1" dirty="0"/>
              <a:t>FV</a:t>
            </a:r>
            <a:r>
              <a:rPr lang="en-US" sz="2300" dirty="0"/>
              <a:t>) of the $5000 in five years will be:</a:t>
            </a:r>
          </a:p>
        </p:txBody>
      </p:sp>
      <p:graphicFrame>
        <p:nvGraphicFramePr>
          <p:cNvPr id="6" name="Object 5"/>
          <p:cNvGraphicFramePr>
            <a:graphicFrameLocks noChangeAspect="1"/>
          </p:cNvGraphicFramePr>
          <p:nvPr>
            <p:extLst>
              <p:ext uri="{D42A27DB-BD31-4B8C-83A1-F6EECF244321}">
                <p14:modId xmlns:p14="http://schemas.microsoft.com/office/powerpoint/2010/main" val="2858574400"/>
              </p:ext>
            </p:extLst>
          </p:nvPr>
        </p:nvGraphicFramePr>
        <p:xfrm>
          <a:off x="3276600" y="4445400"/>
          <a:ext cx="2539440" cy="1879200"/>
        </p:xfrm>
        <a:graphic>
          <a:graphicData uri="http://schemas.openxmlformats.org/presentationml/2006/ole">
            <mc:AlternateContent xmlns:mc="http://schemas.openxmlformats.org/markup-compatibility/2006">
              <mc:Choice xmlns:v="urn:schemas-microsoft-com:vml" Requires="v">
                <p:oleObj spid="_x0000_s4238" name="Equation" r:id="rId3" imgW="1269449" imgH="939392" progId="Equation.DSMT4">
                  <p:embed/>
                </p:oleObj>
              </mc:Choice>
              <mc:Fallback>
                <p:oleObj name="Equation" r:id="rId3" imgW="1269449" imgH="939392" progId="Equation.DSMT4">
                  <p:embed/>
                  <p:pic>
                    <p:nvPicPr>
                      <p:cNvPr id="0" name="Picture 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45400"/>
                        <a:ext cx="2539440" cy="187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Financial </a:t>
            </a:r>
            <a:r>
              <a:rPr lang="en-US" dirty="0" smtClean="0"/>
              <a:t>Calculator </a:t>
            </a:r>
            <a:r>
              <a:rPr lang="en-US" sz="2000" b="0" dirty="0" smtClean="0"/>
              <a:t>(1 of 2)</a:t>
            </a:r>
            <a:endParaRPr lang="en-US" b="0" dirty="0"/>
          </a:p>
        </p:txBody>
      </p:sp>
      <p:sp>
        <p:nvSpPr>
          <p:cNvPr id="3" name="Content Placeholder 2"/>
          <p:cNvSpPr>
            <a:spLocks noGrp="1"/>
          </p:cNvSpPr>
          <p:nvPr>
            <p:ph idx="1"/>
          </p:nvPr>
        </p:nvSpPr>
        <p:spPr/>
        <p:txBody>
          <a:bodyPr/>
          <a:lstStyle/>
          <a:p>
            <a:pPr>
              <a:defRPr/>
            </a:pPr>
            <a:r>
              <a:rPr lang="en-US" dirty="0">
                <a:ea typeface="ＭＳ Ｐゴシック" pitchFamily="34" charset="-128"/>
              </a:rPr>
              <a:t>Basic TVM function keys are located in the 3</a:t>
            </a:r>
            <a:r>
              <a:rPr lang="en-US" baseline="30000" dirty="0">
                <a:ea typeface="ＭＳ Ｐゴシック" pitchFamily="34" charset="-128"/>
              </a:rPr>
              <a:t>rd</a:t>
            </a:r>
            <a:r>
              <a:rPr lang="en-US" dirty="0">
                <a:ea typeface="ＭＳ Ｐゴシック" pitchFamily="34" charset="-128"/>
              </a:rPr>
              <a:t> row of the TI BA II Plus keyboard</a:t>
            </a:r>
          </a:p>
          <a:p>
            <a:pPr>
              <a:defRPr/>
            </a:pPr>
            <a:r>
              <a:rPr lang="en-US" dirty="0">
                <a:ea typeface="ＭＳ Ｐゴシック" pitchFamily="34" charset="-128"/>
              </a:rPr>
              <a:t>Important to clear the existing TVM values in the calculator</a:t>
            </a:r>
            <a:r>
              <a:rPr lang="en-US" altLang="en-US" dirty="0">
                <a:ea typeface="ＭＳ Ｐゴシック" pitchFamily="34" charset="-128"/>
              </a:rPr>
              <a:t>’</a:t>
            </a:r>
            <a:r>
              <a:rPr lang="en-US" dirty="0">
                <a:ea typeface="ＭＳ Ｐゴシック" pitchFamily="34" charset="-128"/>
              </a:rPr>
              <a:t>s TVM worksheet each time!</a:t>
            </a:r>
          </a:p>
          <a:p>
            <a:pPr>
              <a:defRPr/>
            </a:pPr>
            <a:r>
              <a:rPr lang="en-US" dirty="0">
                <a:ea typeface="ＭＳ Ｐゴシック" pitchFamily="34" charset="-128"/>
              </a:rPr>
              <a:t>Enter a value for four of the five TVM keys (N, I/Y, PV, PMT, FV)</a:t>
            </a:r>
          </a:p>
          <a:p>
            <a:pPr>
              <a:defRPr/>
            </a:pPr>
            <a:r>
              <a:rPr lang="en-US" dirty="0">
                <a:ea typeface="ＭＳ Ｐゴシック" pitchFamily="34" charset="-128"/>
              </a:rPr>
              <a:t>CPT= compute key, used after all values inputted</a:t>
            </a:r>
            <a:endParaRPr lang="en-US" dirty="0"/>
          </a:p>
        </p:txBody>
      </p:sp>
    </p:spTree>
    <p:extLst>
      <p:ext uri="{BB962C8B-B14F-4D97-AF65-F5344CB8AC3E}">
        <p14:creationId xmlns:p14="http://schemas.microsoft.com/office/powerpoint/2010/main" val="12107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Financial Calculator </a:t>
            </a:r>
            <a:r>
              <a:rPr lang="en-US" sz="2000" b="0" dirty="0" smtClean="0"/>
              <a:t>(2 </a:t>
            </a:r>
            <a:r>
              <a:rPr lang="en-US" sz="2000" b="0" dirty="0"/>
              <a:t>of 2)</a:t>
            </a:r>
            <a:endParaRPr lang="en-US" dirty="0"/>
          </a:p>
        </p:txBody>
      </p:sp>
      <p:sp>
        <p:nvSpPr>
          <p:cNvPr id="3" name="Content Placeholder 2"/>
          <p:cNvSpPr>
            <a:spLocks noGrp="1"/>
          </p:cNvSpPr>
          <p:nvPr>
            <p:ph idx="1"/>
          </p:nvPr>
        </p:nvSpPr>
        <p:spPr/>
        <p:txBody>
          <a:bodyPr/>
          <a:lstStyle/>
          <a:p>
            <a:r>
              <a:rPr lang="en-US" dirty="0">
                <a:ea typeface="ＭＳ Ｐゴシック" pitchFamily="34" charset="-128"/>
              </a:rPr>
              <a:t>Cash outflows, such as an investment amount, are entered as a negative number</a:t>
            </a:r>
          </a:p>
          <a:p>
            <a:r>
              <a:rPr lang="en-US" dirty="0">
                <a:ea typeface="ＭＳ Ｐゴシック" pitchFamily="34" charset="-128"/>
              </a:rPr>
              <a:t>Cash inflows, such as investment income</a:t>
            </a:r>
            <a:r>
              <a:rPr lang="en-US" dirty="0" smtClean="0">
                <a:ea typeface="ＭＳ Ｐゴシック" pitchFamily="34" charset="-128"/>
              </a:rPr>
              <a:t>, are </a:t>
            </a:r>
            <a:r>
              <a:rPr lang="en-US" dirty="0">
                <a:ea typeface="ＭＳ Ｐゴシック" pitchFamily="34" charset="-128"/>
              </a:rPr>
              <a:t>entered as a positive number</a:t>
            </a:r>
          </a:p>
          <a:p>
            <a:r>
              <a:rPr lang="en-US" dirty="0">
                <a:ea typeface="ＭＳ Ｐゴシック" pitchFamily="34" charset="-128"/>
              </a:rPr>
              <a:t>Specify the number of payments per year (P/Y) and the number of compounding periods per year (C/Y) (press 2</a:t>
            </a:r>
            <a:r>
              <a:rPr lang="en-US" baseline="30000" dirty="0">
                <a:ea typeface="ＭＳ Ｐゴシック" pitchFamily="34" charset="-128"/>
              </a:rPr>
              <a:t>ND</a:t>
            </a:r>
            <a:r>
              <a:rPr lang="en-US" dirty="0">
                <a:ea typeface="ＭＳ Ｐゴシック" pitchFamily="34" charset="-128"/>
              </a:rPr>
              <a:t> and the key- default is 1 payment/year))</a:t>
            </a:r>
            <a:endParaRPr lang="en-US" dirty="0"/>
          </a:p>
        </p:txBody>
      </p:sp>
    </p:spTree>
    <p:extLst>
      <p:ext uri="{BB962C8B-B14F-4D97-AF65-F5344CB8AC3E}">
        <p14:creationId xmlns:p14="http://schemas.microsoft.com/office/powerpoint/2010/main" val="12107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03778"/>
          </a:xfrm>
        </p:spPr>
        <p:txBody>
          <a:bodyPr anchor="t"/>
          <a:lstStyle/>
          <a:p>
            <a:r>
              <a:rPr lang="en-US" dirty="0"/>
              <a:t>Using A Financial Calculator Example</a:t>
            </a:r>
          </a:p>
        </p:txBody>
      </p:sp>
      <p:pic>
        <p:nvPicPr>
          <p:cNvPr id="5" name="Picture 4" descr="An example shows how to use a financial calculator to determine the future value of an investment.&#10;The example reads as follows:&#10;Suppose you have $5687 to invest in the stock market today. You like to invest for the long term and plan to choose your stocks carefully. You will invest your money for 12 years in certain stocks on which you expect a return of 10 percent compounded annually. The inputs for the TI BA II Plus are shown in the diagram in the margin. Note that other financial calculators can vary slightly in their setup.&#10;&#10;The calculator key strokes are as follows:&#10;2ND; CLR TVM&#10;2ND; P/Y; 1; ENTER&#10;Downward arrow; 1; ENTER&#10;2ND; QUIT&#10;1; 2; N&#10;1; 0; I/Y&#10;5; 6; 8; 7; +/-; PV&#10;0; PMT&#10;CPT; FV&#10;&#10;The PV is a negative number here, reflecting the outflow of cash to make the investment. The calculator computes the future value to be $17 848.24, which indicates that you will have $17 848.24 in your brokerage account in 12 years if you achieve a return of 10 percent compounded annually on your $5687 investment. Use a financial calculator to determine the future value of $5000 invested at 9 percent compounded annually for five years. (This is the previous example used for the FVIF table.) Your answer should be $7693.12. Any difference in answers using the FVIF table versus using a financial calculator is due to roun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5086" y="968079"/>
            <a:ext cx="6533828" cy="5341246"/>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Present Value of a Single Dollar Amount Formula</a:t>
            </a:r>
            <a:endParaRPr lang="en-US" dirty="0"/>
          </a:p>
        </p:txBody>
      </p:sp>
      <p:sp>
        <p:nvSpPr>
          <p:cNvPr id="3" name="Content Placeholder 2"/>
          <p:cNvSpPr>
            <a:spLocks noGrp="1"/>
          </p:cNvSpPr>
          <p:nvPr>
            <p:ph idx="1"/>
          </p:nvPr>
        </p:nvSpPr>
        <p:spPr>
          <a:xfrm>
            <a:off x="457200" y="1600201"/>
            <a:ext cx="8229600" cy="914400"/>
          </a:xfrm>
        </p:spPr>
        <p:txBody>
          <a:bodyPr/>
          <a:lstStyle/>
          <a:p>
            <a:r>
              <a:rPr lang="en-US" dirty="0"/>
              <a:t>Discounting: the process of obtaining present values</a:t>
            </a:r>
          </a:p>
        </p:txBody>
      </p:sp>
      <p:graphicFrame>
        <p:nvGraphicFramePr>
          <p:cNvPr id="5" name="Object 4"/>
          <p:cNvGraphicFramePr>
            <a:graphicFrameLocks noChangeAspect="1"/>
          </p:cNvGraphicFramePr>
          <p:nvPr>
            <p:extLst>
              <p:ext uri="{D42A27DB-BD31-4B8C-83A1-F6EECF244321}">
                <p14:modId xmlns:p14="http://schemas.microsoft.com/office/powerpoint/2010/main" val="3153296622"/>
              </p:ext>
            </p:extLst>
          </p:nvPr>
        </p:nvGraphicFramePr>
        <p:xfrm>
          <a:off x="2844900" y="3124200"/>
          <a:ext cx="2412900" cy="1619100"/>
        </p:xfrm>
        <a:graphic>
          <a:graphicData uri="http://schemas.openxmlformats.org/presentationml/2006/ole">
            <mc:AlternateContent xmlns:mc="http://schemas.openxmlformats.org/markup-compatibility/2006">
              <mc:Choice xmlns:v="urn:schemas-microsoft-com:vml" Requires="v">
                <p:oleObj spid="_x0000_s5258" name="Equation" r:id="rId3" imgW="965200" imgH="647700" progId="Equation.DSMT4">
                  <p:embed/>
                </p:oleObj>
              </mc:Choice>
              <mc:Fallback>
                <p:oleObj name="Equation" r:id="rId3" imgW="965200" imgH="647700" progId="Equation.DSMT4">
                  <p:embed/>
                  <p:pic>
                    <p:nvPicPr>
                      <p:cNvPr id="0"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900" y="3124200"/>
                        <a:ext cx="2412900" cy="16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 Single Dollar Amount Example (formula)</a:t>
            </a:r>
          </a:p>
        </p:txBody>
      </p:sp>
      <p:sp>
        <p:nvSpPr>
          <p:cNvPr id="3" name="Content Placeholder 2"/>
          <p:cNvSpPr>
            <a:spLocks noGrp="1"/>
          </p:cNvSpPr>
          <p:nvPr>
            <p:ph idx="1"/>
          </p:nvPr>
        </p:nvSpPr>
        <p:spPr>
          <a:xfrm>
            <a:off x="457200" y="1600201"/>
            <a:ext cx="8229600" cy="1676400"/>
          </a:xfrm>
        </p:spPr>
        <p:txBody>
          <a:bodyPr/>
          <a:lstStyle/>
          <a:p>
            <a:pPr marL="0" indent="0">
              <a:buNone/>
            </a:pPr>
            <a:r>
              <a:rPr lang="en-US" dirty="0">
                <a:ea typeface="ＭＳ Ｐゴシック" pitchFamily="34" charset="-128"/>
              </a:rPr>
              <a:t>Suppose you want to know how much money </a:t>
            </a:r>
            <a:r>
              <a:rPr lang="en-US" dirty="0" smtClean="0">
                <a:ea typeface="ＭＳ Ｐゴシック" pitchFamily="34" charset="-128"/>
              </a:rPr>
              <a:t>you need </a:t>
            </a:r>
            <a:r>
              <a:rPr lang="en-US" dirty="0">
                <a:ea typeface="ＭＳ Ｐゴシック" pitchFamily="34" charset="-128"/>
              </a:rPr>
              <a:t>to invest today to achieve $20 000 in </a:t>
            </a:r>
            <a:r>
              <a:rPr lang="en-US" dirty="0" smtClean="0">
                <a:ea typeface="ＭＳ Ｐゴシック" pitchFamily="34" charset="-128"/>
              </a:rPr>
              <a:t>three years</a:t>
            </a:r>
            <a:r>
              <a:rPr lang="en-US" dirty="0">
                <a:ea typeface="ＭＳ Ｐゴシック" pitchFamily="34" charset="-128"/>
              </a:rPr>
              <a:t>, with 3% interest earned. (NOTE: </a:t>
            </a:r>
            <a:r>
              <a:rPr lang="en-US" i="1" dirty="0">
                <a:ea typeface="ＭＳ Ｐゴシック" pitchFamily="34" charset="-128"/>
              </a:rPr>
              <a:t>n</a:t>
            </a:r>
            <a:r>
              <a:rPr lang="en-US" dirty="0">
                <a:ea typeface="ＭＳ Ｐゴシック" pitchFamily="34" charset="-128"/>
              </a:rPr>
              <a:t> = 1)</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66474827"/>
              </p:ext>
            </p:extLst>
          </p:nvPr>
        </p:nvGraphicFramePr>
        <p:xfrm>
          <a:off x="2209800" y="3200400"/>
          <a:ext cx="3746500" cy="2730500"/>
        </p:xfrm>
        <a:graphic>
          <a:graphicData uri="http://schemas.openxmlformats.org/presentationml/2006/ole">
            <mc:AlternateContent xmlns:mc="http://schemas.openxmlformats.org/markup-compatibility/2006">
              <mc:Choice xmlns:v="urn:schemas-microsoft-com:vml" Requires="v">
                <p:oleObj spid="_x0000_s6281" name="Equation" r:id="rId3" imgW="1497950" imgH="1091726" progId="Equation.DSMT4">
                  <p:embed/>
                </p:oleObj>
              </mc:Choice>
              <mc:Fallback>
                <p:oleObj name="Equation" r:id="rId3" imgW="1497950" imgH="1091726" progId="Equation.DSMT4">
                  <p:embed/>
                  <p:pic>
                    <p:nvPicPr>
                      <p:cNvPr id="0" name="Picture 1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200400"/>
                        <a:ext cx="3746500" cy="273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Objectives</a:t>
            </a:r>
          </a:p>
        </p:txBody>
      </p:sp>
      <p:sp>
        <p:nvSpPr>
          <p:cNvPr id="3" name="Content Placeholder 2"/>
          <p:cNvSpPr>
            <a:spLocks noGrp="1"/>
          </p:cNvSpPr>
          <p:nvPr>
            <p:ph idx="1"/>
          </p:nvPr>
        </p:nvSpPr>
        <p:spPr/>
        <p:txBody>
          <a:bodyPr/>
          <a:lstStyle/>
          <a:p>
            <a:pPr marL="256032" indent="-256032">
              <a:lnSpc>
                <a:spcPct val="90000"/>
              </a:lnSpc>
              <a:spcBef>
                <a:spcPts val="1200"/>
              </a:spcBef>
              <a:buSzPct val="100000"/>
            </a:pPr>
            <a:r>
              <a:rPr lang="en-US" sz="2400" dirty="0">
                <a:ea typeface="ＭＳ Ｐゴシック" pitchFamily="34" charset="-128"/>
              </a:rPr>
              <a:t>Explain the difference between simple interest and compound interest</a:t>
            </a:r>
          </a:p>
          <a:p>
            <a:pPr marL="256032" indent="-256032">
              <a:lnSpc>
                <a:spcPct val="90000"/>
              </a:lnSpc>
              <a:spcBef>
                <a:spcPts val="1200"/>
              </a:spcBef>
              <a:buSzPct val="100000"/>
            </a:pPr>
            <a:r>
              <a:rPr lang="en-US" sz="2400" dirty="0">
                <a:ea typeface="ＭＳ Ｐゴシック" pitchFamily="34" charset="-128"/>
              </a:rPr>
              <a:t>Calculate the future value of a single dollar amount that you save today</a:t>
            </a:r>
          </a:p>
          <a:p>
            <a:pPr marL="256032" indent="-256032">
              <a:lnSpc>
                <a:spcPct val="90000"/>
              </a:lnSpc>
              <a:spcBef>
                <a:spcPts val="1200"/>
              </a:spcBef>
              <a:buSzPct val="100000"/>
            </a:pPr>
            <a:r>
              <a:rPr lang="en-US" sz="2400" dirty="0">
                <a:ea typeface="ＭＳ Ｐゴシック" pitchFamily="34" charset="-128"/>
              </a:rPr>
              <a:t>Calculate the present value of a single dollar amount that will be received in the future</a:t>
            </a:r>
          </a:p>
          <a:p>
            <a:pPr marL="256032" indent="-256032">
              <a:lnSpc>
                <a:spcPct val="90000"/>
              </a:lnSpc>
              <a:spcBef>
                <a:spcPts val="1200"/>
              </a:spcBef>
              <a:buSzPct val="100000"/>
            </a:pPr>
            <a:r>
              <a:rPr lang="en-US" sz="2400" dirty="0">
                <a:ea typeface="ＭＳ Ｐゴシック" pitchFamily="34" charset="-128"/>
              </a:rPr>
              <a:t>Calculate the future value of an annuity</a:t>
            </a:r>
          </a:p>
          <a:p>
            <a:pPr marL="256032" indent="-256032">
              <a:lnSpc>
                <a:spcPct val="90000"/>
              </a:lnSpc>
              <a:spcBef>
                <a:spcPts val="1200"/>
              </a:spcBef>
              <a:buSzPct val="100000"/>
            </a:pPr>
            <a:r>
              <a:rPr lang="en-US" sz="2400" dirty="0">
                <a:ea typeface="ＭＳ Ｐゴシック" pitchFamily="34" charset="-128"/>
              </a:rPr>
              <a:t>Calculate the present value of an annuity</a:t>
            </a:r>
          </a:p>
          <a:p>
            <a:pPr marL="256032" indent="-256032">
              <a:lnSpc>
                <a:spcPct val="90000"/>
              </a:lnSpc>
              <a:spcBef>
                <a:spcPts val="1200"/>
              </a:spcBef>
              <a:buSzPct val="100000"/>
            </a:pPr>
            <a:r>
              <a:rPr lang="en-US" sz="2400" dirty="0">
                <a:ea typeface="ＭＳ Ｐゴシック" pitchFamily="34" charset="-128"/>
              </a:rPr>
              <a:t>Calculate the number of compounding periods and the nominal annual interest rate</a:t>
            </a:r>
          </a:p>
          <a:p>
            <a:pPr marL="256032" indent="-256032">
              <a:lnSpc>
                <a:spcPct val="90000"/>
              </a:lnSpc>
              <a:spcBef>
                <a:spcPts val="1200"/>
              </a:spcBef>
              <a:buSzPct val="100000"/>
            </a:pPr>
            <a:r>
              <a:rPr lang="en-US" sz="2400" dirty="0">
                <a:ea typeface="ＭＳ Ｐゴシック" pitchFamily="34" charset="-128"/>
              </a:rPr>
              <a:t>Convert a nominal interest rate to an effective interest rate</a:t>
            </a:r>
            <a:endParaRPr lang="en-US" sz="2400" dirty="0"/>
          </a:p>
        </p:txBody>
      </p:sp>
    </p:spTree>
    <p:extLst>
      <p:ext uri="{BB962C8B-B14F-4D97-AF65-F5344CB8AC3E}">
        <p14:creationId xmlns:p14="http://schemas.microsoft.com/office/powerpoint/2010/main" val="4216779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Present Value Table</a:t>
            </a:r>
          </a:p>
        </p:txBody>
      </p:sp>
      <p:sp>
        <p:nvSpPr>
          <p:cNvPr id="3" name="Content Placeholder 2"/>
          <p:cNvSpPr>
            <a:spLocks noGrp="1"/>
          </p:cNvSpPr>
          <p:nvPr>
            <p:ph idx="1"/>
          </p:nvPr>
        </p:nvSpPr>
        <p:spPr/>
        <p:txBody>
          <a:bodyPr/>
          <a:lstStyle/>
          <a:p>
            <a:pPr>
              <a:defRPr/>
            </a:pPr>
            <a:r>
              <a:rPr lang="en-US" altLang="en-US" dirty="0"/>
              <a:t>Present Value Interest Factor (PVIF): a factor multiplied by the future value to determine the present value of that amount.</a:t>
            </a:r>
          </a:p>
          <a:p>
            <a:pPr lvl="1">
              <a:defRPr/>
            </a:pPr>
            <a:r>
              <a:rPr lang="en-US" altLang="en-US" dirty="0"/>
              <a:t>Depends on the interest rate and the number of years the money is invested</a:t>
            </a:r>
          </a:p>
          <a:p>
            <a:pPr>
              <a:defRPr/>
            </a:pPr>
            <a:r>
              <a:rPr lang="en-US" altLang="en-US" i="1" dirty="0"/>
              <a:t>PVIF</a:t>
            </a:r>
            <a:r>
              <a:rPr lang="en-US" altLang="en-US" dirty="0"/>
              <a:t> Table</a:t>
            </a:r>
          </a:p>
          <a:p>
            <a:pPr lvl="1">
              <a:defRPr/>
            </a:pPr>
            <a:r>
              <a:rPr lang="en-US" altLang="en-US" dirty="0"/>
              <a:t>Columns list an interest rate</a:t>
            </a:r>
          </a:p>
          <a:p>
            <a:pPr lvl="1">
              <a:defRPr/>
            </a:pPr>
            <a:r>
              <a:rPr lang="en-US" altLang="en-US" dirty="0"/>
              <a:t>Rows list a time period</a:t>
            </a:r>
            <a:endParaRPr lang="en-US" dirty="0"/>
          </a:p>
        </p:txBody>
      </p:sp>
    </p:spTree>
    <p:extLst>
      <p:ext uri="{BB962C8B-B14F-4D97-AF65-F5344CB8AC3E}">
        <p14:creationId xmlns:p14="http://schemas.microsoft.com/office/powerpoint/2010/main" val="12107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937153"/>
          </a:xfrm>
        </p:spPr>
        <p:txBody>
          <a:bodyPr anchor="t"/>
          <a:lstStyle/>
          <a:p>
            <a:r>
              <a:rPr lang="en-US" sz="3000" dirty="0"/>
              <a:t>Present Value of a Single Dollar Amount </a:t>
            </a:r>
            <a:r>
              <a:rPr lang="mr-IN" sz="3000" dirty="0" smtClean="0"/>
              <a:t>–</a:t>
            </a:r>
            <a:r>
              <a:rPr lang="en-US" sz="3000" dirty="0" smtClean="0"/>
              <a:t> Using </a:t>
            </a:r>
            <a:r>
              <a:rPr lang="en-US" sz="3000" dirty="0"/>
              <a:t>a Financial Calculator</a:t>
            </a:r>
          </a:p>
        </p:txBody>
      </p:sp>
      <p:pic>
        <p:nvPicPr>
          <p:cNvPr id="8" name="Picture 7" descr="A example shows how to use a financial calculator to obtain present values quickly.&#10;The example reads as follows:&#10;Loretta would like to accumulate $500 000 by the time she retires in 20 years. If she can earn an 8.61 percent return compounded annually, how much must she invest today to have $500 000 in 20 years? Since the unknown variable is the present value (PV), the calculator input will be as shown at left.&#10;&#10;The calculator key strokes are as follows:&#10;2ND; CLR TVM&#10;2ND; P/Y; 1; ENTER&#10;Downward arrow; 1; ENTER&#10;2ND; QUIT&#10;2; 0; N&#10;8; -; 6; 1; I/Y&#10;5; 0; 0; 0; 0; 0; FV&#10;0; PMT&#10;CPT; FV&#10;&#10;Therefore, Loretta would have to invest $95 845.94 today to accumulate $500 000 in 20 years if she does earn 8.61 percent compounded annual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882" y="1256955"/>
            <a:ext cx="8052237" cy="5003334"/>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Annuities</a:t>
            </a:r>
          </a:p>
        </p:txBody>
      </p:sp>
      <p:sp>
        <p:nvSpPr>
          <p:cNvPr id="3" name="Content Placeholder 2"/>
          <p:cNvSpPr>
            <a:spLocks noGrp="1"/>
          </p:cNvSpPr>
          <p:nvPr>
            <p:ph idx="1"/>
          </p:nvPr>
        </p:nvSpPr>
        <p:spPr/>
        <p:txBody>
          <a:bodyPr/>
          <a:lstStyle/>
          <a:p>
            <a:r>
              <a:rPr lang="en-US" dirty="0">
                <a:ea typeface="ＭＳ Ｐゴシック" pitchFamily="34" charset="-128"/>
              </a:rPr>
              <a:t>Ordinary annuity: a stream of equal payments that are received, or paid, at equal intervals in time, at the </a:t>
            </a:r>
            <a:r>
              <a:rPr lang="en-US" i="1" dirty="0">
                <a:ea typeface="ＭＳ Ｐゴシック" pitchFamily="34" charset="-128"/>
              </a:rPr>
              <a:t>end</a:t>
            </a:r>
            <a:r>
              <a:rPr lang="en-US" dirty="0">
                <a:ea typeface="ＭＳ Ｐゴシック" pitchFamily="34" charset="-128"/>
              </a:rPr>
              <a:t> of a period</a:t>
            </a:r>
          </a:p>
          <a:p>
            <a:r>
              <a:rPr lang="en-US" dirty="0">
                <a:ea typeface="ＭＳ Ｐゴシック" pitchFamily="34" charset="-128"/>
              </a:rPr>
              <a:t>Annuity due: a series of equal cash flow payments that occur at the </a:t>
            </a:r>
            <a:r>
              <a:rPr lang="en-US" i="1" dirty="0">
                <a:ea typeface="ＭＳ Ｐゴシック" pitchFamily="34" charset="-128"/>
              </a:rPr>
              <a:t>beginning</a:t>
            </a:r>
            <a:r>
              <a:rPr lang="en-US" dirty="0">
                <a:ea typeface="ＭＳ Ｐゴシック" pitchFamily="34" charset="-128"/>
              </a:rPr>
              <a:t> of each </a:t>
            </a:r>
            <a:r>
              <a:rPr lang="en-US" dirty="0" smtClean="0">
                <a:ea typeface="ＭＳ Ｐゴシック" pitchFamily="34" charset="-128"/>
              </a:rPr>
              <a:t>period</a:t>
            </a:r>
          </a:p>
          <a:p>
            <a:pPr marL="0" indent="0">
              <a:buNone/>
            </a:pPr>
            <a:endParaRPr lang="en-US" dirty="0">
              <a:ea typeface="ＭＳ Ｐゴシック" pitchFamily="34" charset="-128"/>
            </a:endParaRPr>
          </a:p>
          <a:p>
            <a:pPr>
              <a:buNone/>
            </a:pPr>
            <a:r>
              <a:rPr lang="en-US" dirty="0">
                <a:ea typeface="ＭＳ Ｐゴシック" pitchFamily="34" charset="-128"/>
              </a:rPr>
              <a:t>**If the payment changes over time the payment stream does not reflect an annuity</a:t>
            </a:r>
            <a:endParaRPr lang="en-US" dirty="0"/>
          </a:p>
        </p:txBody>
      </p:sp>
    </p:spTree>
    <p:extLst>
      <p:ext uri="{BB962C8B-B14F-4D97-AF65-F5344CB8AC3E}">
        <p14:creationId xmlns:p14="http://schemas.microsoft.com/office/powerpoint/2010/main" val="121078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Timelines</a:t>
            </a:r>
          </a:p>
        </p:txBody>
      </p:sp>
      <p:sp>
        <p:nvSpPr>
          <p:cNvPr id="3" name="Content Placeholder 2"/>
          <p:cNvSpPr>
            <a:spLocks noGrp="1"/>
          </p:cNvSpPr>
          <p:nvPr>
            <p:ph idx="1"/>
          </p:nvPr>
        </p:nvSpPr>
        <p:spPr/>
        <p:txBody>
          <a:bodyPr/>
          <a:lstStyle/>
          <a:p>
            <a:pPr>
              <a:defRPr/>
            </a:pPr>
            <a:r>
              <a:rPr lang="en-US" dirty="0"/>
              <a:t>The best way to illustrate the future value of an ordinary annuity or an annuity due is through the use of timelines</a:t>
            </a:r>
          </a:p>
          <a:p>
            <a:pPr>
              <a:defRPr/>
            </a:pPr>
            <a:r>
              <a:rPr lang="en-US" dirty="0"/>
              <a:t>Timelines: diagrams that show payments received or paid over time</a:t>
            </a:r>
          </a:p>
        </p:txBody>
      </p:sp>
    </p:spTree>
    <p:extLst>
      <p:ext uri="{BB962C8B-B14F-4D97-AF65-F5344CB8AC3E}">
        <p14:creationId xmlns:p14="http://schemas.microsoft.com/office/powerpoint/2010/main" val="121078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Ordinary Annuity Example Timelines</a:t>
            </a:r>
          </a:p>
        </p:txBody>
      </p:sp>
      <p:pic>
        <p:nvPicPr>
          <p:cNvPr id="4" name="Picture 3" descr="A figure shows the use of timelines to illustrate the future value of an ordinary annuity or an annuity.&#10;The figure shows the following information:&#10;You plan to invest 100 dollars at the end of every year for the next three years. You expect to earn an annual interest rate of 10 percent compounded annually on the funds you invest. Using a timeline, the cash flows from this ordinary annuity can be represented as follows:&#10;A timeline is numbered from 0 to 3 and is divided into three segments, 0 to 1, 1 to 2, and 2 to 3, each labeled 10 percent. At the end of each segment, 100 dollars is marked.&#10;In the segment 2 to 3, the 100 dollars remains 100 dollars.&#10;In the segment 1 to 2, the amount increases to 110 dollars by way of FV = 100 dollars multiplied by 1.10.&#10;In the segment 0 to 1, the amount becomes 121 dollars divided by 331 dollars by way of FV = 100 dollars multiplied by 1.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13" y="1752600"/>
            <a:ext cx="8199574" cy="3914532"/>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Ordinary Annuity Formula</a:t>
            </a:r>
          </a:p>
        </p:txBody>
      </p:sp>
      <p:sp>
        <p:nvSpPr>
          <p:cNvPr id="3" name="Content Placeholder 2"/>
          <p:cNvSpPr>
            <a:spLocks noGrp="1"/>
          </p:cNvSpPr>
          <p:nvPr>
            <p:ph idx="1"/>
          </p:nvPr>
        </p:nvSpPr>
        <p:spPr>
          <a:xfrm>
            <a:off x="457200" y="1600201"/>
            <a:ext cx="8229600" cy="990599"/>
          </a:xfrm>
        </p:spPr>
        <p:txBody>
          <a:bodyPr/>
          <a:lstStyle/>
          <a:p>
            <a:r>
              <a:rPr lang="en-US" dirty="0">
                <a:ea typeface="ＭＳ Ｐゴシック" pitchFamily="34" charset="-128"/>
              </a:rPr>
              <a:t>For an ordinary annuity, the future value can be determined using the formula</a:t>
            </a:r>
            <a:r>
              <a:rPr lang="en-US" dirty="0" smtClean="0">
                <a:ea typeface="ＭＳ Ｐゴシック" pitchFamily="34" charset="-128"/>
              </a:rPr>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99628584"/>
              </p:ext>
            </p:extLst>
          </p:nvPr>
        </p:nvGraphicFramePr>
        <p:xfrm>
          <a:off x="2171700" y="3213600"/>
          <a:ext cx="4000500" cy="1206000"/>
        </p:xfrm>
        <a:graphic>
          <a:graphicData uri="http://schemas.openxmlformats.org/presentationml/2006/ole">
            <mc:AlternateContent xmlns:mc="http://schemas.openxmlformats.org/markup-compatibility/2006">
              <mc:Choice xmlns:v="urn:schemas-microsoft-com:vml" Requires="v">
                <p:oleObj spid="_x0000_s7301" name="Equation" r:id="rId3" imgW="1600200" imgH="482600" progId="Equation.DSMT4">
                  <p:embed/>
                </p:oleObj>
              </mc:Choice>
              <mc:Fallback>
                <p:oleObj name="Equation" r:id="rId3" imgW="1600200" imgH="482600" progId="Equation.DSMT4">
                  <p:embed/>
                  <p:pic>
                    <p:nvPicPr>
                      <p:cNvPr id="0" name="Picture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3213600"/>
                        <a:ext cx="4000500" cy="120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Ordinary Annuity Example</a:t>
            </a:r>
          </a:p>
        </p:txBody>
      </p:sp>
      <p:sp>
        <p:nvSpPr>
          <p:cNvPr id="3" name="Content Placeholder 2"/>
          <p:cNvSpPr>
            <a:spLocks noGrp="1"/>
          </p:cNvSpPr>
          <p:nvPr>
            <p:ph idx="1"/>
          </p:nvPr>
        </p:nvSpPr>
        <p:spPr>
          <a:xfrm>
            <a:off x="457200" y="1600201"/>
            <a:ext cx="8229600" cy="533400"/>
          </a:xfrm>
        </p:spPr>
        <p:txBody>
          <a:bodyPr/>
          <a:lstStyle/>
          <a:p>
            <a:r>
              <a:rPr lang="en-US" dirty="0">
                <a:ea typeface="ＭＳ Ｐゴシック" pitchFamily="34" charset="-128"/>
              </a:rPr>
              <a:t>Using the information from the timeline example</a:t>
            </a:r>
            <a:r>
              <a:rPr lang="en-US" dirty="0" smtClean="0">
                <a:ea typeface="ＭＳ Ｐゴシック" pitchFamily="34" charset="-128"/>
              </a:rPr>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79400989"/>
              </p:ext>
            </p:extLst>
          </p:nvPr>
        </p:nvGraphicFramePr>
        <p:xfrm>
          <a:off x="1981200" y="2743200"/>
          <a:ext cx="4666500" cy="1206000"/>
        </p:xfrm>
        <a:graphic>
          <a:graphicData uri="http://schemas.openxmlformats.org/presentationml/2006/ole">
            <mc:AlternateContent xmlns:mc="http://schemas.openxmlformats.org/markup-compatibility/2006">
              <mc:Choice xmlns:v="urn:schemas-microsoft-com:vml" Requires="v">
                <p:oleObj spid="_x0000_s8323" name="Equation" r:id="rId3" imgW="1866900" imgH="482600" progId="Equation.DSMT4">
                  <p:embed/>
                </p:oleObj>
              </mc:Choice>
              <mc:Fallback>
                <p:oleObj name="Equation" r:id="rId3" imgW="1866900" imgH="482600" progId="Equation.DSMT4">
                  <p:embed/>
                  <p:pic>
                    <p:nvPicPr>
                      <p:cNvPr id="0" name="Picture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743200"/>
                        <a:ext cx="4666500" cy="120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Annuity Due Timeline</a:t>
            </a:r>
          </a:p>
        </p:txBody>
      </p:sp>
      <p:pic>
        <p:nvPicPr>
          <p:cNvPr id="9" name="Picture 8" descr="In contrast, consider the situation where you plan to invest 100 dollars at the beginning of every year for the next three years. Assuming that you earn the same interest rate, the cash flows from this annuity due can be represented as follows:&#10;Another timeline is numbered from 0 to 3 and is divided into three segments, 0 to 1, 1 to 2, and 2 to 3, each labeled 10 percent. At the beginning of each segment, 100 dollars is marked. At the end of the last segment, 2 to 3, “years” is mark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13" y="1905000"/>
            <a:ext cx="8199574" cy="2819105"/>
          </a:xfrm>
          <a:prstGeom prst="rect">
            <a:avLst/>
          </a:prstGeom>
        </p:spPr>
      </p:pic>
      <p:sp>
        <p:nvSpPr>
          <p:cNvPr id="7" name="Content Placeholder 6"/>
          <p:cNvSpPr>
            <a:spLocks noGrp="1"/>
          </p:cNvSpPr>
          <p:nvPr>
            <p:ph idx="1"/>
          </p:nvPr>
        </p:nvSpPr>
        <p:spPr>
          <a:xfrm>
            <a:off x="457200" y="5181600"/>
            <a:ext cx="8229600" cy="944563"/>
          </a:xfrm>
        </p:spPr>
        <p:txBody>
          <a:bodyPr/>
          <a:lstStyle/>
          <a:p>
            <a:pPr marL="0" indent="0">
              <a:buNone/>
            </a:pPr>
            <a:r>
              <a:rPr lang="en-US" altLang="en-US" dirty="0">
                <a:ea typeface="ＭＳ Ｐゴシック" pitchFamily="34" charset="-128"/>
              </a:rPr>
              <a:t>The diagram above reflects the cash flows </a:t>
            </a:r>
            <a:r>
              <a:rPr lang="en-US" altLang="en-US" dirty="0" smtClean="0">
                <a:ea typeface="ＭＳ Ｐゴシック" pitchFamily="34" charset="-128"/>
              </a:rPr>
              <a:t>that </a:t>
            </a:r>
            <a:r>
              <a:rPr lang="en-US" altLang="en-US" dirty="0">
                <a:ea typeface="ＭＳ Ｐゴシック" pitchFamily="34" charset="-128"/>
              </a:rPr>
              <a:t>would be paid from an annuity due.</a:t>
            </a:r>
            <a:endParaRPr lang="en-US" dirty="0"/>
          </a:p>
        </p:txBody>
      </p:sp>
    </p:spTree>
    <p:extLst>
      <p:ext uri="{BB962C8B-B14F-4D97-AF65-F5344CB8AC3E}">
        <p14:creationId xmlns:p14="http://schemas.microsoft.com/office/powerpoint/2010/main" val="121078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Annuity Due Formula</a:t>
            </a:r>
          </a:p>
        </p:txBody>
      </p:sp>
      <p:sp>
        <p:nvSpPr>
          <p:cNvPr id="3" name="Content Placeholder 2"/>
          <p:cNvSpPr>
            <a:spLocks noGrp="1"/>
          </p:cNvSpPr>
          <p:nvPr>
            <p:ph idx="1"/>
          </p:nvPr>
        </p:nvSpPr>
        <p:spPr>
          <a:xfrm>
            <a:off x="457200" y="1600201"/>
            <a:ext cx="8229600" cy="1523999"/>
          </a:xfrm>
        </p:spPr>
        <p:txBody>
          <a:bodyPr/>
          <a:lstStyle/>
          <a:p>
            <a:r>
              <a:rPr lang="en-US" dirty="0">
                <a:ea typeface="ＭＳ Ｐゴシック" pitchFamily="34" charset="-128"/>
              </a:rPr>
              <a:t>For an annuity due, the future value can be determined by multiplying the future value of an annuity formula by (</a:t>
            </a:r>
            <a:r>
              <a:rPr lang="en-US" dirty="0" smtClean="0">
                <a:ea typeface="ＭＳ Ｐゴシック" pitchFamily="34" charset="-128"/>
              </a:rPr>
              <a:t>1+</a:t>
            </a:r>
            <a:r>
              <a:rPr lang="en-US" i="1" dirty="0" smtClean="0">
                <a:ea typeface="ＭＳ Ｐゴシック" pitchFamily="34" charset="-128"/>
              </a:rPr>
              <a:t>i</a:t>
            </a:r>
            <a:r>
              <a:rPr lang="en-US" dirty="0" smtClean="0">
                <a:ea typeface="ＭＳ Ｐゴシック" pitchFamily="34" charset="-128"/>
              </a:rPr>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43019597"/>
              </p:ext>
            </p:extLst>
          </p:nvPr>
        </p:nvGraphicFramePr>
        <p:xfrm>
          <a:off x="2171700" y="3366000"/>
          <a:ext cx="4000500" cy="1206000"/>
        </p:xfrm>
        <a:graphic>
          <a:graphicData uri="http://schemas.openxmlformats.org/presentationml/2006/ole">
            <mc:AlternateContent xmlns:mc="http://schemas.openxmlformats.org/markup-compatibility/2006">
              <mc:Choice xmlns:v="urn:schemas-microsoft-com:vml" Requires="v">
                <p:oleObj spid="_x0000_s13426" name="Equation" r:id="rId3" imgW="1600200" imgH="482600" progId="Equation.DSMT4">
                  <p:embed/>
                </p:oleObj>
              </mc:Choice>
              <mc:Fallback>
                <p:oleObj name="Equation" r:id="rId3" imgW="1600200" imgH="482600" progId="Equation.DSMT4">
                  <p:embed/>
                  <p:pic>
                    <p:nvPicPr>
                      <p:cNvPr id="0"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3366000"/>
                        <a:ext cx="4000500" cy="120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Annuity Due Example</a:t>
            </a:r>
          </a:p>
        </p:txBody>
      </p:sp>
      <p:sp>
        <p:nvSpPr>
          <p:cNvPr id="3" name="Content Placeholder 2"/>
          <p:cNvSpPr>
            <a:spLocks noGrp="1"/>
          </p:cNvSpPr>
          <p:nvPr>
            <p:ph idx="1"/>
          </p:nvPr>
        </p:nvSpPr>
        <p:spPr>
          <a:xfrm>
            <a:off x="457200" y="1600201"/>
            <a:ext cx="8229600" cy="1447800"/>
          </a:xfrm>
        </p:spPr>
        <p:txBody>
          <a:bodyPr/>
          <a:lstStyle/>
          <a:p>
            <a:r>
              <a:rPr lang="en-US" dirty="0">
                <a:ea typeface="ＭＳ Ｐゴシック" pitchFamily="34" charset="-128"/>
              </a:rPr>
              <a:t>Referring again to the timeline example, the value of your investment if you invest at the beginning of the year is</a:t>
            </a:r>
            <a:r>
              <a:rPr lang="en-US" dirty="0" smtClean="0">
                <a:ea typeface="ＭＳ Ｐゴシック" pitchFamily="34" charset="-128"/>
              </a:rPr>
              <a:t>:</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337899729"/>
              </p:ext>
            </p:extLst>
          </p:nvPr>
        </p:nvGraphicFramePr>
        <p:xfrm>
          <a:off x="2283210" y="3505200"/>
          <a:ext cx="4574790" cy="1187010"/>
        </p:xfrm>
        <a:graphic>
          <a:graphicData uri="http://schemas.openxmlformats.org/presentationml/2006/ole">
            <mc:AlternateContent xmlns:mc="http://schemas.openxmlformats.org/markup-compatibility/2006">
              <mc:Choice xmlns:v="urn:schemas-microsoft-com:vml" Requires="v">
                <p:oleObj spid="_x0000_s14443" name="Equation" r:id="rId3" imgW="1663700" imgH="431800" progId="Equation.DSMT4">
                  <p:embed/>
                </p:oleObj>
              </mc:Choice>
              <mc:Fallback>
                <p:oleObj name="Equation" r:id="rId3" imgW="1663700" imgH="431800" progId="Equation.DSMT4">
                  <p:embed/>
                  <p:pic>
                    <p:nvPicPr>
                      <p:cNvPr id="0"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3210" y="3505200"/>
                        <a:ext cx="4574790" cy="1187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Importance of the Time Value of Money</a:t>
            </a:r>
            <a:endParaRPr lang="en-US" dirty="0"/>
          </a:p>
        </p:txBody>
      </p:sp>
      <p:sp>
        <p:nvSpPr>
          <p:cNvPr id="3" name="Content Placeholder 2"/>
          <p:cNvSpPr>
            <a:spLocks noGrp="1"/>
          </p:cNvSpPr>
          <p:nvPr>
            <p:ph idx="1"/>
          </p:nvPr>
        </p:nvSpPr>
        <p:spPr/>
        <p:txBody>
          <a:bodyPr/>
          <a:lstStyle/>
          <a:p>
            <a:pPr>
              <a:defRPr/>
            </a:pPr>
            <a:r>
              <a:rPr lang="en-US" dirty="0">
                <a:ea typeface="ＭＳ Ｐゴシック" pitchFamily="34" charset="-128"/>
              </a:rPr>
              <a:t>The gain or loss of interest on a dollar amount (when you spend money, you incur an opportunity cost of what you would have done with that money had you not spent it)</a:t>
            </a:r>
          </a:p>
          <a:p>
            <a:pPr>
              <a:defRPr/>
            </a:pPr>
            <a:r>
              <a:rPr lang="en-US" dirty="0">
                <a:ea typeface="ＭＳ Ｐゴシック" pitchFamily="34" charset="-128"/>
              </a:rPr>
              <a:t>Interest: the rent charged for the use of money (you can pay or receive interest)</a:t>
            </a:r>
          </a:p>
          <a:p>
            <a:pPr>
              <a:defRPr/>
            </a:pPr>
            <a:r>
              <a:rPr lang="en-US" dirty="0">
                <a:ea typeface="ＭＳ Ｐゴシック" pitchFamily="34" charset="-128"/>
              </a:rPr>
              <a:t>Two ways of computing interest: simple interest and compound interest</a:t>
            </a:r>
            <a:endParaRPr lang="en-US" dirty="0"/>
          </a:p>
        </p:txBody>
      </p:sp>
    </p:spTree>
    <p:extLst>
      <p:ext uri="{BB962C8B-B14F-4D97-AF65-F5344CB8AC3E}">
        <p14:creationId xmlns:p14="http://schemas.microsoft.com/office/powerpoint/2010/main" val="4109835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Future Value Annuity Table</a:t>
            </a:r>
          </a:p>
        </p:txBody>
      </p:sp>
      <p:sp>
        <p:nvSpPr>
          <p:cNvPr id="3" name="Content Placeholder 2"/>
          <p:cNvSpPr>
            <a:spLocks noGrp="1"/>
          </p:cNvSpPr>
          <p:nvPr>
            <p:ph idx="1"/>
          </p:nvPr>
        </p:nvSpPr>
        <p:spPr/>
        <p:txBody>
          <a:bodyPr/>
          <a:lstStyle/>
          <a:p>
            <a:pPr>
              <a:defRPr/>
            </a:pPr>
            <a:r>
              <a:rPr lang="en-US" dirty="0"/>
              <a:t>Future Value Interest Factor for an Annuity(FVIFA): a factor multiplied by the periodic savings level (annuity) to determine how the savings will accumulate over time.</a:t>
            </a:r>
          </a:p>
          <a:p>
            <a:pPr lvl="1">
              <a:defRPr/>
            </a:pPr>
            <a:r>
              <a:rPr lang="en-US" dirty="0"/>
              <a:t>Depends on the interest rate and the number of years the money is invested</a:t>
            </a:r>
          </a:p>
          <a:p>
            <a:pPr>
              <a:defRPr/>
            </a:pPr>
            <a:r>
              <a:rPr lang="en-US" i="1" dirty="0"/>
              <a:t>FVIFA</a:t>
            </a:r>
            <a:r>
              <a:rPr lang="en-US" dirty="0"/>
              <a:t> Table</a:t>
            </a:r>
          </a:p>
          <a:p>
            <a:pPr lvl="1">
              <a:defRPr/>
            </a:pPr>
            <a:r>
              <a:rPr lang="en-US" dirty="0"/>
              <a:t>Columns list an interest rate</a:t>
            </a:r>
          </a:p>
          <a:p>
            <a:pPr lvl="1">
              <a:defRPr/>
            </a:pPr>
            <a:r>
              <a:rPr lang="en-US" dirty="0"/>
              <a:t>Rows list a time period</a:t>
            </a:r>
          </a:p>
        </p:txBody>
      </p:sp>
    </p:spTree>
    <p:extLst>
      <p:ext uri="{BB962C8B-B14F-4D97-AF65-F5344CB8AC3E}">
        <p14:creationId xmlns:p14="http://schemas.microsoft.com/office/powerpoint/2010/main" val="121078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Annuity Example</a:t>
            </a:r>
          </a:p>
        </p:txBody>
      </p:sp>
      <p:sp>
        <p:nvSpPr>
          <p:cNvPr id="3" name="Content Placeholder 2"/>
          <p:cNvSpPr>
            <a:spLocks noGrp="1"/>
          </p:cNvSpPr>
          <p:nvPr>
            <p:ph idx="1"/>
          </p:nvPr>
        </p:nvSpPr>
        <p:spPr/>
        <p:txBody>
          <a:bodyPr/>
          <a:lstStyle/>
          <a:p>
            <a:pPr>
              <a:buNone/>
            </a:pPr>
            <a:r>
              <a:rPr lang="en-US" u="sng" dirty="0"/>
              <a:t>Example</a:t>
            </a:r>
          </a:p>
          <a:p>
            <a:pPr marL="0" indent="0">
              <a:buNone/>
            </a:pPr>
            <a:r>
              <a:rPr lang="en-US" dirty="0"/>
              <a:t>Suppose that you have won the lottery and will receive $150 000 at the end of every year for the next 20 years. The payments represent an ordinary annuity and will be invested at your bank at an interest rate of 7 percent.</a:t>
            </a:r>
          </a:p>
        </p:txBody>
      </p:sp>
    </p:spTree>
    <p:extLst>
      <p:ext uri="{BB962C8B-B14F-4D97-AF65-F5344CB8AC3E}">
        <p14:creationId xmlns:p14="http://schemas.microsoft.com/office/powerpoint/2010/main" val="121078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 of an Annuity Solution (table)</a:t>
            </a:r>
          </a:p>
        </p:txBody>
      </p:sp>
      <p:sp>
        <p:nvSpPr>
          <p:cNvPr id="3" name="Content Placeholder 2"/>
          <p:cNvSpPr>
            <a:spLocks noGrp="1"/>
          </p:cNvSpPr>
          <p:nvPr>
            <p:ph idx="1"/>
          </p:nvPr>
        </p:nvSpPr>
        <p:spPr>
          <a:xfrm>
            <a:off x="457200" y="1600201"/>
            <a:ext cx="8229600" cy="533400"/>
          </a:xfrm>
        </p:spPr>
        <p:txBody>
          <a:bodyPr/>
          <a:lstStyle/>
          <a:p>
            <a:pPr marL="0" indent="0">
              <a:buNone/>
            </a:pPr>
            <a:r>
              <a:rPr lang="en-US" u="sng" dirty="0"/>
              <a:t>Example</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663783591"/>
              </p:ext>
            </p:extLst>
          </p:nvPr>
        </p:nvGraphicFramePr>
        <p:xfrm>
          <a:off x="1600200" y="2886000"/>
          <a:ext cx="5547024" cy="1990800"/>
        </p:xfrm>
        <a:graphic>
          <a:graphicData uri="http://schemas.openxmlformats.org/presentationml/2006/ole">
            <mc:AlternateContent xmlns:mc="http://schemas.openxmlformats.org/markup-compatibility/2006">
              <mc:Choice xmlns:v="urn:schemas-microsoft-com:vml" Requires="v">
                <p:oleObj spid="_x0000_s15464" name="Equation" r:id="rId3" imgW="1981200" imgH="711200" progId="Equation.DSMT4">
                  <p:embed/>
                </p:oleObj>
              </mc:Choice>
              <mc:Fallback>
                <p:oleObj name="Equation" r:id="rId3" imgW="1981200" imgH="711200" progId="Equation.DSMT4">
                  <p:embed/>
                  <p:pic>
                    <p:nvPicPr>
                      <p:cNvPr id="0" name="Picture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886000"/>
                        <a:ext cx="5547024" cy="19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622828"/>
          </a:xfrm>
        </p:spPr>
        <p:txBody>
          <a:bodyPr anchor="t"/>
          <a:lstStyle/>
          <a:p>
            <a:r>
              <a:rPr lang="en-US" dirty="0"/>
              <a:t>Using A Financial Calculator for </a:t>
            </a:r>
            <a:r>
              <a:rPr lang="en-US" dirty="0" smtClean="0"/>
              <a:t>FV</a:t>
            </a:r>
            <a:endParaRPr lang="en-US" dirty="0"/>
          </a:p>
        </p:txBody>
      </p:sp>
      <p:pic>
        <p:nvPicPr>
          <p:cNvPr id="6" name="Picture 5" descr="An example shows how to use the TI BA II Plus calculator to determine the future value of an annuity.&#10;The example reads as follows:&#10;You have instructed your employer to deduct $80 from your paycheque at the end of every month and automatically invest the money at an annual interest rate of 5 percent compounded annually. You intend to use this money for your retirement in 30 years. How much will be in the account at that time?&#10;This problem differs from the others we have seen so far, in that the payments are deducted on a monthly (not annual) basis; as a result, P/Y = 12. You would like to obtain the future value of the annuity and consequently need the number of periods, the interest rate, the present value, and the payment. Because there are 12 months in a year, there are 30 multiplied by 12 = 360 periods. The number of compounding periods, n, can always be calculated as the number of years times the number of payments per year, P/Y. The interest rate is 5. Also, note that to determine the future value of an annuity, most financial calculators require an input of zero for the present value. The payment in this problem is minus $80, since the deduction represents a cash outflow. The input for the calculator would be as shown at left.&#10;The calculator key strokes are as follows:&#10;2ND; CLR TVM&#10;2ND; P/Y; 1; 2; ENTER&#10;Downward arrow; 1; ENTER&#10;2ND; QUIT&#10;3; 6; 0; N&#10;5; I/Y&#10;0; PV&#10;8; 0; +/-; PMT&#10;CPT; FV&#10;&#10;Therefore, you will have $65 230 when you retire in 30 years as a result of your monthly investment. What if you ask your employer to deduct and invest the money from your paycheque at the beginning of the month? Since the withdrawals are being made monthly and not annually, simply multiplying the answer for your ordinary annuity by (1 plus i) will not give you the correct answer. Instead, you must adjust your financial calculator to let it know that cash flows are occurring at the beginning of the perio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4928" y="910592"/>
            <a:ext cx="5674144" cy="5490208"/>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an Annuity</a:t>
            </a:r>
          </a:p>
        </p:txBody>
      </p:sp>
      <p:sp>
        <p:nvSpPr>
          <p:cNvPr id="3" name="Content Placeholder 2"/>
          <p:cNvSpPr>
            <a:spLocks noGrp="1"/>
          </p:cNvSpPr>
          <p:nvPr>
            <p:ph idx="1"/>
          </p:nvPr>
        </p:nvSpPr>
        <p:spPr/>
        <p:txBody>
          <a:bodyPr/>
          <a:lstStyle/>
          <a:p>
            <a:r>
              <a:rPr lang="en-US" dirty="0"/>
              <a:t>The present value of an annuity can be obtained by discounting the individual cash flows of the annuity and totaling them</a:t>
            </a:r>
          </a:p>
        </p:txBody>
      </p:sp>
    </p:spTree>
    <p:extLst>
      <p:ext uri="{BB962C8B-B14F-4D97-AF65-F5344CB8AC3E}">
        <p14:creationId xmlns:p14="http://schemas.microsoft.com/office/powerpoint/2010/main" val="121078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Present Value of an Ordinary Annuity Timeline</a:t>
            </a:r>
            <a:endParaRPr lang="en-US" dirty="0"/>
          </a:p>
        </p:txBody>
      </p:sp>
      <p:sp>
        <p:nvSpPr>
          <p:cNvPr id="3" name="Content Placeholder 2"/>
          <p:cNvSpPr>
            <a:spLocks noGrp="1"/>
          </p:cNvSpPr>
          <p:nvPr>
            <p:ph idx="1"/>
          </p:nvPr>
        </p:nvSpPr>
        <p:spPr>
          <a:xfrm>
            <a:off x="457200" y="1600201"/>
            <a:ext cx="8229600" cy="609600"/>
          </a:xfrm>
        </p:spPr>
        <p:txBody>
          <a:bodyPr/>
          <a:lstStyle/>
          <a:p>
            <a:r>
              <a:rPr lang="en-US" dirty="0">
                <a:ea typeface="ＭＳ Ｐゴシック" pitchFamily="34" charset="-128"/>
              </a:rPr>
              <a:t>Referring to our earlier example</a:t>
            </a:r>
            <a:r>
              <a:rPr lang="en-US" dirty="0" smtClean="0">
                <a:ea typeface="ＭＳ Ｐゴシック" pitchFamily="34" charset="-128"/>
              </a:rPr>
              <a:t>:</a:t>
            </a:r>
            <a:endParaRPr lang="en-US" dirty="0"/>
          </a:p>
        </p:txBody>
      </p:sp>
      <p:pic>
        <p:nvPicPr>
          <p:cNvPr id="4" name="Picture 8" descr="A timeline shows a graphical illustration of the process in the figure on page 37.&#10;The timeline is numbered from 0 to 3 and is divided into three segments, 0 to 1, 1 to 2, and 2 to 3, each labeled 10 percent. At the end of each segment, $100 is marked.&#10;In the segment 0 to 1, the $100 becomes $90.90 by way of PV = $100 multiplied by 0.909.&#10;In the segment 1 to 2, the amount becomes $82.60 by way of PV = $100 multiplied by 0.826.&#10;In the segment 2 to 3, the amount becomes $75.10 divided by $248.60 by way of PV = $100 multiplied by 0.7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150" y="2362200"/>
            <a:ext cx="72580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78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an Ordinary Annuity Formula</a:t>
            </a:r>
          </a:p>
        </p:txBody>
      </p:sp>
      <p:sp>
        <p:nvSpPr>
          <p:cNvPr id="3" name="Content Placeholder 2"/>
          <p:cNvSpPr>
            <a:spLocks noGrp="1"/>
          </p:cNvSpPr>
          <p:nvPr>
            <p:ph idx="1"/>
          </p:nvPr>
        </p:nvSpPr>
        <p:spPr>
          <a:xfrm>
            <a:off x="457200" y="1600201"/>
            <a:ext cx="8229600" cy="990600"/>
          </a:xfrm>
        </p:spPr>
        <p:txBody>
          <a:bodyPr/>
          <a:lstStyle/>
          <a:p>
            <a:r>
              <a:rPr lang="en-US" dirty="0">
                <a:ea typeface="ＭＳ Ｐゴシック" pitchFamily="34" charset="-128"/>
              </a:rPr>
              <a:t>The present value of an ordinary annuity can be determined using the formula</a:t>
            </a:r>
            <a:r>
              <a:rPr lang="en-US" dirty="0" smtClean="0">
                <a:ea typeface="ＭＳ Ｐゴシック" pitchFamily="34" charset="-128"/>
              </a:rPr>
              <a:t>:</a:t>
            </a:r>
            <a:endParaRPr lang="en-US" dirty="0">
              <a:ea typeface="ＭＳ Ｐゴシック" pitchFamily="34" charset="-128"/>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76415069"/>
              </p:ext>
            </p:extLst>
          </p:nvPr>
        </p:nvGraphicFramePr>
        <p:xfrm>
          <a:off x="2057400" y="2895600"/>
          <a:ext cx="4765716" cy="2468880"/>
        </p:xfrm>
        <a:graphic>
          <a:graphicData uri="http://schemas.openxmlformats.org/presentationml/2006/ole">
            <mc:AlternateContent xmlns:mc="http://schemas.openxmlformats.org/markup-compatibility/2006">
              <mc:Choice xmlns:v="urn:schemas-microsoft-com:vml" Requires="v">
                <p:oleObj spid="_x0000_s18525" name="Equation" r:id="rId3" imgW="1765300" imgH="914400" progId="Equation.DSMT4">
                  <p:embed/>
                </p:oleObj>
              </mc:Choice>
              <mc:Fallback>
                <p:oleObj name="Equation" r:id="rId3" imgW="1765300" imgH="914400" progId="Equation.DSMT4">
                  <p:embed/>
                  <p:pic>
                    <p:nvPicPr>
                      <p:cNvPr id="0" name="Picture 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895600"/>
                        <a:ext cx="4765716" cy="2468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an Ordinary Annuity Example</a:t>
            </a:r>
          </a:p>
        </p:txBody>
      </p:sp>
      <p:sp>
        <p:nvSpPr>
          <p:cNvPr id="4" name="Content Placeholder 3"/>
          <p:cNvSpPr>
            <a:spLocks noGrp="1"/>
          </p:cNvSpPr>
          <p:nvPr>
            <p:ph idx="1"/>
          </p:nvPr>
        </p:nvSpPr>
        <p:spPr>
          <a:xfrm>
            <a:off x="457200" y="1600201"/>
            <a:ext cx="8229600" cy="609600"/>
          </a:xfrm>
        </p:spPr>
        <p:txBody>
          <a:bodyPr/>
          <a:lstStyle/>
          <a:p>
            <a:r>
              <a:rPr lang="en-US" dirty="0">
                <a:ea typeface="ＭＳ Ｐゴシック" pitchFamily="34" charset="-128"/>
              </a:rPr>
              <a:t>Using the information from the timeline example</a:t>
            </a:r>
            <a:r>
              <a:rPr lang="en-US" dirty="0" smtClean="0">
                <a:ea typeface="ＭＳ Ｐゴシック" pitchFamily="34" charset="-128"/>
              </a:rPr>
              <a:t>:</a:t>
            </a:r>
            <a:endParaRPr lang="en-US" dirty="0">
              <a:ea typeface="ＭＳ Ｐゴシック" pitchFamily="34" charset="-12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07555511"/>
              </p:ext>
            </p:extLst>
          </p:nvPr>
        </p:nvGraphicFramePr>
        <p:xfrm>
          <a:off x="1391244" y="2255520"/>
          <a:ext cx="6000156" cy="2468880"/>
        </p:xfrm>
        <a:graphic>
          <a:graphicData uri="http://schemas.openxmlformats.org/presentationml/2006/ole">
            <mc:AlternateContent xmlns:mc="http://schemas.openxmlformats.org/markup-compatibility/2006">
              <mc:Choice xmlns:v="urn:schemas-microsoft-com:vml" Requires="v">
                <p:oleObj spid="_x0000_s19547" name="Equation" r:id="rId3" imgW="2222500" imgH="914400" progId="Equation.DSMT4">
                  <p:embed/>
                </p:oleObj>
              </mc:Choice>
              <mc:Fallback>
                <p:oleObj name="Equation" r:id="rId3" imgW="2222500" imgH="914400" progId="Equation.DSMT4">
                  <p:embed/>
                  <p:pic>
                    <p:nvPicPr>
                      <p:cNvPr id="0" name="Picture 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1244" y="2255520"/>
                        <a:ext cx="6000156" cy="2468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457200" y="4846637"/>
            <a:ext cx="8229600" cy="1325563"/>
          </a:xfrm>
        </p:spPr>
        <p:txBody>
          <a:bodyPr/>
          <a:lstStyle/>
          <a:p>
            <a:r>
              <a:rPr lang="en-US" dirty="0">
                <a:ea typeface="ＭＳ Ｐゴシック" pitchFamily="34" charset="-128"/>
              </a:rPr>
              <a:t>If payments are at the beginning of each period i.e. an annuity due, you would multiply your answer by (1 + </a:t>
            </a:r>
            <a:r>
              <a:rPr lang="en-US" i="1" dirty="0">
                <a:ea typeface="ＭＳ Ｐゴシック" pitchFamily="34" charset="-128"/>
              </a:rPr>
              <a:t>i</a:t>
            </a:r>
            <a:r>
              <a:rPr lang="en-US" dirty="0" smtClean="0">
                <a:ea typeface="ＭＳ Ｐゴシック" pitchFamily="34" charset="-128"/>
              </a:rPr>
              <a:t>)</a:t>
            </a:r>
            <a:endParaRPr lang="en-US" dirty="0">
              <a:ea typeface="ＭＳ Ｐゴシック" pitchFamily="34" charset="-128"/>
            </a:endParaRPr>
          </a:p>
        </p:txBody>
      </p:sp>
    </p:spTree>
    <p:extLst>
      <p:ext uri="{BB962C8B-B14F-4D97-AF65-F5344CB8AC3E}">
        <p14:creationId xmlns:p14="http://schemas.microsoft.com/office/powerpoint/2010/main" val="121078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 of an Ordinary Annuity Table</a:t>
            </a:r>
          </a:p>
        </p:txBody>
      </p:sp>
      <p:sp>
        <p:nvSpPr>
          <p:cNvPr id="3" name="Content Placeholder 2"/>
          <p:cNvSpPr>
            <a:spLocks noGrp="1"/>
          </p:cNvSpPr>
          <p:nvPr>
            <p:ph idx="1"/>
          </p:nvPr>
        </p:nvSpPr>
        <p:spPr/>
        <p:txBody>
          <a:bodyPr/>
          <a:lstStyle/>
          <a:p>
            <a:pPr>
              <a:defRPr/>
            </a:pPr>
            <a:r>
              <a:rPr lang="en-US" dirty="0"/>
              <a:t>Present Value Interest Factor for an Annuity (PVIFA): a factor multiplied by a periodic savings level (annuity) to determine the present value of the annuity.</a:t>
            </a:r>
          </a:p>
          <a:p>
            <a:pPr lvl="1">
              <a:defRPr/>
            </a:pPr>
            <a:r>
              <a:rPr lang="en-US" dirty="0"/>
              <a:t>Depends on the interest rate and the number of years the money is invested</a:t>
            </a:r>
          </a:p>
          <a:p>
            <a:pPr>
              <a:defRPr/>
            </a:pPr>
            <a:r>
              <a:rPr lang="en-US" i="1" dirty="0"/>
              <a:t>PVIFA</a:t>
            </a:r>
            <a:r>
              <a:rPr lang="en-US" dirty="0"/>
              <a:t> Table</a:t>
            </a:r>
          </a:p>
          <a:p>
            <a:pPr lvl="1">
              <a:defRPr/>
            </a:pPr>
            <a:r>
              <a:rPr lang="en-US" dirty="0"/>
              <a:t>Columns list an interest rate</a:t>
            </a:r>
          </a:p>
          <a:p>
            <a:pPr lvl="1">
              <a:defRPr/>
            </a:pPr>
            <a:r>
              <a:rPr lang="en-US" dirty="0"/>
              <a:t>Rows list a time period</a:t>
            </a:r>
          </a:p>
        </p:txBody>
      </p:sp>
    </p:spTree>
    <p:extLst>
      <p:ext uri="{BB962C8B-B14F-4D97-AF65-F5344CB8AC3E}">
        <p14:creationId xmlns:p14="http://schemas.microsoft.com/office/powerpoint/2010/main" val="121078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of an Annuity Example</a:t>
            </a:r>
          </a:p>
        </p:txBody>
      </p:sp>
      <p:sp>
        <p:nvSpPr>
          <p:cNvPr id="3" name="Content Placeholder 2"/>
          <p:cNvSpPr>
            <a:spLocks noGrp="1"/>
          </p:cNvSpPr>
          <p:nvPr>
            <p:ph idx="1"/>
          </p:nvPr>
        </p:nvSpPr>
        <p:spPr/>
        <p:txBody>
          <a:bodyPr/>
          <a:lstStyle/>
          <a:p>
            <a:pPr marL="0" indent="0">
              <a:buNone/>
              <a:defRPr/>
            </a:pPr>
            <a:r>
              <a:rPr lang="en-US" u="sng" dirty="0"/>
              <a:t>Example</a:t>
            </a:r>
          </a:p>
          <a:p>
            <a:pPr marL="0" indent="0">
              <a:buNone/>
              <a:defRPr/>
            </a:pPr>
            <a:r>
              <a:rPr lang="en-US" dirty="0"/>
              <a:t>You have just won the lottery. As a result of </a:t>
            </a:r>
            <a:r>
              <a:rPr lang="en-US" dirty="0" smtClean="0"/>
              <a:t>your luck</a:t>
            </a:r>
            <a:r>
              <a:rPr lang="en-US" dirty="0"/>
              <a:t>, you will receive $82 000 at the end of </a:t>
            </a:r>
            <a:r>
              <a:rPr lang="en-US" dirty="0" smtClean="0"/>
              <a:t>every year </a:t>
            </a:r>
            <a:r>
              <a:rPr lang="en-US" dirty="0"/>
              <a:t>for the next 25 years. A financial firm offers </a:t>
            </a:r>
            <a:r>
              <a:rPr lang="en-US" dirty="0" smtClean="0"/>
              <a:t>you a </a:t>
            </a:r>
            <a:r>
              <a:rPr lang="en-US" dirty="0"/>
              <a:t>lump sum of $700 000 in return for </a:t>
            </a:r>
            <a:r>
              <a:rPr lang="en-US" dirty="0" smtClean="0"/>
              <a:t>these payments</a:t>
            </a:r>
            <a:r>
              <a:rPr lang="en-US" dirty="0"/>
              <a:t>. If you can invest your money at </a:t>
            </a:r>
            <a:r>
              <a:rPr lang="en-US" dirty="0" smtClean="0"/>
              <a:t>an annual interest </a:t>
            </a:r>
            <a:r>
              <a:rPr lang="en-US" dirty="0"/>
              <a:t>rate of 9 percent, should you accept the </a:t>
            </a:r>
            <a:r>
              <a:rPr lang="en-US" dirty="0" smtClean="0"/>
              <a:t>offer</a:t>
            </a:r>
            <a:r>
              <a:rPr lang="en-US" dirty="0"/>
              <a:t>?</a:t>
            </a:r>
          </a:p>
        </p:txBody>
      </p:sp>
    </p:spTree>
    <p:extLst>
      <p:ext uri="{BB962C8B-B14F-4D97-AF65-F5344CB8AC3E}">
        <p14:creationId xmlns:p14="http://schemas.microsoft.com/office/powerpoint/2010/main" val="12107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Interest</a:t>
            </a:r>
          </a:p>
        </p:txBody>
      </p:sp>
      <p:sp>
        <p:nvSpPr>
          <p:cNvPr id="3" name="Content Placeholder 2"/>
          <p:cNvSpPr>
            <a:spLocks noGrp="1"/>
          </p:cNvSpPr>
          <p:nvPr>
            <p:ph idx="1"/>
          </p:nvPr>
        </p:nvSpPr>
        <p:spPr/>
        <p:txBody>
          <a:bodyPr/>
          <a:lstStyle/>
          <a:p>
            <a:pPr>
              <a:defRPr/>
            </a:pPr>
            <a:r>
              <a:rPr lang="en-US" dirty="0">
                <a:ea typeface="ＭＳ Ｐゴシック" pitchFamily="34" charset="-128"/>
              </a:rPr>
              <a:t>interest on a loan computed as a percentage of the loan amount, or principal</a:t>
            </a:r>
          </a:p>
          <a:p>
            <a:pPr lvl="1">
              <a:defRPr/>
            </a:pPr>
            <a:r>
              <a:rPr lang="en-US" dirty="0">
                <a:ea typeface="ＭＳ Ｐゴシック" pitchFamily="34" charset="-128"/>
              </a:rPr>
              <a:t>Interest earned, or paid (and is not reinvested)</a:t>
            </a:r>
          </a:p>
          <a:p>
            <a:pPr lvl="1">
              <a:defRPr/>
            </a:pPr>
            <a:r>
              <a:rPr lang="en-US" dirty="0">
                <a:ea typeface="ＭＳ Ｐゴシック" pitchFamily="34" charset="-128"/>
              </a:rPr>
              <a:t>Measured using the principal (P), the interest rate applied to the principal (r), and the loan</a:t>
            </a:r>
            <a:r>
              <a:rPr lang="en-US" altLang="en-US" dirty="0">
                <a:ea typeface="ＭＳ Ｐゴシック" pitchFamily="34" charset="-128"/>
              </a:rPr>
              <a:t>’</a:t>
            </a:r>
            <a:r>
              <a:rPr lang="en-US" dirty="0">
                <a:ea typeface="ＭＳ Ｐゴシック" pitchFamily="34" charset="-128"/>
              </a:rPr>
              <a:t>s time to maturity (t)</a:t>
            </a:r>
            <a:endParaRPr lang="en-US" dirty="0"/>
          </a:p>
        </p:txBody>
      </p:sp>
    </p:spTree>
    <p:extLst>
      <p:ext uri="{BB962C8B-B14F-4D97-AF65-F5344CB8AC3E}">
        <p14:creationId xmlns:p14="http://schemas.microsoft.com/office/powerpoint/2010/main" val="4230291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of an Annuity Solution (table)</a:t>
            </a:r>
          </a:p>
        </p:txBody>
      </p:sp>
      <p:sp>
        <p:nvSpPr>
          <p:cNvPr id="3" name="Content Placeholder 2"/>
          <p:cNvSpPr>
            <a:spLocks noGrp="1"/>
          </p:cNvSpPr>
          <p:nvPr>
            <p:ph idx="1"/>
          </p:nvPr>
        </p:nvSpPr>
        <p:spPr>
          <a:xfrm>
            <a:off x="457200" y="1600201"/>
            <a:ext cx="8229600" cy="609600"/>
          </a:xfrm>
        </p:spPr>
        <p:txBody>
          <a:bodyPr/>
          <a:lstStyle/>
          <a:p>
            <a:pPr marL="0" indent="0">
              <a:buNone/>
            </a:pPr>
            <a:r>
              <a:rPr lang="en-US" u="sng" dirty="0"/>
              <a:t>Example</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097701540"/>
              </p:ext>
            </p:extLst>
          </p:nvPr>
        </p:nvGraphicFramePr>
        <p:xfrm>
          <a:off x="1905000" y="2618280"/>
          <a:ext cx="5074812" cy="1953720"/>
        </p:xfrm>
        <a:graphic>
          <a:graphicData uri="http://schemas.openxmlformats.org/presentationml/2006/ole">
            <mc:AlternateContent xmlns:mc="http://schemas.openxmlformats.org/markup-compatibility/2006">
              <mc:Choice xmlns:v="urn:schemas-microsoft-com:vml" Requires="v">
                <p:oleObj spid="_x0000_s20570" name="Equation" r:id="rId3" imgW="1879600" imgH="723900" progId="Equation.DSMT4">
                  <p:embed/>
                </p:oleObj>
              </mc:Choice>
              <mc:Fallback>
                <p:oleObj name="Equation" r:id="rId3" imgW="1879600" imgH="723900" progId="Equation.DSMT4">
                  <p:embed/>
                  <p:pic>
                    <p:nvPicPr>
                      <p:cNvPr id="0" name="Picture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618280"/>
                        <a:ext cx="5074812" cy="1953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dirty="0"/>
              <a:t>PV of an Annuity Example Using a Financial Calculator</a:t>
            </a:r>
          </a:p>
        </p:txBody>
      </p:sp>
      <p:pic>
        <p:nvPicPr>
          <p:cNvPr id="4" name="Picture 3" descr="An example shows the use of a financial calculator to determine the present value of an annuity.&#10;The example reads as follows:&#10;Dave, a recent retiree, receives his $600 pension at the end of each month. He will receive this pension for 20 years. If Dave can invest his funds at an interest rate of 10 percent compounded annually, he should be just as satisfied receiving this pension as receiving a lump sum payment today of what amount?&#10;This problem requires us to determine the present value of the pension annuity. Since payments are received monthly, P/Y = 12. Because there are 20 multiplied by 12 = 240 months in 20 years, n = 240. The $600 monthly pension is a cash inflow to Dave, so this amount is entered as a positive number. Using these inputs with a financial calculator, we obtain the inputs shown at lef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886" y="2133600"/>
            <a:ext cx="8296228" cy="2496922"/>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03778"/>
          </a:xfrm>
        </p:spPr>
        <p:txBody>
          <a:bodyPr anchor="t"/>
          <a:lstStyle/>
          <a:p>
            <a:r>
              <a:rPr lang="en-US" dirty="0"/>
              <a:t>Using A Financial Calculator Solution</a:t>
            </a:r>
          </a:p>
        </p:txBody>
      </p:sp>
      <p:pic>
        <p:nvPicPr>
          <p:cNvPr id="8" name="Picture 7" descr="The calculator key strokes are as follows:&#10;2ND; CLR TVM&#10;2ND; P/Y; 1; 2; ENTER&#10;Downward arrow; 1; ENTER&#10;2ND; QUIT&#10;2; 4; 0; N&#10;1; 0; I/Y&#10;0; FV&#10;6; 0; 0; PMT&#10;CPT; PV&#10;&#10;The present value is $64 059. If Dave is offered a lump sum of $64 059 today, he should accept it if he can invest his funds at a minimum of 10 percent compounded annually. What would be the present value of Dave’s pension if he received it at the beginning of each month? You should get $64 5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569" y="1036377"/>
            <a:ext cx="7278863" cy="5212023"/>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the Number of Compounding Periods (using calculator)</a:t>
            </a:r>
          </a:p>
        </p:txBody>
      </p:sp>
      <p:pic>
        <p:nvPicPr>
          <p:cNvPr id="9" name="Picture 8" descr="An example shows how to solve for number of compounding periods.&#10;The example reads as follows:&#10;How long would it take for $1635 to increase to $2310 if the investment earned interest at a rate of 8 percent compounded annually? The calculator key strokes are as follows:&#10;2ND; CLR TVM&#10;2ND; P/Y; 1; ENTER&#10;Downward arrow; 1; ENTER&#10;2ND; QUIT&#10;8; I/Y&#10;1; 6; 3; 5; +/-; PV&#10;0; PMT&#10;2; 3; 1; 0; FV&#10;CPT; N&#10;&#10;The calculator computes the number of compounding periods to be 4.4906 periods. In this example, there is one period in each year, since P/Y = 1. As a result, it would also be correct to say that it takes approximately 4.5 years to grow your investment from $1635 to $2310 if interest is earned at a rate of 8 percent compounded annual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02" y="1445582"/>
            <a:ext cx="7497197" cy="4838564"/>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the Nominal Annual Interest Rate (using calculator)</a:t>
            </a:r>
          </a:p>
        </p:txBody>
      </p:sp>
      <p:pic>
        <p:nvPicPr>
          <p:cNvPr id="8" name="Picture 7" descr="An example shows how to solve for nominal annual interest rate.&#10;The example reads as follows:&#10;What nominal rate of interest compounded quarterly must be earned on a savings account for it to grow from $1525 to $1955 over a period of 2 years? The calculator key strokes are as follows:&#10;2ND; CLR TVM&#10;2ND; P/Y; 1; ENTER&#10;Downward arrow; 4; ENTER&#10;2ND; QUIT&#10;2; N&#10;1; 5; 2; 5; +/-; PV&#10;0; PMT&#10;1; 9; 5; 5; FV&#10;CPT; 1/Y&#10;&#10;The calculator computes the nominal annual interest rate to be 12.61 percent compounded quarter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507" y="1428750"/>
            <a:ext cx="8132759" cy="4824383"/>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Rate </a:t>
            </a:r>
            <a:r>
              <a:rPr lang="en-US" dirty="0" smtClean="0"/>
              <a:t>Conversion </a:t>
            </a:r>
            <a:r>
              <a:rPr lang="en-US" sz="2000" b="0" dirty="0" smtClean="0"/>
              <a:t>(1 of 2)</a:t>
            </a:r>
            <a:endParaRPr lang="en-US" b="0" dirty="0"/>
          </a:p>
        </p:txBody>
      </p:sp>
      <p:sp>
        <p:nvSpPr>
          <p:cNvPr id="3" name="Content Placeholder 2"/>
          <p:cNvSpPr>
            <a:spLocks noGrp="1"/>
          </p:cNvSpPr>
          <p:nvPr>
            <p:ph idx="1"/>
          </p:nvPr>
        </p:nvSpPr>
        <p:spPr/>
        <p:txBody>
          <a:bodyPr/>
          <a:lstStyle/>
          <a:p>
            <a:pPr>
              <a:defRPr/>
            </a:pPr>
            <a:r>
              <a:rPr lang="en-US" dirty="0"/>
              <a:t>Nominal interest rate: the stated or quoted, rate of interest</a:t>
            </a:r>
          </a:p>
          <a:p>
            <a:pPr lvl="1">
              <a:defRPr/>
            </a:pPr>
            <a:r>
              <a:rPr lang="en-US" dirty="0"/>
              <a:t>Also known as the annual percentage rate (APR)</a:t>
            </a:r>
          </a:p>
          <a:p>
            <a:pPr>
              <a:defRPr/>
            </a:pPr>
            <a:r>
              <a:rPr lang="en-US" dirty="0"/>
              <a:t>When comparing two or more interest rates, the nominal interest rate is </a:t>
            </a:r>
            <a:r>
              <a:rPr lang="en-US" i="1" dirty="0"/>
              <a:t>not</a:t>
            </a:r>
            <a:r>
              <a:rPr lang="en-US" dirty="0"/>
              <a:t> useful because it does not take into account the effect of compounding</a:t>
            </a:r>
          </a:p>
        </p:txBody>
      </p:sp>
    </p:spTree>
    <p:extLst>
      <p:ext uri="{BB962C8B-B14F-4D97-AF65-F5344CB8AC3E}">
        <p14:creationId xmlns:p14="http://schemas.microsoft.com/office/powerpoint/2010/main" val="121078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Rate Conversion </a:t>
            </a:r>
            <a:r>
              <a:rPr lang="en-US" sz="2000" b="0" dirty="0" smtClean="0"/>
              <a:t>(2 </a:t>
            </a:r>
            <a:r>
              <a:rPr lang="en-US" sz="2000" b="0" dirty="0"/>
              <a:t>of 2)</a:t>
            </a:r>
            <a:endParaRPr lang="en-US" dirty="0"/>
          </a:p>
        </p:txBody>
      </p:sp>
      <p:sp>
        <p:nvSpPr>
          <p:cNvPr id="3" name="Content Placeholder 2"/>
          <p:cNvSpPr>
            <a:spLocks noGrp="1"/>
          </p:cNvSpPr>
          <p:nvPr>
            <p:ph idx="1"/>
          </p:nvPr>
        </p:nvSpPr>
        <p:spPr/>
        <p:txBody>
          <a:bodyPr/>
          <a:lstStyle/>
          <a:p>
            <a:pPr>
              <a:defRPr/>
            </a:pPr>
            <a:r>
              <a:rPr lang="en-US" dirty="0"/>
              <a:t>Effective interest rate: the actual rate of interest that you earn, or pay, over a period of time</a:t>
            </a:r>
          </a:p>
          <a:p>
            <a:pPr lvl="1">
              <a:defRPr/>
            </a:pPr>
            <a:r>
              <a:rPr lang="en-US" dirty="0"/>
              <a:t>Also known as the effective yield (EY)</a:t>
            </a:r>
          </a:p>
          <a:p>
            <a:pPr>
              <a:defRPr/>
            </a:pPr>
            <a:r>
              <a:rPr lang="en-US" dirty="0"/>
              <a:t>Allows for the comparison of two or more interest rates because it reflects the effect of compound interest</a:t>
            </a:r>
          </a:p>
        </p:txBody>
      </p:sp>
    </p:spTree>
    <p:extLst>
      <p:ext uri="{BB962C8B-B14F-4D97-AF65-F5344CB8AC3E}">
        <p14:creationId xmlns:p14="http://schemas.microsoft.com/office/powerpoint/2010/main" val="121078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Rate Conversion Formula</a:t>
            </a:r>
          </a:p>
        </p:txBody>
      </p:sp>
      <p:sp>
        <p:nvSpPr>
          <p:cNvPr id="3" name="Content Placeholder 2"/>
          <p:cNvSpPr>
            <a:spLocks noGrp="1"/>
          </p:cNvSpPr>
          <p:nvPr>
            <p:ph idx="1"/>
          </p:nvPr>
        </p:nvSpPr>
        <p:spPr>
          <a:xfrm>
            <a:off x="457200" y="1600201"/>
            <a:ext cx="8229600" cy="914400"/>
          </a:xfrm>
        </p:spPr>
        <p:txBody>
          <a:bodyPr/>
          <a:lstStyle/>
          <a:p>
            <a:r>
              <a:rPr lang="en-US" dirty="0">
                <a:ea typeface="ＭＳ Ｐゴシック" pitchFamily="34" charset="-128"/>
              </a:rPr>
              <a:t>Convert nominal interest rates to effective interest rates using the following formula:</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29027398"/>
              </p:ext>
            </p:extLst>
          </p:nvPr>
        </p:nvGraphicFramePr>
        <p:xfrm>
          <a:off x="2423808" y="3048108"/>
          <a:ext cx="3291192" cy="1371492"/>
        </p:xfrm>
        <a:graphic>
          <a:graphicData uri="http://schemas.openxmlformats.org/presentationml/2006/ole">
            <mc:AlternateContent xmlns:mc="http://schemas.openxmlformats.org/markup-compatibility/2006">
              <mc:Choice xmlns:v="urn:schemas-microsoft-com:vml" Requires="v">
                <p:oleObj spid="_x0000_s25677" name="Equation" r:id="rId3" imgW="1219200" imgH="508000" progId="Equation.DSMT4">
                  <p:embed/>
                </p:oleObj>
              </mc:Choice>
              <mc:Fallback>
                <p:oleObj name="Equation" r:id="rId3" imgW="1219200" imgH="508000" progId="Equation.DSMT4">
                  <p:embed/>
                  <p:pic>
                    <p:nvPicPr>
                      <p:cNvPr id="0" name="Picture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808" y="3048108"/>
                        <a:ext cx="3291192" cy="13714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078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Rate Conversion Examples</a:t>
            </a:r>
          </a:p>
        </p:txBody>
      </p:sp>
      <p:sp>
        <p:nvSpPr>
          <p:cNvPr id="4" name="Content Placeholder 3"/>
          <p:cNvSpPr>
            <a:spLocks noGrp="1"/>
          </p:cNvSpPr>
          <p:nvPr>
            <p:ph idx="1"/>
          </p:nvPr>
        </p:nvSpPr>
        <p:spPr>
          <a:xfrm>
            <a:off x="457200" y="1600201"/>
            <a:ext cx="8229600" cy="914400"/>
          </a:xfrm>
        </p:spPr>
        <p:txBody>
          <a:bodyPr/>
          <a:lstStyle/>
          <a:p>
            <a:r>
              <a:rPr lang="en-US" dirty="0">
                <a:ea typeface="ＭＳ Ｐゴシック" pitchFamily="34" charset="-128"/>
              </a:rPr>
              <a:t>Effective yield of 10 percent compounded semi-annually is 10.25</a:t>
            </a:r>
            <a:r>
              <a:rPr lang="en-US" dirty="0" smtClean="0">
                <a:ea typeface="ＭＳ Ｐゴシック" pitchFamily="34" charset="-128"/>
              </a:rPr>
              <a:t>%:</a:t>
            </a:r>
            <a:endParaRPr lang="en-US" dirty="0">
              <a:ea typeface="ＭＳ Ｐゴシック" pitchFamily="34" charset="-12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75119595"/>
              </p:ext>
            </p:extLst>
          </p:nvPr>
        </p:nvGraphicFramePr>
        <p:xfrm>
          <a:off x="2057400" y="3048108"/>
          <a:ext cx="4148496" cy="1371492"/>
        </p:xfrm>
        <a:graphic>
          <a:graphicData uri="http://schemas.openxmlformats.org/presentationml/2006/ole">
            <mc:AlternateContent xmlns:mc="http://schemas.openxmlformats.org/markup-compatibility/2006">
              <mc:Choice xmlns:v="urn:schemas-microsoft-com:vml" Requires="v">
                <p:oleObj spid="_x0000_s26700" name="Equation" r:id="rId3" imgW="1536700" imgH="508000" progId="Equation.DSMT4">
                  <p:embed/>
                </p:oleObj>
              </mc:Choice>
              <mc:Fallback>
                <p:oleObj name="Equation" r:id="rId3" imgW="1536700" imgH="508000" progId="Equation.DSMT4">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48108"/>
                        <a:ext cx="4148496" cy="13714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457200" y="5029200"/>
            <a:ext cx="8229600" cy="1096963"/>
          </a:xfrm>
        </p:spPr>
        <p:txBody>
          <a:bodyPr/>
          <a:lstStyle/>
          <a:p>
            <a:r>
              <a:rPr lang="en-US" dirty="0">
                <a:ea typeface="ＭＳ Ｐゴシック" pitchFamily="34" charset="-128"/>
              </a:rPr>
              <a:t>Effective yield of 10 percent compounded monthly is 10.47</a:t>
            </a:r>
            <a:r>
              <a:rPr lang="en-US" dirty="0" smtClean="0">
                <a:ea typeface="ＭＳ Ｐゴシック" pitchFamily="34" charset="-128"/>
              </a:rPr>
              <a:t>%...</a:t>
            </a:r>
            <a:endParaRPr lang="en-US" dirty="0">
              <a:ea typeface="ＭＳ Ｐゴシック" pitchFamily="34" charset="-128"/>
            </a:endParaRPr>
          </a:p>
        </p:txBody>
      </p:sp>
    </p:spTree>
    <p:extLst>
      <p:ext uri="{BB962C8B-B14F-4D97-AF65-F5344CB8AC3E}">
        <p14:creationId xmlns:p14="http://schemas.microsoft.com/office/powerpoint/2010/main" val="121078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Rate Conversion Table</a:t>
            </a:r>
          </a:p>
        </p:txBody>
      </p:sp>
      <p:sp>
        <p:nvSpPr>
          <p:cNvPr id="3" name="Content Placeholder 2"/>
          <p:cNvSpPr>
            <a:spLocks noGrp="1"/>
          </p:cNvSpPr>
          <p:nvPr>
            <p:ph idx="1"/>
          </p:nvPr>
        </p:nvSpPr>
        <p:spPr>
          <a:xfrm>
            <a:off x="457200" y="1600201"/>
            <a:ext cx="8229600" cy="838200"/>
          </a:xfrm>
        </p:spPr>
        <p:txBody>
          <a:bodyPr/>
          <a:lstStyle/>
          <a:p>
            <a:r>
              <a:rPr lang="en-US" dirty="0"/>
              <a:t>Equivalent effective interest rates for various nominal interest rates:</a:t>
            </a:r>
          </a:p>
        </p:txBody>
      </p:sp>
      <p:graphicFrame>
        <p:nvGraphicFramePr>
          <p:cNvPr id="5" name="Table 4"/>
          <p:cNvGraphicFramePr>
            <a:graphicFrameLocks noGrp="1"/>
          </p:cNvGraphicFramePr>
          <p:nvPr>
            <p:extLst>
              <p:ext uri="{D42A27DB-BD31-4B8C-83A1-F6EECF244321}">
                <p14:modId xmlns:p14="http://schemas.microsoft.com/office/powerpoint/2010/main" val="1850518163"/>
              </p:ext>
            </p:extLst>
          </p:nvPr>
        </p:nvGraphicFramePr>
        <p:xfrm>
          <a:off x="749968" y="2874793"/>
          <a:ext cx="6781800" cy="2595565"/>
        </p:xfrm>
        <a:graphic>
          <a:graphicData uri="http://schemas.openxmlformats.org/drawingml/2006/table">
            <a:tbl>
              <a:tblPr firstRow="1">
                <a:tableStyleId>{3B4B98B0-60AC-42C2-AFA5-B58CD77FA1E5}</a:tableStyleId>
              </a:tblPr>
              <a:tblGrid>
                <a:gridCol w="3899535">
                  <a:extLst>
                    <a:ext uri="{9D8B030D-6E8A-4147-A177-3AD203B41FA5}">
                      <a16:colId xmlns:a16="http://schemas.microsoft.com/office/drawing/2014/main" val="20000"/>
                    </a:ext>
                  </a:extLst>
                </a:gridCol>
                <a:gridCol w="2882265">
                  <a:extLst>
                    <a:ext uri="{9D8B030D-6E8A-4147-A177-3AD203B41FA5}">
                      <a16:colId xmlns:a16="http://schemas.microsoft.com/office/drawing/2014/main" val="20001"/>
                    </a:ext>
                  </a:extLst>
                </a:gridCol>
              </a:tblGrid>
              <a:tr h="370795">
                <a:tc>
                  <a:txBody>
                    <a:bodyPr/>
                    <a:lstStyle/>
                    <a:p>
                      <a:r>
                        <a:rPr lang="en-US" dirty="0" smtClean="0"/>
                        <a:t>Nominal Interest Rate</a:t>
                      </a:r>
                      <a:endParaRPr lang="en-US" dirty="0"/>
                    </a:p>
                  </a:txBody>
                  <a:tcPr marT="45714" marB="45714"/>
                </a:tc>
                <a:tc>
                  <a:txBody>
                    <a:bodyPr/>
                    <a:lstStyle/>
                    <a:p>
                      <a:pPr algn="ctr"/>
                      <a:r>
                        <a:rPr lang="en-US" dirty="0" smtClean="0"/>
                        <a:t>Effective Interest Rate</a:t>
                      </a:r>
                      <a:endParaRPr lang="en-US" dirty="0"/>
                    </a:p>
                  </a:txBody>
                  <a:tcPr marT="45714" marB="45714"/>
                </a:tc>
                <a:extLst>
                  <a:ext uri="{0D108BD9-81ED-4DB2-BD59-A6C34878D82A}">
                    <a16:rowId xmlns:a16="http://schemas.microsoft.com/office/drawing/2014/main" val="10000"/>
                  </a:ext>
                </a:extLst>
              </a:tr>
              <a:tr h="370795">
                <a:tc>
                  <a:txBody>
                    <a:bodyPr/>
                    <a:lstStyle/>
                    <a:p>
                      <a:r>
                        <a:rPr lang="en-US" dirty="0" smtClean="0"/>
                        <a:t>10% compounded annually</a:t>
                      </a:r>
                      <a:endParaRPr lang="en-US" dirty="0"/>
                    </a:p>
                  </a:txBody>
                  <a:tcPr marT="45714" marB="45714"/>
                </a:tc>
                <a:tc>
                  <a:txBody>
                    <a:bodyPr/>
                    <a:lstStyle/>
                    <a:p>
                      <a:pPr algn="ctr"/>
                      <a:r>
                        <a:rPr lang="en-US" dirty="0" smtClean="0"/>
                        <a:t>10.00%</a:t>
                      </a:r>
                      <a:endParaRPr lang="en-US" dirty="0"/>
                    </a:p>
                  </a:txBody>
                  <a:tcPr marT="45714" marB="45714"/>
                </a:tc>
                <a:extLst>
                  <a:ext uri="{0D108BD9-81ED-4DB2-BD59-A6C34878D82A}">
                    <a16:rowId xmlns:a16="http://schemas.microsoft.com/office/drawing/2014/main" val="10001"/>
                  </a:ext>
                </a:extLst>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compounded semiannually</a:t>
                      </a:r>
                    </a:p>
                  </a:txBody>
                  <a:tcPr marT="45714" marB="45714"/>
                </a:tc>
                <a:tc>
                  <a:txBody>
                    <a:bodyPr/>
                    <a:lstStyle/>
                    <a:p>
                      <a:pPr algn="ctr"/>
                      <a:r>
                        <a:rPr lang="en-US" dirty="0" smtClean="0"/>
                        <a:t>10.25%</a:t>
                      </a:r>
                      <a:endParaRPr lang="en-US" dirty="0"/>
                    </a:p>
                  </a:txBody>
                  <a:tcPr marT="45714" marB="45714"/>
                </a:tc>
                <a:extLst>
                  <a:ext uri="{0D108BD9-81ED-4DB2-BD59-A6C34878D82A}">
                    <a16:rowId xmlns:a16="http://schemas.microsoft.com/office/drawing/2014/main" val="10002"/>
                  </a:ext>
                </a:extLst>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compounded quarterly</a:t>
                      </a:r>
                    </a:p>
                  </a:txBody>
                  <a:tcPr marT="45714" marB="45714"/>
                </a:tc>
                <a:tc>
                  <a:txBody>
                    <a:bodyPr/>
                    <a:lstStyle/>
                    <a:p>
                      <a:pPr algn="ctr"/>
                      <a:r>
                        <a:rPr lang="en-US" dirty="0" smtClean="0"/>
                        <a:t>10.38%</a:t>
                      </a:r>
                      <a:endParaRPr lang="en-US" dirty="0"/>
                    </a:p>
                  </a:txBody>
                  <a:tcPr marT="45714" marB="45714"/>
                </a:tc>
                <a:extLst>
                  <a:ext uri="{0D108BD9-81ED-4DB2-BD59-A6C34878D82A}">
                    <a16:rowId xmlns:a16="http://schemas.microsoft.com/office/drawing/2014/main" val="10003"/>
                  </a:ext>
                </a:extLst>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compounded monthly</a:t>
                      </a:r>
                    </a:p>
                  </a:txBody>
                  <a:tcPr marT="45714" marB="45714"/>
                </a:tc>
                <a:tc>
                  <a:txBody>
                    <a:bodyPr/>
                    <a:lstStyle/>
                    <a:p>
                      <a:pPr algn="ctr"/>
                      <a:r>
                        <a:rPr lang="en-US" dirty="0" smtClean="0"/>
                        <a:t>10.47%</a:t>
                      </a:r>
                      <a:endParaRPr lang="en-US" dirty="0"/>
                    </a:p>
                  </a:txBody>
                  <a:tcPr marT="45714" marB="45714"/>
                </a:tc>
                <a:extLst>
                  <a:ext uri="{0D108BD9-81ED-4DB2-BD59-A6C34878D82A}">
                    <a16:rowId xmlns:a16="http://schemas.microsoft.com/office/drawing/2014/main" val="10004"/>
                  </a:ext>
                </a:extLst>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compounded weekly</a:t>
                      </a:r>
                    </a:p>
                  </a:txBody>
                  <a:tcPr marT="45714" marB="45714"/>
                </a:tc>
                <a:tc>
                  <a:txBody>
                    <a:bodyPr/>
                    <a:lstStyle/>
                    <a:p>
                      <a:pPr algn="ctr"/>
                      <a:r>
                        <a:rPr lang="en-US" dirty="0" smtClean="0"/>
                        <a:t>10.51%</a:t>
                      </a:r>
                      <a:endParaRPr lang="en-US" dirty="0"/>
                    </a:p>
                  </a:txBody>
                  <a:tcPr marT="45714" marB="45714"/>
                </a:tc>
                <a:extLst>
                  <a:ext uri="{0D108BD9-81ED-4DB2-BD59-A6C34878D82A}">
                    <a16:rowId xmlns:a16="http://schemas.microsoft.com/office/drawing/2014/main" val="10005"/>
                  </a:ext>
                </a:extLst>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compounded daily</a:t>
                      </a:r>
                    </a:p>
                  </a:txBody>
                  <a:tcPr marT="45714" marB="45714"/>
                </a:tc>
                <a:tc>
                  <a:txBody>
                    <a:bodyPr/>
                    <a:lstStyle/>
                    <a:p>
                      <a:pPr algn="ctr"/>
                      <a:r>
                        <a:rPr lang="en-US" dirty="0" smtClean="0"/>
                        <a:t>10.52%</a:t>
                      </a:r>
                      <a:endParaRPr lang="en-US" dirty="0"/>
                    </a:p>
                  </a:txBody>
                  <a:tcPr marT="45714" marB="4571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07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Interest Formula</a:t>
            </a:r>
          </a:p>
        </p:txBody>
      </p:sp>
      <p:sp>
        <p:nvSpPr>
          <p:cNvPr id="3" name="Content Placeholder 2"/>
          <p:cNvSpPr>
            <a:spLocks noGrp="1"/>
          </p:cNvSpPr>
          <p:nvPr>
            <p:ph idx="1"/>
          </p:nvPr>
        </p:nvSpPr>
        <p:spPr>
          <a:xfrm>
            <a:off x="457200" y="2057400"/>
            <a:ext cx="8229600" cy="4068763"/>
          </a:xfrm>
        </p:spPr>
        <p:txBody>
          <a:bodyPr/>
          <a:lstStyle/>
          <a:p>
            <a:pPr marL="0" indent="0" algn="ctr">
              <a:spcBef>
                <a:spcPts val="600"/>
              </a:spcBef>
              <a:buNone/>
            </a:pPr>
            <a:r>
              <a:rPr lang="en-US" i="1" dirty="0"/>
              <a:t>I = </a:t>
            </a:r>
            <a:r>
              <a:rPr lang="en-US" i="1" dirty="0" smtClean="0"/>
              <a:t>P × r</a:t>
            </a:r>
            <a:r>
              <a:rPr lang="en-US" i="1" dirty="0"/>
              <a:t> × </a:t>
            </a:r>
            <a:r>
              <a:rPr lang="en-US" i="1" dirty="0" smtClean="0"/>
              <a:t>t</a:t>
            </a:r>
          </a:p>
          <a:p>
            <a:pPr marL="0" indent="0" algn="ctr">
              <a:spcBef>
                <a:spcPts val="600"/>
              </a:spcBef>
              <a:buNone/>
            </a:pPr>
            <a:endParaRPr lang="en-US" i="1" dirty="0"/>
          </a:p>
          <a:p>
            <a:pPr marL="0" lvl="0" indent="0" fontAlgn="base">
              <a:spcBef>
                <a:spcPts val="600"/>
              </a:spcBef>
              <a:spcAft>
                <a:spcPct val="0"/>
              </a:spcAft>
              <a:buClrTx/>
              <a:buSzTx/>
              <a:buNone/>
            </a:pPr>
            <a:r>
              <a:rPr lang="en-US" altLang="en-US" dirty="0" smtClean="0">
                <a:ea typeface="ＭＳ Ｐゴシック" pitchFamily="34" charset="-128"/>
              </a:rPr>
              <a:t>where</a:t>
            </a:r>
          </a:p>
          <a:p>
            <a:pPr marL="0" lvl="0" indent="0" fontAlgn="base">
              <a:spcBef>
                <a:spcPts val="600"/>
              </a:spcBef>
              <a:spcAft>
                <a:spcPct val="0"/>
              </a:spcAft>
              <a:buClrTx/>
              <a:buSzTx/>
              <a:buNone/>
            </a:pPr>
            <a:r>
              <a:rPr lang="en-US" altLang="en-US" sz="2400" i="1" dirty="0" smtClean="0">
                <a:ea typeface="ＭＳ Ｐゴシック" pitchFamily="34" charset="-128"/>
              </a:rPr>
              <a:t>I</a:t>
            </a:r>
            <a:r>
              <a:rPr lang="en-US" altLang="en-US" sz="2400" dirty="0" smtClean="0">
                <a:ea typeface="ＭＳ Ｐゴシック" pitchFamily="34" charset="-128"/>
              </a:rPr>
              <a:t> </a:t>
            </a:r>
            <a:r>
              <a:rPr lang="en-US" altLang="en-US" sz="2400" dirty="0">
                <a:ea typeface="ＭＳ Ｐゴシック" pitchFamily="34" charset="-128"/>
              </a:rPr>
              <a:t>= interest earned</a:t>
            </a:r>
          </a:p>
          <a:p>
            <a:pPr marL="0" lvl="0" indent="0" fontAlgn="base">
              <a:spcBef>
                <a:spcPts val="600"/>
              </a:spcBef>
              <a:spcAft>
                <a:spcPct val="0"/>
              </a:spcAft>
              <a:buClrTx/>
              <a:buSzTx/>
              <a:buNone/>
            </a:pPr>
            <a:r>
              <a:rPr lang="en-US" altLang="en-US" sz="2400" i="1" dirty="0">
                <a:ea typeface="ＭＳ Ｐゴシック" pitchFamily="34" charset="-128"/>
              </a:rPr>
              <a:t>P</a:t>
            </a:r>
            <a:r>
              <a:rPr lang="en-US" altLang="en-US" sz="2400" dirty="0">
                <a:ea typeface="ＭＳ Ｐゴシック" pitchFamily="34" charset="-128"/>
              </a:rPr>
              <a:t> = principal, or present value</a:t>
            </a:r>
          </a:p>
          <a:p>
            <a:pPr marL="0" lvl="0" indent="0" fontAlgn="base">
              <a:spcBef>
                <a:spcPts val="600"/>
              </a:spcBef>
              <a:spcAft>
                <a:spcPct val="0"/>
              </a:spcAft>
              <a:buClrTx/>
              <a:buSzTx/>
              <a:buNone/>
            </a:pPr>
            <a:r>
              <a:rPr lang="en-US" altLang="en-US" sz="2400" i="1" dirty="0">
                <a:ea typeface="ＭＳ Ｐゴシック" pitchFamily="34" charset="-128"/>
              </a:rPr>
              <a:t>r</a:t>
            </a:r>
            <a:r>
              <a:rPr lang="en-US" altLang="en-US" sz="2400" dirty="0">
                <a:ea typeface="ＭＳ Ｐゴシック" pitchFamily="34" charset="-128"/>
              </a:rPr>
              <a:t> = annual interest rate expressed as a decimal or percent</a:t>
            </a:r>
          </a:p>
          <a:p>
            <a:pPr marL="0" lvl="0" indent="0" fontAlgn="base">
              <a:spcBef>
                <a:spcPts val="600"/>
              </a:spcBef>
              <a:spcAft>
                <a:spcPct val="0"/>
              </a:spcAft>
              <a:buClrTx/>
              <a:buSzTx/>
              <a:buNone/>
            </a:pPr>
            <a:r>
              <a:rPr lang="en-US" altLang="en-US" sz="2400" i="1" dirty="0">
                <a:ea typeface="ＭＳ Ｐゴシック" pitchFamily="34" charset="-128"/>
              </a:rPr>
              <a:t>t</a:t>
            </a:r>
            <a:r>
              <a:rPr lang="en-US" altLang="en-US" sz="2400" dirty="0">
                <a:ea typeface="ＭＳ Ｐゴシック" pitchFamily="34" charset="-128"/>
              </a:rPr>
              <a:t> = time (in years</a:t>
            </a:r>
            <a:r>
              <a:rPr lang="en-US" altLang="en-US" sz="2400" dirty="0" smtClean="0">
                <a:ea typeface="ＭＳ Ｐゴシック" pitchFamily="34" charset="-128"/>
              </a:rPr>
              <a:t>)</a:t>
            </a:r>
            <a:endParaRPr lang="en-US" sz="2400" i="1" dirty="0"/>
          </a:p>
        </p:txBody>
      </p:sp>
    </p:spTree>
    <p:extLst>
      <p:ext uri="{BB962C8B-B14F-4D97-AF65-F5344CB8AC3E}">
        <p14:creationId xmlns:p14="http://schemas.microsoft.com/office/powerpoint/2010/main" val="4230291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Yield Using A Financial Calculator</a:t>
            </a:r>
          </a:p>
        </p:txBody>
      </p:sp>
      <p:pic>
        <p:nvPicPr>
          <p:cNvPr id="8" name="Picture 7" descr="An example shows the calculation of the  effective yield using the TI BA II Plus calculator.&#10;The example reads as follows:&#10;These values demonstrate two important points: (1) The nominal and effective interest rates are TVM equivalent for annual compounding, and (2) the effective annual interest rate increases with increases in compounding frequency.&#10;The effective yield can also be calculated using the TI BA II Plus calculator.&#10;Marco has $4000 invested at 4.5 percent compounded semi-annually at his bank. In order to make a comparison with another financial institution, he needs to know the effective interest rate at his bank. What is the effective annual interest rate? For this problem, the number of compounding periods is two. Use the interest conversion worksheet in the TI BA II Plus calculator to solve as follows:&#10;2ND; ICONV; 4; .; 5; ENTER (the nominal interest rate)&#10;Upward arrow; 2; ENTER (number of compounding periods)&#10;Upward arrow; CPT (calculate the effective interest rate)&#10;&#10;The effective yield is 4.55 perc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95" y="1897199"/>
            <a:ext cx="8038010" cy="3063603"/>
          </a:xfrm>
          <a:prstGeom prst="rect">
            <a:avLst/>
          </a:prstGeom>
        </p:spPr>
      </p:pic>
    </p:spTree>
    <p:extLst>
      <p:ext uri="{BB962C8B-B14F-4D97-AF65-F5344CB8AC3E}">
        <p14:creationId xmlns:p14="http://schemas.microsoft.com/office/powerpoint/2010/main" val="121078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Financial </a:t>
            </a:r>
            <a:r>
              <a:rPr lang="en-US" smtClean="0"/>
              <a:t>Planning Problems 5, 10, 15, 20</a:t>
            </a:r>
          </a:p>
          <a:p>
            <a:endParaRPr lang="en-US"/>
          </a:p>
        </p:txBody>
      </p:sp>
    </p:spTree>
    <p:extLst>
      <p:ext uri="{BB962C8B-B14F-4D97-AF65-F5344CB8AC3E}">
        <p14:creationId xmlns:p14="http://schemas.microsoft.com/office/powerpoint/2010/main" val="211567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46628"/>
          </a:xfrm>
        </p:spPr>
        <p:txBody>
          <a:bodyPr/>
          <a:lstStyle/>
          <a:p>
            <a:r>
              <a:rPr lang="en-US" dirty="0"/>
              <a:t>Simple Interest </a:t>
            </a:r>
            <a:r>
              <a:rPr lang="en-US" dirty="0" smtClean="0"/>
              <a:t>Example</a:t>
            </a:r>
            <a:endParaRPr lang="en-US" b="0" dirty="0"/>
          </a:p>
        </p:txBody>
      </p:sp>
      <p:sp>
        <p:nvSpPr>
          <p:cNvPr id="5" name="Content Placeholder 4"/>
          <p:cNvSpPr>
            <a:spLocks noGrp="1"/>
          </p:cNvSpPr>
          <p:nvPr>
            <p:ph idx="1"/>
          </p:nvPr>
        </p:nvSpPr>
        <p:spPr>
          <a:xfrm>
            <a:off x="457200" y="914400"/>
            <a:ext cx="8229600" cy="990600"/>
          </a:xfrm>
        </p:spPr>
        <p:txBody>
          <a:bodyPr/>
          <a:lstStyle/>
          <a:p>
            <a:pPr marL="0" indent="0">
              <a:buNone/>
            </a:pPr>
            <a:r>
              <a:rPr lang="en-US" sz="2000" dirty="0"/>
              <a:t>Farah makes a deposit of $1000 in a high-interest savings account paying 3 percent simple interest annually. At the end of year one, the bank will credit Farah’s </a:t>
            </a:r>
            <a:r>
              <a:rPr lang="en-US" sz="2000" dirty="0" err="1"/>
              <a:t>chequing</a:t>
            </a:r>
            <a:r>
              <a:rPr lang="en-US" sz="2000" dirty="0"/>
              <a:t> account with $30, calculated as:</a:t>
            </a:r>
          </a:p>
        </p:txBody>
      </p:sp>
      <p:graphicFrame>
        <p:nvGraphicFramePr>
          <p:cNvPr id="7" name="Object 6"/>
          <p:cNvGraphicFramePr>
            <a:graphicFrameLocks noChangeAspect="1"/>
          </p:cNvGraphicFramePr>
          <p:nvPr>
            <p:extLst>
              <p:ext uri="{D42A27DB-BD31-4B8C-83A1-F6EECF244321}">
                <p14:modId xmlns:p14="http://schemas.microsoft.com/office/powerpoint/2010/main" val="138783929"/>
              </p:ext>
            </p:extLst>
          </p:nvPr>
        </p:nvGraphicFramePr>
        <p:xfrm>
          <a:off x="2994840" y="2069744"/>
          <a:ext cx="2491560" cy="776952"/>
        </p:xfrm>
        <a:graphic>
          <a:graphicData uri="http://schemas.openxmlformats.org/presentationml/2006/ole">
            <mc:AlternateContent xmlns:mc="http://schemas.openxmlformats.org/markup-compatibility/2006">
              <mc:Choice xmlns:v="urn:schemas-microsoft-com:vml" Requires="v">
                <p:oleObj spid="_x0000_s1219" name="Equation" r:id="rId3" imgW="1384300" imgH="431800" progId="Equation.DSMT4">
                  <p:embed/>
                </p:oleObj>
              </mc:Choice>
              <mc:Fallback>
                <p:oleObj name="Equation" r:id="rId3" imgW="1384300" imgH="431800" progId="Equation.DSMT4">
                  <p:embed/>
                  <p:pic>
                    <p:nvPicPr>
                      <p:cNvPr id="0" name="Picture 1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840" y="2069744"/>
                        <a:ext cx="2491560" cy="7769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idx="13"/>
          </p:nvPr>
        </p:nvSpPr>
        <p:spPr>
          <a:xfrm>
            <a:off x="457200" y="3048000"/>
            <a:ext cx="8229600" cy="1246496"/>
          </a:xfrm>
        </p:spPr>
        <p:txBody>
          <a:bodyPr/>
          <a:lstStyle/>
          <a:p>
            <a:pPr marL="0" indent="0">
              <a:buNone/>
            </a:pPr>
            <a:r>
              <a:rPr lang="en-US" sz="2000" dirty="0"/>
              <a:t>In year two, the initial principal of $1000 will again earn $30 in interest. The $30 will be credited to Farah’s </a:t>
            </a:r>
            <a:r>
              <a:rPr lang="en-US" sz="2000" dirty="0" err="1"/>
              <a:t>chequing</a:t>
            </a:r>
            <a:r>
              <a:rPr lang="en-US" sz="2000" dirty="0"/>
              <a:t> account. The table below displays what this process looks like over the first three years of Farah’s $1000 investment.</a:t>
            </a:r>
          </a:p>
        </p:txBody>
      </p:sp>
      <p:graphicFrame>
        <p:nvGraphicFramePr>
          <p:cNvPr id="8" name="Table 7"/>
          <p:cNvGraphicFramePr>
            <a:graphicFrameLocks noGrp="1"/>
          </p:cNvGraphicFramePr>
          <p:nvPr>
            <p:extLst>
              <p:ext uri="{D42A27DB-BD31-4B8C-83A1-F6EECF244321}">
                <p14:modId xmlns:p14="http://schemas.microsoft.com/office/powerpoint/2010/main" val="3655169397"/>
              </p:ext>
            </p:extLst>
          </p:nvPr>
        </p:nvGraphicFramePr>
        <p:xfrm>
          <a:off x="470848" y="4480560"/>
          <a:ext cx="8229600" cy="1691640"/>
        </p:xfrm>
        <a:graphic>
          <a:graphicData uri="http://schemas.openxmlformats.org/drawingml/2006/table">
            <a:tbl>
              <a:tblPr firstRow="1">
                <a:tableStyleId>{3B4B98B0-60AC-42C2-AFA5-B58CD77FA1E5}</a:tableStyleId>
              </a:tblPr>
              <a:tblGrid>
                <a:gridCol w="947108">
                  <a:extLst>
                    <a:ext uri="{9D8B030D-6E8A-4147-A177-3AD203B41FA5}">
                      <a16:colId xmlns:a16="http://schemas.microsoft.com/office/drawing/2014/main" val="20000"/>
                    </a:ext>
                  </a:extLst>
                </a:gridCol>
                <a:gridCol w="1325003">
                  <a:extLst>
                    <a:ext uri="{9D8B030D-6E8A-4147-A177-3AD203B41FA5}">
                      <a16:colId xmlns:a16="http://schemas.microsoft.com/office/drawing/2014/main" val="20001"/>
                    </a:ext>
                  </a:extLst>
                </a:gridCol>
                <a:gridCol w="1385489">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514600">
                  <a:extLst>
                    <a:ext uri="{9D8B030D-6E8A-4147-A177-3AD203B41FA5}">
                      <a16:colId xmlns:a16="http://schemas.microsoft.com/office/drawing/2014/main" val="20004"/>
                    </a:ext>
                  </a:extLst>
                </a:gridCol>
              </a:tblGrid>
              <a:tr h="370840">
                <a:tc>
                  <a:txBody>
                    <a:bodyPr/>
                    <a:lstStyle/>
                    <a:p>
                      <a:pPr algn="ctr"/>
                      <a:r>
                        <a:rPr lang="en-US" sz="1600" dirty="0" smtClean="0"/>
                        <a:t>Year</a:t>
                      </a:r>
                      <a:endParaRPr lang="en-US" sz="1600" dirty="0"/>
                    </a:p>
                  </a:txBody>
                  <a:tcPr anchor="b"/>
                </a:tc>
                <a:tc>
                  <a:txBody>
                    <a:bodyPr/>
                    <a:lstStyle/>
                    <a:p>
                      <a:pPr algn="ctr"/>
                      <a:r>
                        <a:rPr lang="en-US" sz="1600" dirty="0" smtClean="0"/>
                        <a:t>Principal</a:t>
                      </a:r>
                      <a:endParaRPr lang="en-US" sz="1600" dirty="0"/>
                    </a:p>
                  </a:txBody>
                  <a:tcPr anchor="b"/>
                </a:tc>
                <a:tc>
                  <a:txBody>
                    <a:bodyPr/>
                    <a:lstStyle/>
                    <a:p>
                      <a:pPr algn="ctr"/>
                      <a:r>
                        <a:rPr lang="en-US" sz="1600" dirty="0" smtClean="0"/>
                        <a:t>Interest</a:t>
                      </a:r>
                      <a:endParaRPr lang="en-US" sz="1600" dirty="0"/>
                    </a:p>
                  </a:txBody>
                  <a:tcPr anchor="b"/>
                </a:tc>
                <a:tc>
                  <a:txBody>
                    <a:bodyPr/>
                    <a:lstStyle/>
                    <a:p>
                      <a:pPr algn="ctr"/>
                      <a:r>
                        <a:rPr lang="en-US" sz="1600" dirty="0" smtClean="0"/>
                        <a:t>Accumulated Interest</a:t>
                      </a:r>
                      <a:endParaRPr lang="en-US" sz="1600" dirty="0"/>
                    </a:p>
                  </a:txBody>
                  <a:tcPr anchor="b"/>
                </a:tc>
                <a:tc>
                  <a:txBody>
                    <a:bodyPr/>
                    <a:lstStyle/>
                    <a:p>
                      <a:pPr algn="ctr"/>
                      <a:r>
                        <a:rPr lang="en-US" sz="1600" dirty="0" smtClean="0"/>
                        <a:t>Amount Credited to </a:t>
                      </a:r>
                      <a:r>
                        <a:rPr lang="en-US" sz="1600" dirty="0" err="1" smtClean="0"/>
                        <a:t>Chequing</a:t>
                      </a:r>
                      <a:r>
                        <a:rPr lang="en-US" sz="1600" dirty="0" smtClean="0"/>
                        <a:t> Account</a:t>
                      </a:r>
                      <a:endParaRPr lang="en-US" sz="1600" dirty="0"/>
                    </a:p>
                  </a:txBody>
                  <a:tcPr anchor="b"/>
                </a:tc>
                <a:extLst>
                  <a:ext uri="{0D108BD9-81ED-4DB2-BD59-A6C34878D82A}">
                    <a16:rowId xmlns:a16="http://schemas.microsoft.com/office/drawing/2014/main" val="10000"/>
                  </a:ext>
                </a:extLst>
              </a:tr>
              <a:tr h="370840">
                <a:tc>
                  <a:txBody>
                    <a:bodyPr/>
                    <a:lstStyle/>
                    <a:p>
                      <a:pPr algn="ctr"/>
                      <a:r>
                        <a:rPr lang="en-US" sz="1600" dirty="0" smtClean="0"/>
                        <a:t>1</a:t>
                      </a:r>
                      <a:endParaRPr lang="en-US" sz="1600" dirty="0"/>
                    </a:p>
                  </a:txBody>
                  <a:tcPr/>
                </a:tc>
                <a:tc>
                  <a:txBody>
                    <a:bodyPr/>
                    <a:lstStyle/>
                    <a:p>
                      <a:pPr algn="r"/>
                      <a:r>
                        <a:rPr lang="en-US" sz="1600" dirty="0" smtClean="0"/>
                        <a:t>$1000</a:t>
                      </a:r>
                      <a:endParaRPr lang="en-US" sz="1600" dirty="0"/>
                    </a:p>
                  </a:txBody>
                  <a:tcPr marR="365760"/>
                </a:tc>
                <a:tc>
                  <a:txBody>
                    <a:bodyPr/>
                    <a:lstStyle/>
                    <a:p>
                      <a:pPr algn="r"/>
                      <a:r>
                        <a:rPr lang="en-US" sz="1600" dirty="0" smtClean="0"/>
                        <a:t>$30</a:t>
                      </a:r>
                      <a:endParaRPr lang="en-US" sz="1600" dirty="0"/>
                    </a:p>
                  </a:txBody>
                  <a:tcPr marR="457200"/>
                </a:tc>
                <a:tc>
                  <a:txBody>
                    <a:bodyPr/>
                    <a:lstStyle/>
                    <a:p>
                      <a:pPr algn="r"/>
                      <a:r>
                        <a:rPr lang="en-US" sz="1600" dirty="0" smtClean="0"/>
                        <a:t>$30</a:t>
                      </a:r>
                      <a:endParaRPr lang="en-US" sz="1600" dirty="0"/>
                    </a:p>
                  </a:txBody>
                  <a:tcPr marR="822960"/>
                </a:tc>
                <a:tc>
                  <a:txBody>
                    <a:bodyPr/>
                    <a:lstStyle/>
                    <a:p>
                      <a:pPr algn="ctr"/>
                      <a:r>
                        <a:rPr lang="en-US" sz="1600" dirty="0" smtClean="0"/>
                        <a:t>30</a:t>
                      </a:r>
                      <a:endParaRPr lang="en-US" sz="1600" dirty="0"/>
                    </a:p>
                  </a:txBody>
                  <a:tcPr/>
                </a:tc>
                <a:extLst>
                  <a:ext uri="{0D108BD9-81ED-4DB2-BD59-A6C34878D82A}">
                    <a16:rowId xmlns:a16="http://schemas.microsoft.com/office/drawing/2014/main" val="10001"/>
                  </a:ext>
                </a:extLst>
              </a:tr>
              <a:tr h="370840">
                <a:tc>
                  <a:txBody>
                    <a:bodyPr/>
                    <a:lstStyle/>
                    <a:p>
                      <a:pPr algn="ctr"/>
                      <a:r>
                        <a:rPr lang="en-US" sz="1600" dirty="0" smtClean="0"/>
                        <a:t>2</a:t>
                      </a:r>
                      <a:endParaRPr lang="en-US" sz="1600" dirty="0"/>
                    </a:p>
                  </a:txBody>
                  <a:tcPr/>
                </a:tc>
                <a:tc>
                  <a:txBody>
                    <a:bodyPr/>
                    <a:lstStyle/>
                    <a:p>
                      <a:pPr algn="r"/>
                      <a:r>
                        <a:rPr lang="en-US" sz="1600" dirty="0" smtClean="0"/>
                        <a:t>1000</a:t>
                      </a:r>
                      <a:endParaRPr lang="en-US" sz="1600" dirty="0"/>
                    </a:p>
                  </a:txBody>
                  <a:tcPr marR="365760"/>
                </a:tc>
                <a:tc>
                  <a:txBody>
                    <a:bodyPr/>
                    <a:lstStyle/>
                    <a:p>
                      <a:pPr algn="r"/>
                      <a:r>
                        <a:rPr lang="en-US" sz="1600" dirty="0" smtClean="0"/>
                        <a:t>30</a:t>
                      </a:r>
                      <a:endParaRPr lang="en-US" sz="1600" dirty="0"/>
                    </a:p>
                  </a:txBody>
                  <a:tcPr marR="457200"/>
                </a:tc>
                <a:tc>
                  <a:txBody>
                    <a:bodyPr/>
                    <a:lstStyle/>
                    <a:p>
                      <a:pPr algn="r"/>
                      <a:r>
                        <a:rPr lang="en-US" sz="1600" dirty="0" smtClean="0"/>
                        <a:t>60</a:t>
                      </a:r>
                      <a:endParaRPr lang="en-US" sz="1600" dirty="0"/>
                    </a:p>
                  </a:txBody>
                  <a:tcPr marR="822960"/>
                </a:tc>
                <a:tc>
                  <a:txBody>
                    <a:bodyPr/>
                    <a:lstStyle/>
                    <a:p>
                      <a:pPr algn="ctr"/>
                      <a:r>
                        <a:rPr lang="en-US" sz="1600" dirty="0" smtClean="0"/>
                        <a:t>30</a:t>
                      </a:r>
                      <a:endParaRPr lang="en-US" sz="1600" dirty="0"/>
                    </a:p>
                  </a:txBody>
                  <a:tcPr/>
                </a:tc>
                <a:extLst>
                  <a:ext uri="{0D108BD9-81ED-4DB2-BD59-A6C34878D82A}">
                    <a16:rowId xmlns:a16="http://schemas.microsoft.com/office/drawing/2014/main" val="10002"/>
                  </a:ext>
                </a:extLst>
              </a:tr>
              <a:tr h="370840">
                <a:tc>
                  <a:txBody>
                    <a:bodyPr/>
                    <a:lstStyle/>
                    <a:p>
                      <a:pPr algn="ctr"/>
                      <a:r>
                        <a:rPr lang="en-US" sz="1600" dirty="0" smtClean="0"/>
                        <a:t>3</a:t>
                      </a:r>
                      <a:endParaRPr lang="en-US" sz="1600" dirty="0"/>
                    </a:p>
                  </a:txBody>
                  <a:tcPr/>
                </a:tc>
                <a:tc>
                  <a:txBody>
                    <a:bodyPr/>
                    <a:lstStyle/>
                    <a:p>
                      <a:pPr algn="r"/>
                      <a:r>
                        <a:rPr lang="en-US" sz="1600" dirty="0" smtClean="0"/>
                        <a:t>1000</a:t>
                      </a:r>
                      <a:endParaRPr lang="en-US" sz="1600" dirty="0"/>
                    </a:p>
                  </a:txBody>
                  <a:tcPr marR="365760"/>
                </a:tc>
                <a:tc>
                  <a:txBody>
                    <a:bodyPr/>
                    <a:lstStyle/>
                    <a:p>
                      <a:pPr algn="r"/>
                      <a:r>
                        <a:rPr lang="en-US" sz="1600" dirty="0" smtClean="0"/>
                        <a:t>30</a:t>
                      </a:r>
                      <a:endParaRPr lang="en-US" sz="1600" dirty="0"/>
                    </a:p>
                  </a:txBody>
                  <a:tcPr marR="457200"/>
                </a:tc>
                <a:tc>
                  <a:txBody>
                    <a:bodyPr/>
                    <a:lstStyle/>
                    <a:p>
                      <a:pPr algn="r"/>
                      <a:r>
                        <a:rPr lang="en-US" sz="1600" dirty="0" smtClean="0"/>
                        <a:t>90</a:t>
                      </a:r>
                      <a:endParaRPr lang="en-US" sz="1600" dirty="0"/>
                    </a:p>
                  </a:txBody>
                  <a:tcPr marR="822960"/>
                </a:tc>
                <a:tc>
                  <a:txBody>
                    <a:bodyPr/>
                    <a:lstStyle/>
                    <a:p>
                      <a:pPr algn="ctr"/>
                      <a:r>
                        <a:rPr lang="en-US" sz="1600" dirty="0" smtClean="0"/>
                        <a:t>30</a:t>
                      </a: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3029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 Interest</a:t>
            </a:r>
          </a:p>
        </p:txBody>
      </p:sp>
      <p:sp>
        <p:nvSpPr>
          <p:cNvPr id="3" name="Content Placeholder 2"/>
          <p:cNvSpPr>
            <a:spLocks noGrp="1"/>
          </p:cNvSpPr>
          <p:nvPr>
            <p:ph idx="1"/>
          </p:nvPr>
        </p:nvSpPr>
        <p:spPr/>
        <p:txBody>
          <a:bodyPr/>
          <a:lstStyle/>
          <a:p>
            <a:pPr>
              <a:defRPr/>
            </a:pPr>
            <a:r>
              <a:rPr lang="en-US" dirty="0"/>
              <a:t>the process of earning interest on interest</a:t>
            </a:r>
          </a:p>
          <a:p>
            <a:pPr>
              <a:defRPr/>
            </a:pPr>
            <a:r>
              <a:rPr lang="en-US" dirty="0"/>
              <a:t>Ways to solve time value money (‘TVM’) problems:</a:t>
            </a:r>
          </a:p>
          <a:p>
            <a:pPr lvl="1">
              <a:defRPr/>
            </a:pPr>
            <a:r>
              <a:rPr lang="en-US" dirty="0"/>
              <a:t>TVM tables</a:t>
            </a:r>
          </a:p>
          <a:p>
            <a:pPr lvl="1">
              <a:defRPr/>
            </a:pPr>
            <a:r>
              <a:rPr lang="en-US" dirty="0"/>
              <a:t>TVM formulas</a:t>
            </a:r>
          </a:p>
          <a:p>
            <a:pPr lvl="1">
              <a:defRPr/>
            </a:pPr>
            <a:r>
              <a:rPr lang="en-US" dirty="0"/>
              <a:t>Financial calculator (e.g. TI BA II Plus)</a:t>
            </a:r>
          </a:p>
        </p:txBody>
      </p:sp>
    </p:spTree>
    <p:extLst>
      <p:ext uri="{BB962C8B-B14F-4D97-AF65-F5344CB8AC3E}">
        <p14:creationId xmlns:p14="http://schemas.microsoft.com/office/powerpoint/2010/main" val="423029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22828"/>
          </a:xfrm>
        </p:spPr>
        <p:txBody>
          <a:bodyPr anchor="t"/>
          <a:lstStyle/>
          <a:p>
            <a:r>
              <a:rPr lang="en-US" dirty="0"/>
              <a:t>Compound Interest Example</a:t>
            </a:r>
          </a:p>
        </p:txBody>
      </p:sp>
      <p:sp>
        <p:nvSpPr>
          <p:cNvPr id="5" name="Content Placeholder 4"/>
          <p:cNvSpPr>
            <a:spLocks noGrp="1"/>
          </p:cNvSpPr>
          <p:nvPr>
            <p:ph idx="1"/>
          </p:nvPr>
        </p:nvSpPr>
        <p:spPr>
          <a:xfrm>
            <a:off x="457200" y="914401"/>
            <a:ext cx="8229600" cy="3733800"/>
          </a:xfrm>
        </p:spPr>
        <p:txBody>
          <a:bodyPr/>
          <a:lstStyle/>
          <a:p>
            <a:pPr marL="0" indent="0">
              <a:buNone/>
            </a:pPr>
            <a:r>
              <a:rPr lang="en-US" sz="2400" dirty="0"/>
              <a:t>Samantha makes an initial deposit of $1000 in a compound interest savings account paying 3 percent interest annually. At the end of year one, the bank will credit Samantha’s account with $30 ($1000 × 0.03 × 1). Compound interest </a:t>
            </a:r>
            <a:r>
              <a:rPr lang="en-US" sz="2400" i="1" dirty="0"/>
              <a:t>increases the principal amount on which Samantha earns interest in the second year, by the amount of interest that is earned in the first year</a:t>
            </a:r>
            <a:r>
              <a:rPr lang="en-US" sz="2400" dirty="0"/>
              <a:t>. In other words, in year two, she would earn 3 percent interest on the $1000 of original principal plus the $30 of interest earned in year one. This process will repeat itself in subsequent years.</a:t>
            </a:r>
          </a:p>
        </p:txBody>
      </p:sp>
      <p:graphicFrame>
        <p:nvGraphicFramePr>
          <p:cNvPr id="6" name="Table 5"/>
          <p:cNvGraphicFramePr>
            <a:graphicFrameLocks noGrp="1"/>
          </p:cNvGraphicFramePr>
          <p:nvPr>
            <p:extLst>
              <p:ext uri="{D42A27DB-BD31-4B8C-83A1-F6EECF244321}">
                <p14:modId xmlns:p14="http://schemas.microsoft.com/office/powerpoint/2010/main" val="3435225968"/>
              </p:ext>
            </p:extLst>
          </p:nvPr>
        </p:nvGraphicFramePr>
        <p:xfrm>
          <a:off x="400050" y="4750526"/>
          <a:ext cx="8476857" cy="1483360"/>
        </p:xfrm>
        <a:graphic>
          <a:graphicData uri="http://schemas.openxmlformats.org/drawingml/2006/table">
            <a:tbl>
              <a:tblPr firstRow="1">
                <a:tableStyleId>{3B4B98B0-60AC-42C2-AFA5-B58CD77FA1E5}</a:tableStyleId>
              </a:tblPr>
              <a:tblGrid>
                <a:gridCol w="947108">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1385489">
                  <a:extLst>
                    <a:ext uri="{9D8B030D-6E8A-4147-A177-3AD203B41FA5}">
                      <a16:colId xmlns:a16="http://schemas.microsoft.com/office/drawing/2014/main" val="20002"/>
                    </a:ext>
                  </a:extLst>
                </a:gridCol>
                <a:gridCol w="2570480">
                  <a:extLst>
                    <a:ext uri="{9D8B030D-6E8A-4147-A177-3AD203B41FA5}">
                      <a16:colId xmlns:a16="http://schemas.microsoft.com/office/drawing/2014/main" val="20003"/>
                    </a:ext>
                  </a:extLst>
                </a:gridCol>
                <a:gridCol w="2100580">
                  <a:extLst>
                    <a:ext uri="{9D8B030D-6E8A-4147-A177-3AD203B41FA5}">
                      <a16:colId xmlns:a16="http://schemas.microsoft.com/office/drawing/2014/main" val="20004"/>
                    </a:ext>
                  </a:extLst>
                </a:gridCol>
              </a:tblGrid>
              <a:tr h="370840">
                <a:tc>
                  <a:txBody>
                    <a:bodyPr/>
                    <a:lstStyle/>
                    <a:p>
                      <a:pPr algn="ctr"/>
                      <a:r>
                        <a:rPr lang="en-US" dirty="0" smtClean="0"/>
                        <a:t>Year</a:t>
                      </a:r>
                      <a:endParaRPr lang="en-US" dirty="0"/>
                    </a:p>
                  </a:txBody>
                  <a:tcPr anchor="b"/>
                </a:tc>
                <a:tc>
                  <a:txBody>
                    <a:bodyPr/>
                    <a:lstStyle/>
                    <a:p>
                      <a:pPr algn="ctr"/>
                      <a:r>
                        <a:rPr lang="en-US" dirty="0" smtClean="0"/>
                        <a:t>Principal</a:t>
                      </a:r>
                      <a:endParaRPr lang="en-US" dirty="0"/>
                    </a:p>
                  </a:txBody>
                  <a:tcPr anchor="b"/>
                </a:tc>
                <a:tc>
                  <a:txBody>
                    <a:bodyPr/>
                    <a:lstStyle/>
                    <a:p>
                      <a:pPr algn="ctr"/>
                      <a:r>
                        <a:rPr lang="en-US" dirty="0" smtClean="0"/>
                        <a:t>Interest</a:t>
                      </a:r>
                      <a:endParaRPr lang="en-US" dirty="0"/>
                    </a:p>
                  </a:txBody>
                  <a:tcPr anchor="b"/>
                </a:tc>
                <a:tc>
                  <a:txBody>
                    <a:bodyPr/>
                    <a:lstStyle/>
                    <a:p>
                      <a:pPr algn="ctr"/>
                      <a:r>
                        <a:rPr lang="en-US" dirty="0" smtClean="0"/>
                        <a:t>Accumulated Interest</a:t>
                      </a:r>
                      <a:endParaRPr lang="en-US" dirty="0"/>
                    </a:p>
                  </a:txBody>
                  <a:tcPr anchor="b"/>
                </a:tc>
                <a:tc>
                  <a:txBody>
                    <a:bodyPr/>
                    <a:lstStyle/>
                    <a:p>
                      <a:pPr algn="ctr"/>
                      <a:r>
                        <a:rPr lang="en-US" sz="1800" b="1" i="0" u="none" strike="noStrike" kern="1200" baseline="0" dirty="0" smtClean="0">
                          <a:solidFill>
                            <a:schemeClr val="tx1"/>
                          </a:solidFill>
                          <a:latin typeface="+mn-lt"/>
                          <a:ea typeface="+mn-ea"/>
                          <a:cs typeface="+mn-cs"/>
                        </a:rPr>
                        <a:t>Account Balance</a:t>
                      </a:r>
                      <a:endParaRPr lang="en-US" dirty="0"/>
                    </a:p>
                  </a:txBody>
                  <a:tcPr anchor="b"/>
                </a:tc>
                <a:extLst>
                  <a:ext uri="{0D108BD9-81ED-4DB2-BD59-A6C34878D82A}">
                    <a16:rowId xmlns:a16="http://schemas.microsoft.com/office/drawing/2014/main" val="10000"/>
                  </a:ext>
                </a:extLst>
              </a:tr>
              <a:tr h="370840">
                <a:tc>
                  <a:txBody>
                    <a:bodyPr/>
                    <a:lstStyle/>
                    <a:p>
                      <a:pPr algn="ctr"/>
                      <a:r>
                        <a:rPr lang="en-US" dirty="0" smtClean="0"/>
                        <a:t>1</a:t>
                      </a:r>
                      <a:endParaRPr lang="en-US" dirty="0"/>
                    </a:p>
                  </a:txBody>
                  <a:tcPr/>
                </a:tc>
                <a:tc>
                  <a:txBody>
                    <a:bodyPr/>
                    <a:lstStyle/>
                    <a:p>
                      <a:pPr algn="r"/>
                      <a:r>
                        <a:rPr lang="en-US" dirty="0" smtClean="0"/>
                        <a:t>$1000.00</a:t>
                      </a:r>
                      <a:endParaRPr lang="en-US" dirty="0"/>
                    </a:p>
                  </a:txBody>
                  <a:tcPr marR="274320"/>
                </a:tc>
                <a:tc>
                  <a:txBody>
                    <a:bodyPr/>
                    <a:lstStyle/>
                    <a:p>
                      <a:pPr algn="r"/>
                      <a:r>
                        <a:rPr lang="en-US" dirty="0" smtClean="0"/>
                        <a:t>$30.00</a:t>
                      </a:r>
                      <a:endParaRPr lang="en-US" dirty="0"/>
                    </a:p>
                  </a:txBody>
                  <a:tcPr marR="365760"/>
                </a:tc>
                <a:tc>
                  <a:txBody>
                    <a:bodyPr/>
                    <a:lstStyle/>
                    <a:p>
                      <a:pPr algn="r"/>
                      <a:r>
                        <a:rPr lang="en-US" dirty="0" smtClean="0"/>
                        <a:t>$30.00</a:t>
                      </a:r>
                      <a:endParaRPr lang="en-US" dirty="0"/>
                    </a:p>
                  </a:txBody>
                  <a:tcPr marR="914400"/>
                </a:tc>
                <a:tc>
                  <a:txBody>
                    <a:bodyPr/>
                    <a:lstStyle/>
                    <a:p>
                      <a:pPr algn="r"/>
                      <a:r>
                        <a:rPr lang="en-US" dirty="0" smtClean="0"/>
                        <a:t>$1030.00</a:t>
                      </a:r>
                      <a:endParaRPr lang="en-US" dirty="0"/>
                    </a:p>
                  </a:txBody>
                  <a:tcPr marR="548640"/>
                </a:tc>
                <a:extLst>
                  <a:ext uri="{0D108BD9-81ED-4DB2-BD59-A6C34878D82A}">
                    <a16:rowId xmlns:a16="http://schemas.microsoft.com/office/drawing/2014/main" val="10001"/>
                  </a:ext>
                </a:extLst>
              </a:tr>
              <a:tr h="370840">
                <a:tc>
                  <a:txBody>
                    <a:bodyPr/>
                    <a:lstStyle/>
                    <a:p>
                      <a:pPr algn="ctr"/>
                      <a:r>
                        <a:rPr lang="en-US" dirty="0" smtClean="0"/>
                        <a:t>2</a:t>
                      </a:r>
                      <a:endParaRPr lang="en-US" dirty="0"/>
                    </a:p>
                  </a:txBody>
                  <a:tcPr/>
                </a:tc>
                <a:tc>
                  <a:txBody>
                    <a:bodyPr/>
                    <a:lstStyle/>
                    <a:p>
                      <a:pPr algn="r"/>
                      <a:r>
                        <a:rPr lang="en-US" dirty="0" smtClean="0"/>
                        <a:t>1030.00</a:t>
                      </a:r>
                      <a:endParaRPr lang="en-US" dirty="0"/>
                    </a:p>
                  </a:txBody>
                  <a:tcPr marR="274320"/>
                </a:tc>
                <a:tc>
                  <a:txBody>
                    <a:bodyPr/>
                    <a:lstStyle/>
                    <a:p>
                      <a:pPr algn="r"/>
                      <a:r>
                        <a:rPr lang="en-US" dirty="0" smtClean="0"/>
                        <a:t>30.90</a:t>
                      </a:r>
                      <a:endParaRPr lang="en-US" dirty="0"/>
                    </a:p>
                  </a:txBody>
                  <a:tcPr marR="365760"/>
                </a:tc>
                <a:tc>
                  <a:txBody>
                    <a:bodyPr/>
                    <a:lstStyle/>
                    <a:p>
                      <a:pPr algn="r"/>
                      <a:r>
                        <a:rPr lang="en-US" dirty="0" smtClean="0"/>
                        <a:t>60.90</a:t>
                      </a:r>
                      <a:endParaRPr lang="en-US" dirty="0"/>
                    </a:p>
                  </a:txBody>
                  <a:tcPr marR="914400"/>
                </a:tc>
                <a:tc>
                  <a:txBody>
                    <a:bodyPr/>
                    <a:lstStyle/>
                    <a:p>
                      <a:pPr algn="r"/>
                      <a:r>
                        <a:rPr lang="en-US" dirty="0" smtClean="0"/>
                        <a:t>1060.90</a:t>
                      </a:r>
                      <a:endParaRPr lang="en-US" dirty="0"/>
                    </a:p>
                  </a:txBody>
                  <a:tcPr marR="548640"/>
                </a:tc>
                <a:extLst>
                  <a:ext uri="{0D108BD9-81ED-4DB2-BD59-A6C34878D82A}">
                    <a16:rowId xmlns:a16="http://schemas.microsoft.com/office/drawing/2014/main" val="10002"/>
                  </a:ext>
                </a:extLst>
              </a:tr>
              <a:tr h="370840">
                <a:tc>
                  <a:txBody>
                    <a:bodyPr/>
                    <a:lstStyle/>
                    <a:p>
                      <a:pPr algn="ctr"/>
                      <a:r>
                        <a:rPr lang="en-US" dirty="0" smtClean="0"/>
                        <a:t>3</a:t>
                      </a:r>
                      <a:endParaRPr lang="en-US" dirty="0"/>
                    </a:p>
                  </a:txBody>
                  <a:tcPr/>
                </a:tc>
                <a:tc>
                  <a:txBody>
                    <a:bodyPr/>
                    <a:lstStyle/>
                    <a:p>
                      <a:pPr algn="r"/>
                      <a:r>
                        <a:rPr lang="en-US" dirty="0" smtClean="0"/>
                        <a:t>1060.90</a:t>
                      </a:r>
                      <a:endParaRPr lang="en-US" dirty="0"/>
                    </a:p>
                  </a:txBody>
                  <a:tcPr marR="274320"/>
                </a:tc>
                <a:tc>
                  <a:txBody>
                    <a:bodyPr/>
                    <a:lstStyle/>
                    <a:p>
                      <a:pPr algn="r"/>
                      <a:r>
                        <a:rPr lang="en-US" dirty="0" smtClean="0"/>
                        <a:t>31.83</a:t>
                      </a:r>
                      <a:endParaRPr lang="en-US" dirty="0"/>
                    </a:p>
                  </a:txBody>
                  <a:tcPr marR="365760"/>
                </a:tc>
                <a:tc>
                  <a:txBody>
                    <a:bodyPr/>
                    <a:lstStyle/>
                    <a:p>
                      <a:pPr algn="r"/>
                      <a:r>
                        <a:rPr lang="en-US" dirty="0" smtClean="0"/>
                        <a:t>92.73</a:t>
                      </a:r>
                      <a:endParaRPr lang="en-US" dirty="0"/>
                    </a:p>
                  </a:txBody>
                  <a:tcPr marR="914400"/>
                </a:tc>
                <a:tc>
                  <a:txBody>
                    <a:bodyPr/>
                    <a:lstStyle/>
                    <a:p>
                      <a:pPr algn="r"/>
                      <a:r>
                        <a:rPr lang="en-US" dirty="0" smtClean="0"/>
                        <a:t>1092.73</a:t>
                      </a:r>
                      <a:endParaRPr lang="en-US" dirty="0"/>
                    </a:p>
                  </a:txBody>
                  <a:tcPr marR="54864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3029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Lump Sums vs. Annuities</a:t>
            </a:r>
          </a:p>
        </p:txBody>
      </p:sp>
      <p:sp>
        <p:nvSpPr>
          <p:cNvPr id="3" name="Content Placeholder 2"/>
          <p:cNvSpPr>
            <a:spLocks noGrp="1"/>
          </p:cNvSpPr>
          <p:nvPr>
            <p:ph idx="1"/>
          </p:nvPr>
        </p:nvSpPr>
        <p:spPr/>
        <p:txBody>
          <a:bodyPr/>
          <a:lstStyle/>
          <a:p>
            <a:pPr>
              <a:defRPr/>
            </a:pPr>
            <a:r>
              <a:rPr lang="en-US" dirty="0">
                <a:ea typeface="ＭＳ Ｐゴシック" pitchFamily="34" charset="-128"/>
              </a:rPr>
              <a:t>Time value of money is most commonly applied to two types of cash flows – a single dollar amount (a lump sum) and an annuity</a:t>
            </a:r>
          </a:p>
          <a:p>
            <a:pPr>
              <a:defRPr/>
            </a:pPr>
            <a:r>
              <a:rPr lang="en-US" dirty="0">
                <a:ea typeface="ＭＳ Ｐゴシック" pitchFamily="34" charset="-128"/>
              </a:rPr>
              <a:t>Annuity: the payment of a series of equal cash flow payments at equal intervals of time</a:t>
            </a:r>
            <a:endParaRPr lang="en-US" dirty="0"/>
          </a:p>
        </p:txBody>
      </p:sp>
    </p:spTree>
    <p:extLst>
      <p:ext uri="{BB962C8B-B14F-4D97-AF65-F5344CB8AC3E}">
        <p14:creationId xmlns:p14="http://schemas.microsoft.com/office/powerpoint/2010/main" val="423029158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8003</TotalTime>
  <Words>2189</Words>
  <Application>Microsoft Office PowerPoint</Application>
  <PresentationFormat>On-screen Show (4:3)</PresentationFormat>
  <Paragraphs>230</Paragraphs>
  <Slides>51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ＭＳ Ｐゴシック</vt:lpstr>
      <vt:lpstr>Arial</vt:lpstr>
      <vt:lpstr>Times New Roman</vt:lpstr>
      <vt:lpstr>Verdana</vt:lpstr>
      <vt:lpstr>Wingdings</vt:lpstr>
      <vt:lpstr>508 Lecture</vt:lpstr>
      <vt:lpstr>Equation</vt:lpstr>
      <vt:lpstr>Personal Finance</vt:lpstr>
      <vt:lpstr>Chapter Objectives</vt:lpstr>
      <vt:lpstr>The Importance of the Time Value of Money</vt:lpstr>
      <vt:lpstr>Simple Interest</vt:lpstr>
      <vt:lpstr>Simple Interest Formula</vt:lpstr>
      <vt:lpstr>Simple Interest Example</vt:lpstr>
      <vt:lpstr>Compound Interest</vt:lpstr>
      <vt:lpstr>Compound Interest Example</vt:lpstr>
      <vt:lpstr>Lump Sums vs. Annuities</vt:lpstr>
      <vt:lpstr>Future Value of a Single Dollar Amount Formula</vt:lpstr>
      <vt:lpstr>Future Value of Single Dollar Amount Example One (formula)</vt:lpstr>
      <vt:lpstr>Compounding Periods Table</vt:lpstr>
      <vt:lpstr>Future Value of a Single Dollar Amount Table</vt:lpstr>
      <vt:lpstr>Future Value of a Single Dollar Amount Example Two (table)</vt:lpstr>
      <vt:lpstr>Using A Financial Calculator (1 of 2)</vt:lpstr>
      <vt:lpstr>Using A Financial Calculator (2 of 2)</vt:lpstr>
      <vt:lpstr>Using A Financial Calculator Example</vt:lpstr>
      <vt:lpstr>Present Value of a Single Dollar Amount Formula</vt:lpstr>
      <vt:lpstr>Present Value of a Single Dollar Amount Example (formula)</vt:lpstr>
      <vt:lpstr>Using the Present Value Table</vt:lpstr>
      <vt:lpstr>Present Value of a Single Dollar Amount – Using a Financial Calculator</vt:lpstr>
      <vt:lpstr>Two Types of Annuities</vt:lpstr>
      <vt:lpstr>Using Timelines</vt:lpstr>
      <vt:lpstr>Future Value of an Ordinary Annuity Example Timelines</vt:lpstr>
      <vt:lpstr>Future Value of an Ordinary Annuity Formula</vt:lpstr>
      <vt:lpstr>Future Value of an Ordinary Annuity Example</vt:lpstr>
      <vt:lpstr>Future Value of an Annuity Due Timeline</vt:lpstr>
      <vt:lpstr>Future Value of an Annuity Due Formula</vt:lpstr>
      <vt:lpstr>Future Value of an Annuity Due Example</vt:lpstr>
      <vt:lpstr>Using the Future Value Annuity Table</vt:lpstr>
      <vt:lpstr>Future Value of an Annuity Example</vt:lpstr>
      <vt:lpstr>Future Value of an Annuity Solution (table)</vt:lpstr>
      <vt:lpstr>Using A Financial Calculator for FV</vt:lpstr>
      <vt:lpstr>Present Value of an Annuity</vt:lpstr>
      <vt:lpstr>Present Value of an Ordinary Annuity Timeline</vt:lpstr>
      <vt:lpstr>Present Value of an Ordinary Annuity Formula</vt:lpstr>
      <vt:lpstr>Present Value of an Ordinary Annuity Example</vt:lpstr>
      <vt:lpstr>Present Value of an Ordinary Annuity Table</vt:lpstr>
      <vt:lpstr>PV of an Annuity Example</vt:lpstr>
      <vt:lpstr>PV of an Annuity Solution (table)</vt:lpstr>
      <vt:lpstr>PV of an Annuity Example Using a Financial Calculator</vt:lpstr>
      <vt:lpstr>Using A Financial Calculator Solution</vt:lpstr>
      <vt:lpstr>Calculate the Number of Compounding Periods (using calculator)</vt:lpstr>
      <vt:lpstr>Calculate the Nominal Annual Interest Rate (using calculator)</vt:lpstr>
      <vt:lpstr>Interest Rate Conversion (1 of 2)</vt:lpstr>
      <vt:lpstr>Interest Rate Conversion (2 of 2)</vt:lpstr>
      <vt:lpstr>Interest Rate Conversion Formula</vt:lpstr>
      <vt:lpstr>Interest Rate Conversion Examples</vt:lpstr>
      <vt:lpstr>Interest Rate Conversion Table</vt:lpstr>
      <vt:lpstr>Effective Yield Using A Financial Calculator</vt:lpstr>
      <vt:lpstr>Homework</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Finance, Fourth Canadian Edition</dc:title>
  <dc:subject>Finance</dc:subject>
  <dc:creator>Jeff Madura and Hardeep Singh Gill</dc:creator>
  <cp:keywords>Finance</cp:keywords>
  <cp:lastModifiedBy>setup</cp:lastModifiedBy>
  <cp:revision>681</cp:revision>
  <dcterms:created xsi:type="dcterms:W3CDTF">2014-07-14T20:04:21Z</dcterms:created>
  <dcterms:modified xsi:type="dcterms:W3CDTF">2019-01-08T00:11:49Z</dcterms:modified>
  <cp:category>Finance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