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9" r:id="rId2"/>
    <p:sldId id="260" r:id="rId3"/>
    <p:sldId id="261" r:id="rId4"/>
    <p:sldId id="262" r:id="rId5"/>
    <p:sldId id="263" r:id="rId6"/>
    <p:sldId id="264" r:id="rId7"/>
    <p:sldId id="265" r:id="rId8"/>
    <p:sldId id="266" r:id="rId9"/>
    <p:sldId id="267" r:id="rId10"/>
    <p:sldId id="268" r:id="rId11"/>
    <p:sldId id="269" r:id="rId12"/>
    <p:sldId id="277" r:id="rId13"/>
    <p:sldId id="278" r:id="rId14"/>
    <p:sldId id="270" r:id="rId15"/>
    <p:sldId id="271" r:id="rId16"/>
    <p:sldId id="273" r:id="rId17"/>
    <p:sldId id="274" r:id="rId18"/>
    <p:sldId id="272"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CDF4"/>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78" autoAdjust="0"/>
    <p:restoredTop sz="86667" autoAdjust="0"/>
  </p:normalViewPr>
  <p:slideViewPr>
    <p:cSldViewPr>
      <p:cViewPr varScale="1">
        <p:scale>
          <a:sx n="115" d="100"/>
          <a:sy n="115" d="100"/>
        </p:scale>
        <p:origin x="1578" y="108"/>
      </p:cViewPr>
      <p:guideLst>
        <p:guide orient="horz" pos="2160"/>
        <p:guide pos="2880"/>
      </p:guideLst>
    </p:cSldViewPr>
  </p:slideViewPr>
  <p:outlineViewPr>
    <p:cViewPr>
      <p:scale>
        <a:sx n="33" d="100"/>
        <a:sy n="33" d="100"/>
      </p:scale>
      <p:origin x="0" y="3396"/>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11/29/2018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11/29/2018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a:t>
            </a:r>
            <a:r>
              <a:rPr lang="en-IN" dirty="0" err="1" smtClean="0"/>
              <a:t>MathType</a:t>
            </a:r>
            <a:r>
              <a:rPr lang="en-IN" dirty="0" smtClean="0"/>
              <a:t> </a:t>
            </a:r>
            <a:r>
              <a:rPr lang="en-IN" dirty="0" err="1" smtClean="0"/>
              <a:t>Plugin</a:t>
            </a:r>
            <a:endParaRPr lang="en-I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smtClean="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831052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16 -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0" name="TextBox 9"/>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16 -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4" name="TextBox 13"/>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16 -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6510391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16 -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4" name="Text Placeholder 13"/>
          <p:cNvSpPr>
            <a:spLocks noGrp="1"/>
          </p:cNvSpPr>
          <p:nvPr>
            <p:ph type="body" sz="quarter" idx="16" hasCustomPrompt="1"/>
          </p:nvPr>
        </p:nvSpPr>
        <p:spPr>
          <a:xfrm>
            <a:off x="1499616" y="6428232"/>
            <a:ext cx="6172200" cy="274320"/>
          </a:xfrm>
        </p:spPr>
        <p:txBody>
          <a:bodyPr lIns="91440" tIns="45720" rIns="91440" bIns="45720"/>
          <a:lstStyle>
            <a:lvl1pPr marL="0" marR="0" indent="0" algn="ctr" defTabSz="914400" rtl="0" eaLnBrk="1" fontAlgn="auto" latinLnBrk="0" hangingPunct="1">
              <a:lnSpc>
                <a:spcPct val="100000"/>
              </a:lnSpc>
              <a:spcBef>
                <a:spcPts val="0"/>
              </a:spcBef>
              <a:spcAft>
                <a:spcPts val="0"/>
              </a:spcAft>
              <a:buClrTx/>
              <a:buSzTx/>
              <a:buFontTx/>
              <a:buNone/>
              <a:tabLst/>
              <a:defRPr lang="en-US" altLang="en-US" sz="1200" b="0" kern="1200">
                <a:solidFill>
                  <a:schemeClr val="tx1"/>
                </a:solidFill>
                <a:latin typeface="Verdana"/>
                <a:ea typeface="Verdana" panose="020B0604030504040204" pitchFamily="34" charset="0"/>
                <a:cs typeface="Verdana" panose="020B0604030504040204" pitchFamily="34" charset="0"/>
              </a:defRPr>
            </a:lvl1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2017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smtClean="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16 -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16 -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Finance</a:t>
            </a:r>
          </a:p>
        </p:txBody>
      </p:sp>
      <p:sp>
        <p:nvSpPr>
          <p:cNvPr id="3" name="Text Placeholder 2"/>
          <p:cNvSpPr>
            <a:spLocks noGrp="1"/>
          </p:cNvSpPr>
          <p:nvPr>
            <p:ph type="body" sz="quarter" idx="13"/>
          </p:nvPr>
        </p:nvSpPr>
        <p:spPr>
          <a:xfrm>
            <a:off x="457200" y="903514"/>
            <a:ext cx="8229600" cy="356616"/>
          </a:xfrm>
        </p:spPr>
        <p:txBody>
          <a:bodyPr/>
          <a:lstStyle/>
          <a:p>
            <a:r>
              <a:rPr lang="en-US" dirty="0"/>
              <a:t>Fourth Canadian Edition</a:t>
            </a:r>
          </a:p>
        </p:txBody>
      </p:sp>
      <p:sp>
        <p:nvSpPr>
          <p:cNvPr id="4" name="Text Placeholder 3"/>
          <p:cNvSpPr>
            <a:spLocks noGrp="1"/>
          </p:cNvSpPr>
          <p:nvPr>
            <p:ph type="body" sz="quarter" idx="14"/>
          </p:nvPr>
        </p:nvSpPr>
        <p:spPr/>
        <p:txBody>
          <a:bodyPr/>
          <a:lstStyle/>
          <a:p>
            <a:r>
              <a:rPr lang="en-US" dirty="0" smtClean="0"/>
              <a:t>Chapter 16</a:t>
            </a:r>
            <a:endParaRPr lang="en-US" dirty="0"/>
          </a:p>
        </p:txBody>
      </p:sp>
      <p:sp>
        <p:nvSpPr>
          <p:cNvPr id="5" name="Text Placeholder 4"/>
          <p:cNvSpPr>
            <a:spLocks noGrp="1"/>
          </p:cNvSpPr>
          <p:nvPr>
            <p:ph type="body" sz="quarter" idx="15"/>
          </p:nvPr>
        </p:nvSpPr>
        <p:spPr/>
        <p:txBody>
          <a:bodyPr/>
          <a:lstStyle/>
          <a:p>
            <a:r>
              <a:rPr lang="en-US" dirty="0"/>
              <a:t>Integrating </a:t>
            </a:r>
            <a:r>
              <a:rPr lang="en-US" dirty="0" smtClean="0"/>
              <a:t>the Components of a Financial </a:t>
            </a:r>
            <a:r>
              <a:rPr lang="en-US" dirty="0"/>
              <a:t>Plan</a:t>
            </a:r>
          </a:p>
        </p:txBody>
      </p:sp>
      <p:pic>
        <p:nvPicPr>
          <p:cNvPr id="7" name="Picture 2" descr="Front Cover: Personal Finance Fourth Canadian Edition by Jeff Madura and Hardeep Singh Gill."/>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 y="1298575"/>
            <a:ext cx="3813175"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p:txBody>
          <a:bodyPr/>
          <a:lstStyle/>
          <a:p>
            <a:r>
              <a:rPr lang="en-US" altLang="en-US" dirty="0"/>
              <a:t>Copyright © 2019 Pearson Canada Inc.</a:t>
            </a:r>
          </a:p>
        </p:txBody>
      </p:sp>
    </p:spTree>
    <p:extLst>
      <p:ext uri="{BB962C8B-B14F-4D97-AF65-F5344CB8AC3E}">
        <p14:creationId xmlns:p14="http://schemas.microsoft.com/office/powerpoint/2010/main" val="57781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Maintaining Your Financial Documents</a:t>
            </a:r>
          </a:p>
        </p:txBody>
      </p:sp>
      <p:sp>
        <p:nvSpPr>
          <p:cNvPr id="3" name="Content Placeholder 2"/>
          <p:cNvSpPr>
            <a:spLocks noGrp="1"/>
          </p:cNvSpPr>
          <p:nvPr>
            <p:ph idx="1"/>
          </p:nvPr>
        </p:nvSpPr>
        <p:spPr/>
        <p:txBody>
          <a:bodyPr/>
          <a:lstStyle/>
          <a:p>
            <a:r>
              <a:rPr lang="en-US" dirty="0"/>
              <a:t>You should store all financial documents in one place, either a safe at home or a safety deposit box at a bank</a:t>
            </a:r>
          </a:p>
        </p:txBody>
      </p:sp>
    </p:spTree>
    <p:extLst>
      <p:ext uri="{BB962C8B-B14F-4D97-AF65-F5344CB8AC3E}">
        <p14:creationId xmlns:p14="http://schemas.microsoft.com/office/powerpoint/2010/main" val="1942258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Documents Used for Financial </a:t>
            </a:r>
            <a:r>
              <a:rPr lang="en-US" dirty="0" smtClean="0"/>
              <a:t>Planning </a:t>
            </a:r>
            <a:r>
              <a:rPr lang="en-US" sz="2000" b="0" dirty="0" smtClean="0"/>
              <a:t>(1 of 3)</a:t>
            </a:r>
            <a:endParaRPr lang="en-US" b="0" dirty="0"/>
          </a:p>
        </p:txBody>
      </p:sp>
      <p:sp>
        <p:nvSpPr>
          <p:cNvPr id="3" name="Content Placeholder 2"/>
          <p:cNvSpPr>
            <a:spLocks noGrp="1"/>
          </p:cNvSpPr>
          <p:nvPr>
            <p:ph idx="1"/>
          </p:nvPr>
        </p:nvSpPr>
        <p:spPr>
          <a:xfrm>
            <a:off x="457200" y="1600201"/>
            <a:ext cx="8382000" cy="609600"/>
          </a:xfrm>
        </p:spPr>
        <p:txBody>
          <a:bodyPr/>
          <a:lstStyle/>
          <a:p>
            <a:pPr marL="0" indent="0">
              <a:buNone/>
            </a:pPr>
            <a:r>
              <a:rPr lang="en-US" b="1" dirty="0" smtClean="0"/>
              <a:t>Exhibit 16.2</a:t>
            </a:r>
            <a:r>
              <a:rPr lang="en-US" dirty="0" smtClean="0"/>
              <a:t> </a:t>
            </a:r>
            <a:r>
              <a:rPr lang="en-US" dirty="0"/>
              <a:t>Documents Used for Financial Planning</a:t>
            </a:r>
          </a:p>
        </p:txBody>
      </p:sp>
      <p:graphicFrame>
        <p:nvGraphicFramePr>
          <p:cNvPr id="4" name="Table 3"/>
          <p:cNvGraphicFramePr>
            <a:graphicFrameLocks noGrp="1"/>
          </p:cNvGraphicFramePr>
          <p:nvPr>
            <p:extLst>
              <p:ext uri="{D42A27DB-BD31-4B8C-83A1-F6EECF244321}">
                <p14:modId xmlns:p14="http://schemas.microsoft.com/office/powerpoint/2010/main" val="2535015670"/>
              </p:ext>
            </p:extLst>
          </p:nvPr>
        </p:nvGraphicFramePr>
        <p:xfrm>
          <a:off x="457200" y="2219960"/>
          <a:ext cx="8305800" cy="3337560"/>
        </p:xfrm>
        <a:graphic>
          <a:graphicData uri="http://schemas.openxmlformats.org/drawingml/2006/table">
            <a:tbl>
              <a:tblPr firstRow="1">
                <a:tableStyleId>{3B4B98B0-60AC-42C2-AFA5-B58CD77FA1E5}</a:tableStyleId>
              </a:tblPr>
              <a:tblGrid>
                <a:gridCol w="8305800">
                  <a:extLst>
                    <a:ext uri="{9D8B030D-6E8A-4147-A177-3AD203B41FA5}">
                      <a16:colId xmlns:a16="http://schemas.microsoft.com/office/drawing/2014/main" val="20000"/>
                    </a:ext>
                  </a:extLst>
                </a:gridCol>
              </a:tblGrid>
              <a:tr h="370840">
                <a:tc>
                  <a:txBody>
                    <a:bodyPr/>
                    <a:lstStyle/>
                    <a:p>
                      <a:pPr marL="0" marR="0">
                        <a:lnSpc>
                          <a:spcPct val="115000"/>
                        </a:lnSpc>
                        <a:spcBef>
                          <a:spcPts val="0"/>
                        </a:spcBef>
                        <a:spcAft>
                          <a:spcPts val="0"/>
                        </a:spcAft>
                      </a:pPr>
                      <a:r>
                        <a:rPr lang="en-US" sz="1600" b="1" dirty="0">
                          <a:solidFill>
                            <a:schemeClr val="tx1"/>
                          </a:solidFill>
                          <a:effectLst/>
                          <a:latin typeface="+mn-lt"/>
                          <a:ea typeface="Calibri"/>
                          <a:cs typeface="UniversLTPro-65Bold"/>
                        </a:rPr>
                        <a:t>Liquidity</a:t>
                      </a:r>
                      <a:endParaRPr lang="en-US" sz="1600" dirty="0">
                        <a:solidFill>
                          <a:schemeClr val="tx1"/>
                        </a:solidFill>
                        <a:effectLst/>
                        <a:latin typeface="+mn-lt"/>
                        <a:ea typeface="Calibri"/>
                        <a:cs typeface="Times New Roman"/>
                      </a:endParaRPr>
                    </a:p>
                  </a:txBody>
                  <a:tcPr marL="68580" marR="68580" marT="0" marB="0">
                    <a:lnB w="12700" cmpd="sng">
                      <a:noFill/>
                    </a:lnB>
                  </a:tcPr>
                </a:tc>
                <a:extLst>
                  <a:ext uri="{0D108BD9-81ED-4DB2-BD59-A6C34878D82A}">
                    <a16:rowId xmlns:a16="http://schemas.microsoft.com/office/drawing/2014/main" val="10000"/>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Guaranteed Investment Certificates</a:t>
                      </a:r>
                      <a:endParaRPr lang="en-US" sz="1600" dirty="0">
                        <a:effectLst/>
                        <a:latin typeface="+mn-lt"/>
                        <a:ea typeface="Calibri"/>
                        <a:cs typeface="Times New Roman"/>
                      </a:endParaRPr>
                    </a:p>
                  </a:txBody>
                  <a:tcPr marL="68580" marR="68580" marT="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Bank account balances</a:t>
                      </a:r>
                      <a:endParaRPr lang="en-US" sz="1600" dirty="0">
                        <a:effectLst/>
                        <a:latin typeface="+mn-lt"/>
                        <a:ea typeface="Calibri"/>
                        <a:cs typeface="Times New Roman"/>
                      </a:endParaRPr>
                    </a:p>
                  </a:txBody>
                  <a:tcPr marL="68580" marR="6858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Any other money market securities owned</a:t>
                      </a:r>
                      <a:endParaRPr lang="en-US" sz="1600" dirty="0">
                        <a:effectLst/>
                        <a:latin typeface="+mn-lt"/>
                        <a:ea typeface="Calibri"/>
                        <a:cs typeface="Times New Roman"/>
                      </a:endParaRPr>
                    </a:p>
                  </a:txBody>
                  <a:tcPr marL="68580" marR="6858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b="1" dirty="0">
                          <a:solidFill>
                            <a:schemeClr val="tx1"/>
                          </a:solidFill>
                          <a:effectLst/>
                          <a:latin typeface="+mn-lt"/>
                          <a:ea typeface="Calibri"/>
                          <a:cs typeface="UniversLTPro-65Bold"/>
                        </a:rPr>
                        <a:t>Financing</a:t>
                      </a:r>
                      <a:endParaRPr lang="en-US" sz="1600" dirty="0">
                        <a:solidFill>
                          <a:schemeClr val="tx1"/>
                        </a:solidFill>
                        <a:effectLst/>
                        <a:latin typeface="+mn-lt"/>
                        <a:ea typeface="Calibri"/>
                        <a:cs typeface="Times New Roman"/>
                      </a:endParaRPr>
                    </a:p>
                  </a:txBody>
                  <a:tcPr marL="68580" marR="6858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Credit card account numbers</a:t>
                      </a:r>
                      <a:endParaRPr lang="en-US" sz="1600" dirty="0">
                        <a:effectLst/>
                        <a:latin typeface="+mn-lt"/>
                        <a:ea typeface="Calibri"/>
                        <a:cs typeface="Times New Roman"/>
                      </a:endParaRPr>
                    </a:p>
                  </a:txBody>
                  <a:tcPr marL="68580" marR="68580" marT="0" marB="0">
                    <a:lnT>
                      <a:noFill/>
                    </a:lnT>
                  </a:tcPr>
                </a:tc>
                <a:extLst>
                  <a:ext uri="{0D108BD9-81ED-4DB2-BD59-A6C34878D82A}">
                    <a16:rowId xmlns:a16="http://schemas.microsoft.com/office/drawing/2014/main" val="10005"/>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Credit card balances</a:t>
                      </a:r>
                      <a:endParaRPr lang="en-US" sz="1600" dirty="0">
                        <a:effectLst/>
                        <a:latin typeface="+mn-lt"/>
                        <a:ea typeface="Calibri"/>
                        <a:cs typeface="Times New Roman"/>
                      </a:endParaRPr>
                    </a:p>
                  </a:txBody>
                  <a:tcPr marL="68580" marR="68580" marT="0" marB="0"/>
                </a:tc>
                <a:extLst>
                  <a:ext uri="{0D108BD9-81ED-4DB2-BD59-A6C34878D82A}">
                    <a16:rowId xmlns:a16="http://schemas.microsoft.com/office/drawing/2014/main" val="10006"/>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Personal loan (such as car loan) agreements</a:t>
                      </a:r>
                      <a:endParaRPr lang="en-US" sz="1600" dirty="0">
                        <a:effectLst/>
                        <a:latin typeface="+mn-lt"/>
                        <a:ea typeface="Calibri"/>
                        <a:cs typeface="Times New Roman"/>
                      </a:endParaRPr>
                    </a:p>
                  </a:txBody>
                  <a:tcPr marL="68580" marR="68580" marT="0" marB="0"/>
                </a:tc>
                <a:extLst>
                  <a:ext uri="{0D108BD9-81ED-4DB2-BD59-A6C34878D82A}">
                    <a16:rowId xmlns:a16="http://schemas.microsoft.com/office/drawing/2014/main" val="10007"/>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Mortgage loan agreement</a:t>
                      </a:r>
                      <a:endParaRPr lang="en-US" sz="1600" dirty="0">
                        <a:effectLst/>
                        <a:latin typeface="+mn-lt"/>
                        <a:ea typeface="Calibri"/>
                        <a:cs typeface="Times New Roman"/>
                      </a:endParaRPr>
                    </a:p>
                  </a:txBody>
                  <a:tcPr marL="68580" marR="68580"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42258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Documents Used for Financial </a:t>
            </a:r>
            <a:r>
              <a:rPr lang="en-US" dirty="0" smtClean="0"/>
              <a:t>Planning </a:t>
            </a:r>
            <a:r>
              <a:rPr lang="en-US" sz="2000" b="0" dirty="0" smtClean="0"/>
              <a:t>(2 of 3)</a:t>
            </a:r>
            <a:endParaRPr lang="en-US" b="0" dirty="0"/>
          </a:p>
        </p:txBody>
      </p:sp>
      <p:sp>
        <p:nvSpPr>
          <p:cNvPr id="3" name="Content Placeholder 2"/>
          <p:cNvSpPr>
            <a:spLocks noGrp="1"/>
          </p:cNvSpPr>
          <p:nvPr>
            <p:ph idx="1"/>
          </p:nvPr>
        </p:nvSpPr>
        <p:spPr>
          <a:xfrm>
            <a:off x="457200" y="1600201"/>
            <a:ext cx="8382000" cy="438149"/>
          </a:xfrm>
        </p:spPr>
        <p:txBody>
          <a:bodyPr/>
          <a:lstStyle/>
          <a:p>
            <a:pPr marL="0" indent="0">
              <a:buNone/>
            </a:pPr>
            <a:r>
              <a:rPr lang="en-US" sz="2400" b="1" dirty="0" smtClean="0"/>
              <a:t>Exhibit 16.2</a:t>
            </a:r>
            <a:r>
              <a:rPr lang="en-US" sz="2400" dirty="0" smtClean="0"/>
              <a:t> </a:t>
            </a:r>
            <a:r>
              <a:rPr lang="en-US" sz="2400" i="1" dirty="0"/>
              <a:t>Continued</a:t>
            </a: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1293174933"/>
              </p:ext>
            </p:extLst>
          </p:nvPr>
        </p:nvGraphicFramePr>
        <p:xfrm>
          <a:off x="457200" y="2219960"/>
          <a:ext cx="8305800" cy="3337560"/>
        </p:xfrm>
        <a:graphic>
          <a:graphicData uri="http://schemas.openxmlformats.org/drawingml/2006/table">
            <a:tbl>
              <a:tblPr firstRow="1">
                <a:tableStyleId>{3B4B98B0-60AC-42C2-AFA5-B58CD77FA1E5}</a:tableStyleId>
              </a:tblPr>
              <a:tblGrid>
                <a:gridCol w="8305800">
                  <a:extLst>
                    <a:ext uri="{9D8B030D-6E8A-4147-A177-3AD203B41FA5}">
                      <a16:colId xmlns:a16="http://schemas.microsoft.com/office/drawing/2014/main" val="20000"/>
                    </a:ext>
                  </a:extLst>
                </a:gridCol>
              </a:tblGrid>
              <a:tr h="370840">
                <a:tc>
                  <a:txBody>
                    <a:bodyPr/>
                    <a:lstStyle/>
                    <a:p>
                      <a:pPr marL="0" marR="0">
                        <a:lnSpc>
                          <a:spcPct val="115000"/>
                        </a:lnSpc>
                        <a:spcBef>
                          <a:spcPts val="0"/>
                        </a:spcBef>
                        <a:spcAft>
                          <a:spcPts val="0"/>
                        </a:spcAft>
                      </a:pPr>
                      <a:r>
                        <a:rPr lang="en-US" sz="1600" b="1" dirty="0">
                          <a:solidFill>
                            <a:schemeClr val="tx1"/>
                          </a:solidFill>
                          <a:effectLst/>
                          <a:latin typeface="+mn-lt"/>
                          <a:ea typeface="Calibri"/>
                          <a:cs typeface="UniversLTPro-65Bold"/>
                        </a:rPr>
                        <a:t>Insurance</a:t>
                      </a:r>
                      <a:endParaRPr lang="en-US" sz="1600" dirty="0">
                        <a:solidFill>
                          <a:schemeClr val="tx1"/>
                        </a:solidFill>
                        <a:effectLst/>
                        <a:latin typeface="+mn-lt"/>
                        <a:ea typeface="Calibri"/>
                        <a:cs typeface="Times New Roman"/>
                      </a:endParaRPr>
                    </a:p>
                  </a:txBody>
                  <a:tcPr marL="68580" marR="68580" marT="0" marB="0">
                    <a:lnB w="12700" cmpd="sng">
                      <a:noFill/>
                    </a:lnB>
                  </a:tcPr>
                </a:tc>
                <a:extLst>
                  <a:ext uri="{0D108BD9-81ED-4DB2-BD59-A6C34878D82A}">
                    <a16:rowId xmlns:a16="http://schemas.microsoft.com/office/drawing/2014/main" val="10000"/>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Insurance policies</a:t>
                      </a:r>
                      <a:endParaRPr lang="en-US" sz="1600" dirty="0">
                        <a:effectLst/>
                        <a:latin typeface="+mn-lt"/>
                        <a:ea typeface="Calibri"/>
                        <a:cs typeface="Times New Roman"/>
                      </a:endParaRPr>
                    </a:p>
                  </a:txBody>
                  <a:tcPr marL="68580" marR="68580" marT="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Home inventory of items covered by homeowner’s insurance</a:t>
                      </a:r>
                      <a:endParaRPr lang="en-US" sz="1600" dirty="0">
                        <a:effectLst/>
                        <a:latin typeface="+mn-lt"/>
                        <a:ea typeface="Calibri"/>
                        <a:cs typeface="Times New Roman"/>
                      </a:endParaRPr>
                    </a:p>
                  </a:txBody>
                  <a:tcPr marL="68580" marR="6858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b="1" dirty="0">
                          <a:solidFill>
                            <a:schemeClr val="tx1"/>
                          </a:solidFill>
                          <a:effectLst/>
                          <a:latin typeface="+mn-lt"/>
                          <a:ea typeface="Calibri"/>
                          <a:cs typeface="UniversLTPro-65Bold"/>
                        </a:rPr>
                        <a:t>Investments</a:t>
                      </a:r>
                      <a:endParaRPr lang="en-US" sz="1600" dirty="0">
                        <a:solidFill>
                          <a:schemeClr val="tx1"/>
                        </a:solidFill>
                        <a:effectLst/>
                        <a:latin typeface="+mn-lt"/>
                        <a:ea typeface="Calibri"/>
                        <a:cs typeface="Times New Roman"/>
                      </a:endParaRPr>
                    </a:p>
                  </a:txBody>
                  <a:tcPr marL="68580" marR="6858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Account balance showing the market value of mutual funds</a:t>
                      </a:r>
                      <a:endParaRPr lang="en-US" sz="1600" dirty="0">
                        <a:effectLst/>
                        <a:latin typeface="+mn-lt"/>
                        <a:ea typeface="Calibri"/>
                        <a:cs typeface="Times New Roman"/>
                      </a:endParaRPr>
                    </a:p>
                  </a:txBody>
                  <a:tcPr marL="68580" marR="68580" marT="0" marB="0">
                    <a:lnT>
                      <a:noFill/>
                    </a:lnT>
                  </a:tcPr>
                </a:tc>
                <a:extLst>
                  <a:ext uri="{0D108BD9-81ED-4DB2-BD59-A6C34878D82A}">
                    <a16:rowId xmlns:a16="http://schemas.microsoft.com/office/drawing/2014/main" val="10004"/>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Account balance showing the market value of stocks</a:t>
                      </a:r>
                      <a:endParaRPr lang="en-US" sz="1600" dirty="0">
                        <a:effectLst/>
                        <a:latin typeface="+mn-lt"/>
                        <a:ea typeface="Calibri"/>
                        <a:cs typeface="Times New Roman"/>
                      </a:endParaRPr>
                    </a:p>
                  </a:txBody>
                  <a:tcPr marL="68580" marR="68580" marT="0" marB="0"/>
                </a:tc>
                <a:extLst>
                  <a:ext uri="{0D108BD9-81ED-4DB2-BD59-A6C34878D82A}">
                    <a16:rowId xmlns:a16="http://schemas.microsoft.com/office/drawing/2014/main" val="10005"/>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Account balance showing the market value of bonds</a:t>
                      </a:r>
                      <a:endParaRPr lang="en-US" sz="1600" dirty="0">
                        <a:effectLst/>
                        <a:latin typeface="+mn-lt"/>
                        <a:ea typeface="Calibri"/>
                        <a:cs typeface="Times New Roman"/>
                      </a:endParaRPr>
                    </a:p>
                  </a:txBody>
                  <a:tcPr marL="68580" marR="68580" marT="0" marB="0"/>
                </a:tc>
                <a:extLst>
                  <a:ext uri="{0D108BD9-81ED-4DB2-BD59-A6C34878D82A}">
                    <a16:rowId xmlns:a16="http://schemas.microsoft.com/office/drawing/2014/main" val="10006"/>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Stock certificates</a:t>
                      </a:r>
                      <a:endParaRPr lang="en-US" sz="1600" dirty="0">
                        <a:effectLst/>
                        <a:latin typeface="+mn-lt"/>
                        <a:ea typeface="Calibri"/>
                        <a:cs typeface="Times New Roman"/>
                      </a:endParaRPr>
                    </a:p>
                  </a:txBody>
                  <a:tcPr marL="68580" marR="68580" marT="0" marB="0"/>
                </a:tc>
                <a:extLst>
                  <a:ext uri="{0D108BD9-81ED-4DB2-BD59-A6C34878D82A}">
                    <a16:rowId xmlns:a16="http://schemas.microsoft.com/office/drawing/2014/main" val="10007"/>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Bonds</a:t>
                      </a:r>
                      <a:endParaRPr lang="en-US" sz="1600" dirty="0">
                        <a:effectLst/>
                        <a:latin typeface="+mn-lt"/>
                        <a:ea typeface="Calibri"/>
                        <a:cs typeface="Times New Roman"/>
                      </a:endParaRPr>
                    </a:p>
                  </a:txBody>
                  <a:tcPr marL="68580" marR="68580"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02451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Documents Used for Financial </a:t>
            </a:r>
            <a:r>
              <a:rPr lang="en-US" dirty="0" smtClean="0"/>
              <a:t>Planning </a:t>
            </a:r>
            <a:r>
              <a:rPr lang="en-US" sz="2000" b="0" dirty="0" smtClean="0"/>
              <a:t>(3 </a:t>
            </a:r>
            <a:r>
              <a:rPr lang="en-US" sz="2000" b="0" dirty="0"/>
              <a:t>of 3)</a:t>
            </a:r>
            <a:endParaRPr lang="en-US" dirty="0"/>
          </a:p>
        </p:txBody>
      </p:sp>
      <p:sp>
        <p:nvSpPr>
          <p:cNvPr id="3" name="Content Placeholder 2"/>
          <p:cNvSpPr>
            <a:spLocks noGrp="1"/>
          </p:cNvSpPr>
          <p:nvPr>
            <p:ph idx="1"/>
          </p:nvPr>
        </p:nvSpPr>
        <p:spPr>
          <a:xfrm>
            <a:off x="457200" y="1600201"/>
            <a:ext cx="8382000" cy="390524"/>
          </a:xfrm>
        </p:spPr>
        <p:txBody>
          <a:bodyPr/>
          <a:lstStyle/>
          <a:p>
            <a:pPr marL="0" indent="0">
              <a:buNone/>
            </a:pPr>
            <a:r>
              <a:rPr lang="en-US" sz="2400" b="1" dirty="0" smtClean="0"/>
              <a:t>Exhibit 16.2</a:t>
            </a:r>
            <a:r>
              <a:rPr lang="en-US" sz="2400" dirty="0" smtClean="0"/>
              <a:t> </a:t>
            </a:r>
            <a:r>
              <a:rPr lang="en-US" sz="2400" i="1" dirty="0" smtClean="0"/>
              <a:t>Continued</a:t>
            </a:r>
            <a:endParaRPr lang="en-US" sz="2400" i="1" dirty="0"/>
          </a:p>
        </p:txBody>
      </p:sp>
      <p:graphicFrame>
        <p:nvGraphicFramePr>
          <p:cNvPr id="4" name="Table 3"/>
          <p:cNvGraphicFramePr>
            <a:graphicFrameLocks noGrp="1"/>
          </p:cNvGraphicFramePr>
          <p:nvPr>
            <p:extLst>
              <p:ext uri="{D42A27DB-BD31-4B8C-83A1-F6EECF244321}">
                <p14:modId xmlns:p14="http://schemas.microsoft.com/office/powerpoint/2010/main" val="3679926025"/>
              </p:ext>
            </p:extLst>
          </p:nvPr>
        </p:nvGraphicFramePr>
        <p:xfrm>
          <a:off x="457200" y="2219960"/>
          <a:ext cx="8305800" cy="1854200"/>
        </p:xfrm>
        <a:graphic>
          <a:graphicData uri="http://schemas.openxmlformats.org/drawingml/2006/table">
            <a:tbl>
              <a:tblPr firstRow="1">
                <a:tableStyleId>{3B4B98B0-60AC-42C2-AFA5-B58CD77FA1E5}</a:tableStyleId>
              </a:tblPr>
              <a:tblGrid>
                <a:gridCol w="8305800">
                  <a:extLst>
                    <a:ext uri="{9D8B030D-6E8A-4147-A177-3AD203B41FA5}">
                      <a16:colId xmlns:a16="http://schemas.microsoft.com/office/drawing/2014/main" val="20000"/>
                    </a:ext>
                  </a:extLst>
                </a:gridCol>
              </a:tblGrid>
              <a:tr h="370840">
                <a:tc>
                  <a:txBody>
                    <a:bodyPr/>
                    <a:lstStyle/>
                    <a:p>
                      <a:pPr marL="0" marR="0">
                        <a:lnSpc>
                          <a:spcPct val="115000"/>
                        </a:lnSpc>
                        <a:spcBef>
                          <a:spcPts val="0"/>
                        </a:spcBef>
                        <a:spcAft>
                          <a:spcPts val="0"/>
                        </a:spcAft>
                      </a:pPr>
                      <a:r>
                        <a:rPr lang="en-US" sz="1600" b="1" dirty="0">
                          <a:solidFill>
                            <a:schemeClr val="tx1"/>
                          </a:solidFill>
                          <a:effectLst/>
                          <a:latin typeface="+mn-lt"/>
                          <a:ea typeface="Calibri"/>
                          <a:cs typeface="UniversLTPro-65Bold"/>
                        </a:rPr>
                        <a:t>Retirement and Estate Plans</a:t>
                      </a:r>
                      <a:endParaRPr lang="en-US" sz="1600" dirty="0">
                        <a:solidFill>
                          <a:schemeClr val="tx1"/>
                        </a:solidFill>
                        <a:effectLst/>
                        <a:latin typeface="+mn-lt"/>
                        <a:ea typeface="Calibri"/>
                        <a:cs typeface="Times New Roman"/>
                      </a:endParaRPr>
                    </a:p>
                  </a:txBody>
                  <a:tcPr marL="68580" marR="68580" marT="0" marB="0">
                    <a:lnB w="12700" cmpd="sng">
                      <a:noFill/>
                    </a:lnB>
                  </a:tcPr>
                </a:tc>
                <a:extLst>
                  <a:ext uri="{0D108BD9-81ED-4DB2-BD59-A6C34878D82A}">
                    <a16:rowId xmlns:a16="http://schemas.microsoft.com/office/drawing/2014/main" val="10000"/>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Retirement plan contracts</a:t>
                      </a:r>
                      <a:endParaRPr lang="en-US" sz="1600" dirty="0">
                        <a:effectLst/>
                        <a:latin typeface="+mn-lt"/>
                        <a:ea typeface="Calibri"/>
                        <a:cs typeface="Times New Roman"/>
                      </a:endParaRPr>
                    </a:p>
                  </a:txBody>
                  <a:tcPr marL="68580" marR="68580" marT="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Retirement account balances</a:t>
                      </a:r>
                      <a:endParaRPr lang="en-US" sz="1600" dirty="0">
                        <a:effectLst/>
                        <a:latin typeface="+mn-lt"/>
                        <a:ea typeface="Calibri"/>
                        <a:cs typeface="Times New Roman"/>
                      </a:endParaRPr>
                    </a:p>
                  </a:txBody>
                  <a:tcPr marL="68580" marR="6858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Will</a:t>
                      </a:r>
                      <a:endParaRPr lang="en-US" sz="1600" dirty="0">
                        <a:effectLst/>
                        <a:latin typeface="+mn-lt"/>
                        <a:ea typeface="Calibri"/>
                        <a:cs typeface="Times New Roman"/>
                      </a:endParaRPr>
                    </a:p>
                  </a:txBody>
                  <a:tcPr marL="68580" marR="6858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a:txBody>
                    <a:bodyPr/>
                    <a:lstStyle/>
                    <a:p>
                      <a:pPr marL="285750" marR="0" lvl="0" indent="-285750">
                        <a:lnSpc>
                          <a:spcPct val="115000"/>
                        </a:lnSpc>
                        <a:spcBef>
                          <a:spcPts val="0"/>
                        </a:spcBef>
                        <a:spcAft>
                          <a:spcPts val="0"/>
                        </a:spcAft>
                        <a:buFont typeface="Arial" pitchFamily="34" charset="0"/>
                        <a:buChar char="•"/>
                      </a:pPr>
                      <a:r>
                        <a:rPr lang="en-US" sz="1600" dirty="0">
                          <a:solidFill>
                            <a:srgbClr val="000000"/>
                          </a:solidFill>
                          <a:effectLst/>
                          <a:latin typeface="+mn-lt"/>
                          <a:ea typeface="Calibri"/>
                          <a:cs typeface="UniversLTPro-55Roman"/>
                        </a:rPr>
                        <a:t>Trust agreements</a:t>
                      </a:r>
                      <a:endParaRPr lang="en-US" sz="1600" dirty="0">
                        <a:effectLst/>
                        <a:latin typeface="+mn-lt"/>
                        <a:ea typeface="Calibri"/>
                        <a:cs typeface="Times New Roman"/>
                      </a:endParaRPr>
                    </a:p>
                  </a:txBody>
                  <a:tcPr marL="68580" marR="68580" marT="0" marB="0">
                    <a:lnT>
                      <a:noFill/>
                    </a:lnT>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80537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Integrating the Components</a:t>
            </a:r>
          </a:p>
        </p:txBody>
      </p:sp>
      <p:sp>
        <p:nvSpPr>
          <p:cNvPr id="3" name="Content Placeholder 2"/>
          <p:cNvSpPr>
            <a:spLocks noGrp="1"/>
          </p:cNvSpPr>
          <p:nvPr>
            <p:ph idx="1"/>
          </p:nvPr>
        </p:nvSpPr>
        <p:spPr/>
        <p:txBody>
          <a:bodyPr/>
          <a:lstStyle/>
          <a:p>
            <a:pPr>
              <a:defRPr/>
            </a:pPr>
            <a:r>
              <a:rPr lang="en-US" dirty="0"/>
              <a:t>Over time, your financial position will change and your financial goals will change as well</a:t>
            </a:r>
          </a:p>
          <a:p>
            <a:pPr>
              <a:defRPr/>
            </a:pPr>
            <a:r>
              <a:rPr lang="en-US" dirty="0"/>
              <a:t>You will need to revise your financial plan periodically in order to meet your financial goals</a:t>
            </a:r>
          </a:p>
        </p:txBody>
      </p:sp>
    </p:spTree>
    <p:extLst>
      <p:ext uri="{BB962C8B-B14F-4D97-AF65-F5344CB8AC3E}">
        <p14:creationId xmlns:p14="http://schemas.microsoft.com/office/powerpoint/2010/main" val="1942258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13303"/>
          </a:xfrm>
        </p:spPr>
        <p:txBody>
          <a:bodyPr anchor="t"/>
          <a:lstStyle/>
          <a:p>
            <a:r>
              <a:rPr lang="en-US" dirty="0"/>
              <a:t>Integrating the Components </a:t>
            </a:r>
            <a:r>
              <a:rPr lang="en-US" dirty="0" smtClean="0"/>
              <a:t>Example </a:t>
            </a:r>
            <a:r>
              <a:rPr lang="en-US" sz="2000" b="0" dirty="0" smtClean="0"/>
              <a:t>(1 of 6)</a:t>
            </a:r>
            <a:endParaRPr lang="en-US" b="0" dirty="0"/>
          </a:p>
        </p:txBody>
      </p:sp>
      <p:sp>
        <p:nvSpPr>
          <p:cNvPr id="3" name="Content Placeholder 2"/>
          <p:cNvSpPr>
            <a:spLocks noGrp="1"/>
          </p:cNvSpPr>
          <p:nvPr>
            <p:ph idx="1"/>
          </p:nvPr>
        </p:nvSpPr>
        <p:spPr>
          <a:xfrm>
            <a:off x="457200" y="914401"/>
            <a:ext cx="8229600" cy="438150"/>
          </a:xfrm>
        </p:spPr>
        <p:txBody>
          <a:bodyPr/>
          <a:lstStyle/>
          <a:p>
            <a:pPr marL="0" indent="0">
              <a:buNone/>
            </a:pPr>
            <a:r>
              <a:rPr lang="en-US" sz="2400" b="1" dirty="0" smtClean="0"/>
              <a:t>Exhibit 16.3</a:t>
            </a:r>
            <a:r>
              <a:rPr lang="en-US" sz="2400" dirty="0" smtClean="0"/>
              <a:t> </a:t>
            </a:r>
            <a:r>
              <a:rPr lang="en-US" sz="2400" dirty="0"/>
              <a:t>Stephanie Spratt’s Personal Balance Sheet</a:t>
            </a:r>
          </a:p>
        </p:txBody>
      </p:sp>
      <p:graphicFrame>
        <p:nvGraphicFramePr>
          <p:cNvPr id="4" name="Table 3"/>
          <p:cNvGraphicFramePr>
            <a:graphicFrameLocks noGrp="1"/>
          </p:cNvGraphicFramePr>
          <p:nvPr>
            <p:extLst>
              <p:ext uri="{D42A27DB-BD31-4B8C-83A1-F6EECF244321}">
                <p14:modId xmlns:p14="http://schemas.microsoft.com/office/powerpoint/2010/main" val="4198913312"/>
              </p:ext>
            </p:extLst>
          </p:nvPr>
        </p:nvGraphicFramePr>
        <p:xfrm>
          <a:off x="457200" y="1447800"/>
          <a:ext cx="7696200" cy="4661408"/>
        </p:xfrm>
        <a:graphic>
          <a:graphicData uri="http://schemas.openxmlformats.org/drawingml/2006/table">
            <a:tbl>
              <a:tblPr firstRow="1">
                <a:tableStyleId>{3B4B98B0-60AC-42C2-AFA5-B58CD77FA1E5}</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tblGrid>
              <a:tr h="370840">
                <a:tc>
                  <a:txBody>
                    <a:bodyPr/>
                    <a:lstStyle/>
                    <a:p>
                      <a:pPr marL="0" marR="0">
                        <a:lnSpc>
                          <a:spcPct val="115000"/>
                        </a:lnSpc>
                        <a:spcBef>
                          <a:spcPts val="0"/>
                        </a:spcBef>
                        <a:spcAft>
                          <a:spcPts val="0"/>
                        </a:spcAft>
                      </a:pPr>
                      <a:r>
                        <a:rPr lang="en-US" sz="1400" b="1" dirty="0" smtClean="0">
                          <a:solidFill>
                            <a:schemeClr val="bg1"/>
                          </a:solidFill>
                          <a:effectLst/>
                          <a:latin typeface="+mn-lt"/>
                          <a:ea typeface="Calibri"/>
                          <a:cs typeface="UniversLTStd-BoldCn"/>
                        </a:rPr>
                        <a:t> Blank</a:t>
                      </a:r>
                      <a:endParaRPr lang="en-US" sz="2400" dirty="0">
                        <a:solidFill>
                          <a:schemeClr val="bg1"/>
                        </a:solidFill>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solidFill>
                            <a:srgbClr val="000000"/>
                          </a:solidFill>
                          <a:effectLst/>
                          <a:latin typeface="+mn-lt"/>
                          <a:ea typeface="Calibri"/>
                          <a:cs typeface="UniversLTStd-BoldCn"/>
                        </a:rPr>
                        <a:t>2017 Personal Balance Sheet</a:t>
                      </a:r>
                      <a:endParaRPr lang="en-US" sz="2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solidFill>
                            <a:srgbClr val="000000"/>
                          </a:solidFill>
                          <a:effectLst/>
                          <a:latin typeface="+mn-lt"/>
                          <a:ea typeface="Calibri"/>
                          <a:cs typeface="UniversLTStd-BoldCn"/>
                        </a:rPr>
                        <a:t>Personal Balance Sheet (as of Today)</a:t>
                      </a:r>
                      <a:endParaRPr lang="en-US" sz="24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b="1" dirty="0">
                          <a:solidFill>
                            <a:srgbClr val="000000"/>
                          </a:solidFill>
                          <a:effectLst/>
                          <a:latin typeface="+mn-lt"/>
                          <a:ea typeface="Calibri"/>
                          <a:cs typeface="UniversLTStd-Bold"/>
                        </a:rPr>
                        <a:t>Assets</a:t>
                      </a:r>
                      <a:endParaRPr lang="en-US" sz="2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
                        </a:rPr>
                        <a:t>Blank</a:t>
                      </a:r>
                      <a:r>
                        <a:rPr lang="en-US" sz="1400" b="1" dirty="0">
                          <a:solidFill>
                            <a:schemeClr val="bg1"/>
                          </a:solidFill>
                          <a:effectLst/>
                          <a:latin typeface="+mn-lt"/>
                          <a:ea typeface="Calibri"/>
                          <a:cs typeface="UniversLTStd-Bold"/>
                        </a:rPr>
                        <a:t> </a:t>
                      </a:r>
                      <a:endParaRPr lang="en-US" sz="2400" dirty="0">
                        <a:solidFill>
                          <a:schemeClr val="bg1"/>
                        </a:solidFill>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
                        </a:rPr>
                        <a:t>Blank</a:t>
                      </a:r>
                      <a:endParaRPr lang="en-US" sz="2400" dirty="0">
                        <a:solidFill>
                          <a:schemeClr val="bg1"/>
                        </a:solidFill>
                        <a:effectLst/>
                        <a:latin typeface="+mn-lt"/>
                        <a:ea typeface="Calibri"/>
                        <a:cs typeface="Times New Roman"/>
                      </a:endParaRPr>
                    </a:p>
                  </a:txBody>
                  <a:tcPr marR="109728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UniversLTStd-Bold"/>
                        </a:rPr>
                        <a:t>Liquid Assets</a:t>
                      </a:r>
                      <a:endParaRPr lang="en-US" sz="2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
                        </a:rPr>
                        <a:t>Blank</a:t>
                      </a:r>
                      <a:r>
                        <a:rPr lang="en-US" sz="1400" b="1" dirty="0">
                          <a:solidFill>
                            <a:srgbClr val="005AFF"/>
                          </a:solidFill>
                          <a:effectLst/>
                          <a:latin typeface="+mn-lt"/>
                          <a:ea typeface="Calibri"/>
                          <a:cs typeface="UniversLTStd-Bold"/>
                        </a:rPr>
                        <a:t> </a:t>
                      </a:r>
                      <a:endParaRPr lang="en-US" sz="2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
                        </a:rPr>
                        <a:t>Blank</a:t>
                      </a:r>
                      <a:endParaRPr lang="en-US" sz="2400" dirty="0">
                        <a:effectLst/>
                        <a:latin typeface="+mn-lt"/>
                        <a:ea typeface="Calibri"/>
                        <a:cs typeface="Times New Roman"/>
                      </a:endParaRPr>
                    </a:p>
                  </a:txBody>
                  <a:tcPr marR="109728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dirty="0">
                          <a:solidFill>
                            <a:srgbClr val="000000"/>
                          </a:solidFill>
                          <a:effectLst/>
                          <a:latin typeface="+mn-lt"/>
                          <a:ea typeface="Calibri"/>
                          <a:cs typeface="UniversLTStd-Cn"/>
                        </a:rPr>
                        <a:t>Cash </a:t>
                      </a:r>
                      <a:endParaRPr lang="en-US" sz="2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Std-Cn"/>
                        </a:rPr>
                        <a:t>$500 </a:t>
                      </a:r>
                      <a:endParaRPr lang="en-US" sz="2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Std-Cn"/>
                        </a:rPr>
                        <a:t>$200</a:t>
                      </a:r>
                      <a:endParaRPr lang="en-US" sz="2400" dirty="0">
                        <a:effectLst/>
                        <a:latin typeface="+mn-lt"/>
                        <a:ea typeface="Calibri"/>
                        <a:cs typeface="Times New Roman"/>
                      </a:endParaRPr>
                    </a:p>
                  </a:txBody>
                  <a:tcPr marR="109728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dirty="0" err="1">
                          <a:solidFill>
                            <a:srgbClr val="000000"/>
                          </a:solidFill>
                          <a:effectLst/>
                          <a:latin typeface="+mn-lt"/>
                          <a:ea typeface="Calibri"/>
                          <a:cs typeface="UniversLTStd-Cn"/>
                        </a:rPr>
                        <a:t>Chequing</a:t>
                      </a:r>
                      <a:r>
                        <a:rPr lang="en-US" sz="1400" dirty="0">
                          <a:solidFill>
                            <a:srgbClr val="000000"/>
                          </a:solidFill>
                          <a:effectLst/>
                          <a:latin typeface="+mn-lt"/>
                          <a:ea typeface="Calibri"/>
                          <a:cs typeface="UniversLTStd-Cn"/>
                        </a:rPr>
                        <a:t> account </a:t>
                      </a:r>
                      <a:endParaRPr lang="en-US" sz="2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Std-Cn"/>
                        </a:rPr>
                        <a:t>3 500 </a:t>
                      </a:r>
                      <a:endParaRPr lang="en-US" sz="2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200</a:t>
                      </a:r>
                      <a:endParaRPr lang="en-US" sz="2400" dirty="0">
                        <a:effectLst/>
                        <a:latin typeface="+mn-lt"/>
                        <a:ea typeface="Calibri"/>
                        <a:cs typeface="Times New Roman"/>
                      </a:endParaRPr>
                    </a:p>
                  </a:txBody>
                  <a:tcPr marR="109728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dirty="0">
                          <a:solidFill>
                            <a:srgbClr val="000000"/>
                          </a:solidFill>
                          <a:effectLst/>
                          <a:latin typeface="+mn-lt"/>
                          <a:ea typeface="Calibri"/>
                          <a:cs typeface="UniversLTStd-Cn"/>
                        </a:rPr>
                        <a:t>TFSA investment (MMF) </a:t>
                      </a:r>
                      <a:endParaRPr lang="en-US" sz="2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0</a:t>
                      </a:r>
                      <a:endParaRPr lang="en-US" sz="2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2 600</a:t>
                      </a:r>
                      <a:endParaRPr lang="en-US" sz="2400" dirty="0">
                        <a:effectLst/>
                        <a:latin typeface="+mn-lt"/>
                        <a:ea typeface="Calibri"/>
                        <a:cs typeface="Times New Roman"/>
                      </a:endParaRPr>
                    </a:p>
                  </a:txBody>
                  <a:tcPr marR="1097280"/>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dirty="0">
                          <a:solidFill>
                            <a:srgbClr val="000000"/>
                          </a:solidFill>
                          <a:effectLst/>
                          <a:latin typeface="+mn-lt"/>
                          <a:ea typeface="Calibri"/>
                          <a:cs typeface="UniversLTStd-Cn"/>
                        </a:rPr>
                        <a:t>Total liquid assets </a:t>
                      </a:r>
                      <a:endParaRPr lang="en-US" sz="2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Std-Cn"/>
                        </a:rPr>
                        <a:t>4 000 </a:t>
                      </a:r>
                      <a:endParaRPr lang="en-US" sz="2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3 000</a:t>
                      </a:r>
                      <a:endParaRPr lang="en-US" sz="2400" dirty="0">
                        <a:effectLst/>
                        <a:latin typeface="+mn-lt"/>
                        <a:ea typeface="Calibri"/>
                        <a:cs typeface="Times New Roman"/>
                      </a:endParaRPr>
                    </a:p>
                  </a:txBody>
                  <a:tcPr marR="1097280"/>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UniversLTStd-Bold"/>
                        </a:rPr>
                        <a:t>Household Assets</a:t>
                      </a:r>
                      <a:endParaRPr lang="en-US" sz="2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
                        </a:rPr>
                        <a:t>Blank</a:t>
                      </a:r>
                      <a:endParaRPr lang="en-US" sz="2400" dirty="0">
                        <a:solidFill>
                          <a:schemeClr val="bg1"/>
                        </a:solidFill>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
                        </a:rPr>
                        <a:t>Blank</a:t>
                      </a:r>
                      <a:endParaRPr lang="en-US" sz="2400" dirty="0">
                        <a:solidFill>
                          <a:schemeClr val="bg1"/>
                        </a:solidFill>
                        <a:effectLst/>
                        <a:latin typeface="+mn-lt"/>
                        <a:ea typeface="Calibri"/>
                        <a:cs typeface="Times New Roman"/>
                      </a:endParaRPr>
                    </a:p>
                  </a:txBody>
                  <a:tcPr marR="1097280"/>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Std-Cn"/>
                        </a:rPr>
                        <a:t>Home </a:t>
                      </a:r>
                      <a:endParaRPr lang="en-US" sz="2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0 </a:t>
                      </a:r>
                      <a:endParaRPr lang="en-US" sz="2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265 000</a:t>
                      </a:r>
                      <a:endParaRPr lang="en-US" sz="2400" dirty="0">
                        <a:effectLst/>
                        <a:latin typeface="+mn-lt"/>
                        <a:ea typeface="Calibri"/>
                        <a:cs typeface="Times New Roman"/>
                      </a:endParaRPr>
                    </a:p>
                  </a:txBody>
                  <a:tcPr marR="1097280"/>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Std-Cn"/>
                        </a:rPr>
                        <a:t>Car </a:t>
                      </a:r>
                      <a:endParaRPr lang="en-US" sz="2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Std-Cn"/>
                        </a:rPr>
                        <a:t>1 000 </a:t>
                      </a:r>
                      <a:endParaRPr lang="en-US" sz="2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15 000</a:t>
                      </a:r>
                      <a:endParaRPr lang="en-US" sz="2400" dirty="0">
                        <a:effectLst/>
                        <a:latin typeface="+mn-lt"/>
                        <a:ea typeface="Calibri"/>
                        <a:cs typeface="Times New Roman"/>
                      </a:endParaRPr>
                    </a:p>
                  </a:txBody>
                  <a:tcPr marR="1097280"/>
                </a:tc>
                <a:extLst>
                  <a:ext uri="{0D108BD9-81ED-4DB2-BD59-A6C34878D82A}">
                    <a16:rowId xmlns:a16="http://schemas.microsoft.com/office/drawing/2014/main" val="10009"/>
                  </a:ext>
                </a:extLst>
              </a:tr>
              <a:tr h="370840">
                <a:tc>
                  <a:txBody>
                    <a:bodyPr/>
                    <a:lstStyle/>
                    <a:p>
                      <a:pPr marL="0" marR="0">
                        <a:lnSpc>
                          <a:spcPct val="115000"/>
                        </a:lnSpc>
                        <a:spcBef>
                          <a:spcPts val="0"/>
                        </a:spcBef>
                        <a:spcAft>
                          <a:spcPts val="0"/>
                        </a:spcAft>
                      </a:pPr>
                      <a:r>
                        <a:rPr lang="en-US" sz="1400" dirty="0">
                          <a:solidFill>
                            <a:srgbClr val="000000"/>
                          </a:solidFill>
                          <a:effectLst/>
                          <a:latin typeface="+mn-lt"/>
                          <a:ea typeface="Calibri"/>
                          <a:cs typeface="UniversLTStd-Cn"/>
                        </a:rPr>
                        <a:t>Furniture </a:t>
                      </a:r>
                      <a:endParaRPr lang="en-US" sz="2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Std-Cn"/>
                        </a:rPr>
                        <a:t>1 000 </a:t>
                      </a:r>
                      <a:endParaRPr lang="en-US" sz="2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1 000</a:t>
                      </a:r>
                      <a:endParaRPr lang="en-US" sz="2400" dirty="0">
                        <a:effectLst/>
                        <a:latin typeface="+mn-lt"/>
                        <a:ea typeface="Calibri"/>
                        <a:cs typeface="Times New Roman"/>
                      </a:endParaRPr>
                    </a:p>
                  </a:txBody>
                  <a:tcPr marR="1097280"/>
                </a:tc>
                <a:extLst>
                  <a:ext uri="{0D108BD9-81ED-4DB2-BD59-A6C34878D82A}">
                    <a16:rowId xmlns:a16="http://schemas.microsoft.com/office/drawing/2014/main" val="10010"/>
                  </a:ext>
                </a:extLst>
              </a:tr>
              <a:tr h="370840">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Std-Cn"/>
                        </a:rPr>
                        <a:t>Total household assets </a:t>
                      </a:r>
                      <a:endParaRPr lang="en-US" sz="2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Std-Cn"/>
                        </a:rPr>
                        <a:t>2 000 </a:t>
                      </a:r>
                      <a:endParaRPr lang="en-US" sz="2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281 000</a:t>
                      </a:r>
                      <a:endParaRPr lang="en-US" sz="2400" dirty="0">
                        <a:effectLst/>
                        <a:latin typeface="+mn-lt"/>
                        <a:ea typeface="Calibri"/>
                        <a:cs typeface="Times New Roman"/>
                      </a:endParaRPr>
                    </a:p>
                  </a:txBody>
                  <a:tcPr marR="109728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942258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65678"/>
          </a:xfrm>
        </p:spPr>
        <p:txBody>
          <a:bodyPr anchor="t"/>
          <a:lstStyle/>
          <a:p>
            <a:r>
              <a:rPr lang="en-US" dirty="0"/>
              <a:t>Integrating the Components </a:t>
            </a:r>
            <a:r>
              <a:rPr lang="en-US" dirty="0" smtClean="0"/>
              <a:t>Example </a:t>
            </a:r>
            <a:r>
              <a:rPr lang="en-US" sz="2000" b="0" dirty="0" smtClean="0"/>
              <a:t>(2 of 6)</a:t>
            </a:r>
            <a:endParaRPr lang="en-US" b="0" dirty="0"/>
          </a:p>
        </p:txBody>
      </p:sp>
      <p:sp>
        <p:nvSpPr>
          <p:cNvPr id="3" name="Content Placeholder 2"/>
          <p:cNvSpPr>
            <a:spLocks noGrp="1"/>
          </p:cNvSpPr>
          <p:nvPr>
            <p:ph idx="1"/>
          </p:nvPr>
        </p:nvSpPr>
        <p:spPr>
          <a:xfrm>
            <a:off x="457200" y="914401"/>
            <a:ext cx="8229600" cy="400050"/>
          </a:xfrm>
        </p:spPr>
        <p:txBody>
          <a:bodyPr/>
          <a:lstStyle/>
          <a:p>
            <a:pPr marL="0" indent="0">
              <a:buNone/>
            </a:pPr>
            <a:r>
              <a:rPr lang="en-US" sz="2400" b="1" dirty="0" smtClean="0"/>
              <a:t>Exhibit 16.3</a:t>
            </a:r>
            <a:r>
              <a:rPr lang="en-US" sz="2400" dirty="0" smtClean="0"/>
              <a:t> </a:t>
            </a:r>
            <a:r>
              <a:rPr lang="en-US" sz="2400" i="1" dirty="0" smtClean="0"/>
              <a:t>Continued</a:t>
            </a:r>
            <a:endParaRPr lang="en-US" sz="2400" i="1" dirty="0"/>
          </a:p>
        </p:txBody>
      </p:sp>
      <p:graphicFrame>
        <p:nvGraphicFramePr>
          <p:cNvPr id="4" name="Table 3"/>
          <p:cNvGraphicFramePr>
            <a:graphicFrameLocks noGrp="1"/>
          </p:cNvGraphicFramePr>
          <p:nvPr>
            <p:extLst>
              <p:ext uri="{D42A27DB-BD31-4B8C-83A1-F6EECF244321}">
                <p14:modId xmlns:p14="http://schemas.microsoft.com/office/powerpoint/2010/main" val="2584214402"/>
              </p:ext>
            </p:extLst>
          </p:nvPr>
        </p:nvGraphicFramePr>
        <p:xfrm>
          <a:off x="457200" y="1447800"/>
          <a:ext cx="7772400" cy="4661408"/>
        </p:xfrm>
        <a:graphic>
          <a:graphicData uri="http://schemas.openxmlformats.org/drawingml/2006/table">
            <a:tbl>
              <a:tblPr firstRow="1">
                <a:tableStyleId>{3B4B98B0-60AC-42C2-AFA5-B58CD77FA1E5}</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370840">
                <a:tc>
                  <a:txBody>
                    <a:bodyPr/>
                    <a:lstStyle/>
                    <a:p>
                      <a:pPr marL="0" marR="0">
                        <a:lnSpc>
                          <a:spcPct val="115000"/>
                        </a:lnSpc>
                        <a:spcBef>
                          <a:spcPts val="0"/>
                        </a:spcBef>
                        <a:spcAft>
                          <a:spcPts val="0"/>
                        </a:spcAft>
                      </a:pPr>
                      <a:r>
                        <a:rPr lang="en-US" sz="1400" b="1" dirty="0">
                          <a:solidFill>
                            <a:srgbClr val="000000"/>
                          </a:solidFill>
                          <a:effectLst/>
                          <a:latin typeface="+mn-lt"/>
                          <a:ea typeface="Calibri"/>
                          <a:cs typeface="UniversLTStd-BoldCn"/>
                        </a:rPr>
                        <a:t> </a:t>
                      </a:r>
                      <a:r>
                        <a:rPr lang="en-US" sz="1400" b="1" dirty="0" smtClean="0">
                          <a:solidFill>
                            <a:schemeClr val="bg1"/>
                          </a:solidFill>
                          <a:effectLst/>
                          <a:latin typeface="+mn-lt"/>
                          <a:ea typeface="Calibri"/>
                          <a:cs typeface="UniversLTStd-BoldCn"/>
                        </a:rPr>
                        <a:t>Blank</a:t>
                      </a:r>
                      <a:endParaRPr lang="en-US" sz="1400" dirty="0">
                        <a:solidFill>
                          <a:schemeClr val="bg1"/>
                        </a:solidFill>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solidFill>
                            <a:srgbClr val="000000"/>
                          </a:solidFill>
                          <a:effectLst/>
                          <a:latin typeface="+mn-lt"/>
                          <a:ea typeface="Calibri"/>
                          <a:cs typeface="UniversLTStd-BoldCn"/>
                        </a:rPr>
                        <a:t>2017 Personal Balance Sheet</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solidFill>
                            <a:srgbClr val="000000"/>
                          </a:solidFill>
                          <a:effectLst/>
                          <a:latin typeface="+mn-lt"/>
                          <a:ea typeface="Calibri"/>
                          <a:cs typeface="UniversLTStd-BoldCn"/>
                        </a:rPr>
                        <a:t>Personal Balance Sheet (as of Today)</a:t>
                      </a:r>
                      <a:endParaRPr lang="en-US" sz="14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b="1" dirty="0">
                          <a:solidFill>
                            <a:srgbClr val="000000"/>
                          </a:solidFill>
                          <a:effectLst/>
                          <a:latin typeface="+mn-lt"/>
                          <a:ea typeface="Calibri"/>
                          <a:cs typeface="UniversLTStd-Bold"/>
                        </a:rPr>
                        <a:t>Assets</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
                        </a:rPr>
                        <a:t>Blank</a:t>
                      </a:r>
                      <a:r>
                        <a:rPr lang="en-US" sz="1400" b="1" dirty="0">
                          <a:solidFill>
                            <a:schemeClr val="bg1"/>
                          </a:solidFill>
                          <a:effectLst/>
                          <a:latin typeface="+mn-lt"/>
                          <a:ea typeface="Calibri"/>
                          <a:cs typeface="UniversLTStd-Bold"/>
                        </a:rPr>
                        <a:t> </a:t>
                      </a:r>
                      <a:endParaRPr lang="en-US" sz="1400" dirty="0">
                        <a:solidFill>
                          <a:schemeClr val="bg1"/>
                        </a:solidFill>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
                        </a:rPr>
                        <a:t>Blank </a:t>
                      </a:r>
                      <a:endParaRPr lang="en-US" sz="1400" dirty="0">
                        <a:solidFill>
                          <a:schemeClr val="bg1"/>
                        </a:solidFill>
                        <a:effectLst/>
                        <a:latin typeface="+mn-lt"/>
                        <a:ea typeface="Calibri"/>
                        <a:cs typeface="Times New Roman"/>
                      </a:endParaRPr>
                    </a:p>
                  </a:txBody>
                  <a:tcPr marR="109728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UniversLTStd-Bold"/>
                        </a:rPr>
                        <a:t>Investment Assets</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Cn"/>
                        </a:rPr>
                        <a:t>Blank</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Cn"/>
                        </a:rPr>
                        <a:t>Blank</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UniversLTStd-Cn"/>
                        </a:rPr>
                        <a:t>Stocks </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a:solidFill>
                            <a:srgbClr val="000000"/>
                          </a:solidFill>
                          <a:effectLst/>
                          <a:latin typeface="+mn-lt"/>
                          <a:ea typeface="Calibri"/>
                          <a:cs typeface="UniversLTStd-Cn"/>
                        </a:rPr>
                        <a:t>3 000 </a:t>
                      </a:r>
                      <a:endParaRPr lang="en-US" sz="140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3 100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UniversLTStd-Cn"/>
                        </a:rPr>
                        <a:t>Mutual funds </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a:solidFill>
                            <a:srgbClr val="000000"/>
                          </a:solidFill>
                          <a:effectLst/>
                          <a:latin typeface="+mn-lt"/>
                          <a:ea typeface="Calibri"/>
                          <a:cs typeface="UniversLTStd-Cn"/>
                        </a:rPr>
                        <a:t>0 </a:t>
                      </a:r>
                      <a:endParaRPr lang="en-US" sz="140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2 100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UniversLTStd-Cn"/>
                        </a:rPr>
                        <a:t>RRSP investment </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a:solidFill>
                            <a:srgbClr val="000000"/>
                          </a:solidFill>
                          <a:effectLst/>
                          <a:latin typeface="+mn-lt"/>
                          <a:ea typeface="Calibri"/>
                          <a:cs typeface="UniversLTStd-Cn"/>
                        </a:rPr>
                        <a:t>0 </a:t>
                      </a:r>
                      <a:endParaRPr lang="en-US" sz="140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800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UniversLTStd-Cn"/>
                        </a:rPr>
                        <a:t>Total investment assets </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3 000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6 000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UniversLTStd-Bold"/>
                        </a:rPr>
                        <a:t>TOTAL ASSETS </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$9 000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$290 000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UniversLTStd-Bold"/>
                        </a:rPr>
                        <a:t>Liabilities and Net Worth</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Cn"/>
                        </a:rPr>
                        <a:t>Blank</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Cn"/>
                        </a:rPr>
                        <a:t>Blank</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UniversLTStd-Bold"/>
                        </a:rPr>
                        <a:t>Current Liabilities</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
                        </a:rPr>
                        <a:t>Blank</a:t>
                      </a:r>
                      <a:r>
                        <a:rPr lang="en-US" sz="1400" b="1" dirty="0">
                          <a:solidFill>
                            <a:schemeClr val="bg1"/>
                          </a:solidFill>
                          <a:effectLst/>
                          <a:latin typeface="+mn-lt"/>
                          <a:ea typeface="Calibri"/>
                          <a:cs typeface="UniversLTStd-Bold"/>
                        </a:rPr>
                        <a:t> </a:t>
                      </a:r>
                      <a:endParaRPr lang="en-US" sz="1400" dirty="0">
                        <a:solidFill>
                          <a:schemeClr val="bg1"/>
                        </a:solidFill>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
                        </a:rPr>
                        <a:t>Blank</a:t>
                      </a:r>
                      <a:r>
                        <a:rPr lang="en-US" sz="1400" b="1" dirty="0">
                          <a:solidFill>
                            <a:schemeClr val="bg1"/>
                          </a:solidFill>
                          <a:effectLst/>
                          <a:latin typeface="+mn-lt"/>
                          <a:ea typeface="Calibri"/>
                          <a:cs typeface="UniversLTStd-Bold"/>
                        </a:rPr>
                        <a:t> </a:t>
                      </a:r>
                      <a:endParaRPr lang="en-US" sz="1400" dirty="0">
                        <a:solidFill>
                          <a:schemeClr val="bg1"/>
                        </a:solidFill>
                        <a:effectLst/>
                        <a:latin typeface="+mn-lt"/>
                        <a:ea typeface="Calibri"/>
                        <a:cs typeface="Times New Roman"/>
                      </a:endParaRPr>
                    </a:p>
                  </a:txBody>
                  <a:tcPr marR="1097280"/>
                </a:tc>
                <a:extLst>
                  <a:ext uri="{0D108BD9-81ED-4DB2-BD59-A6C34878D82A}">
                    <a16:rowId xmlns:a16="http://schemas.microsoft.com/office/drawing/2014/main" val="10009"/>
                  </a:ext>
                </a:extLst>
              </a:tr>
              <a:tr h="370840">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UniversLTStd-Cn"/>
                        </a:rPr>
                        <a:t>Credit card balance </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a:solidFill>
                            <a:srgbClr val="000000"/>
                          </a:solidFill>
                          <a:effectLst/>
                          <a:latin typeface="+mn-lt"/>
                          <a:ea typeface="Calibri"/>
                          <a:cs typeface="UniversLTStd-Cn"/>
                        </a:rPr>
                        <a:t>$2 000 </a:t>
                      </a:r>
                      <a:endParaRPr lang="en-US" sz="140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Std-Cn"/>
                        </a:rPr>
                        <a:t>$1 </a:t>
                      </a:r>
                      <a:r>
                        <a:rPr lang="en-US" sz="1400" dirty="0">
                          <a:solidFill>
                            <a:srgbClr val="000000"/>
                          </a:solidFill>
                          <a:effectLst/>
                          <a:latin typeface="+mn-lt"/>
                          <a:ea typeface="Calibri"/>
                          <a:cs typeface="UniversLTStd-Cn"/>
                        </a:rPr>
                        <a:t>000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10"/>
                  </a:ext>
                </a:extLst>
              </a:tr>
              <a:tr h="370840">
                <a:tc>
                  <a:txBody>
                    <a:bodyPr/>
                    <a:lstStyle/>
                    <a:p>
                      <a:pPr marL="0" marR="0">
                        <a:lnSpc>
                          <a:spcPct val="115000"/>
                        </a:lnSpc>
                        <a:spcBef>
                          <a:spcPts val="0"/>
                        </a:spcBef>
                        <a:spcAft>
                          <a:spcPts val="0"/>
                        </a:spcAft>
                      </a:pPr>
                      <a:r>
                        <a:rPr lang="en-US" sz="1400" b="1" dirty="0">
                          <a:solidFill>
                            <a:srgbClr val="000000"/>
                          </a:solidFill>
                          <a:effectLst/>
                          <a:latin typeface="+mn-lt"/>
                          <a:ea typeface="Calibri"/>
                          <a:cs typeface="UniversLTStd-Bold"/>
                        </a:rPr>
                        <a:t>Total Current Liabilities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a:solidFill>
                            <a:srgbClr val="000000"/>
                          </a:solidFill>
                          <a:effectLst/>
                          <a:latin typeface="+mn-lt"/>
                          <a:ea typeface="Calibri"/>
                          <a:cs typeface="UniversLTStd-Cn"/>
                        </a:rPr>
                        <a:t>2 000 </a:t>
                      </a:r>
                      <a:endParaRPr lang="en-US" sz="140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1 000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953013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75203"/>
          </a:xfrm>
        </p:spPr>
        <p:txBody>
          <a:bodyPr anchor="t"/>
          <a:lstStyle/>
          <a:p>
            <a:r>
              <a:rPr lang="en-US" dirty="0"/>
              <a:t>Integrating the Components </a:t>
            </a:r>
            <a:r>
              <a:rPr lang="en-US" dirty="0" smtClean="0"/>
              <a:t>Example </a:t>
            </a:r>
            <a:r>
              <a:rPr lang="en-US" sz="2000" b="0" dirty="0" smtClean="0"/>
              <a:t>(3 of 6)</a:t>
            </a:r>
            <a:endParaRPr lang="en-US" b="0" dirty="0"/>
          </a:p>
        </p:txBody>
      </p:sp>
      <p:sp>
        <p:nvSpPr>
          <p:cNvPr id="3" name="Content Placeholder 2"/>
          <p:cNvSpPr>
            <a:spLocks noGrp="1"/>
          </p:cNvSpPr>
          <p:nvPr>
            <p:ph idx="1"/>
          </p:nvPr>
        </p:nvSpPr>
        <p:spPr>
          <a:xfrm>
            <a:off x="457200" y="914401"/>
            <a:ext cx="8229600" cy="381000"/>
          </a:xfrm>
        </p:spPr>
        <p:txBody>
          <a:bodyPr/>
          <a:lstStyle/>
          <a:p>
            <a:pPr marL="0" indent="0">
              <a:buNone/>
            </a:pPr>
            <a:r>
              <a:rPr lang="en-US" sz="2400" b="1" dirty="0" smtClean="0"/>
              <a:t>Exhibit 16.3</a:t>
            </a:r>
            <a:r>
              <a:rPr lang="en-US" sz="2400" dirty="0" smtClean="0"/>
              <a:t> </a:t>
            </a:r>
            <a:r>
              <a:rPr lang="en-US" sz="2400" i="1" dirty="0" smtClean="0"/>
              <a:t>Continued</a:t>
            </a: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4237322491"/>
              </p:ext>
            </p:extLst>
          </p:nvPr>
        </p:nvGraphicFramePr>
        <p:xfrm>
          <a:off x="457200" y="1447800"/>
          <a:ext cx="7848600" cy="3178048"/>
        </p:xfrm>
        <a:graphic>
          <a:graphicData uri="http://schemas.openxmlformats.org/drawingml/2006/table">
            <a:tbl>
              <a:tblPr firstRow="1">
                <a:tableStyleId>{3B4B98B0-60AC-42C2-AFA5-B58CD77FA1E5}</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tblGrid>
              <a:tr h="370840">
                <a:tc>
                  <a:txBody>
                    <a:bodyPr/>
                    <a:lstStyle/>
                    <a:p>
                      <a:pPr marL="0" marR="0">
                        <a:lnSpc>
                          <a:spcPct val="115000"/>
                        </a:lnSpc>
                        <a:spcBef>
                          <a:spcPts val="0"/>
                        </a:spcBef>
                        <a:spcAft>
                          <a:spcPts val="0"/>
                        </a:spcAft>
                      </a:pPr>
                      <a:r>
                        <a:rPr lang="en-US" sz="1400" b="1" dirty="0">
                          <a:solidFill>
                            <a:srgbClr val="000000"/>
                          </a:solidFill>
                          <a:effectLst/>
                          <a:latin typeface="+mn-lt"/>
                          <a:ea typeface="Calibri"/>
                          <a:cs typeface="UniversLTStd-BoldCn"/>
                        </a:rPr>
                        <a:t> </a:t>
                      </a:r>
                      <a:r>
                        <a:rPr lang="en-US" sz="1400" b="1" dirty="0" smtClean="0">
                          <a:solidFill>
                            <a:schemeClr val="bg1"/>
                          </a:solidFill>
                          <a:effectLst/>
                          <a:latin typeface="+mn-lt"/>
                          <a:ea typeface="Calibri"/>
                          <a:cs typeface="UniversLTStd-Bold"/>
                        </a:rPr>
                        <a:t>Blank</a:t>
                      </a:r>
                      <a:r>
                        <a:rPr lang="en-US" sz="1400" b="1" dirty="0" smtClean="0">
                          <a:solidFill>
                            <a:srgbClr val="005AFF"/>
                          </a:solidFill>
                          <a:effectLst/>
                          <a:latin typeface="+mn-lt"/>
                          <a:ea typeface="Calibri"/>
                          <a:cs typeface="UniversLTStd-Bold"/>
                        </a:rPr>
                        <a:t> </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solidFill>
                            <a:srgbClr val="000000"/>
                          </a:solidFill>
                          <a:effectLst/>
                          <a:latin typeface="+mn-lt"/>
                          <a:ea typeface="Calibri"/>
                          <a:cs typeface="UniversLTStd-BoldCn"/>
                        </a:rPr>
                        <a:t>2017 Personal Balance Sheet</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solidFill>
                            <a:srgbClr val="000000"/>
                          </a:solidFill>
                          <a:effectLst/>
                          <a:latin typeface="+mn-lt"/>
                          <a:ea typeface="Calibri"/>
                          <a:cs typeface="UniversLTStd-BoldCn"/>
                        </a:rPr>
                        <a:t>Personal Balance Sheet (as of Today)</a:t>
                      </a:r>
                      <a:endParaRPr lang="en-US" sz="14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UniversLTStd-Bold"/>
                        </a:rPr>
                        <a:t>Assets</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
                        </a:rPr>
                        <a:t>Blank </a:t>
                      </a:r>
                      <a:endParaRPr lang="en-US" sz="1400" dirty="0">
                        <a:solidFill>
                          <a:schemeClr val="bg1"/>
                        </a:solidFill>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
                        </a:rPr>
                        <a:t>Blank</a:t>
                      </a:r>
                      <a:r>
                        <a:rPr lang="en-US" sz="1400" b="1" dirty="0">
                          <a:solidFill>
                            <a:schemeClr val="bg1"/>
                          </a:solidFill>
                          <a:effectLst/>
                          <a:latin typeface="+mn-lt"/>
                          <a:ea typeface="Calibri"/>
                          <a:cs typeface="UniversLTStd-Bold"/>
                        </a:rPr>
                        <a:t> </a:t>
                      </a:r>
                      <a:endParaRPr lang="en-US" sz="1400" dirty="0">
                        <a:solidFill>
                          <a:schemeClr val="bg1"/>
                        </a:solidFill>
                        <a:effectLst/>
                        <a:latin typeface="+mn-lt"/>
                        <a:ea typeface="Calibri"/>
                        <a:cs typeface="Times New Roman"/>
                      </a:endParaRPr>
                    </a:p>
                  </a:txBody>
                  <a:tcPr marR="109728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UniversLTStd-Bold"/>
                        </a:rPr>
                        <a:t>Long-Term Liabilities</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
                        </a:rPr>
                        <a:t>Blank</a:t>
                      </a:r>
                      <a:r>
                        <a:rPr lang="en-US" sz="1400" b="1" dirty="0">
                          <a:solidFill>
                            <a:srgbClr val="005AFF"/>
                          </a:solidFill>
                          <a:effectLst/>
                          <a:latin typeface="+mn-lt"/>
                          <a:ea typeface="Calibri"/>
                          <a:cs typeface="UniversLTStd-Bold"/>
                        </a:rPr>
                        <a:t>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b="1" dirty="0" smtClean="0">
                          <a:solidFill>
                            <a:schemeClr val="bg1"/>
                          </a:solidFill>
                          <a:effectLst/>
                          <a:latin typeface="+mn-lt"/>
                          <a:ea typeface="Calibri"/>
                          <a:cs typeface="UniversLTStd-Bold"/>
                        </a:rPr>
                        <a:t>Blank</a:t>
                      </a:r>
                      <a:r>
                        <a:rPr lang="en-US" sz="1400" b="1" dirty="0">
                          <a:solidFill>
                            <a:srgbClr val="005AFF"/>
                          </a:solidFill>
                          <a:effectLst/>
                          <a:latin typeface="+mn-lt"/>
                          <a:ea typeface="Calibri"/>
                          <a:cs typeface="UniversLTStd-Bold"/>
                        </a:rPr>
                        <a:t> </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UniversLTStd-Cn"/>
                        </a:rPr>
                        <a:t>Car loan </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a:solidFill>
                            <a:srgbClr val="000000"/>
                          </a:solidFill>
                          <a:effectLst/>
                          <a:latin typeface="+mn-lt"/>
                          <a:ea typeface="Calibri"/>
                          <a:cs typeface="UniversLTStd-Cn"/>
                        </a:rPr>
                        <a:t>0 </a:t>
                      </a:r>
                      <a:endParaRPr lang="en-US" sz="140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Std-Cn"/>
                        </a:rPr>
                        <a:t>15 000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UniversLTStd-Cn"/>
                        </a:rPr>
                        <a:t>Mortgage </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a:solidFill>
                            <a:srgbClr val="000000"/>
                          </a:solidFill>
                          <a:effectLst/>
                          <a:latin typeface="+mn-lt"/>
                          <a:ea typeface="Calibri"/>
                          <a:cs typeface="UniversLTStd-Cn"/>
                        </a:rPr>
                        <a:t>0 </a:t>
                      </a:r>
                      <a:endParaRPr lang="en-US" sz="140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Std-Cn"/>
                        </a:rPr>
                        <a:t>223 750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UniversLTStd-Bold"/>
                        </a:rPr>
                        <a:t>Total Long-Term Liabilities </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a:solidFill>
                            <a:srgbClr val="000000"/>
                          </a:solidFill>
                          <a:effectLst/>
                          <a:latin typeface="+mn-lt"/>
                          <a:ea typeface="Calibri"/>
                          <a:cs typeface="UniversLTStd-Cn"/>
                        </a:rPr>
                        <a:t>0 </a:t>
                      </a:r>
                      <a:endParaRPr lang="en-US" sz="140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Std-Cn"/>
                        </a:rPr>
                        <a:t>238 750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b="1" dirty="0">
                          <a:solidFill>
                            <a:srgbClr val="000000"/>
                          </a:solidFill>
                          <a:effectLst/>
                          <a:latin typeface="+mn-lt"/>
                          <a:ea typeface="Calibri"/>
                          <a:cs typeface="UniversLTStd-Bold"/>
                        </a:rPr>
                        <a:t>TOTAL LIABILTIIES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a:t>
                      </a:r>
                      <a:r>
                        <a:rPr lang="en-US" sz="1400" dirty="0" smtClean="0">
                          <a:solidFill>
                            <a:srgbClr val="000000"/>
                          </a:solidFill>
                          <a:effectLst/>
                          <a:latin typeface="+mn-lt"/>
                          <a:ea typeface="Calibri"/>
                          <a:cs typeface="UniversLTStd-Cn"/>
                        </a:rPr>
                        <a:t>2 000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a:t>
                      </a:r>
                      <a:r>
                        <a:rPr lang="en-US" sz="1400" dirty="0" smtClean="0">
                          <a:solidFill>
                            <a:srgbClr val="000000"/>
                          </a:solidFill>
                          <a:effectLst/>
                          <a:latin typeface="+mn-lt"/>
                          <a:ea typeface="Calibri"/>
                          <a:cs typeface="UniversLTStd-Cn"/>
                        </a:rPr>
                        <a:t>239 750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Std-Cn"/>
                        </a:rPr>
                        <a:t>Net Worth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Std-Cn"/>
                        </a:rPr>
                        <a:t>$</a:t>
                      </a:r>
                      <a:r>
                        <a:rPr lang="en-US" sz="1400" dirty="0" smtClean="0">
                          <a:solidFill>
                            <a:srgbClr val="000000"/>
                          </a:solidFill>
                          <a:effectLst/>
                          <a:latin typeface="+mn-lt"/>
                          <a:ea typeface="Calibri"/>
                          <a:cs typeface="UniversLTStd-Cn"/>
                        </a:rPr>
                        <a:t>7 000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Std-Cn"/>
                        </a:rPr>
                        <a:t>$50 250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865180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22828"/>
          </a:xfrm>
        </p:spPr>
        <p:txBody>
          <a:bodyPr anchor="t"/>
          <a:lstStyle/>
          <a:p>
            <a:r>
              <a:rPr lang="en-US" dirty="0"/>
              <a:t>Integrating the Components Example </a:t>
            </a:r>
            <a:r>
              <a:rPr lang="en-US" sz="2000" b="0" dirty="0" smtClean="0"/>
              <a:t>(4 </a:t>
            </a:r>
            <a:r>
              <a:rPr lang="en-US" sz="2000" b="0" dirty="0"/>
              <a:t>of </a:t>
            </a:r>
            <a:r>
              <a:rPr lang="en-US" sz="2000" b="0" dirty="0" smtClean="0"/>
              <a:t>6)</a:t>
            </a:r>
            <a:endParaRPr lang="en-US" dirty="0"/>
          </a:p>
        </p:txBody>
      </p:sp>
      <p:sp>
        <p:nvSpPr>
          <p:cNvPr id="3" name="Content Placeholder 2"/>
          <p:cNvSpPr>
            <a:spLocks noGrp="1"/>
          </p:cNvSpPr>
          <p:nvPr>
            <p:ph idx="1"/>
          </p:nvPr>
        </p:nvSpPr>
        <p:spPr>
          <a:xfrm>
            <a:off x="457200" y="914400"/>
            <a:ext cx="8229600" cy="723900"/>
          </a:xfrm>
        </p:spPr>
        <p:txBody>
          <a:bodyPr/>
          <a:lstStyle/>
          <a:p>
            <a:pPr marL="0" indent="0">
              <a:buNone/>
            </a:pPr>
            <a:r>
              <a:rPr lang="en-US" sz="2400" b="1" dirty="0" smtClean="0"/>
              <a:t>Exhibit 16.4</a:t>
            </a:r>
            <a:r>
              <a:rPr lang="en-US" sz="2400" dirty="0" smtClean="0"/>
              <a:t> </a:t>
            </a:r>
            <a:r>
              <a:rPr lang="en-US" sz="2400" dirty="0"/>
              <a:t>Stephanie’s Spratt’s Monthly Cash Flow Statement</a:t>
            </a:r>
          </a:p>
        </p:txBody>
      </p:sp>
      <p:graphicFrame>
        <p:nvGraphicFramePr>
          <p:cNvPr id="6" name="Table 5"/>
          <p:cNvGraphicFramePr>
            <a:graphicFrameLocks noGrp="1"/>
          </p:cNvGraphicFramePr>
          <p:nvPr>
            <p:extLst>
              <p:ext uri="{D42A27DB-BD31-4B8C-83A1-F6EECF244321}">
                <p14:modId xmlns:p14="http://schemas.microsoft.com/office/powerpoint/2010/main" val="4188045770"/>
              </p:ext>
            </p:extLst>
          </p:nvPr>
        </p:nvGraphicFramePr>
        <p:xfrm>
          <a:off x="457200" y="1905000"/>
          <a:ext cx="8229600" cy="3072384"/>
        </p:xfrm>
        <a:graphic>
          <a:graphicData uri="http://schemas.openxmlformats.org/drawingml/2006/table">
            <a:tbl>
              <a:tblPr firstRow="1">
                <a:tableStyleId>{3B4B98B0-60AC-42C2-AFA5-B58CD77FA1E5}</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600" b="1" dirty="0">
                          <a:solidFill>
                            <a:srgbClr val="000000"/>
                          </a:solidFill>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2800" dirty="0">
                        <a:solidFill>
                          <a:schemeClr val="bg1"/>
                        </a:solidFill>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solidFill>
                            <a:srgbClr val="000000"/>
                          </a:solidFill>
                          <a:effectLst/>
                          <a:latin typeface="+mn-lt"/>
                          <a:ea typeface="Calibri"/>
                          <a:cs typeface="UniversLTStd-BoldCn"/>
                        </a:rPr>
                        <a:t>Initial Cash Flow Statement </a:t>
                      </a:r>
                      <a:endParaRPr lang="en-US" sz="28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solidFill>
                            <a:srgbClr val="000000"/>
                          </a:solidFill>
                          <a:effectLst/>
                          <a:latin typeface="+mn-lt"/>
                          <a:ea typeface="Calibri"/>
                          <a:cs typeface="UniversLTStd-BoldCn"/>
                        </a:rPr>
                        <a:t>Most Recent Cash Flow Statement </a:t>
                      </a:r>
                      <a:endParaRPr lang="en-US" sz="28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solidFill>
                            <a:srgbClr val="000000"/>
                          </a:solidFill>
                          <a:effectLst/>
                          <a:latin typeface="+mn-lt"/>
                          <a:ea typeface="Calibri"/>
                          <a:cs typeface="UniversLTStd-BoldCn"/>
                        </a:rPr>
                        <a:t>Change in the Cash Flow Statement</a:t>
                      </a:r>
                      <a:endParaRPr lang="en-US" sz="28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b="1" dirty="0">
                          <a:solidFill>
                            <a:srgbClr val="000000"/>
                          </a:solidFill>
                          <a:effectLst/>
                          <a:latin typeface="+mn-lt"/>
                          <a:ea typeface="Calibri"/>
                          <a:cs typeface="UniversLTStd-Bold"/>
                        </a:rPr>
                        <a:t>Income</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solidFill>
                            <a:schemeClr val="bg1"/>
                          </a:solidFill>
                          <a:effectLst/>
                          <a:latin typeface="+mn-lt"/>
                          <a:ea typeface="Calibri"/>
                          <a:cs typeface="UniversLTStd-Cn"/>
                        </a:rPr>
                        <a:t>Blank</a:t>
                      </a:r>
                      <a:r>
                        <a:rPr lang="en-US" sz="1600" dirty="0">
                          <a:solidFill>
                            <a:schemeClr val="bg1"/>
                          </a:solidFill>
                          <a:effectLst/>
                          <a:latin typeface="+mn-lt"/>
                          <a:ea typeface="Calibri"/>
                          <a:cs typeface="UniversLTStd-Cn"/>
                        </a:rPr>
                        <a:t> </a:t>
                      </a:r>
                      <a:endParaRPr lang="en-US" sz="2800" dirty="0">
                        <a:solidFill>
                          <a:schemeClr val="bg1"/>
                        </a:solidFill>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smtClean="0">
                          <a:solidFill>
                            <a:schemeClr val="bg1"/>
                          </a:solidFill>
                          <a:effectLst/>
                          <a:latin typeface="+mn-lt"/>
                          <a:ea typeface="Calibri"/>
                          <a:cs typeface="UniversLTStd-Cn"/>
                        </a:rPr>
                        <a:t>Blank</a:t>
                      </a:r>
                      <a:endParaRPr lang="en-US" sz="2800" dirty="0">
                        <a:solidFill>
                          <a:schemeClr val="bg1"/>
                        </a:solidFill>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smtClean="0">
                          <a:solidFill>
                            <a:schemeClr val="bg1"/>
                          </a:solidFill>
                          <a:effectLst/>
                          <a:latin typeface="+mn-lt"/>
                          <a:ea typeface="Calibri"/>
                          <a:cs typeface="UniversLTStd-Cn"/>
                        </a:rPr>
                        <a:t>Blank</a:t>
                      </a:r>
                      <a:endParaRPr lang="en-US" sz="2800" dirty="0">
                        <a:solidFill>
                          <a:schemeClr val="bg1"/>
                        </a:solidFill>
                        <a:effectLst/>
                        <a:latin typeface="+mn-lt"/>
                        <a:ea typeface="Calibri"/>
                        <a:cs typeface="Times New Roman"/>
                      </a:endParaRPr>
                    </a:p>
                  </a:txBody>
                  <a:tcPr marR="73152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dirty="0">
                          <a:solidFill>
                            <a:srgbClr val="000000"/>
                          </a:solidFill>
                          <a:effectLst/>
                          <a:latin typeface="+mn-lt"/>
                          <a:ea typeface="Calibri"/>
                          <a:cs typeface="UniversLTStd-Cn"/>
                        </a:rPr>
                        <a:t>Disposable (after-tax) income </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a:t>
                      </a:r>
                      <a:r>
                        <a:rPr lang="en-US" sz="1600" dirty="0" smtClean="0">
                          <a:solidFill>
                            <a:srgbClr val="000000"/>
                          </a:solidFill>
                          <a:effectLst/>
                          <a:latin typeface="+mn-lt"/>
                          <a:ea typeface="Calibri"/>
                          <a:cs typeface="UniversLTStd-Cn"/>
                        </a:rPr>
                        <a:t>3 500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a:t>
                      </a:r>
                      <a:r>
                        <a:rPr lang="en-US" sz="1600" dirty="0" smtClean="0">
                          <a:solidFill>
                            <a:srgbClr val="000000"/>
                          </a:solidFill>
                          <a:effectLst/>
                          <a:latin typeface="+mn-lt"/>
                          <a:ea typeface="Calibri"/>
                          <a:cs typeface="UniversLTStd-Cn"/>
                        </a:rPr>
                        <a:t>4 100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PearsonMATHPRO02"/>
                        </a:rPr>
                        <a:t>+</a:t>
                      </a:r>
                      <a:r>
                        <a:rPr lang="en-US" sz="1600" dirty="0">
                          <a:solidFill>
                            <a:srgbClr val="000000"/>
                          </a:solidFill>
                          <a:effectLst/>
                          <a:latin typeface="+mn-lt"/>
                          <a:ea typeface="Calibri"/>
                          <a:cs typeface="UniversLTStd-Cn"/>
                        </a:rPr>
                        <a:t>$600</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a:solidFill>
                            <a:srgbClr val="000000"/>
                          </a:solidFill>
                          <a:effectLst/>
                          <a:latin typeface="+mn-lt"/>
                          <a:ea typeface="Calibri"/>
                          <a:cs typeface="UniversLTStd-Cn"/>
                        </a:rPr>
                        <a:t>Interest on deposits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No change</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a:solidFill>
                            <a:srgbClr val="000000"/>
                          </a:solidFill>
                          <a:effectLst/>
                          <a:latin typeface="+mn-lt"/>
                          <a:ea typeface="Calibri"/>
                          <a:cs typeface="UniversLTStd-Cn"/>
                        </a:rPr>
                        <a:t>Dividend payments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No change</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600" b="1" dirty="0">
                          <a:solidFill>
                            <a:schemeClr val="tx1"/>
                          </a:solidFill>
                          <a:effectLst/>
                          <a:latin typeface="+mn-lt"/>
                          <a:ea typeface="Calibri"/>
                          <a:cs typeface="UniversLTStd-Bold"/>
                        </a:rPr>
                        <a:t>Total income </a:t>
                      </a:r>
                      <a:endParaRPr lang="en-US" sz="28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solidFill>
                            <a:schemeClr val="tx1"/>
                          </a:solidFill>
                          <a:effectLst/>
                          <a:latin typeface="+mn-lt"/>
                          <a:ea typeface="Calibri"/>
                          <a:cs typeface="UniversLTStd-Cn"/>
                        </a:rPr>
                        <a:t>3 500 </a:t>
                      </a:r>
                      <a:endParaRPr lang="en-US" sz="2800" dirty="0">
                        <a:solidFill>
                          <a:schemeClr val="tx1"/>
                        </a:solidFill>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smtClean="0">
                          <a:solidFill>
                            <a:srgbClr val="000000"/>
                          </a:solidFill>
                          <a:effectLst/>
                          <a:latin typeface="+mn-lt"/>
                          <a:ea typeface="Calibri"/>
                          <a:cs typeface="UniversLTStd-Cn"/>
                        </a:rPr>
                        <a:t>4 100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PearsonMATHPRO02"/>
                        </a:rPr>
                        <a:t>+</a:t>
                      </a:r>
                      <a:r>
                        <a:rPr lang="en-US" sz="1600" dirty="0">
                          <a:solidFill>
                            <a:srgbClr val="000000"/>
                          </a:solidFill>
                          <a:effectLst/>
                          <a:latin typeface="+mn-lt"/>
                          <a:ea typeface="Calibri"/>
                          <a:cs typeface="UniversLTStd-Cn"/>
                        </a:rPr>
                        <a:t>600</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42258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75203"/>
          </a:xfrm>
        </p:spPr>
        <p:txBody>
          <a:bodyPr anchor="t"/>
          <a:lstStyle/>
          <a:p>
            <a:r>
              <a:rPr lang="en-US" dirty="0"/>
              <a:t>Integrating the Components Example </a:t>
            </a:r>
            <a:r>
              <a:rPr lang="en-US" sz="2000" b="0" dirty="0" smtClean="0"/>
              <a:t>(5 </a:t>
            </a:r>
            <a:r>
              <a:rPr lang="en-US" sz="2000" b="0" dirty="0"/>
              <a:t>of </a:t>
            </a:r>
            <a:r>
              <a:rPr lang="en-US" sz="2000" b="0" dirty="0" smtClean="0"/>
              <a:t>6)</a:t>
            </a:r>
            <a:endParaRPr lang="en-US" dirty="0"/>
          </a:p>
        </p:txBody>
      </p:sp>
      <p:sp>
        <p:nvSpPr>
          <p:cNvPr id="3" name="Content Placeholder 2"/>
          <p:cNvSpPr>
            <a:spLocks noGrp="1"/>
          </p:cNvSpPr>
          <p:nvPr>
            <p:ph idx="1"/>
          </p:nvPr>
        </p:nvSpPr>
        <p:spPr>
          <a:xfrm>
            <a:off x="457200" y="912812"/>
            <a:ext cx="8229600" cy="392113"/>
          </a:xfrm>
        </p:spPr>
        <p:txBody>
          <a:bodyPr/>
          <a:lstStyle/>
          <a:p>
            <a:pPr marL="0" indent="0">
              <a:buNone/>
            </a:pPr>
            <a:r>
              <a:rPr lang="en-US" sz="2400" b="1" dirty="0" smtClean="0"/>
              <a:t>Exhibit 16.4</a:t>
            </a:r>
            <a:r>
              <a:rPr lang="en-US" sz="2400" dirty="0" smtClean="0"/>
              <a:t> </a:t>
            </a:r>
            <a:r>
              <a:rPr lang="en-US" sz="2400" i="1" dirty="0" smtClean="0"/>
              <a:t>Continued</a:t>
            </a:r>
            <a:endParaRPr lang="en-US" sz="2400" i="1" dirty="0"/>
          </a:p>
        </p:txBody>
      </p:sp>
      <p:graphicFrame>
        <p:nvGraphicFramePr>
          <p:cNvPr id="6" name="Table 5"/>
          <p:cNvGraphicFramePr>
            <a:graphicFrameLocks noGrp="1"/>
          </p:cNvGraphicFramePr>
          <p:nvPr>
            <p:extLst>
              <p:ext uri="{D42A27DB-BD31-4B8C-83A1-F6EECF244321}">
                <p14:modId xmlns:p14="http://schemas.microsoft.com/office/powerpoint/2010/main" val="187755143"/>
              </p:ext>
            </p:extLst>
          </p:nvPr>
        </p:nvGraphicFramePr>
        <p:xfrm>
          <a:off x="457200" y="1408176"/>
          <a:ext cx="8229600" cy="4840224"/>
        </p:xfrm>
        <a:graphic>
          <a:graphicData uri="http://schemas.openxmlformats.org/drawingml/2006/table">
            <a:tbl>
              <a:tblPr firstRow="1">
                <a:tableStyleId>{3B4B98B0-60AC-42C2-AFA5-B58CD77FA1E5}</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600" b="1" dirty="0">
                          <a:solidFill>
                            <a:srgbClr val="000000"/>
                          </a:solidFill>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2800" dirty="0">
                        <a:solidFill>
                          <a:schemeClr val="bg1"/>
                        </a:solidFill>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solidFill>
                            <a:srgbClr val="000000"/>
                          </a:solidFill>
                          <a:effectLst/>
                          <a:latin typeface="+mn-lt"/>
                          <a:ea typeface="Calibri"/>
                          <a:cs typeface="UniversLTStd-BoldCn"/>
                        </a:rPr>
                        <a:t>Initial Cash Flow Statement </a:t>
                      </a:r>
                      <a:endParaRPr lang="en-US" sz="28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solidFill>
                            <a:srgbClr val="000000"/>
                          </a:solidFill>
                          <a:effectLst/>
                          <a:latin typeface="+mn-lt"/>
                          <a:ea typeface="Calibri"/>
                          <a:cs typeface="UniversLTStd-BoldCn"/>
                        </a:rPr>
                        <a:t>Most Recent Cash Flow Statement </a:t>
                      </a:r>
                      <a:endParaRPr lang="en-US" sz="28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solidFill>
                            <a:srgbClr val="000000"/>
                          </a:solidFill>
                          <a:effectLst/>
                          <a:latin typeface="+mn-lt"/>
                          <a:ea typeface="Calibri"/>
                          <a:cs typeface="UniversLTStd-BoldCn"/>
                        </a:rPr>
                        <a:t>Change in the Cash Flow Statement</a:t>
                      </a:r>
                      <a:endParaRPr lang="en-US" sz="28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b="1" dirty="0">
                          <a:solidFill>
                            <a:srgbClr val="000000"/>
                          </a:solidFill>
                          <a:effectLst/>
                          <a:latin typeface="+mn-lt"/>
                          <a:ea typeface="Calibri"/>
                          <a:cs typeface="UniversLTStd-Bold"/>
                        </a:rPr>
                        <a:t>Expenses</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solidFill>
                            <a:schemeClr val="bg1"/>
                          </a:solidFill>
                          <a:effectLst/>
                          <a:latin typeface="+mn-lt"/>
                          <a:ea typeface="Calibri"/>
                          <a:cs typeface="UniversLTStd-Cn"/>
                        </a:rPr>
                        <a:t>Blank</a:t>
                      </a:r>
                      <a:r>
                        <a:rPr lang="en-US" sz="1600" dirty="0">
                          <a:solidFill>
                            <a:schemeClr val="bg1"/>
                          </a:solidFill>
                          <a:effectLst/>
                          <a:latin typeface="+mn-lt"/>
                          <a:ea typeface="Calibri"/>
                          <a:cs typeface="UniversLTStd-Cn"/>
                        </a:rPr>
                        <a:t> </a:t>
                      </a:r>
                      <a:endParaRPr lang="en-US" sz="2800" dirty="0">
                        <a:solidFill>
                          <a:schemeClr val="bg1"/>
                        </a:solidFill>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smtClean="0">
                          <a:solidFill>
                            <a:schemeClr val="bg1"/>
                          </a:solidFill>
                          <a:effectLst/>
                          <a:latin typeface="+mn-lt"/>
                          <a:ea typeface="Calibri"/>
                          <a:cs typeface="UniversLTStd-Cn"/>
                        </a:rPr>
                        <a:t>Blank</a:t>
                      </a:r>
                      <a:r>
                        <a:rPr lang="en-US" sz="1600" dirty="0">
                          <a:solidFill>
                            <a:schemeClr val="bg1"/>
                          </a:solidFill>
                          <a:effectLst/>
                          <a:latin typeface="+mn-lt"/>
                          <a:ea typeface="Calibri"/>
                          <a:cs typeface="UniversLTStd-Cn"/>
                        </a:rPr>
                        <a:t> </a:t>
                      </a:r>
                      <a:endParaRPr lang="en-US" sz="2800" dirty="0">
                        <a:solidFill>
                          <a:schemeClr val="bg1"/>
                        </a:solidFill>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smtClean="0">
                          <a:solidFill>
                            <a:schemeClr val="bg1"/>
                          </a:solidFill>
                          <a:effectLst/>
                          <a:latin typeface="+mn-lt"/>
                          <a:ea typeface="Calibri"/>
                          <a:cs typeface="UniversLTStd-Cn"/>
                        </a:rPr>
                        <a:t>Blank</a:t>
                      </a:r>
                      <a:r>
                        <a:rPr lang="en-US" sz="1600" dirty="0">
                          <a:solidFill>
                            <a:schemeClr val="bg1"/>
                          </a:solidFill>
                          <a:effectLst/>
                          <a:latin typeface="+mn-lt"/>
                          <a:ea typeface="Calibri"/>
                          <a:cs typeface="PearsonMATHPRO02"/>
                        </a:rPr>
                        <a:t> </a:t>
                      </a:r>
                      <a:endParaRPr lang="en-US" sz="2800" dirty="0">
                        <a:solidFill>
                          <a:schemeClr val="bg1"/>
                        </a:solidFill>
                        <a:effectLst/>
                        <a:latin typeface="+mn-lt"/>
                        <a:ea typeface="Calibri"/>
                        <a:cs typeface="Times New Roman"/>
                      </a:endParaRPr>
                    </a:p>
                  </a:txBody>
                  <a:tcPr marR="73152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a:solidFill>
                            <a:srgbClr val="000000"/>
                          </a:solidFill>
                          <a:effectLst/>
                          <a:latin typeface="+mn-lt"/>
                          <a:ea typeface="Calibri"/>
                          <a:cs typeface="UniversLTStd-Cn"/>
                        </a:rPr>
                        <a:t>Rent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solidFill>
                            <a:srgbClr val="000000"/>
                          </a:solidFill>
                          <a:effectLst/>
                          <a:latin typeface="+mn-lt"/>
                          <a:ea typeface="Calibri"/>
                          <a:cs typeface="UniversLTStd-Cn"/>
                        </a:rPr>
                        <a:t>1 100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smtClean="0">
                          <a:solidFill>
                            <a:srgbClr val="000000"/>
                          </a:solidFill>
                          <a:effectLst/>
                          <a:latin typeface="+mn-lt"/>
                          <a:ea typeface="Calibri"/>
                          <a:cs typeface="PearsonMATHPRO02"/>
                        </a:rPr>
                        <a:t>−</a:t>
                      </a:r>
                      <a:r>
                        <a:rPr lang="en-US" sz="1600" dirty="0" smtClean="0">
                          <a:solidFill>
                            <a:srgbClr val="000000"/>
                          </a:solidFill>
                          <a:effectLst/>
                          <a:latin typeface="+mn-lt"/>
                          <a:ea typeface="Calibri"/>
                          <a:cs typeface="UniversLTStd-Cn"/>
                        </a:rPr>
                        <a:t>1 100</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dirty="0">
                          <a:solidFill>
                            <a:srgbClr val="000000"/>
                          </a:solidFill>
                          <a:effectLst/>
                          <a:latin typeface="+mn-lt"/>
                          <a:ea typeface="Calibri"/>
                          <a:cs typeface="UniversLTStd-Cn"/>
                        </a:rPr>
                        <a:t>Cable TV </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80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a:solidFill>
                            <a:srgbClr val="000000"/>
                          </a:solidFill>
                          <a:effectLst/>
                          <a:latin typeface="+mn-lt"/>
                          <a:ea typeface="Calibri"/>
                          <a:cs typeface="UniversLTStd-Cn"/>
                        </a:rPr>
                        <a:t>80 </a:t>
                      </a:r>
                      <a:endParaRPr lang="en-US" sz="280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No change</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dirty="0">
                          <a:solidFill>
                            <a:srgbClr val="000000"/>
                          </a:solidFill>
                          <a:effectLst/>
                          <a:latin typeface="+mn-lt"/>
                          <a:ea typeface="Calibri"/>
                          <a:cs typeface="UniversLTStd-Cn"/>
                        </a:rPr>
                        <a:t>Electricity and water </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80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a:solidFill>
                            <a:srgbClr val="000000"/>
                          </a:solidFill>
                          <a:effectLst/>
                          <a:latin typeface="+mn-lt"/>
                          <a:ea typeface="Calibri"/>
                          <a:cs typeface="UniversLTStd-Cn"/>
                        </a:rPr>
                        <a:t>100 </a:t>
                      </a:r>
                      <a:endParaRPr lang="en-US" sz="280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PearsonMATHPRO02"/>
                        </a:rPr>
                        <a:t>+</a:t>
                      </a:r>
                      <a:r>
                        <a:rPr lang="en-US" sz="1600" dirty="0">
                          <a:solidFill>
                            <a:srgbClr val="000000"/>
                          </a:solidFill>
                          <a:effectLst/>
                          <a:latin typeface="+mn-lt"/>
                          <a:ea typeface="Calibri"/>
                          <a:cs typeface="UniversLTStd-Cn"/>
                        </a:rPr>
                        <a:t>20</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600">
                          <a:solidFill>
                            <a:srgbClr val="000000"/>
                          </a:solidFill>
                          <a:effectLst/>
                          <a:latin typeface="+mn-lt"/>
                          <a:ea typeface="Calibri"/>
                          <a:cs typeface="UniversLTStd-Cn"/>
                        </a:rPr>
                        <a:t>Telephone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100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a:solidFill>
                            <a:srgbClr val="000000"/>
                          </a:solidFill>
                          <a:effectLst/>
                          <a:latin typeface="+mn-lt"/>
                          <a:ea typeface="Calibri"/>
                          <a:cs typeface="UniversLTStd-Cn"/>
                        </a:rPr>
                        <a:t>100 </a:t>
                      </a:r>
                      <a:endParaRPr lang="en-US" sz="280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No change</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600">
                          <a:solidFill>
                            <a:srgbClr val="000000"/>
                          </a:solidFill>
                          <a:effectLst/>
                          <a:latin typeface="+mn-lt"/>
                          <a:ea typeface="Calibri"/>
                          <a:cs typeface="UniversLTStd-Cn"/>
                        </a:rPr>
                        <a:t>Groceries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300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a:solidFill>
                            <a:srgbClr val="000000"/>
                          </a:solidFill>
                          <a:effectLst/>
                          <a:latin typeface="+mn-lt"/>
                          <a:ea typeface="Calibri"/>
                          <a:cs typeface="UniversLTStd-Cn"/>
                        </a:rPr>
                        <a:t>300 </a:t>
                      </a:r>
                      <a:endParaRPr lang="en-US" sz="280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No change</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600">
                          <a:solidFill>
                            <a:srgbClr val="000000"/>
                          </a:solidFill>
                          <a:effectLst/>
                          <a:latin typeface="+mn-lt"/>
                          <a:ea typeface="Calibri"/>
                          <a:cs typeface="UniversLTStd-Cn"/>
                        </a:rPr>
                        <a:t>Disability insurance expenses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110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a:solidFill>
                            <a:srgbClr val="000000"/>
                          </a:solidFill>
                          <a:effectLst/>
                          <a:latin typeface="+mn-lt"/>
                          <a:ea typeface="Calibri"/>
                          <a:cs typeface="UniversLTStd-Cn"/>
                        </a:rPr>
                        <a:t>110 </a:t>
                      </a:r>
                      <a:endParaRPr lang="en-US" sz="280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No change</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600">
                          <a:solidFill>
                            <a:srgbClr val="000000"/>
                          </a:solidFill>
                          <a:effectLst/>
                          <a:latin typeface="+mn-lt"/>
                          <a:ea typeface="Calibri"/>
                          <a:cs typeface="UniversLTStd-Cn"/>
                        </a:rPr>
                        <a:t>Clothing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100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a:solidFill>
                            <a:srgbClr val="000000"/>
                          </a:solidFill>
                          <a:effectLst/>
                          <a:latin typeface="+mn-lt"/>
                          <a:ea typeface="Calibri"/>
                          <a:cs typeface="UniversLTStd-Cn"/>
                        </a:rPr>
                        <a:t>100 </a:t>
                      </a:r>
                      <a:endParaRPr lang="en-US" sz="280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No change</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600">
                          <a:solidFill>
                            <a:srgbClr val="000000"/>
                          </a:solidFill>
                          <a:effectLst/>
                          <a:latin typeface="+mn-lt"/>
                          <a:ea typeface="Calibri"/>
                          <a:cs typeface="UniversLTStd-Cn"/>
                        </a:rPr>
                        <a:t>Car insurance and maintenance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200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a:solidFill>
                            <a:srgbClr val="000000"/>
                          </a:solidFill>
                          <a:effectLst/>
                          <a:latin typeface="+mn-lt"/>
                          <a:ea typeface="Calibri"/>
                          <a:cs typeface="UniversLTStd-Cn"/>
                        </a:rPr>
                        <a:t>100 </a:t>
                      </a:r>
                      <a:endParaRPr lang="en-US" sz="280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smtClean="0">
                          <a:solidFill>
                            <a:srgbClr val="000000"/>
                          </a:solidFill>
                          <a:effectLst/>
                          <a:latin typeface="+mn-lt"/>
                          <a:ea typeface="Calibri"/>
                          <a:cs typeface="PearsonMATHPRO02"/>
                        </a:rPr>
                        <a:t>−</a:t>
                      </a:r>
                      <a:r>
                        <a:rPr lang="en-US" sz="1600" dirty="0" smtClean="0">
                          <a:solidFill>
                            <a:srgbClr val="000000"/>
                          </a:solidFill>
                          <a:effectLst/>
                          <a:latin typeface="+mn-lt"/>
                          <a:ea typeface="Calibri"/>
                          <a:cs typeface="UniversLTStd-Cn"/>
                        </a:rPr>
                        <a:t>100</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799907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Objectives</a:t>
            </a:r>
          </a:p>
        </p:txBody>
      </p:sp>
      <p:sp>
        <p:nvSpPr>
          <p:cNvPr id="3" name="Content Placeholder 2"/>
          <p:cNvSpPr>
            <a:spLocks noGrp="1"/>
          </p:cNvSpPr>
          <p:nvPr>
            <p:ph idx="1"/>
          </p:nvPr>
        </p:nvSpPr>
        <p:spPr/>
        <p:txBody>
          <a:bodyPr/>
          <a:lstStyle/>
          <a:p>
            <a:pPr marL="256032" indent="-256032">
              <a:buSzPct val="100000"/>
              <a:defRPr/>
            </a:pPr>
            <a:r>
              <a:rPr lang="en-US" dirty="0">
                <a:ea typeface="ＭＳ Ｐゴシック" pitchFamily="34" charset="-128"/>
              </a:rPr>
              <a:t>Review the components of a financial plan</a:t>
            </a:r>
          </a:p>
          <a:p>
            <a:pPr marL="256032" indent="-256032">
              <a:buSzPct val="100000"/>
              <a:defRPr/>
            </a:pPr>
            <a:r>
              <a:rPr lang="en-US" dirty="0">
                <a:ea typeface="ＭＳ Ｐゴシック" pitchFamily="34" charset="-128"/>
              </a:rPr>
              <a:t>Illustrate how a financial plan</a:t>
            </a:r>
            <a:r>
              <a:rPr lang="en-US" altLang="en-US" dirty="0">
                <a:ea typeface="ＭＳ Ｐゴシック" pitchFamily="34" charset="-128"/>
              </a:rPr>
              <a:t>’</a:t>
            </a:r>
            <a:r>
              <a:rPr lang="en-US" dirty="0">
                <a:ea typeface="ＭＳ Ｐゴシック" pitchFamily="34" charset="-128"/>
              </a:rPr>
              <a:t>s components are integrated</a:t>
            </a:r>
            <a:endParaRPr lang="en-US" dirty="0"/>
          </a:p>
        </p:txBody>
      </p:sp>
    </p:spTree>
    <p:extLst>
      <p:ext uri="{BB962C8B-B14F-4D97-AF65-F5344CB8AC3E}">
        <p14:creationId xmlns:p14="http://schemas.microsoft.com/office/powerpoint/2010/main" val="1373893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03778"/>
          </a:xfrm>
        </p:spPr>
        <p:txBody>
          <a:bodyPr anchor="t"/>
          <a:lstStyle/>
          <a:p>
            <a:r>
              <a:rPr lang="en-US" dirty="0"/>
              <a:t>Integrating the Components Example </a:t>
            </a:r>
            <a:r>
              <a:rPr lang="en-US" sz="2000" b="0" dirty="0" smtClean="0"/>
              <a:t>(6 </a:t>
            </a:r>
            <a:r>
              <a:rPr lang="en-US" sz="2000" b="0" dirty="0"/>
              <a:t>of </a:t>
            </a:r>
            <a:r>
              <a:rPr lang="en-US" sz="2000" b="0" dirty="0" smtClean="0"/>
              <a:t>6)</a:t>
            </a:r>
            <a:endParaRPr lang="en-US" dirty="0"/>
          </a:p>
        </p:txBody>
      </p:sp>
      <p:sp>
        <p:nvSpPr>
          <p:cNvPr id="3" name="Content Placeholder 2"/>
          <p:cNvSpPr>
            <a:spLocks noGrp="1"/>
          </p:cNvSpPr>
          <p:nvPr>
            <p:ph idx="1"/>
          </p:nvPr>
        </p:nvSpPr>
        <p:spPr>
          <a:xfrm>
            <a:off x="457200" y="914400"/>
            <a:ext cx="8229600" cy="361950"/>
          </a:xfrm>
        </p:spPr>
        <p:txBody>
          <a:bodyPr/>
          <a:lstStyle/>
          <a:p>
            <a:pPr marL="0" indent="0">
              <a:buNone/>
            </a:pPr>
            <a:r>
              <a:rPr lang="en-US" sz="2400" b="1" dirty="0" smtClean="0"/>
              <a:t>Exhibit 16.4</a:t>
            </a:r>
            <a:r>
              <a:rPr lang="en-US" sz="2400" dirty="0" smtClean="0"/>
              <a:t> </a:t>
            </a:r>
            <a:r>
              <a:rPr lang="en-US" sz="2400" i="1" dirty="0" smtClean="0"/>
              <a:t>Continued</a:t>
            </a:r>
            <a:endParaRPr lang="en-US" sz="2400" i="1" dirty="0"/>
          </a:p>
        </p:txBody>
      </p:sp>
      <p:graphicFrame>
        <p:nvGraphicFramePr>
          <p:cNvPr id="6" name="Table 5"/>
          <p:cNvGraphicFramePr>
            <a:graphicFrameLocks noGrp="1"/>
          </p:cNvGraphicFramePr>
          <p:nvPr>
            <p:extLst>
              <p:ext uri="{D42A27DB-BD31-4B8C-83A1-F6EECF244321}">
                <p14:modId xmlns:p14="http://schemas.microsoft.com/office/powerpoint/2010/main" val="2856443802"/>
              </p:ext>
            </p:extLst>
          </p:nvPr>
        </p:nvGraphicFramePr>
        <p:xfrm>
          <a:off x="457200" y="1400175"/>
          <a:ext cx="8153400" cy="4837176"/>
        </p:xfrm>
        <a:graphic>
          <a:graphicData uri="http://schemas.openxmlformats.org/drawingml/2006/table">
            <a:tbl>
              <a:tblPr firstRow="1">
                <a:tableStyleId>{3B4B98B0-60AC-42C2-AFA5-B58CD77FA1E5}</a:tableStyleId>
              </a:tblPr>
              <a:tblGrid>
                <a:gridCol w="2286000">
                  <a:extLst>
                    <a:ext uri="{9D8B030D-6E8A-4147-A177-3AD203B41FA5}">
                      <a16:colId xmlns:a16="http://schemas.microsoft.com/office/drawing/2014/main" val="20000"/>
                    </a:ext>
                  </a:extLst>
                </a:gridCol>
                <a:gridCol w="179070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2"/>
                    </a:ext>
                  </a:extLst>
                </a:gridCol>
                <a:gridCol w="203835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600" b="1" dirty="0">
                          <a:solidFill>
                            <a:srgbClr val="000000"/>
                          </a:solidFill>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2800" dirty="0">
                        <a:solidFill>
                          <a:schemeClr val="bg1"/>
                        </a:solidFill>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solidFill>
                            <a:srgbClr val="000000"/>
                          </a:solidFill>
                          <a:effectLst/>
                          <a:latin typeface="+mn-lt"/>
                          <a:ea typeface="Calibri"/>
                          <a:cs typeface="UniversLTStd-BoldCn"/>
                        </a:rPr>
                        <a:t>Initial Cash Flow Statement </a:t>
                      </a:r>
                      <a:endParaRPr lang="en-US" sz="28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solidFill>
                            <a:srgbClr val="000000"/>
                          </a:solidFill>
                          <a:effectLst/>
                          <a:latin typeface="+mn-lt"/>
                          <a:ea typeface="Calibri"/>
                          <a:cs typeface="UniversLTStd-BoldCn"/>
                        </a:rPr>
                        <a:t>Most Recent Cash Flow Statement </a:t>
                      </a:r>
                      <a:endParaRPr lang="en-US" sz="28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solidFill>
                            <a:srgbClr val="000000"/>
                          </a:solidFill>
                          <a:effectLst/>
                          <a:latin typeface="+mn-lt"/>
                          <a:ea typeface="Calibri"/>
                          <a:cs typeface="UniversLTStd-BoldCn"/>
                        </a:rPr>
                        <a:t>Change in the Cash Flow Statement</a:t>
                      </a:r>
                      <a:endParaRPr lang="en-US" sz="28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b="1" dirty="0">
                          <a:solidFill>
                            <a:srgbClr val="000000"/>
                          </a:solidFill>
                          <a:effectLst/>
                          <a:latin typeface="+mn-lt"/>
                          <a:ea typeface="Calibri"/>
                          <a:cs typeface="UniversLTStd-Bold"/>
                        </a:rPr>
                        <a:t>Expenses</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solidFill>
                            <a:schemeClr val="bg1"/>
                          </a:solidFill>
                          <a:effectLst/>
                          <a:latin typeface="+mn-lt"/>
                          <a:ea typeface="Calibri"/>
                          <a:cs typeface="UniversLTStd-Cn"/>
                        </a:rPr>
                        <a:t>Blank</a:t>
                      </a:r>
                      <a:r>
                        <a:rPr lang="en-US" sz="1600" dirty="0">
                          <a:solidFill>
                            <a:schemeClr val="bg1"/>
                          </a:solidFill>
                          <a:effectLst/>
                          <a:latin typeface="+mn-lt"/>
                          <a:ea typeface="Calibri"/>
                          <a:cs typeface="UniversLTStd-Cn"/>
                        </a:rPr>
                        <a:t> </a:t>
                      </a:r>
                      <a:endParaRPr lang="en-US" sz="2800" dirty="0">
                        <a:solidFill>
                          <a:schemeClr val="bg1"/>
                        </a:solidFill>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smtClean="0">
                          <a:solidFill>
                            <a:schemeClr val="bg1"/>
                          </a:solidFill>
                          <a:effectLst/>
                          <a:latin typeface="+mn-lt"/>
                          <a:ea typeface="Calibri"/>
                          <a:cs typeface="UniversLTStd-Cn"/>
                        </a:rPr>
                        <a:t>Blank</a:t>
                      </a:r>
                      <a:r>
                        <a:rPr lang="en-US" sz="1600" dirty="0">
                          <a:solidFill>
                            <a:schemeClr val="bg1"/>
                          </a:solidFill>
                          <a:effectLst/>
                          <a:latin typeface="+mn-lt"/>
                          <a:ea typeface="Calibri"/>
                          <a:cs typeface="UniversLTStd-Cn"/>
                        </a:rPr>
                        <a:t> </a:t>
                      </a:r>
                      <a:endParaRPr lang="en-US" sz="2800" dirty="0">
                        <a:solidFill>
                          <a:schemeClr val="bg1"/>
                        </a:solidFill>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smtClean="0">
                          <a:solidFill>
                            <a:schemeClr val="bg1"/>
                          </a:solidFill>
                          <a:effectLst/>
                          <a:latin typeface="+mn-lt"/>
                          <a:ea typeface="Calibri"/>
                          <a:cs typeface="UniversLTStd-Cn"/>
                        </a:rPr>
                        <a:t>Blank</a:t>
                      </a:r>
                      <a:r>
                        <a:rPr lang="en-US" sz="1600" dirty="0">
                          <a:solidFill>
                            <a:schemeClr val="bg1"/>
                          </a:solidFill>
                          <a:effectLst/>
                          <a:latin typeface="+mn-lt"/>
                          <a:ea typeface="Calibri"/>
                          <a:cs typeface="PearsonMATHPRO02"/>
                        </a:rPr>
                        <a:t> </a:t>
                      </a:r>
                      <a:endParaRPr lang="en-US" sz="2800" dirty="0">
                        <a:solidFill>
                          <a:schemeClr val="bg1"/>
                        </a:solidFill>
                        <a:effectLst/>
                        <a:latin typeface="+mn-lt"/>
                        <a:ea typeface="Calibri"/>
                        <a:cs typeface="Times New Roman"/>
                      </a:endParaRPr>
                    </a:p>
                  </a:txBody>
                  <a:tcPr marR="73152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dirty="0">
                          <a:solidFill>
                            <a:srgbClr val="000000"/>
                          </a:solidFill>
                          <a:effectLst/>
                          <a:latin typeface="+mn-lt"/>
                          <a:ea typeface="Calibri"/>
                          <a:cs typeface="UniversLTStd-Cn"/>
                        </a:rPr>
                        <a:t>Recreation </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600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500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smtClean="0">
                          <a:solidFill>
                            <a:srgbClr val="000000"/>
                          </a:solidFill>
                          <a:effectLst/>
                          <a:latin typeface="+mn-lt"/>
                          <a:ea typeface="Calibri"/>
                          <a:cs typeface="PearsonMATHPRO02"/>
                        </a:rPr>
                        <a:t>−</a:t>
                      </a:r>
                      <a:r>
                        <a:rPr lang="en-US" sz="1600" dirty="0" smtClean="0">
                          <a:solidFill>
                            <a:srgbClr val="000000"/>
                          </a:solidFill>
                          <a:effectLst/>
                          <a:latin typeface="+mn-lt"/>
                          <a:ea typeface="Calibri"/>
                          <a:cs typeface="UniversLTStd-Cn"/>
                        </a:rPr>
                        <a:t>100</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dirty="0">
                          <a:solidFill>
                            <a:srgbClr val="000000"/>
                          </a:solidFill>
                          <a:effectLst/>
                          <a:latin typeface="+mn-lt"/>
                          <a:ea typeface="Calibri"/>
                          <a:cs typeface="UniversLTStd-Cn"/>
                        </a:rPr>
                        <a:t>Entertainment </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a:solidFill>
                            <a:srgbClr val="000000"/>
                          </a:solidFill>
                          <a:effectLst/>
                          <a:latin typeface="+mn-lt"/>
                          <a:ea typeface="Calibri"/>
                          <a:cs typeface="UniversLTStd-Cn"/>
                        </a:rPr>
                        <a:t>500 </a:t>
                      </a:r>
                      <a:endParaRPr lang="en-US" sz="280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500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No change</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a:solidFill>
                            <a:srgbClr val="000000"/>
                          </a:solidFill>
                          <a:effectLst/>
                          <a:latin typeface="+mn-lt"/>
                          <a:ea typeface="Calibri"/>
                          <a:cs typeface="UniversLTStd-Cn"/>
                        </a:rPr>
                        <a:t>Car loan payment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a:solidFill>
                            <a:srgbClr val="000000"/>
                          </a:solidFill>
                          <a:effectLst/>
                          <a:latin typeface="+mn-lt"/>
                          <a:ea typeface="Calibri"/>
                          <a:cs typeface="UniversLTStd-Cn"/>
                        </a:rPr>
                        <a:t>0 </a:t>
                      </a:r>
                      <a:endParaRPr lang="en-US" sz="280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412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PearsonMATHPRO02"/>
                        </a:rPr>
                        <a:t>+</a:t>
                      </a:r>
                      <a:r>
                        <a:rPr lang="en-US" sz="1600" dirty="0">
                          <a:solidFill>
                            <a:srgbClr val="000000"/>
                          </a:solidFill>
                          <a:effectLst/>
                          <a:latin typeface="+mn-lt"/>
                          <a:ea typeface="Calibri"/>
                          <a:cs typeface="UniversLTStd-Cn"/>
                        </a:rPr>
                        <a:t>412</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600" dirty="0">
                          <a:solidFill>
                            <a:srgbClr val="000000"/>
                          </a:solidFill>
                          <a:effectLst/>
                          <a:latin typeface="+mn-lt"/>
                          <a:ea typeface="Calibri"/>
                          <a:cs typeface="UniversLTStd-Cn"/>
                        </a:rPr>
                        <a:t>Mortgage payment (includes property taxes and insurance)</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0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UniversLTStd-Cn"/>
                        </a:rPr>
                        <a:t>1 348 </a:t>
                      </a:r>
                      <a:endParaRPr lang="en-US" sz="28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PearsonMATHPRO02"/>
                        </a:rPr>
                        <a:t>+</a:t>
                      </a:r>
                      <a:r>
                        <a:rPr lang="en-US" sz="1600" dirty="0">
                          <a:solidFill>
                            <a:srgbClr val="000000"/>
                          </a:solidFill>
                          <a:effectLst/>
                          <a:latin typeface="+mn-lt"/>
                          <a:ea typeface="Calibri"/>
                          <a:cs typeface="UniversLTStd-Cn"/>
                        </a:rPr>
                        <a:t>1 348</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600" dirty="0">
                          <a:solidFill>
                            <a:srgbClr val="000000"/>
                          </a:solidFill>
                          <a:effectLst/>
                          <a:latin typeface="+mn-lt"/>
                          <a:ea typeface="Calibri"/>
                          <a:cs typeface="UniversLTStd-Cn"/>
                        </a:rPr>
                        <a:t>Life insurance payment </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a:solidFill>
                            <a:srgbClr val="000000"/>
                          </a:solidFill>
                          <a:effectLst/>
                          <a:latin typeface="+mn-lt"/>
                          <a:ea typeface="Calibri"/>
                          <a:cs typeface="UniversLTStd-Cn"/>
                        </a:rPr>
                        <a:t>0 </a:t>
                      </a:r>
                      <a:endParaRPr lang="en-US" sz="280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a:solidFill>
                            <a:srgbClr val="000000"/>
                          </a:solidFill>
                          <a:effectLst/>
                          <a:latin typeface="+mn-lt"/>
                          <a:ea typeface="Calibri"/>
                          <a:cs typeface="UniversLTStd-Cn"/>
                        </a:rPr>
                        <a:t>30 </a:t>
                      </a:r>
                      <a:endParaRPr lang="en-US" sz="280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rgbClr val="000000"/>
                          </a:solidFill>
                          <a:effectLst/>
                          <a:latin typeface="+mn-lt"/>
                          <a:ea typeface="Calibri"/>
                          <a:cs typeface="PearsonMATHPRO02"/>
                        </a:rPr>
                        <a:t>+</a:t>
                      </a:r>
                      <a:r>
                        <a:rPr lang="en-US" sz="1600" dirty="0">
                          <a:solidFill>
                            <a:srgbClr val="000000"/>
                          </a:solidFill>
                          <a:effectLst/>
                          <a:latin typeface="+mn-lt"/>
                          <a:ea typeface="Calibri"/>
                          <a:cs typeface="UniversLTStd-Cn"/>
                        </a:rPr>
                        <a:t>30</a:t>
                      </a:r>
                      <a:endParaRPr lang="en-US" sz="2800" dirty="0">
                        <a:effectLst/>
                        <a:latin typeface="+mn-lt"/>
                        <a:ea typeface="Calibri"/>
                        <a:cs typeface="Times New Roman"/>
                      </a:endParaRPr>
                    </a:p>
                  </a:txBody>
                  <a:tcPr marR="731520"/>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600" dirty="0">
                          <a:solidFill>
                            <a:schemeClr val="tx1"/>
                          </a:solidFill>
                          <a:effectLst/>
                          <a:latin typeface="+mn-lt"/>
                          <a:ea typeface="Calibri"/>
                          <a:cs typeface="UniversLTStd-Cn"/>
                        </a:rPr>
                        <a:t>RRSP contribution </a:t>
                      </a:r>
                      <a:endParaRPr lang="en-US" sz="28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a:solidFill>
                            <a:schemeClr val="tx1"/>
                          </a:solidFill>
                          <a:effectLst/>
                          <a:latin typeface="+mn-lt"/>
                          <a:ea typeface="Calibri"/>
                          <a:cs typeface="UniversLTStd-Cn"/>
                        </a:rPr>
                        <a:t>0 </a:t>
                      </a:r>
                      <a:endParaRPr lang="en-US" sz="2800">
                        <a:solidFill>
                          <a:schemeClr val="tx1"/>
                        </a:solidFill>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chemeClr val="tx1"/>
                          </a:solidFill>
                          <a:effectLst/>
                          <a:latin typeface="+mn-lt"/>
                          <a:ea typeface="Calibri"/>
                          <a:cs typeface="UniversLTStd-Cn"/>
                        </a:rPr>
                        <a:t>300 </a:t>
                      </a:r>
                      <a:endParaRPr lang="en-US" sz="2800" dirty="0">
                        <a:solidFill>
                          <a:schemeClr val="tx1"/>
                        </a:solidFill>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chemeClr val="tx1"/>
                          </a:solidFill>
                          <a:effectLst/>
                          <a:latin typeface="+mn-lt"/>
                          <a:ea typeface="Calibri"/>
                          <a:cs typeface="PearsonMATHPRO02"/>
                        </a:rPr>
                        <a:t>+</a:t>
                      </a:r>
                      <a:r>
                        <a:rPr lang="en-US" sz="1600" dirty="0">
                          <a:solidFill>
                            <a:schemeClr val="tx1"/>
                          </a:solidFill>
                          <a:effectLst/>
                          <a:latin typeface="+mn-lt"/>
                          <a:ea typeface="Calibri"/>
                          <a:cs typeface="UniversLTStd-Cn"/>
                        </a:rPr>
                        <a:t>300</a:t>
                      </a:r>
                      <a:endParaRPr lang="en-US" sz="2800" dirty="0">
                        <a:solidFill>
                          <a:schemeClr val="tx1"/>
                        </a:solidFill>
                        <a:effectLst/>
                        <a:latin typeface="+mn-lt"/>
                        <a:ea typeface="Calibri"/>
                        <a:cs typeface="Times New Roman"/>
                      </a:endParaRPr>
                    </a:p>
                  </a:txBody>
                  <a:tcPr marR="731520"/>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600" b="1" dirty="0">
                          <a:solidFill>
                            <a:schemeClr val="tx1"/>
                          </a:solidFill>
                          <a:effectLst/>
                          <a:latin typeface="+mn-lt"/>
                          <a:ea typeface="Calibri"/>
                          <a:cs typeface="UniversLTStd-Bold"/>
                        </a:rPr>
                        <a:t>Total expenses </a:t>
                      </a:r>
                      <a:endParaRPr lang="en-US" sz="28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solidFill>
                            <a:schemeClr val="tx1"/>
                          </a:solidFill>
                          <a:effectLst/>
                          <a:latin typeface="+mn-lt"/>
                          <a:ea typeface="Calibri"/>
                          <a:cs typeface="UniversLTStd-Cn"/>
                        </a:rPr>
                        <a:t>$</a:t>
                      </a:r>
                      <a:r>
                        <a:rPr lang="en-US" sz="1600" dirty="0" smtClean="0">
                          <a:solidFill>
                            <a:schemeClr val="tx1"/>
                          </a:solidFill>
                          <a:effectLst/>
                          <a:latin typeface="+mn-lt"/>
                          <a:ea typeface="Calibri"/>
                          <a:cs typeface="UniversLTStd-Cn"/>
                        </a:rPr>
                        <a:t>3170 </a:t>
                      </a:r>
                      <a:endParaRPr lang="en-US" sz="2800" dirty="0">
                        <a:solidFill>
                          <a:schemeClr val="tx1"/>
                        </a:solidFill>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chemeClr val="tx1"/>
                          </a:solidFill>
                          <a:effectLst/>
                          <a:latin typeface="+mn-lt"/>
                          <a:ea typeface="Calibri"/>
                          <a:cs typeface="UniversLTStd-Cn"/>
                        </a:rPr>
                        <a:t>$</a:t>
                      </a:r>
                      <a:r>
                        <a:rPr lang="en-US" sz="1600" dirty="0" smtClean="0">
                          <a:solidFill>
                            <a:schemeClr val="tx1"/>
                          </a:solidFill>
                          <a:effectLst/>
                          <a:latin typeface="+mn-lt"/>
                          <a:ea typeface="Calibri"/>
                          <a:cs typeface="UniversLTStd-Cn"/>
                        </a:rPr>
                        <a:t>3980 </a:t>
                      </a:r>
                      <a:endParaRPr lang="en-US" sz="2800" dirty="0">
                        <a:solidFill>
                          <a:schemeClr val="tx1"/>
                        </a:solidFill>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a:solidFill>
                            <a:schemeClr val="tx1"/>
                          </a:solidFill>
                          <a:effectLst/>
                          <a:latin typeface="+mn-lt"/>
                          <a:ea typeface="Calibri"/>
                          <a:cs typeface="PearsonMATHPRO02"/>
                        </a:rPr>
                        <a:t>+</a:t>
                      </a:r>
                      <a:r>
                        <a:rPr lang="en-US" sz="1600" dirty="0">
                          <a:solidFill>
                            <a:schemeClr val="tx1"/>
                          </a:solidFill>
                          <a:effectLst/>
                          <a:latin typeface="+mn-lt"/>
                          <a:ea typeface="Calibri"/>
                          <a:cs typeface="UniversLTStd-Cn"/>
                        </a:rPr>
                        <a:t>$810</a:t>
                      </a:r>
                      <a:endParaRPr lang="en-US" sz="2800" dirty="0">
                        <a:solidFill>
                          <a:schemeClr val="tx1"/>
                        </a:solidFill>
                        <a:effectLst/>
                        <a:latin typeface="+mn-lt"/>
                        <a:ea typeface="Calibri"/>
                        <a:cs typeface="Times New Roman"/>
                      </a:endParaRPr>
                    </a:p>
                  </a:txBody>
                  <a:tcPr marR="731520"/>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600" b="1" dirty="0">
                          <a:solidFill>
                            <a:schemeClr val="tx1"/>
                          </a:solidFill>
                          <a:effectLst/>
                          <a:latin typeface="+mn-lt"/>
                          <a:ea typeface="Calibri"/>
                          <a:cs typeface="UniversLTStd-Bold"/>
                        </a:rPr>
                        <a:t>Net cash flows </a:t>
                      </a:r>
                      <a:endParaRPr lang="en-US" sz="28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solidFill>
                            <a:schemeClr val="tx1"/>
                          </a:solidFill>
                          <a:effectLst/>
                          <a:latin typeface="+mn-lt"/>
                          <a:ea typeface="Calibri"/>
                          <a:cs typeface="UniversLTStd-Cn"/>
                        </a:rPr>
                        <a:t>$330 </a:t>
                      </a:r>
                      <a:endParaRPr lang="en-US" sz="2800" dirty="0">
                        <a:solidFill>
                          <a:schemeClr val="tx1"/>
                        </a:solidFill>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smtClean="0">
                          <a:solidFill>
                            <a:schemeClr val="tx1"/>
                          </a:solidFill>
                          <a:effectLst/>
                          <a:latin typeface="+mn-lt"/>
                          <a:ea typeface="Calibri"/>
                          <a:cs typeface="UniversLTStd-Cn"/>
                        </a:rPr>
                        <a:t>$120 </a:t>
                      </a:r>
                      <a:endParaRPr lang="en-US" sz="2800" dirty="0">
                        <a:solidFill>
                          <a:schemeClr val="tx1"/>
                        </a:solidFill>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600" dirty="0" smtClean="0">
                          <a:solidFill>
                            <a:schemeClr val="tx1"/>
                          </a:solidFill>
                          <a:effectLst/>
                          <a:latin typeface="+mn-lt"/>
                          <a:ea typeface="Calibri"/>
                          <a:cs typeface="PearsonMATHPRO02"/>
                        </a:rPr>
                        <a:t>−</a:t>
                      </a:r>
                      <a:r>
                        <a:rPr lang="en-US" sz="1600" dirty="0" smtClean="0">
                          <a:solidFill>
                            <a:schemeClr val="tx1"/>
                          </a:solidFill>
                          <a:effectLst/>
                          <a:latin typeface="+mn-lt"/>
                          <a:ea typeface="Calibri"/>
                          <a:cs typeface="UniversLTStd-Cn"/>
                        </a:rPr>
                        <a:t>$</a:t>
                      </a:r>
                      <a:r>
                        <a:rPr lang="en-US" sz="1600" dirty="0">
                          <a:solidFill>
                            <a:schemeClr val="tx1"/>
                          </a:solidFill>
                          <a:effectLst/>
                          <a:latin typeface="+mn-lt"/>
                          <a:ea typeface="Calibri"/>
                          <a:cs typeface="UniversLTStd-Cn"/>
                        </a:rPr>
                        <a:t>210</a:t>
                      </a:r>
                      <a:endParaRPr lang="en-US" sz="2800" dirty="0">
                        <a:solidFill>
                          <a:schemeClr val="tx1"/>
                        </a:solidFill>
                        <a:effectLst/>
                        <a:latin typeface="+mn-lt"/>
                        <a:ea typeface="Calibri"/>
                        <a:cs typeface="Times New Roman"/>
                      </a:endParaRPr>
                    </a:p>
                  </a:txBody>
                  <a:tcPr marR="73152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94380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Your Financial Transactions</a:t>
            </a:r>
            <a:endParaRPr lang="en-US" dirty="0"/>
          </a:p>
        </p:txBody>
      </p:sp>
      <p:pic>
        <p:nvPicPr>
          <p:cNvPr id="3" name="Picture 2" descr="EXHIBIT 16.1 Your Financial Transactions&#10;A flow chart shows the six main components of a financial plan.&#10;At the centre of the flow chart is a label that reads “Your Cash.” Five components are shown surrounding the central label as follows:&#10;1. Financial Planning Tools &#10;Income flows into “Your Cash.”&#10;&#10;2. Financial Management&#10;Credit flows into “Your Cash.”&#10;Deposits flow out of “Your Cash.”&#10;&#10;3. Protecting Your Assets and Income (Insurance)&#10;Insurance premiums flow out of “Your Cash.”&#10;&#10;4. Investing&#10;Investments flow out of “Your Cash.”&#10;&#10;5. Retirement and Estate Planning&#10;Investments for Retirement flow out of “Your Cash.”"/>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736" y="1354920"/>
            <a:ext cx="7998529" cy="4966512"/>
          </a:xfrm>
          <a:prstGeom prst="rect">
            <a:avLst/>
          </a:prstGeom>
        </p:spPr>
      </p:pic>
    </p:spTree>
    <p:extLst>
      <p:ext uri="{BB962C8B-B14F-4D97-AF65-F5344CB8AC3E}">
        <p14:creationId xmlns:p14="http://schemas.microsoft.com/office/powerpoint/2010/main" val="2176892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Budgeting</a:t>
            </a:r>
          </a:p>
        </p:txBody>
      </p:sp>
      <p:sp>
        <p:nvSpPr>
          <p:cNvPr id="3" name="Content Placeholder 2"/>
          <p:cNvSpPr>
            <a:spLocks noGrp="1"/>
          </p:cNvSpPr>
          <p:nvPr>
            <p:ph idx="1"/>
          </p:nvPr>
        </p:nvSpPr>
        <p:spPr>
          <a:xfrm>
            <a:off x="457200" y="1600200"/>
            <a:ext cx="8229600" cy="4648200"/>
          </a:xfrm>
        </p:spPr>
        <p:txBody>
          <a:bodyPr/>
          <a:lstStyle/>
          <a:p>
            <a:pPr>
              <a:defRPr/>
            </a:pPr>
            <a:r>
              <a:rPr lang="en-US" dirty="0"/>
              <a:t>Allows you to forecast how much money you will have at the end of each month so that you can determine how much you will be able to invest in assets</a:t>
            </a:r>
          </a:p>
          <a:p>
            <a:pPr>
              <a:defRPr/>
            </a:pPr>
            <a:r>
              <a:rPr lang="en-US" dirty="0"/>
              <a:t>Allows you to determine whether your expenses will exceed your income so that you can forecast any shortages in that month</a:t>
            </a:r>
          </a:p>
          <a:p>
            <a:pPr>
              <a:defRPr/>
            </a:pPr>
            <a:r>
              <a:rPr lang="en-US" dirty="0"/>
              <a:t>Budgeting Trade-off </a:t>
            </a:r>
          </a:p>
          <a:p>
            <a:pPr lvl="1">
              <a:defRPr/>
            </a:pPr>
            <a:r>
              <a:rPr lang="en-US" dirty="0"/>
              <a:t>A tradeoff between spending today and allocating funds for the future</a:t>
            </a:r>
          </a:p>
        </p:txBody>
      </p:sp>
    </p:spTree>
    <p:extLst>
      <p:ext uri="{BB962C8B-B14F-4D97-AF65-F5344CB8AC3E}">
        <p14:creationId xmlns:p14="http://schemas.microsoft.com/office/powerpoint/2010/main" val="1942258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Finances</a:t>
            </a:r>
          </a:p>
        </p:txBody>
      </p:sp>
      <p:sp>
        <p:nvSpPr>
          <p:cNvPr id="3" name="Content Placeholder 2"/>
          <p:cNvSpPr>
            <a:spLocks noGrp="1"/>
          </p:cNvSpPr>
          <p:nvPr>
            <p:ph idx="1"/>
          </p:nvPr>
        </p:nvSpPr>
        <p:spPr/>
        <p:txBody>
          <a:bodyPr/>
          <a:lstStyle/>
          <a:p>
            <a:r>
              <a:rPr lang="en-US" dirty="0">
                <a:ea typeface="ＭＳ Ｐゴシック" pitchFamily="34" charset="-128"/>
              </a:rPr>
              <a:t>Ensuring that you have enough liquid assets to cover deficiencies</a:t>
            </a:r>
          </a:p>
          <a:p>
            <a:pPr lvl="1"/>
            <a:r>
              <a:rPr lang="en-US" dirty="0">
                <a:ea typeface="ＭＳ Ｐゴシック" pitchFamily="34" charset="-128"/>
              </a:rPr>
              <a:t>You can cover a cash deficiency by obtaining short-term financing</a:t>
            </a:r>
          </a:p>
          <a:p>
            <a:r>
              <a:rPr lang="en-US" dirty="0">
                <a:ea typeface="ＭＳ Ｐゴシック" pitchFamily="34" charset="-128"/>
              </a:rPr>
              <a:t>You can make purchases now without the full amount of cash on hand using long-term financing</a:t>
            </a:r>
          </a:p>
          <a:p>
            <a:pPr lvl="1"/>
            <a:r>
              <a:rPr lang="en-US" dirty="0">
                <a:ea typeface="ＭＳ Ｐゴシック" pitchFamily="34" charset="-128"/>
              </a:rPr>
              <a:t>Useful for large purchases such as a car or a </a:t>
            </a:r>
            <a:r>
              <a:rPr lang="en-US" dirty="0" smtClean="0">
                <a:ea typeface="ＭＳ Ｐゴシック" pitchFamily="34" charset="-128"/>
              </a:rPr>
              <a:t>home</a:t>
            </a:r>
            <a:endParaRPr lang="en-US" dirty="0">
              <a:ea typeface="ＭＳ Ｐゴシック" pitchFamily="34" charset="-128"/>
            </a:endParaRPr>
          </a:p>
        </p:txBody>
      </p:sp>
    </p:spTree>
    <p:extLst>
      <p:ext uri="{BB962C8B-B14F-4D97-AF65-F5344CB8AC3E}">
        <p14:creationId xmlns:p14="http://schemas.microsoft.com/office/powerpoint/2010/main" val="1942258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Financing</a:t>
            </a:r>
          </a:p>
        </p:txBody>
      </p:sp>
      <p:sp>
        <p:nvSpPr>
          <p:cNvPr id="3" name="Content Placeholder 2"/>
          <p:cNvSpPr>
            <a:spLocks noGrp="1"/>
          </p:cNvSpPr>
          <p:nvPr>
            <p:ph idx="1"/>
          </p:nvPr>
        </p:nvSpPr>
        <p:spPr/>
        <p:txBody>
          <a:bodyPr/>
          <a:lstStyle/>
          <a:p>
            <a:pPr>
              <a:defRPr/>
            </a:pPr>
            <a:r>
              <a:rPr lang="en-US" sz="3000" dirty="0"/>
              <a:t>Financing Trade-off</a:t>
            </a:r>
          </a:p>
          <a:p>
            <a:pPr lvl="1">
              <a:defRPr/>
            </a:pPr>
            <a:r>
              <a:rPr lang="en-US" dirty="0"/>
              <a:t>Tradeoff between meeting consumer needs now with potential budgeting problems in the future</a:t>
            </a:r>
          </a:p>
          <a:p>
            <a:pPr lvl="1">
              <a:defRPr/>
            </a:pPr>
            <a:r>
              <a:rPr lang="en-US" dirty="0"/>
              <a:t>Tradeoff between longer maturities with lower payments and more interest and shorter maturities with higher payments and less interest</a:t>
            </a:r>
          </a:p>
          <a:p>
            <a:pPr lvl="1">
              <a:defRPr/>
            </a:pPr>
            <a:r>
              <a:rPr lang="en-US" dirty="0"/>
              <a:t>Consider after tax return of investments versus interest rates on loans</a:t>
            </a:r>
          </a:p>
        </p:txBody>
      </p:sp>
    </p:spTree>
    <p:extLst>
      <p:ext uri="{BB962C8B-B14F-4D97-AF65-F5344CB8AC3E}">
        <p14:creationId xmlns:p14="http://schemas.microsoft.com/office/powerpoint/2010/main" val="1942258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Protecting Your Assets and Income</a:t>
            </a:r>
          </a:p>
        </p:txBody>
      </p:sp>
      <p:sp>
        <p:nvSpPr>
          <p:cNvPr id="3" name="Content Placeholder 2"/>
          <p:cNvSpPr>
            <a:spLocks noGrp="1"/>
          </p:cNvSpPr>
          <p:nvPr>
            <p:ph idx="1"/>
          </p:nvPr>
        </p:nvSpPr>
        <p:spPr/>
        <p:txBody>
          <a:bodyPr/>
          <a:lstStyle/>
          <a:p>
            <a:pPr>
              <a:buFont typeface="Arial" charset="0"/>
              <a:buChar char="•"/>
              <a:defRPr/>
            </a:pPr>
            <a:r>
              <a:rPr lang="en-US" dirty="0"/>
              <a:t>Purchasing insurance</a:t>
            </a:r>
          </a:p>
          <a:p>
            <a:pPr>
              <a:buFont typeface="Arial" charset="0"/>
              <a:buChar char="•"/>
              <a:defRPr/>
            </a:pPr>
            <a:r>
              <a:rPr lang="en-US" dirty="0"/>
              <a:t>Insurance protects against events that could reduce your income or your wealth</a:t>
            </a:r>
          </a:p>
          <a:p>
            <a:pPr>
              <a:buFont typeface="Arial" charset="0"/>
              <a:buChar char="•"/>
              <a:defRPr/>
            </a:pPr>
            <a:r>
              <a:rPr lang="en-US" dirty="0"/>
              <a:t>Insurance Trade-off</a:t>
            </a:r>
          </a:p>
          <a:p>
            <a:pPr lvl="1">
              <a:defRPr/>
            </a:pPr>
            <a:r>
              <a:rPr lang="en-US" dirty="0"/>
              <a:t>Tradeoff between protecting assets and providing financial support with investing in liquid assets, paying off loans, or making investments</a:t>
            </a:r>
          </a:p>
        </p:txBody>
      </p:sp>
    </p:spTree>
    <p:extLst>
      <p:ext uri="{BB962C8B-B14F-4D97-AF65-F5344CB8AC3E}">
        <p14:creationId xmlns:p14="http://schemas.microsoft.com/office/powerpoint/2010/main" val="1942258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Investments</a:t>
            </a:r>
          </a:p>
        </p:txBody>
      </p:sp>
      <p:sp>
        <p:nvSpPr>
          <p:cNvPr id="3" name="Content Placeholder 2"/>
          <p:cNvSpPr>
            <a:spLocks noGrp="1"/>
          </p:cNvSpPr>
          <p:nvPr>
            <p:ph idx="1"/>
          </p:nvPr>
        </p:nvSpPr>
        <p:spPr/>
        <p:txBody>
          <a:bodyPr/>
          <a:lstStyle/>
          <a:p>
            <a:pPr>
              <a:defRPr/>
            </a:pPr>
            <a:r>
              <a:rPr lang="en-US" dirty="0"/>
              <a:t>Making investment choices that meet your financial needs and your risk tolerance</a:t>
            </a:r>
          </a:p>
          <a:p>
            <a:pPr>
              <a:defRPr/>
            </a:pPr>
            <a:r>
              <a:rPr lang="en-US" dirty="0"/>
              <a:t>Investment Trade-off</a:t>
            </a:r>
          </a:p>
          <a:p>
            <a:pPr lvl="1">
              <a:defRPr/>
            </a:pPr>
            <a:r>
              <a:rPr lang="en-US" dirty="0"/>
              <a:t>Tradeoff between low risk, low interest investments and high risk, high interest investments</a:t>
            </a:r>
          </a:p>
          <a:p>
            <a:pPr lvl="1">
              <a:defRPr/>
            </a:pPr>
            <a:r>
              <a:rPr lang="en-US" dirty="0"/>
              <a:t>Tradeoff between high risk, </a:t>
            </a:r>
            <a:r>
              <a:rPr lang="en-US"/>
              <a:t>single </a:t>
            </a:r>
            <a:r>
              <a:rPr lang="en-US" smtClean="0"/>
              <a:t>investments and </a:t>
            </a:r>
            <a:r>
              <a:rPr lang="en-US" dirty="0"/>
              <a:t>lower risk, diversified investments</a:t>
            </a:r>
          </a:p>
          <a:p>
            <a:pPr lvl="1">
              <a:defRPr/>
            </a:pPr>
            <a:r>
              <a:rPr lang="en-US" dirty="0"/>
              <a:t>Tradeoff between using money now and investing it for the future or to pay off debt or buy insurance</a:t>
            </a:r>
          </a:p>
        </p:txBody>
      </p:sp>
    </p:spTree>
    <p:extLst>
      <p:ext uri="{BB962C8B-B14F-4D97-AF65-F5344CB8AC3E}">
        <p14:creationId xmlns:p14="http://schemas.microsoft.com/office/powerpoint/2010/main" val="1942258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Retirement Planning</a:t>
            </a:r>
          </a:p>
        </p:txBody>
      </p:sp>
      <p:sp>
        <p:nvSpPr>
          <p:cNvPr id="3" name="Content Placeholder 2"/>
          <p:cNvSpPr>
            <a:spLocks noGrp="1"/>
          </p:cNvSpPr>
          <p:nvPr>
            <p:ph idx="1"/>
          </p:nvPr>
        </p:nvSpPr>
        <p:spPr/>
        <p:txBody>
          <a:bodyPr/>
          <a:lstStyle/>
          <a:p>
            <a:pPr>
              <a:buFont typeface="Arial" charset="0"/>
              <a:buChar char="•"/>
              <a:defRPr/>
            </a:pPr>
            <a:r>
              <a:rPr lang="en-US" dirty="0"/>
              <a:t>Ensure that you have sufficient funds at the time you retire</a:t>
            </a:r>
          </a:p>
          <a:p>
            <a:pPr>
              <a:buFont typeface="Arial" charset="0"/>
              <a:buChar char="•"/>
              <a:defRPr/>
            </a:pPr>
            <a:r>
              <a:rPr lang="en-US" dirty="0"/>
              <a:t>Retirement Account Trade-off</a:t>
            </a:r>
          </a:p>
          <a:p>
            <a:pPr lvl="1">
              <a:defRPr/>
            </a:pPr>
            <a:r>
              <a:rPr lang="en-US" dirty="0"/>
              <a:t>Saving for retirement limits current spending</a:t>
            </a:r>
          </a:p>
          <a:p>
            <a:pPr lvl="1">
              <a:defRPr/>
            </a:pPr>
            <a:r>
              <a:rPr lang="en-US" dirty="0"/>
              <a:t>Ensure you maintain liquidity</a:t>
            </a:r>
          </a:p>
          <a:p>
            <a:pPr lvl="1">
              <a:defRPr/>
            </a:pPr>
            <a:r>
              <a:rPr lang="en-US" dirty="0"/>
              <a:t>Consider your goals</a:t>
            </a:r>
          </a:p>
        </p:txBody>
      </p:sp>
    </p:spTree>
    <p:extLst>
      <p:ext uri="{BB962C8B-B14F-4D97-AF65-F5344CB8AC3E}">
        <p14:creationId xmlns:p14="http://schemas.microsoft.com/office/powerpoint/2010/main" val="1942258313"/>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7577</TotalTime>
  <Words>1061</Words>
  <Application>Microsoft Office PowerPoint</Application>
  <PresentationFormat>On-screen Show (4:3)</PresentationFormat>
  <Paragraphs>292</Paragraphs>
  <Slides>20</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20</vt:i4>
      </vt:variant>
    </vt:vector>
  </HeadingPairs>
  <TitlesOfParts>
    <vt:vector size="33" baseType="lpstr">
      <vt:lpstr>ＭＳ Ｐゴシック</vt:lpstr>
      <vt:lpstr>PearsonMATHPRO02</vt:lpstr>
      <vt:lpstr>UniversLTPro-55Roman</vt:lpstr>
      <vt:lpstr>UniversLTPro-65Bold</vt:lpstr>
      <vt:lpstr>UniversLTStd-Bold</vt:lpstr>
      <vt:lpstr>UniversLTStd-BoldCn</vt:lpstr>
      <vt:lpstr>UniversLTStd-Cn</vt:lpstr>
      <vt:lpstr>Arial</vt:lpstr>
      <vt:lpstr>Calibri</vt:lpstr>
      <vt:lpstr>Times New Roman</vt:lpstr>
      <vt:lpstr>Verdana</vt:lpstr>
      <vt:lpstr>Wingdings</vt:lpstr>
      <vt:lpstr>508 Lecture</vt:lpstr>
      <vt:lpstr>Personal Finance</vt:lpstr>
      <vt:lpstr>Chapter Objectives</vt:lpstr>
      <vt:lpstr>Your Financial Transactions</vt:lpstr>
      <vt:lpstr>Budgeting</vt:lpstr>
      <vt:lpstr>Managing Finances</vt:lpstr>
      <vt:lpstr>Financing</vt:lpstr>
      <vt:lpstr>Protecting Your Assets and Income</vt:lpstr>
      <vt:lpstr>Managing Investments</vt:lpstr>
      <vt:lpstr>Retirement Planning</vt:lpstr>
      <vt:lpstr>Maintaining Your Financial Documents</vt:lpstr>
      <vt:lpstr>Documents Used for Financial Planning (1 of 3)</vt:lpstr>
      <vt:lpstr>Documents Used for Financial Planning (2 of 3)</vt:lpstr>
      <vt:lpstr>Documents Used for Financial Planning (3 of 3)</vt:lpstr>
      <vt:lpstr>Integrating the Components</vt:lpstr>
      <vt:lpstr>Integrating the Components Example (1 of 6)</vt:lpstr>
      <vt:lpstr>Integrating the Components Example (2 of 6)</vt:lpstr>
      <vt:lpstr>Integrating the Components Example (3 of 6)</vt:lpstr>
      <vt:lpstr>Integrating the Components Example (4 of 6)</vt:lpstr>
      <vt:lpstr>Integrating the Components Example (5 of 6)</vt:lpstr>
      <vt:lpstr>Integrating the Components Example (6 of 6)</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Finance, Fourth Canadian Edition</dc:title>
  <dc:subject>Finance</dc:subject>
  <dc:creator>Jeff Madura and Hardeep Singh Gill</dc:creator>
  <cp:keywords>Finance</cp:keywords>
  <dc:description/>
  <cp:lastModifiedBy>setup</cp:lastModifiedBy>
  <cp:revision>604</cp:revision>
  <dcterms:created xsi:type="dcterms:W3CDTF">2014-07-14T20:04:21Z</dcterms:created>
  <dcterms:modified xsi:type="dcterms:W3CDTF">2018-11-29T20:08:52Z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