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9" r:id="rId2"/>
    <p:sldId id="260" r:id="rId3"/>
    <p:sldId id="261" r:id="rId4"/>
    <p:sldId id="262" r:id="rId5"/>
    <p:sldId id="263" r:id="rId6"/>
    <p:sldId id="264" r:id="rId7"/>
    <p:sldId id="299" r:id="rId8"/>
    <p:sldId id="265" r:id="rId9"/>
    <p:sldId id="266" r:id="rId10"/>
    <p:sldId id="267" r:id="rId11"/>
    <p:sldId id="268" r:id="rId12"/>
    <p:sldId id="269" r:id="rId13"/>
    <p:sldId id="270" r:id="rId14"/>
    <p:sldId id="271" r:id="rId15"/>
    <p:sldId id="300" r:id="rId16"/>
    <p:sldId id="301" r:id="rId17"/>
    <p:sldId id="302" r:id="rId18"/>
    <p:sldId id="303" r:id="rId19"/>
    <p:sldId id="272" r:id="rId20"/>
    <p:sldId id="304" r:id="rId21"/>
    <p:sldId id="305" r:id="rId22"/>
    <p:sldId id="306" r:id="rId23"/>
    <p:sldId id="274" r:id="rId24"/>
    <p:sldId id="275" r:id="rId25"/>
    <p:sldId id="276" r:id="rId26"/>
    <p:sldId id="277" r:id="rId27"/>
    <p:sldId id="278" r:id="rId28"/>
    <p:sldId id="307"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CDF4"/>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41" autoAdjust="0"/>
    <p:restoredTop sz="82754" autoAdjust="0"/>
  </p:normalViewPr>
  <p:slideViewPr>
    <p:cSldViewPr>
      <p:cViewPr varScale="1">
        <p:scale>
          <a:sx n="115" d="100"/>
          <a:sy n="115" d="100"/>
        </p:scale>
        <p:origin x="1572" y="108"/>
      </p:cViewPr>
      <p:guideLst>
        <p:guide orient="horz" pos="2160"/>
        <p:guide pos="2880"/>
      </p:guideLst>
    </p:cSldViewPr>
  </p:slideViewPr>
  <p:outlineViewPr>
    <p:cViewPr>
      <p:scale>
        <a:sx n="33" d="100"/>
        <a:sy n="33" d="100"/>
      </p:scale>
      <p:origin x="0" y="42114"/>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15 -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15 -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15 -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15 -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15 -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15 -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www.lawdepot.com/" TargetMode="External"/><Relationship Id="rId2" Type="http://schemas.openxmlformats.org/officeDocument/2006/relationships/hyperlink" Target="LawDepot.com"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hyperlink" Target="http://www.taxtips.ca/willsandestates/probatefees.htm" TargetMode="Externa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15</a:t>
            </a:r>
            <a:endParaRPr lang="en-US" dirty="0"/>
          </a:p>
        </p:txBody>
      </p:sp>
      <p:sp>
        <p:nvSpPr>
          <p:cNvPr id="5" name="Text Placeholder 4"/>
          <p:cNvSpPr>
            <a:spLocks noGrp="1"/>
          </p:cNvSpPr>
          <p:nvPr>
            <p:ph type="body" sz="quarter" idx="15"/>
          </p:nvPr>
        </p:nvSpPr>
        <p:spPr/>
        <p:txBody>
          <a:bodyPr/>
          <a:lstStyle/>
          <a:p>
            <a:r>
              <a:rPr lang="en-US" dirty="0" smtClean="0"/>
              <a:t>Estate Planning</a:t>
            </a:r>
            <a:endParaRPr lang="en-US" dirty="0"/>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Components of a </a:t>
            </a:r>
            <a:r>
              <a:rPr lang="en-US" dirty="0" smtClean="0"/>
              <a:t>Will </a:t>
            </a:r>
            <a:r>
              <a:rPr lang="en-US" sz="2000" b="0" dirty="0" smtClean="0"/>
              <a:t>(1 of 3)</a:t>
            </a:r>
            <a:endParaRPr lang="en-US" b="0" dirty="0"/>
          </a:p>
        </p:txBody>
      </p:sp>
      <p:sp>
        <p:nvSpPr>
          <p:cNvPr id="3" name="Content Placeholder 2"/>
          <p:cNvSpPr>
            <a:spLocks noGrp="1"/>
          </p:cNvSpPr>
          <p:nvPr>
            <p:ph idx="1"/>
          </p:nvPr>
        </p:nvSpPr>
        <p:spPr>
          <a:xfrm>
            <a:off x="457200" y="1600200"/>
            <a:ext cx="8229600" cy="4648200"/>
          </a:xfrm>
        </p:spPr>
        <p:txBody>
          <a:bodyPr/>
          <a:lstStyle/>
          <a:p>
            <a:pPr>
              <a:lnSpc>
                <a:spcPct val="95000"/>
              </a:lnSpc>
            </a:pPr>
            <a:r>
              <a:rPr lang="en-US" dirty="0">
                <a:ea typeface="ＭＳ Ｐゴシック" pitchFamily="34" charset="-128"/>
              </a:rPr>
              <a:t>Testator Identification (who made the will)</a:t>
            </a:r>
          </a:p>
          <a:p>
            <a:pPr>
              <a:lnSpc>
                <a:spcPct val="95000"/>
              </a:lnSpc>
            </a:pPr>
            <a:r>
              <a:rPr lang="en-US" dirty="0">
                <a:ea typeface="ＭＳ Ｐゴシック" pitchFamily="34" charset="-128"/>
              </a:rPr>
              <a:t>Revocation of Previous Wills (revokes all other wills, declares this will to be the last)</a:t>
            </a:r>
          </a:p>
          <a:p>
            <a:pPr>
              <a:lnSpc>
                <a:spcPct val="95000"/>
              </a:lnSpc>
            </a:pPr>
            <a:r>
              <a:rPr lang="en-US" dirty="0">
                <a:ea typeface="ＭＳ Ｐゴシック" pitchFamily="34" charset="-128"/>
              </a:rPr>
              <a:t>Appointment of Executor (Personal Representative) (entitled to be paid)</a:t>
            </a:r>
          </a:p>
          <a:p>
            <a:pPr marL="256032" lvl="1" indent="-256032">
              <a:lnSpc>
                <a:spcPct val="95000"/>
              </a:lnSpc>
              <a:spcBef>
                <a:spcPts val="1500"/>
              </a:spcBef>
              <a:buFontTx/>
              <a:buChar char="•"/>
            </a:pPr>
            <a:r>
              <a:rPr lang="en-US" sz="2800" dirty="0">
                <a:ea typeface="ＭＳ Ｐゴシック" pitchFamily="34" charset="-128"/>
              </a:rPr>
              <a:t>Trustee (if applicable): an individual or organization that is responsible for the management of assets held in trust for one or more of the beneficiaries of a will (often same person as the executor)</a:t>
            </a:r>
            <a:endParaRPr lang="en-US" sz="2800" dirty="0"/>
          </a:p>
        </p:txBody>
      </p:sp>
    </p:spTree>
    <p:extLst>
      <p:ext uri="{BB962C8B-B14F-4D97-AF65-F5344CB8AC3E}">
        <p14:creationId xmlns:p14="http://schemas.microsoft.com/office/powerpoint/2010/main" val="3694887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Executor</a:t>
            </a:r>
          </a:p>
        </p:txBody>
      </p:sp>
      <p:sp>
        <p:nvSpPr>
          <p:cNvPr id="3" name="Content Placeholder 2"/>
          <p:cNvSpPr>
            <a:spLocks noGrp="1"/>
          </p:cNvSpPr>
          <p:nvPr>
            <p:ph idx="1"/>
          </p:nvPr>
        </p:nvSpPr>
        <p:spPr>
          <a:xfrm>
            <a:off x="457200" y="1600200"/>
            <a:ext cx="8229600" cy="4572000"/>
          </a:xfrm>
        </p:spPr>
        <p:txBody>
          <a:bodyPr/>
          <a:lstStyle/>
          <a:p>
            <a:r>
              <a:rPr lang="en-US" dirty="0">
                <a:ea typeface="ＭＳ Ｐゴシック" pitchFamily="34" charset="-128"/>
              </a:rPr>
              <a:t>An executor may be required to:</a:t>
            </a:r>
          </a:p>
          <a:p>
            <a:pPr lvl="1"/>
            <a:r>
              <a:rPr lang="en-US" dirty="0">
                <a:ea typeface="ＭＳ Ｐゴシック" pitchFamily="34" charset="-128"/>
              </a:rPr>
              <a:t>Collect any money owed to the estate,</a:t>
            </a:r>
          </a:p>
          <a:p>
            <a:pPr lvl="1"/>
            <a:r>
              <a:rPr lang="en-US" dirty="0">
                <a:ea typeface="ＭＳ Ｐゴシック" pitchFamily="34" charset="-128"/>
              </a:rPr>
              <a:t>Pay off any debts owed by the estate,</a:t>
            </a:r>
          </a:p>
          <a:p>
            <a:pPr lvl="1"/>
            <a:r>
              <a:rPr lang="en-US" dirty="0">
                <a:ea typeface="ＭＳ Ｐゴシック" pitchFamily="34" charset="-128"/>
              </a:rPr>
              <a:t>Sell specific assets that are part of the estate,</a:t>
            </a:r>
          </a:p>
          <a:p>
            <a:pPr lvl="1"/>
            <a:r>
              <a:rPr lang="en-US" dirty="0">
                <a:ea typeface="ＭＳ Ｐゴシック" pitchFamily="34" charset="-128"/>
              </a:rPr>
              <a:t>Distribute the proceeds as specified in the will, and</a:t>
            </a:r>
          </a:p>
          <a:p>
            <a:pPr lvl="1"/>
            <a:r>
              <a:rPr lang="en-US" dirty="0">
                <a:ea typeface="ＭＳ Ｐゴシック" pitchFamily="34" charset="-128"/>
              </a:rPr>
              <a:t>Notify everyone with an interest in the estate</a:t>
            </a:r>
          </a:p>
          <a:p>
            <a:r>
              <a:rPr lang="en-US" dirty="0">
                <a:ea typeface="ＭＳ Ｐゴシック" pitchFamily="34" charset="-128"/>
              </a:rPr>
              <a:t>Select an executor who:</a:t>
            </a:r>
          </a:p>
          <a:p>
            <a:pPr lvl="1"/>
            <a:r>
              <a:rPr lang="en-US" dirty="0">
                <a:ea typeface="ＭＳ Ｐゴシック" pitchFamily="34" charset="-128"/>
              </a:rPr>
              <a:t>will serve your interests in distributing the assets </a:t>
            </a:r>
          </a:p>
          <a:p>
            <a:pPr lvl="1"/>
            <a:r>
              <a:rPr lang="en-US" dirty="0">
                <a:ea typeface="ＭＳ Ｐゴシック" pitchFamily="34" charset="-128"/>
              </a:rPr>
              <a:t>Is capable of handling the process</a:t>
            </a:r>
          </a:p>
          <a:p>
            <a:pPr lvl="1"/>
            <a:r>
              <a:rPr lang="en-US" dirty="0">
                <a:ea typeface="ＭＳ Ｐゴシック" pitchFamily="34" charset="-128"/>
              </a:rPr>
              <a:t>Is sufficiently organized to be timely</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Components of a Will </a:t>
            </a:r>
            <a:r>
              <a:rPr lang="en-US" sz="2000" b="0" dirty="0" smtClean="0"/>
              <a:t>(2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Appointment of Guardian for Minor Children</a:t>
            </a:r>
          </a:p>
          <a:p>
            <a:r>
              <a:rPr lang="en-US" dirty="0">
                <a:ea typeface="ＭＳ Ｐゴシック" pitchFamily="34" charset="-128"/>
              </a:rPr>
              <a:t>Authorization to Pay Debts (prior to distributing assets)</a:t>
            </a:r>
          </a:p>
          <a:p>
            <a:r>
              <a:rPr lang="en-US" dirty="0">
                <a:ea typeface="ＭＳ Ｐゴシック" pitchFamily="34" charset="-128"/>
              </a:rPr>
              <a:t>Authorization to Make Bequests (gifts in will)</a:t>
            </a:r>
          </a:p>
          <a:p>
            <a:r>
              <a:rPr lang="en-US" dirty="0">
                <a:ea typeface="ＭＳ Ｐゴシック" pitchFamily="34" charset="-128"/>
              </a:rPr>
              <a:t>Distribution of Residue (amount after all financial obligations fulfilled, could be % or $ amounts)</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Components of a Will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Administration of the Estate (instructions can be detailed or simple)</a:t>
            </a:r>
          </a:p>
          <a:p>
            <a:r>
              <a:rPr lang="en-US" dirty="0">
                <a:ea typeface="ＭＳ Ｐゴシック" pitchFamily="34" charset="-128"/>
              </a:rPr>
              <a:t>Liability (limits liability of a trustee who acts in good faith)</a:t>
            </a:r>
          </a:p>
          <a:p>
            <a:r>
              <a:rPr lang="en-US" dirty="0">
                <a:ea typeface="ＭＳ Ｐゴシック" pitchFamily="34" charset="-128"/>
              </a:rPr>
              <a:t>Signatures (must be dated and signed by the testator and two witnesses to be valid)</a:t>
            </a:r>
          </a:p>
          <a:p>
            <a:r>
              <a:rPr lang="en-US" dirty="0">
                <a:ea typeface="ＭＳ Ｐゴシック" pitchFamily="34" charset="-128"/>
              </a:rPr>
              <a:t>Letter of Last Instruction (supplement, preferences regarding funeral, where any key financial documents are stored)</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84728"/>
          </a:xfrm>
        </p:spPr>
        <p:txBody>
          <a:bodyPr anchor="t"/>
          <a:lstStyle/>
          <a:p>
            <a:r>
              <a:rPr lang="en-US" dirty="0"/>
              <a:t>Sample Last Will and </a:t>
            </a:r>
            <a:r>
              <a:rPr lang="en-US" dirty="0" smtClean="0"/>
              <a:t>Testament </a:t>
            </a:r>
            <a:r>
              <a:rPr lang="en-US" sz="2000" b="0" dirty="0" smtClean="0"/>
              <a:t>(1 of 9)</a:t>
            </a:r>
            <a:endParaRPr lang="en-US" b="0" dirty="0"/>
          </a:p>
        </p:txBody>
      </p:sp>
      <p:sp>
        <p:nvSpPr>
          <p:cNvPr id="3" name="Content Placeholder 2"/>
          <p:cNvSpPr>
            <a:spLocks noGrp="1"/>
          </p:cNvSpPr>
          <p:nvPr>
            <p:ph idx="1"/>
          </p:nvPr>
        </p:nvSpPr>
        <p:spPr>
          <a:xfrm>
            <a:off x="457200" y="914401"/>
            <a:ext cx="8229600" cy="419100"/>
          </a:xfrm>
        </p:spPr>
        <p:txBody>
          <a:bodyPr/>
          <a:lstStyle/>
          <a:p>
            <a:pPr marL="0" indent="0">
              <a:buNone/>
            </a:pPr>
            <a:r>
              <a:rPr lang="en-US" sz="2400" b="1" dirty="0" smtClean="0"/>
              <a:t>Exhibit 15.2</a:t>
            </a:r>
            <a:r>
              <a:rPr lang="en-US" sz="2400" dirty="0" smtClean="0"/>
              <a:t> </a:t>
            </a:r>
            <a:r>
              <a:rPr lang="en-US" sz="2400" dirty="0"/>
              <a:t>A Sample Last Will and Testament</a:t>
            </a:r>
          </a:p>
        </p:txBody>
      </p:sp>
      <p:sp>
        <p:nvSpPr>
          <p:cNvPr id="5" name="Content Placeholder 4"/>
          <p:cNvSpPr>
            <a:spLocks noGrp="1"/>
          </p:cNvSpPr>
          <p:nvPr>
            <p:ph idx="13"/>
          </p:nvPr>
        </p:nvSpPr>
        <p:spPr>
          <a:xfrm>
            <a:off x="457200" y="1447800"/>
            <a:ext cx="8229600" cy="3886200"/>
          </a:xfrm>
        </p:spPr>
        <p:txBody>
          <a:bodyPr/>
          <a:lstStyle/>
          <a:p>
            <a:pPr marL="0" indent="0">
              <a:buNone/>
            </a:pPr>
            <a:r>
              <a:rPr lang="en-US" sz="1600" b="1" dirty="0"/>
              <a:t>Last Will and Testament</a:t>
            </a:r>
            <a:endParaRPr lang="en-US" sz="1600" dirty="0"/>
          </a:p>
          <a:p>
            <a:pPr marL="0" indent="0">
              <a:buNone/>
            </a:pPr>
            <a:r>
              <a:rPr lang="en-US" sz="1600" b="1" dirty="0"/>
              <a:t>THIS IS THE LAST WILL </a:t>
            </a:r>
            <a:r>
              <a:rPr lang="en-US" sz="1600" dirty="0"/>
              <a:t>of me, </a:t>
            </a:r>
            <a:r>
              <a:rPr lang="en-US" sz="1600" b="1" dirty="0"/>
              <a:t>James T. Smith</a:t>
            </a:r>
            <a:r>
              <a:rPr lang="en-US" sz="1600" dirty="0"/>
              <a:t>, presently of the City of Brampton, in the Province of Ontario.</a:t>
            </a:r>
          </a:p>
          <a:p>
            <a:pPr marL="342900" indent="-342900">
              <a:buClrTx/>
              <a:buAutoNum type="arabicPeriod"/>
            </a:pPr>
            <a:r>
              <a:rPr lang="en-US" sz="1600" b="1" dirty="0" smtClean="0"/>
              <a:t>I </a:t>
            </a:r>
            <a:r>
              <a:rPr lang="en-US" sz="1600" b="1" dirty="0"/>
              <a:t>REVOKE</a:t>
            </a:r>
            <a:r>
              <a:rPr lang="en-US" sz="1600" dirty="0"/>
              <a:t> all former wills and codicils</a:t>
            </a:r>
            <a:r>
              <a:rPr lang="en-US" sz="1600" dirty="0" smtClean="0"/>
              <a:t>.</a:t>
            </a:r>
          </a:p>
          <a:p>
            <a:pPr marL="342900" indent="-342900">
              <a:buClrTx/>
              <a:buFont typeface="+mj-lt"/>
              <a:buAutoNum type="arabicPeriod"/>
            </a:pPr>
            <a:r>
              <a:rPr lang="en-US" sz="1600" b="1" dirty="0" smtClean="0"/>
              <a:t>I </a:t>
            </a:r>
            <a:r>
              <a:rPr lang="en-US" sz="1600" b="1" dirty="0"/>
              <a:t>APPOINT</a:t>
            </a:r>
            <a:r>
              <a:rPr lang="en-US" sz="1600" dirty="0"/>
              <a:t> my Spouse, Karen A. Smith, as sole Executrix and Trustee of this my Will, but if my Spouse should predecease me, or shall refuse or be unable to act or continue to act as Executrix and Trustee or die before the trusts created in this Will shall have terminated, then I APPOINT Edward J. Smith of Brampton, Ontario to be the Executor and Trustee of this my Will in the place of my Spouse</a:t>
            </a:r>
            <a:r>
              <a:rPr lang="en-US" sz="1600" dirty="0" smtClean="0"/>
              <a:t>. </a:t>
            </a:r>
            <a:endParaRPr lang="en-US" sz="1600" dirty="0"/>
          </a:p>
          <a:p>
            <a:pPr marL="342900" indent="-342900">
              <a:buClrTx/>
              <a:buFont typeface="+mj-lt"/>
              <a:buAutoNum type="arabicPeriod"/>
            </a:pPr>
            <a:r>
              <a:rPr lang="en-US" sz="1600" dirty="0" smtClean="0"/>
              <a:t>If </a:t>
            </a:r>
            <a:r>
              <a:rPr lang="en-US" sz="1600" dirty="0"/>
              <a:t>my Spouse predeceases me, then </a:t>
            </a:r>
            <a:r>
              <a:rPr lang="en-US" sz="1600" b="1" dirty="0"/>
              <a:t>I APPOINT </a:t>
            </a:r>
            <a:r>
              <a:rPr lang="en-US" sz="1600" dirty="0"/>
              <a:t>Edward J. Smith of Brampton, Ontario and Marie S. Smith of Toronto, Ontario, or the survivor of them, to be the Guardian of the persons of my infant children during their respective minorities.</a:t>
            </a:r>
          </a:p>
          <a:p>
            <a:pPr marL="0" indent="0">
              <a:buNone/>
            </a:pPr>
            <a:r>
              <a:rPr lang="en-US" sz="1600" dirty="0"/>
              <a:t> </a:t>
            </a:r>
          </a:p>
          <a:p>
            <a:pPr marL="0" indent="0">
              <a:buNone/>
            </a:pPr>
            <a:r>
              <a:rPr lang="en-US" sz="1600" dirty="0"/>
              <a:t> </a:t>
            </a:r>
          </a:p>
          <a:p>
            <a:pPr marL="0" indent="0">
              <a:buNone/>
            </a:pPr>
            <a:endParaRPr lang="en-US" sz="1400" dirty="0"/>
          </a:p>
        </p:txBody>
      </p:sp>
    </p:spTree>
    <p:extLst>
      <p:ext uri="{BB962C8B-B14F-4D97-AF65-F5344CB8AC3E}">
        <p14:creationId xmlns:p14="http://schemas.microsoft.com/office/powerpoint/2010/main" val="3694887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32353"/>
          </a:xfrm>
        </p:spPr>
        <p:txBody>
          <a:bodyPr anchor="t"/>
          <a:lstStyle/>
          <a:p>
            <a:r>
              <a:rPr lang="en-US" dirty="0"/>
              <a:t>Sample Last Will and </a:t>
            </a:r>
            <a:r>
              <a:rPr lang="en-US" dirty="0" smtClean="0"/>
              <a:t>Testament </a:t>
            </a:r>
            <a:r>
              <a:rPr lang="en-US" sz="2000" b="0" dirty="0" smtClean="0"/>
              <a:t>(2 of 9)</a:t>
            </a:r>
            <a:endParaRPr lang="en-US" b="0" dirty="0"/>
          </a:p>
        </p:txBody>
      </p:sp>
      <p:sp>
        <p:nvSpPr>
          <p:cNvPr id="3" name="Content Placeholder 2"/>
          <p:cNvSpPr>
            <a:spLocks noGrp="1"/>
          </p:cNvSpPr>
          <p:nvPr>
            <p:ph idx="1"/>
          </p:nvPr>
        </p:nvSpPr>
        <p:spPr>
          <a:xfrm>
            <a:off x="457200" y="914401"/>
            <a:ext cx="8229600" cy="419100"/>
          </a:xfrm>
        </p:spPr>
        <p:txBody>
          <a:bodyPr/>
          <a:lstStyle/>
          <a:p>
            <a:pPr marL="0" indent="0">
              <a:buNone/>
            </a:pPr>
            <a:r>
              <a:rPr lang="en-US" sz="2400" b="1" dirty="0" smtClean="0"/>
              <a:t>Exhibit 15.2 </a:t>
            </a:r>
            <a:r>
              <a:rPr lang="en-US" sz="2400" i="1" dirty="0" smtClean="0"/>
              <a:t>Continued</a:t>
            </a:r>
            <a:endParaRPr lang="en-US" sz="2400" i="1" dirty="0"/>
          </a:p>
        </p:txBody>
      </p:sp>
      <p:sp>
        <p:nvSpPr>
          <p:cNvPr id="5" name="Content Placeholder 4"/>
          <p:cNvSpPr>
            <a:spLocks noGrp="1"/>
          </p:cNvSpPr>
          <p:nvPr>
            <p:ph idx="13"/>
          </p:nvPr>
        </p:nvSpPr>
        <p:spPr>
          <a:xfrm>
            <a:off x="457200" y="1447800"/>
            <a:ext cx="8229600" cy="4800600"/>
          </a:xfrm>
        </p:spPr>
        <p:txBody>
          <a:bodyPr/>
          <a:lstStyle/>
          <a:p>
            <a:pPr marL="0" indent="0">
              <a:buNone/>
            </a:pPr>
            <a:r>
              <a:rPr lang="en-US" sz="1600" b="1" dirty="0" smtClean="0"/>
              <a:t>Disposition </a:t>
            </a:r>
            <a:r>
              <a:rPr lang="en-US" sz="1600" b="1" dirty="0"/>
              <a:t>of Estate</a:t>
            </a:r>
            <a:endParaRPr lang="en-US" sz="1600" dirty="0"/>
          </a:p>
          <a:p>
            <a:pPr marL="342900" indent="-342900">
              <a:spcBef>
                <a:spcPts val="0"/>
              </a:spcBef>
              <a:buClrTx/>
              <a:buFont typeface="+mj-lt"/>
              <a:buAutoNum type="arabicPeriod" startAt="4"/>
            </a:pPr>
            <a:r>
              <a:rPr lang="en-US" sz="1600" b="1" dirty="0" smtClean="0"/>
              <a:t>I </a:t>
            </a:r>
            <a:r>
              <a:rPr lang="en-US" sz="1600" b="1" dirty="0"/>
              <a:t>GIVE AND APPOINT </a:t>
            </a:r>
            <a:r>
              <a:rPr lang="en-US" sz="1600" dirty="0"/>
              <a:t>to my Trustee all my property wherever located including any property over which I may have a power of appointment, upon the following trusts</a:t>
            </a:r>
            <a:r>
              <a:rPr lang="en-US" sz="1600" dirty="0" smtClean="0"/>
              <a:t>:</a:t>
            </a:r>
          </a:p>
          <a:p>
            <a:pPr marL="342900" indent="-342900">
              <a:spcBef>
                <a:spcPts val="0"/>
              </a:spcBef>
              <a:buClrTx/>
              <a:buFont typeface="+mj-lt"/>
              <a:buAutoNum type="arabicPeriod" startAt="4"/>
            </a:pPr>
            <a:endParaRPr lang="en-US" sz="1600" dirty="0" smtClean="0"/>
          </a:p>
          <a:p>
            <a:pPr marL="677863" indent="-342900">
              <a:spcBef>
                <a:spcPts val="0"/>
              </a:spcBef>
              <a:buClrTx/>
              <a:buFont typeface="+mj-lt"/>
              <a:buAutoNum type="alphaLcPeriod"/>
            </a:pPr>
            <a:r>
              <a:rPr lang="en-US" sz="1600" dirty="0" smtClean="0"/>
              <a:t>To </a:t>
            </a:r>
            <a:r>
              <a:rPr lang="en-US" sz="1600" dirty="0"/>
              <a:t>pay my legally enforceable debts, funeral expenses and </a:t>
            </a:r>
            <a:r>
              <a:rPr lang="en-US" sz="1600" dirty="0" smtClean="0"/>
              <a:t>all expenses in </a:t>
            </a:r>
            <a:r>
              <a:rPr lang="en-US" sz="1600" dirty="0"/>
              <a:t>connection with the administration of my estate and the trusts created by my Will as soon as convenient after my death</a:t>
            </a:r>
            <a:r>
              <a:rPr lang="en-US" sz="1600" dirty="0" smtClean="0"/>
              <a:t>.</a:t>
            </a:r>
          </a:p>
          <a:p>
            <a:pPr marL="677863" indent="-342900">
              <a:spcBef>
                <a:spcPts val="0"/>
              </a:spcBef>
              <a:buClrTx/>
              <a:buFont typeface="+mj-lt"/>
              <a:buAutoNum type="alphaLcPeriod"/>
            </a:pPr>
            <a:r>
              <a:rPr lang="en-US" sz="1600" dirty="0" smtClean="0"/>
              <a:t>To </a:t>
            </a:r>
            <a:r>
              <a:rPr lang="en-US" sz="1600" dirty="0"/>
              <a:t>deliver, transfer and pay to Edward J. Smith of Brampton, Ontario, if he shall survive me, for his own use absolutely, the following: my gold watch.</a:t>
            </a:r>
          </a:p>
          <a:p>
            <a:pPr marL="677863" indent="-342900">
              <a:spcBef>
                <a:spcPts val="0"/>
              </a:spcBef>
              <a:buClrTx/>
              <a:buFont typeface="+mj-lt"/>
              <a:buAutoNum type="alphaLcPeriod"/>
            </a:pPr>
            <a:r>
              <a:rPr lang="en-US" sz="1600" dirty="0" smtClean="0"/>
              <a:t>To </a:t>
            </a:r>
            <a:r>
              <a:rPr lang="en-US" sz="1600" dirty="0"/>
              <a:t>transfer the residue of my estate to my Spouse, if she survives me for Thirty (30) full days, for her own use </a:t>
            </a:r>
            <a:r>
              <a:rPr lang="en-US" sz="1600" dirty="0" smtClean="0"/>
              <a:t>absolutely.</a:t>
            </a:r>
          </a:p>
          <a:p>
            <a:pPr marL="677863" indent="-342900">
              <a:spcBef>
                <a:spcPts val="0"/>
              </a:spcBef>
              <a:buClrTx/>
              <a:buFont typeface="+mj-lt"/>
              <a:buAutoNum type="alphaLcPeriod"/>
            </a:pPr>
            <a:r>
              <a:rPr lang="en-US" sz="1600" dirty="0" smtClean="0"/>
              <a:t>If </a:t>
            </a:r>
            <a:r>
              <a:rPr lang="en-US" sz="1600" dirty="0"/>
              <a:t>my Spouse should predecease me or should survive me but die within a period of thirty (30) days after my death, I DIRECT my Trustee to hold in trust the residue of my estate for my child: Cheryl D. Smith of Brampton, Ontario, if that child is alive at my death, and to keep that share invested and to pay the whole or such part of the net income derived therefrom and any amount or amounts out of the capital that my Trustee may deem advisable to that child or for the maintenance, education, or benefit of that child </a:t>
            </a:r>
            <a:r>
              <a:rPr lang="en-US" sz="1600" dirty="0" smtClean="0"/>
              <a:t>until he </a:t>
            </a:r>
            <a:r>
              <a:rPr lang="en-US" sz="1600" dirty="0"/>
              <a:t>or she reaches the age of 25 years and thereupon to pay and transfer the remainder of the part of that share to that child</a:t>
            </a:r>
            <a:r>
              <a:rPr lang="en-US" sz="1600" dirty="0" smtClean="0"/>
              <a:t>. </a:t>
            </a:r>
            <a:endParaRPr lang="en-US" sz="1600" dirty="0"/>
          </a:p>
          <a:p>
            <a:pPr marL="0" indent="0">
              <a:buNone/>
            </a:pPr>
            <a:endParaRPr lang="en-US" sz="1400" dirty="0"/>
          </a:p>
        </p:txBody>
      </p:sp>
    </p:spTree>
    <p:extLst>
      <p:ext uri="{BB962C8B-B14F-4D97-AF65-F5344CB8AC3E}">
        <p14:creationId xmlns:p14="http://schemas.microsoft.com/office/powerpoint/2010/main" val="1839231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65678"/>
          </a:xfrm>
        </p:spPr>
        <p:txBody>
          <a:bodyPr anchor="t"/>
          <a:lstStyle/>
          <a:p>
            <a:r>
              <a:rPr lang="en-US" dirty="0"/>
              <a:t>Sample Last Will and </a:t>
            </a:r>
            <a:r>
              <a:rPr lang="en-US" dirty="0" smtClean="0"/>
              <a:t>Testament </a:t>
            </a:r>
            <a:r>
              <a:rPr lang="en-US" sz="2000" b="0" dirty="0" smtClean="0"/>
              <a:t>(3 of 9)</a:t>
            </a:r>
            <a:endParaRPr lang="en-US" b="0" dirty="0"/>
          </a:p>
        </p:txBody>
      </p:sp>
      <p:sp>
        <p:nvSpPr>
          <p:cNvPr id="3" name="Content Placeholder 2"/>
          <p:cNvSpPr>
            <a:spLocks noGrp="1"/>
          </p:cNvSpPr>
          <p:nvPr>
            <p:ph idx="1"/>
          </p:nvPr>
        </p:nvSpPr>
        <p:spPr>
          <a:xfrm>
            <a:off x="457200" y="914401"/>
            <a:ext cx="8229600" cy="419100"/>
          </a:xfrm>
        </p:spPr>
        <p:txBody>
          <a:bodyPr/>
          <a:lstStyle/>
          <a:p>
            <a:pPr marL="0" indent="0">
              <a:buNone/>
            </a:pPr>
            <a:r>
              <a:rPr lang="en-US" sz="2400" b="1" dirty="0" smtClean="0"/>
              <a:t>Exhibit 15.2 </a:t>
            </a:r>
            <a:r>
              <a:rPr lang="en-US" sz="2400" i="1" dirty="0" smtClean="0"/>
              <a:t>Continued</a:t>
            </a:r>
            <a:endParaRPr lang="en-US" sz="2400" i="1" dirty="0"/>
          </a:p>
        </p:txBody>
      </p:sp>
      <p:sp>
        <p:nvSpPr>
          <p:cNvPr id="5" name="Content Placeholder 4"/>
          <p:cNvSpPr>
            <a:spLocks noGrp="1"/>
          </p:cNvSpPr>
          <p:nvPr>
            <p:ph idx="13"/>
          </p:nvPr>
        </p:nvSpPr>
        <p:spPr>
          <a:xfrm>
            <a:off x="457200" y="1447800"/>
            <a:ext cx="8229600" cy="4371975"/>
          </a:xfrm>
        </p:spPr>
        <p:txBody>
          <a:bodyPr/>
          <a:lstStyle/>
          <a:p>
            <a:pPr marL="0" indent="0">
              <a:spcBef>
                <a:spcPts val="600"/>
              </a:spcBef>
              <a:buNone/>
            </a:pPr>
            <a:r>
              <a:rPr lang="en-US" sz="1600" b="1" dirty="0" smtClean="0"/>
              <a:t>Administration </a:t>
            </a:r>
            <a:r>
              <a:rPr lang="en-US" sz="1600" b="1" dirty="0"/>
              <a:t>of Estate</a:t>
            </a:r>
            <a:endParaRPr lang="en-US" sz="1600" dirty="0"/>
          </a:p>
          <a:p>
            <a:pPr marL="342900" indent="-342900">
              <a:spcBef>
                <a:spcPts val="600"/>
              </a:spcBef>
              <a:buAutoNum type="arabicPlain" startAt="5"/>
            </a:pPr>
            <a:r>
              <a:rPr lang="en-US" sz="1600" b="1" dirty="0" smtClean="0"/>
              <a:t>TO </a:t>
            </a:r>
            <a:r>
              <a:rPr lang="en-US" sz="1600" b="1" dirty="0"/>
              <a:t>CARRY OUT </a:t>
            </a:r>
            <a:r>
              <a:rPr lang="en-US" sz="1600" dirty="0"/>
              <a:t>the terms of my Will, I give my Trustee the following powers to be used in his or her discretion at any time namely</a:t>
            </a:r>
            <a:r>
              <a:rPr lang="en-US" sz="1600" dirty="0" smtClean="0"/>
              <a:t>:</a:t>
            </a:r>
          </a:p>
          <a:p>
            <a:pPr marL="677863" indent="-342900">
              <a:spcBef>
                <a:spcPts val="600"/>
              </a:spcBef>
              <a:buClrTx/>
              <a:buFont typeface="+mj-lt"/>
              <a:buAutoNum type="alphaLcPeriod"/>
            </a:pPr>
            <a:r>
              <a:rPr lang="en-US" sz="1600" dirty="0" smtClean="0"/>
              <a:t>Subject </a:t>
            </a:r>
            <a:r>
              <a:rPr lang="en-US" sz="1600" dirty="0"/>
              <a:t>to my express direction to the contrary to use his or her discretion in the realization of my estate, with power to my Trustee to sell, call in and convert into money any part of my estate not consisting of money at such time or times, in such manner and upon such terms, and either for cash or credit or for part cash and part credit as my Trustee may in his or her uncontrolled discretion decide upon, or to postpone such conversion of my estate or any part or parts thereof for such length of time as he or she may think best and I HEREBY DECLARE that my Trustee may retain any portion of my estate in the form in which it may be at my death (notwithstanding that it may not be in the form of an investment in which trustees are authorized to invest trust funds, and whether or not there is a liability attached to any such portion of my estate) for such length of time as my Trustee may in his or her discretion deem advisable and my Trustee shall not be held responsible for any loss that may happen to my estate by reason of so doing</a:t>
            </a:r>
            <a:r>
              <a:rPr lang="en-US" sz="1600" dirty="0" smtClean="0"/>
              <a:t>.</a:t>
            </a:r>
          </a:p>
        </p:txBody>
      </p:sp>
    </p:spTree>
    <p:extLst>
      <p:ext uri="{BB962C8B-B14F-4D97-AF65-F5344CB8AC3E}">
        <p14:creationId xmlns:p14="http://schemas.microsoft.com/office/powerpoint/2010/main" val="1541518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32353"/>
          </a:xfrm>
        </p:spPr>
        <p:txBody>
          <a:bodyPr anchor="t"/>
          <a:lstStyle/>
          <a:p>
            <a:r>
              <a:rPr lang="en-US" dirty="0"/>
              <a:t>Sample Last Will and </a:t>
            </a:r>
            <a:r>
              <a:rPr lang="en-US" dirty="0" smtClean="0"/>
              <a:t>Testament </a:t>
            </a:r>
            <a:r>
              <a:rPr lang="en-US" sz="2000" b="0" dirty="0" smtClean="0"/>
              <a:t>(4 of 9)</a:t>
            </a:r>
            <a:endParaRPr lang="en-US" b="0" dirty="0"/>
          </a:p>
        </p:txBody>
      </p:sp>
      <p:sp>
        <p:nvSpPr>
          <p:cNvPr id="3" name="Content Placeholder 2"/>
          <p:cNvSpPr>
            <a:spLocks noGrp="1"/>
          </p:cNvSpPr>
          <p:nvPr>
            <p:ph idx="1"/>
          </p:nvPr>
        </p:nvSpPr>
        <p:spPr>
          <a:xfrm>
            <a:off x="457200" y="912812"/>
            <a:ext cx="8229600" cy="430213"/>
          </a:xfrm>
        </p:spPr>
        <p:txBody>
          <a:bodyPr/>
          <a:lstStyle/>
          <a:p>
            <a:pPr marL="0" indent="0">
              <a:buNone/>
            </a:pPr>
            <a:r>
              <a:rPr lang="en-US" sz="2400" b="1" dirty="0" smtClean="0"/>
              <a:t>Exhibit 15.2 </a:t>
            </a:r>
            <a:r>
              <a:rPr lang="en-US" sz="2400" i="1" dirty="0" smtClean="0"/>
              <a:t>Continued</a:t>
            </a:r>
            <a:endParaRPr lang="en-US" sz="2400" i="1" dirty="0"/>
          </a:p>
        </p:txBody>
      </p:sp>
      <p:sp>
        <p:nvSpPr>
          <p:cNvPr id="5" name="Content Placeholder 4"/>
          <p:cNvSpPr>
            <a:spLocks noGrp="1"/>
          </p:cNvSpPr>
          <p:nvPr>
            <p:ph idx="13"/>
          </p:nvPr>
        </p:nvSpPr>
        <p:spPr>
          <a:xfrm>
            <a:off x="457200" y="1447800"/>
            <a:ext cx="8229600" cy="4400550"/>
          </a:xfrm>
        </p:spPr>
        <p:txBody>
          <a:bodyPr/>
          <a:lstStyle/>
          <a:p>
            <a:pPr marL="677863" indent="-342900">
              <a:spcBef>
                <a:spcPts val="600"/>
              </a:spcBef>
              <a:buClrTx/>
              <a:buFont typeface="+mj-lt"/>
              <a:buAutoNum type="alphaLcPeriod" startAt="2"/>
            </a:pPr>
            <a:r>
              <a:rPr lang="en-US" sz="1600" dirty="0" smtClean="0"/>
              <a:t>Except </a:t>
            </a:r>
            <a:r>
              <a:rPr lang="en-US" sz="1600" dirty="0"/>
              <a:t>as otherwise provided, to set aside the share of any minor beneficiary, keep such share invested, pay the income or capital or as much of either or both as my Trustee considers advisable for the maintenance, education, advancement or benefit of that minor beneficiary and pay or transfer the capital of that share or the amount remaining to that beneficiary when he or she reaches the age of majority, or during the minority of such beneficiary to pay or transfer such share to any parent or guardian of such beneficiary, subject to like conditions, and the receipt of any parent or guardian discharges my Trustee. </a:t>
            </a:r>
            <a:endParaRPr lang="en-US" sz="1600" dirty="0" smtClean="0"/>
          </a:p>
          <a:p>
            <a:pPr marL="677863" indent="-342900">
              <a:spcBef>
                <a:spcPts val="600"/>
              </a:spcBef>
              <a:buClrTx/>
              <a:buFont typeface="+mj-lt"/>
              <a:buAutoNum type="alphaLcPeriod" startAt="2"/>
            </a:pPr>
            <a:r>
              <a:rPr lang="en-US" sz="1600" dirty="0" smtClean="0"/>
              <a:t>To </a:t>
            </a:r>
            <a:r>
              <a:rPr lang="en-US" sz="1600" dirty="0"/>
              <a:t>make any payments or disburse any bequests for the benefit of any person entitled to receive funds from my estate while under the age of majority to a parent or guardian (acting or appointed) of such person, whose receipt shall be sufficient discharge to my Trustee.</a:t>
            </a:r>
          </a:p>
          <a:p>
            <a:pPr marL="677863" indent="-342900">
              <a:spcBef>
                <a:spcPts val="600"/>
              </a:spcBef>
              <a:buClrTx/>
              <a:buFont typeface="+mj-lt"/>
              <a:buAutoNum type="alphaLcPeriod" startAt="2"/>
            </a:pPr>
            <a:r>
              <a:rPr lang="en-US" sz="1600" dirty="0" smtClean="0"/>
              <a:t>To </a:t>
            </a:r>
            <a:r>
              <a:rPr lang="en-US" sz="1600" dirty="0"/>
              <a:t>make any division of the assets of my estate or set aside or pay any share or interest in them, either wholly or in part, and my Trustee shall determine the value of my assets or any part thereof for the purpose of making such division, setting aside or payment and his or her determination shall be final and binding upon all persons concerned.</a:t>
            </a:r>
          </a:p>
          <a:p>
            <a:pPr marL="0" indent="0">
              <a:spcBef>
                <a:spcPts val="600"/>
              </a:spcBef>
              <a:buNone/>
            </a:pPr>
            <a:endParaRPr lang="en-US" sz="1400" dirty="0"/>
          </a:p>
        </p:txBody>
      </p:sp>
    </p:spTree>
    <p:extLst>
      <p:ext uri="{BB962C8B-B14F-4D97-AF65-F5344CB8AC3E}">
        <p14:creationId xmlns:p14="http://schemas.microsoft.com/office/powerpoint/2010/main" val="4259578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03778"/>
          </a:xfrm>
        </p:spPr>
        <p:txBody>
          <a:bodyPr anchor="t"/>
          <a:lstStyle/>
          <a:p>
            <a:r>
              <a:rPr lang="en-US" dirty="0"/>
              <a:t>Sample Last Will and </a:t>
            </a:r>
            <a:r>
              <a:rPr lang="en-US" dirty="0" smtClean="0"/>
              <a:t>Testament </a:t>
            </a:r>
            <a:r>
              <a:rPr lang="en-US" sz="2000" b="0" dirty="0" smtClean="0"/>
              <a:t>(5 of 9)</a:t>
            </a:r>
            <a:endParaRPr lang="en-US" b="0" dirty="0"/>
          </a:p>
        </p:txBody>
      </p:sp>
      <p:sp>
        <p:nvSpPr>
          <p:cNvPr id="3" name="Content Placeholder 2"/>
          <p:cNvSpPr>
            <a:spLocks noGrp="1"/>
          </p:cNvSpPr>
          <p:nvPr>
            <p:ph idx="1"/>
          </p:nvPr>
        </p:nvSpPr>
        <p:spPr>
          <a:xfrm>
            <a:off x="457200" y="912812"/>
            <a:ext cx="8229600" cy="392113"/>
          </a:xfrm>
        </p:spPr>
        <p:txBody>
          <a:bodyPr/>
          <a:lstStyle/>
          <a:p>
            <a:pPr marL="0" indent="0">
              <a:buNone/>
            </a:pPr>
            <a:r>
              <a:rPr lang="en-US" sz="2400" b="1" dirty="0" smtClean="0"/>
              <a:t>Exhibit 15.2 </a:t>
            </a:r>
            <a:r>
              <a:rPr lang="en-US" sz="2400" i="1" dirty="0" smtClean="0"/>
              <a:t>Continued</a:t>
            </a:r>
            <a:endParaRPr lang="en-US" i="1" dirty="0"/>
          </a:p>
        </p:txBody>
      </p:sp>
      <p:sp>
        <p:nvSpPr>
          <p:cNvPr id="5" name="Content Placeholder 4"/>
          <p:cNvSpPr>
            <a:spLocks noGrp="1"/>
          </p:cNvSpPr>
          <p:nvPr>
            <p:ph idx="13"/>
          </p:nvPr>
        </p:nvSpPr>
        <p:spPr>
          <a:xfrm>
            <a:off x="457200" y="1447800"/>
            <a:ext cx="8229600" cy="2163763"/>
          </a:xfrm>
        </p:spPr>
        <p:txBody>
          <a:bodyPr/>
          <a:lstStyle/>
          <a:p>
            <a:pPr marL="677863" indent="-342900">
              <a:spcBef>
                <a:spcPts val="600"/>
              </a:spcBef>
              <a:buClrTx/>
              <a:buFont typeface="+mj-lt"/>
              <a:buAutoNum type="alphaLcPeriod" startAt="5"/>
            </a:pPr>
            <a:r>
              <a:rPr lang="en-US" sz="1600" dirty="0" smtClean="0"/>
              <a:t>Upon </a:t>
            </a:r>
            <a:r>
              <a:rPr lang="en-US" sz="1600" dirty="0"/>
              <a:t>any distribution of my estate to determine to whom or to which trust specified assets shall be given or allocated and to distribute the same subject to the payment of such amount as shall be necessary to adjust the shares of the various beneficiaries or trusts.</a:t>
            </a:r>
          </a:p>
          <a:p>
            <a:pPr marL="677863" indent="-342900">
              <a:spcBef>
                <a:spcPts val="600"/>
              </a:spcBef>
              <a:buClrTx/>
              <a:buFont typeface="+mj-lt"/>
              <a:buAutoNum type="alphaLcPeriod" startAt="5"/>
            </a:pPr>
            <a:r>
              <a:rPr lang="en-US" sz="1600" dirty="0" smtClean="0"/>
              <a:t>To </a:t>
            </a:r>
            <a:r>
              <a:rPr lang="en-US" sz="1600" dirty="0"/>
              <a:t>raise money on the credit of my estate, either without security or by mortgage or charge on any part of my estate.</a:t>
            </a:r>
          </a:p>
          <a:p>
            <a:pPr marL="677863" indent="-342900">
              <a:spcBef>
                <a:spcPts val="600"/>
              </a:spcBef>
              <a:buClrTx/>
              <a:buFont typeface="+mj-lt"/>
              <a:buAutoNum type="alphaLcPeriod" startAt="5"/>
            </a:pPr>
            <a:r>
              <a:rPr lang="en-US" sz="1600" dirty="0" smtClean="0"/>
              <a:t>To </a:t>
            </a:r>
            <a:r>
              <a:rPr lang="en-US" sz="1600" dirty="0"/>
              <a:t>make expenditures for the purpose of repairing, improving and rebuilding any property</a:t>
            </a:r>
            <a:r>
              <a:rPr lang="en-US" sz="1600" dirty="0" smtClean="0"/>
              <a:t>.</a:t>
            </a:r>
            <a:endParaRPr lang="en-US" sz="1400" dirty="0"/>
          </a:p>
        </p:txBody>
      </p:sp>
    </p:spTree>
    <p:extLst>
      <p:ext uri="{BB962C8B-B14F-4D97-AF65-F5344CB8AC3E}">
        <p14:creationId xmlns:p14="http://schemas.microsoft.com/office/powerpoint/2010/main" val="2863258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65678"/>
          </a:xfrm>
        </p:spPr>
        <p:txBody>
          <a:bodyPr anchor="t"/>
          <a:lstStyle/>
          <a:p>
            <a:r>
              <a:rPr lang="en-US" dirty="0"/>
              <a:t>Sample Last Will and Testament </a:t>
            </a:r>
            <a:r>
              <a:rPr lang="en-US" sz="2000" b="0" dirty="0" smtClean="0"/>
              <a:t>(6 </a:t>
            </a:r>
            <a:r>
              <a:rPr lang="en-US" sz="2000" b="0" dirty="0"/>
              <a:t>of </a:t>
            </a:r>
            <a:r>
              <a:rPr lang="en-US" sz="2000" b="0" dirty="0" smtClean="0"/>
              <a:t>9)</a:t>
            </a:r>
            <a:endParaRPr lang="en-US" dirty="0"/>
          </a:p>
        </p:txBody>
      </p:sp>
      <p:sp>
        <p:nvSpPr>
          <p:cNvPr id="7" name="Content Placeholder 6"/>
          <p:cNvSpPr>
            <a:spLocks noGrp="1"/>
          </p:cNvSpPr>
          <p:nvPr>
            <p:ph idx="1"/>
          </p:nvPr>
        </p:nvSpPr>
        <p:spPr>
          <a:xfrm>
            <a:off x="457200" y="914400"/>
            <a:ext cx="8229600" cy="390525"/>
          </a:xfrm>
        </p:spPr>
        <p:txBody>
          <a:bodyPr/>
          <a:lstStyle/>
          <a:p>
            <a:pPr marL="0" indent="0">
              <a:buNone/>
            </a:pPr>
            <a:r>
              <a:rPr lang="en-US" sz="2400" b="1" dirty="0" smtClean="0"/>
              <a:t>Exhibit 15.2 </a:t>
            </a:r>
            <a:r>
              <a:rPr lang="en-US" sz="2400" i="1" dirty="0" smtClean="0"/>
              <a:t>Continued</a:t>
            </a:r>
            <a:endParaRPr lang="en-US" sz="2400" i="1" dirty="0"/>
          </a:p>
        </p:txBody>
      </p:sp>
      <p:sp>
        <p:nvSpPr>
          <p:cNvPr id="8" name="Content Placeholder 7"/>
          <p:cNvSpPr>
            <a:spLocks noGrp="1"/>
          </p:cNvSpPr>
          <p:nvPr>
            <p:ph idx="13"/>
          </p:nvPr>
        </p:nvSpPr>
        <p:spPr>
          <a:xfrm>
            <a:off x="457200" y="1447800"/>
            <a:ext cx="8229600" cy="4724400"/>
          </a:xfrm>
        </p:spPr>
        <p:txBody>
          <a:bodyPr/>
          <a:lstStyle/>
          <a:p>
            <a:pPr marL="676656" indent="-347472">
              <a:spcBef>
                <a:spcPts val="600"/>
              </a:spcBef>
              <a:buClrTx/>
              <a:buFont typeface="+mj-lt"/>
              <a:buAutoNum type="alphaLcPeriod" startAt="8"/>
            </a:pPr>
            <a:r>
              <a:rPr lang="en-US" sz="1600" dirty="0" smtClean="0"/>
              <a:t>To continue and renew any bills, notes, guarantees or other securities or contracts relating to them, but only for the purpose of facilitating an orderly liquidation of those obligations.</a:t>
            </a:r>
          </a:p>
          <a:p>
            <a:pPr marL="676656" indent="-347472">
              <a:spcBef>
                <a:spcPts val="600"/>
              </a:spcBef>
              <a:buClrTx/>
              <a:buFont typeface="+mj-lt"/>
              <a:buAutoNum type="alphaLcPeriod" startAt="8"/>
            </a:pPr>
            <a:r>
              <a:rPr lang="en-US" sz="1600" dirty="0" smtClean="0"/>
              <a:t>To make any investments for my estate, including the trusts established hereunder, which my Trustee in his or her absolute discretion considers advisable without being limited to investments authorized by law for trustees.</a:t>
            </a:r>
          </a:p>
          <a:p>
            <a:pPr marL="676656" indent="-347472">
              <a:spcBef>
                <a:spcPts val="600"/>
              </a:spcBef>
              <a:buClrTx/>
              <a:buFont typeface="+mj-lt"/>
              <a:buAutoNum type="alphaLcPeriod" startAt="8"/>
            </a:pPr>
            <a:r>
              <a:rPr lang="en-US" sz="1600" dirty="0" smtClean="0"/>
              <a:t>To </a:t>
            </a:r>
            <a:r>
              <a:rPr lang="en-US" sz="1600" dirty="0"/>
              <a:t>sell, mortgage, exchange, lease, or give options without being limited as to term, or otherwise dispose or deal with any real estate held by my Trustee and to pay, alter, improve, add to or remove any buildings thereon and generally to manage such real estate. </a:t>
            </a:r>
          </a:p>
          <a:p>
            <a:pPr marL="676656" indent="-347472">
              <a:spcBef>
                <a:spcPts val="600"/>
              </a:spcBef>
              <a:buClrTx/>
              <a:buFont typeface="+mj-lt"/>
              <a:buAutoNum type="alphaLcPeriod" startAt="8"/>
            </a:pPr>
            <a:r>
              <a:rPr lang="en-US" sz="1600" dirty="0" smtClean="0"/>
              <a:t>To </a:t>
            </a:r>
            <a:r>
              <a:rPr lang="en-US" sz="1600" dirty="0"/>
              <a:t>continue, discontinue, or wind-up any ownership, business, partnership, contract or transaction in force or pending at the time of my death and to participate in the amalgamation, reorganization or recapitalization of any corporation or firm in which I may have any share or interest, and generally to deal with any and all shares and securities belonging to my estate in the fullest and most unrestricted manner without any responsibility on the part of my Trustee other than that imposed by law and my Trustee </a:t>
            </a:r>
            <a:r>
              <a:rPr lang="en-US" sz="1600" dirty="0" smtClean="0"/>
              <a:t>may act </a:t>
            </a:r>
            <a:r>
              <a:rPr lang="en-US" sz="1600" dirty="0"/>
              <a:t>as an employee or officer of any such company and receive remuneration from it</a:t>
            </a:r>
            <a:r>
              <a:rPr lang="en-US" sz="1600" dirty="0" smtClean="0"/>
              <a:t>.</a:t>
            </a:r>
            <a:endParaRPr lang="en-US" sz="1600" dirty="0"/>
          </a:p>
        </p:txBody>
      </p:sp>
    </p:spTree>
    <p:extLst>
      <p:ext uri="{BB962C8B-B14F-4D97-AF65-F5344CB8AC3E}">
        <p14:creationId xmlns:p14="http://schemas.microsoft.com/office/powerpoint/2010/main" val="3694887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p:txBody>
          <a:bodyPr/>
          <a:lstStyle/>
          <a:p>
            <a:pPr marL="256032" indent="-256032">
              <a:buSzPct val="100000"/>
              <a:defRPr/>
            </a:pPr>
            <a:r>
              <a:rPr lang="en-US" dirty="0"/>
              <a:t>Explain the use of a will</a:t>
            </a:r>
          </a:p>
          <a:p>
            <a:pPr marL="256032" indent="-256032">
              <a:buSzPct val="100000"/>
              <a:defRPr/>
            </a:pPr>
            <a:r>
              <a:rPr lang="en-US" dirty="0"/>
              <a:t>Describe the common types of wills</a:t>
            </a:r>
          </a:p>
          <a:p>
            <a:pPr marL="256032" indent="-256032">
              <a:buSzPct val="100000"/>
              <a:defRPr/>
            </a:pPr>
            <a:r>
              <a:rPr lang="en-US" dirty="0"/>
              <a:t>Describe the key components of a will</a:t>
            </a:r>
          </a:p>
          <a:p>
            <a:pPr marL="256032" indent="-256032">
              <a:buSzPct val="100000"/>
              <a:defRPr/>
            </a:pPr>
            <a:r>
              <a:rPr lang="en-US" dirty="0"/>
              <a:t>Describe probate fees and taxes at death</a:t>
            </a:r>
          </a:p>
          <a:p>
            <a:pPr marL="256032" indent="-256032">
              <a:buSzPct val="100000"/>
              <a:defRPr/>
            </a:pPr>
            <a:r>
              <a:rPr lang="en-US" dirty="0"/>
              <a:t>Explain the types of estate planning strategies</a:t>
            </a:r>
          </a:p>
          <a:p>
            <a:pPr marL="256032" indent="-256032">
              <a:buSzPct val="100000"/>
              <a:defRPr/>
            </a:pPr>
            <a:r>
              <a:rPr lang="en-US" dirty="0" smtClean="0"/>
              <a:t>Introduce </a:t>
            </a:r>
            <a:r>
              <a:rPr lang="en-US" dirty="0"/>
              <a:t>other aspects of estate planning</a:t>
            </a:r>
          </a:p>
        </p:txBody>
      </p:sp>
    </p:spTree>
    <p:extLst>
      <p:ext uri="{BB962C8B-B14F-4D97-AF65-F5344CB8AC3E}">
        <p14:creationId xmlns:p14="http://schemas.microsoft.com/office/powerpoint/2010/main" val="1693007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84728"/>
          </a:xfrm>
        </p:spPr>
        <p:txBody>
          <a:bodyPr anchor="t"/>
          <a:lstStyle/>
          <a:p>
            <a:r>
              <a:rPr lang="en-US" dirty="0"/>
              <a:t>Sample Last Will and Testament </a:t>
            </a:r>
            <a:r>
              <a:rPr lang="en-US" sz="2000" b="0" dirty="0" smtClean="0"/>
              <a:t>(7 of 9)</a:t>
            </a:r>
            <a:endParaRPr lang="en-US" dirty="0"/>
          </a:p>
        </p:txBody>
      </p:sp>
      <p:sp>
        <p:nvSpPr>
          <p:cNvPr id="7" name="Content Placeholder 6"/>
          <p:cNvSpPr>
            <a:spLocks noGrp="1"/>
          </p:cNvSpPr>
          <p:nvPr>
            <p:ph idx="1"/>
          </p:nvPr>
        </p:nvSpPr>
        <p:spPr>
          <a:xfrm>
            <a:off x="457200" y="914400"/>
            <a:ext cx="8229600" cy="447675"/>
          </a:xfrm>
        </p:spPr>
        <p:txBody>
          <a:bodyPr/>
          <a:lstStyle/>
          <a:p>
            <a:pPr marL="0" indent="0">
              <a:buNone/>
            </a:pPr>
            <a:r>
              <a:rPr lang="en-US" sz="2400" b="1" dirty="0" smtClean="0"/>
              <a:t>Exhibit 15.2</a:t>
            </a:r>
            <a:r>
              <a:rPr lang="en-US" sz="2400" dirty="0" smtClean="0"/>
              <a:t> </a:t>
            </a:r>
            <a:r>
              <a:rPr lang="en-US" sz="2400" i="1" dirty="0" smtClean="0"/>
              <a:t>Continued</a:t>
            </a:r>
            <a:endParaRPr lang="en-US" sz="2400" i="1" dirty="0"/>
          </a:p>
        </p:txBody>
      </p:sp>
      <p:sp>
        <p:nvSpPr>
          <p:cNvPr id="8" name="Content Placeholder 7"/>
          <p:cNvSpPr>
            <a:spLocks noGrp="1"/>
          </p:cNvSpPr>
          <p:nvPr>
            <p:ph idx="13"/>
          </p:nvPr>
        </p:nvSpPr>
        <p:spPr>
          <a:xfrm>
            <a:off x="457200" y="1447800"/>
            <a:ext cx="8229600" cy="4505325"/>
          </a:xfrm>
        </p:spPr>
        <p:txBody>
          <a:bodyPr/>
          <a:lstStyle/>
          <a:p>
            <a:pPr marL="676656" indent="-347472">
              <a:spcBef>
                <a:spcPts val="600"/>
              </a:spcBef>
              <a:buClrTx/>
              <a:buFont typeface="+mj-lt"/>
              <a:buAutoNum type="alphaLcPeriod" startAt="12"/>
            </a:pPr>
            <a:r>
              <a:rPr lang="en-US" sz="1600" dirty="0" smtClean="0"/>
              <a:t>Instead </a:t>
            </a:r>
            <a:r>
              <a:rPr lang="en-US" sz="1600" dirty="0"/>
              <a:t>of acting personally, to employ and pay any other person or persons, including a body corporate, to transact any business or to do any act of any nature in relation to my Will and trusts including the receipt and payment of money, without being liable for any loss incurred. And I authorize my Trustee to appoint from time to time upon such terms as he or she may think fit any person or persons, including a body corporate, for the purpose of exercising any trusts or powers herein expressed or impliedly given to my Trustee with respect to any property belonging to me.</a:t>
            </a:r>
          </a:p>
          <a:p>
            <a:pPr marL="676656" indent="-347472">
              <a:spcBef>
                <a:spcPts val="600"/>
              </a:spcBef>
              <a:buClrTx/>
              <a:buFont typeface="+mj-lt"/>
              <a:buAutoNum type="alphaLcPeriod" startAt="12"/>
            </a:pPr>
            <a:r>
              <a:rPr lang="en-US" sz="1600" dirty="0" smtClean="0"/>
              <a:t>To </a:t>
            </a:r>
            <a:r>
              <a:rPr lang="en-US" sz="1600" dirty="0"/>
              <a:t>employ a body corporate as a custodian of all or any part of my estate and to transfer or assign all or any part of my estate to such custodian upon such terms and conditions as my Trustee may determine and such custodian may be my Trustee.</a:t>
            </a:r>
          </a:p>
          <a:p>
            <a:pPr marL="676656" indent="-347472">
              <a:spcBef>
                <a:spcPts val="600"/>
              </a:spcBef>
              <a:buClrTx/>
              <a:buFont typeface="+mj-lt"/>
              <a:buAutoNum type="alphaLcPeriod" startAt="12"/>
            </a:pPr>
            <a:r>
              <a:rPr lang="en-US" sz="1600" dirty="0" smtClean="0"/>
              <a:t>Without </a:t>
            </a:r>
            <a:r>
              <a:rPr lang="en-US" sz="1600" dirty="0"/>
              <a:t>the consent of any persons interested in my estate or trusts established hereunder to compromise, settle or waive any claim or claims at any time due to or by my estate in such manner and to such an extent as my Trustee may deem to be in the best interests of my estate and the beneficiaries or trusts thereof, and to make an agreement with any other person, persons or corporations in respect thereof, which shall be binding upon my estate and such beneficiaries</a:t>
            </a:r>
            <a:r>
              <a:rPr lang="en-US" sz="1600" dirty="0" smtClean="0"/>
              <a:t>.</a:t>
            </a:r>
            <a:endParaRPr lang="en-US" sz="1600" dirty="0"/>
          </a:p>
        </p:txBody>
      </p:sp>
    </p:spTree>
    <p:extLst>
      <p:ext uri="{BB962C8B-B14F-4D97-AF65-F5344CB8AC3E}">
        <p14:creationId xmlns:p14="http://schemas.microsoft.com/office/powerpoint/2010/main" val="64511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75203"/>
          </a:xfrm>
        </p:spPr>
        <p:txBody>
          <a:bodyPr anchor="t"/>
          <a:lstStyle/>
          <a:p>
            <a:r>
              <a:rPr lang="en-US" dirty="0"/>
              <a:t>Sample Last Will and Testament </a:t>
            </a:r>
            <a:r>
              <a:rPr lang="en-US" sz="2000" b="0" dirty="0" smtClean="0"/>
              <a:t>(8 of 9)</a:t>
            </a:r>
            <a:endParaRPr lang="en-US" dirty="0"/>
          </a:p>
        </p:txBody>
      </p:sp>
      <p:sp>
        <p:nvSpPr>
          <p:cNvPr id="7" name="Content Placeholder 6"/>
          <p:cNvSpPr>
            <a:spLocks noGrp="1"/>
          </p:cNvSpPr>
          <p:nvPr>
            <p:ph idx="1"/>
          </p:nvPr>
        </p:nvSpPr>
        <p:spPr>
          <a:xfrm>
            <a:off x="457200" y="914401"/>
            <a:ext cx="8229600" cy="381000"/>
          </a:xfrm>
        </p:spPr>
        <p:txBody>
          <a:bodyPr/>
          <a:lstStyle/>
          <a:p>
            <a:pPr marL="0" indent="0">
              <a:buNone/>
            </a:pPr>
            <a:r>
              <a:rPr lang="en-US" sz="2400" b="1" dirty="0"/>
              <a:t>Exhibit 15.2</a:t>
            </a:r>
            <a:r>
              <a:rPr lang="en-US" sz="2400" dirty="0"/>
              <a:t> </a:t>
            </a:r>
            <a:r>
              <a:rPr lang="en-US" sz="2400" i="1" dirty="0"/>
              <a:t>Continued</a:t>
            </a:r>
            <a:endParaRPr lang="en-US" sz="2400" dirty="0"/>
          </a:p>
        </p:txBody>
      </p:sp>
      <p:sp>
        <p:nvSpPr>
          <p:cNvPr id="8" name="Content Placeholder 7"/>
          <p:cNvSpPr>
            <a:spLocks noGrp="1"/>
          </p:cNvSpPr>
          <p:nvPr>
            <p:ph idx="13"/>
          </p:nvPr>
        </p:nvSpPr>
        <p:spPr>
          <a:xfrm>
            <a:off x="457200" y="1436687"/>
            <a:ext cx="8229600" cy="4687888"/>
          </a:xfrm>
        </p:spPr>
        <p:txBody>
          <a:bodyPr/>
          <a:lstStyle/>
          <a:p>
            <a:pPr marL="676656" indent="-347472">
              <a:spcBef>
                <a:spcPts val="600"/>
              </a:spcBef>
              <a:buClrTx/>
              <a:buFont typeface="+mj-lt"/>
              <a:buAutoNum type="alphaLcPeriod" startAt="15"/>
            </a:pPr>
            <a:r>
              <a:rPr lang="en-US" sz="1600" dirty="0" smtClean="0"/>
              <a:t>To </a:t>
            </a:r>
            <a:r>
              <a:rPr lang="en-US" sz="1600" dirty="0"/>
              <a:t>make or not make any election, determination, designation or allocation required or permitted to be made by my Trustee (either alone or jointly with others) under any of the provisions of the Income Tax Act (Canada) or any other taxing statute, including the Excise Tax Act (Canada), in such manner as my Trustee, in his or her absolute discretion, deems advisable, and each such election, determination, designation or allocation when so made shall be final and binding upon all persons concerned.</a:t>
            </a:r>
          </a:p>
          <a:p>
            <a:pPr marL="676656" indent="-347472">
              <a:spcBef>
                <a:spcPts val="600"/>
              </a:spcBef>
              <a:buClrTx/>
              <a:buFont typeface="+mj-lt"/>
              <a:buAutoNum type="alphaLcPeriod" startAt="15"/>
            </a:pPr>
            <a:r>
              <a:rPr lang="en-US" sz="1600" dirty="0" smtClean="0"/>
              <a:t>To </a:t>
            </a:r>
            <a:r>
              <a:rPr lang="en-US" sz="1600" dirty="0"/>
              <a:t>either distribute capital property to any beneficiary or terminate any trust established under this my Will and in either case to distribute to the beneficiaries thereof the trust property immediately prior to the 21 year deemed realization period established under the provisions of the Income Tax Act (Canada). q. To pay any income taxes payable by my estate in installments as permitted by the Income Tax Act (Canada) if my Trustee considers such deferment to be in the best interests of my estate and its beneficiaries and to give security from my estate for such installment payments.</a:t>
            </a:r>
          </a:p>
          <a:p>
            <a:pPr marL="342900" indent="-342900">
              <a:spcBef>
                <a:spcPts val="600"/>
              </a:spcBef>
              <a:buClrTx/>
              <a:buAutoNum type="arabicPlain" startAt="6"/>
            </a:pPr>
            <a:r>
              <a:rPr lang="en-US" sz="1600" dirty="0" smtClean="0"/>
              <a:t>Subject </a:t>
            </a:r>
            <a:r>
              <a:rPr lang="en-US" sz="1600" dirty="0"/>
              <a:t>to the terms of this my Will, I DIRECT that my Trustee shall not be liable for any loss to my estate or to any beneficiary resulting from the exercise by him or her in good faith of any discretion given him or her in this my Will</a:t>
            </a:r>
            <a:r>
              <a:rPr lang="en-US" sz="1600" dirty="0" smtClean="0"/>
              <a:t>.</a:t>
            </a:r>
            <a:endParaRPr lang="en-US" sz="1600" dirty="0"/>
          </a:p>
        </p:txBody>
      </p:sp>
    </p:spTree>
    <p:extLst>
      <p:ext uri="{BB962C8B-B14F-4D97-AF65-F5344CB8AC3E}">
        <p14:creationId xmlns:p14="http://schemas.microsoft.com/office/powerpoint/2010/main" val="17826481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84728"/>
          </a:xfrm>
        </p:spPr>
        <p:txBody>
          <a:bodyPr anchor="t"/>
          <a:lstStyle/>
          <a:p>
            <a:r>
              <a:rPr lang="en-US" dirty="0"/>
              <a:t>Sample Last Will and Testament </a:t>
            </a:r>
            <a:r>
              <a:rPr lang="en-US" sz="2000" b="0" dirty="0" smtClean="0"/>
              <a:t>(9 of 9)</a:t>
            </a:r>
            <a:endParaRPr lang="en-US" dirty="0"/>
          </a:p>
        </p:txBody>
      </p:sp>
      <p:sp>
        <p:nvSpPr>
          <p:cNvPr id="7" name="Content Placeholder 6"/>
          <p:cNvSpPr>
            <a:spLocks noGrp="1"/>
          </p:cNvSpPr>
          <p:nvPr>
            <p:ph idx="1"/>
          </p:nvPr>
        </p:nvSpPr>
        <p:spPr>
          <a:xfrm>
            <a:off x="457200" y="914401"/>
            <a:ext cx="8229600" cy="361950"/>
          </a:xfrm>
        </p:spPr>
        <p:txBody>
          <a:bodyPr/>
          <a:lstStyle/>
          <a:p>
            <a:pPr marL="0" indent="0">
              <a:buNone/>
            </a:pPr>
            <a:r>
              <a:rPr lang="en-US" sz="2400" b="1" dirty="0"/>
              <a:t>Exhibit 15.2</a:t>
            </a:r>
            <a:r>
              <a:rPr lang="en-US" sz="2400" dirty="0"/>
              <a:t> </a:t>
            </a:r>
            <a:r>
              <a:rPr lang="en-US" sz="2400" i="1" dirty="0"/>
              <a:t>Continued</a:t>
            </a:r>
            <a:endParaRPr lang="en-US" sz="2400" dirty="0"/>
          </a:p>
        </p:txBody>
      </p:sp>
      <p:sp>
        <p:nvSpPr>
          <p:cNvPr id="8" name="Content Placeholder 7"/>
          <p:cNvSpPr>
            <a:spLocks noGrp="1"/>
          </p:cNvSpPr>
          <p:nvPr>
            <p:ph idx="13"/>
          </p:nvPr>
        </p:nvSpPr>
        <p:spPr>
          <a:xfrm>
            <a:off x="457200" y="1343025"/>
            <a:ext cx="8229600" cy="4953000"/>
          </a:xfrm>
        </p:spPr>
        <p:txBody>
          <a:bodyPr/>
          <a:lstStyle/>
          <a:p>
            <a:pPr marL="0" indent="0">
              <a:spcBef>
                <a:spcPts val="0"/>
              </a:spcBef>
              <a:buClrTx/>
              <a:buNone/>
            </a:pPr>
            <a:r>
              <a:rPr lang="en-US" sz="1600" b="1" dirty="0" smtClean="0"/>
              <a:t>IN </a:t>
            </a:r>
            <a:r>
              <a:rPr lang="en-US" sz="1600" b="1" dirty="0"/>
              <a:t>WITNESS WHEREOF </a:t>
            </a:r>
            <a:r>
              <a:rPr lang="en-US" sz="1600" dirty="0"/>
              <a:t>I, James T. Smith, the within named Testator, have to this my last will contained on this and the preceding pages, set my hand at the City of Brampton, in the Province of Ontario this 13th day of June, 2007.</a:t>
            </a:r>
          </a:p>
          <a:p>
            <a:pPr marL="0" indent="0">
              <a:buNone/>
            </a:pPr>
            <a:r>
              <a:rPr lang="en-US" sz="1600" b="1" dirty="0"/>
              <a:t>SIGNED, PUBLISHED AND DECLARED </a:t>
            </a:r>
            <a:endParaRPr lang="en-US" sz="1600" dirty="0"/>
          </a:p>
          <a:p>
            <a:pPr marL="0" indent="0">
              <a:spcBef>
                <a:spcPts val="0"/>
              </a:spcBef>
              <a:buNone/>
              <a:tabLst>
                <a:tab pos="4572000" algn="l"/>
              </a:tabLst>
            </a:pPr>
            <a:r>
              <a:rPr lang="en-US" sz="1600" dirty="0"/>
              <a:t>by James T. Smith</a:t>
            </a:r>
            <a:r>
              <a:rPr lang="en-US" sz="1600" dirty="0" smtClean="0"/>
              <a:t>,	)</a:t>
            </a:r>
            <a:endParaRPr lang="en-US" sz="1600" dirty="0"/>
          </a:p>
          <a:p>
            <a:pPr marL="0" indent="0">
              <a:spcBef>
                <a:spcPts val="0"/>
              </a:spcBef>
              <a:buNone/>
              <a:tabLst>
                <a:tab pos="4572000" algn="l"/>
              </a:tabLst>
            </a:pPr>
            <a:r>
              <a:rPr lang="en-US" sz="1600" dirty="0"/>
              <a:t>as and for his Last Will and Testament in </a:t>
            </a:r>
            <a:r>
              <a:rPr lang="en-US" sz="1600" dirty="0" smtClean="0"/>
              <a:t>the	)</a:t>
            </a:r>
            <a:r>
              <a:rPr lang="en-US" sz="1600" u="sng" dirty="0" smtClean="0"/>
              <a:t>			</a:t>
            </a:r>
            <a:endParaRPr lang="en-US" sz="1600" dirty="0"/>
          </a:p>
          <a:p>
            <a:pPr marL="0" indent="0">
              <a:spcBef>
                <a:spcPts val="0"/>
              </a:spcBef>
              <a:buNone/>
              <a:tabLst>
                <a:tab pos="4572000" algn="l"/>
              </a:tabLst>
            </a:pPr>
            <a:r>
              <a:rPr lang="en-US" sz="1600" dirty="0"/>
              <a:t>presence of us, both present at the </a:t>
            </a:r>
            <a:r>
              <a:rPr lang="en-US" sz="1600" dirty="0" smtClean="0"/>
              <a:t>same	)</a:t>
            </a:r>
            <a:r>
              <a:rPr lang="en-US" sz="1600" dirty="0"/>
              <a:t> </a:t>
            </a:r>
            <a:r>
              <a:rPr lang="en-US" sz="1600" dirty="0" smtClean="0"/>
              <a:t> James </a:t>
            </a:r>
            <a:r>
              <a:rPr lang="en-US" sz="1600" dirty="0"/>
              <a:t>T. Smith</a:t>
            </a:r>
          </a:p>
          <a:p>
            <a:pPr marL="0" indent="0">
              <a:spcBef>
                <a:spcPts val="0"/>
              </a:spcBef>
              <a:buNone/>
              <a:tabLst>
                <a:tab pos="4572000" algn="l"/>
              </a:tabLst>
            </a:pPr>
            <a:r>
              <a:rPr lang="en-US" sz="1600" dirty="0"/>
              <a:t>time, who at his request and in his </a:t>
            </a:r>
            <a:r>
              <a:rPr lang="en-US" sz="1600" dirty="0" smtClean="0"/>
              <a:t>presence</a:t>
            </a:r>
            <a:r>
              <a:rPr lang="en-US" sz="1600" dirty="0"/>
              <a:t> </a:t>
            </a:r>
            <a:r>
              <a:rPr lang="en-US" sz="1600" dirty="0" smtClean="0"/>
              <a:t>	)</a:t>
            </a:r>
            <a:endParaRPr lang="en-US" sz="1600" dirty="0"/>
          </a:p>
          <a:p>
            <a:pPr marL="0" indent="0">
              <a:spcBef>
                <a:spcPts val="0"/>
              </a:spcBef>
              <a:buNone/>
              <a:tabLst>
                <a:tab pos="4572000" algn="l"/>
              </a:tabLst>
            </a:pPr>
            <a:r>
              <a:rPr lang="en-US" sz="1600" dirty="0"/>
              <a:t>and in the presence of each other have </a:t>
            </a:r>
            <a:r>
              <a:rPr lang="en-US" sz="1600" dirty="0" smtClean="0"/>
              <a:t>hereunto</a:t>
            </a:r>
            <a:r>
              <a:rPr lang="en-US" sz="1600" dirty="0"/>
              <a:t> </a:t>
            </a:r>
            <a:r>
              <a:rPr lang="en-US" sz="1600" dirty="0" smtClean="0"/>
              <a:t>	)</a:t>
            </a:r>
            <a:endParaRPr lang="en-US" sz="1600" dirty="0"/>
          </a:p>
          <a:p>
            <a:pPr marL="0" indent="0">
              <a:spcBef>
                <a:spcPts val="0"/>
              </a:spcBef>
              <a:buNone/>
              <a:tabLst>
                <a:tab pos="4572000" algn="l"/>
              </a:tabLst>
            </a:pPr>
            <a:r>
              <a:rPr lang="en-US" sz="1600" dirty="0"/>
              <a:t>subscribed our names as witnesses</a:t>
            </a:r>
            <a:r>
              <a:rPr lang="en-US" sz="1600" dirty="0" smtClean="0"/>
              <a:t>.</a:t>
            </a:r>
            <a:r>
              <a:rPr lang="en-US" sz="1600" dirty="0"/>
              <a:t> </a:t>
            </a:r>
            <a:r>
              <a:rPr lang="en-US" sz="1600" dirty="0" smtClean="0"/>
              <a:t>	)</a:t>
            </a:r>
          </a:p>
          <a:p>
            <a:pPr marL="0" indent="0">
              <a:spcBef>
                <a:spcPts val="0"/>
              </a:spcBef>
              <a:buNone/>
              <a:tabLst>
                <a:tab pos="4572000" algn="l"/>
              </a:tabLst>
            </a:pPr>
            <a:endParaRPr lang="en-US" sz="1600" dirty="0"/>
          </a:p>
          <a:p>
            <a:pPr marL="0" indent="0">
              <a:spcBef>
                <a:spcPts val="0"/>
              </a:spcBef>
              <a:buNone/>
              <a:tabLst>
                <a:tab pos="4572000" algn="l"/>
              </a:tabLst>
            </a:pPr>
            <a:endParaRPr lang="en-US" sz="1600" dirty="0" smtClean="0"/>
          </a:p>
          <a:p>
            <a:pPr marL="0" indent="0">
              <a:spcBef>
                <a:spcPts val="0"/>
              </a:spcBef>
              <a:buNone/>
              <a:tabLst>
                <a:tab pos="2859088" algn="l"/>
                <a:tab pos="4572000" algn="l"/>
              </a:tabLst>
            </a:pPr>
            <a:r>
              <a:rPr lang="en-US" sz="1600" u="sng" dirty="0" smtClean="0"/>
              <a:t>	</a:t>
            </a:r>
            <a:r>
              <a:rPr lang="en-US" sz="1600" dirty="0" smtClean="0"/>
              <a:t>	</a:t>
            </a:r>
            <a:r>
              <a:rPr lang="en-US" sz="1600" u="sng" dirty="0" smtClean="0"/>
              <a:t>				</a:t>
            </a:r>
          </a:p>
          <a:p>
            <a:pPr marL="0" indent="0">
              <a:spcBef>
                <a:spcPts val="0"/>
              </a:spcBef>
              <a:buNone/>
              <a:tabLst>
                <a:tab pos="914400" algn="l"/>
                <a:tab pos="2859088" algn="l"/>
                <a:tab pos="4572000" algn="l"/>
              </a:tabLst>
            </a:pPr>
            <a:r>
              <a:rPr lang="en-US" sz="1600" dirty="0" smtClean="0"/>
              <a:t>	(</a:t>
            </a:r>
            <a:r>
              <a:rPr lang="en-US" sz="1600" dirty="0"/>
              <a:t>Witness’ signature</a:t>
            </a:r>
            <a:r>
              <a:rPr lang="en-US" sz="1600" dirty="0" smtClean="0"/>
              <a:t>)		</a:t>
            </a:r>
            <a:r>
              <a:rPr lang="en-US" sz="1600" dirty="0"/>
              <a:t> </a:t>
            </a:r>
            <a:r>
              <a:rPr lang="en-US" sz="1600" dirty="0" smtClean="0"/>
              <a:t>	(</a:t>
            </a:r>
            <a:r>
              <a:rPr lang="en-US" sz="1600" dirty="0"/>
              <a:t>Witness’ signature</a:t>
            </a:r>
            <a:r>
              <a:rPr lang="en-US" sz="1600" dirty="0" smtClean="0"/>
              <a:t>)</a:t>
            </a:r>
          </a:p>
          <a:p>
            <a:pPr marL="0" indent="0">
              <a:spcBef>
                <a:spcPts val="0"/>
              </a:spcBef>
              <a:buNone/>
              <a:tabLst>
                <a:tab pos="3657600" algn="l"/>
                <a:tab pos="4572000" algn="l"/>
                <a:tab pos="8120063" algn="l"/>
              </a:tabLst>
            </a:pPr>
            <a:r>
              <a:rPr lang="en-US" sz="1600" dirty="0"/>
              <a:t>Name </a:t>
            </a:r>
            <a:r>
              <a:rPr lang="en-US" sz="1600" u="sng" dirty="0" smtClean="0"/>
              <a:t>	</a:t>
            </a:r>
            <a:r>
              <a:rPr lang="en-US" sz="1600" dirty="0" smtClean="0"/>
              <a:t>	</a:t>
            </a:r>
            <a:r>
              <a:rPr lang="en-US" sz="1600" dirty="0" err="1" smtClean="0"/>
              <a:t>Name</a:t>
            </a:r>
            <a:r>
              <a:rPr lang="en-US" sz="1600" dirty="0" smtClean="0"/>
              <a:t> </a:t>
            </a:r>
            <a:r>
              <a:rPr lang="en-US" sz="1600" u="sng" dirty="0" smtClean="0"/>
              <a:t>	</a:t>
            </a:r>
          </a:p>
          <a:p>
            <a:pPr marL="0" indent="0">
              <a:spcBef>
                <a:spcPts val="0"/>
              </a:spcBef>
              <a:buNone/>
              <a:tabLst>
                <a:tab pos="3657600" algn="l"/>
                <a:tab pos="4572000" algn="l"/>
                <a:tab pos="8120063" algn="l"/>
              </a:tabLst>
            </a:pPr>
            <a:r>
              <a:rPr lang="en-US" sz="1600" dirty="0" smtClean="0"/>
              <a:t>Address </a:t>
            </a:r>
            <a:r>
              <a:rPr lang="en-US" sz="1600" u="sng" dirty="0"/>
              <a:t>	</a:t>
            </a:r>
            <a:r>
              <a:rPr lang="en-US" sz="1600" dirty="0"/>
              <a:t>	</a:t>
            </a:r>
            <a:r>
              <a:rPr lang="en-US" sz="1600" dirty="0" err="1"/>
              <a:t>Address</a:t>
            </a:r>
            <a:r>
              <a:rPr lang="en-US" sz="1600" dirty="0"/>
              <a:t> </a:t>
            </a:r>
            <a:r>
              <a:rPr lang="en-US" sz="1600" u="sng" dirty="0" smtClean="0"/>
              <a:t>	</a:t>
            </a:r>
          </a:p>
          <a:p>
            <a:pPr marL="0" indent="0">
              <a:spcBef>
                <a:spcPts val="0"/>
              </a:spcBef>
              <a:buNone/>
              <a:tabLst>
                <a:tab pos="3657600" algn="l"/>
                <a:tab pos="4572000" algn="l"/>
                <a:tab pos="8120063" algn="l"/>
              </a:tabLst>
            </a:pPr>
            <a:r>
              <a:rPr lang="en-US" sz="1600" dirty="0" smtClean="0"/>
              <a:t>City/Province </a:t>
            </a:r>
            <a:r>
              <a:rPr lang="en-US" sz="1600" u="sng" dirty="0"/>
              <a:t>	</a:t>
            </a:r>
            <a:r>
              <a:rPr lang="en-US" sz="1600" dirty="0"/>
              <a:t>	</a:t>
            </a:r>
            <a:r>
              <a:rPr lang="en-US" sz="1600" dirty="0" smtClean="0"/>
              <a:t>City/Province </a:t>
            </a:r>
            <a:r>
              <a:rPr lang="en-US" sz="1600" u="sng" dirty="0"/>
              <a:t>	</a:t>
            </a:r>
            <a:endParaRPr lang="en-US" sz="1600" u="sng" dirty="0" smtClean="0"/>
          </a:p>
          <a:p>
            <a:pPr marL="0" indent="0">
              <a:spcBef>
                <a:spcPts val="0"/>
              </a:spcBef>
              <a:buNone/>
              <a:tabLst>
                <a:tab pos="2859088" algn="l"/>
                <a:tab pos="4572000" algn="l"/>
              </a:tabLst>
            </a:pPr>
            <a:endParaRPr lang="en-US" sz="1600" dirty="0"/>
          </a:p>
          <a:p>
            <a:pPr marL="0" indent="0">
              <a:spcBef>
                <a:spcPts val="0"/>
              </a:spcBef>
              <a:buNone/>
              <a:tabLst>
                <a:tab pos="4572000" algn="l"/>
              </a:tabLst>
            </a:pPr>
            <a:r>
              <a:rPr lang="en-US" sz="1200" i="1" dirty="0"/>
              <a:t>Source: </a:t>
            </a:r>
            <a:r>
              <a:rPr lang="en-US" sz="1200" dirty="0"/>
              <a:t>Adapted from </a:t>
            </a:r>
            <a:r>
              <a:rPr lang="en-US" sz="1200" dirty="0">
                <a:hlinkClick r:id="rId2" action="ppaction://hlinkfile"/>
              </a:rPr>
              <a:t>LawDepot.com</a:t>
            </a:r>
            <a:r>
              <a:rPr lang="en-US" sz="1200" dirty="0"/>
              <a:t>  </a:t>
            </a:r>
            <a:r>
              <a:rPr lang="en-US" sz="1200" dirty="0">
                <a:hlinkClick r:id="rId3"/>
              </a:rPr>
              <a:t>www.lawdepot.com</a:t>
            </a:r>
            <a:r>
              <a:rPr lang="en-US" sz="1200" dirty="0" smtClean="0"/>
              <a:t>.  </a:t>
            </a:r>
            <a:r>
              <a:rPr lang="en-US" sz="1200" dirty="0"/>
              <a:t>Reprinted with permission of </a:t>
            </a:r>
            <a:r>
              <a:rPr lang="en-US" sz="1200" dirty="0" err="1"/>
              <a:t>LawDepot</a:t>
            </a:r>
            <a:r>
              <a:rPr lang="en-US" sz="1200" dirty="0"/>
              <a:t>. (accessed July 26, 2007</a:t>
            </a:r>
            <a:r>
              <a:rPr lang="en-US" sz="1200" dirty="0" smtClean="0"/>
              <a:t>).</a:t>
            </a:r>
            <a:endParaRPr lang="en-US" sz="1600" dirty="0"/>
          </a:p>
        </p:txBody>
      </p:sp>
    </p:spTree>
    <p:extLst>
      <p:ext uri="{BB962C8B-B14F-4D97-AF65-F5344CB8AC3E}">
        <p14:creationId xmlns:p14="http://schemas.microsoft.com/office/powerpoint/2010/main" val="3809987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Ethics: Undue Influence on Wills</a:t>
            </a:r>
          </a:p>
        </p:txBody>
      </p:sp>
      <p:sp>
        <p:nvSpPr>
          <p:cNvPr id="3" name="Content Placeholder 2"/>
          <p:cNvSpPr>
            <a:spLocks noGrp="1"/>
          </p:cNvSpPr>
          <p:nvPr>
            <p:ph idx="1"/>
          </p:nvPr>
        </p:nvSpPr>
        <p:spPr/>
        <p:txBody>
          <a:bodyPr/>
          <a:lstStyle/>
          <a:p>
            <a:pPr>
              <a:defRPr/>
            </a:pPr>
            <a:r>
              <a:rPr lang="en-US" dirty="0" smtClean="0"/>
              <a:t>Wills can be created under duress or some form of undue influence from potential beneficiaries</a:t>
            </a:r>
          </a:p>
          <a:p>
            <a:pPr>
              <a:defRPr/>
            </a:pPr>
            <a:r>
              <a:rPr lang="en-US" dirty="0" smtClean="0"/>
              <a:t>Consider creating a will without consulting potential beneficiaries</a:t>
            </a:r>
          </a:p>
          <a:p>
            <a:pPr>
              <a:defRPr/>
            </a:pPr>
            <a:r>
              <a:rPr lang="en-US" dirty="0" smtClean="0"/>
              <a:t>Meet with a financial planner or lawyer who specializes in wills</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Your Will</a:t>
            </a:r>
          </a:p>
        </p:txBody>
      </p:sp>
      <p:sp>
        <p:nvSpPr>
          <p:cNvPr id="3" name="Content Placeholder 2"/>
          <p:cNvSpPr>
            <a:spLocks noGrp="1"/>
          </p:cNvSpPr>
          <p:nvPr>
            <p:ph idx="1"/>
          </p:nvPr>
        </p:nvSpPr>
        <p:spPr>
          <a:xfrm>
            <a:off x="457200" y="1600200"/>
            <a:ext cx="8382000" cy="4525963"/>
          </a:xfrm>
        </p:spPr>
        <p:txBody>
          <a:bodyPr/>
          <a:lstStyle/>
          <a:p>
            <a:pPr>
              <a:lnSpc>
                <a:spcPct val="90000"/>
              </a:lnSpc>
            </a:pPr>
            <a:r>
              <a:rPr lang="en-US" sz="2500" dirty="0">
                <a:ea typeface="ＭＳ Ｐゴシック" pitchFamily="34" charset="-128"/>
              </a:rPr>
              <a:t>Updated your will every two to three years and review when specific events occur; child, marriage/common-law, separation, inheritance, death, relocation, law changes, illness or death of executor, trustee or key beneficiary</a:t>
            </a:r>
          </a:p>
          <a:p>
            <a:pPr>
              <a:lnSpc>
                <a:spcPct val="90000"/>
              </a:lnSpc>
            </a:pPr>
            <a:r>
              <a:rPr lang="en-US" sz="2500" dirty="0">
                <a:ea typeface="ＭＳ Ｐゴシック" pitchFamily="34" charset="-128"/>
              </a:rPr>
              <a:t>In all provinces except BC, Alberta, and Quebec, marriage will cancel all wills dated prior the date of marriage</a:t>
            </a:r>
          </a:p>
          <a:p>
            <a:pPr lvl="1">
              <a:lnSpc>
                <a:spcPct val="90000"/>
              </a:lnSpc>
            </a:pPr>
            <a:r>
              <a:rPr lang="en-US" dirty="0">
                <a:ea typeface="ＭＳ Ｐゴシック" pitchFamily="34" charset="-128"/>
              </a:rPr>
              <a:t>Update to avoid intestate rules</a:t>
            </a:r>
          </a:p>
          <a:p>
            <a:pPr lvl="1">
              <a:lnSpc>
                <a:spcPct val="90000"/>
              </a:lnSpc>
            </a:pPr>
            <a:r>
              <a:rPr lang="en-US" dirty="0">
                <a:ea typeface="ＭＳ Ｐゴシック" pitchFamily="34" charset="-128"/>
              </a:rPr>
              <a:t>If in a common-law relationship, consider a will to make your intentions clear</a:t>
            </a:r>
          </a:p>
          <a:p>
            <a:pPr lvl="1">
              <a:lnSpc>
                <a:spcPct val="90000"/>
              </a:lnSpc>
            </a:pPr>
            <a:r>
              <a:rPr lang="en-US" dirty="0">
                <a:ea typeface="ＭＳ Ｐゴシック" pitchFamily="34" charset="-128"/>
              </a:rPr>
              <a:t>Codicil: a document that specifies minor changes in an existing will</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Probate Fees and Taxes at Death</a:t>
            </a:r>
          </a:p>
        </p:txBody>
      </p:sp>
      <p:sp>
        <p:nvSpPr>
          <p:cNvPr id="3" name="Content Placeholder 2"/>
          <p:cNvSpPr>
            <a:spLocks noGrp="1"/>
          </p:cNvSpPr>
          <p:nvPr>
            <p:ph idx="1"/>
          </p:nvPr>
        </p:nvSpPr>
        <p:spPr/>
        <p:txBody>
          <a:bodyPr/>
          <a:lstStyle/>
          <a:p>
            <a:pPr>
              <a:defRPr/>
            </a:pPr>
            <a:r>
              <a:rPr lang="en-US" dirty="0"/>
              <a:t>Executing the will during probate</a:t>
            </a:r>
          </a:p>
          <a:p>
            <a:pPr lvl="1">
              <a:defRPr/>
            </a:pPr>
            <a:r>
              <a:rPr lang="en-US" dirty="0"/>
              <a:t>Probate: a legal process that declares a will valid </a:t>
            </a:r>
            <a:r>
              <a:rPr lang="en-US" dirty="0" smtClean="0"/>
              <a:t>and ensures </a:t>
            </a:r>
            <a:r>
              <a:rPr lang="en-US" dirty="0"/>
              <a:t>the orderly distribution of assets</a:t>
            </a:r>
          </a:p>
          <a:p>
            <a:pPr lvl="2">
              <a:defRPr/>
            </a:pPr>
            <a:r>
              <a:rPr lang="en-US" dirty="0"/>
              <a:t>Ensures that when people die, their assets are distributed as they wish and the guardianship of children is assigned as they wish</a:t>
            </a:r>
          </a:p>
          <a:p>
            <a:pPr>
              <a:defRPr/>
            </a:pPr>
            <a:r>
              <a:rPr lang="en-US" dirty="0"/>
              <a:t>Probate fees vary significantly by province, are very low compared to other countries, are known as ‘estate administration taxes’ in Ontario, are based on value of assets transferred to the estate</a:t>
            </a:r>
          </a:p>
        </p:txBody>
      </p:sp>
    </p:spTree>
    <p:extLst>
      <p:ext uri="{BB962C8B-B14F-4D97-AF65-F5344CB8AC3E}">
        <p14:creationId xmlns:p14="http://schemas.microsoft.com/office/powerpoint/2010/main" val="3694887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Probate Process</a:t>
            </a:r>
          </a:p>
        </p:txBody>
      </p:sp>
      <p:sp>
        <p:nvSpPr>
          <p:cNvPr id="3" name="Content Placeholder 2"/>
          <p:cNvSpPr>
            <a:spLocks noGrp="1"/>
          </p:cNvSpPr>
          <p:nvPr>
            <p:ph idx="1"/>
          </p:nvPr>
        </p:nvSpPr>
        <p:spPr>
          <a:xfrm>
            <a:off x="457200" y="1600200"/>
            <a:ext cx="8229600" cy="4648200"/>
          </a:xfrm>
        </p:spPr>
        <p:txBody>
          <a:bodyPr/>
          <a:lstStyle/>
          <a:p>
            <a:pPr marL="0" indent="0">
              <a:lnSpc>
                <a:spcPct val="90000"/>
              </a:lnSpc>
              <a:buNone/>
            </a:pPr>
            <a:r>
              <a:rPr lang="en-US" dirty="0">
                <a:ea typeface="ＭＳ Ｐゴシック" pitchFamily="34" charset="-128"/>
              </a:rPr>
              <a:t>Executor:</a:t>
            </a:r>
          </a:p>
          <a:p>
            <a:pPr>
              <a:lnSpc>
                <a:spcPct val="90000"/>
              </a:lnSpc>
            </a:pPr>
            <a:r>
              <a:rPr lang="en-US" dirty="0">
                <a:ea typeface="ＭＳ Ｐゴシック" pitchFamily="34" charset="-128"/>
              </a:rPr>
              <a:t>files forms in a local probate court,</a:t>
            </a:r>
          </a:p>
          <a:p>
            <a:pPr>
              <a:lnSpc>
                <a:spcPct val="90000"/>
              </a:lnSpc>
            </a:pPr>
            <a:r>
              <a:rPr lang="en-US" dirty="0">
                <a:ea typeface="ＭＳ Ｐゴシック" pitchFamily="34" charset="-128"/>
              </a:rPr>
              <a:t>provides a copy of the will,</a:t>
            </a:r>
          </a:p>
          <a:p>
            <a:pPr>
              <a:lnSpc>
                <a:spcPct val="90000"/>
              </a:lnSpc>
            </a:pPr>
            <a:r>
              <a:rPr lang="en-US" dirty="0">
                <a:ea typeface="ＭＳ Ｐゴシック" pitchFamily="34" charset="-128"/>
              </a:rPr>
              <a:t>provides a list of the assets and debts of the deceased person,</a:t>
            </a:r>
          </a:p>
          <a:p>
            <a:pPr>
              <a:lnSpc>
                <a:spcPct val="90000"/>
              </a:lnSpc>
            </a:pPr>
            <a:r>
              <a:rPr lang="en-US" dirty="0">
                <a:ea typeface="ＭＳ Ｐゴシック" pitchFamily="34" charset="-128"/>
              </a:rPr>
              <a:t>pays debts (including taxes and probate fees)</a:t>
            </a:r>
          </a:p>
          <a:p>
            <a:pPr>
              <a:lnSpc>
                <a:spcPct val="90000"/>
              </a:lnSpc>
            </a:pPr>
            <a:r>
              <a:rPr lang="en-US" dirty="0">
                <a:ea typeface="ＭＳ Ｐゴシック" pitchFamily="34" charset="-128"/>
              </a:rPr>
              <a:t>sells any assets that need to be liquidated</a:t>
            </a:r>
          </a:p>
          <a:p>
            <a:pPr>
              <a:lnSpc>
                <a:spcPct val="90000"/>
              </a:lnSpc>
            </a:pPr>
            <a:r>
              <a:rPr lang="en-US" dirty="0">
                <a:ea typeface="ＭＳ Ｐゴシック" pitchFamily="34" charset="-128"/>
              </a:rPr>
              <a:t>Opens estate bank account to pay debts and deposit asset proceeds</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03778"/>
          </a:xfrm>
        </p:spPr>
        <p:txBody>
          <a:bodyPr anchor="t"/>
          <a:lstStyle/>
          <a:p>
            <a:r>
              <a:rPr lang="en-US" dirty="0"/>
              <a:t>Sample Probate </a:t>
            </a:r>
            <a:r>
              <a:rPr lang="en-US" dirty="0" smtClean="0"/>
              <a:t>Fees </a:t>
            </a:r>
            <a:r>
              <a:rPr lang="en-US" sz="2000" b="0" dirty="0" smtClean="0"/>
              <a:t>(1 of 2)</a:t>
            </a:r>
            <a:endParaRPr lang="en-US" b="0" dirty="0"/>
          </a:p>
        </p:txBody>
      </p:sp>
      <p:sp>
        <p:nvSpPr>
          <p:cNvPr id="3" name="Content Placeholder 2"/>
          <p:cNvSpPr>
            <a:spLocks noGrp="1"/>
          </p:cNvSpPr>
          <p:nvPr>
            <p:ph idx="1"/>
          </p:nvPr>
        </p:nvSpPr>
        <p:spPr>
          <a:xfrm>
            <a:off x="457200" y="942975"/>
            <a:ext cx="8229600" cy="809625"/>
          </a:xfrm>
        </p:spPr>
        <p:txBody>
          <a:bodyPr/>
          <a:lstStyle/>
          <a:p>
            <a:pPr marL="0" indent="0">
              <a:buNone/>
            </a:pPr>
            <a:r>
              <a:rPr lang="en-US" sz="2400" b="1" dirty="0" smtClean="0"/>
              <a:t>Exhibit 15.3</a:t>
            </a:r>
            <a:r>
              <a:rPr lang="en-US" sz="2400" dirty="0" smtClean="0"/>
              <a:t> </a:t>
            </a:r>
            <a:r>
              <a:rPr lang="en-US" sz="2400" dirty="0"/>
              <a:t>Example of Provincial/Territorial Probate Fees for Various Estate Asset Values</a:t>
            </a:r>
          </a:p>
        </p:txBody>
      </p:sp>
      <p:graphicFrame>
        <p:nvGraphicFramePr>
          <p:cNvPr id="6" name="Table 5"/>
          <p:cNvGraphicFramePr>
            <a:graphicFrameLocks noGrp="1"/>
          </p:cNvGraphicFramePr>
          <p:nvPr>
            <p:extLst>
              <p:ext uri="{D42A27DB-BD31-4B8C-83A1-F6EECF244321}">
                <p14:modId xmlns:p14="http://schemas.microsoft.com/office/powerpoint/2010/main" val="3278361108"/>
              </p:ext>
            </p:extLst>
          </p:nvPr>
        </p:nvGraphicFramePr>
        <p:xfrm>
          <a:off x="457200" y="1905000"/>
          <a:ext cx="8229600" cy="4090416"/>
        </p:xfrm>
        <a:graphic>
          <a:graphicData uri="http://schemas.openxmlformats.org/drawingml/2006/table">
            <a:tbl>
              <a:tblPr firstRow="1">
                <a:tableStyleId>{3B4B98B0-60AC-42C2-AFA5-B58CD77FA1E5}</a:tableStyleId>
              </a:tblPr>
              <a:tblGrid>
                <a:gridCol w="2590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smtClean="0">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Estate Values</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smtClean="0">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b="1" dirty="0">
                          <a:solidFill>
                            <a:schemeClr val="bg1"/>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b="1" dirty="0">
                          <a:effectLst/>
                          <a:latin typeface="+mn-lt"/>
                          <a:ea typeface="Calibri"/>
                          <a:cs typeface="UniversLTStd-BoldCn"/>
                        </a:rPr>
                        <a:t>$100 000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b="1" dirty="0">
                          <a:effectLst/>
                          <a:latin typeface="+mn-lt"/>
                          <a:ea typeface="Calibri"/>
                          <a:cs typeface="UniversLTStd-BoldCn"/>
                        </a:rPr>
                        <a:t>$1 000 000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b="1" dirty="0">
                          <a:effectLst/>
                          <a:latin typeface="+mn-lt"/>
                          <a:ea typeface="Calibri"/>
                          <a:cs typeface="UniversLTStd-BoldCn"/>
                        </a:rPr>
                        <a:t>$5 000 000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Alberta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$275</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$525</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$525</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British Columbia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$850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a:effectLst/>
                          <a:latin typeface="+mn-lt"/>
                          <a:ea typeface="Calibri"/>
                          <a:cs typeface="UniversLTStd-Cn"/>
                        </a:rPr>
                        <a:t>$13 450</a:t>
                      </a:r>
                      <a:endParaRPr lang="en-US" sz="280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a:effectLst/>
                          <a:latin typeface="+mn-lt"/>
                          <a:ea typeface="Calibri"/>
                          <a:cs typeface="UniversLTStd-Cn"/>
                        </a:rPr>
                        <a:t>$69 450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Manitoba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$700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$7000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a:effectLst/>
                          <a:latin typeface="+mn-lt"/>
                          <a:ea typeface="Calibri"/>
                          <a:cs typeface="UniversLTStd-Cn"/>
                        </a:rPr>
                        <a:t>$35 000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New Brunswick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$500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$5000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a:effectLst/>
                          <a:latin typeface="+mn-lt"/>
                          <a:ea typeface="Calibri"/>
                          <a:cs typeface="UniversLTStd-Cn"/>
                        </a:rPr>
                        <a:t>$25 000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Newfoundland &amp; Labrador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$654</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$6054</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a:effectLst/>
                          <a:latin typeface="+mn-lt"/>
                          <a:ea typeface="Calibri"/>
                          <a:cs typeface="UniversLTStd-Cn"/>
                        </a:rPr>
                        <a:t>$30 054</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Northwest Territories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$200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$400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$400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Nova Scotia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a:effectLst/>
                          <a:latin typeface="+mn-lt"/>
                          <a:ea typeface="Calibri"/>
                          <a:cs typeface="UniversLTStd-Cn"/>
                        </a:rPr>
                        <a:t>$1003</a:t>
                      </a:r>
                      <a:endParaRPr lang="en-US" sz="280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a:effectLst/>
                          <a:latin typeface="+mn-lt"/>
                          <a:ea typeface="Calibri"/>
                          <a:cs typeface="UniversLTStd-Cn"/>
                        </a:rPr>
                        <a:t>$16 258</a:t>
                      </a:r>
                      <a:endParaRPr lang="en-US" sz="280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a:effectLst/>
                          <a:latin typeface="+mn-lt"/>
                          <a:ea typeface="Calibri"/>
                          <a:cs typeface="UniversLTStd-Cn"/>
                        </a:rPr>
                        <a:t>$84 058</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Nunavut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$200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$400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$400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9"/>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Ontario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a:effectLst/>
                          <a:latin typeface="+mn-lt"/>
                          <a:ea typeface="Calibri"/>
                          <a:cs typeface="UniversLTStd-Cn"/>
                        </a:rPr>
                        <a:t>$1000</a:t>
                      </a:r>
                      <a:endParaRPr lang="en-US" sz="280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a:effectLst/>
                          <a:latin typeface="+mn-lt"/>
                          <a:ea typeface="Calibri"/>
                          <a:cs typeface="UniversLTStd-Cn"/>
                        </a:rPr>
                        <a:t>$14 500</a:t>
                      </a:r>
                      <a:endParaRPr lang="en-US" sz="280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a:effectLst/>
                          <a:latin typeface="+mn-lt"/>
                          <a:ea typeface="Calibri"/>
                          <a:cs typeface="UniversLTStd-Cn"/>
                        </a:rPr>
                        <a:t>$74 500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694887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84728"/>
          </a:xfrm>
        </p:spPr>
        <p:txBody>
          <a:bodyPr anchor="t"/>
          <a:lstStyle/>
          <a:p>
            <a:r>
              <a:rPr lang="en-US" dirty="0"/>
              <a:t>Sample Probate Fees</a:t>
            </a:r>
          </a:p>
        </p:txBody>
      </p:sp>
      <p:sp>
        <p:nvSpPr>
          <p:cNvPr id="3" name="Content Placeholder 2"/>
          <p:cNvSpPr>
            <a:spLocks noGrp="1"/>
          </p:cNvSpPr>
          <p:nvPr>
            <p:ph idx="1"/>
          </p:nvPr>
        </p:nvSpPr>
        <p:spPr>
          <a:xfrm>
            <a:off x="457200" y="941388"/>
            <a:ext cx="8229600" cy="401638"/>
          </a:xfrm>
        </p:spPr>
        <p:txBody>
          <a:bodyPr/>
          <a:lstStyle/>
          <a:p>
            <a:pPr marL="0" indent="0">
              <a:buNone/>
            </a:pPr>
            <a:r>
              <a:rPr lang="en-US" sz="2400" b="1" dirty="0" smtClean="0"/>
              <a:t>Exhibit 15.3 </a:t>
            </a:r>
            <a:r>
              <a:rPr lang="en-US" sz="2400" i="1" dirty="0" smtClean="0"/>
              <a:t>Continued</a:t>
            </a:r>
            <a:endParaRPr lang="en-US" sz="2400" i="1" dirty="0"/>
          </a:p>
        </p:txBody>
      </p:sp>
      <p:graphicFrame>
        <p:nvGraphicFramePr>
          <p:cNvPr id="6" name="Table 5"/>
          <p:cNvGraphicFramePr>
            <a:graphicFrameLocks noGrp="1"/>
          </p:cNvGraphicFramePr>
          <p:nvPr>
            <p:extLst>
              <p:ext uri="{D42A27DB-BD31-4B8C-83A1-F6EECF244321}">
                <p14:modId xmlns:p14="http://schemas.microsoft.com/office/powerpoint/2010/main" val="768271688"/>
              </p:ext>
            </p:extLst>
          </p:nvPr>
        </p:nvGraphicFramePr>
        <p:xfrm>
          <a:off x="457200" y="1504950"/>
          <a:ext cx="8229600" cy="2511552"/>
        </p:xfrm>
        <a:graphic>
          <a:graphicData uri="http://schemas.openxmlformats.org/drawingml/2006/table">
            <a:tbl>
              <a:tblPr firstRow="1">
                <a:tableStyleId>{3B4B98B0-60AC-42C2-AFA5-B58CD77FA1E5}</a:tableStyleId>
              </a:tblPr>
              <a:tblGrid>
                <a:gridCol w="25908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smtClean="0">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Estate Values</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smtClean="0">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b="1" dirty="0">
                          <a:solidFill>
                            <a:schemeClr val="bg1"/>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2800" dirty="0">
                        <a:solidFill>
                          <a:schemeClr val="bg1"/>
                        </a:solidFill>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b="1" dirty="0">
                          <a:effectLst/>
                          <a:latin typeface="+mn-lt"/>
                          <a:ea typeface="Calibri"/>
                          <a:cs typeface="UniversLTStd-BoldCn"/>
                        </a:rPr>
                        <a:t>$100 000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b="1" dirty="0">
                          <a:effectLst/>
                          <a:latin typeface="+mn-lt"/>
                          <a:ea typeface="Calibri"/>
                          <a:cs typeface="UniversLTStd-BoldCn"/>
                        </a:rPr>
                        <a:t>$1 000 000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b="1" dirty="0">
                          <a:effectLst/>
                          <a:latin typeface="+mn-lt"/>
                          <a:ea typeface="Calibri"/>
                          <a:cs typeface="UniversLTStd-BoldCn"/>
                        </a:rPr>
                        <a:t>$5 000 000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b="0" dirty="0">
                          <a:effectLst/>
                          <a:latin typeface="+mn-lt"/>
                          <a:ea typeface="Calibri"/>
                          <a:cs typeface="UniversLTStd-Cn"/>
                        </a:rPr>
                        <a:t>Prince Edward Island </a:t>
                      </a:r>
                      <a:endParaRPr lang="en-US" sz="2800" b="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b="0" dirty="0" smtClean="0">
                          <a:effectLst/>
                          <a:latin typeface="+mn-lt"/>
                          <a:ea typeface="Calibri"/>
                          <a:cs typeface="UniversLTStd-Cn"/>
                        </a:rPr>
                        <a:t>$400</a:t>
                      </a:r>
                      <a:endParaRPr lang="en-US" sz="2800" b="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b="0" smtClean="0">
                          <a:effectLst/>
                          <a:latin typeface="+mn-lt"/>
                          <a:ea typeface="Calibri"/>
                          <a:cs typeface="UniversLTStd-Cn"/>
                        </a:rPr>
                        <a:t>$4000</a:t>
                      </a:r>
                      <a:endParaRPr lang="en-US" sz="2800" b="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b="0" dirty="0">
                          <a:effectLst/>
                          <a:latin typeface="+mn-lt"/>
                          <a:ea typeface="Calibri"/>
                          <a:cs typeface="UniversLTStd-Cn"/>
                        </a:rPr>
                        <a:t>$20 000</a:t>
                      </a:r>
                      <a:endParaRPr lang="en-US" sz="2800" b="0" dirty="0">
                        <a:effectLst/>
                        <a:latin typeface="+mn-lt"/>
                        <a:ea typeface="Calibri"/>
                        <a:cs typeface="Times New Roman"/>
                      </a:endParaRPr>
                    </a:p>
                  </a:txBody>
                  <a:tcPr marR="45720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Quebec (natural person/legal person)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a:effectLst/>
                          <a:latin typeface="+mn-lt"/>
                          <a:ea typeface="Calibri"/>
                          <a:cs typeface="UniversLTStd-Cn"/>
                        </a:rPr>
                        <a:t>$106/$119</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a:effectLst/>
                          <a:latin typeface="+mn-lt"/>
                          <a:ea typeface="Calibri"/>
                          <a:cs typeface="UniversLTStd-Cn"/>
                        </a:rPr>
                        <a:t>$106/$119</a:t>
                      </a:r>
                      <a:endParaRPr lang="en-US" sz="280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a:effectLst/>
                          <a:latin typeface="+mn-lt"/>
                          <a:ea typeface="Calibri"/>
                          <a:cs typeface="UniversLTStd-Cn"/>
                        </a:rPr>
                        <a:t>$106/$119</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Saskatchewan </a:t>
                      </a:r>
                      <a:endParaRPr lang="en-US" sz="280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$700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$7000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a:effectLst/>
                          <a:latin typeface="+mn-lt"/>
                          <a:ea typeface="Calibri"/>
                          <a:cs typeface="UniversLTStd-Cn"/>
                        </a:rPr>
                        <a:t>$35 000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Yukon </a:t>
                      </a:r>
                      <a:endParaRPr lang="en-US" sz="2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$140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$140</a:t>
                      </a:r>
                      <a:endParaRPr lang="en-US" sz="2800" dirty="0">
                        <a:effectLst/>
                        <a:latin typeface="+mn-lt"/>
                        <a:ea typeface="Calibri"/>
                        <a:cs typeface="Times New Roman"/>
                      </a:endParaRPr>
                    </a:p>
                  </a:txBody>
                  <a:tcPr marR="457200"/>
                </a:tc>
                <a:tc>
                  <a:txBody>
                    <a:bodyPr/>
                    <a:lstStyle/>
                    <a:p>
                      <a:pPr marL="0" marR="0" algn="r">
                        <a:lnSpc>
                          <a:spcPct val="115000"/>
                        </a:lnSpc>
                        <a:spcBef>
                          <a:spcPts val="0"/>
                        </a:spcBef>
                        <a:spcAft>
                          <a:spcPts val="0"/>
                        </a:spcAft>
                      </a:pPr>
                      <a:r>
                        <a:rPr lang="en-US" sz="1600" dirty="0" smtClean="0">
                          <a:effectLst/>
                          <a:latin typeface="+mn-lt"/>
                          <a:ea typeface="Calibri"/>
                          <a:cs typeface="UniversLTStd-Cn"/>
                        </a:rPr>
                        <a:t>$140</a:t>
                      </a:r>
                      <a:endParaRPr lang="en-US" sz="2800" dirty="0">
                        <a:effectLst/>
                        <a:latin typeface="+mn-lt"/>
                        <a:ea typeface="Calibri"/>
                        <a:cs typeface="Times New Roman"/>
                      </a:endParaRPr>
                    </a:p>
                  </a:txBody>
                  <a:tcPr marR="457200"/>
                </a:tc>
                <a:extLst>
                  <a:ext uri="{0D108BD9-81ED-4DB2-BD59-A6C34878D82A}">
                    <a16:rowId xmlns:a16="http://schemas.microsoft.com/office/drawing/2014/main" val="10005"/>
                  </a:ext>
                </a:extLst>
              </a:tr>
            </a:tbl>
          </a:graphicData>
        </a:graphic>
      </p:graphicFrame>
      <p:sp>
        <p:nvSpPr>
          <p:cNvPr id="4" name="Content Placeholder 3"/>
          <p:cNvSpPr>
            <a:spLocks noGrp="1"/>
          </p:cNvSpPr>
          <p:nvPr>
            <p:ph idx="13"/>
          </p:nvPr>
        </p:nvSpPr>
        <p:spPr>
          <a:xfrm>
            <a:off x="457200" y="4160837"/>
            <a:ext cx="8229600" cy="258763"/>
          </a:xfrm>
        </p:spPr>
        <p:txBody>
          <a:bodyPr/>
          <a:lstStyle/>
          <a:p>
            <a:pPr marL="0" indent="0">
              <a:buNone/>
            </a:pPr>
            <a:r>
              <a:rPr lang="en-US" sz="1200" i="1" dirty="0"/>
              <a:t>Source: </a:t>
            </a:r>
            <a:r>
              <a:rPr lang="en-US" sz="1200" dirty="0">
                <a:hlinkClick r:id="rId2"/>
              </a:rPr>
              <a:t>http://www.taxtips.ca/willsandestates/probatefees.htm</a:t>
            </a:r>
            <a:r>
              <a:rPr lang="en-US" sz="1200" dirty="0" smtClean="0"/>
              <a:t>, accessed </a:t>
            </a:r>
            <a:r>
              <a:rPr lang="en-US" sz="1200" dirty="0"/>
              <a:t>November 26, 2017.</a:t>
            </a:r>
          </a:p>
        </p:txBody>
      </p:sp>
    </p:spTree>
    <p:extLst>
      <p:ext uri="{BB962C8B-B14F-4D97-AF65-F5344CB8AC3E}">
        <p14:creationId xmlns:p14="http://schemas.microsoft.com/office/powerpoint/2010/main" val="3486668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Final Tax Return</a:t>
            </a:r>
          </a:p>
        </p:txBody>
      </p:sp>
      <p:sp>
        <p:nvSpPr>
          <p:cNvPr id="3" name="Content Placeholder 2"/>
          <p:cNvSpPr>
            <a:spLocks noGrp="1"/>
          </p:cNvSpPr>
          <p:nvPr>
            <p:ph idx="1"/>
          </p:nvPr>
        </p:nvSpPr>
        <p:spPr/>
        <p:txBody>
          <a:bodyPr/>
          <a:lstStyle/>
          <a:p>
            <a:r>
              <a:rPr lang="en-US" dirty="0">
                <a:ea typeface="ＭＳ Ｐゴシック" pitchFamily="34" charset="-128"/>
              </a:rPr>
              <a:t>A deceased taxpayer is deemed to have disposed of all assets on the date of death</a:t>
            </a:r>
          </a:p>
          <a:p>
            <a:pPr lvl="1"/>
            <a:r>
              <a:rPr lang="en-US" dirty="0">
                <a:ea typeface="ＭＳ Ｐゴシック" pitchFamily="34" charset="-128"/>
              </a:rPr>
              <a:t>Estate not required to sell the actual assets</a:t>
            </a:r>
          </a:p>
          <a:p>
            <a:pPr lvl="1"/>
            <a:r>
              <a:rPr lang="en-US" dirty="0">
                <a:ea typeface="ＭＳ Ｐゴシック" pitchFamily="34" charset="-128"/>
              </a:rPr>
              <a:t>Estate pays the deceased</a:t>
            </a:r>
            <a:r>
              <a:rPr lang="en-US" altLang="en-US" dirty="0">
                <a:ea typeface="ＭＳ Ｐゴシック" pitchFamily="34" charset="-128"/>
              </a:rPr>
              <a:t>’</a:t>
            </a:r>
            <a:r>
              <a:rPr lang="en-US" dirty="0">
                <a:ea typeface="ＭＳ Ｐゴシック" pitchFamily="34" charset="-128"/>
              </a:rPr>
              <a:t>s taxes on income, investment income, and capital gains (not the same as probate fees)</a:t>
            </a:r>
          </a:p>
          <a:p>
            <a:pPr lvl="1"/>
            <a:r>
              <a:rPr lang="en-US" dirty="0">
                <a:ea typeface="ＭＳ Ｐゴシック" pitchFamily="34" charset="-128"/>
              </a:rPr>
              <a:t>No tax on principal residence </a:t>
            </a:r>
          </a:p>
          <a:p>
            <a:pPr lvl="1"/>
            <a:r>
              <a:rPr lang="en-US" dirty="0">
                <a:ea typeface="ＭＳ Ｐゴシック" pitchFamily="34" charset="-128"/>
              </a:rPr>
              <a:t>RRSPs and other registered retirement accounts can be rolled over to surviving spouse, temporarily delaying taxes payable</a:t>
            </a:r>
          </a:p>
          <a:p>
            <a:pPr lvl="1"/>
            <a:r>
              <a:rPr lang="en-US" dirty="0">
                <a:ea typeface="ＭＳ Ｐゴシック" pitchFamily="34" charset="-128"/>
              </a:rPr>
              <a:t>Taxes at death relatively low</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a:t>
            </a:r>
            <a:r>
              <a:rPr lang="en-US" dirty="0" smtClean="0"/>
              <a:t>Wills </a:t>
            </a:r>
            <a:r>
              <a:rPr lang="en-US" sz="2000" b="0" dirty="0" smtClean="0"/>
              <a:t>(1 of 3)</a:t>
            </a:r>
            <a:endParaRPr lang="en-US" b="0" dirty="0"/>
          </a:p>
        </p:txBody>
      </p:sp>
      <p:sp>
        <p:nvSpPr>
          <p:cNvPr id="3" name="Content Placeholder 2"/>
          <p:cNvSpPr>
            <a:spLocks noGrp="1"/>
          </p:cNvSpPr>
          <p:nvPr>
            <p:ph idx="1"/>
          </p:nvPr>
        </p:nvSpPr>
        <p:spPr/>
        <p:txBody>
          <a:bodyPr/>
          <a:lstStyle/>
          <a:p>
            <a:pPr>
              <a:defRPr/>
            </a:pPr>
            <a:r>
              <a:rPr lang="en-US" dirty="0"/>
              <a:t>Estate: the assets of a deceased person after all debts are paid</a:t>
            </a:r>
          </a:p>
          <a:p>
            <a:pPr>
              <a:defRPr/>
            </a:pPr>
            <a:r>
              <a:rPr lang="en-US" dirty="0"/>
              <a:t>Estate planning: the act of planning how your estate will be allocated on or before your death</a:t>
            </a:r>
          </a:p>
          <a:p>
            <a:pPr>
              <a:defRPr/>
            </a:pPr>
            <a:r>
              <a:rPr lang="en-US" dirty="0"/>
              <a:t>Will: a legal document that describes how your estate should be distributed upon your death, identifies preferred guardians for surviving minor children and specifies age when children get their inheritance</a:t>
            </a:r>
          </a:p>
        </p:txBody>
      </p:sp>
    </p:spTree>
    <p:extLst>
      <p:ext uri="{BB962C8B-B14F-4D97-AF65-F5344CB8AC3E}">
        <p14:creationId xmlns:p14="http://schemas.microsoft.com/office/powerpoint/2010/main" val="36992952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Optional Tax Returns</a:t>
            </a:r>
          </a:p>
        </p:txBody>
      </p:sp>
      <p:sp>
        <p:nvSpPr>
          <p:cNvPr id="3" name="Content Placeholder 2"/>
          <p:cNvSpPr>
            <a:spLocks noGrp="1"/>
          </p:cNvSpPr>
          <p:nvPr>
            <p:ph idx="1"/>
          </p:nvPr>
        </p:nvSpPr>
        <p:spPr/>
        <p:txBody>
          <a:bodyPr/>
          <a:lstStyle/>
          <a:p>
            <a:r>
              <a:rPr lang="en-US" sz="2700" dirty="0">
                <a:ea typeface="ＭＳ Ｐゴシック" pitchFamily="34" charset="-128"/>
              </a:rPr>
              <a:t>Final tax return due six months after death or April 30 of the next year, whichever is later</a:t>
            </a:r>
          </a:p>
          <a:p>
            <a:r>
              <a:rPr lang="en-US" sz="2700" dirty="0">
                <a:ea typeface="ＭＳ Ｐゴシック" pitchFamily="34" charset="-128"/>
              </a:rPr>
              <a:t>Executor may reduce the taxes payable by filing separate returns for </a:t>
            </a:r>
            <a:r>
              <a:rPr lang="en-US" altLang="en-US" sz="2700" dirty="0">
                <a:ea typeface="ＭＳ Ｐゴシック" pitchFamily="34" charset="-128"/>
              </a:rPr>
              <a:t>“</a:t>
            </a:r>
            <a:r>
              <a:rPr lang="en-US" sz="2700" dirty="0">
                <a:ea typeface="ＭＳ Ｐゴシック" pitchFamily="34" charset="-128"/>
              </a:rPr>
              <a:t>rights or things</a:t>
            </a:r>
            <a:r>
              <a:rPr lang="en-US" altLang="en-US" sz="2700" dirty="0">
                <a:ea typeface="ＭＳ Ｐゴシック" pitchFamily="34" charset="-128"/>
              </a:rPr>
              <a:t>”</a:t>
            </a:r>
            <a:r>
              <a:rPr lang="en-US" sz="2700" dirty="0">
                <a:ea typeface="ＭＳ Ｐゴシック" pitchFamily="34" charset="-128"/>
              </a:rPr>
              <a:t>, business income, and income from a testamentary trust</a:t>
            </a:r>
          </a:p>
          <a:p>
            <a:r>
              <a:rPr lang="en-US" sz="2700" dirty="0">
                <a:ea typeface="ＭＳ Ｐゴシック" pitchFamily="34" charset="-128"/>
              </a:rPr>
              <a:t>Ability to split income and report on separate tax returns reduces the amount of tax payable </a:t>
            </a:r>
          </a:p>
          <a:p>
            <a:r>
              <a:rPr lang="en-US" sz="2700" dirty="0">
                <a:ea typeface="ＭＳ Ｐゴシック" pitchFamily="34" charset="-128"/>
              </a:rPr>
              <a:t>Some non-refundable tax credits can be used again on each optional return, further reducing taxes</a:t>
            </a:r>
            <a:endParaRPr lang="en-US" sz="2700" dirty="0"/>
          </a:p>
        </p:txBody>
      </p:sp>
    </p:spTree>
    <p:extLst>
      <p:ext uri="{BB962C8B-B14F-4D97-AF65-F5344CB8AC3E}">
        <p14:creationId xmlns:p14="http://schemas.microsoft.com/office/powerpoint/2010/main" val="36948875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Estate Planning </a:t>
            </a:r>
            <a:r>
              <a:rPr lang="en-US" dirty="0" smtClean="0"/>
              <a:t>Strategies </a:t>
            </a:r>
            <a:r>
              <a:rPr lang="en-US" sz="2000" b="0" dirty="0" smtClean="0"/>
              <a:t>(1 of 2)</a:t>
            </a:r>
            <a:endParaRPr lang="en-US" b="0" dirty="0"/>
          </a:p>
        </p:txBody>
      </p:sp>
      <p:sp>
        <p:nvSpPr>
          <p:cNvPr id="3" name="Content Placeholder 2"/>
          <p:cNvSpPr>
            <a:spLocks noGrp="1"/>
          </p:cNvSpPr>
          <p:nvPr>
            <p:ph idx="1"/>
          </p:nvPr>
        </p:nvSpPr>
        <p:spPr/>
        <p:txBody>
          <a:bodyPr/>
          <a:lstStyle/>
          <a:p>
            <a:pPr>
              <a:lnSpc>
                <a:spcPct val="90000"/>
              </a:lnSpc>
            </a:pPr>
            <a:r>
              <a:rPr lang="en-US" dirty="0">
                <a:ea typeface="ＭＳ Ｐゴシック" pitchFamily="34" charset="-128"/>
              </a:rPr>
              <a:t>Joint Tenancy with Rights of Survivorship (JTWROS) (joint ownership where the death of one joint owner results in an asset being transferred directly to the surviving joint owner)- avoids the deceased</a:t>
            </a:r>
            <a:r>
              <a:rPr lang="en-US" altLang="en-US" dirty="0">
                <a:ea typeface="ＭＳ Ｐゴシック" pitchFamily="34" charset="-128"/>
              </a:rPr>
              <a:t>’</a:t>
            </a:r>
            <a:r>
              <a:rPr lang="en-US" dirty="0">
                <a:ea typeface="ＭＳ Ｐゴシック" pitchFamily="34" charset="-128"/>
              </a:rPr>
              <a:t>s estate and probate fees</a:t>
            </a:r>
          </a:p>
          <a:p>
            <a:pPr lvl="1">
              <a:lnSpc>
                <a:spcPct val="90000"/>
              </a:lnSpc>
            </a:pPr>
            <a:r>
              <a:rPr lang="en-US" dirty="0">
                <a:ea typeface="ＭＳ Ｐゴシック" pitchFamily="34" charset="-128"/>
              </a:rPr>
              <a:t>Disadvantages:</a:t>
            </a:r>
          </a:p>
          <a:p>
            <a:pPr lvl="2">
              <a:lnSpc>
                <a:spcPct val="90000"/>
              </a:lnSpc>
            </a:pPr>
            <a:r>
              <a:rPr lang="en-US" dirty="0">
                <a:ea typeface="ＭＳ Ｐゴシック" pitchFamily="34" charset="-128"/>
              </a:rPr>
              <a:t>Loss of control since any decisions regarding the property have to be made jointly between the owners</a:t>
            </a:r>
          </a:p>
          <a:p>
            <a:pPr lvl="2">
              <a:lnSpc>
                <a:spcPct val="90000"/>
              </a:lnSpc>
            </a:pPr>
            <a:r>
              <a:rPr lang="en-US" dirty="0">
                <a:ea typeface="ＭＳ Ｐゴシック" pitchFamily="34" charset="-128"/>
              </a:rPr>
              <a:t>Other beneficiaries may argue over the ownership legitimacy of the surviving joint owner</a:t>
            </a:r>
          </a:p>
          <a:p>
            <a:pPr lvl="2">
              <a:lnSpc>
                <a:spcPct val="90000"/>
              </a:lnSpc>
            </a:pPr>
            <a:r>
              <a:rPr lang="en-US" dirty="0">
                <a:ea typeface="ＭＳ Ｐゴシック" pitchFamily="34" charset="-128"/>
              </a:rPr>
              <a:t>The transfer of property can trigger capital gains tax</a:t>
            </a:r>
          </a:p>
          <a:p>
            <a:pPr lvl="2">
              <a:lnSpc>
                <a:spcPct val="90000"/>
              </a:lnSpc>
            </a:pPr>
            <a:r>
              <a:rPr lang="en-US" dirty="0">
                <a:ea typeface="ＭＳ Ｐゴシック" pitchFamily="34" charset="-128"/>
              </a:rPr>
              <a:t>Creditors and/or the spouse may also have a claim to the assets in a joint tenancy arrangement</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Estate Planning Strategies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0"/>
            <a:ext cx="8229600" cy="4648200"/>
          </a:xfrm>
        </p:spPr>
        <p:txBody>
          <a:bodyPr/>
          <a:lstStyle/>
          <a:p>
            <a:pPr>
              <a:lnSpc>
                <a:spcPct val="90000"/>
              </a:lnSpc>
              <a:spcBef>
                <a:spcPts val="1200"/>
              </a:spcBef>
              <a:defRPr/>
            </a:pPr>
            <a:r>
              <a:rPr lang="en-US" dirty="0"/>
              <a:t>Important to consult a lawyer and tax accountant before entering into any joint tenancy arrangements due to many issues</a:t>
            </a:r>
          </a:p>
          <a:p>
            <a:pPr>
              <a:lnSpc>
                <a:spcPct val="90000"/>
              </a:lnSpc>
              <a:spcBef>
                <a:spcPts val="1200"/>
              </a:spcBef>
              <a:defRPr/>
            </a:pPr>
            <a:r>
              <a:rPr lang="en-US" dirty="0"/>
              <a:t>Principal residence of a taxpayer will not trigger capital gains or losses</a:t>
            </a:r>
          </a:p>
          <a:p>
            <a:pPr>
              <a:lnSpc>
                <a:spcPct val="90000"/>
              </a:lnSpc>
              <a:spcBef>
                <a:spcPts val="1200"/>
              </a:spcBef>
              <a:defRPr/>
            </a:pPr>
            <a:r>
              <a:rPr lang="en-US" dirty="0"/>
              <a:t>RRSPs can be rolled over to a spouse with no tax consequences if the spouse is listed as the designated beneficiary</a:t>
            </a:r>
          </a:p>
          <a:p>
            <a:pPr>
              <a:lnSpc>
                <a:spcPct val="90000"/>
              </a:lnSpc>
              <a:spcBef>
                <a:spcPts val="1200"/>
              </a:spcBef>
              <a:defRPr/>
            </a:pPr>
            <a:r>
              <a:rPr lang="en-US" dirty="0"/>
              <a:t>RRSPs can be rolled over to a dependent child who is physically or mentally impaired with no tax liability</a:t>
            </a:r>
          </a:p>
        </p:txBody>
      </p:sp>
    </p:spTree>
    <p:extLst>
      <p:ext uri="{BB962C8B-B14F-4D97-AF65-F5344CB8AC3E}">
        <p14:creationId xmlns:p14="http://schemas.microsoft.com/office/powerpoint/2010/main" val="3694887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03052"/>
          </a:xfrm>
        </p:spPr>
        <p:txBody>
          <a:bodyPr/>
          <a:lstStyle/>
          <a:p>
            <a:r>
              <a:rPr lang="en-US" dirty="0"/>
              <a:t>JTWROS Example</a:t>
            </a:r>
          </a:p>
        </p:txBody>
      </p:sp>
      <p:sp>
        <p:nvSpPr>
          <p:cNvPr id="3" name="Content Placeholder 2"/>
          <p:cNvSpPr>
            <a:spLocks noGrp="1"/>
          </p:cNvSpPr>
          <p:nvPr>
            <p:ph idx="1"/>
          </p:nvPr>
        </p:nvSpPr>
        <p:spPr>
          <a:xfrm>
            <a:off x="457200" y="1219200"/>
            <a:ext cx="8229600" cy="4953000"/>
          </a:xfrm>
        </p:spPr>
        <p:txBody>
          <a:bodyPr/>
          <a:lstStyle/>
          <a:p>
            <a:pPr marL="0" indent="0">
              <a:buNone/>
            </a:pPr>
            <a:r>
              <a:rPr lang="en-US" sz="2000" dirty="0" err="1"/>
              <a:t>Quang</a:t>
            </a:r>
            <a:r>
              <a:rPr lang="en-US" sz="2000" dirty="0"/>
              <a:t> completed a will in 2002 that indicated that his children, </a:t>
            </a:r>
            <a:r>
              <a:rPr lang="en-US" sz="2000" dirty="0" err="1"/>
              <a:t>Linh</a:t>
            </a:r>
            <a:r>
              <a:rPr lang="en-US" sz="2000" dirty="0"/>
              <a:t> and Jackson, would be equal beneficiaries of his estate. In 2014, </a:t>
            </a:r>
            <a:r>
              <a:rPr lang="en-US" sz="2000" dirty="0" err="1"/>
              <a:t>Quang</a:t>
            </a:r>
            <a:r>
              <a:rPr lang="en-US" sz="2000" dirty="0"/>
              <a:t> purchased a cottage for $450 000. To avoid probate fees on this asset, </a:t>
            </a:r>
            <a:r>
              <a:rPr lang="en-US" sz="2000" dirty="0" err="1"/>
              <a:t>Quang</a:t>
            </a:r>
            <a:r>
              <a:rPr lang="en-US" sz="2000" dirty="0"/>
              <a:t> entered into a JTWROS with his daughter, </a:t>
            </a:r>
            <a:r>
              <a:rPr lang="en-US" sz="2000" dirty="0" err="1"/>
              <a:t>Linh</a:t>
            </a:r>
            <a:r>
              <a:rPr lang="en-US" sz="2000" dirty="0"/>
              <a:t>. One year later, </a:t>
            </a:r>
            <a:r>
              <a:rPr lang="en-US" sz="2000" dirty="0" err="1"/>
              <a:t>Quang</a:t>
            </a:r>
            <a:r>
              <a:rPr lang="en-US" sz="2000" dirty="0"/>
              <a:t> died and the cottage, which has not increased in value, passed directly to </a:t>
            </a:r>
            <a:r>
              <a:rPr lang="en-US" sz="2000" dirty="0" err="1"/>
              <a:t>Linh</a:t>
            </a:r>
            <a:r>
              <a:rPr lang="en-US" sz="2000" dirty="0"/>
              <a:t>. </a:t>
            </a:r>
            <a:r>
              <a:rPr lang="en-US" sz="2000" dirty="0" err="1"/>
              <a:t>Quang’s</a:t>
            </a:r>
            <a:r>
              <a:rPr lang="en-US" sz="2000" dirty="0"/>
              <a:t> son, Jackson, is upset because, according to his father’s will, he should have an equal share in his father’s estate. </a:t>
            </a:r>
            <a:r>
              <a:rPr lang="en-US" sz="2000" dirty="0" err="1" smtClean="0"/>
              <a:t>Linh</a:t>
            </a:r>
            <a:r>
              <a:rPr lang="en-US" sz="2000" dirty="0"/>
              <a:t> </a:t>
            </a:r>
            <a:r>
              <a:rPr lang="en-US" sz="2000" dirty="0" smtClean="0"/>
              <a:t>argues </a:t>
            </a:r>
            <a:r>
              <a:rPr lang="en-US" sz="2000" dirty="0"/>
              <a:t>that since the cottage is not part of the estate, it belongs to her only. Furthermore, the assets in the estate should be split equally, in accordance with the will. Jackson goes to court, claiming that his father set up the JTWROS with </a:t>
            </a:r>
            <a:r>
              <a:rPr lang="en-US" sz="2000" dirty="0" err="1"/>
              <a:t>Linh</a:t>
            </a:r>
            <a:r>
              <a:rPr lang="en-US" sz="2000" dirty="0"/>
              <a:t> only to avoid the probate fees on the cabin. Jackson argues that his father intended for the children to split the estate equally. </a:t>
            </a:r>
            <a:r>
              <a:rPr lang="en-US" sz="2000" dirty="0" err="1"/>
              <a:t>Linh</a:t>
            </a:r>
            <a:r>
              <a:rPr lang="en-US" sz="2000" dirty="0"/>
              <a:t> is very angry with Jackson. The children reach an out-of-court settlement that gives </a:t>
            </a:r>
            <a:r>
              <a:rPr lang="en-US" sz="2000" dirty="0" err="1"/>
              <a:t>Linh</a:t>
            </a:r>
            <a:r>
              <a:rPr lang="en-US" sz="2000" dirty="0"/>
              <a:t> ownership of the cabin and allows Jackson to keep all of the assets, which are equal in value to the cabin, from his father’s estate.</a:t>
            </a:r>
          </a:p>
          <a:p>
            <a:endParaRPr lang="en-US" sz="2000" dirty="0"/>
          </a:p>
        </p:txBody>
      </p:sp>
    </p:spTree>
    <p:extLst>
      <p:ext uri="{BB962C8B-B14F-4D97-AF65-F5344CB8AC3E}">
        <p14:creationId xmlns:p14="http://schemas.microsoft.com/office/powerpoint/2010/main" val="36948875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Beneficiary Designations</a:t>
            </a:r>
          </a:p>
        </p:txBody>
      </p:sp>
      <p:sp>
        <p:nvSpPr>
          <p:cNvPr id="3" name="Content Placeholder 2"/>
          <p:cNvSpPr>
            <a:spLocks noGrp="1"/>
          </p:cNvSpPr>
          <p:nvPr>
            <p:ph idx="1"/>
          </p:nvPr>
        </p:nvSpPr>
        <p:spPr/>
        <p:txBody>
          <a:bodyPr/>
          <a:lstStyle/>
          <a:p>
            <a:pPr>
              <a:lnSpc>
                <a:spcPct val="90000"/>
              </a:lnSpc>
              <a:defRPr/>
            </a:pPr>
            <a:r>
              <a:rPr lang="en-US" dirty="0"/>
              <a:t>Insurance policies and accounts for which you have named a beneficiary do not form part of your estate (reduces probate fees)</a:t>
            </a:r>
          </a:p>
          <a:p>
            <a:pPr>
              <a:lnSpc>
                <a:spcPct val="90000"/>
              </a:lnSpc>
              <a:defRPr/>
            </a:pPr>
            <a:r>
              <a:rPr lang="en-US" dirty="0"/>
              <a:t>If your beneficiary predeceases you, the proceeds payable to him or her will now pass into your </a:t>
            </a:r>
            <a:r>
              <a:rPr lang="en-US" dirty="0" smtClean="0"/>
              <a:t>estate </a:t>
            </a:r>
            <a:endParaRPr lang="en-US" dirty="0"/>
          </a:p>
          <a:p>
            <a:pPr>
              <a:lnSpc>
                <a:spcPct val="90000"/>
              </a:lnSpc>
              <a:defRPr/>
            </a:pPr>
            <a:r>
              <a:rPr lang="en-US" dirty="0"/>
              <a:t>Contingent beneficiary: an individual who is entitled to receive benefits, when they become payable, because the primary beneficiary is not able to for some reason (such as death)(reduces probate fees)</a:t>
            </a:r>
          </a:p>
        </p:txBody>
      </p:sp>
    </p:spTree>
    <p:extLst>
      <p:ext uri="{BB962C8B-B14F-4D97-AF65-F5344CB8AC3E}">
        <p14:creationId xmlns:p14="http://schemas.microsoft.com/office/powerpoint/2010/main" val="3694887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Trusts</a:t>
            </a:r>
          </a:p>
        </p:txBody>
      </p:sp>
      <p:sp>
        <p:nvSpPr>
          <p:cNvPr id="3" name="Content Placeholder 2"/>
          <p:cNvSpPr>
            <a:spLocks noGrp="1"/>
          </p:cNvSpPr>
          <p:nvPr>
            <p:ph idx="1"/>
          </p:nvPr>
        </p:nvSpPr>
        <p:spPr/>
        <p:txBody>
          <a:bodyPr/>
          <a:lstStyle/>
          <a:p>
            <a:pPr>
              <a:defRPr/>
            </a:pPr>
            <a:r>
              <a:rPr lang="en-US" dirty="0"/>
              <a:t>Effective estate planning tool</a:t>
            </a:r>
          </a:p>
          <a:p>
            <a:pPr>
              <a:defRPr/>
            </a:pPr>
            <a:r>
              <a:rPr lang="en-US" dirty="0"/>
              <a:t>Trust:</a:t>
            </a:r>
            <a:r>
              <a:rPr lang="en-US" dirty="0">
                <a:sym typeface="Wingdings 3" charset="0"/>
              </a:rPr>
              <a:t> a legal document in which one person, called a settlor, transfers assets to a trustee, who manages them for designated beneficiaries</a:t>
            </a:r>
          </a:p>
          <a:p>
            <a:pPr>
              <a:defRPr/>
            </a:pPr>
            <a:r>
              <a:rPr lang="en-US" dirty="0"/>
              <a:t>Settlor: the person who creates a trust</a:t>
            </a:r>
          </a:p>
          <a:p>
            <a:pPr>
              <a:defRPr/>
            </a:pPr>
            <a:r>
              <a:rPr lang="en-US" dirty="0"/>
              <a:t>Trust assets do not form part of the estate and are not subject to probate fees when the individual dies</a:t>
            </a:r>
          </a:p>
        </p:txBody>
      </p:sp>
    </p:spTree>
    <p:extLst>
      <p:ext uri="{BB962C8B-B14F-4D97-AF65-F5344CB8AC3E}">
        <p14:creationId xmlns:p14="http://schemas.microsoft.com/office/powerpoint/2010/main" val="36948875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 </a:t>
            </a:r>
            <a:r>
              <a:rPr lang="en-US" dirty="0" err="1"/>
              <a:t>Vivos</a:t>
            </a:r>
            <a:r>
              <a:rPr lang="en-US" dirty="0"/>
              <a:t> </a:t>
            </a:r>
            <a:r>
              <a:rPr lang="en-US" dirty="0" smtClean="0"/>
              <a:t>Trusts </a:t>
            </a:r>
            <a:r>
              <a:rPr lang="en-US" sz="2000" b="0" dirty="0" smtClean="0"/>
              <a:t>(1 of 3)</a:t>
            </a:r>
            <a:endParaRPr lang="en-US" b="0" dirty="0"/>
          </a:p>
        </p:txBody>
      </p:sp>
      <p:sp>
        <p:nvSpPr>
          <p:cNvPr id="3" name="Content Placeholder 2"/>
          <p:cNvSpPr>
            <a:spLocks noGrp="1"/>
          </p:cNvSpPr>
          <p:nvPr>
            <p:ph idx="1"/>
          </p:nvPr>
        </p:nvSpPr>
        <p:spPr>
          <a:xfrm>
            <a:off x="457200" y="1600200"/>
            <a:ext cx="8229600" cy="4572000"/>
          </a:xfrm>
        </p:spPr>
        <p:txBody>
          <a:bodyPr/>
          <a:lstStyle/>
          <a:p>
            <a:pPr>
              <a:lnSpc>
                <a:spcPct val="90000"/>
              </a:lnSpc>
              <a:defRPr/>
            </a:pPr>
            <a:r>
              <a:rPr lang="en-US" dirty="0"/>
              <a:t>Inter </a:t>
            </a:r>
            <a:r>
              <a:rPr lang="en-US" dirty="0" err="1"/>
              <a:t>vivos</a:t>
            </a:r>
            <a:r>
              <a:rPr lang="en-US" dirty="0"/>
              <a:t> trust: a trust in which you assign the management of your assets to a trustee while you are living</a:t>
            </a:r>
          </a:p>
          <a:p>
            <a:pPr>
              <a:lnSpc>
                <a:spcPct val="90000"/>
              </a:lnSpc>
              <a:defRPr/>
            </a:pPr>
            <a:r>
              <a:rPr lang="en-US" dirty="0"/>
              <a:t>Assets transferred into an inter </a:t>
            </a:r>
            <a:r>
              <a:rPr lang="en-US" dirty="0" err="1"/>
              <a:t>vivos</a:t>
            </a:r>
            <a:r>
              <a:rPr lang="en-US" dirty="0"/>
              <a:t> trust do not form part of your estate when you die so no probate fees and can’t be contested</a:t>
            </a:r>
          </a:p>
          <a:p>
            <a:pPr>
              <a:lnSpc>
                <a:spcPct val="90000"/>
              </a:lnSpc>
              <a:defRPr/>
            </a:pPr>
            <a:r>
              <a:rPr lang="en-US" dirty="0"/>
              <a:t>May be set up to:</a:t>
            </a:r>
          </a:p>
          <a:p>
            <a:pPr lvl="1">
              <a:lnSpc>
                <a:spcPct val="90000"/>
              </a:lnSpc>
              <a:defRPr/>
            </a:pPr>
            <a:r>
              <a:rPr lang="en-US" dirty="0"/>
              <a:t>Take care of dependent children or others, </a:t>
            </a:r>
          </a:p>
          <a:p>
            <a:pPr lvl="1">
              <a:lnSpc>
                <a:spcPct val="90000"/>
              </a:lnSpc>
              <a:defRPr/>
            </a:pPr>
            <a:r>
              <a:rPr lang="en-US" dirty="0"/>
              <a:t>Control the use of assets such as a cottage or vacation property, and </a:t>
            </a:r>
          </a:p>
          <a:p>
            <a:pPr lvl="1">
              <a:lnSpc>
                <a:spcPct val="90000"/>
              </a:lnSpc>
              <a:defRPr/>
            </a:pPr>
            <a:r>
              <a:rPr lang="en-US" dirty="0"/>
              <a:t>Maintain control of business interests</a:t>
            </a:r>
          </a:p>
        </p:txBody>
      </p:sp>
    </p:spTree>
    <p:extLst>
      <p:ext uri="{BB962C8B-B14F-4D97-AF65-F5344CB8AC3E}">
        <p14:creationId xmlns:p14="http://schemas.microsoft.com/office/powerpoint/2010/main" val="3694887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 </a:t>
            </a:r>
            <a:r>
              <a:rPr lang="en-US" dirty="0" err="1"/>
              <a:t>Vivos</a:t>
            </a:r>
            <a:r>
              <a:rPr lang="en-US" dirty="0"/>
              <a:t> Trusts </a:t>
            </a:r>
            <a:r>
              <a:rPr lang="en-US" sz="2000" b="0" dirty="0" smtClean="0"/>
              <a:t>(2 </a:t>
            </a:r>
            <a:r>
              <a:rPr lang="en-US" sz="2000" b="0" dirty="0"/>
              <a:t>of 3)</a:t>
            </a:r>
            <a:endParaRPr lang="en-US" dirty="0"/>
          </a:p>
        </p:txBody>
      </p:sp>
      <p:sp>
        <p:nvSpPr>
          <p:cNvPr id="3" name="Content Placeholder 2"/>
          <p:cNvSpPr>
            <a:spLocks noGrp="1"/>
          </p:cNvSpPr>
          <p:nvPr>
            <p:ph idx="1"/>
          </p:nvPr>
        </p:nvSpPr>
        <p:spPr>
          <a:xfrm>
            <a:off x="457200" y="1600200"/>
            <a:ext cx="8458200" cy="4525963"/>
          </a:xfrm>
        </p:spPr>
        <p:txBody>
          <a:bodyPr/>
          <a:lstStyle/>
          <a:p>
            <a:pPr>
              <a:lnSpc>
                <a:spcPct val="90000"/>
              </a:lnSpc>
              <a:defRPr/>
            </a:pPr>
            <a:r>
              <a:rPr lang="en-US" sz="2500" dirty="0"/>
              <a:t>Private arrangements and therefore have no public accountability, high level of privacy</a:t>
            </a:r>
          </a:p>
          <a:p>
            <a:pPr>
              <a:lnSpc>
                <a:spcPct val="90000"/>
              </a:lnSpc>
              <a:defRPr/>
            </a:pPr>
            <a:r>
              <a:rPr lang="en-US" sz="2500" dirty="0"/>
              <a:t>Assets transferred to an inter </a:t>
            </a:r>
            <a:r>
              <a:rPr lang="en-US" sz="2500" dirty="0" err="1"/>
              <a:t>vivos</a:t>
            </a:r>
            <a:r>
              <a:rPr lang="en-US" sz="2500" dirty="0"/>
              <a:t> trust are deemed to be disposed of at fair market value at the time of the transfer</a:t>
            </a:r>
          </a:p>
          <a:p>
            <a:pPr lvl="1">
              <a:lnSpc>
                <a:spcPct val="90000"/>
              </a:lnSpc>
              <a:defRPr/>
            </a:pPr>
            <a:r>
              <a:rPr lang="en-US" dirty="0"/>
              <a:t>An immediate capital gains tax will be incurred by the settlor</a:t>
            </a:r>
          </a:p>
          <a:p>
            <a:pPr>
              <a:lnSpc>
                <a:spcPct val="90000"/>
              </a:lnSpc>
              <a:defRPr/>
            </a:pPr>
            <a:r>
              <a:rPr lang="en-US" sz="2500" dirty="0"/>
              <a:t>Income earned on the assets inside the trust is taxed at the highest combined federal and provincial marginal tax rate</a:t>
            </a:r>
          </a:p>
          <a:p>
            <a:pPr>
              <a:lnSpc>
                <a:spcPct val="90000"/>
              </a:lnSpc>
              <a:defRPr/>
            </a:pPr>
            <a:r>
              <a:rPr lang="en-US" sz="2500" dirty="0"/>
              <a:t>Trust income is normally distributed annually to the trust beneficiaries</a:t>
            </a:r>
          </a:p>
        </p:txBody>
      </p:sp>
    </p:spTree>
    <p:extLst>
      <p:ext uri="{BB962C8B-B14F-4D97-AF65-F5344CB8AC3E}">
        <p14:creationId xmlns:p14="http://schemas.microsoft.com/office/powerpoint/2010/main" val="36948875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 </a:t>
            </a:r>
            <a:r>
              <a:rPr lang="en-US" dirty="0" err="1"/>
              <a:t>Vivos</a:t>
            </a:r>
            <a:r>
              <a:rPr lang="en-US" dirty="0"/>
              <a:t> Trusts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Revocable Inter </a:t>
            </a:r>
            <a:r>
              <a:rPr lang="en-US" dirty="0" err="1">
                <a:ea typeface="ＭＳ Ｐゴシック" pitchFamily="34" charset="-128"/>
              </a:rPr>
              <a:t>Vivos</a:t>
            </a:r>
            <a:r>
              <a:rPr lang="en-US" dirty="0">
                <a:ea typeface="ＭＳ Ｐゴシック" pitchFamily="34" charset="-128"/>
              </a:rPr>
              <a:t> Trusts</a:t>
            </a:r>
          </a:p>
          <a:p>
            <a:pPr lvl="1"/>
            <a:r>
              <a:rPr lang="en-US" dirty="0">
                <a:ea typeface="ＭＳ Ｐゴシック" pitchFamily="34" charset="-128"/>
              </a:rPr>
              <a:t>An inter </a:t>
            </a:r>
            <a:r>
              <a:rPr lang="en-US" dirty="0" err="1">
                <a:ea typeface="ＭＳ Ｐゴシック" pitchFamily="34" charset="-128"/>
              </a:rPr>
              <a:t>vivos</a:t>
            </a:r>
            <a:r>
              <a:rPr lang="en-US" dirty="0">
                <a:ea typeface="ＭＳ Ｐゴシック" pitchFamily="34" charset="-128"/>
              </a:rPr>
              <a:t> trust that can be dissolved at any time as you are still legal owner</a:t>
            </a:r>
          </a:p>
          <a:p>
            <a:pPr lvl="1"/>
            <a:r>
              <a:rPr lang="en-US" dirty="0">
                <a:ea typeface="ＭＳ Ｐゴシック" pitchFamily="34" charset="-128"/>
              </a:rPr>
              <a:t>Avoid probate process but assets are still considered part of the estate</a:t>
            </a:r>
          </a:p>
          <a:p>
            <a:r>
              <a:rPr lang="en-US" dirty="0">
                <a:ea typeface="ＭＳ Ｐゴシック" pitchFamily="34" charset="-128"/>
              </a:rPr>
              <a:t>Irrevocable Inter </a:t>
            </a:r>
            <a:r>
              <a:rPr lang="en-US" dirty="0" err="1">
                <a:ea typeface="ＭＳ Ｐゴシック" pitchFamily="34" charset="-128"/>
              </a:rPr>
              <a:t>Vivos</a:t>
            </a:r>
            <a:r>
              <a:rPr lang="en-US" dirty="0">
                <a:ea typeface="ＭＳ Ｐゴシック" pitchFamily="34" charset="-128"/>
              </a:rPr>
              <a:t> Trusts</a:t>
            </a:r>
          </a:p>
          <a:p>
            <a:pPr lvl="1"/>
            <a:r>
              <a:rPr lang="en-US" dirty="0">
                <a:ea typeface="ＭＳ Ｐゴシック" pitchFamily="34" charset="-128"/>
              </a:rPr>
              <a:t>An inter </a:t>
            </a:r>
            <a:r>
              <a:rPr lang="en-US" dirty="0" err="1">
                <a:ea typeface="ＭＳ Ｐゴシック" pitchFamily="34" charset="-128"/>
              </a:rPr>
              <a:t>vivos</a:t>
            </a:r>
            <a:r>
              <a:rPr lang="en-US" dirty="0">
                <a:ea typeface="ＭＳ Ｐゴシック" pitchFamily="34" charset="-128"/>
              </a:rPr>
              <a:t> trust that cannot be changed, although it may provide income to the settlor</a:t>
            </a:r>
          </a:p>
          <a:p>
            <a:pPr lvl="1"/>
            <a:r>
              <a:rPr lang="en-US" dirty="0">
                <a:ea typeface="ＭＳ Ｐゴシック" pitchFamily="34" charset="-128"/>
              </a:rPr>
              <a:t>Assets in the trust are no longer legally the settlor</a:t>
            </a:r>
            <a:r>
              <a:rPr lang="en-US" altLang="en-US" dirty="0">
                <a:ea typeface="ＭＳ Ｐゴシック" pitchFamily="34" charset="-128"/>
              </a:rPr>
              <a:t>’</a:t>
            </a:r>
            <a:r>
              <a:rPr lang="en-US" dirty="0">
                <a:ea typeface="ＭＳ Ｐゴシック" pitchFamily="34" charset="-128"/>
              </a:rPr>
              <a:t>s</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 Ego Trust</a:t>
            </a:r>
          </a:p>
        </p:txBody>
      </p:sp>
      <p:sp>
        <p:nvSpPr>
          <p:cNvPr id="3" name="Content Placeholder 2"/>
          <p:cNvSpPr>
            <a:spLocks noGrp="1"/>
          </p:cNvSpPr>
          <p:nvPr>
            <p:ph idx="1"/>
          </p:nvPr>
        </p:nvSpPr>
        <p:spPr>
          <a:xfrm>
            <a:off x="457200" y="1600200"/>
            <a:ext cx="8229600" cy="4648200"/>
          </a:xfrm>
        </p:spPr>
        <p:txBody>
          <a:bodyPr/>
          <a:lstStyle/>
          <a:p>
            <a:pPr>
              <a:lnSpc>
                <a:spcPct val="90000"/>
              </a:lnSpc>
              <a:defRPr/>
            </a:pPr>
            <a:r>
              <a:rPr lang="en-US" sz="2600" dirty="0"/>
              <a:t>a trust that contains assets that have not been subject to immediate deemed disposition, thereby deferring any capital gains tax</a:t>
            </a:r>
          </a:p>
          <a:p>
            <a:pPr>
              <a:lnSpc>
                <a:spcPct val="90000"/>
              </a:lnSpc>
              <a:defRPr/>
            </a:pPr>
            <a:r>
              <a:rPr lang="en-US" sz="2600" dirty="0"/>
              <a:t>Taxes are payable when the settlor dies or when the assets in the trust are sold, whichever is earlier</a:t>
            </a:r>
          </a:p>
          <a:p>
            <a:pPr>
              <a:lnSpc>
                <a:spcPct val="90000"/>
              </a:lnSpc>
              <a:defRPr/>
            </a:pPr>
            <a:r>
              <a:rPr lang="en-US" sz="2600" dirty="0"/>
              <a:t>Settlor must be at least 65 years of age, a resident of Canada, and the income and capital beneficiary of the trust during his or her lifetime</a:t>
            </a:r>
          </a:p>
          <a:p>
            <a:pPr>
              <a:lnSpc>
                <a:spcPct val="90000"/>
              </a:lnSpc>
              <a:defRPr/>
            </a:pPr>
            <a:r>
              <a:rPr lang="en-US" sz="2600" dirty="0"/>
              <a:t>Joint partner trust also possible</a:t>
            </a:r>
          </a:p>
          <a:p>
            <a:pPr>
              <a:lnSpc>
                <a:spcPct val="90000"/>
              </a:lnSpc>
              <a:defRPr/>
            </a:pPr>
            <a:r>
              <a:rPr lang="en-US" sz="2600" dirty="0"/>
              <a:t>Assets in these trusts are owned by the trust and are not subject to probate fees</a:t>
            </a:r>
          </a:p>
        </p:txBody>
      </p:sp>
    </p:spTree>
    <p:extLst>
      <p:ext uri="{BB962C8B-B14F-4D97-AF65-F5344CB8AC3E}">
        <p14:creationId xmlns:p14="http://schemas.microsoft.com/office/powerpoint/2010/main" val="369488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Wills </a:t>
            </a:r>
            <a:r>
              <a:rPr lang="en-US" sz="2000" b="0" dirty="0" smtClean="0"/>
              <a:t>(2 </a:t>
            </a:r>
            <a:r>
              <a:rPr lang="en-US" sz="2000" b="0" dirty="0"/>
              <a:t>of 3)</a:t>
            </a:r>
            <a:endParaRPr lang="en-US" dirty="0"/>
          </a:p>
        </p:txBody>
      </p:sp>
      <p:sp>
        <p:nvSpPr>
          <p:cNvPr id="3" name="Content Placeholder 2"/>
          <p:cNvSpPr>
            <a:spLocks noGrp="1"/>
          </p:cNvSpPr>
          <p:nvPr>
            <p:ph idx="1"/>
          </p:nvPr>
        </p:nvSpPr>
        <p:spPr/>
        <p:txBody>
          <a:bodyPr/>
          <a:lstStyle/>
          <a:p>
            <a:pPr>
              <a:lnSpc>
                <a:spcPct val="90000"/>
              </a:lnSpc>
            </a:pPr>
            <a:r>
              <a:rPr lang="en-US" altLang="en-US" dirty="0">
                <a:ea typeface="ＭＳ Ｐゴシック" pitchFamily="34" charset="-128"/>
              </a:rPr>
              <a:t>Testator: male individual who makes a will, or a testatrix, if female</a:t>
            </a:r>
          </a:p>
          <a:p>
            <a:pPr>
              <a:lnSpc>
                <a:spcPct val="90000"/>
              </a:lnSpc>
            </a:pPr>
            <a:r>
              <a:rPr lang="en-US" dirty="0">
                <a:ea typeface="ＭＳ Ｐゴシック" pitchFamily="34" charset="-128"/>
              </a:rPr>
              <a:t>Beneficiaries (heirs): the </a:t>
            </a:r>
            <a:r>
              <a:rPr lang="en-US">
                <a:ea typeface="ＭＳ Ｐゴシック" pitchFamily="34" charset="-128"/>
              </a:rPr>
              <a:t>persons </a:t>
            </a:r>
            <a:r>
              <a:rPr lang="en-US" smtClean="0">
                <a:ea typeface="ＭＳ Ｐゴシック" pitchFamily="34" charset="-128"/>
              </a:rPr>
              <a:t>specified in </a:t>
            </a:r>
            <a:r>
              <a:rPr lang="en-US" dirty="0">
                <a:ea typeface="ＭＳ Ｐゴシック" pitchFamily="34" charset="-128"/>
              </a:rPr>
              <a:t>a will to receive a part of an estate</a:t>
            </a:r>
          </a:p>
          <a:p>
            <a:pPr lvl="1">
              <a:lnSpc>
                <a:spcPct val="90000"/>
              </a:lnSpc>
            </a:pPr>
            <a:r>
              <a:rPr lang="en-US" dirty="0">
                <a:ea typeface="ＭＳ Ｐゴシック" pitchFamily="34" charset="-128"/>
              </a:rPr>
              <a:t>Can be of any age and in fact can be unborn at the time the will is made</a:t>
            </a:r>
          </a:p>
          <a:p>
            <a:pPr>
              <a:lnSpc>
                <a:spcPct val="90000"/>
              </a:lnSpc>
            </a:pPr>
            <a:r>
              <a:rPr lang="en-US" dirty="0">
                <a:ea typeface="ＭＳ Ｐゴシック" pitchFamily="34" charset="-128"/>
              </a:rPr>
              <a:t>Executor/personal representative: the person designated in a will to pay off any debts that the testator may have and carry out the instructions regarding the distribution of the testator</a:t>
            </a:r>
            <a:r>
              <a:rPr lang="en-US" altLang="en-US" dirty="0">
                <a:ea typeface="ＭＳ Ｐゴシック" pitchFamily="34" charset="-128"/>
              </a:rPr>
              <a:t>’</a:t>
            </a:r>
            <a:r>
              <a:rPr lang="en-US" dirty="0">
                <a:ea typeface="ＭＳ Ｐゴシック" pitchFamily="34" charset="-128"/>
              </a:rPr>
              <a:t>s assets to beneficiaries</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Testamentary Trust</a:t>
            </a:r>
          </a:p>
        </p:txBody>
      </p:sp>
      <p:sp>
        <p:nvSpPr>
          <p:cNvPr id="3" name="Content Placeholder 2"/>
          <p:cNvSpPr>
            <a:spLocks noGrp="1"/>
          </p:cNvSpPr>
          <p:nvPr>
            <p:ph idx="1"/>
          </p:nvPr>
        </p:nvSpPr>
        <p:spPr/>
        <p:txBody>
          <a:bodyPr/>
          <a:lstStyle/>
          <a:p>
            <a:pPr>
              <a:defRPr/>
            </a:pPr>
            <a:r>
              <a:rPr lang="en-US" dirty="0"/>
              <a:t>A trust created by a will</a:t>
            </a:r>
          </a:p>
          <a:p>
            <a:pPr>
              <a:defRPr/>
            </a:pPr>
            <a:r>
              <a:rPr lang="en-US" dirty="0"/>
              <a:t>Can be used to provide for the needs of dependent children or parents</a:t>
            </a:r>
          </a:p>
          <a:p>
            <a:pPr>
              <a:defRPr/>
            </a:pPr>
            <a:r>
              <a:rPr lang="en-US" dirty="0"/>
              <a:t>Income earned on assets inside the trust is taxed in a manner similar to that of an individual taxpayer at that same level of income</a:t>
            </a:r>
          </a:p>
          <a:p>
            <a:pPr>
              <a:defRPr/>
            </a:pPr>
            <a:r>
              <a:rPr lang="en-US" dirty="0"/>
              <a:t>Assets that transfer to a testamentary trust have already been through the probate process, so does not reduce probate fees</a:t>
            </a:r>
          </a:p>
        </p:txBody>
      </p:sp>
    </p:spTree>
    <p:extLst>
      <p:ext uri="{BB962C8B-B14F-4D97-AF65-F5344CB8AC3E}">
        <p14:creationId xmlns:p14="http://schemas.microsoft.com/office/powerpoint/2010/main" val="36948875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 to Charitable Organizations</a:t>
            </a:r>
          </a:p>
        </p:txBody>
      </p:sp>
      <p:sp>
        <p:nvSpPr>
          <p:cNvPr id="3" name="Content Placeholder 2"/>
          <p:cNvSpPr>
            <a:spLocks noGrp="1"/>
          </p:cNvSpPr>
          <p:nvPr>
            <p:ph idx="1"/>
          </p:nvPr>
        </p:nvSpPr>
        <p:spPr/>
        <p:txBody>
          <a:bodyPr/>
          <a:lstStyle/>
          <a:p>
            <a:pPr>
              <a:defRPr/>
            </a:pPr>
            <a:r>
              <a:rPr lang="en-US" dirty="0">
                <a:ea typeface="ＭＳ Ｐゴシック" pitchFamily="34" charset="-128"/>
              </a:rPr>
              <a:t>In the year of death, the amount of charitable contributions that may be claimed against net income increase to 100% from 75%</a:t>
            </a:r>
          </a:p>
          <a:p>
            <a:pPr>
              <a:defRPr/>
            </a:pPr>
            <a:r>
              <a:rPr lang="en-US" dirty="0">
                <a:ea typeface="ＭＳ Ｐゴシック" pitchFamily="34" charset="-128"/>
              </a:rPr>
              <a:t>Any </a:t>
            </a:r>
            <a:r>
              <a:rPr lang="en-US" dirty="0" err="1">
                <a:ea typeface="ＭＳ Ｐゴシック" pitchFamily="34" charset="-128"/>
              </a:rPr>
              <a:t>overcontribution</a:t>
            </a:r>
            <a:r>
              <a:rPr lang="en-US" dirty="0">
                <a:ea typeface="ＭＳ Ｐゴシック" pitchFamily="34" charset="-128"/>
              </a:rPr>
              <a:t> to a charitable organization may be used to write off up to 100% of the previous year</a:t>
            </a:r>
            <a:r>
              <a:rPr lang="en-US" altLang="en-US" dirty="0">
                <a:ea typeface="ＭＳ Ｐゴシック" pitchFamily="34" charset="-128"/>
              </a:rPr>
              <a:t>’</a:t>
            </a:r>
            <a:r>
              <a:rPr lang="en-US" dirty="0">
                <a:ea typeface="ＭＳ Ｐゴシック" pitchFamily="34" charset="-128"/>
              </a:rPr>
              <a:t>s net income</a:t>
            </a:r>
            <a:endParaRPr lang="en-US" dirty="0"/>
          </a:p>
        </p:txBody>
      </p:sp>
    </p:spTree>
    <p:extLst>
      <p:ext uri="{BB962C8B-B14F-4D97-AF65-F5344CB8AC3E}">
        <p14:creationId xmlns:p14="http://schemas.microsoft.com/office/powerpoint/2010/main" val="3694887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 Example</a:t>
            </a:r>
          </a:p>
        </p:txBody>
      </p:sp>
      <p:sp>
        <p:nvSpPr>
          <p:cNvPr id="3" name="Content Placeholder 2"/>
          <p:cNvSpPr>
            <a:spLocks noGrp="1"/>
          </p:cNvSpPr>
          <p:nvPr>
            <p:ph idx="1"/>
          </p:nvPr>
        </p:nvSpPr>
        <p:spPr/>
        <p:txBody>
          <a:bodyPr/>
          <a:lstStyle/>
          <a:p>
            <a:pPr marL="0" indent="0">
              <a:buNone/>
            </a:pPr>
            <a:r>
              <a:rPr lang="en-US" sz="2400" dirty="0"/>
              <a:t>In 2014, Ruthie donated $200 000 to the local hospital, a registered charity. That same year, Ruthie earned net income of $63 000. If Ruthie died in 2014, how much of the $200 000 donation can her executor claim for charitable donations? The executor can claim $63 000 (100 percent of her net income) for 2014 on her final tax return and can carry back $137 000 to claim on her 2013 tax return up to a maximum of her net income claim. If Ruthie’s net income for 2013 is also $63 000, her executor can claim 100 percent of her net income for 2013 as well.</a:t>
            </a:r>
          </a:p>
          <a:p>
            <a:endParaRPr lang="en-US" sz="2400" dirty="0"/>
          </a:p>
        </p:txBody>
      </p:sp>
    </p:spTree>
    <p:extLst>
      <p:ext uri="{BB962C8B-B14F-4D97-AF65-F5344CB8AC3E}">
        <p14:creationId xmlns:p14="http://schemas.microsoft.com/office/powerpoint/2010/main" val="36948875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Living Will</a:t>
            </a:r>
          </a:p>
        </p:txBody>
      </p:sp>
      <p:sp>
        <p:nvSpPr>
          <p:cNvPr id="3" name="Content Placeholder 2"/>
          <p:cNvSpPr>
            <a:spLocks noGrp="1"/>
          </p:cNvSpPr>
          <p:nvPr>
            <p:ph idx="1"/>
          </p:nvPr>
        </p:nvSpPr>
        <p:spPr/>
        <p:txBody>
          <a:bodyPr/>
          <a:lstStyle/>
          <a:p>
            <a:pPr>
              <a:buFont typeface="Arial" charset="0"/>
              <a:buChar char="•"/>
              <a:defRPr/>
            </a:pPr>
            <a:r>
              <a:rPr lang="en-US" dirty="0"/>
              <a:t>Also known as a personal care directive or health care directive</a:t>
            </a:r>
          </a:p>
          <a:p>
            <a:pPr>
              <a:buFont typeface="Arial" charset="0"/>
              <a:buChar char="•"/>
              <a:defRPr/>
            </a:pPr>
            <a:r>
              <a:rPr lang="en-US" dirty="0"/>
              <a:t>A simple legal document in which individuals specify their preferences if they become mentally or physically disabled</a:t>
            </a:r>
          </a:p>
          <a:p>
            <a:pPr>
              <a:buFont typeface="Arial" charset="0"/>
              <a:buChar char="•"/>
              <a:defRPr/>
            </a:pPr>
            <a:r>
              <a:rPr lang="en-US" dirty="0"/>
              <a:t>A living will speaks for you when you are unable to speak for yourself (for example regarding life support)</a:t>
            </a:r>
          </a:p>
        </p:txBody>
      </p:sp>
    </p:spTree>
    <p:extLst>
      <p:ext uri="{BB962C8B-B14F-4D97-AF65-F5344CB8AC3E}">
        <p14:creationId xmlns:p14="http://schemas.microsoft.com/office/powerpoint/2010/main" val="36948875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of </a:t>
            </a:r>
            <a:r>
              <a:rPr lang="en-US" dirty="0" smtClean="0"/>
              <a:t>Attorney </a:t>
            </a:r>
            <a:r>
              <a:rPr lang="en-US" sz="2000" b="0" dirty="0" smtClean="0"/>
              <a:t>(1 of 4)</a:t>
            </a:r>
            <a:endParaRPr lang="en-US" b="0" dirty="0"/>
          </a:p>
        </p:txBody>
      </p:sp>
      <p:sp>
        <p:nvSpPr>
          <p:cNvPr id="3" name="Content Placeholder 2"/>
          <p:cNvSpPr>
            <a:spLocks noGrp="1"/>
          </p:cNvSpPr>
          <p:nvPr>
            <p:ph idx="1"/>
          </p:nvPr>
        </p:nvSpPr>
        <p:spPr/>
        <p:txBody>
          <a:bodyPr/>
          <a:lstStyle/>
          <a:p>
            <a:pPr>
              <a:buFont typeface="Arial" charset="0"/>
              <a:buChar char="•"/>
              <a:defRPr/>
            </a:pPr>
            <a:r>
              <a:rPr lang="en-US" dirty="0"/>
              <a:t>Limited (non-continuing) power of attorney: a legal document granting a person the power to make specific decisions for you in the event that you are temporarily incapacitated</a:t>
            </a:r>
          </a:p>
          <a:p>
            <a:pPr lvl="1">
              <a:defRPr/>
            </a:pPr>
            <a:r>
              <a:rPr lang="en-US" dirty="0"/>
              <a:t>Power granted is relative to a specific or defined task (e.g., pay bills while out of country)</a:t>
            </a:r>
          </a:p>
          <a:p>
            <a:pPr lvl="1">
              <a:defRPr/>
            </a:pPr>
            <a:r>
              <a:rPr lang="en-US" dirty="0"/>
              <a:t>Revoked if you become mentally incapacitated</a:t>
            </a:r>
          </a:p>
        </p:txBody>
      </p:sp>
    </p:spTree>
    <p:extLst>
      <p:ext uri="{BB962C8B-B14F-4D97-AF65-F5344CB8AC3E}">
        <p14:creationId xmlns:p14="http://schemas.microsoft.com/office/powerpoint/2010/main" val="36948875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of Attorney </a:t>
            </a:r>
            <a:r>
              <a:rPr lang="en-US" sz="2000" b="0" dirty="0" smtClean="0"/>
              <a:t>(2 </a:t>
            </a:r>
            <a:r>
              <a:rPr lang="en-US" sz="2000" b="0" dirty="0"/>
              <a:t>of 4)</a:t>
            </a:r>
            <a:endParaRPr lang="en-US" dirty="0"/>
          </a:p>
        </p:txBody>
      </p:sp>
      <p:sp>
        <p:nvSpPr>
          <p:cNvPr id="3" name="Content Placeholder 2"/>
          <p:cNvSpPr>
            <a:spLocks noGrp="1"/>
          </p:cNvSpPr>
          <p:nvPr>
            <p:ph idx="1"/>
          </p:nvPr>
        </p:nvSpPr>
        <p:spPr/>
        <p:txBody>
          <a:bodyPr/>
          <a:lstStyle/>
          <a:p>
            <a:pPr>
              <a:defRPr/>
            </a:pPr>
            <a:r>
              <a:rPr lang="en-US" dirty="0"/>
              <a:t>General power of attorney: a legal document granting a person the immediate power to make any decisions and/or commitments for you, but not a will or another power of attorney</a:t>
            </a:r>
          </a:p>
          <a:p>
            <a:pPr lvl="1">
              <a:defRPr/>
            </a:pPr>
            <a:r>
              <a:rPr lang="en-US" dirty="0"/>
              <a:t>Terminates automatically if:</a:t>
            </a:r>
          </a:p>
          <a:p>
            <a:pPr lvl="2">
              <a:defRPr/>
            </a:pPr>
            <a:r>
              <a:rPr lang="en-US" dirty="0"/>
              <a:t>The grantor or attorney dies</a:t>
            </a:r>
          </a:p>
          <a:p>
            <a:pPr lvl="2">
              <a:defRPr/>
            </a:pPr>
            <a:r>
              <a:rPr lang="en-US" dirty="0"/>
              <a:t>The grantor becomes incapacitated due to mental illness</a:t>
            </a:r>
          </a:p>
        </p:txBody>
      </p:sp>
    </p:spTree>
    <p:extLst>
      <p:ext uri="{BB962C8B-B14F-4D97-AF65-F5344CB8AC3E}">
        <p14:creationId xmlns:p14="http://schemas.microsoft.com/office/powerpoint/2010/main" val="36948875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of Attorney </a:t>
            </a:r>
            <a:r>
              <a:rPr lang="en-US" sz="2000" b="0" dirty="0" smtClean="0"/>
              <a:t>(3 </a:t>
            </a:r>
            <a:r>
              <a:rPr lang="en-US" sz="2000" b="0" dirty="0"/>
              <a:t>of 4)</a:t>
            </a:r>
            <a:endParaRPr lang="en-US" dirty="0"/>
          </a:p>
        </p:txBody>
      </p:sp>
      <p:sp>
        <p:nvSpPr>
          <p:cNvPr id="3" name="Content Placeholder 2"/>
          <p:cNvSpPr>
            <a:spLocks noGrp="1"/>
          </p:cNvSpPr>
          <p:nvPr>
            <p:ph idx="1"/>
          </p:nvPr>
        </p:nvSpPr>
        <p:spPr/>
        <p:txBody>
          <a:bodyPr/>
          <a:lstStyle/>
          <a:p>
            <a:pPr>
              <a:defRPr/>
            </a:pPr>
            <a:r>
              <a:rPr lang="en-US" dirty="0"/>
              <a:t>Enduring (continuing) power of attorney: a legal document that grants a person the immediate power to make any decisions and/or commitments for you, even when you are mentally incapacitated</a:t>
            </a:r>
          </a:p>
          <a:p>
            <a:pPr lvl="1">
              <a:defRPr/>
            </a:pPr>
            <a:r>
              <a:rPr lang="en-US" dirty="0"/>
              <a:t>Can be created such that it is triggered by a specific event, such as the mental incapacity of the grantor</a:t>
            </a:r>
          </a:p>
          <a:p>
            <a:pPr lvl="1">
              <a:defRPr/>
            </a:pPr>
            <a:r>
              <a:rPr lang="en-US" dirty="0"/>
              <a:t>Can be a clause to a general power of attorney</a:t>
            </a:r>
          </a:p>
        </p:txBody>
      </p:sp>
    </p:spTree>
    <p:extLst>
      <p:ext uri="{BB962C8B-B14F-4D97-AF65-F5344CB8AC3E}">
        <p14:creationId xmlns:p14="http://schemas.microsoft.com/office/powerpoint/2010/main" val="36948875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of Attorney </a:t>
            </a:r>
            <a:r>
              <a:rPr lang="en-US" sz="2000" b="0" dirty="0" smtClean="0"/>
              <a:t>(4 </a:t>
            </a:r>
            <a:r>
              <a:rPr lang="en-US" sz="2000" b="0" dirty="0"/>
              <a:t>of 4)</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a:t>Durable power of attorney for health care: a legal document that grants a person the power to make specific health care decisions for you</a:t>
            </a:r>
          </a:p>
          <a:p>
            <a:pPr lvl="1">
              <a:defRPr/>
            </a:pPr>
            <a:r>
              <a:rPr lang="en-US" dirty="0"/>
              <a:t>Unlike a living will, the person or persons you identify has/have the power to make specific decisions regarding your health care in the event that you become incapacitated, based on your preferences</a:t>
            </a:r>
          </a:p>
        </p:txBody>
      </p:sp>
    </p:spTree>
    <p:extLst>
      <p:ext uri="{BB962C8B-B14F-4D97-AF65-F5344CB8AC3E}">
        <p14:creationId xmlns:p14="http://schemas.microsoft.com/office/powerpoint/2010/main" val="36948875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Maintaining Estate Planning Documents</a:t>
            </a:r>
          </a:p>
        </p:txBody>
      </p:sp>
      <p:sp>
        <p:nvSpPr>
          <p:cNvPr id="3" name="Content Placeholder 2"/>
          <p:cNvSpPr>
            <a:spLocks noGrp="1"/>
          </p:cNvSpPr>
          <p:nvPr>
            <p:ph idx="1"/>
          </p:nvPr>
        </p:nvSpPr>
        <p:spPr/>
        <p:txBody>
          <a:bodyPr/>
          <a:lstStyle/>
          <a:p>
            <a:pPr>
              <a:defRPr/>
            </a:pPr>
            <a:r>
              <a:rPr lang="en-US" dirty="0"/>
              <a:t>Should be kept in a safe, accessible place</a:t>
            </a:r>
          </a:p>
          <a:p>
            <a:pPr>
              <a:defRPr/>
            </a:pPr>
            <a:r>
              <a:rPr lang="en-US" dirty="0"/>
              <a:t>Key individuals (e.g. executor, power of attorney) should know where they are:</a:t>
            </a:r>
          </a:p>
          <a:p>
            <a:pPr lvl="1">
              <a:defRPr/>
            </a:pPr>
            <a:r>
              <a:rPr lang="en-US" dirty="0"/>
              <a:t>Will, living will, power of attorney, life insurance and other insurance policies, RRSP and other retirement account info, home ownership and mortgage info, other real estate info, personal property info (cars, </a:t>
            </a:r>
            <a:r>
              <a:rPr lang="en-US" dirty="0" err="1"/>
              <a:t>jewellery</a:t>
            </a:r>
            <a:r>
              <a:rPr lang="en-US" dirty="0"/>
              <a:t>), personal loans, credit card info, business ownership info, legal documents, tax filings, bank account info, investment info</a:t>
            </a:r>
          </a:p>
        </p:txBody>
      </p:sp>
    </p:spTree>
    <p:extLst>
      <p:ext uri="{BB962C8B-B14F-4D97-AF65-F5344CB8AC3E}">
        <p14:creationId xmlns:p14="http://schemas.microsoft.com/office/powerpoint/2010/main" val="3694887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Wills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pPr>
              <a:defRPr/>
            </a:pPr>
            <a:r>
              <a:rPr lang="en-US" dirty="0"/>
              <a:t>Intestate: dying without a will</a:t>
            </a:r>
          </a:p>
          <a:p>
            <a:pPr lvl="1">
              <a:defRPr/>
            </a:pPr>
            <a:r>
              <a:rPr lang="en-US" dirty="0"/>
              <a:t>Court appoints an administrator to distribute your estate following laws of your province</a:t>
            </a:r>
          </a:p>
          <a:p>
            <a:pPr>
              <a:defRPr/>
            </a:pPr>
            <a:r>
              <a:rPr lang="en-US" dirty="0"/>
              <a:t>Preferential share: the dollar value of estate assets that will be distributed to the surviving spouse before assets are distributed among all potential beneficiaries, in an intestate situation</a:t>
            </a:r>
          </a:p>
        </p:txBody>
      </p:sp>
    </p:spTree>
    <p:extLst>
      <p:ext uri="{BB962C8B-B14F-4D97-AF65-F5344CB8AC3E}">
        <p14:creationId xmlns:p14="http://schemas.microsoft.com/office/powerpoint/2010/main" val="3694887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84728"/>
          </a:xfrm>
        </p:spPr>
        <p:txBody>
          <a:bodyPr anchor="t"/>
          <a:lstStyle/>
          <a:p>
            <a:r>
              <a:rPr lang="en-US" dirty="0" smtClean="0"/>
              <a:t>Preferential Share Amounts </a:t>
            </a:r>
            <a:r>
              <a:rPr lang="en-US" sz="2000" b="0" dirty="0" smtClean="0"/>
              <a:t>(1 of 2)</a:t>
            </a:r>
            <a:endParaRPr lang="en-US" b="0" dirty="0"/>
          </a:p>
        </p:txBody>
      </p:sp>
      <p:sp>
        <p:nvSpPr>
          <p:cNvPr id="5" name="Content Placeholder 4"/>
          <p:cNvSpPr>
            <a:spLocks noGrp="1"/>
          </p:cNvSpPr>
          <p:nvPr>
            <p:ph idx="1"/>
          </p:nvPr>
        </p:nvSpPr>
        <p:spPr>
          <a:xfrm>
            <a:off x="457200" y="979488"/>
            <a:ext cx="8229600" cy="763588"/>
          </a:xfrm>
        </p:spPr>
        <p:txBody>
          <a:bodyPr/>
          <a:lstStyle/>
          <a:p>
            <a:pPr marL="0" indent="0">
              <a:buNone/>
            </a:pPr>
            <a:r>
              <a:rPr lang="en-US" sz="2400" b="1" dirty="0" smtClean="0"/>
              <a:t>Exhibit 15.1</a:t>
            </a:r>
            <a:r>
              <a:rPr lang="en-US" sz="2400" dirty="0" smtClean="0"/>
              <a:t> </a:t>
            </a:r>
            <a:r>
              <a:rPr lang="en-US" sz="2400" dirty="0"/>
              <a:t>Provincial Summary of Preferential Share Amounts</a:t>
            </a:r>
          </a:p>
        </p:txBody>
      </p:sp>
      <p:graphicFrame>
        <p:nvGraphicFramePr>
          <p:cNvPr id="6" name="Table 5"/>
          <p:cNvGraphicFramePr>
            <a:graphicFrameLocks noGrp="1"/>
          </p:cNvGraphicFramePr>
          <p:nvPr>
            <p:extLst>
              <p:ext uri="{D42A27DB-BD31-4B8C-83A1-F6EECF244321}">
                <p14:modId xmlns:p14="http://schemas.microsoft.com/office/powerpoint/2010/main" val="1378787839"/>
              </p:ext>
            </p:extLst>
          </p:nvPr>
        </p:nvGraphicFramePr>
        <p:xfrm>
          <a:off x="457200" y="1905000"/>
          <a:ext cx="8229600" cy="4279392"/>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600" b="1" dirty="0">
                          <a:solidFill>
                            <a:schemeClr val="bg1"/>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16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Preferential Share </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b="1" dirty="0">
                          <a:effectLst/>
                          <a:latin typeface="+mn-lt"/>
                          <a:ea typeface="Calibri"/>
                          <a:cs typeface="UniversLTStd-BoldCn"/>
                        </a:rPr>
                        <a:t>Amount</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Remaining Assets (Spouse </a:t>
                      </a:r>
                      <a:r>
                        <a:rPr lang="en-US" sz="1600" dirty="0" smtClean="0">
                          <a:effectLst/>
                          <a:latin typeface="+mn-lt"/>
                          <a:ea typeface="Calibri"/>
                          <a:cs typeface="MathematicalPiLTStd-4"/>
                        </a:rPr>
                        <a:t>+ </a:t>
                      </a:r>
                      <a:r>
                        <a:rPr lang="en-US" sz="1600" b="1" dirty="0">
                          <a:effectLst/>
                          <a:latin typeface="+mn-lt"/>
                          <a:ea typeface="Calibri"/>
                          <a:cs typeface="UniversLTStd-BoldCn"/>
                        </a:rPr>
                        <a:t>1 child)</a:t>
                      </a:r>
                      <a:r>
                        <a:rPr lang="en-US" sz="1600" b="1" baseline="30000" dirty="0">
                          <a:effectLst/>
                          <a:latin typeface="+mn-lt"/>
                          <a:ea typeface="Calibri"/>
                          <a:cs typeface="UniversLTStd-BoldCn"/>
                        </a:rPr>
                        <a:t>4</a:t>
                      </a:r>
                      <a:endParaRPr lang="en-US" sz="16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Alberta </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$150 000</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All to spouse</a:t>
                      </a:r>
                      <a:r>
                        <a:rPr lang="en-US" sz="1600" baseline="30000">
                          <a:effectLst/>
                          <a:latin typeface="+mn-lt"/>
                          <a:ea typeface="Calibri"/>
                          <a:cs typeface="UniversLTStd-Cn"/>
                        </a:rPr>
                        <a:t>2</a:t>
                      </a:r>
                      <a:endParaRPr lang="en-US" sz="16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British Columbia </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$300 000</a:t>
                      </a:r>
                      <a:r>
                        <a:rPr lang="en-US" sz="1600" baseline="30000">
                          <a:effectLst/>
                          <a:latin typeface="+mn-lt"/>
                          <a:ea typeface="Calibri"/>
                          <a:cs typeface="UniversLTStd-Cn"/>
                        </a:rPr>
                        <a:t>1</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Split 50:50</a:t>
                      </a:r>
                      <a:endParaRPr lang="en-US" sz="160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Manitoba </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The greater of $50 000 or 1/2</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All to spouse</a:t>
                      </a:r>
                      <a:r>
                        <a:rPr lang="en-US" sz="1600" baseline="30000">
                          <a:effectLst/>
                          <a:latin typeface="+mn-lt"/>
                          <a:ea typeface="Calibri"/>
                          <a:cs typeface="UniversLTStd-Cn"/>
                        </a:rPr>
                        <a:t>3</a:t>
                      </a:r>
                      <a:endParaRPr lang="en-US" sz="160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New Brunswick </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Marital property</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Split 50:50</a:t>
                      </a:r>
                      <a:endParaRPr lang="en-US" sz="160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Newfoundland &amp; Labrador </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smtClean="0">
                          <a:effectLst/>
                          <a:latin typeface="+mn-lt"/>
                          <a:ea typeface="Calibri"/>
                          <a:cs typeface="UniversLTStd-Cn"/>
                        </a:rPr>
                        <a:t>$0</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Split 50:50</a:t>
                      </a:r>
                      <a:endParaRPr lang="en-US" sz="160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Northwest Territories </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smtClean="0">
                          <a:effectLst/>
                          <a:latin typeface="+mn-lt"/>
                          <a:ea typeface="Calibri"/>
                          <a:cs typeface="UniversLTStd-Cn"/>
                        </a:rPr>
                        <a:t>$50 </a:t>
                      </a:r>
                      <a:r>
                        <a:rPr lang="en-US" sz="1600" dirty="0">
                          <a:effectLst/>
                          <a:latin typeface="+mn-lt"/>
                          <a:ea typeface="Calibri"/>
                          <a:cs typeface="UniversLTStd-Cn"/>
                        </a:rPr>
                        <a:t>000</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Split 50:50</a:t>
                      </a:r>
                      <a:endParaRPr lang="en-US" sz="160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Nova Scotia </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smtClean="0">
                          <a:effectLst/>
                          <a:latin typeface="+mn-lt"/>
                          <a:ea typeface="Calibri"/>
                          <a:cs typeface="UniversLTStd-Cn"/>
                        </a:rPr>
                        <a:t>$50 </a:t>
                      </a:r>
                      <a:r>
                        <a:rPr lang="en-US" sz="1600" dirty="0">
                          <a:effectLst/>
                          <a:latin typeface="+mn-lt"/>
                          <a:ea typeface="Calibri"/>
                          <a:cs typeface="UniversLTStd-Cn"/>
                        </a:rPr>
                        <a:t>000</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Split 50:50</a:t>
                      </a:r>
                      <a:endParaRPr lang="en-US" sz="160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Nunavut </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smtClean="0">
                          <a:effectLst/>
                          <a:latin typeface="+mn-lt"/>
                          <a:ea typeface="Calibri"/>
                          <a:cs typeface="UniversLTStd-Cn"/>
                        </a:rPr>
                        <a:t>$50 </a:t>
                      </a:r>
                      <a:r>
                        <a:rPr lang="en-US" sz="1600" dirty="0">
                          <a:effectLst/>
                          <a:latin typeface="+mn-lt"/>
                          <a:ea typeface="Calibri"/>
                          <a:cs typeface="UniversLTStd-Cn"/>
                        </a:rPr>
                        <a:t>000</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Split 50:50</a:t>
                      </a:r>
                      <a:endParaRPr lang="en-US" sz="1600">
                        <a:effectLst/>
                        <a:latin typeface="+mn-lt"/>
                        <a:ea typeface="Calibri"/>
                        <a:cs typeface="Times New Roman"/>
                      </a:endParaRPr>
                    </a:p>
                  </a:txBody>
                  <a:tcPr/>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Ontario </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$200 000</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Std-Cn"/>
                        </a:rPr>
                        <a:t>Split 50:50</a:t>
                      </a:r>
                      <a:endParaRPr lang="en-US" sz="1600" dirty="0">
                        <a:effectLst/>
                        <a:latin typeface="+mn-lt"/>
                        <a:ea typeface="Calibri"/>
                        <a:cs typeface="Times New Roman"/>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94887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13303"/>
          </a:xfrm>
        </p:spPr>
        <p:txBody>
          <a:bodyPr anchor="t"/>
          <a:lstStyle/>
          <a:p>
            <a:r>
              <a:rPr lang="en-US" dirty="0" smtClean="0"/>
              <a:t>Preferential Share Amounts </a:t>
            </a:r>
            <a:r>
              <a:rPr lang="en-US" sz="2000" b="0" dirty="0" smtClean="0"/>
              <a:t>(2 of 2)</a:t>
            </a:r>
            <a:endParaRPr lang="en-US" b="0" dirty="0"/>
          </a:p>
        </p:txBody>
      </p:sp>
      <p:sp>
        <p:nvSpPr>
          <p:cNvPr id="5" name="Content Placeholder 4"/>
          <p:cNvSpPr>
            <a:spLocks noGrp="1"/>
          </p:cNvSpPr>
          <p:nvPr>
            <p:ph idx="1"/>
          </p:nvPr>
        </p:nvSpPr>
        <p:spPr>
          <a:xfrm>
            <a:off x="457200" y="981076"/>
            <a:ext cx="8229600" cy="438150"/>
          </a:xfrm>
        </p:spPr>
        <p:txBody>
          <a:bodyPr/>
          <a:lstStyle/>
          <a:p>
            <a:pPr marL="0" indent="0">
              <a:buNone/>
            </a:pPr>
            <a:r>
              <a:rPr lang="en-US" sz="2400" b="1" dirty="0" smtClean="0"/>
              <a:t>Exhibit 15.1</a:t>
            </a:r>
            <a:r>
              <a:rPr lang="en-US" sz="2400" dirty="0" smtClean="0"/>
              <a:t> </a:t>
            </a:r>
            <a:r>
              <a:rPr lang="en-US" sz="2400" i="1" dirty="0" smtClean="0"/>
              <a:t>Continued</a:t>
            </a:r>
            <a:endParaRPr lang="en-US" sz="2400" i="1" dirty="0"/>
          </a:p>
        </p:txBody>
      </p:sp>
      <p:graphicFrame>
        <p:nvGraphicFramePr>
          <p:cNvPr id="6" name="Table 5"/>
          <p:cNvGraphicFramePr>
            <a:graphicFrameLocks noGrp="1"/>
          </p:cNvGraphicFramePr>
          <p:nvPr>
            <p:extLst>
              <p:ext uri="{D42A27DB-BD31-4B8C-83A1-F6EECF244321}">
                <p14:modId xmlns:p14="http://schemas.microsoft.com/office/powerpoint/2010/main" val="825903478"/>
              </p:ext>
            </p:extLst>
          </p:nvPr>
        </p:nvGraphicFramePr>
        <p:xfrm>
          <a:off x="457200" y="1600200"/>
          <a:ext cx="8229600" cy="2139696"/>
        </p:xfrm>
        <a:graphic>
          <a:graphicData uri="http://schemas.openxmlformats.org/drawingml/2006/table">
            <a:tbl>
              <a:tblPr firstRow="1">
                <a:tableStyleId>{3B4B98B0-60AC-42C2-AFA5-B58CD77FA1E5}</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600" b="1" dirty="0">
                          <a:solidFill>
                            <a:schemeClr val="bg1"/>
                          </a:solidFill>
                          <a:effectLst/>
                          <a:latin typeface="+mn-lt"/>
                          <a:ea typeface="Calibri"/>
                          <a:cs typeface="UniversLTStd-BoldCn"/>
                        </a:rPr>
                        <a:t> </a:t>
                      </a:r>
                      <a:r>
                        <a:rPr lang="en-US" sz="1600" b="1" dirty="0" smtClean="0">
                          <a:solidFill>
                            <a:schemeClr val="bg1"/>
                          </a:solidFill>
                          <a:effectLst/>
                          <a:latin typeface="+mn-lt"/>
                          <a:ea typeface="Calibri"/>
                          <a:cs typeface="UniversLTStd-BoldCn"/>
                        </a:rPr>
                        <a:t>Blank</a:t>
                      </a:r>
                      <a:endParaRPr lang="en-US" sz="1600" dirty="0">
                        <a:solidFill>
                          <a:schemeClr val="bg1"/>
                        </a:solidFill>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Preferential Share </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b="1" dirty="0">
                          <a:effectLst/>
                          <a:latin typeface="+mn-lt"/>
                          <a:ea typeface="Calibri"/>
                          <a:cs typeface="UniversLTStd-BoldCn"/>
                        </a:rPr>
                        <a:t>Amount</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dirty="0">
                          <a:effectLst/>
                          <a:latin typeface="+mn-lt"/>
                          <a:ea typeface="Calibri"/>
                          <a:cs typeface="UniversLTStd-BoldCn"/>
                        </a:rPr>
                        <a:t>Remaining Assets (Spouse </a:t>
                      </a:r>
                      <a:r>
                        <a:rPr lang="en-US" sz="1600" dirty="0" smtClean="0">
                          <a:effectLst/>
                          <a:latin typeface="+mn-lt"/>
                          <a:ea typeface="Calibri"/>
                          <a:cs typeface="MathematicalPiLTStd-4"/>
                        </a:rPr>
                        <a:t>+ </a:t>
                      </a:r>
                      <a:r>
                        <a:rPr lang="en-US" sz="1600" b="1" dirty="0">
                          <a:effectLst/>
                          <a:latin typeface="+mn-lt"/>
                          <a:ea typeface="Calibri"/>
                          <a:cs typeface="UniversLTStd-BoldCn"/>
                        </a:rPr>
                        <a:t>1 child)</a:t>
                      </a:r>
                      <a:r>
                        <a:rPr lang="en-US" sz="1600" b="1" baseline="30000" dirty="0">
                          <a:effectLst/>
                          <a:latin typeface="+mn-lt"/>
                          <a:ea typeface="Calibri"/>
                          <a:cs typeface="UniversLTStd-BoldCn"/>
                        </a:rPr>
                        <a:t>4</a:t>
                      </a:r>
                      <a:endParaRPr lang="en-US" sz="16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b="0" dirty="0">
                          <a:effectLst/>
                          <a:latin typeface="+mn-lt"/>
                          <a:ea typeface="Calibri"/>
                          <a:cs typeface="UniversLTStd-Cn"/>
                        </a:rPr>
                        <a:t>Prince Edward Island </a:t>
                      </a:r>
                      <a:endParaRPr lang="en-US" sz="28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0" dirty="0" smtClean="0">
                          <a:effectLst/>
                          <a:latin typeface="+mn-lt"/>
                          <a:ea typeface="Calibri"/>
                          <a:cs typeface="UniversLTStd-Cn"/>
                        </a:rPr>
                        <a:t>$0</a:t>
                      </a:r>
                      <a:endParaRPr lang="en-US" sz="2800" b="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0" dirty="0">
                          <a:effectLst/>
                          <a:latin typeface="+mn-lt"/>
                          <a:ea typeface="Calibri"/>
                          <a:cs typeface="UniversLTStd-Cn"/>
                        </a:rPr>
                        <a:t>Split 50:50</a:t>
                      </a:r>
                      <a:endParaRPr lang="en-US" sz="2800" b="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Quebec </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smtClean="0">
                          <a:effectLst/>
                          <a:latin typeface="+mn-lt"/>
                          <a:ea typeface="Calibri"/>
                          <a:cs typeface="UniversLTStd-Cn"/>
                        </a:rPr>
                        <a:t>$0</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Std-Cn"/>
                        </a:rPr>
                        <a:t>1/3 to spouse 2/3 to child</a:t>
                      </a:r>
                      <a:endParaRPr lang="en-US" sz="28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Std-Cn"/>
                        </a:rPr>
                        <a:t>Saskatchewan </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Std-Cn"/>
                        </a:rPr>
                        <a:t>$100 000</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Std-Cn"/>
                        </a:rPr>
                        <a:t>Split 50:50</a:t>
                      </a:r>
                      <a:endParaRPr lang="en-US" sz="28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effectLst/>
                          <a:latin typeface="+mn-lt"/>
                          <a:ea typeface="Calibri"/>
                          <a:cs typeface="UniversLTStd-Cn"/>
                        </a:rPr>
                        <a:t>Yukon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smtClean="0">
                          <a:effectLst/>
                          <a:latin typeface="+mn-lt"/>
                          <a:ea typeface="Calibri"/>
                          <a:cs typeface="UniversLTStd-Cn"/>
                        </a:rPr>
                        <a:t>$75 </a:t>
                      </a:r>
                      <a:r>
                        <a:rPr lang="en-US" sz="1600" dirty="0">
                          <a:effectLst/>
                          <a:latin typeface="+mn-lt"/>
                          <a:ea typeface="Calibri"/>
                          <a:cs typeface="UniversLTStd-Cn"/>
                        </a:rPr>
                        <a:t>000</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Std-Cn"/>
                        </a:rPr>
                        <a:t>Split 50:50</a:t>
                      </a:r>
                      <a:endParaRPr lang="en-US" sz="2800" dirty="0">
                        <a:effectLst/>
                        <a:latin typeface="+mn-lt"/>
                        <a:ea typeface="Calibri"/>
                        <a:cs typeface="Times New Roman"/>
                      </a:endParaRPr>
                    </a:p>
                  </a:txBody>
                  <a:tcPr/>
                </a:tc>
                <a:extLst>
                  <a:ext uri="{0D108BD9-81ED-4DB2-BD59-A6C34878D82A}">
                    <a16:rowId xmlns:a16="http://schemas.microsoft.com/office/drawing/2014/main" val="10004"/>
                  </a:ext>
                </a:extLst>
              </a:tr>
            </a:tbl>
          </a:graphicData>
        </a:graphic>
      </p:graphicFrame>
      <p:sp>
        <p:nvSpPr>
          <p:cNvPr id="3" name="Content Placeholder 2"/>
          <p:cNvSpPr>
            <a:spLocks noGrp="1"/>
          </p:cNvSpPr>
          <p:nvPr>
            <p:ph idx="13"/>
          </p:nvPr>
        </p:nvSpPr>
        <p:spPr>
          <a:xfrm>
            <a:off x="457200" y="3886200"/>
            <a:ext cx="8229600" cy="2163763"/>
          </a:xfrm>
        </p:spPr>
        <p:txBody>
          <a:bodyPr/>
          <a:lstStyle/>
          <a:p>
            <a:pPr marL="73152" indent="-73152">
              <a:spcBef>
                <a:spcPts val="0"/>
              </a:spcBef>
              <a:buNone/>
            </a:pPr>
            <a:r>
              <a:rPr lang="en-US" sz="1200" baseline="30000" dirty="0"/>
              <a:t>1</a:t>
            </a:r>
            <a:r>
              <a:rPr lang="en-US" sz="1200" dirty="0"/>
              <a:t>The surviving spouse receives $300 000 if the child is also the child of the surviving spouse. Otherwise, the surviving spouse receives the first $150 000 plus one-half of any remainder.</a:t>
            </a:r>
          </a:p>
          <a:p>
            <a:pPr marL="73152" indent="-73152">
              <a:spcBef>
                <a:spcPts val="0"/>
              </a:spcBef>
              <a:buNone/>
            </a:pPr>
            <a:r>
              <a:rPr lang="en-US" sz="1200" baseline="30000" dirty="0"/>
              <a:t>2</a:t>
            </a:r>
            <a:r>
              <a:rPr lang="en-US" sz="1200" dirty="0"/>
              <a:t>The entire estate goes to the surviving spouse if the child is also the child of the surviving spouse. Otherwise, the surviving spouse receives the greater of the first $150 000 or 1/2, plus 1/2 of any remainder.</a:t>
            </a:r>
          </a:p>
          <a:p>
            <a:pPr marL="73152" indent="-73152">
              <a:spcBef>
                <a:spcPts val="0"/>
              </a:spcBef>
              <a:buNone/>
            </a:pPr>
            <a:r>
              <a:rPr lang="en-US" sz="1200" baseline="30000" dirty="0"/>
              <a:t>3</a:t>
            </a:r>
            <a:r>
              <a:rPr lang="en-US" sz="1200" dirty="0"/>
              <a:t>The entire estate goes to the surviving spouse if the child is also the child of the surviving spouse. Otherwise, the surviving spouse receives the greater of the first $50 000 or 1/2, plus 1/2 of any remainder.</a:t>
            </a:r>
          </a:p>
          <a:p>
            <a:pPr marL="73152" indent="-73152">
              <a:spcBef>
                <a:spcPts val="0"/>
              </a:spcBef>
              <a:buNone/>
            </a:pPr>
            <a:r>
              <a:rPr lang="en-US" sz="1200" baseline="30000" dirty="0"/>
              <a:t>4</a:t>
            </a:r>
            <a:r>
              <a:rPr lang="en-US" sz="1200" dirty="0"/>
              <a:t>In all provinces, except Manitoba and Alberta, if there is more than 1 child, 1/3 of remaining assets go to the surviving spouse and 2/3 of remaining assets go to the children. In Manitoba and Alberta, the provisions for more than 1 child are the same as those described for when there is only 1 child</a:t>
            </a:r>
            <a:r>
              <a:rPr lang="en-US" sz="1200" dirty="0" smtClean="0"/>
              <a:t>.</a:t>
            </a:r>
            <a:endParaRPr lang="en-US" sz="1200" dirty="0"/>
          </a:p>
        </p:txBody>
      </p:sp>
    </p:spTree>
    <p:extLst>
      <p:ext uri="{BB962C8B-B14F-4D97-AF65-F5344CB8AC3E}">
        <p14:creationId xmlns:p14="http://schemas.microsoft.com/office/powerpoint/2010/main" val="3699205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Valid Will</a:t>
            </a:r>
          </a:p>
        </p:txBody>
      </p:sp>
      <p:sp>
        <p:nvSpPr>
          <p:cNvPr id="3" name="Content Placeholder 2"/>
          <p:cNvSpPr>
            <a:spLocks noGrp="1"/>
          </p:cNvSpPr>
          <p:nvPr>
            <p:ph idx="1"/>
          </p:nvPr>
        </p:nvSpPr>
        <p:spPr/>
        <p:txBody>
          <a:bodyPr/>
          <a:lstStyle/>
          <a:p>
            <a:pPr>
              <a:defRPr/>
            </a:pPr>
            <a:r>
              <a:rPr lang="en-US" dirty="0"/>
              <a:t>Normally, must be at least the age of majority; 18 or 19, depending on the province in which you live</a:t>
            </a:r>
          </a:p>
          <a:p>
            <a:pPr>
              <a:defRPr/>
            </a:pPr>
            <a:r>
              <a:rPr lang="en-US" dirty="0"/>
              <a:t>Must be mentally competent</a:t>
            </a:r>
          </a:p>
          <a:p>
            <a:pPr>
              <a:defRPr/>
            </a:pPr>
            <a:r>
              <a:rPr lang="en-US" dirty="0"/>
              <a:t>Should not be subject to undue influence (threats) from others</a:t>
            </a:r>
          </a:p>
          <a:p>
            <a:pPr>
              <a:defRPr/>
            </a:pPr>
            <a:r>
              <a:rPr lang="en-US" dirty="0"/>
              <a:t>Must be dated and signed</a:t>
            </a:r>
          </a:p>
        </p:txBody>
      </p:sp>
    </p:spTree>
    <p:extLst>
      <p:ext uri="{BB962C8B-B14F-4D97-AF65-F5344CB8AC3E}">
        <p14:creationId xmlns:p14="http://schemas.microsoft.com/office/powerpoint/2010/main" val="3694887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Types of Wills</a:t>
            </a:r>
          </a:p>
        </p:txBody>
      </p:sp>
      <p:sp>
        <p:nvSpPr>
          <p:cNvPr id="3" name="Content Placeholder 2"/>
          <p:cNvSpPr>
            <a:spLocks noGrp="1"/>
          </p:cNvSpPr>
          <p:nvPr>
            <p:ph idx="1"/>
          </p:nvPr>
        </p:nvSpPr>
        <p:spPr/>
        <p:txBody>
          <a:bodyPr/>
          <a:lstStyle/>
          <a:p>
            <a:r>
              <a:rPr lang="en-US" dirty="0">
                <a:ea typeface="ＭＳ Ｐゴシック" pitchFamily="34" charset="-128"/>
              </a:rPr>
              <a:t>English form will: has signatures of the testator and two witnesses present when the testator signed the will, handwritten or typed</a:t>
            </a:r>
          </a:p>
          <a:p>
            <a:r>
              <a:rPr lang="en-US" dirty="0">
                <a:ea typeface="ＭＳ Ｐゴシック" pitchFamily="34" charset="-128"/>
              </a:rPr>
              <a:t>Notarial will: formal will, commonly used in Quebec, completed in the presence of a notary (lawyer), often one witness</a:t>
            </a:r>
          </a:p>
          <a:p>
            <a:pPr marL="256032" lvl="1" indent="-256032">
              <a:spcBef>
                <a:spcPts val="1500"/>
              </a:spcBef>
              <a:buFontTx/>
              <a:buChar char="•"/>
            </a:pPr>
            <a:r>
              <a:rPr lang="en-US" sz="2800" dirty="0">
                <a:ea typeface="ＭＳ Ｐゴシック" pitchFamily="34" charset="-128"/>
              </a:rPr>
              <a:t>Holograph will: written solely in the handwriting of the testator, does not require witness signatures (not recognized in all provinces)</a:t>
            </a:r>
            <a:endParaRPr lang="en-US" sz="2800" dirty="0"/>
          </a:p>
        </p:txBody>
      </p:sp>
    </p:spTree>
    <p:extLst>
      <p:ext uri="{BB962C8B-B14F-4D97-AF65-F5344CB8AC3E}">
        <p14:creationId xmlns:p14="http://schemas.microsoft.com/office/powerpoint/2010/main" val="3694887571"/>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7682</TotalTime>
  <Words>5162</Words>
  <Application>Microsoft Office PowerPoint</Application>
  <PresentationFormat>On-screen Show (4:3)</PresentationFormat>
  <Paragraphs>379</Paragraphs>
  <Slides>48</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48</vt:i4>
      </vt:variant>
    </vt:vector>
  </HeadingPairs>
  <TitlesOfParts>
    <vt:vector size="59" baseType="lpstr">
      <vt:lpstr>MathematicalPiLTStd-4</vt:lpstr>
      <vt:lpstr>ＭＳ Ｐゴシック</vt:lpstr>
      <vt:lpstr>UniversLTStd-BoldCn</vt:lpstr>
      <vt:lpstr>UniversLTStd-Cn</vt:lpstr>
      <vt:lpstr>Arial</vt:lpstr>
      <vt:lpstr>Calibri</vt:lpstr>
      <vt:lpstr>Times New Roman</vt:lpstr>
      <vt:lpstr>Verdana</vt:lpstr>
      <vt:lpstr>Wingdings</vt:lpstr>
      <vt:lpstr>Wingdings 3</vt:lpstr>
      <vt:lpstr>508 Lecture</vt:lpstr>
      <vt:lpstr>Personal Finance</vt:lpstr>
      <vt:lpstr>Chapter Objectives</vt:lpstr>
      <vt:lpstr>Background on Wills (1 of 3)</vt:lpstr>
      <vt:lpstr>Background on Wills (2 of 3)</vt:lpstr>
      <vt:lpstr>Background on Wills (3 of 3)</vt:lpstr>
      <vt:lpstr>Preferential Share Amounts (1 of 2)</vt:lpstr>
      <vt:lpstr>Preferential Share Amounts (2 of 2)</vt:lpstr>
      <vt:lpstr>Creating a Valid Will</vt:lpstr>
      <vt:lpstr>Common Types of Wills</vt:lpstr>
      <vt:lpstr>Key Components of a Will (1 of 3)</vt:lpstr>
      <vt:lpstr>Executor</vt:lpstr>
      <vt:lpstr>Key Components of a Will (2 of 3)</vt:lpstr>
      <vt:lpstr>Key Components of a Will (3 of 3)</vt:lpstr>
      <vt:lpstr>Sample Last Will and Testament (1 of 9)</vt:lpstr>
      <vt:lpstr>Sample Last Will and Testament (2 of 9)</vt:lpstr>
      <vt:lpstr>Sample Last Will and Testament (3 of 9)</vt:lpstr>
      <vt:lpstr>Sample Last Will and Testament (4 of 9)</vt:lpstr>
      <vt:lpstr>Sample Last Will and Testament (5 of 9)</vt:lpstr>
      <vt:lpstr>Sample Last Will and Testament (6 of 9)</vt:lpstr>
      <vt:lpstr>Sample Last Will and Testament (7 of 9)</vt:lpstr>
      <vt:lpstr>Sample Last Will and Testament (8 of 9)</vt:lpstr>
      <vt:lpstr>Sample Last Will and Testament (9 of 9)</vt:lpstr>
      <vt:lpstr>Focus on Ethics: Undue Influence on Wills</vt:lpstr>
      <vt:lpstr>Changing Your Will</vt:lpstr>
      <vt:lpstr>Probate Fees and Taxes at Death</vt:lpstr>
      <vt:lpstr>Probate Process</vt:lpstr>
      <vt:lpstr>Sample Probate Fees (1 of 2)</vt:lpstr>
      <vt:lpstr>Sample Probate Fees</vt:lpstr>
      <vt:lpstr>The Final Tax Return</vt:lpstr>
      <vt:lpstr>Optional Tax Returns</vt:lpstr>
      <vt:lpstr>Estate Planning Strategies (1 of 2)</vt:lpstr>
      <vt:lpstr>Estate Planning Strategies (2 of 2)</vt:lpstr>
      <vt:lpstr>JTWROS Example</vt:lpstr>
      <vt:lpstr>Beneficiary Designations</vt:lpstr>
      <vt:lpstr>Trusts</vt:lpstr>
      <vt:lpstr>Inter Vivos Trusts (1 of 3)</vt:lpstr>
      <vt:lpstr>Inter Vivos Trusts (2 of 3)</vt:lpstr>
      <vt:lpstr>Inter Vivos Trusts (3 of 3)</vt:lpstr>
      <vt:lpstr>Alter Ego Trust</vt:lpstr>
      <vt:lpstr>Testamentary Trust</vt:lpstr>
      <vt:lpstr>Contributions to Charitable Organizations</vt:lpstr>
      <vt:lpstr>Contributions Example</vt:lpstr>
      <vt:lpstr>Living Will</vt:lpstr>
      <vt:lpstr>Power of Attorney (1 of 4)</vt:lpstr>
      <vt:lpstr>Power of Attorney (2 of 4)</vt:lpstr>
      <vt:lpstr>Power of Attorney (3 of 4)</vt:lpstr>
      <vt:lpstr>Power of Attorney (4 of 4)</vt:lpstr>
      <vt:lpstr>Maintaining Estate Planning Documents</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650</cp:revision>
  <dcterms:created xsi:type="dcterms:W3CDTF">2014-07-14T20:04:21Z</dcterms:created>
  <dcterms:modified xsi:type="dcterms:W3CDTF">2018-11-29T20:08:20Z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