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96"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78" autoAdjust="0"/>
    <p:restoredTop sz="64058" autoAdjust="0"/>
  </p:normalViewPr>
  <p:slideViewPr>
    <p:cSldViewPr>
      <p:cViewPr varScale="1">
        <p:scale>
          <a:sx n="115" d="100"/>
          <a:sy n="115" d="100"/>
        </p:scale>
        <p:origin x="1578" y="108"/>
      </p:cViewPr>
      <p:guideLst>
        <p:guide orient="horz" pos="2160"/>
        <p:guide pos="2880"/>
      </p:guideLst>
    </p:cSldViewPr>
  </p:slideViewPr>
  <p:outlineViewPr>
    <p:cViewPr>
      <p:scale>
        <a:sx n="33" d="100"/>
        <a:sy n="33" d="100"/>
      </p:scale>
      <p:origin x="0" y="22032"/>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11/29/2018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11/29/2018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1) </a:t>
            </a:r>
            <a:r>
              <a:rPr lang="en-IN" dirty="0" err="1" smtClean="0"/>
              <a:t>MathType</a:t>
            </a:r>
            <a:r>
              <a:rPr lang="en-IN" dirty="0" smtClean="0"/>
              <a:t> </a:t>
            </a:r>
            <a:r>
              <a:rPr lang="en-IN" dirty="0" err="1" smtClean="0"/>
              <a:t>Plugin</a:t>
            </a:r>
            <a:endParaRPr lang="en-I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smtClean="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831052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6"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8879806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0" name="TextBox 9"/>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111366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16" name="Text Placeholder 15"/>
          <p:cNvSpPr>
            <a:spLocks noGrp="1"/>
          </p:cNvSpPr>
          <p:nvPr>
            <p:ph type="body" sz="quarter" idx="18"/>
          </p:nvPr>
        </p:nvSpPr>
        <p:spPr>
          <a:xfrm>
            <a:off x="457200" y="1457450"/>
            <a:ext cx="82296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4" name="TextBox 13"/>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5"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9"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a:t>
            </a:r>
            <a:r>
              <a:rPr lang="en-US" dirty="0" smtClean="0"/>
              <a:t>style</a:t>
            </a:r>
            <a:endParaRPr lang="en-US" dirty="0"/>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Times New Roman" panose="02020603050405020304" pitchFamily="18" charset="0"/>
                <a:ea typeface="+mj-ea"/>
                <a:cs typeface="Times New Roman" panose="02020603050405020304" pitchFamily="18" charset="0"/>
              </a:defRPr>
            </a:lvl1pPr>
          </a:lstStyle>
          <a:p>
            <a:pPr lvl="0"/>
            <a:r>
              <a:rPr lang="en-US" dirty="0" smtClean="0"/>
              <a:t>Click to edit Master title style</a:t>
            </a:r>
            <a:endParaRPr lang="en-US" dirty="0"/>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smtClean="0"/>
          </a:p>
        </p:txBody>
      </p:sp>
    </p:spTree>
    <p:extLst>
      <p:ext uri="{BB962C8B-B14F-4D97-AF65-F5344CB8AC3E}">
        <p14:creationId xmlns:p14="http://schemas.microsoft.com/office/powerpoint/2010/main" val="1210909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12505987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5"/>
          <p:cNvSpPr>
            <a:spLocks noGrp="1"/>
          </p:cNvSpPr>
          <p:nvPr>
            <p:ph sz="quarter" idx="14"/>
          </p:nvPr>
        </p:nvSpPr>
        <p:spPr>
          <a:xfrm>
            <a:off x="4732563" y="4055609"/>
            <a:ext cx="3965124"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6510391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Content Placeholder 2"/>
          <p:cNvSpPr>
            <a:spLocks noGrp="1"/>
          </p:cNvSpPr>
          <p:nvPr>
            <p:ph idx="13"/>
          </p:nvPr>
        </p:nvSpPr>
        <p:spPr>
          <a:xfrm>
            <a:off x="457200" y="2756648"/>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Content Placeholder 2"/>
          <p:cNvSpPr>
            <a:spLocks noGrp="1"/>
          </p:cNvSpPr>
          <p:nvPr>
            <p:ph idx="14"/>
          </p:nvPr>
        </p:nvSpPr>
        <p:spPr>
          <a:xfrm>
            <a:off x="457200" y="3886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3" name="Content Placeholder 2"/>
          <p:cNvSpPr>
            <a:spLocks noGrp="1"/>
          </p:cNvSpPr>
          <p:nvPr>
            <p:ph idx="15"/>
          </p:nvPr>
        </p:nvSpPr>
        <p:spPr>
          <a:xfrm>
            <a:off x="457200" y="5029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Tree>
    <p:extLst>
      <p:ext uri="{BB962C8B-B14F-4D97-AF65-F5344CB8AC3E}">
        <p14:creationId xmlns:p14="http://schemas.microsoft.com/office/powerpoint/2010/main" val="20393807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903514"/>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3"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4" name="Text Placeholder 13"/>
          <p:cNvSpPr>
            <a:spLocks noGrp="1"/>
          </p:cNvSpPr>
          <p:nvPr>
            <p:ph type="body" sz="quarter" idx="16" hasCustomPrompt="1"/>
          </p:nvPr>
        </p:nvSpPr>
        <p:spPr>
          <a:xfrm>
            <a:off x="1499616" y="6428232"/>
            <a:ext cx="6172200" cy="274320"/>
          </a:xfrm>
        </p:spPr>
        <p:txBody>
          <a:bodyPr lIns="91440" tIns="45720" rIns="91440" bIns="45720"/>
          <a:lstStyle>
            <a:lvl1pPr marL="0" marR="0" indent="0" algn="ctr" defTabSz="914400" rtl="0" eaLnBrk="1" fontAlgn="auto" latinLnBrk="0" hangingPunct="1">
              <a:lnSpc>
                <a:spcPct val="100000"/>
              </a:lnSpc>
              <a:spcBef>
                <a:spcPts val="0"/>
              </a:spcBef>
              <a:spcAft>
                <a:spcPts val="0"/>
              </a:spcAft>
              <a:buClrTx/>
              <a:buSzTx/>
              <a:buFontTx/>
              <a:buNone/>
              <a:tabLst/>
              <a:defRPr lang="en-US" altLang="en-US" sz="1200" b="0" kern="1200">
                <a:solidFill>
                  <a:schemeClr val="tx1"/>
                </a:solidFill>
                <a:latin typeface="Verdana"/>
                <a:ea typeface="Verdana" panose="020B0604030504040204" pitchFamily="34" charset="0"/>
                <a:cs typeface="Verdana" panose="020B0604030504040204" pitchFamily="34" charset="0"/>
              </a:defRPr>
            </a:lvl1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2017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810628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8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smtClean="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9" name="Shape 15" descr="Pearson Logo"/>
          <p:cNvPicPr preferRelativeResize="0"/>
          <p:nvPr userDrawn="1"/>
        </p:nvPicPr>
        <p:blipFill rotWithShape="1">
          <a:blip r:embed="rId20" cstate="print">
            <a:alphaModFix/>
          </a:blip>
          <a:srcRect/>
          <a:stretch/>
        </p:blipFill>
        <p:spPr>
          <a:xfrm>
            <a:off x="443972" y="6429709"/>
            <a:ext cx="917999" cy="279914"/>
          </a:xfrm>
          <a:prstGeom prst="rect">
            <a:avLst/>
          </a:prstGeom>
          <a:noFill/>
          <a:ln>
            <a:noFill/>
          </a:ln>
        </p:spPr>
      </p:pic>
      <p:sp>
        <p:nvSpPr>
          <p:cNvPr id="10"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8" r:id="rId15"/>
    <p:sldLayoutId id="2147483669" r:id="rId16"/>
    <p:sldLayoutId id="2147483670" r:id="rId17"/>
    <p:sldLayoutId id="2147483671" r:id="rId18"/>
  </p:sldLayoutIdLs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Finance</a:t>
            </a:r>
          </a:p>
        </p:txBody>
      </p:sp>
      <p:sp>
        <p:nvSpPr>
          <p:cNvPr id="3" name="Text Placeholder 2"/>
          <p:cNvSpPr>
            <a:spLocks noGrp="1"/>
          </p:cNvSpPr>
          <p:nvPr>
            <p:ph type="body" sz="quarter" idx="13"/>
          </p:nvPr>
        </p:nvSpPr>
        <p:spPr>
          <a:xfrm>
            <a:off x="457200" y="903514"/>
            <a:ext cx="8229600" cy="356616"/>
          </a:xfrm>
        </p:spPr>
        <p:txBody>
          <a:bodyPr/>
          <a:lstStyle/>
          <a:p>
            <a:r>
              <a:rPr lang="en-US" dirty="0"/>
              <a:t>Fourth Canadian Edition</a:t>
            </a:r>
          </a:p>
        </p:txBody>
      </p:sp>
      <p:sp>
        <p:nvSpPr>
          <p:cNvPr id="4" name="Text Placeholder 3"/>
          <p:cNvSpPr>
            <a:spLocks noGrp="1"/>
          </p:cNvSpPr>
          <p:nvPr>
            <p:ph type="body" sz="quarter" idx="14"/>
          </p:nvPr>
        </p:nvSpPr>
        <p:spPr/>
        <p:txBody>
          <a:bodyPr/>
          <a:lstStyle/>
          <a:p>
            <a:r>
              <a:rPr lang="en-US" dirty="0" smtClean="0"/>
              <a:t>Chapter 13</a:t>
            </a:r>
            <a:endParaRPr lang="en-US" dirty="0"/>
          </a:p>
        </p:txBody>
      </p:sp>
      <p:sp>
        <p:nvSpPr>
          <p:cNvPr id="5" name="Text Placeholder 4"/>
          <p:cNvSpPr>
            <a:spLocks noGrp="1"/>
          </p:cNvSpPr>
          <p:nvPr>
            <p:ph type="body" sz="quarter" idx="15"/>
          </p:nvPr>
        </p:nvSpPr>
        <p:spPr/>
        <p:txBody>
          <a:bodyPr/>
          <a:lstStyle/>
          <a:p>
            <a:r>
              <a:rPr lang="en-US" dirty="0" smtClean="0"/>
              <a:t>Investing in </a:t>
            </a:r>
            <a:r>
              <a:rPr lang="en-US" dirty="0"/>
              <a:t>Mutual Funds</a:t>
            </a:r>
          </a:p>
        </p:txBody>
      </p:sp>
      <p:pic>
        <p:nvPicPr>
          <p:cNvPr id="7" name="Picture 2" descr="Front Cover: Personal Finance Fourth Canadian Edition by Jeff Madura and Hardeep Singh Gill."/>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 y="1298575"/>
            <a:ext cx="3813175"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6"/>
          </p:nvPr>
        </p:nvSpPr>
        <p:spPr/>
        <p:txBody>
          <a:bodyPr/>
          <a:lstStyle/>
          <a:p>
            <a:r>
              <a:rPr lang="en-US" altLang="en-US" dirty="0"/>
              <a:t>Copyright © 2019 Pearson Canada Inc.</a:t>
            </a:r>
          </a:p>
        </p:txBody>
      </p:sp>
    </p:spTree>
    <p:extLst>
      <p:ext uri="{BB962C8B-B14F-4D97-AF65-F5344CB8AC3E}">
        <p14:creationId xmlns:p14="http://schemas.microsoft.com/office/powerpoint/2010/main" val="577816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Open-End Funds</a:t>
            </a:r>
          </a:p>
        </p:txBody>
      </p:sp>
      <p:sp>
        <p:nvSpPr>
          <p:cNvPr id="3" name="Content Placeholder 2"/>
          <p:cNvSpPr>
            <a:spLocks noGrp="1"/>
          </p:cNvSpPr>
          <p:nvPr>
            <p:ph idx="1"/>
          </p:nvPr>
        </p:nvSpPr>
        <p:spPr/>
        <p:txBody>
          <a:bodyPr/>
          <a:lstStyle/>
          <a:p>
            <a:pPr>
              <a:spcBef>
                <a:spcPts val="1200"/>
              </a:spcBef>
              <a:defRPr/>
            </a:pPr>
            <a:r>
              <a:rPr lang="en-US" dirty="0">
                <a:ea typeface="ＭＳ Ｐゴシック" pitchFamily="34" charset="-128"/>
              </a:rPr>
              <a:t>Funds that sell shares directly to investors and will redeem those shares whenever investors wish to </a:t>
            </a:r>
            <a:r>
              <a:rPr lang="en-US" altLang="en-US" dirty="0">
                <a:ea typeface="ＭＳ Ｐゴシック" pitchFamily="34" charset="-128"/>
              </a:rPr>
              <a:t>“</a:t>
            </a:r>
            <a:r>
              <a:rPr lang="en-US" dirty="0">
                <a:ea typeface="ＭＳ Ｐゴシック" pitchFamily="34" charset="-128"/>
              </a:rPr>
              <a:t>cash</a:t>
            </a:r>
            <a:r>
              <a:rPr lang="en-US" altLang="en-US" dirty="0">
                <a:ea typeface="ＭＳ Ｐゴシック" pitchFamily="34" charset="-128"/>
              </a:rPr>
              <a:t>”</a:t>
            </a:r>
            <a:r>
              <a:rPr lang="en-US" dirty="0">
                <a:ea typeface="ＭＳ Ｐゴシック" pitchFamily="34" charset="-128"/>
              </a:rPr>
              <a:t> in</a:t>
            </a:r>
          </a:p>
          <a:p>
            <a:pPr>
              <a:spcBef>
                <a:spcPts val="1200"/>
              </a:spcBef>
              <a:defRPr/>
            </a:pPr>
            <a:r>
              <a:rPr lang="en-US" dirty="0">
                <a:ea typeface="ＭＳ Ｐゴシック" pitchFamily="34" charset="-128"/>
              </a:rPr>
              <a:t>Funds managed by investment companies that are commonly subsidiaries of a larger financial conglomerate</a:t>
            </a:r>
          </a:p>
          <a:p>
            <a:pPr>
              <a:spcBef>
                <a:spcPts val="1200"/>
              </a:spcBef>
              <a:defRPr/>
            </a:pPr>
            <a:r>
              <a:rPr lang="en-US" dirty="0">
                <a:ea typeface="ＭＳ Ｐゴシック" pitchFamily="34" charset="-128"/>
              </a:rPr>
              <a:t>Fund managers typically maintain a small portion of the fund</a:t>
            </a:r>
            <a:r>
              <a:rPr lang="en-US" altLang="en-US" dirty="0">
                <a:ea typeface="ＭＳ Ｐゴシック" pitchFamily="34" charset="-128"/>
              </a:rPr>
              <a:t>’</a:t>
            </a:r>
            <a:r>
              <a:rPr lang="en-US" dirty="0">
                <a:ea typeface="ＭＳ Ｐゴシック" pitchFamily="34" charset="-128"/>
              </a:rPr>
              <a:t>s portfolio in the form of cash or liquid securities so that they have sufficient liquidity when redemptions exceed new share purchases</a:t>
            </a:r>
            <a:endParaRPr lang="en-US" dirty="0"/>
          </a:p>
        </p:txBody>
      </p:sp>
    </p:spTree>
    <p:extLst>
      <p:ext uri="{BB962C8B-B14F-4D97-AF65-F5344CB8AC3E}">
        <p14:creationId xmlns:p14="http://schemas.microsoft.com/office/powerpoint/2010/main" val="1461280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Closed-End Funds</a:t>
            </a:r>
          </a:p>
        </p:txBody>
      </p:sp>
      <p:sp>
        <p:nvSpPr>
          <p:cNvPr id="3" name="Content Placeholder 2"/>
          <p:cNvSpPr>
            <a:spLocks noGrp="1"/>
          </p:cNvSpPr>
          <p:nvPr>
            <p:ph idx="1"/>
          </p:nvPr>
        </p:nvSpPr>
        <p:spPr>
          <a:xfrm>
            <a:off x="457200" y="1600200"/>
            <a:ext cx="8305800" cy="4525963"/>
          </a:xfrm>
        </p:spPr>
        <p:txBody>
          <a:bodyPr/>
          <a:lstStyle/>
          <a:p>
            <a:pPr>
              <a:lnSpc>
                <a:spcPct val="97000"/>
              </a:lnSpc>
            </a:pPr>
            <a:r>
              <a:rPr lang="en-US" sz="2500" dirty="0">
                <a:ea typeface="ＭＳ Ｐゴシック" pitchFamily="34" charset="-128"/>
              </a:rPr>
              <a:t>Funds that issue shares to investors but do not redeem those shares; instead, the fund</a:t>
            </a:r>
            <a:r>
              <a:rPr lang="en-US" altLang="en-US" sz="2500" dirty="0">
                <a:ea typeface="ＭＳ Ｐゴシック" pitchFamily="34" charset="-128"/>
              </a:rPr>
              <a:t>’</a:t>
            </a:r>
            <a:r>
              <a:rPr lang="en-US" sz="2500" dirty="0">
                <a:ea typeface="ＭＳ Ｐゴシック" pitchFamily="34" charset="-128"/>
              </a:rPr>
              <a:t>s shares are traded on a stock exchange</a:t>
            </a:r>
          </a:p>
          <a:p>
            <a:pPr>
              <a:lnSpc>
                <a:spcPct val="97000"/>
              </a:lnSpc>
            </a:pPr>
            <a:r>
              <a:rPr lang="en-US" sz="2500" dirty="0">
                <a:ea typeface="ＭＳ Ｐゴシック" pitchFamily="34" charset="-128"/>
              </a:rPr>
              <a:t>Market price per share is determined by the demand for shares versus the supply of shares that are being sold</a:t>
            </a:r>
          </a:p>
          <a:p>
            <a:pPr>
              <a:lnSpc>
                <a:spcPct val="97000"/>
              </a:lnSpc>
            </a:pPr>
            <a:r>
              <a:rPr lang="en-US" sz="2500" dirty="0">
                <a:ea typeface="ＭＳ Ｐゴシック" pitchFamily="34" charset="-128"/>
              </a:rPr>
              <a:t>Price per share can differ from the fund</a:t>
            </a:r>
            <a:r>
              <a:rPr lang="en-US" altLang="en-US" sz="2500" dirty="0">
                <a:ea typeface="ＭＳ Ｐゴシック" pitchFamily="34" charset="-128"/>
              </a:rPr>
              <a:t>’</a:t>
            </a:r>
            <a:r>
              <a:rPr lang="en-US" sz="2500" dirty="0">
                <a:ea typeface="ＭＳ Ｐゴシック" pitchFamily="34" charset="-128"/>
              </a:rPr>
              <a:t>s NAVPS</a:t>
            </a:r>
          </a:p>
          <a:p>
            <a:pPr>
              <a:lnSpc>
                <a:spcPct val="97000"/>
              </a:lnSpc>
            </a:pPr>
            <a:r>
              <a:rPr lang="en-US" sz="2500" dirty="0">
                <a:ea typeface="ＭＳ Ｐゴシック" pitchFamily="34" charset="-128"/>
              </a:rPr>
              <a:t>Premium: the amount by which a closed-end fund</a:t>
            </a:r>
            <a:r>
              <a:rPr lang="en-US" altLang="en-US" sz="2500" dirty="0">
                <a:ea typeface="ＭＳ Ｐゴシック" pitchFamily="34" charset="-128"/>
              </a:rPr>
              <a:t>’</a:t>
            </a:r>
            <a:r>
              <a:rPr lang="en-US" sz="2500" dirty="0">
                <a:ea typeface="ＭＳ Ｐゴシック" pitchFamily="34" charset="-128"/>
              </a:rPr>
              <a:t>s unit price in the secondary market is above the fund</a:t>
            </a:r>
            <a:r>
              <a:rPr lang="en-US" altLang="en-US" sz="2500" dirty="0">
                <a:ea typeface="ＭＳ Ｐゴシック" pitchFamily="34" charset="-128"/>
              </a:rPr>
              <a:t>’</a:t>
            </a:r>
            <a:r>
              <a:rPr lang="en-US" sz="2500" dirty="0">
                <a:ea typeface="ＭＳ Ｐゴシック" pitchFamily="34" charset="-128"/>
              </a:rPr>
              <a:t>s NAVPS</a:t>
            </a:r>
          </a:p>
          <a:p>
            <a:pPr>
              <a:lnSpc>
                <a:spcPct val="97000"/>
              </a:lnSpc>
            </a:pPr>
            <a:r>
              <a:rPr lang="en-US" sz="2500" dirty="0">
                <a:ea typeface="ＭＳ Ｐゴシック" pitchFamily="34" charset="-128"/>
              </a:rPr>
              <a:t>Discount: the amount by which a closed-end fund</a:t>
            </a:r>
            <a:r>
              <a:rPr lang="en-US" altLang="en-US" sz="2500" dirty="0">
                <a:ea typeface="ＭＳ Ｐゴシック" pitchFamily="34" charset="-128"/>
              </a:rPr>
              <a:t>’</a:t>
            </a:r>
            <a:r>
              <a:rPr lang="en-US" sz="2500" dirty="0">
                <a:ea typeface="ＭＳ Ｐゴシック" pitchFamily="34" charset="-128"/>
              </a:rPr>
              <a:t>s unit price in the secondary market is below the fund</a:t>
            </a:r>
            <a:r>
              <a:rPr lang="en-US" altLang="en-US" sz="2500" dirty="0">
                <a:ea typeface="ＭＳ Ｐゴシック" pitchFamily="34" charset="-128"/>
              </a:rPr>
              <a:t>’</a:t>
            </a:r>
            <a:r>
              <a:rPr lang="en-US" sz="2500" dirty="0">
                <a:ea typeface="ＭＳ Ｐゴシック" pitchFamily="34" charset="-128"/>
              </a:rPr>
              <a:t>s NAVPS</a:t>
            </a:r>
            <a:endParaRPr lang="en-US" sz="2500" dirty="0"/>
          </a:p>
        </p:txBody>
      </p:sp>
    </p:spTree>
    <p:extLst>
      <p:ext uri="{BB962C8B-B14F-4D97-AF65-F5344CB8AC3E}">
        <p14:creationId xmlns:p14="http://schemas.microsoft.com/office/powerpoint/2010/main" val="3576400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 Versus No-Load Funds</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No-load mutual funds: sell directly to investors and do not charge a fee</a:t>
            </a:r>
          </a:p>
          <a:p>
            <a:r>
              <a:rPr lang="en-US" dirty="0">
                <a:ea typeface="ＭＳ Ｐゴシック" pitchFamily="34" charset="-128"/>
              </a:rPr>
              <a:t>Front-end load mutual funds: charge a fee at time of purchase, paid to stockbrokers or other financial service advisers who execute transactions for investors</a:t>
            </a:r>
          </a:p>
          <a:p>
            <a:r>
              <a:rPr lang="en-US" dirty="0">
                <a:ea typeface="ＭＳ Ｐゴシック" pitchFamily="34" charset="-128"/>
              </a:rPr>
              <a:t>Back-end load mutual funds: charge a fee if shares are redeemed within a set period of time </a:t>
            </a:r>
          </a:p>
          <a:p>
            <a:pPr lvl="1"/>
            <a:r>
              <a:rPr lang="en-US" dirty="0">
                <a:ea typeface="ＭＳ Ｐゴシック" pitchFamily="34" charset="-128"/>
              </a:rPr>
              <a:t>Declining redemption schedule possible</a:t>
            </a:r>
            <a:endParaRPr lang="en-US" dirty="0"/>
          </a:p>
        </p:txBody>
      </p:sp>
    </p:spTree>
    <p:extLst>
      <p:ext uri="{BB962C8B-B14F-4D97-AF65-F5344CB8AC3E}">
        <p14:creationId xmlns:p14="http://schemas.microsoft.com/office/powerpoint/2010/main" val="549259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Declining Redemption Schedule</a:t>
            </a:r>
          </a:p>
        </p:txBody>
      </p:sp>
      <p:sp>
        <p:nvSpPr>
          <p:cNvPr id="3" name="Content Placeholder 2"/>
          <p:cNvSpPr>
            <a:spLocks noGrp="1"/>
          </p:cNvSpPr>
          <p:nvPr>
            <p:ph idx="1"/>
          </p:nvPr>
        </p:nvSpPr>
        <p:spPr>
          <a:xfrm>
            <a:off x="457200" y="1600201"/>
            <a:ext cx="8229600" cy="533400"/>
          </a:xfrm>
        </p:spPr>
        <p:txBody>
          <a:bodyPr/>
          <a:lstStyle/>
          <a:p>
            <a:pPr marL="0" indent="0">
              <a:buNone/>
            </a:pPr>
            <a:r>
              <a:rPr lang="en-US" sz="2400" b="1" dirty="0" smtClean="0"/>
              <a:t>Exhibit 13.2 </a:t>
            </a:r>
            <a:r>
              <a:rPr lang="en-US" sz="2400" dirty="0" smtClean="0"/>
              <a:t>Declining </a:t>
            </a:r>
            <a:r>
              <a:rPr lang="en-US" sz="2400" dirty="0"/>
              <a:t>Redemption Schedule</a:t>
            </a:r>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723778736"/>
              </p:ext>
            </p:extLst>
          </p:nvPr>
        </p:nvGraphicFramePr>
        <p:xfrm>
          <a:off x="533400" y="2286000"/>
          <a:ext cx="7391400" cy="2966720"/>
        </p:xfrm>
        <a:graphic>
          <a:graphicData uri="http://schemas.openxmlformats.org/drawingml/2006/table">
            <a:tbl>
              <a:tblPr firstRow="1">
                <a:tableStyleId>{3B4B98B0-60AC-42C2-AFA5-B58CD77FA1E5}</a:tableStyleId>
              </a:tblPr>
              <a:tblGrid>
                <a:gridCol w="3695700">
                  <a:extLst>
                    <a:ext uri="{9D8B030D-6E8A-4147-A177-3AD203B41FA5}">
                      <a16:colId xmlns:a16="http://schemas.microsoft.com/office/drawing/2014/main" val="20000"/>
                    </a:ext>
                  </a:extLst>
                </a:gridCol>
                <a:gridCol w="3695700">
                  <a:extLst>
                    <a:ext uri="{9D8B030D-6E8A-4147-A177-3AD203B41FA5}">
                      <a16:colId xmlns:a16="http://schemas.microsoft.com/office/drawing/2014/main" val="20001"/>
                    </a:ext>
                  </a:extLst>
                </a:gridCol>
              </a:tblGrid>
              <a:tr h="370840">
                <a:tc>
                  <a:txBody>
                    <a:bodyPr/>
                    <a:lstStyle/>
                    <a:p>
                      <a:pPr marL="0" marR="0">
                        <a:lnSpc>
                          <a:spcPct val="115000"/>
                        </a:lnSpc>
                        <a:spcBef>
                          <a:spcPts val="0"/>
                        </a:spcBef>
                        <a:spcAft>
                          <a:spcPts val="0"/>
                        </a:spcAft>
                      </a:pPr>
                      <a:r>
                        <a:rPr lang="en-US" sz="1600" b="1" dirty="0">
                          <a:effectLst/>
                          <a:latin typeface="+mn-lt"/>
                          <a:ea typeface="Calibri"/>
                          <a:cs typeface="UniversLTPro-65Bold"/>
                        </a:rPr>
                        <a:t>Year Funds Are Redeemed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a:effectLst/>
                          <a:latin typeface="+mn-lt"/>
                          <a:ea typeface="Calibri"/>
                          <a:cs typeface="UniversLTPro-65Bold"/>
                        </a:rPr>
                        <a:t>Deferred Sales Charge</a:t>
                      </a:r>
                      <a:endParaRPr lang="en-US" sz="2800">
                        <a:effectLst/>
                        <a:latin typeface="+mn-lt"/>
                        <a:ea typeface="Calibri"/>
                        <a:cs typeface="Times New Roman"/>
                      </a:endParaRPr>
                    </a:p>
                  </a:txBody>
                  <a:tcPr marL="68580" marR="68580" marT="0" marB="0"/>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Within the first year </a:t>
                      </a:r>
                      <a:endParaRPr lang="en-US" sz="280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latin typeface="+mn-lt"/>
                          <a:ea typeface="Calibri"/>
                          <a:cs typeface="UniversLTPro-55Roman"/>
                        </a:rPr>
                        <a:t>6%</a:t>
                      </a:r>
                      <a:endParaRPr lang="en-US" sz="2800">
                        <a:effectLst/>
                        <a:latin typeface="+mn-lt"/>
                        <a:ea typeface="Calibri"/>
                        <a:cs typeface="Times New Roman"/>
                      </a:endParaRPr>
                    </a:p>
                  </a:txBody>
                  <a:tcPr marL="68580" marR="68580" marT="0" marB="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In the second year </a:t>
                      </a:r>
                      <a:endParaRPr lang="en-US" sz="280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latin typeface="+mn-lt"/>
                          <a:ea typeface="Calibri"/>
                          <a:cs typeface="UniversLTPro-55Roman"/>
                        </a:rPr>
                        <a:t>5%</a:t>
                      </a:r>
                      <a:endParaRPr lang="en-US" sz="2800">
                        <a:effectLst/>
                        <a:latin typeface="+mn-lt"/>
                        <a:ea typeface="Calibri"/>
                        <a:cs typeface="Times New Roman"/>
                      </a:endParaRPr>
                    </a:p>
                  </a:txBody>
                  <a:tcPr marL="68580" marR="68580" marT="0" marB="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In the third year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latin typeface="+mn-lt"/>
                          <a:ea typeface="Calibri"/>
                          <a:cs typeface="UniversLTPro-55Roman"/>
                        </a:rPr>
                        <a:t>4%</a:t>
                      </a:r>
                      <a:endParaRPr lang="en-US" sz="2800">
                        <a:effectLst/>
                        <a:latin typeface="+mn-lt"/>
                        <a:ea typeface="Calibri"/>
                        <a:cs typeface="Times New Roman"/>
                      </a:endParaRPr>
                    </a:p>
                  </a:txBody>
                  <a:tcPr marL="68580" marR="68580" marT="0" marB="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In the fourth year</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latin typeface="+mn-lt"/>
                          <a:ea typeface="Calibri"/>
                          <a:cs typeface="UniversLTPro-55Roman"/>
                        </a:rPr>
                        <a:t>3%</a:t>
                      </a:r>
                      <a:endParaRPr lang="en-US" sz="2800">
                        <a:effectLst/>
                        <a:latin typeface="+mn-lt"/>
                        <a:ea typeface="Calibri"/>
                        <a:cs typeface="Times New Roman"/>
                      </a:endParaRPr>
                    </a:p>
                  </a:txBody>
                  <a:tcPr marL="68580" marR="68580" marT="0" marB="0"/>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In the fifth year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latin typeface="+mn-lt"/>
                          <a:ea typeface="Calibri"/>
                          <a:cs typeface="UniversLTPro-55Roman"/>
                        </a:rPr>
                        <a:t>2%</a:t>
                      </a:r>
                      <a:endParaRPr lang="en-US" sz="2800">
                        <a:effectLst/>
                        <a:latin typeface="+mn-lt"/>
                        <a:ea typeface="Calibri"/>
                        <a:cs typeface="Times New Roman"/>
                      </a:endParaRPr>
                    </a:p>
                  </a:txBody>
                  <a:tcPr marL="68580" marR="68580" marT="0" marB="0"/>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In the sixth year </a:t>
                      </a:r>
                      <a:endParaRPr lang="en-US" sz="28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a:effectLst/>
                          <a:latin typeface="+mn-lt"/>
                          <a:ea typeface="Calibri"/>
                          <a:cs typeface="UniversLTPro-55Roman"/>
                        </a:rPr>
                        <a:t>1%</a:t>
                      </a:r>
                      <a:endParaRPr lang="en-US" sz="2800">
                        <a:effectLst/>
                        <a:latin typeface="+mn-lt"/>
                        <a:ea typeface="Calibri"/>
                        <a:cs typeface="Times New Roman"/>
                      </a:endParaRPr>
                    </a:p>
                  </a:txBody>
                  <a:tcPr marL="68580" marR="68580" marT="0" marB="0"/>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After the sixth year </a:t>
                      </a:r>
                      <a:endParaRPr lang="en-US" sz="280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latin typeface="+mn-lt"/>
                          <a:ea typeface="Calibri"/>
                          <a:cs typeface="UniversLTPro-55Roman"/>
                        </a:rPr>
                        <a:t>0%</a:t>
                      </a:r>
                      <a:endParaRPr lang="en-US" sz="2800" dirty="0">
                        <a:effectLst/>
                        <a:latin typeface="+mn-lt"/>
                        <a:ea typeface="Calibri"/>
                        <a:cs typeface="Times New Roman"/>
                      </a:endParaRPr>
                    </a:p>
                  </a:txBody>
                  <a:tcPr marL="68580" marR="68580" marT="0" marB="0"/>
                </a:tc>
                <a:extLst>
                  <a:ext uri="{0D108BD9-81ED-4DB2-BD59-A6C34878D82A}">
                    <a16:rowId xmlns:a16="http://schemas.microsoft.com/office/drawing/2014/main" val="10007"/>
                  </a:ext>
                </a:extLst>
              </a:tr>
            </a:tbl>
          </a:graphicData>
        </a:graphic>
      </p:graphicFrame>
      <p:sp>
        <p:nvSpPr>
          <p:cNvPr id="6" name="Content Placeholder 5"/>
          <p:cNvSpPr>
            <a:spLocks noGrp="1"/>
          </p:cNvSpPr>
          <p:nvPr>
            <p:ph idx="13"/>
          </p:nvPr>
        </p:nvSpPr>
        <p:spPr>
          <a:xfrm>
            <a:off x="457200" y="5410200"/>
            <a:ext cx="8229600" cy="533400"/>
          </a:xfrm>
        </p:spPr>
        <p:txBody>
          <a:bodyPr/>
          <a:lstStyle/>
          <a:p>
            <a:pPr marL="0" indent="0">
              <a:buNone/>
            </a:pPr>
            <a:r>
              <a:rPr lang="en-US" sz="1400" i="1" dirty="0" smtClean="0"/>
              <a:t>Source</a:t>
            </a:r>
            <a:r>
              <a:rPr lang="en-US" sz="1400" dirty="0"/>
              <a:t>: The Canadian Securities Institute, </a:t>
            </a:r>
            <a:r>
              <a:rPr lang="en-US" sz="1400" i="1" dirty="0"/>
              <a:t>The Canadian Securities Course: Volume 2</a:t>
            </a:r>
            <a:r>
              <a:rPr lang="en-US" sz="1400" dirty="0"/>
              <a:t>, page 10-9, 2004. Reprinted with permission of CSI Global Education Inc.</a:t>
            </a:r>
          </a:p>
          <a:p>
            <a:endParaRPr lang="en-US" sz="1400" dirty="0"/>
          </a:p>
        </p:txBody>
      </p:sp>
    </p:spTree>
    <p:extLst>
      <p:ext uri="{BB962C8B-B14F-4D97-AF65-F5344CB8AC3E}">
        <p14:creationId xmlns:p14="http://schemas.microsoft.com/office/powerpoint/2010/main" val="1359429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51403"/>
          </a:xfrm>
        </p:spPr>
        <p:txBody>
          <a:bodyPr anchor="t"/>
          <a:lstStyle/>
          <a:p>
            <a:r>
              <a:rPr lang="en-US" dirty="0"/>
              <a:t>Load Fees Example</a:t>
            </a:r>
          </a:p>
        </p:txBody>
      </p:sp>
      <p:sp>
        <p:nvSpPr>
          <p:cNvPr id="3" name="Content Placeholder 2"/>
          <p:cNvSpPr>
            <a:spLocks noGrp="1"/>
          </p:cNvSpPr>
          <p:nvPr>
            <p:ph idx="1"/>
          </p:nvPr>
        </p:nvSpPr>
        <p:spPr>
          <a:xfrm>
            <a:off x="457200" y="960437"/>
            <a:ext cx="8229600" cy="5135563"/>
          </a:xfrm>
        </p:spPr>
        <p:txBody>
          <a:bodyPr/>
          <a:lstStyle/>
          <a:p>
            <a:pPr marL="0" indent="0">
              <a:buNone/>
            </a:pPr>
            <a:r>
              <a:rPr lang="en-US" sz="2000" dirty="0"/>
              <a:t>You have $5000 to invest in a mutual fund. You have a choice of investing in a no-load fund by sending your investment directly to the fund or purchasing a mutual fund that has a 4 percent front-end load and has been recommended by a broker. Each fund has an NAV of $20 per share and their equity portfolios are very similar. You expect each fund’s NAVPS will be $22 at the end of the year, which would represent a 10 percent return on the prevailing NAV of $20 per share (assuming that there are no dividends or capital gain distributions over the year). You plan to sell the mutual fund in one year. If the NAVPS for each fund changes as expected, your return for each fund will be as shown in Exhibit 13.3.</a:t>
            </a:r>
          </a:p>
          <a:p>
            <a:pPr marL="0" indent="0">
              <a:buNone/>
            </a:pPr>
            <a:r>
              <a:rPr lang="en-US" sz="2000" dirty="0"/>
              <a:t>Notice that you would earn a return of 10 percent on the no-load fund versus 5.6 percent on the front-end load fund. While the load fund’s portfolio generated a 10 percent return, your return is less because of the load fee. Based on this analysis, you decide to purchase shares of the no-load fund</a:t>
            </a:r>
            <a:r>
              <a:rPr lang="en-US" sz="2000" dirty="0" smtClean="0"/>
              <a:t>.</a:t>
            </a:r>
            <a:endParaRPr lang="en-US" sz="2000" dirty="0"/>
          </a:p>
        </p:txBody>
      </p:sp>
    </p:spTree>
    <p:extLst>
      <p:ext uri="{BB962C8B-B14F-4D97-AF65-F5344CB8AC3E}">
        <p14:creationId xmlns:p14="http://schemas.microsoft.com/office/powerpoint/2010/main" val="3025708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03778"/>
          </a:xfrm>
        </p:spPr>
        <p:txBody>
          <a:bodyPr anchor="t"/>
          <a:lstStyle/>
          <a:p>
            <a:r>
              <a:rPr lang="en-US" dirty="0"/>
              <a:t>Load Fees </a:t>
            </a:r>
            <a:r>
              <a:rPr lang="en-US" dirty="0" smtClean="0"/>
              <a:t>Solution </a:t>
            </a:r>
            <a:r>
              <a:rPr lang="en-US" sz="2000" b="0" dirty="0" smtClean="0"/>
              <a:t>(1 of 2)</a:t>
            </a:r>
            <a:endParaRPr lang="en-US" b="0" dirty="0"/>
          </a:p>
        </p:txBody>
      </p:sp>
      <p:sp>
        <p:nvSpPr>
          <p:cNvPr id="3" name="Content Placeholder 2"/>
          <p:cNvSpPr>
            <a:spLocks noGrp="1"/>
          </p:cNvSpPr>
          <p:nvPr>
            <p:ph idx="1"/>
          </p:nvPr>
        </p:nvSpPr>
        <p:spPr>
          <a:xfrm>
            <a:off x="457200" y="990601"/>
            <a:ext cx="8229600" cy="781050"/>
          </a:xfrm>
        </p:spPr>
        <p:txBody>
          <a:bodyPr/>
          <a:lstStyle/>
          <a:p>
            <a:pPr marL="0" indent="0">
              <a:buNone/>
            </a:pPr>
            <a:r>
              <a:rPr lang="en-US" sz="2400" b="1" dirty="0" smtClean="0"/>
              <a:t>Exhibit 13.3 </a:t>
            </a:r>
            <a:r>
              <a:rPr lang="en-US" sz="2400" dirty="0" smtClean="0"/>
              <a:t>Comparison </a:t>
            </a:r>
            <a:r>
              <a:rPr lang="en-US" sz="2400" dirty="0"/>
              <a:t>of Returns from a No-Load Fund and a Front-End Load Fund</a:t>
            </a:r>
          </a:p>
        </p:txBody>
      </p:sp>
      <p:graphicFrame>
        <p:nvGraphicFramePr>
          <p:cNvPr id="5" name="Table 4"/>
          <p:cNvGraphicFramePr>
            <a:graphicFrameLocks noGrp="1"/>
          </p:cNvGraphicFramePr>
          <p:nvPr>
            <p:extLst>
              <p:ext uri="{D42A27DB-BD31-4B8C-83A1-F6EECF244321}">
                <p14:modId xmlns:p14="http://schemas.microsoft.com/office/powerpoint/2010/main" val="519627681"/>
              </p:ext>
            </p:extLst>
          </p:nvPr>
        </p:nvGraphicFramePr>
        <p:xfrm>
          <a:off x="457200" y="1981200"/>
          <a:ext cx="8229600" cy="3794760"/>
        </p:xfrm>
        <a:graphic>
          <a:graphicData uri="http://schemas.openxmlformats.org/drawingml/2006/table">
            <a:tbl>
              <a:tblPr firstRow="1">
                <a:tableStyleId>{3B4B98B0-60AC-42C2-AFA5-B58CD77FA1E5}</a:tableStyleId>
              </a:tblPr>
              <a:tblGrid>
                <a:gridCol w="5410200">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tblGrid>
              <a:tr h="370840">
                <a:tc>
                  <a:txBody>
                    <a:bodyPr/>
                    <a:lstStyle/>
                    <a:p>
                      <a:pPr marL="0" marR="0">
                        <a:lnSpc>
                          <a:spcPct val="115000"/>
                        </a:lnSpc>
                        <a:spcBef>
                          <a:spcPts val="0"/>
                        </a:spcBef>
                        <a:spcAft>
                          <a:spcPts val="0"/>
                        </a:spcAft>
                      </a:pPr>
                      <a:r>
                        <a:rPr lang="en-US" sz="1800" b="1" dirty="0">
                          <a:effectLst/>
                          <a:latin typeface="+mn-lt"/>
                          <a:ea typeface="Calibri"/>
                          <a:cs typeface="UniversLTPro-65Bold"/>
                        </a:rPr>
                        <a:t>No-Load </a:t>
                      </a:r>
                      <a:r>
                        <a:rPr lang="en-US" sz="1800" b="1" dirty="0" smtClean="0">
                          <a:effectLst/>
                          <a:latin typeface="+mn-lt"/>
                          <a:ea typeface="Calibri"/>
                          <a:cs typeface="UniversLTPro-65Bold"/>
                        </a:rPr>
                        <a:t>Fund</a:t>
                      </a:r>
                      <a:endParaRPr lang="en-US" sz="1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800" b="0" dirty="0">
                          <a:solidFill>
                            <a:schemeClr val="bg1"/>
                          </a:solidFill>
                          <a:effectLst/>
                          <a:latin typeface="+mn-lt"/>
                          <a:ea typeface="Calibri"/>
                          <a:cs typeface="UniversLTPro-55Roman"/>
                        </a:rPr>
                        <a:t> </a:t>
                      </a:r>
                      <a:r>
                        <a:rPr lang="en-US" sz="1800" b="0" dirty="0" smtClean="0">
                          <a:solidFill>
                            <a:schemeClr val="bg1"/>
                          </a:solidFill>
                          <a:effectLst/>
                          <a:latin typeface="+mn-lt"/>
                          <a:ea typeface="Calibri"/>
                          <a:cs typeface="UniversLTPro-55Roman"/>
                        </a:rPr>
                        <a:t>Blank</a:t>
                      </a:r>
                      <a:endParaRPr lang="en-US" sz="1800" b="0" dirty="0">
                        <a:solidFill>
                          <a:schemeClr val="bg1"/>
                        </a:solidFill>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800" dirty="0">
                          <a:effectLst/>
                          <a:latin typeface="+mn-lt"/>
                          <a:ea typeface="Calibri"/>
                          <a:cs typeface="UniversLTPro-55Roman"/>
                        </a:rPr>
                        <a:t>Invest $5000 in the mutual fund </a:t>
                      </a:r>
                      <a:endParaRPr lang="en-US" sz="1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800" dirty="0">
                          <a:effectLst/>
                          <a:latin typeface="+mn-lt"/>
                          <a:ea typeface="Calibri"/>
                          <a:cs typeface="UniversLTPro-55Roman"/>
                        </a:rPr>
                        <a:t>$5000 </a:t>
                      </a:r>
                      <a:endParaRPr lang="en-US" sz="1800" dirty="0">
                        <a:effectLst/>
                        <a:latin typeface="+mn-lt"/>
                        <a:ea typeface="Calibri"/>
                        <a:cs typeface="Times New Roman"/>
                      </a:endParaRPr>
                    </a:p>
                    <a:p>
                      <a:pPr marL="0" marR="0" algn="r">
                        <a:lnSpc>
                          <a:spcPct val="115000"/>
                        </a:lnSpc>
                        <a:spcBef>
                          <a:spcPts val="0"/>
                        </a:spcBef>
                        <a:spcAft>
                          <a:spcPts val="0"/>
                        </a:spcAft>
                      </a:pPr>
                      <a:r>
                        <a:rPr lang="en-US" sz="1800" dirty="0" smtClean="0">
                          <a:effectLst/>
                          <a:latin typeface="+mn-lt"/>
                          <a:ea typeface="Calibri"/>
                          <a:cs typeface="UniversLTPro-55Roman"/>
                        </a:rPr>
                        <a:t>− </a:t>
                      </a:r>
                      <a:r>
                        <a:rPr lang="en-US" sz="1800" dirty="0">
                          <a:effectLst/>
                          <a:latin typeface="+mn-lt"/>
                          <a:ea typeface="Calibri"/>
                          <a:cs typeface="UniversLTPro-55Roman"/>
                        </a:rPr>
                        <a:t>$0</a:t>
                      </a:r>
                      <a:endParaRPr lang="en-US" sz="1800" dirty="0">
                        <a:effectLst/>
                        <a:latin typeface="+mn-lt"/>
                        <a:ea typeface="Calibri"/>
                        <a:cs typeface="Times New Roman"/>
                      </a:endParaRPr>
                    </a:p>
                  </a:txBody>
                  <a:tcPr marR="155448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800" dirty="0">
                          <a:effectLst/>
                          <a:latin typeface="+mn-lt"/>
                          <a:ea typeface="Calibri"/>
                          <a:cs typeface="UniversLTPro-55Roman"/>
                        </a:rPr>
                        <a:t>Your investment converts to 250 shares</a:t>
                      </a:r>
                      <a:endParaRPr lang="en-US" sz="1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800" dirty="0">
                          <a:effectLst/>
                          <a:latin typeface="+mn-lt"/>
                          <a:ea typeface="Calibri"/>
                          <a:cs typeface="UniversLTPro-55Roman"/>
                        </a:rPr>
                        <a:t>$</a:t>
                      </a:r>
                      <a:r>
                        <a:rPr lang="en-US" sz="1800" dirty="0" smtClean="0">
                          <a:effectLst/>
                          <a:latin typeface="+mn-lt"/>
                          <a:ea typeface="Calibri"/>
                          <a:cs typeface="UniversLTPro-55Roman"/>
                        </a:rPr>
                        <a:t>5000 </a:t>
                      </a:r>
                      <a:endParaRPr lang="en-US" sz="1800" dirty="0">
                        <a:effectLst/>
                        <a:latin typeface="+mn-lt"/>
                        <a:ea typeface="Calibri"/>
                        <a:cs typeface="Times New Roman"/>
                      </a:endParaRPr>
                    </a:p>
                    <a:p>
                      <a:pPr marL="0" marR="0" algn="r">
                        <a:lnSpc>
                          <a:spcPct val="115000"/>
                        </a:lnSpc>
                        <a:spcBef>
                          <a:spcPts val="0"/>
                        </a:spcBef>
                        <a:spcAft>
                          <a:spcPts val="0"/>
                        </a:spcAft>
                      </a:pPr>
                      <a:r>
                        <a:rPr lang="en-US" sz="1800" dirty="0">
                          <a:effectLst/>
                          <a:latin typeface="+mn-lt"/>
                          <a:ea typeface="Calibri"/>
                          <a:cs typeface="UniversLTPro-55Roman"/>
                        </a:rPr>
                        <a:t>÷ $20</a:t>
                      </a:r>
                      <a:endParaRPr lang="en-US" sz="1800" dirty="0">
                        <a:effectLst/>
                        <a:latin typeface="+mn-lt"/>
                        <a:ea typeface="Calibri"/>
                        <a:cs typeface="Times New Roman"/>
                      </a:endParaRPr>
                    </a:p>
                  </a:txBody>
                  <a:tcPr marR="155448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800" dirty="0">
                          <a:effectLst/>
                          <a:latin typeface="+mn-lt"/>
                          <a:ea typeface="Calibri"/>
                          <a:cs typeface="UniversLTPro-55Roman"/>
                        </a:rPr>
                        <a:t>$5000 / $20 per share = 250 shares </a:t>
                      </a:r>
                      <a:endParaRPr lang="en-US" sz="18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800" dirty="0">
                          <a:effectLst/>
                          <a:latin typeface="+mn-lt"/>
                          <a:ea typeface="Calibri"/>
                          <a:cs typeface="UniversLTPro-55Roman"/>
                        </a:rPr>
                        <a:t>250 shares</a:t>
                      </a:r>
                      <a:endParaRPr lang="en-US" sz="1800" dirty="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800" dirty="0">
                          <a:effectLst/>
                          <a:latin typeface="+mn-lt"/>
                          <a:ea typeface="Calibri"/>
                          <a:cs typeface="UniversLTPro-55Roman"/>
                        </a:rPr>
                        <a:t>End of Year 1: You redeem shares for $22 per share </a:t>
                      </a:r>
                      <a:endParaRPr lang="en-US" sz="1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800" dirty="0" smtClean="0">
                          <a:effectLst/>
                          <a:latin typeface="+mn-lt"/>
                          <a:ea typeface="Calibri"/>
                          <a:cs typeface="UniversLTPro-55Roman"/>
                        </a:rPr>
                        <a:t>× $</a:t>
                      </a:r>
                      <a:r>
                        <a:rPr lang="en-US" sz="1800" dirty="0">
                          <a:effectLst/>
                          <a:latin typeface="+mn-lt"/>
                          <a:ea typeface="Calibri"/>
                          <a:cs typeface="UniversLTPro-55Roman"/>
                        </a:rPr>
                        <a:t>22</a:t>
                      </a:r>
                      <a:endParaRPr lang="en-US" sz="1800" dirty="0">
                        <a:effectLst/>
                        <a:latin typeface="+mn-lt"/>
                        <a:ea typeface="Calibri"/>
                        <a:cs typeface="Times New Roman"/>
                      </a:endParaRPr>
                    </a:p>
                  </a:txBody>
                  <a:tcPr marR="1554480"/>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800" dirty="0">
                          <a:effectLst/>
                          <a:latin typeface="+mn-lt"/>
                          <a:ea typeface="Calibri"/>
                          <a:cs typeface="UniversLTPro-55Roman"/>
                        </a:rPr>
                        <a:t>Amount received = 250 shares × $22 = $5500</a:t>
                      </a:r>
                      <a:endParaRPr lang="en-US" sz="1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800" dirty="0">
                          <a:effectLst/>
                          <a:latin typeface="+mn-lt"/>
                          <a:ea typeface="Calibri"/>
                          <a:cs typeface="UniversLTPro-55Roman"/>
                        </a:rPr>
                        <a:t>$5500</a:t>
                      </a:r>
                      <a:endParaRPr lang="en-US" sz="1800" dirty="0">
                        <a:effectLst/>
                        <a:latin typeface="+mn-lt"/>
                        <a:ea typeface="Calibri"/>
                        <a:cs typeface="Times New Roman"/>
                      </a:endParaRPr>
                    </a:p>
                  </a:txBody>
                  <a:tcPr marR="1554480"/>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800" dirty="0">
                          <a:effectLst/>
                          <a:latin typeface="+mn-lt"/>
                          <a:ea typeface="Calibri"/>
                          <a:cs typeface="UniversLTPro-55Roman"/>
                        </a:rPr>
                        <a:t>Return = ($5500 </a:t>
                      </a:r>
                      <a:r>
                        <a:rPr lang="en-US" sz="1800" dirty="0" smtClean="0">
                          <a:effectLst/>
                          <a:latin typeface="+mn-lt"/>
                          <a:ea typeface="Calibri"/>
                          <a:cs typeface="UniversLTPro-55Roman"/>
                        </a:rPr>
                        <a:t>− </a:t>
                      </a:r>
                      <a:r>
                        <a:rPr lang="en-US" sz="1800" dirty="0">
                          <a:effectLst/>
                          <a:latin typeface="+mn-lt"/>
                          <a:ea typeface="Calibri"/>
                          <a:cs typeface="UniversLTPro-55Roman"/>
                        </a:rPr>
                        <a:t>$5000) / $5000 = 10% </a:t>
                      </a:r>
                      <a:endParaRPr lang="en-US" sz="1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800" dirty="0">
                          <a:effectLst/>
                          <a:latin typeface="+mn-lt"/>
                          <a:ea typeface="Calibri"/>
                          <a:cs typeface="UniversLTPro-55Roman"/>
                        </a:rPr>
                        <a:t>10%</a:t>
                      </a:r>
                      <a:endParaRPr lang="en-US" sz="1800" dirty="0">
                        <a:effectLst/>
                        <a:latin typeface="+mn-lt"/>
                        <a:ea typeface="Calibri"/>
                        <a:cs typeface="Times New Roman"/>
                      </a:endParaRPr>
                    </a:p>
                  </a:txBody>
                  <a:tcPr marR="155448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614130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65678"/>
          </a:xfrm>
        </p:spPr>
        <p:txBody>
          <a:bodyPr anchor="t"/>
          <a:lstStyle/>
          <a:p>
            <a:r>
              <a:rPr lang="en-US" dirty="0"/>
              <a:t>Load Fees </a:t>
            </a:r>
            <a:r>
              <a:rPr lang="en-US" dirty="0" smtClean="0"/>
              <a:t>Solution </a:t>
            </a:r>
            <a:r>
              <a:rPr lang="en-US" sz="2000" b="0" dirty="0" smtClean="0"/>
              <a:t>(2 of 2)</a:t>
            </a:r>
            <a:endParaRPr lang="en-US" b="0" dirty="0"/>
          </a:p>
        </p:txBody>
      </p:sp>
      <p:sp>
        <p:nvSpPr>
          <p:cNvPr id="3" name="Content Placeholder 2"/>
          <p:cNvSpPr>
            <a:spLocks noGrp="1"/>
          </p:cNvSpPr>
          <p:nvPr>
            <p:ph idx="1"/>
          </p:nvPr>
        </p:nvSpPr>
        <p:spPr>
          <a:xfrm>
            <a:off x="457200" y="990601"/>
            <a:ext cx="8229600" cy="457200"/>
          </a:xfrm>
        </p:spPr>
        <p:txBody>
          <a:bodyPr/>
          <a:lstStyle/>
          <a:p>
            <a:pPr marL="0" indent="0">
              <a:buNone/>
            </a:pPr>
            <a:r>
              <a:rPr lang="en-US" sz="2400" b="1" dirty="0" smtClean="0"/>
              <a:t>Exhibit 13.3 </a:t>
            </a:r>
            <a:r>
              <a:rPr lang="en-US" sz="2400" i="1" dirty="0" smtClean="0"/>
              <a:t>Continued</a:t>
            </a:r>
            <a:endParaRPr lang="en-US" sz="2400" i="1" dirty="0"/>
          </a:p>
        </p:txBody>
      </p:sp>
      <p:graphicFrame>
        <p:nvGraphicFramePr>
          <p:cNvPr id="5" name="Table 4"/>
          <p:cNvGraphicFramePr>
            <a:graphicFrameLocks noGrp="1"/>
          </p:cNvGraphicFramePr>
          <p:nvPr>
            <p:extLst>
              <p:ext uri="{D42A27DB-BD31-4B8C-83A1-F6EECF244321}">
                <p14:modId xmlns:p14="http://schemas.microsoft.com/office/powerpoint/2010/main" val="3846319147"/>
              </p:ext>
            </p:extLst>
          </p:nvPr>
        </p:nvGraphicFramePr>
        <p:xfrm>
          <a:off x="457200" y="1676400"/>
          <a:ext cx="8229600" cy="3570732"/>
        </p:xfrm>
        <a:graphic>
          <a:graphicData uri="http://schemas.openxmlformats.org/drawingml/2006/table">
            <a:tbl>
              <a:tblPr firstRow="1">
                <a:tableStyleId>{3B4B98B0-60AC-42C2-AFA5-B58CD77FA1E5}</a:tableStyleId>
              </a:tblPr>
              <a:tblGrid>
                <a:gridCol w="5410200">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tblGrid>
              <a:tr h="370840">
                <a:tc>
                  <a:txBody>
                    <a:bodyPr/>
                    <a:lstStyle/>
                    <a:p>
                      <a:pPr marL="0" marR="0">
                        <a:lnSpc>
                          <a:spcPct val="115000"/>
                        </a:lnSpc>
                        <a:spcBef>
                          <a:spcPts val="0"/>
                        </a:spcBef>
                        <a:spcAft>
                          <a:spcPts val="0"/>
                        </a:spcAft>
                      </a:pPr>
                      <a:r>
                        <a:rPr lang="en-US" sz="1800" b="1" dirty="0">
                          <a:effectLst/>
                          <a:latin typeface="+mn-lt"/>
                          <a:ea typeface="Calibri"/>
                          <a:cs typeface="UniversLTPro-65Bold"/>
                        </a:rPr>
                        <a:t>Front-End Load </a:t>
                      </a:r>
                      <a:r>
                        <a:rPr lang="en-US" sz="1800" b="1" dirty="0" smtClean="0">
                          <a:effectLst/>
                          <a:latin typeface="+mn-lt"/>
                          <a:ea typeface="Calibri"/>
                          <a:cs typeface="UniversLTPro-65Bold"/>
                        </a:rPr>
                        <a:t>Fund</a:t>
                      </a:r>
                      <a:endParaRPr lang="en-US" sz="1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800" b="0" dirty="0" smtClean="0">
                          <a:solidFill>
                            <a:schemeClr val="bg1"/>
                          </a:solidFill>
                          <a:effectLst/>
                          <a:latin typeface="+mn-lt"/>
                          <a:ea typeface="Calibri"/>
                          <a:cs typeface="UniversLTPro-55Roman"/>
                        </a:rPr>
                        <a:t>Blank</a:t>
                      </a:r>
                      <a:endParaRPr lang="en-US" sz="1800" b="0" dirty="0">
                        <a:solidFill>
                          <a:schemeClr val="bg1"/>
                        </a:solidFill>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800" dirty="0">
                          <a:effectLst/>
                          <a:latin typeface="+mn-lt"/>
                          <a:ea typeface="Calibri"/>
                          <a:cs typeface="UniversLTPro-55Roman"/>
                        </a:rPr>
                        <a:t>Invest $5000; 4% of $5000 (or $200) goes to the broker </a:t>
                      </a:r>
                      <a:endParaRPr lang="en-US" sz="1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800" dirty="0">
                          <a:effectLst/>
                          <a:latin typeface="+mn-lt"/>
                          <a:ea typeface="Calibri"/>
                          <a:cs typeface="UniversLTPro-55Roman"/>
                        </a:rPr>
                        <a:t>$5000 </a:t>
                      </a:r>
                      <a:endParaRPr lang="en-US" sz="1800" dirty="0">
                        <a:effectLst/>
                        <a:latin typeface="+mn-lt"/>
                        <a:ea typeface="Calibri"/>
                        <a:cs typeface="Times New Roman"/>
                      </a:endParaRPr>
                    </a:p>
                    <a:p>
                      <a:pPr marL="0" marR="0" algn="r">
                        <a:lnSpc>
                          <a:spcPct val="115000"/>
                        </a:lnSpc>
                        <a:spcBef>
                          <a:spcPts val="0"/>
                        </a:spcBef>
                        <a:spcAft>
                          <a:spcPts val="0"/>
                        </a:spcAft>
                      </a:pPr>
                      <a:r>
                        <a:rPr lang="en-US" sz="1800" dirty="0" smtClean="0">
                          <a:effectLst/>
                          <a:latin typeface="+mn-lt"/>
                          <a:ea typeface="Calibri"/>
                          <a:cs typeface="UniversLTPro-55Roman"/>
                        </a:rPr>
                        <a:t>− </a:t>
                      </a:r>
                      <a:r>
                        <a:rPr lang="en-US" sz="1800" dirty="0">
                          <a:effectLst/>
                          <a:latin typeface="+mn-lt"/>
                          <a:ea typeface="Calibri"/>
                          <a:cs typeface="UniversLTPro-55Roman"/>
                        </a:rPr>
                        <a:t>$200</a:t>
                      </a:r>
                      <a:endParaRPr lang="en-US" sz="1800" dirty="0">
                        <a:effectLst/>
                        <a:latin typeface="+mn-lt"/>
                        <a:ea typeface="Calibri"/>
                        <a:cs typeface="Times New Roman"/>
                      </a:endParaRPr>
                    </a:p>
                  </a:txBody>
                  <a:tcPr marR="155448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800" dirty="0">
                          <a:effectLst/>
                          <a:latin typeface="+mn-lt"/>
                          <a:ea typeface="Calibri"/>
                          <a:cs typeface="UniversLTPro-55Roman"/>
                        </a:rPr>
                        <a:t>The remaining 96% of $5000 (or $4800) </a:t>
                      </a:r>
                      <a:endParaRPr lang="en-US" sz="1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800" dirty="0">
                          <a:effectLst/>
                          <a:latin typeface="+mn-lt"/>
                          <a:ea typeface="Calibri"/>
                          <a:cs typeface="UniversLTPro-55Roman"/>
                        </a:rPr>
                        <a:t>$4800</a:t>
                      </a:r>
                      <a:endParaRPr lang="en-US" sz="1800" dirty="0">
                        <a:effectLst/>
                        <a:latin typeface="+mn-lt"/>
                        <a:ea typeface="Calibri"/>
                        <a:cs typeface="Times New Roman"/>
                      </a:endParaRPr>
                    </a:p>
                  </a:txBody>
                  <a:tcPr marR="155448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800" dirty="0">
                          <a:effectLst/>
                          <a:latin typeface="+mn-lt"/>
                          <a:ea typeface="Calibri"/>
                          <a:cs typeface="UniversLTPro-55Roman"/>
                        </a:rPr>
                        <a:t>is used to purchase 240 shares </a:t>
                      </a:r>
                      <a:endParaRPr lang="en-US" sz="1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800" dirty="0">
                          <a:effectLst/>
                          <a:latin typeface="+mn-lt"/>
                          <a:ea typeface="Calibri"/>
                          <a:cs typeface="UniversLTPro-55Roman"/>
                        </a:rPr>
                        <a:t>÷ $20</a:t>
                      </a:r>
                      <a:endParaRPr lang="en-US" sz="1800" dirty="0">
                        <a:effectLst/>
                        <a:latin typeface="+mn-lt"/>
                        <a:ea typeface="Calibri"/>
                        <a:cs typeface="Times New Roman"/>
                      </a:endParaRPr>
                    </a:p>
                  </a:txBody>
                  <a:tcPr marR="155448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800" dirty="0">
                          <a:effectLst/>
                          <a:latin typeface="+mn-lt"/>
                          <a:ea typeface="Calibri"/>
                          <a:cs typeface="UniversLTPro-55Roman"/>
                        </a:rPr>
                        <a:t>$4800 / $20 per share = 240 shares </a:t>
                      </a:r>
                      <a:endParaRPr lang="en-US" sz="18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800" dirty="0">
                          <a:effectLst/>
                          <a:latin typeface="+mn-lt"/>
                          <a:ea typeface="Calibri"/>
                          <a:cs typeface="UniversLTPro-55Roman"/>
                        </a:rPr>
                        <a:t>240 shares</a:t>
                      </a:r>
                      <a:endParaRPr lang="en-US" sz="1800" dirty="0">
                        <a:effectLst/>
                        <a:latin typeface="+mn-lt"/>
                        <a:ea typeface="Calibri"/>
                        <a:cs typeface="Times New Roman"/>
                      </a:endParaRPr>
                    </a:p>
                  </a:txBody>
                  <a:tcPr/>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800" dirty="0">
                          <a:effectLst/>
                          <a:latin typeface="+mn-lt"/>
                          <a:ea typeface="Calibri"/>
                          <a:cs typeface="UniversLTPro-55Roman"/>
                        </a:rPr>
                        <a:t>You redeem shares for $22 per share </a:t>
                      </a:r>
                      <a:endParaRPr lang="en-US" sz="1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800" dirty="0" smtClean="0">
                          <a:effectLst/>
                          <a:latin typeface="+mn-lt"/>
                          <a:ea typeface="Calibri"/>
                          <a:cs typeface="UniversLTPro-55Roman"/>
                        </a:rPr>
                        <a:t>×$</a:t>
                      </a:r>
                      <a:r>
                        <a:rPr lang="en-US" sz="1800" dirty="0">
                          <a:effectLst/>
                          <a:latin typeface="+mn-lt"/>
                          <a:ea typeface="Calibri"/>
                          <a:cs typeface="UniversLTPro-55Roman"/>
                        </a:rPr>
                        <a:t>22</a:t>
                      </a:r>
                      <a:endParaRPr lang="en-US" sz="1800" dirty="0">
                        <a:effectLst/>
                        <a:latin typeface="+mn-lt"/>
                        <a:ea typeface="Calibri"/>
                        <a:cs typeface="Times New Roman"/>
                      </a:endParaRPr>
                    </a:p>
                  </a:txBody>
                  <a:tcPr marR="1554480"/>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800" dirty="0">
                          <a:effectLst/>
                          <a:latin typeface="+mn-lt"/>
                          <a:ea typeface="Calibri"/>
                          <a:cs typeface="UniversLTPro-55Roman"/>
                        </a:rPr>
                        <a:t>Amount received = 240 </a:t>
                      </a:r>
                      <a:r>
                        <a:rPr lang="en-US" sz="1800" dirty="0" smtClean="0">
                          <a:effectLst/>
                          <a:latin typeface="+mn-lt"/>
                          <a:ea typeface="Calibri"/>
                          <a:cs typeface="UniversLTPro-55Roman"/>
                        </a:rPr>
                        <a:t>shares × </a:t>
                      </a:r>
                      <a:r>
                        <a:rPr lang="en-US" sz="1800" dirty="0">
                          <a:effectLst/>
                          <a:latin typeface="+mn-lt"/>
                          <a:ea typeface="Calibri"/>
                          <a:cs typeface="UniversLTPro-55Roman"/>
                        </a:rPr>
                        <a:t>$22 = $5280 </a:t>
                      </a:r>
                      <a:endParaRPr lang="en-US" sz="1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800" dirty="0">
                          <a:effectLst/>
                          <a:latin typeface="+mn-lt"/>
                          <a:ea typeface="Calibri"/>
                          <a:cs typeface="UniversLTPro-55Roman"/>
                        </a:rPr>
                        <a:t>$5280</a:t>
                      </a:r>
                      <a:endParaRPr lang="en-US" sz="1800" dirty="0">
                        <a:effectLst/>
                        <a:latin typeface="+mn-lt"/>
                        <a:ea typeface="Calibri"/>
                        <a:cs typeface="Times New Roman"/>
                      </a:endParaRPr>
                    </a:p>
                  </a:txBody>
                  <a:tcPr marR="1554480"/>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800" dirty="0">
                          <a:effectLst/>
                          <a:latin typeface="+mn-lt"/>
                          <a:ea typeface="Calibri"/>
                          <a:cs typeface="UniversLTPro-55Roman"/>
                        </a:rPr>
                        <a:t>Return = ($5280 </a:t>
                      </a:r>
                      <a:r>
                        <a:rPr lang="en-US" sz="1800" dirty="0" smtClean="0">
                          <a:effectLst/>
                          <a:latin typeface="+mn-lt"/>
                          <a:ea typeface="Calibri"/>
                          <a:cs typeface="UniversLTPro-55Roman"/>
                        </a:rPr>
                        <a:t>− </a:t>
                      </a:r>
                      <a:r>
                        <a:rPr lang="en-US" sz="1800" dirty="0">
                          <a:effectLst/>
                          <a:latin typeface="+mn-lt"/>
                          <a:ea typeface="Calibri"/>
                          <a:cs typeface="UniversLTPro-55Roman"/>
                        </a:rPr>
                        <a:t>$5000) / $5000 = 5.6% </a:t>
                      </a:r>
                      <a:endParaRPr lang="en-US" sz="1800" dirty="0">
                        <a:effectLst/>
                        <a:latin typeface="+mn-lt"/>
                        <a:ea typeface="Calibri"/>
                        <a:cs typeface="Times New Roman"/>
                      </a:endParaRPr>
                    </a:p>
                  </a:txBody>
                  <a:tcPr/>
                </a:tc>
                <a:tc>
                  <a:txBody>
                    <a:bodyPr/>
                    <a:lstStyle/>
                    <a:p>
                      <a:pPr marL="0" marR="0" algn="r">
                        <a:lnSpc>
                          <a:spcPct val="115000"/>
                        </a:lnSpc>
                        <a:spcBef>
                          <a:spcPts val="0"/>
                        </a:spcBef>
                        <a:spcAft>
                          <a:spcPts val="0"/>
                        </a:spcAft>
                      </a:pPr>
                      <a:r>
                        <a:rPr lang="en-US" sz="1800" dirty="0">
                          <a:effectLst/>
                          <a:latin typeface="+mn-lt"/>
                          <a:ea typeface="Calibri"/>
                          <a:cs typeface="UniversLTPro-55Roman"/>
                        </a:rPr>
                        <a:t>5.6%</a:t>
                      </a:r>
                      <a:endParaRPr lang="en-US" sz="1800" dirty="0">
                        <a:effectLst/>
                        <a:latin typeface="+mn-lt"/>
                        <a:ea typeface="Calibri"/>
                        <a:cs typeface="Times New Roman"/>
                      </a:endParaRPr>
                    </a:p>
                  </a:txBody>
                  <a:tcPr marR="155448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257484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Expense Ratio (MER)</a:t>
            </a:r>
          </a:p>
        </p:txBody>
      </p:sp>
      <p:sp>
        <p:nvSpPr>
          <p:cNvPr id="3" name="Content Placeholder 2"/>
          <p:cNvSpPr>
            <a:spLocks noGrp="1"/>
          </p:cNvSpPr>
          <p:nvPr>
            <p:ph idx="1"/>
          </p:nvPr>
        </p:nvSpPr>
        <p:spPr>
          <a:xfrm>
            <a:off x="457200" y="1600200"/>
            <a:ext cx="8229600" cy="4724400"/>
          </a:xfrm>
        </p:spPr>
        <p:txBody>
          <a:bodyPr/>
          <a:lstStyle/>
          <a:p>
            <a:pPr>
              <a:lnSpc>
                <a:spcPct val="90000"/>
              </a:lnSpc>
            </a:pPr>
            <a:r>
              <a:rPr lang="en-US" sz="2600" dirty="0">
                <a:ea typeface="ＭＳ Ｐゴシック" pitchFamily="34" charset="-128"/>
              </a:rPr>
              <a:t>annual expenses incurred by a fund on a percentage basis, calculated as annual expenses of the fund divided by the net asset value of the fund; result is then divided by the number of units outstanding</a:t>
            </a:r>
          </a:p>
          <a:p>
            <a:pPr>
              <a:lnSpc>
                <a:spcPct val="90000"/>
              </a:lnSpc>
            </a:pPr>
            <a:r>
              <a:rPr lang="en-US" sz="2600" dirty="0">
                <a:ea typeface="ＭＳ Ｐゴシック" pitchFamily="34" charset="-128"/>
              </a:rPr>
              <a:t>The higher the MER, the lower the return for a given level of portfolio performance</a:t>
            </a:r>
          </a:p>
          <a:p>
            <a:pPr>
              <a:lnSpc>
                <a:spcPct val="90000"/>
              </a:lnSpc>
            </a:pPr>
            <a:r>
              <a:rPr lang="en-US" sz="2600" dirty="0">
                <a:ea typeface="ＭＳ Ｐゴシック" pitchFamily="34" charset="-128"/>
              </a:rPr>
              <a:t>On average, mutual funds have a MER of 2.68%</a:t>
            </a:r>
          </a:p>
          <a:p>
            <a:pPr>
              <a:lnSpc>
                <a:spcPct val="90000"/>
              </a:lnSpc>
            </a:pPr>
            <a:r>
              <a:rPr lang="en-US" sz="2600" dirty="0">
                <a:ea typeface="ＭＳ Ｐゴシック" pitchFamily="34" charset="-128"/>
              </a:rPr>
              <a:t>MERs consist of management expenses</a:t>
            </a:r>
            <a:r>
              <a:rPr lang="en-US" sz="2600" dirty="0" smtClean="0">
                <a:ea typeface="ＭＳ Ｐゴシック" pitchFamily="34" charset="-128"/>
              </a:rPr>
              <a:t>, dealer/adviser </a:t>
            </a:r>
            <a:r>
              <a:rPr lang="en-US" sz="2600" dirty="0">
                <a:ea typeface="ＭＳ Ｐゴシック" pitchFamily="34" charset="-128"/>
              </a:rPr>
              <a:t>compensation, administrative costs and GST/HST</a:t>
            </a:r>
          </a:p>
          <a:p>
            <a:pPr marL="253746" indent="-283464">
              <a:lnSpc>
                <a:spcPct val="90000"/>
              </a:lnSpc>
            </a:pPr>
            <a:r>
              <a:rPr lang="en-US" dirty="0">
                <a:ea typeface="ＭＳ Ｐゴシック" pitchFamily="34" charset="-128"/>
              </a:rPr>
              <a:t>Relationship between MERs and performance</a:t>
            </a:r>
            <a:endParaRPr lang="en-US" dirty="0"/>
          </a:p>
        </p:txBody>
      </p:sp>
    </p:spTree>
    <p:extLst>
      <p:ext uri="{BB962C8B-B14F-4D97-AF65-F5344CB8AC3E}">
        <p14:creationId xmlns:p14="http://schemas.microsoft.com/office/powerpoint/2010/main" val="3202592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Equity Mutual </a:t>
            </a:r>
            <a:r>
              <a:rPr lang="en-US" dirty="0" smtClean="0"/>
              <a:t>Funds </a:t>
            </a:r>
            <a:r>
              <a:rPr lang="en-US" sz="2000" b="0" dirty="0" smtClean="0"/>
              <a:t>(1 of 3)</a:t>
            </a:r>
            <a:endParaRPr lang="en-US" b="0" dirty="0"/>
          </a:p>
        </p:txBody>
      </p:sp>
      <p:sp>
        <p:nvSpPr>
          <p:cNvPr id="3" name="Content Placeholder 2"/>
          <p:cNvSpPr>
            <a:spLocks noGrp="1"/>
          </p:cNvSpPr>
          <p:nvPr>
            <p:ph idx="1"/>
          </p:nvPr>
        </p:nvSpPr>
        <p:spPr>
          <a:xfrm>
            <a:off x="457200" y="1600200"/>
            <a:ext cx="8305800" cy="4525963"/>
          </a:xfrm>
        </p:spPr>
        <p:txBody>
          <a:bodyPr/>
          <a:lstStyle/>
          <a:p>
            <a:pPr>
              <a:lnSpc>
                <a:spcPct val="90000"/>
              </a:lnSpc>
            </a:pPr>
            <a:r>
              <a:rPr lang="en-US" sz="2600" dirty="0">
                <a:ea typeface="ＭＳ Ｐゴシック" pitchFamily="34" charset="-128"/>
              </a:rPr>
              <a:t>Growth Funds (stocks with potential for above-average growth)</a:t>
            </a:r>
          </a:p>
          <a:p>
            <a:pPr>
              <a:lnSpc>
                <a:spcPct val="90000"/>
              </a:lnSpc>
            </a:pPr>
            <a:r>
              <a:rPr lang="en-US" sz="2600" dirty="0">
                <a:ea typeface="ＭＳ Ｐゴシック" pitchFamily="34" charset="-128"/>
              </a:rPr>
              <a:t>Small Capitalization (Small-Cap) Funds (firms with more potential for growth relative to larger firms)</a:t>
            </a:r>
          </a:p>
          <a:p>
            <a:pPr>
              <a:lnSpc>
                <a:spcPct val="90000"/>
              </a:lnSpc>
            </a:pPr>
            <a:r>
              <a:rPr lang="en-US" sz="2600" dirty="0">
                <a:ea typeface="ＭＳ Ｐゴシック" pitchFamily="34" charset="-128"/>
              </a:rPr>
              <a:t>Mid-Size Capitalization (Mid-Cap) Funds (firms that are more established than small-cap firms)</a:t>
            </a:r>
          </a:p>
          <a:p>
            <a:pPr>
              <a:lnSpc>
                <a:spcPct val="90000"/>
              </a:lnSpc>
            </a:pPr>
            <a:r>
              <a:rPr lang="en-US" sz="2600" dirty="0">
                <a:ea typeface="ＭＳ Ｐゴシック" pitchFamily="34" charset="-128"/>
              </a:rPr>
              <a:t>Dividend Funds (firms paying a high level of dividends, less potential for high capital gains</a:t>
            </a:r>
            <a:r>
              <a:rPr lang="en-US" sz="2600" dirty="0" smtClean="0">
                <a:ea typeface="ＭＳ Ｐゴシック" pitchFamily="34" charset="-128"/>
              </a:rPr>
              <a:t>, less </a:t>
            </a:r>
            <a:r>
              <a:rPr lang="en-US" sz="2600" dirty="0">
                <a:ea typeface="ＭＳ Ｐゴシック" pitchFamily="34" charset="-128"/>
              </a:rPr>
              <a:t>risk)</a:t>
            </a:r>
          </a:p>
          <a:p>
            <a:pPr>
              <a:lnSpc>
                <a:spcPct val="90000"/>
              </a:lnSpc>
            </a:pPr>
            <a:r>
              <a:rPr lang="en-US" sz="2600" dirty="0">
                <a:ea typeface="ＭＳ Ｐゴシック" pitchFamily="34" charset="-128"/>
              </a:rPr>
              <a:t>Balanced Growth and Income Funds (both growth stocks and stocks that pay high dividends)</a:t>
            </a:r>
            <a:endParaRPr lang="en-US" sz="2600" dirty="0"/>
          </a:p>
        </p:txBody>
      </p:sp>
    </p:spTree>
    <p:extLst>
      <p:ext uri="{BB962C8B-B14F-4D97-AF65-F5344CB8AC3E}">
        <p14:creationId xmlns:p14="http://schemas.microsoft.com/office/powerpoint/2010/main" val="2014818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Equity Mutual Funds </a:t>
            </a:r>
            <a:r>
              <a:rPr lang="en-US" sz="2000" b="0" dirty="0" smtClean="0"/>
              <a:t>(2 </a:t>
            </a:r>
            <a:r>
              <a:rPr lang="en-US" sz="2000" b="0" dirty="0"/>
              <a:t>of 3)</a:t>
            </a:r>
            <a:endParaRPr lang="en-US" dirty="0"/>
          </a:p>
        </p:txBody>
      </p:sp>
      <p:sp>
        <p:nvSpPr>
          <p:cNvPr id="3" name="Content Placeholder 2"/>
          <p:cNvSpPr>
            <a:spLocks noGrp="1"/>
          </p:cNvSpPr>
          <p:nvPr>
            <p:ph idx="1"/>
          </p:nvPr>
        </p:nvSpPr>
        <p:spPr>
          <a:xfrm>
            <a:off x="457200" y="1600200"/>
            <a:ext cx="8229600" cy="4572000"/>
          </a:xfrm>
        </p:spPr>
        <p:txBody>
          <a:bodyPr/>
          <a:lstStyle/>
          <a:p>
            <a:pPr>
              <a:lnSpc>
                <a:spcPct val="95000"/>
              </a:lnSpc>
            </a:pPr>
            <a:r>
              <a:rPr lang="en-US" dirty="0">
                <a:ea typeface="ＭＳ Ｐゴシック" pitchFamily="34" charset="-128"/>
              </a:rPr>
              <a:t>Sector Funds </a:t>
            </a:r>
            <a:r>
              <a:rPr lang="en-US" sz="2600" dirty="0">
                <a:ea typeface="ＭＳ Ｐゴシック" pitchFamily="34" charset="-128"/>
              </a:rPr>
              <a:t>(focus on stocks in a specific industry or sector, such as technology stocks, more risk)</a:t>
            </a:r>
          </a:p>
          <a:p>
            <a:pPr>
              <a:lnSpc>
                <a:spcPct val="95000"/>
              </a:lnSpc>
            </a:pPr>
            <a:r>
              <a:rPr lang="en-US" dirty="0">
                <a:ea typeface="ＭＳ Ｐゴシック" pitchFamily="34" charset="-128"/>
              </a:rPr>
              <a:t>Index Funds </a:t>
            </a:r>
            <a:r>
              <a:rPr lang="en-US" sz="2600" dirty="0">
                <a:ea typeface="ＭＳ Ｐゴシック" pitchFamily="34" charset="-128"/>
              </a:rPr>
              <a:t>(try to mirror movements of an existing equity index, may not contain every stock in the index)</a:t>
            </a:r>
          </a:p>
          <a:p>
            <a:pPr lvl="1">
              <a:lnSpc>
                <a:spcPct val="95000"/>
              </a:lnSpc>
            </a:pPr>
            <a:r>
              <a:rPr lang="en-US" dirty="0">
                <a:ea typeface="ＭＳ Ｐゴシック" pitchFamily="34" charset="-128"/>
              </a:rPr>
              <a:t>Fewer expenses than a typical mutual fund</a:t>
            </a:r>
          </a:p>
          <a:p>
            <a:pPr lvl="1">
              <a:lnSpc>
                <a:spcPct val="95000"/>
              </a:lnSpc>
            </a:pPr>
            <a:r>
              <a:rPr lang="en-US" dirty="0">
                <a:ea typeface="ＭＳ Ｐゴシック" pitchFamily="34" charset="-128"/>
              </a:rPr>
              <a:t>No expenses for researching various stocks</a:t>
            </a:r>
          </a:p>
          <a:p>
            <a:pPr lvl="1">
              <a:lnSpc>
                <a:spcPct val="95000"/>
              </a:lnSpc>
            </a:pPr>
            <a:r>
              <a:rPr lang="en-US" dirty="0">
                <a:ea typeface="ＭＳ Ｐゴシック" pitchFamily="34" charset="-128"/>
              </a:rPr>
              <a:t>Very low transaction costs</a:t>
            </a:r>
          </a:p>
          <a:p>
            <a:pPr lvl="1">
              <a:lnSpc>
                <a:spcPct val="95000"/>
              </a:lnSpc>
            </a:pPr>
            <a:r>
              <a:rPr lang="en-US" dirty="0">
                <a:ea typeface="ＭＳ Ｐゴシック" pitchFamily="34" charset="-128"/>
              </a:rPr>
              <a:t>Tracking error: refers to how closely an index fund mirrors the movements of the existing index it is benchmarked against</a:t>
            </a:r>
          </a:p>
          <a:p>
            <a:pPr lvl="1">
              <a:lnSpc>
                <a:spcPct val="95000"/>
              </a:lnSpc>
            </a:pPr>
            <a:r>
              <a:rPr lang="en-US" dirty="0">
                <a:ea typeface="ＭＳ Ｐゴシック" pitchFamily="34" charset="-128"/>
              </a:rPr>
              <a:t>Tax advantages since engage in less trading</a:t>
            </a:r>
            <a:endParaRPr lang="en-US" dirty="0"/>
          </a:p>
        </p:txBody>
      </p:sp>
    </p:spTree>
    <p:extLst>
      <p:ext uri="{BB962C8B-B14F-4D97-AF65-F5344CB8AC3E}">
        <p14:creationId xmlns:p14="http://schemas.microsoft.com/office/powerpoint/2010/main" val="67976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Objectives</a:t>
            </a:r>
          </a:p>
        </p:txBody>
      </p:sp>
      <p:sp>
        <p:nvSpPr>
          <p:cNvPr id="3" name="Content Placeholder 2"/>
          <p:cNvSpPr>
            <a:spLocks noGrp="1"/>
          </p:cNvSpPr>
          <p:nvPr>
            <p:ph idx="1"/>
          </p:nvPr>
        </p:nvSpPr>
        <p:spPr/>
        <p:txBody>
          <a:bodyPr/>
          <a:lstStyle/>
          <a:p>
            <a:pPr marL="256032" indent="-256032">
              <a:lnSpc>
                <a:spcPct val="93000"/>
              </a:lnSpc>
              <a:buSzPct val="100000"/>
            </a:pPr>
            <a:r>
              <a:rPr lang="en-US" dirty="0">
                <a:ea typeface="ＭＳ Ｐゴシック" pitchFamily="34" charset="-128"/>
              </a:rPr>
              <a:t>Describe the advantages and disadvantages of mutual funds</a:t>
            </a:r>
          </a:p>
          <a:p>
            <a:pPr marL="256032" indent="-256032">
              <a:lnSpc>
                <a:spcPct val="93000"/>
              </a:lnSpc>
              <a:buSzPct val="100000"/>
            </a:pPr>
            <a:r>
              <a:rPr lang="en-US" dirty="0">
                <a:ea typeface="ＭＳ Ｐゴシック" pitchFamily="34" charset="-128"/>
              </a:rPr>
              <a:t>Identify the types of mutual funds</a:t>
            </a:r>
          </a:p>
          <a:p>
            <a:pPr marL="256032" indent="-256032">
              <a:lnSpc>
                <a:spcPct val="93000"/>
              </a:lnSpc>
              <a:buSzPct val="100000"/>
            </a:pPr>
            <a:r>
              <a:rPr lang="en-US" dirty="0">
                <a:ea typeface="ＭＳ Ｐゴシック" pitchFamily="34" charset="-128"/>
              </a:rPr>
              <a:t>Explain how to choose among mutual funds</a:t>
            </a:r>
          </a:p>
          <a:p>
            <a:pPr marL="256032" indent="-256032">
              <a:lnSpc>
                <a:spcPct val="93000"/>
              </a:lnSpc>
              <a:buSzPct val="100000"/>
            </a:pPr>
            <a:r>
              <a:rPr lang="en-US" dirty="0">
                <a:ea typeface="ＭＳ Ｐゴシック" pitchFamily="34" charset="-128"/>
              </a:rPr>
              <a:t>Describe quotations of mutual funds</a:t>
            </a:r>
          </a:p>
          <a:p>
            <a:pPr marL="256032" indent="-256032">
              <a:lnSpc>
                <a:spcPct val="93000"/>
              </a:lnSpc>
              <a:buSzPct val="100000"/>
            </a:pPr>
            <a:r>
              <a:rPr lang="en-US" dirty="0">
                <a:ea typeface="ＭＳ Ｐゴシック" pitchFamily="34" charset="-128"/>
              </a:rPr>
              <a:t>Explain the difference between ETFs and mutual funds</a:t>
            </a:r>
          </a:p>
          <a:p>
            <a:pPr marL="256032" indent="-256032">
              <a:lnSpc>
                <a:spcPct val="93000"/>
              </a:lnSpc>
              <a:buSzPct val="100000"/>
            </a:pPr>
            <a:r>
              <a:rPr lang="en-US" dirty="0">
                <a:ea typeface="ＭＳ Ｐゴシック" pitchFamily="34" charset="-128"/>
              </a:rPr>
              <a:t>Explain the difference between segregated funds and mutual funds</a:t>
            </a:r>
            <a:endParaRPr lang="en-US" dirty="0"/>
          </a:p>
        </p:txBody>
      </p:sp>
    </p:spTree>
    <p:extLst>
      <p:ext uri="{BB962C8B-B14F-4D97-AF65-F5344CB8AC3E}">
        <p14:creationId xmlns:p14="http://schemas.microsoft.com/office/powerpoint/2010/main" val="35101920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Mutual Funds Example</a:t>
            </a:r>
          </a:p>
        </p:txBody>
      </p:sp>
      <p:sp>
        <p:nvSpPr>
          <p:cNvPr id="3" name="Content Placeholder 2"/>
          <p:cNvSpPr>
            <a:spLocks noGrp="1"/>
          </p:cNvSpPr>
          <p:nvPr>
            <p:ph idx="1"/>
          </p:nvPr>
        </p:nvSpPr>
        <p:spPr>
          <a:xfrm>
            <a:off x="457200" y="1600200"/>
            <a:ext cx="8229600" cy="1676400"/>
          </a:xfrm>
        </p:spPr>
        <p:txBody>
          <a:bodyPr/>
          <a:lstStyle/>
          <a:p>
            <a:pPr marL="0" indent="0">
              <a:buNone/>
            </a:pPr>
            <a:r>
              <a:rPr lang="en-US" sz="1800" dirty="0"/>
              <a:t>You consider investing in either a no-load mutual fund that focuses on growth stocks or an index mutual fund. When ignoring expenses incurred by the mutual funds, you expect that the growth fund will generate an annual return of 9 percent versus an annual return of 8 percent for the index fund. The growth fund has a MER of 2.5 percent, versus a MER of 0.85 percent for the index fund. Based on your expectations about the portfolio returns, your returns would </a:t>
            </a:r>
            <a:r>
              <a:rPr lang="en-US" sz="1800" dirty="0" smtClean="0"/>
              <a:t>be:</a:t>
            </a:r>
          </a:p>
          <a:p>
            <a:pPr marL="0" indent="0">
              <a:buNone/>
            </a:pPr>
            <a:endParaRPr lang="en-US" sz="1800" dirty="0"/>
          </a:p>
          <a:p>
            <a:pPr marL="0" indent="0">
              <a:buNone/>
            </a:pPr>
            <a:endParaRPr lang="en-US" sz="1800" dirty="0"/>
          </a:p>
        </p:txBody>
      </p:sp>
      <p:graphicFrame>
        <p:nvGraphicFramePr>
          <p:cNvPr id="4" name="Table 3"/>
          <p:cNvGraphicFramePr>
            <a:graphicFrameLocks noGrp="1"/>
          </p:cNvGraphicFramePr>
          <p:nvPr>
            <p:extLst>
              <p:ext uri="{D42A27DB-BD31-4B8C-83A1-F6EECF244321}">
                <p14:modId xmlns:p14="http://schemas.microsoft.com/office/powerpoint/2010/main" val="2272609611"/>
              </p:ext>
            </p:extLst>
          </p:nvPr>
        </p:nvGraphicFramePr>
        <p:xfrm>
          <a:off x="457200" y="3505200"/>
          <a:ext cx="8153400" cy="1483360"/>
        </p:xfrm>
        <a:graphic>
          <a:graphicData uri="http://schemas.openxmlformats.org/drawingml/2006/table">
            <a:tbl>
              <a:tblPr firstRow="1">
                <a:tableStyleId>{3B4B98B0-60AC-42C2-AFA5-B58CD77FA1E5}</a:tableStyleId>
              </a:tblPr>
              <a:tblGrid>
                <a:gridCol w="4754699">
                  <a:extLst>
                    <a:ext uri="{9D8B030D-6E8A-4147-A177-3AD203B41FA5}">
                      <a16:colId xmlns:a16="http://schemas.microsoft.com/office/drawing/2014/main" val="20000"/>
                    </a:ext>
                  </a:extLst>
                </a:gridCol>
                <a:gridCol w="1810944">
                  <a:extLst>
                    <a:ext uri="{9D8B030D-6E8A-4147-A177-3AD203B41FA5}">
                      <a16:colId xmlns:a16="http://schemas.microsoft.com/office/drawing/2014/main" val="20001"/>
                    </a:ext>
                  </a:extLst>
                </a:gridCol>
                <a:gridCol w="1587757">
                  <a:extLst>
                    <a:ext uri="{9D8B030D-6E8A-4147-A177-3AD203B41FA5}">
                      <a16:colId xmlns:a16="http://schemas.microsoft.com/office/drawing/2014/main" val="20002"/>
                    </a:ext>
                  </a:extLst>
                </a:gridCol>
              </a:tblGrid>
              <a:tr h="370840">
                <a:tc>
                  <a:txBody>
                    <a:bodyPr/>
                    <a:lstStyle/>
                    <a:p>
                      <a:pPr marL="0" marR="0">
                        <a:lnSpc>
                          <a:spcPct val="115000"/>
                        </a:lnSpc>
                        <a:spcBef>
                          <a:spcPts val="0"/>
                        </a:spcBef>
                        <a:spcAft>
                          <a:spcPts val="0"/>
                        </a:spcAft>
                      </a:pPr>
                      <a:r>
                        <a:rPr lang="en-US" sz="1400" b="1" dirty="0">
                          <a:solidFill>
                            <a:schemeClr val="bg1"/>
                          </a:solidFill>
                          <a:effectLst/>
                          <a:latin typeface="+mn-lt"/>
                          <a:ea typeface="Calibri"/>
                          <a:cs typeface="Times New Roman"/>
                        </a:rPr>
                        <a:t> </a:t>
                      </a:r>
                      <a:r>
                        <a:rPr lang="en-US" sz="1400" b="1" dirty="0" smtClean="0">
                          <a:solidFill>
                            <a:schemeClr val="bg1"/>
                          </a:solidFill>
                          <a:effectLst/>
                          <a:latin typeface="+mn-lt"/>
                          <a:ea typeface="Calibri"/>
                          <a:cs typeface="Times New Roman"/>
                        </a:rPr>
                        <a:t>Blank</a:t>
                      </a:r>
                      <a:endParaRPr lang="en-US" sz="1400" dirty="0">
                        <a:solidFill>
                          <a:schemeClr val="bg1"/>
                        </a:solidFill>
                        <a:effectLst/>
                        <a:latin typeface="+mn-lt"/>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b="1" dirty="0">
                          <a:effectLst/>
                          <a:latin typeface="+mn-lt"/>
                          <a:ea typeface="Calibri"/>
                          <a:cs typeface="Times New Roman"/>
                        </a:rPr>
                        <a:t>Growth Fund</a:t>
                      </a:r>
                      <a:endParaRPr lang="en-US" sz="1400" dirty="0">
                        <a:effectLst/>
                        <a:latin typeface="+mn-lt"/>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00" b="1" dirty="0">
                          <a:effectLst/>
                          <a:latin typeface="+mn-lt"/>
                          <a:ea typeface="Calibri"/>
                          <a:cs typeface="Times New Roman"/>
                        </a:rPr>
                        <a:t>Index Fund</a:t>
                      </a:r>
                      <a:endParaRPr lang="en-US" sz="1400" dirty="0">
                        <a:effectLst/>
                        <a:latin typeface="+mn-lt"/>
                        <a:ea typeface="Calibri"/>
                        <a:cs typeface="Times New Roman"/>
                      </a:endParaRPr>
                    </a:p>
                  </a:txBody>
                  <a:tcPr marL="68580" marR="68580" marT="0" marB="0" anchor="ct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a:effectLst/>
                          <a:latin typeface="+mn-lt"/>
                          <a:ea typeface="Calibri"/>
                          <a:cs typeface="Times New Roman"/>
                        </a:rPr>
                        <a:t>Fund’s portfolio return (before expenses)</a:t>
                      </a:r>
                    </a:p>
                  </a:txBody>
                  <a:tcPr marL="68580" marR="68580" marT="0" marB="0" anchor="ctr"/>
                </a:tc>
                <a:tc>
                  <a:txBody>
                    <a:bodyPr/>
                    <a:lstStyle/>
                    <a:p>
                      <a:pPr marL="0" marR="0" algn="ctr">
                        <a:lnSpc>
                          <a:spcPct val="115000"/>
                        </a:lnSpc>
                        <a:spcBef>
                          <a:spcPts val="0"/>
                        </a:spcBef>
                        <a:spcAft>
                          <a:spcPts val="0"/>
                        </a:spcAft>
                      </a:pPr>
                      <a:r>
                        <a:rPr lang="en-US" sz="1400" dirty="0">
                          <a:effectLst/>
                          <a:latin typeface="+mn-lt"/>
                          <a:ea typeface="Calibri"/>
                          <a:cs typeface="Times New Roman"/>
                        </a:rPr>
                        <a:t>9.0%</a:t>
                      </a:r>
                    </a:p>
                  </a:txBody>
                  <a:tcPr marL="68580" marR="68580" marT="0" marB="0" anchor="ctr"/>
                </a:tc>
                <a:tc>
                  <a:txBody>
                    <a:bodyPr/>
                    <a:lstStyle/>
                    <a:p>
                      <a:pPr marL="0" marR="0" algn="ctr">
                        <a:lnSpc>
                          <a:spcPct val="115000"/>
                        </a:lnSpc>
                        <a:spcBef>
                          <a:spcPts val="0"/>
                        </a:spcBef>
                        <a:spcAft>
                          <a:spcPts val="0"/>
                        </a:spcAft>
                      </a:pPr>
                      <a:r>
                        <a:rPr lang="en-US" sz="1400">
                          <a:effectLst/>
                          <a:latin typeface="+mn-lt"/>
                          <a:ea typeface="Calibri"/>
                          <a:cs typeface="Times New Roman"/>
                        </a:rPr>
                        <a:t>8.0%</a:t>
                      </a:r>
                    </a:p>
                  </a:txBody>
                  <a:tcPr marL="68580" marR="68580" marT="0" marB="0" anchor="ct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a:effectLst/>
                          <a:latin typeface="+mn-lt"/>
                          <a:ea typeface="Calibri"/>
                          <a:cs typeface="Times New Roman"/>
                        </a:rPr>
                        <a:t>Expense ratio</a:t>
                      </a:r>
                    </a:p>
                  </a:txBody>
                  <a:tcPr marL="68580" marR="68580" marT="0" marB="0" anchor="ctr"/>
                </a:tc>
                <a:tc>
                  <a:txBody>
                    <a:bodyPr/>
                    <a:lstStyle/>
                    <a:p>
                      <a:pPr marL="0" marR="0" algn="ctr">
                        <a:lnSpc>
                          <a:spcPct val="115000"/>
                        </a:lnSpc>
                        <a:spcBef>
                          <a:spcPts val="0"/>
                        </a:spcBef>
                        <a:spcAft>
                          <a:spcPts val="0"/>
                        </a:spcAft>
                      </a:pPr>
                      <a:r>
                        <a:rPr lang="en-US" sz="1400" dirty="0">
                          <a:effectLst/>
                          <a:latin typeface="+mn-lt"/>
                          <a:ea typeface="Calibri"/>
                          <a:cs typeface="Times New Roman"/>
                        </a:rPr>
                        <a:t>2.5%</a:t>
                      </a:r>
                    </a:p>
                  </a:txBody>
                  <a:tcPr marL="68580" marR="68580" marT="0" marB="0" anchor="ctr"/>
                </a:tc>
                <a:tc>
                  <a:txBody>
                    <a:bodyPr/>
                    <a:lstStyle/>
                    <a:p>
                      <a:pPr marL="0" marR="0" algn="ctr">
                        <a:lnSpc>
                          <a:spcPct val="115000"/>
                        </a:lnSpc>
                        <a:spcBef>
                          <a:spcPts val="0"/>
                        </a:spcBef>
                        <a:spcAft>
                          <a:spcPts val="0"/>
                        </a:spcAft>
                      </a:pPr>
                      <a:r>
                        <a:rPr lang="en-US" sz="1400" dirty="0">
                          <a:effectLst/>
                          <a:latin typeface="+mn-lt"/>
                          <a:ea typeface="Calibri"/>
                          <a:cs typeface="Times New Roman"/>
                        </a:rPr>
                        <a:t>0.85%</a:t>
                      </a:r>
                    </a:p>
                  </a:txBody>
                  <a:tcPr marL="68580" marR="68580" marT="0" marB="0" anchor="ct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a:effectLst/>
                          <a:latin typeface="+mn-lt"/>
                          <a:ea typeface="Calibri"/>
                          <a:cs typeface="Times New Roman"/>
                        </a:rPr>
                        <a:t>Your annual return</a:t>
                      </a:r>
                    </a:p>
                  </a:txBody>
                  <a:tcPr marL="68580" marR="68580" marT="0" marB="0" anchor="ctr"/>
                </a:tc>
                <a:tc>
                  <a:txBody>
                    <a:bodyPr/>
                    <a:lstStyle/>
                    <a:p>
                      <a:pPr marL="0" marR="0" algn="ctr">
                        <a:lnSpc>
                          <a:spcPct val="115000"/>
                        </a:lnSpc>
                        <a:spcBef>
                          <a:spcPts val="0"/>
                        </a:spcBef>
                        <a:spcAft>
                          <a:spcPts val="0"/>
                        </a:spcAft>
                      </a:pPr>
                      <a:r>
                        <a:rPr lang="en-US" sz="1400" dirty="0">
                          <a:effectLst/>
                          <a:latin typeface="+mn-lt"/>
                          <a:ea typeface="Calibri"/>
                          <a:cs typeface="Times New Roman"/>
                        </a:rPr>
                        <a:t>6.5%</a:t>
                      </a:r>
                    </a:p>
                  </a:txBody>
                  <a:tcPr marL="68580" marR="68580" marT="0" marB="0" anchor="ctr"/>
                </a:tc>
                <a:tc>
                  <a:txBody>
                    <a:bodyPr/>
                    <a:lstStyle/>
                    <a:p>
                      <a:pPr marL="0" marR="0" algn="ctr">
                        <a:lnSpc>
                          <a:spcPct val="115000"/>
                        </a:lnSpc>
                        <a:spcBef>
                          <a:spcPts val="0"/>
                        </a:spcBef>
                        <a:spcAft>
                          <a:spcPts val="0"/>
                        </a:spcAft>
                      </a:pPr>
                      <a:r>
                        <a:rPr lang="en-US" sz="1400" dirty="0">
                          <a:effectLst/>
                          <a:latin typeface="+mn-lt"/>
                          <a:ea typeface="Calibri"/>
                          <a:cs typeface="Times New Roman"/>
                        </a:rPr>
                        <a:t>7.15%</a:t>
                      </a:r>
                    </a:p>
                  </a:txBody>
                  <a:tcPr marL="68580" marR="68580" marT="0" marB="0" anchor="ctr"/>
                </a:tc>
                <a:extLst>
                  <a:ext uri="{0D108BD9-81ED-4DB2-BD59-A6C34878D82A}">
                    <a16:rowId xmlns:a16="http://schemas.microsoft.com/office/drawing/2014/main" val="10003"/>
                  </a:ext>
                </a:extLst>
              </a:tr>
            </a:tbl>
          </a:graphicData>
        </a:graphic>
      </p:graphicFrame>
      <p:sp>
        <p:nvSpPr>
          <p:cNvPr id="5" name="Content Placeholder 2"/>
          <p:cNvSpPr txBox="1">
            <a:spLocks/>
          </p:cNvSpPr>
          <p:nvPr/>
        </p:nvSpPr>
        <p:spPr>
          <a:xfrm>
            <a:off x="457200" y="5257800"/>
            <a:ext cx="8229600" cy="990600"/>
          </a:xfrm>
          <a:prstGeom prst="rect">
            <a:avLst/>
          </a:prstGeom>
        </p:spPr>
        <p:txBody>
          <a:bodyPr vert="horz" lIns="0" tIns="0" rIns="0" bIns="0" rtlCol="0">
            <a:noAutofit/>
          </a:bodyPr>
          <a:lstStyle>
            <a:lvl1pPr marL="256032" indent="-256032" algn="l" defTabSz="914400" rtl="0" eaLnBrk="1" latinLnBrk="0" hangingPunct="1">
              <a:spcBef>
                <a:spcPts val="1500"/>
              </a:spcBef>
              <a:buClr>
                <a:srgbClr val="007FA3"/>
              </a:buClr>
              <a:buSzPct val="100000"/>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800" dirty="0"/>
              <a:t>The comparison shows that the index fund can generate a higher return for you than the other fund even if its portfolio return is lower. Based on this analysis, you should invest in the index fund</a:t>
            </a:r>
            <a:r>
              <a:rPr lang="en-US" sz="1800" dirty="0" smtClean="0"/>
              <a:t>.</a:t>
            </a:r>
            <a:endParaRPr lang="en-US" sz="1800" dirty="0"/>
          </a:p>
        </p:txBody>
      </p:sp>
    </p:spTree>
    <p:extLst>
      <p:ext uri="{BB962C8B-B14F-4D97-AF65-F5344CB8AC3E}">
        <p14:creationId xmlns:p14="http://schemas.microsoft.com/office/powerpoint/2010/main" val="26317324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Equity Mutual Funds </a:t>
            </a:r>
            <a:r>
              <a:rPr lang="en-US" sz="2000" b="0" dirty="0" smtClean="0"/>
              <a:t>(3 </a:t>
            </a:r>
            <a:r>
              <a:rPr lang="en-US" sz="2000" b="0" dirty="0"/>
              <a:t>of 3)</a:t>
            </a:r>
            <a:endParaRPr lang="en-US" dirty="0"/>
          </a:p>
        </p:txBody>
      </p:sp>
      <p:sp>
        <p:nvSpPr>
          <p:cNvPr id="3" name="Content Placeholder 2"/>
          <p:cNvSpPr>
            <a:spLocks noGrp="1"/>
          </p:cNvSpPr>
          <p:nvPr>
            <p:ph idx="1"/>
          </p:nvPr>
        </p:nvSpPr>
        <p:spPr/>
        <p:txBody>
          <a:bodyPr/>
          <a:lstStyle/>
          <a:p>
            <a:pPr>
              <a:defRPr/>
            </a:pPr>
            <a:r>
              <a:rPr lang="en-US" dirty="0">
                <a:ea typeface="ＭＳ Ｐゴシック" pitchFamily="34" charset="-128"/>
              </a:rPr>
              <a:t>International Equity Funds </a:t>
            </a:r>
            <a:r>
              <a:rPr lang="en-US" sz="2600" dirty="0">
                <a:ea typeface="ＭＳ Ｐゴシック" pitchFamily="34" charset="-128"/>
              </a:rPr>
              <a:t>(focus on firms based outside Canada, expenses higher</a:t>
            </a:r>
            <a:r>
              <a:rPr lang="en-US" dirty="0">
                <a:ea typeface="ＭＳ Ｐゴシック" pitchFamily="34" charset="-128"/>
              </a:rPr>
              <a:t>) </a:t>
            </a:r>
          </a:p>
          <a:p>
            <a:pPr lvl="1">
              <a:defRPr/>
            </a:pPr>
            <a:r>
              <a:rPr lang="en-US" altLang="en-US" dirty="0">
                <a:ea typeface="ＭＳ Ｐゴシック" pitchFamily="34" charset="-128"/>
              </a:rPr>
              <a:t>“</a:t>
            </a:r>
            <a:r>
              <a:rPr lang="en-US" dirty="0">
                <a:ea typeface="ＭＳ Ｐゴシック" pitchFamily="34" charset="-128"/>
              </a:rPr>
              <a:t>Global mutual funds</a:t>
            </a:r>
            <a:r>
              <a:rPr lang="en-US" altLang="en-US" dirty="0">
                <a:ea typeface="ＭＳ Ｐゴシック" pitchFamily="34" charset="-128"/>
              </a:rPr>
              <a:t>”</a:t>
            </a:r>
            <a:r>
              <a:rPr lang="en-US" dirty="0">
                <a:ea typeface="ＭＳ Ｐゴシック" pitchFamily="34" charset="-128"/>
              </a:rPr>
              <a:t> invest in stocks of both foreign firms and Canadian firms</a:t>
            </a:r>
          </a:p>
          <a:p>
            <a:pPr>
              <a:defRPr/>
            </a:pPr>
            <a:r>
              <a:rPr lang="en-US" dirty="0">
                <a:ea typeface="ＭＳ Ｐゴシック" pitchFamily="34" charset="-128"/>
              </a:rPr>
              <a:t>Ethical Funds </a:t>
            </a:r>
            <a:r>
              <a:rPr lang="en-US" sz="2600" dirty="0">
                <a:ea typeface="ＭＳ Ｐゴシック" pitchFamily="34" charset="-128"/>
              </a:rPr>
              <a:t>(screen out firms viewed as offensive by some)</a:t>
            </a:r>
          </a:p>
          <a:p>
            <a:pPr>
              <a:defRPr/>
            </a:pPr>
            <a:r>
              <a:rPr lang="en-US" dirty="0">
                <a:ea typeface="ＭＳ Ｐゴシック" pitchFamily="34" charset="-128"/>
              </a:rPr>
              <a:t>Other types of equity funds (further subdivision)</a:t>
            </a:r>
            <a:endParaRPr lang="en-US" dirty="0"/>
          </a:p>
        </p:txBody>
      </p:sp>
    </p:spTree>
    <p:extLst>
      <p:ext uri="{BB962C8B-B14F-4D97-AF65-F5344CB8AC3E}">
        <p14:creationId xmlns:p14="http://schemas.microsoft.com/office/powerpoint/2010/main" val="24576044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Bond Mutual Funds</a:t>
            </a:r>
          </a:p>
        </p:txBody>
      </p:sp>
      <p:sp>
        <p:nvSpPr>
          <p:cNvPr id="3" name="Content Placeholder 2"/>
          <p:cNvSpPr>
            <a:spLocks noGrp="1"/>
          </p:cNvSpPr>
          <p:nvPr>
            <p:ph idx="1"/>
          </p:nvPr>
        </p:nvSpPr>
        <p:spPr>
          <a:xfrm>
            <a:off x="457200" y="1524000"/>
            <a:ext cx="8382000" cy="4838700"/>
          </a:xfrm>
        </p:spPr>
        <p:txBody>
          <a:bodyPr/>
          <a:lstStyle/>
          <a:p>
            <a:pPr>
              <a:spcBef>
                <a:spcPts val="0"/>
              </a:spcBef>
            </a:pPr>
            <a:r>
              <a:rPr lang="en-US" sz="2600" dirty="0">
                <a:ea typeface="ＭＳ Ｐゴシック" pitchFamily="34" charset="-128"/>
              </a:rPr>
              <a:t>Canadian Bond Funds (focus on investment in Canadian bonds, types vary)</a:t>
            </a:r>
          </a:p>
          <a:p>
            <a:pPr>
              <a:spcBef>
                <a:spcPts val="0"/>
              </a:spcBef>
            </a:pPr>
            <a:r>
              <a:rPr lang="en-US" sz="2600" dirty="0">
                <a:ea typeface="ＭＳ Ｐゴシック" pitchFamily="34" charset="-128"/>
              </a:rPr>
              <a:t>High-Yield Bond Funds (focus on risky bonds issued by firms with higher default risk)</a:t>
            </a:r>
          </a:p>
          <a:p>
            <a:pPr>
              <a:spcBef>
                <a:spcPts val="0"/>
              </a:spcBef>
            </a:pPr>
            <a:r>
              <a:rPr lang="en-US" sz="2600" dirty="0">
                <a:ea typeface="ＭＳ Ｐゴシック" pitchFamily="34" charset="-128"/>
              </a:rPr>
              <a:t>Index Bond Funds (mimic performance of a specified bond index)</a:t>
            </a:r>
          </a:p>
          <a:p>
            <a:pPr>
              <a:spcBef>
                <a:spcPts val="0"/>
              </a:spcBef>
            </a:pPr>
            <a:r>
              <a:rPr lang="en-US" sz="2600" dirty="0">
                <a:ea typeface="ＭＳ Ｐゴシック" pitchFamily="34" charset="-128"/>
              </a:rPr>
              <a:t>Global Bond Funds (focus on bonds issued by non-Canadian firms or governments, higher yields, exchange rate risk, expenses higher)</a:t>
            </a:r>
          </a:p>
          <a:p>
            <a:pPr marL="253746" indent="-283464">
              <a:spcBef>
                <a:spcPts val="0"/>
              </a:spcBef>
            </a:pPr>
            <a:r>
              <a:rPr lang="en-US" dirty="0">
                <a:ea typeface="ＭＳ Ｐゴシック" pitchFamily="34" charset="-128"/>
              </a:rPr>
              <a:t>Each type can be segmented further by the range of maturities held (e.g. short term, medium term, long term)</a:t>
            </a:r>
            <a:endParaRPr lang="en-US" dirty="0"/>
          </a:p>
        </p:txBody>
      </p:sp>
    </p:spTree>
    <p:extLst>
      <p:ext uri="{BB962C8B-B14F-4D97-AF65-F5344CB8AC3E}">
        <p14:creationId xmlns:p14="http://schemas.microsoft.com/office/powerpoint/2010/main" val="1991885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15372"/>
            <a:ext cx="8410576" cy="1097280"/>
          </a:xfrm>
        </p:spPr>
        <p:txBody>
          <a:bodyPr/>
          <a:lstStyle/>
          <a:p>
            <a:r>
              <a:rPr lang="en-US" dirty="0"/>
              <a:t>Return from Investing in a Mutual </a:t>
            </a:r>
            <a:r>
              <a:rPr lang="en-US" dirty="0" smtClean="0"/>
              <a:t>Fund </a:t>
            </a:r>
            <a:r>
              <a:rPr lang="en-US" sz="2000" b="0" dirty="0" smtClean="0"/>
              <a:t>(1 of 2)</a:t>
            </a:r>
            <a:endParaRPr lang="en-US" b="0" dirty="0"/>
          </a:p>
        </p:txBody>
      </p:sp>
      <p:sp>
        <p:nvSpPr>
          <p:cNvPr id="3" name="Content Placeholder 2"/>
          <p:cNvSpPr>
            <a:spLocks noGrp="1"/>
          </p:cNvSpPr>
          <p:nvPr>
            <p:ph idx="1"/>
          </p:nvPr>
        </p:nvSpPr>
        <p:spPr/>
        <p:txBody>
          <a:bodyPr/>
          <a:lstStyle/>
          <a:p>
            <a:pPr marL="457200" indent="-457200">
              <a:buFont typeface="Calibri" charset="0"/>
              <a:buAutoNum type="arabicPeriod"/>
              <a:defRPr/>
            </a:pPr>
            <a:r>
              <a:rPr lang="en-US" dirty="0"/>
              <a:t>Interest income distributions</a:t>
            </a:r>
          </a:p>
          <a:p>
            <a:pPr marL="457200" indent="-457200">
              <a:buFont typeface="Calibri" charset="0"/>
              <a:buAutoNum type="arabicPeriod"/>
              <a:defRPr/>
            </a:pPr>
            <a:r>
              <a:rPr lang="en-US" dirty="0"/>
              <a:t>Dividend distributions</a:t>
            </a:r>
          </a:p>
          <a:p>
            <a:pPr marL="457200" indent="-457200">
              <a:buFont typeface="Calibri" charset="0"/>
              <a:buAutoNum type="arabicPeriod"/>
              <a:defRPr/>
            </a:pPr>
            <a:r>
              <a:rPr lang="en-US" dirty="0"/>
              <a:t>Capital gains distributions</a:t>
            </a:r>
          </a:p>
          <a:p>
            <a:pPr marL="740664" lvl="1" indent="-283464">
              <a:spcBef>
                <a:spcPts val="1500"/>
              </a:spcBef>
              <a:defRPr/>
            </a:pPr>
            <a:r>
              <a:rPr lang="en-US" sz="2600" dirty="0"/>
              <a:t>Interest income, dividends, and capital gains must be distributed in the year that they are earned</a:t>
            </a:r>
          </a:p>
          <a:p>
            <a:pPr marL="740664" lvl="1" indent="-283464">
              <a:spcBef>
                <a:spcPts val="1500"/>
              </a:spcBef>
              <a:defRPr/>
            </a:pPr>
            <a:r>
              <a:rPr lang="en-US" sz="2600" dirty="0"/>
              <a:t>Investors are normally given the opportunity to choose whether to receive these distributions in the form of a cash payment or as additional shares</a:t>
            </a:r>
            <a:endParaRPr lang="en-US" dirty="0"/>
          </a:p>
        </p:txBody>
      </p:sp>
    </p:spTree>
    <p:extLst>
      <p:ext uri="{BB962C8B-B14F-4D97-AF65-F5344CB8AC3E}">
        <p14:creationId xmlns:p14="http://schemas.microsoft.com/office/powerpoint/2010/main" val="8027187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15372"/>
            <a:ext cx="8448675" cy="1097280"/>
          </a:xfrm>
        </p:spPr>
        <p:txBody>
          <a:bodyPr/>
          <a:lstStyle/>
          <a:p>
            <a:r>
              <a:rPr lang="en-US" dirty="0"/>
              <a:t>Return from Investing in a Mutual </a:t>
            </a:r>
            <a:r>
              <a:rPr lang="en-US" dirty="0" smtClean="0"/>
              <a:t>Fund </a:t>
            </a:r>
            <a:r>
              <a:rPr lang="en-US" sz="2000" b="0" dirty="0" smtClean="0"/>
              <a:t>(2 </a:t>
            </a:r>
            <a:r>
              <a:rPr lang="en-US" sz="2000" b="0" dirty="0"/>
              <a:t>of 2)</a:t>
            </a:r>
            <a:endParaRPr lang="en-US" dirty="0"/>
          </a:p>
        </p:txBody>
      </p:sp>
      <p:sp>
        <p:nvSpPr>
          <p:cNvPr id="3" name="Content Placeholder 2"/>
          <p:cNvSpPr>
            <a:spLocks noGrp="1"/>
          </p:cNvSpPr>
          <p:nvPr>
            <p:ph idx="1"/>
          </p:nvPr>
        </p:nvSpPr>
        <p:spPr>
          <a:xfrm>
            <a:off x="457200" y="1600201"/>
            <a:ext cx="8229600" cy="2895600"/>
          </a:xfrm>
        </p:spPr>
        <p:txBody>
          <a:bodyPr/>
          <a:lstStyle/>
          <a:p>
            <a:pPr marL="457200" indent="-457200">
              <a:buFont typeface="Calibri" charset="0"/>
              <a:buAutoNum type="arabicPeriod" startAt="4"/>
              <a:defRPr/>
            </a:pPr>
            <a:r>
              <a:rPr lang="en-US" dirty="0"/>
              <a:t>Capital Gains from Redeeming Shares</a:t>
            </a:r>
          </a:p>
          <a:p>
            <a:pPr lvl="1">
              <a:spcBef>
                <a:spcPts val="1500"/>
              </a:spcBef>
              <a:defRPr/>
            </a:pPr>
            <a:r>
              <a:rPr lang="en-US" dirty="0"/>
              <a:t>Occurs when you redeem shares of a mutual fund when the price exceeds the price at which you purchased the shares</a:t>
            </a:r>
          </a:p>
          <a:p>
            <a:pPr lvl="1">
              <a:spcBef>
                <a:spcPts val="1500"/>
              </a:spcBef>
              <a:defRPr/>
            </a:pPr>
            <a:r>
              <a:rPr lang="en-US" dirty="0"/>
              <a:t>For example, purchase 200 shares at a price of $25 per share and sell them for $30 per share:</a:t>
            </a:r>
          </a:p>
        </p:txBody>
      </p:sp>
      <p:graphicFrame>
        <p:nvGraphicFramePr>
          <p:cNvPr id="6" name="Object 5"/>
          <p:cNvGraphicFramePr>
            <a:graphicFrameLocks noChangeAspect="1"/>
          </p:cNvGraphicFramePr>
          <p:nvPr>
            <p:extLst>
              <p:ext uri="{D42A27DB-BD31-4B8C-83A1-F6EECF244321}">
                <p14:modId xmlns:p14="http://schemas.microsoft.com/office/powerpoint/2010/main" val="1411921601"/>
              </p:ext>
            </p:extLst>
          </p:nvPr>
        </p:nvGraphicFramePr>
        <p:xfrm>
          <a:off x="743442" y="4597840"/>
          <a:ext cx="7828018" cy="1490707"/>
        </p:xfrm>
        <a:graphic>
          <a:graphicData uri="http://schemas.openxmlformats.org/presentationml/2006/ole">
            <mc:AlternateContent xmlns:mc="http://schemas.openxmlformats.org/markup-compatibility/2006">
              <mc:Choice xmlns:v="urn:schemas-microsoft-com:vml" Requires="v">
                <p:oleObj spid="_x0000_s1076" name="Equation" r:id="rId3" imgW="4140200" imgH="787400" progId="Equation.DSMT4">
                  <p:embed/>
                </p:oleObj>
              </mc:Choice>
              <mc:Fallback>
                <p:oleObj name="Equation" r:id="rId3" imgW="4140200" imgH="787400" progId="Equation.DSMT4">
                  <p:embed/>
                  <p:pic>
                    <p:nvPicPr>
                      <p:cNvPr id="0" name="Picture 5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3442" y="4597840"/>
                        <a:ext cx="7828018" cy="149070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9571716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from Investing in an Equity Mutual Fund</a:t>
            </a:r>
          </a:p>
        </p:txBody>
      </p:sp>
      <p:sp>
        <p:nvSpPr>
          <p:cNvPr id="3" name="Content Placeholder 2"/>
          <p:cNvSpPr>
            <a:spLocks noGrp="1"/>
          </p:cNvSpPr>
          <p:nvPr>
            <p:ph idx="1"/>
          </p:nvPr>
        </p:nvSpPr>
        <p:spPr/>
        <p:txBody>
          <a:bodyPr/>
          <a:lstStyle/>
          <a:p>
            <a:r>
              <a:rPr lang="en-US" dirty="0" smtClean="0">
                <a:ea typeface="ＭＳ Ｐゴシック" pitchFamily="34" charset="-128"/>
              </a:rPr>
              <a:t>Market </a:t>
            </a:r>
            <a:r>
              <a:rPr lang="en-US" dirty="0">
                <a:ea typeface="ＭＳ Ｐゴシック" pitchFamily="34" charset="-128"/>
              </a:rPr>
              <a:t>risk: the susceptibility of a mutual fund</a:t>
            </a:r>
            <a:r>
              <a:rPr lang="en-US" altLang="en-US" dirty="0">
                <a:ea typeface="ＭＳ Ｐゴシック" pitchFamily="34" charset="-128"/>
              </a:rPr>
              <a:t>’</a:t>
            </a:r>
            <a:r>
              <a:rPr lang="en-US" dirty="0">
                <a:ea typeface="ＭＳ Ｐゴシック" pitchFamily="34" charset="-128"/>
              </a:rPr>
              <a:t>s performance to general stock market conditions</a:t>
            </a:r>
            <a:endParaRPr lang="en-US" dirty="0"/>
          </a:p>
        </p:txBody>
      </p:sp>
    </p:spTree>
    <p:extLst>
      <p:ext uri="{BB962C8B-B14F-4D97-AF65-F5344CB8AC3E}">
        <p14:creationId xmlns:p14="http://schemas.microsoft.com/office/powerpoint/2010/main" val="36798808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on Ethics: Risk From Investing In Hedge Funds</a:t>
            </a:r>
          </a:p>
        </p:txBody>
      </p:sp>
      <p:sp>
        <p:nvSpPr>
          <p:cNvPr id="3" name="Content Placeholder 2"/>
          <p:cNvSpPr>
            <a:spLocks noGrp="1"/>
          </p:cNvSpPr>
          <p:nvPr>
            <p:ph idx="1"/>
          </p:nvPr>
        </p:nvSpPr>
        <p:spPr>
          <a:xfrm>
            <a:off x="457200" y="1600200"/>
            <a:ext cx="8229600" cy="4572000"/>
          </a:xfrm>
        </p:spPr>
        <p:txBody>
          <a:bodyPr/>
          <a:lstStyle/>
          <a:p>
            <a:pPr>
              <a:lnSpc>
                <a:spcPct val="90000"/>
              </a:lnSpc>
            </a:pPr>
            <a:r>
              <a:rPr lang="en-US" dirty="0">
                <a:ea typeface="ＭＳ Ｐゴシック" pitchFamily="34" charset="-128"/>
              </a:rPr>
              <a:t>Hedge funds: limited partnerships that manage portfolios of funds for wealthy individuals and financial institutions</a:t>
            </a:r>
          </a:p>
          <a:p>
            <a:pPr>
              <a:lnSpc>
                <a:spcPct val="90000"/>
              </a:lnSpc>
            </a:pPr>
            <a:r>
              <a:rPr lang="en-US" dirty="0">
                <a:ea typeface="ＭＳ Ｐゴシック" pitchFamily="34" charset="-128"/>
              </a:rPr>
              <a:t>Investor must be classified as either an accredited investor or a sophisticated investor to invest in a hedge fund</a:t>
            </a:r>
          </a:p>
          <a:p>
            <a:pPr>
              <a:lnSpc>
                <a:spcPct val="90000"/>
              </a:lnSpc>
            </a:pPr>
            <a:r>
              <a:rPr lang="en-US" dirty="0">
                <a:ea typeface="ＭＳ Ｐゴシック" pitchFamily="34" charset="-128"/>
              </a:rPr>
              <a:t>Not regulated by a securities commission</a:t>
            </a:r>
          </a:p>
          <a:p>
            <a:pPr>
              <a:lnSpc>
                <a:spcPct val="90000"/>
              </a:lnSpc>
            </a:pPr>
            <a:r>
              <a:rPr lang="en-US" dirty="0">
                <a:ea typeface="ＭＳ Ｐゴシック" pitchFamily="34" charset="-128"/>
              </a:rPr>
              <a:t>May invest in a wide variety of investments</a:t>
            </a:r>
          </a:p>
          <a:p>
            <a:pPr>
              <a:lnSpc>
                <a:spcPct val="90000"/>
              </a:lnSpc>
            </a:pPr>
            <a:r>
              <a:rPr lang="en-US" dirty="0">
                <a:ea typeface="ＭＳ Ｐゴシック" pitchFamily="34" charset="-128"/>
              </a:rPr>
              <a:t>May engage in short selling and/or buying stocks on margin</a:t>
            </a:r>
            <a:endParaRPr lang="en-US" dirty="0"/>
          </a:p>
        </p:txBody>
      </p:sp>
    </p:spTree>
    <p:extLst>
      <p:ext uri="{BB962C8B-B14F-4D97-AF65-F5344CB8AC3E}">
        <p14:creationId xmlns:p14="http://schemas.microsoft.com/office/powerpoint/2010/main" val="2226811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Trade-off between Expected Return and Risk of Equity Funds</a:t>
            </a:r>
          </a:p>
        </p:txBody>
      </p:sp>
      <p:pic>
        <p:nvPicPr>
          <p:cNvPr id="3" name="Picture 2" descr="EXHIBIT 13.4 Trade-off between Expected Return and Risk&#10;A graph depicts the trade-off between the expected return and the risk of an equity mutual fund.&#10;The graph shows risk on the horizontal axis and potential return on the vertical axis. A line slopes upward steadily from the bottom left to the top right corner of the graph. The following are marked on the line from the bottom to the top:&#10;Dividend Fund&#10;Balanced Growth and Income Fund&#10;Index Fund (Invested in the S&amp;P/T S X Composite Index)&#10;Ethical Funds&#10;Mid-Cap Fund&#10;Small-Cap Fund&#10;Growth Fund&#10;International Equity Fund&#10;Sector Fun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3597" y="1331877"/>
            <a:ext cx="7516806" cy="5017563"/>
          </a:xfrm>
          <a:prstGeom prst="rect">
            <a:avLst/>
          </a:prstGeom>
        </p:spPr>
      </p:pic>
    </p:spTree>
    <p:extLst>
      <p:ext uri="{BB962C8B-B14F-4D97-AF65-F5344CB8AC3E}">
        <p14:creationId xmlns:p14="http://schemas.microsoft.com/office/powerpoint/2010/main" val="34744748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from Investing in a Bond Mutual Fund</a:t>
            </a:r>
          </a:p>
        </p:txBody>
      </p:sp>
      <p:sp>
        <p:nvSpPr>
          <p:cNvPr id="3" name="Content Placeholder 2"/>
          <p:cNvSpPr>
            <a:spLocks noGrp="1"/>
          </p:cNvSpPr>
          <p:nvPr>
            <p:ph idx="1"/>
          </p:nvPr>
        </p:nvSpPr>
        <p:spPr>
          <a:xfrm>
            <a:off x="457200" y="1600200"/>
            <a:ext cx="8229600" cy="4648200"/>
          </a:xfrm>
        </p:spPr>
        <p:txBody>
          <a:bodyPr/>
          <a:lstStyle/>
          <a:p>
            <a:pPr>
              <a:lnSpc>
                <a:spcPct val="90000"/>
              </a:lnSpc>
              <a:spcBef>
                <a:spcPts val="1200"/>
              </a:spcBef>
              <a:defRPr/>
            </a:pPr>
            <a:r>
              <a:rPr lang="en-US" sz="3000" dirty="0"/>
              <a:t>Performance depends on movement in interest rates</a:t>
            </a:r>
          </a:p>
          <a:p>
            <a:pPr>
              <a:lnSpc>
                <a:spcPct val="90000"/>
              </a:lnSpc>
              <a:spcBef>
                <a:spcPts val="1200"/>
              </a:spcBef>
              <a:defRPr/>
            </a:pPr>
            <a:r>
              <a:rPr lang="en-US" sz="3000" dirty="0"/>
              <a:t>Interest rate risk: risk that occurs because of changes in the interest rate, affects funds that invest in debt securities and other income-orientated investments</a:t>
            </a:r>
          </a:p>
          <a:p>
            <a:pPr lvl="1">
              <a:lnSpc>
                <a:spcPct val="90000"/>
              </a:lnSpc>
              <a:defRPr/>
            </a:pPr>
            <a:r>
              <a:rPr lang="en-US" sz="2700" dirty="0"/>
              <a:t>Longer-term bonds are the most sensitive</a:t>
            </a:r>
          </a:p>
          <a:p>
            <a:pPr lvl="1">
              <a:lnSpc>
                <a:spcPct val="90000"/>
              </a:lnSpc>
              <a:defRPr/>
            </a:pPr>
            <a:r>
              <a:rPr lang="en-US" sz="2700" dirty="0"/>
              <a:t>Bond funds with a high degree of default risk tend to offer a higher potential return</a:t>
            </a:r>
          </a:p>
          <a:p>
            <a:pPr lvl="1">
              <a:lnSpc>
                <a:spcPct val="90000"/>
              </a:lnSpc>
              <a:defRPr/>
            </a:pPr>
            <a:r>
              <a:rPr lang="en-US" sz="2700" dirty="0"/>
              <a:t>Bond funds can have high and/or low levels of either interest rate risk and default risk</a:t>
            </a:r>
            <a:endParaRPr lang="en-US" dirty="0"/>
          </a:p>
        </p:txBody>
      </p:sp>
    </p:spTree>
    <p:extLst>
      <p:ext uri="{BB962C8B-B14F-4D97-AF65-F5344CB8AC3E}">
        <p14:creationId xmlns:p14="http://schemas.microsoft.com/office/powerpoint/2010/main" val="32043230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Tradeoff between Expected Return and Risk of Bond Funds</a:t>
            </a:r>
          </a:p>
        </p:txBody>
      </p:sp>
      <p:sp>
        <p:nvSpPr>
          <p:cNvPr id="3" name="Content Placeholder 2"/>
          <p:cNvSpPr>
            <a:spLocks noGrp="1"/>
          </p:cNvSpPr>
          <p:nvPr>
            <p:ph idx="1"/>
          </p:nvPr>
        </p:nvSpPr>
        <p:spPr/>
        <p:txBody>
          <a:bodyPr/>
          <a:lstStyle/>
          <a:p>
            <a:pPr>
              <a:defRPr/>
            </a:pPr>
            <a:r>
              <a:rPr lang="en-US" dirty="0"/>
              <a:t>Bond fund that holds Government of Canada bonds with a short term remaining until maturity (</a:t>
            </a:r>
            <a:r>
              <a:rPr lang="en-US" sz="2400" dirty="0"/>
              <a:t>no default risk, limited interest rate risk, low expected return)</a:t>
            </a:r>
          </a:p>
          <a:p>
            <a:pPr>
              <a:defRPr/>
            </a:pPr>
            <a:r>
              <a:rPr lang="en-US" dirty="0"/>
              <a:t>High-yield bond funds with long terms to maturity (</a:t>
            </a:r>
            <a:r>
              <a:rPr lang="en-US" sz="2400" dirty="0"/>
              <a:t>default risk, high interest rate risk, high potential return)</a:t>
            </a:r>
            <a:endParaRPr lang="en-US" dirty="0"/>
          </a:p>
        </p:txBody>
      </p:sp>
    </p:spTree>
    <p:extLst>
      <p:ext uri="{BB962C8B-B14F-4D97-AF65-F5344CB8AC3E}">
        <p14:creationId xmlns:p14="http://schemas.microsoft.com/office/powerpoint/2010/main" val="4010983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Pooled Investment Funds</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An investment vehicle that pools together money from many investors and invests in a variety of securities</a:t>
            </a:r>
          </a:p>
          <a:p>
            <a:r>
              <a:rPr lang="en-US" dirty="0">
                <a:ea typeface="ＭＳ Ｐゴシック" pitchFamily="34" charset="-128"/>
              </a:rPr>
              <a:t>Many different types (e.g. mutual funds, ETFs, segregated funds)</a:t>
            </a:r>
          </a:p>
          <a:p>
            <a:r>
              <a:rPr lang="en-US" dirty="0">
                <a:ea typeface="ＭＳ Ｐゴシック" pitchFamily="34" charset="-128"/>
              </a:rPr>
              <a:t>Diversification, economies of scale, and marketability (the ease with which an investor can convert an investment into cash)</a:t>
            </a:r>
            <a:endParaRPr lang="en-US" dirty="0"/>
          </a:p>
        </p:txBody>
      </p:sp>
    </p:spTree>
    <p:extLst>
      <p:ext uri="{BB962C8B-B14F-4D97-AF65-F5344CB8AC3E}">
        <p14:creationId xmlns:p14="http://schemas.microsoft.com/office/powerpoint/2010/main" val="38017179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Deciding among Mutual Funds</a:t>
            </a:r>
          </a:p>
        </p:txBody>
      </p:sp>
      <p:sp>
        <p:nvSpPr>
          <p:cNvPr id="3" name="Content Placeholder 2"/>
          <p:cNvSpPr>
            <a:spLocks noGrp="1"/>
          </p:cNvSpPr>
          <p:nvPr>
            <p:ph idx="1"/>
          </p:nvPr>
        </p:nvSpPr>
        <p:spPr/>
        <p:txBody>
          <a:bodyPr/>
          <a:lstStyle/>
          <a:p>
            <a:pPr>
              <a:defRPr/>
            </a:pPr>
            <a:r>
              <a:rPr lang="en-US" sz="3000" dirty="0"/>
              <a:t>Consider:</a:t>
            </a:r>
          </a:p>
          <a:p>
            <a:pPr lvl="1">
              <a:defRPr/>
            </a:pPr>
            <a:r>
              <a:rPr lang="en-US" sz="2600" dirty="0"/>
              <a:t>investment objectives</a:t>
            </a:r>
          </a:p>
          <a:p>
            <a:pPr lvl="1">
              <a:defRPr/>
            </a:pPr>
            <a:r>
              <a:rPr lang="en-US" sz="2600" dirty="0"/>
              <a:t>risk tolerance</a:t>
            </a:r>
          </a:p>
          <a:p>
            <a:pPr lvl="1">
              <a:defRPr/>
            </a:pPr>
            <a:r>
              <a:rPr lang="en-US" sz="2600" dirty="0"/>
              <a:t>fund characteristics you want</a:t>
            </a:r>
          </a:p>
          <a:p>
            <a:pPr>
              <a:defRPr/>
            </a:pPr>
            <a:r>
              <a:rPr lang="en-US" sz="3000" dirty="0"/>
              <a:t>Search for mutual funds that exhibit those desired characteristics</a:t>
            </a:r>
            <a:endParaRPr lang="en-US" dirty="0"/>
          </a:p>
        </p:txBody>
      </p:sp>
    </p:spTree>
    <p:extLst>
      <p:ext uri="{BB962C8B-B14F-4D97-AF65-F5344CB8AC3E}">
        <p14:creationId xmlns:p14="http://schemas.microsoft.com/office/powerpoint/2010/main" val="40783111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Mutual Fund</a:t>
            </a:r>
            <a:r>
              <a:rPr lang="en-US" altLang="en-US" dirty="0"/>
              <a:t>’</a:t>
            </a:r>
            <a:r>
              <a:rPr lang="en-US" dirty="0"/>
              <a:t>s Fund Facts</a:t>
            </a:r>
          </a:p>
        </p:txBody>
      </p:sp>
      <p:sp>
        <p:nvSpPr>
          <p:cNvPr id="3" name="Content Placeholder 2"/>
          <p:cNvSpPr>
            <a:spLocks noGrp="1"/>
          </p:cNvSpPr>
          <p:nvPr>
            <p:ph idx="1"/>
          </p:nvPr>
        </p:nvSpPr>
        <p:spPr>
          <a:xfrm>
            <a:off x="457200" y="1600200"/>
            <a:ext cx="8229600" cy="4724400"/>
          </a:xfrm>
        </p:spPr>
        <p:txBody>
          <a:bodyPr/>
          <a:lstStyle/>
          <a:p>
            <a:pPr>
              <a:lnSpc>
                <a:spcPct val="90000"/>
              </a:lnSpc>
            </a:pPr>
            <a:r>
              <a:rPr lang="en-CA" sz="2400" dirty="0">
                <a:ea typeface="ＭＳ Ｐゴシック" pitchFamily="34" charset="-128"/>
              </a:rPr>
              <a:t>Document with key information about a mutual fund, easily understood, provided at a relevant time (48 hours), includes:</a:t>
            </a:r>
          </a:p>
          <a:p>
            <a:pPr lvl="1">
              <a:lnSpc>
                <a:spcPct val="90000"/>
              </a:lnSpc>
              <a:spcBef>
                <a:spcPts val="1200"/>
              </a:spcBef>
            </a:pPr>
            <a:r>
              <a:rPr lang="en-US" sz="2200" dirty="0">
                <a:ea typeface="ＭＳ Ｐゴシック" pitchFamily="34" charset="-128"/>
              </a:rPr>
              <a:t>Filing date</a:t>
            </a:r>
          </a:p>
          <a:p>
            <a:pPr lvl="1">
              <a:lnSpc>
                <a:spcPct val="90000"/>
              </a:lnSpc>
              <a:spcBef>
                <a:spcPts val="1200"/>
              </a:spcBef>
            </a:pPr>
            <a:r>
              <a:rPr lang="en-US" sz="2200" dirty="0">
                <a:ea typeface="ＭＳ Ｐゴシック" pitchFamily="34" charset="-128"/>
              </a:rPr>
              <a:t>Quick facts</a:t>
            </a:r>
          </a:p>
          <a:p>
            <a:pPr lvl="1">
              <a:lnSpc>
                <a:spcPct val="90000"/>
              </a:lnSpc>
              <a:spcBef>
                <a:spcPts val="1200"/>
              </a:spcBef>
            </a:pPr>
            <a:r>
              <a:rPr lang="en-US" sz="2200" dirty="0">
                <a:ea typeface="ＭＳ Ｐゴシック" pitchFamily="34" charset="-128"/>
              </a:rPr>
              <a:t>What does the fund invest in?</a:t>
            </a:r>
          </a:p>
          <a:p>
            <a:pPr lvl="1">
              <a:lnSpc>
                <a:spcPct val="90000"/>
              </a:lnSpc>
              <a:spcBef>
                <a:spcPts val="1200"/>
              </a:spcBef>
            </a:pPr>
            <a:r>
              <a:rPr lang="en-US" sz="2200" dirty="0">
                <a:ea typeface="ＭＳ Ｐゴシック" pitchFamily="34" charset="-128"/>
              </a:rPr>
              <a:t>How risky is it?</a:t>
            </a:r>
          </a:p>
          <a:p>
            <a:pPr lvl="1">
              <a:lnSpc>
                <a:spcPct val="90000"/>
              </a:lnSpc>
              <a:spcBef>
                <a:spcPts val="1200"/>
              </a:spcBef>
            </a:pPr>
            <a:r>
              <a:rPr lang="en-US" sz="2200" dirty="0">
                <a:ea typeface="ＭＳ Ｐゴシック" pitchFamily="34" charset="-128"/>
              </a:rPr>
              <a:t>How has the fund performed?</a:t>
            </a:r>
          </a:p>
          <a:p>
            <a:pPr lvl="1">
              <a:lnSpc>
                <a:spcPct val="90000"/>
              </a:lnSpc>
              <a:spcBef>
                <a:spcPts val="1200"/>
              </a:spcBef>
            </a:pPr>
            <a:r>
              <a:rPr lang="en-US" sz="2200" dirty="0">
                <a:ea typeface="ＭＳ Ｐゴシック" pitchFamily="34" charset="-128"/>
              </a:rPr>
              <a:t>A word about tax</a:t>
            </a:r>
          </a:p>
          <a:p>
            <a:pPr lvl="1">
              <a:lnSpc>
                <a:spcPct val="90000"/>
              </a:lnSpc>
              <a:spcBef>
                <a:spcPts val="1200"/>
              </a:spcBef>
            </a:pPr>
            <a:r>
              <a:rPr lang="en-US" sz="2200" dirty="0">
                <a:ea typeface="ＭＳ Ｐゴシック" pitchFamily="34" charset="-128"/>
              </a:rPr>
              <a:t>How much does it cost?</a:t>
            </a:r>
          </a:p>
          <a:p>
            <a:pPr lvl="1">
              <a:lnSpc>
                <a:spcPct val="90000"/>
              </a:lnSpc>
              <a:spcBef>
                <a:spcPts val="1200"/>
              </a:spcBef>
            </a:pPr>
            <a:r>
              <a:rPr lang="en-US" sz="2200" dirty="0">
                <a:ea typeface="ＭＳ Ｐゴシック" pitchFamily="34" charset="-128"/>
              </a:rPr>
              <a:t>What if I change my mind?</a:t>
            </a:r>
            <a:endParaRPr lang="en-US" sz="2200" dirty="0"/>
          </a:p>
        </p:txBody>
      </p:sp>
    </p:spTree>
    <p:extLst>
      <p:ext uri="{BB962C8B-B14F-4D97-AF65-F5344CB8AC3E}">
        <p14:creationId xmlns:p14="http://schemas.microsoft.com/office/powerpoint/2010/main" val="34540635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Quotations of Mutual Funds</a:t>
            </a:r>
          </a:p>
        </p:txBody>
      </p:sp>
      <p:sp>
        <p:nvSpPr>
          <p:cNvPr id="4" name="Content Placeholder 2"/>
          <p:cNvSpPr>
            <a:spLocks noGrp="1"/>
          </p:cNvSpPr>
          <p:nvPr>
            <p:ph idx="13"/>
          </p:nvPr>
        </p:nvSpPr>
        <p:spPr>
          <a:xfrm>
            <a:off x="457200" y="1524001"/>
            <a:ext cx="8229600" cy="533400"/>
          </a:xfrm>
        </p:spPr>
        <p:txBody>
          <a:bodyPr/>
          <a:lstStyle/>
          <a:p>
            <a:pPr marL="0" indent="0">
              <a:buNone/>
            </a:pPr>
            <a:r>
              <a:rPr lang="en-US" sz="2400" b="1" dirty="0" smtClean="0"/>
              <a:t>Exhibit 13.5 </a:t>
            </a:r>
            <a:r>
              <a:rPr lang="en-US" sz="2400" dirty="0" smtClean="0"/>
              <a:t>An </a:t>
            </a:r>
            <a:r>
              <a:rPr lang="en-US" sz="2400" dirty="0"/>
              <a:t>Example of Mutual Fund Price Quotations</a:t>
            </a:r>
          </a:p>
        </p:txBody>
      </p:sp>
      <p:graphicFrame>
        <p:nvGraphicFramePr>
          <p:cNvPr id="6" name="Table 5"/>
          <p:cNvGraphicFramePr>
            <a:graphicFrameLocks noGrp="1"/>
          </p:cNvGraphicFramePr>
          <p:nvPr>
            <p:extLst>
              <p:ext uri="{D42A27DB-BD31-4B8C-83A1-F6EECF244321}">
                <p14:modId xmlns:p14="http://schemas.microsoft.com/office/powerpoint/2010/main" val="2904018509"/>
              </p:ext>
            </p:extLst>
          </p:nvPr>
        </p:nvGraphicFramePr>
        <p:xfrm>
          <a:off x="457201" y="2514600"/>
          <a:ext cx="8382001" cy="1676400"/>
        </p:xfrm>
        <a:graphic>
          <a:graphicData uri="http://schemas.openxmlformats.org/drawingml/2006/table">
            <a:tbl>
              <a:tblPr firstRow="1">
                <a:tableStyleId>{3B4B98B0-60AC-42C2-AFA5-B58CD77FA1E5}</a:tableStyleId>
              </a:tblPr>
              <a:tblGrid>
                <a:gridCol w="1940049">
                  <a:extLst>
                    <a:ext uri="{9D8B030D-6E8A-4147-A177-3AD203B41FA5}">
                      <a16:colId xmlns:a16="http://schemas.microsoft.com/office/drawing/2014/main" val="20000"/>
                    </a:ext>
                  </a:extLst>
                </a:gridCol>
                <a:gridCol w="1444654">
                  <a:extLst>
                    <a:ext uri="{9D8B030D-6E8A-4147-A177-3AD203B41FA5}">
                      <a16:colId xmlns:a16="http://schemas.microsoft.com/office/drawing/2014/main" val="20001"/>
                    </a:ext>
                  </a:extLst>
                </a:gridCol>
                <a:gridCol w="1720696">
                  <a:extLst>
                    <a:ext uri="{9D8B030D-6E8A-4147-A177-3AD203B41FA5}">
                      <a16:colId xmlns:a16="http://schemas.microsoft.com/office/drawing/2014/main" val="20002"/>
                    </a:ext>
                  </a:extLst>
                </a:gridCol>
                <a:gridCol w="1716376">
                  <a:extLst>
                    <a:ext uri="{9D8B030D-6E8A-4147-A177-3AD203B41FA5}">
                      <a16:colId xmlns:a16="http://schemas.microsoft.com/office/drawing/2014/main" val="20003"/>
                    </a:ext>
                  </a:extLst>
                </a:gridCol>
                <a:gridCol w="1560226">
                  <a:extLst>
                    <a:ext uri="{9D8B030D-6E8A-4147-A177-3AD203B41FA5}">
                      <a16:colId xmlns:a16="http://schemas.microsoft.com/office/drawing/2014/main" val="20004"/>
                    </a:ext>
                  </a:extLst>
                </a:gridCol>
              </a:tblGrid>
              <a:tr h="370840">
                <a:tc>
                  <a:txBody>
                    <a:bodyPr/>
                    <a:lstStyle/>
                    <a:p>
                      <a:pPr marL="0" marR="0">
                        <a:lnSpc>
                          <a:spcPct val="115000"/>
                        </a:lnSpc>
                        <a:spcBef>
                          <a:spcPts val="0"/>
                        </a:spcBef>
                        <a:spcAft>
                          <a:spcPts val="0"/>
                        </a:spcAft>
                      </a:pPr>
                      <a:r>
                        <a:rPr lang="en-US" sz="1600" b="1" dirty="0" smtClean="0">
                          <a:effectLst/>
                          <a:latin typeface="+mn-lt"/>
                          <a:ea typeface="Calibri"/>
                          <a:cs typeface="UniversLTPro-65Bold"/>
                        </a:rPr>
                        <a:t>Blazer </a:t>
                      </a:r>
                      <a:r>
                        <a:rPr lang="en-US" sz="1600" b="1" dirty="0">
                          <a:effectLst/>
                          <a:latin typeface="+mn-lt"/>
                          <a:ea typeface="Calibri"/>
                          <a:cs typeface="UniversLTPro-65Bold"/>
                        </a:rPr>
                        <a:t>Funds </a:t>
                      </a:r>
                      <a:endParaRPr lang="en-US" sz="16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smtClean="0">
                          <a:effectLst/>
                          <a:latin typeface="+mn-lt"/>
                          <a:ea typeface="Calibri"/>
                          <a:cs typeface="UniversLTPro-65Bold"/>
                        </a:rPr>
                        <a:t>NAVPS ($)</a:t>
                      </a:r>
                      <a:endParaRPr lang="en-US" sz="16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smtClean="0">
                          <a:effectLst/>
                          <a:latin typeface="+mn-lt"/>
                          <a:ea typeface="Calibri"/>
                          <a:cs typeface="UniversLTPro-65Bold"/>
                        </a:rPr>
                        <a:t>Net </a:t>
                      </a:r>
                      <a:r>
                        <a:rPr lang="en-US" sz="1600" b="1" dirty="0">
                          <a:effectLst/>
                          <a:latin typeface="+mn-lt"/>
                          <a:ea typeface="Calibri"/>
                          <a:cs typeface="UniversLTPro-65Bold"/>
                        </a:rPr>
                        <a:t>Change ($)</a:t>
                      </a:r>
                      <a:endParaRPr lang="en-US" sz="16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effectLst/>
                          <a:latin typeface="+mn-lt"/>
                          <a:ea typeface="Calibri"/>
                          <a:cs typeface="UniversLTPro-65Bold"/>
                        </a:rPr>
                        <a:t>YTD</a:t>
                      </a:r>
                      <a:endParaRPr lang="en-US" sz="1600" dirty="0">
                        <a:effectLst/>
                        <a:latin typeface="+mn-lt"/>
                        <a:ea typeface="Calibri"/>
                        <a:cs typeface="Times New Roman"/>
                      </a:endParaRPr>
                    </a:p>
                    <a:p>
                      <a:pPr marL="0" marR="0" algn="ctr">
                        <a:lnSpc>
                          <a:spcPct val="115000"/>
                        </a:lnSpc>
                        <a:spcBef>
                          <a:spcPts val="0"/>
                        </a:spcBef>
                        <a:spcAft>
                          <a:spcPts val="0"/>
                        </a:spcAft>
                      </a:pPr>
                      <a:r>
                        <a:rPr lang="en-US" sz="1600" b="1" dirty="0">
                          <a:effectLst/>
                          <a:latin typeface="+mn-lt"/>
                          <a:ea typeface="Calibri"/>
                          <a:cs typeface="UniversLTPro-65Bold"/>
                        </a:rPr>
                        <a:t>Annual Return</a:t>
                      </a:r>
                      <a:endParaRPr lang="en-US" sz="16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effectLst/>
                          <a:latin typeface="+mn-lt"/>
                          <a:ea typeface="Calibri"/>
                          <a:cs typeface="UniversLTPro-65Bold"/>
                        </a:rPr>
                        <a:t>Three-Year</a:t>
                      </a:r>
                      <a:endParaRPr lang="en-US" sz="1600" dirty="0">
                        <a:effectLst/>
                        <a:latin typeface="+mn-lt"/>
                        <a:ea typeface="Calibri"/>
                        <a:cs typeface="Times New Roman"/>
                      </a:endParaRPr>
                    </a:p>
                    <a:p>
                      <a:pPr marL="0" marR="0" algn="ctr">
                        <a:lnSpc>
                          <a:spcPct val="115000"/>
                        </a:lnSpc>
                        <a:spcBef>
                          <a:spcPts val="0"/>
                        </a:spcBef>
                        <a:spcAft>
                          <a:spcPts val="0"/>
                        </a:spcAft>
                      </a:pPr>
                      <a:r>
                        <a:rPr lang="en-US" sz="1600" b="1" dirty="0">
                          <a:effectLst/>
                          <a:latin typeface="+mn-lt"/>
                          <a:ea typeface="Calibri"/>
                          <a:cs typeface="UniversLTPro-65Bold"/>
                        </a:rPr>
                        <a:t>Return</a:t>
                      </a:r>
                      <a:endParaRPr lang="en-US" sz="1600" dirty="0">
                        <a:effectLst/>
                        <a:latin typeface="+mn-lt"/>
                        <a:ea typeface="Calibri"/>
                        <a:cs typeface="Times New Roman"/>
                      </a:endParaRPr>
                    </a:p>
                  </a:txBody>
                  <a:tcPr anchor="b"/>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Growth Fund</a:t>
                      </a:r>
                      <a:endParaRPr lang="en-US" sz="16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a:effectLst/>
                          <a:latin typeface="+mn-lt"/>
                          <a:ea typeface="Calibri"/>
                          <a:cs typeface="UniversLTPro-55Roman"/>
                        </a:rPr>
                        <a:t>32.23</a:t>
                      </a:r>
                      <a:endParaRPr lang="en-US" sz="16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+0.15</a:t>
                      </a:r>
                      <a:endParaRPr lang="en-US" sz="16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8.26%</a:t>
                      </a:r>
                      <a:endParaRPr lang="en-US" sz="16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22.51%</a:t>
                      </a:r>
                      <a:endParaRPr lang="en-US" sz="160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Equity Income Fund</a:t>
                      </a:r>
                      <a:endParaRPr lang="en-US" sz="16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45.10</a:t>
                      </a:r>
                      <a:endParaRPr lang="en-US" sz="16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+0.22</a:t>
                      </a:r>
                      <a:endParaRPr lang="en-US" sz="16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a:effectLst/>
                          <a:latin typeface="+mn-lt"/>
                          <a:ea typeface="Calibri"/>
                          <a:cs typeface="UniversLTPro-55Roman"/>
                        </a:rPr>
                        <a:t>9.78%</a:t>
                      </a:r>
                      <a:endParaRPr lang="en-US" sz="16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a:effectLst/>
                          <a:latin typeface="+mn-lt"/>
                          <a:ea typeface="Calibri"/>
                          <a:cs typeface="UniversLTPro-55Roman"/>
                        </a:rPr>
                        <a:t>26.34%</a:t>
                      </a:r>
                      <a:endParaRPr lang="en-US" sz="1600" dirty="0">
                        <a:effectLst/>
                        <a:latin typeface="+mn-lt"/>
                        <a:ea typeface="Calibri"/>
                        <a:cs typeface="Times New Roman"/>
                      </a:endParaRPr>
                    </a:p>
                  </a:txBody>
                  <a:tcPr/>
                </a:tc>
                <a:extLst>
                  <a:ext uri="{0D108BD9-81ED-4DB2-BD59-A6C34878D82A}">
                    <a16:rowId xmlns:a16="http://schemas.microsoft.com/office/drawing/2014/main" val="10002"/>
                  </a:ext>
                </a:extLst>
              </a:tr>
            </a:tbl>
          </a:graphicData>
        </a:graphic>
      </p:graphicFrame>
      <p:sp>
        <p:nvSpPr>
          <p:cNvPr id="3" name="Content Placeholder 3"/>
          <p:cNvSpPr>
            <a:spLocks noGrp="1"/>
          </p:cNvSpPr>
          <p:nvPr>
            <p:ph idx="1"/>
          </p:nvPr>
        </p:nvSpPr>
        <p:spPr>
          <a:xfrm>
            <a:off x="5695950" y="5236902"/>
            <a:ext cx="2971800" cy="956198"/>
          </a:xfrm>
          <a:solidFill>
            <a:schemeClr val="bg2">
              <a:lumMod val="20000"/>
              <a:lumOff val="80000"/>
            </a:schemeClr>
          </a:solidFill>
          <a:ln>
            <a:solidFill>
              <a:schemeClr val="bg2"/>
            </a:solidFill>
          </a:ln>
        </p:spPr>
        <p:txBody>
          <a:bodyPr/>
          <a:lstStyle/>
          <a:p>
            <a:pPr marL="0" indent="0" algn="ctr">
              <a:spcBef>
                <a:spcPts val="0"/>
              </a:spcBef>
              <a:buNone/>
            </a:pPr>
            <a:r>
              <a:rPr lang="en-US" altLang="en-US" sz="2000" dirty="0">
                <a:latin typeface="Arial" charset="0"/>
              </a:rPr>
              <a:t>Free App: </a:t>
            </a:r>
            <a:r>
              <a:rPr lang="en-US" altLang="en-US" sz="2000" i="1" dirty="0">
                <a:latin typeface="Arial" charset="0"/>
              </a:rPr>
              <a:t>Invesco Canada (pricing for mutual funds and ETFs)</a:t>
            </a:r>
            <a:endParaRPr lang="en-US" sz="2000" dirty="0"/>
          </a:p>
        </p:txBody>
      </p:sp>
    </p:spTree>
    <p:extLst>
      <p:ext uri="{BB962C8B-B14F-4D97-AF65-F5344CB8AC3E}">
        <p14:creationId xmlns:p14="http://schemas.microsoft.com/office/powerpoint/2010/main" val="28772503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Exchange-Traded Funds</a:t>
            </a:r>
          </a:p>
        </p:txBody>
      </p:sp>
      <p:sp>
        <p:nvSpPr>
          <p:cNvPr id="4" name="Content Placeholder 3"/>
          <p:cNvSpPr>
            <a:spLocks noGrp="1"/>
          </p:cNvSpPr>
          <p:nvPr>
            <p:ph idx="1"/>
          </p:nvPr>
        </p:nvSpPr>
        <p:spPr>
          <a:xfrm>
            <a:off x="457200" y="1600199"/>
            <a:ext cx="8229600" cy="4143375"/>
          </a:xfrm>
        </p:spPr>
        <p:txBody>
          <a:bodyPr/>
          <a:lstStyle/>
          <a:p>
            <a:pPr>
              <a:lnSpc>
                <a:spcPct val="90000"/>
              </a:lnSpc>
              <a:spcBef>
                <a:spcPts val="1200"/>
              </a:spcBef>
            </a:pPr>
            <a:r>
              <a:rPr lang="en-US" sz="2600" dirty="0">
                <a:ea typeface="ＭＳ Ｐゴシック" pitchFamily="34" charset="-128"/>
              </a:rPr>
              <a:t>Many of the same benefits as a mutual </a:t>
            </a:r>
            <a:r>
              <a:rPr lang="en-US" sz="2600" dirty="0" smtClean="0">
                <a:ea typeface="ＭＳ Ｐゴシック" pitchFamily="34" charset="-128"/>
              </a:rPr>
              <a:t>fund (diversification</a:t>
            </a:r>
            <a:r>
              <a:rPr lang="en-US" sz="2600" dirty="0">
                <a:ea typeface="ＭＳ Ｐゴシック" pitchFamily="34" charset="-128"/>
              </a:rPr>
              <a:t>, economies of scale</a:t>
            </a:r>
            <a:r>
              <a:rPr lang="en-US" sz="2600" dirty="0" smtClean="0">
                <a:ea typeface="ＭＳ Ｐゴシック" pitchFamily="34" charset="-128"/>
              </a:rPr>
              <a:t>, marketability</a:t>
            </a:r>
            <a:r>
              <a:rPr lang="en-US" sz="2600" dirty="0">
                <a:ea typeface="ＭＳ Ｐゴシック" pitchFamily="34" charset="-128"/>
              </a:rPr>
              <a:t>)</a:t>
            </a:r>
          </a:p>
          <a:p>
            <a:pPr>
              <a:lnSpc>
                <a:spcPct val="90000"/>
              </a:lnSpc>
              <a:spcBef>
                <a:spcPts val="1200"/>
              </a:spcBef>
            </a:pPr>
            <a:r>
              <a:rPr lang="en-US" sz="2600" dirty="0">
                <a:ea typeface="ＭＳ Ｐゴシック" pitchFamily="34" charset="-128"/>
              </a:rPr>
              <a:t>Differences:</a:t>
            </a:r>
          </a:p>
          <a:p>
            <a:pPr lvl="1">
              <a:lnSpc>
                <a:spcPct val="90000"/>
              </a:lnSpc>
            </a:pPr>
            <a:r>
              <a:rPr lang="en-US" dirty="0">
                <a:ea typeface="ＭＳ Ｐゴシック" pitchFamily="34" charset="-128"/>
              </a:rPr>
              <a:t>No net asset value per share</a:t>
            </a:r>
          </a:p>
          <a:p>
            <a:pPr lvl="1">
              <a:lnSpc>
                <a:spcPct val="90000"/>
              </a:lnSpc>
            </a:pPr>
            <a:r>
              <a:rPr lang="en-US" dirty="0">
                <a:ea typeface="ＭＳ Ｐゴシック" pitchFamily="34" charset="-128"/>
              </a:rPr>
              <a:t>Trade on the stock exchange, have share price</a:t>
            </a:r>
          </a:p>
          <a:p>
            <a:pPr lvl="1">
              <a:lnSpc>
                <a:spcPct val="90000"/>
              </a:lnSpc>
            </a:pPr>
            <a:r>
              <a:rPr lang="en-US" dirty="0">
                <a:ea typeface="ＭＳ Ｐゴシック" pitchFamily="34" charset="-128"/>
              </a:rPr>
              <a:t>Purchase in real time vs. mutual funds at end of day</a:t>
            </a:r>
          </a:p>
          <a:p>
            <a:pPr lvl="1">
              <a:lnSpc>
                <a:spcPct val="90000"/>
              </a:lnSpc>
            </a:pPr>
            <a:r>
              <a:rPr lang="en-US" dirty="0">
                <a:ea typeface="ＭＳ Ｐゴシック" pitchFamily="34" charset="-128"/>
              </a:rPr>
              <a:t>Fee structure (no load, initial fee is brokerage commission, ongoing MER lower than mutual fund)</a:t>
            </a:r>
          </a:p>
          <a:p>
            <a:pPr lvl="1">
              <a:lnSpc>
                <a:spcPct val="90000"/>
              </a:lnSpc>
            </a:pPr>
            <a:r>
              <a:rPr lang="en-US" dirty="0">
                <a:ea typeface="ＭＳ Ｐゴシック" pitchFamily="34" charset="-128"/>
              </a:rPr>
              <a:t>More tax efficient, not as much active trading in an ETF</a:t>
            </a:r>
          </a:p>
          <a:p>
            <a:pPr>
              <a:lnSpc>
                <a:spcPct val="90000"/>
              </a:lnSpc>
              <a:spcBef>
                <a:spcPts val="1200"/>
              </a:spcBef>
            </a:pPr>
            <a:r>
              <a:rPr lang="en-US" sz="2600" dirty="0">
                <a:ea typeface="ＭＳ Ｐゴシック" pitchFamily="34" charset="-128"/>
              </a:rPr>
              <a:t>Types</a:t>
            </a:r>
            <a:endParaRPr lang="en-US" dirty="0"/>
          </a:p>
        </p:txBody>
      </p:sp>
      <p:sp>
        <p:nvSpPr>
          <p:cNvPr id="5" name="Content Placeholder 4"/>
          <p:cNvSpPr>
            <a:spLocks noGrp="1"/>
          </p:cNvSpPr>
          <p:nvPr>
            <p:ph idx="13"/>
          </p:nvPr>
        </p:nvSpPr>
        <p:spPr>
          <a:xfrm>
            <a:off x="7086600" y="5532437"/>
            <a:ext cx="1600200" cy="715963"/>
          </a:xfrm>
          <a:solidFill>
            <a:schemeClr val="bg2">
              <a:lumMod val="20000"/>
              <a:lumOff val="80000"/>
            </a:schemeClr>
          </a:solidFill>
          <a:ln>
            <a:solidFill>
              <a:schemeClr val="bg2"/>
            </a:solidFill>
          </a:ln>
        </p:spPr>
        <p:txBody>
          <a:bodyPr/>
          <a:lstStyle/>
          <a:p>
            <a:pPr marL="0" indent="0" algn="ctr">
              <a:spcBef>
                <a:spcPts val="0"/>
              </a:spcBef>
              <a:buNone/>
            </a:pPr>
            <a:r>
              <a:rPr lang="en-US" altLang="en-US" sz="2000" dirty="0"/>
              <a:t>Free App: </a:t>
            </a:r>
            <a:endParaRPr lang="en-US" altLang="en-US" sz="2000" i="1" dirty="0"/>
          </a:p>
          <a:p>
            <a:pPr marL="0" indent="0" algn="ctr">
              <a:spcBef>
                <a:spcPts val="0"/>
              </a:spcBef>
              <a:buNone/>
            </a:pPr>
            <a:r>
              <a:rPr lang="en-US" altLang="en-US" sz="2000" i="1" dirty="0"/>
              <a:t>ETF Central</a:t>
            </a:r>
            <a:endParaRPr lang="en-US" sz="2000" dirty="0"/>
          </a:p>
        </p:txBody>
      </p:sp>
    </p:spTree>
    <p:extLst>
      <p:ext uri="{BB962C8B-B14F-4D97-AF65-F5344CB8AC3E}">
        <p14:creationId xmlns:p14="http://schemas.microsoft.com/office/powerpoint/2010/main" val="5492625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Segregated </a:t>
            </a:r>
            <a:r>
              <a:rPr lang="en-US" dirty="0" smtClean="0"/>
              <a:t>Funds </a:t>
            </a:r>
            <a:r>
              <a:rPr lang="en-US" sz="2000" b="0" dirty="0"/>
              <a:t>(1 of 2)</a:t>
            </a:r>
            <a:endParaRPr lang="en-US" dirty="0"/>
          </a:p>
        </p:txBody>
      </p:sp>
      <p:sp>
        <p:nvSpPr>
          <p:cNvPr id="3" name="Content Placeholder 2"/>
          <p:cNvSpPr>
            <a:spLocks noGrp="1"/>
          </p:cNvSpPr>
          <p:nvPr>
            <p:ph idx="1"/>
          </p:nvPr>
        </p:nvSpPr>
        <p:spPr/>
        <p:txBody>
          <a:bodyPr/>
          <a:lstStyle/>
          <a:p>
            <a:pPr>
              <a:defRPr/>
            </a:pPr>
            <a:r>
              <a:rPr lang="en-US" dirty="0"/>
              <a:t>Easy to mistake as mutual fund, insurance products regulated through the insurance legislation of the province where sold </a:t>
            </a:r>
          </a:p>
          <a:p>
            <a:pPr>
              <a:defRPr/>
            </a:pPr>
            <a:r>
              <a:rPr lang="en-US" dirty="0"/>
              <a:t>Principal Protection</a:t>
            </a:r>
          </a:p>
          <a:p>
            <a:pPr lvl="1">
              <a:defRPr/>
            </a:pPr>
            <a:r>
              <a:rPr lang="en-US" dirty="0"/>
              <a:t>Offer a guarantee on your deposits when the contract matures</a:t>
            </a:r>
          </a:p>
          <a:p>
            <a:pPr lvl="1">
              <a:defRPr/>
            </a:pPr>
            <a:r>
              <a:rPr lang="en-US" dirty="0"/>
              <a:t>Usually matures 10 years after the date of purchase</a:t>
            </a:r>
          </a:p>
          <a:p>
            <a:pPr lvl="1">
              <a:defRPr/>
            </a:pPr>
            <a:r>
              <a:rPr lang="en-US" dirty="0"/>
              <a:t>Deposit guarantee will be 75- 100 % of deposits</a:t>
            </a:r>
          </a:p>
        </p:txBody>
      </p:sp>
    </p:spTree>
    <p:extLst>
      <p:ext uri="{BB962C8B-B14F-4D97-AF65-F5344CB8AC3E}">
        <p14:creationId xmlns:p14="http://schemas.microsoft.com/office/powerpoint/2010/main" val="30242865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Segregated Funds Example</a:t>
            </a:r>
          </a:p>
        </p:txBody>
      </p:sp>
      <p:sp>
        <p:nvSpPr>
          <p:cNvPr id="3" name="Content Placeholder 2"/>
          <p:cNvSpPr>
            <a:spLocks noGrp="1"/>
          </p:cNvSpPr>
          <p:nvPr>
            <p:ph idx="1"/>
          </p:nvPr>
        </p:nvSpPr>
        <p:spPr/>
        <p:txBody>
          <a:bodyPr/>
          <a:lstStyle/>
          <a:p>
            <a:pPr marL="0" indent="0">
              <a:buNone/>
            </a:pPr>
            <a:r>
              <a:rPr lang="en-US" sz="2000" dirty="0"/>
              <a:t>Carla invested $10 000 in a Canadian equity segregated fund on July 13, 1997. The maturity guarantee clause in her contract indicates that she will receive at least 100 percent of her deposits back at the end of the maturity period, which is 10 years. During these 10 years, the Canadian equity market fluctuated in value. At maturity, the market and the fund have decreased in value relative to where they were 10 years earlier. Carla’s investment is now worth $8900. She will receive her remaining deposit of $8900 plus $1100 from the insurance company to cover the maturity guarantee. Notice that if Carla’s maturity had been 75 percent, she would not receive any additional money from the insurance company unless her fund had decreased in value by more than $2500. If Carla leaves her money on deposit with the insurance company, a new 10-year guarantee period will start</a:t>
            </a:r>
            <a:r>
              <a:rPr lang="en-US" sz="2000" dirty="0" smtClean="0"/>
              <a:t>.</a:t>
            </a:r>
            <a:endParaRPr lang="en-US" sz="2000" dirty="0"/>
          </a:p>
        </p:txBody>
      </p:sp>
    </p:spTree>
    <p:extLst>
      <p:ext uri="{BB962C8B-B14F-4D97-AF65-F5344CB8AC3E}">
        <p14:creationId xmlns:p14="http://schemas.microsoft.com/office/powerpoint/2010/main" val="16520226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Segregated Funds Death Benefit Guarantee</a:t>
            </a:r>
          </a:p>
        </p:txBody>
      </p:sp>
      <p:sp>
        <p:nvSpPr>
          <p:cNvPr id="3" name="Content Placeholder 2"/>
          <p:cNvSpPr>
            <a:spLocks noGrp="1"/>
          </p:cNvSpPr>
          <p:nvPr>
            <p:ph idx="1"/>
          </p:nvPr>
        </p:nvSpPr>
        <p:spPr/>
        <p:txBody>
          <a:bodyPr/>
          <a:lstStyle/>
          <a:p>
            <a:pPr>
              <a:defRPr/>
            </a:pPr>
            <a:r>
              <a:rPr lang="en-US" dirty="0"/>
              <a:t>Principal protection where determination of the value of the guarantee is made at the time of death of the policy owner</a:t>
            </a:r>
          </a:p>
          <a:p>
            <a:pPr>
              <a:defRPr/>
            </a:pPr>
            <a:r>
              <a:rPr lang="en-US" dirty="0"/>
              <a:t>Death benefit is usually between 75- 100 % of the amount invested</a:t>
            </a:r>
          </a:p>
          <a:p>
            <a:pPr>
              <a:defRPr/>
            </a:pPr>
            <a:r>
              <a:rPr lang="en-US" dirty="0"/>
              <a:t>Benefit is advantageous to older investors</a:t>
            </a:r>
          </a:p>
          <a:p>
            <a:pPr>
              <a:defRPr/>
            </a:pPr>
            <a:r>
              <a:rPr lang="en-US" dirty="0"/>
              <a:t>Death benefit can be paid directly to the beneficiary, avoiding probate fees</a:t>
            </a:r>
          </a:p>
        </p:txBody>
      </p:sp>
    </p:spTree>
    <p:extLst>
      <p:ext uri="{BB962C8B-B14F-4D97-AF65-F5344CB8AC3E}">
        <p14:creationId xmlns:p14="http://schemas.microsoft.com/office/powerpoint/2010/main" val="19264966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Segregated </a:t>
            </a:r>
            <a:r>
              <a:rPr lang="en-US" dirty="0" smtClean="0"/>
              <a:t>Funds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pPr>
              <a:defRPr/>
            </a:pPr>
            <a:r>
              <a:rPr lang="en-US" dirty="0"/>
              <a:t>Creditor Protection</a:t>
            </a:r>
          </a:p>
          <a:p>
            <a:pPr lvl="1">
              <a:spcBef>
                <a:spcPts val="1500"/>
              </a:spcBef>
              <a:defRPr/>
            </a:pPr>
            <a:r>
              <a:rPr lang="en-US" dirty="0"/>
              <a:t>Money invested is an asset of the insurance company, not of the policy owner</a:t>
            </a:r>
          </a:p>
          <a:p>
            <a:pPr>
              <a:defRPr/>
            </a:pPr>
            <a:r>
              <a:rPr lang="en-US" dirty="0"/>
              <a:t>Assessing the Value of Protection</a:t>
            </a:r>
          </a:p>
          <a:p>
            <a:pPr lvl="1">
              <a:spcBef>
                <a:spcPts val="1500"/>
              </a:spcBef>
              <a:defRPr/>
            </a:pPr>
            <a:r>
              <a:rPr lang="en-US" dirty="0"/>
              <a:t>Any segregated fund will underperform its mutual fund equivalent due to the difference in MERs</a:t>
            </a:r>
          </a:p>
          <a:p>
            <a:pPr lvl="1">
              <a:spcBef>
                <a:spcPts val="1500"/>
              </a:spcBef>
              <a:defRPr/>
            </a:pPr>
            <a:r>
              <a:rPr lang="en-US" dirty="0"/>
              <a:t>Individual investor must determine whether the benefits of owning a segregated fund outweigh the added costs</a:t>
            </a:r>
          </a:p>
        </p:txBody>
      </p:sp>
    </p:spTree>
    <p:extLst>
      <p:ext uri="{BB962C8B-B14F-4D97-AF65-F5344CB8AC3E}">
        <p14:creationId xmlns:p14="http://schemas.microsoft.com/office/powerpoint/2010/main" val="12756263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50652"/>
          </a:xfrm>
        </p:spPr>
        <p:txBody>
          <a:bodyPr/>
          <a:lstStyle/>
          <a:p>
            <a:r>
              <a:rPr lang="en-US" dirty="0"/>
              <a:t>Death Benefit Guarantee MERs</a:t>
            </a:r>
          </a:p>
        </p:txBody>
      </p:sp>
      <p:sp>
        <p:nvSpPr>
          <p:cNvPr id="3" name="Content Placeholder 2"/>
          <p:cNvSpPr>
            <a:spLocks noGrp="1"/>
          </p:cNvSpPr>
          <p:nvPr>
            <p:ph idx="1"/>
          </p:nvPr>
        </p:nvSpPr>
        <p:spPr>
          <a:xfrm>
            <a:off x="457200" y="990600"/>
            <a:ext cx="8229600" cy="762000"/>
          </a:xfrm>
        </p:spPr>
        <p:txBody>
          <a:bodyPr/>
          <a:lstStyle/>
          <a:p>
            <a:pPr marL="0" indent="0">
              <a:buNone/>
            </a:pPr>
            <a:r>
              <a:rPr lang="en-US" sz="2400" b="1" dirty="0" smtClean="0"/>
              <a:t>Exhibit 13.6 </a:t>
            </a:r>
            <a:r>
              <a:rPr lang="en-US" sz="2400" dirty="0" smtClean="0"/>
              <a:t>Effect </a:t>
            </a:r>
            <a:r>
              <a:rPr lang="en-US" sz="2400" dirty="0"/>
              <a:t>of Different Guarantees on Management Expense Ratios</a:t>
            </a:r>
          </a:p>
        </p:txBody>
      </p:sp>
      <p:graphicFrame>
        <p:nvGraphicFramePr>
          <p:cNvPr id="5" name="Table 4"/>
          <p:cNvGraphicFramePr>
            <a:graphicFrameLocks noGrp="1"/>
          </p:cNvGraphicFramePr>
          <p:nvPr>
            <p:extLst>
              <p:ext uri="{D42A27DB-BD31-4B8C-83A1-F6EECF244321}">
                <p14:modId xmlns:p14="http://schemas.microsoft.com/office/powerpoint/2010/main" val="1665413044"/>
              </p:ext>
            </p:extLst>
          </p:nvPr>
        </p:nvGraphicFramePr>
        <p:xfrm>
          <a:off x="457200" y="1853184"/>
          <a:ext cx="8229600" cy="3633216"/>
        </p:xfrm>
        <a:graphic>
          <a:graphicData uri="http://schemas.openxmlformats.org/drawingml/2006/table">
            <a:tbl>
              <a:tblPr firstRow="1">
                <a:tableStyleId>{3B4B98B0-60AC-42C2-AFA5-B58CD77FA1E5}</a:tableStyleId>
              </a:tblPr>
              <a:tblGrid>
                <a:gridCol w="35052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tblGrid>
              <a:tr h="370840">
                <a:tc>
                  <a:txBody>
                    <a:bodyPr/>
                    <a:lstStyle/>
                    <a:p>
                      <a:pPr marL="0" marR="0">
                        <a:lnSpc>
                          <a:spcPct val="115000"/>
                        </a:lnSpc>
                        <a:spcBef>
                          <a:spcPts val="0"/>
                        </a:spcBef>
                        <a:spcAft>
                          <a:spcPts val="0"/>
                        </a:spcAft>
                      </a:pPr>
                      <a:r>
                        <a:rPr lang="en-US" sz="1600" b="1" dirty="0">
                          <a:effectLst/>
                          <a:latin typeface="+mn-lt"/>
                          <a:ea typeface="Calibri"/>
                          <a:cs typeface="UniversLTPro-65Bold"/>
                        </a:rPr>
                        <a:t>Investment Fund</a:t>
                      </a:r>
                      <a:endParaRPr lang="en-US" sz="28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effectLst/>
                          <a:latin typeface="+mn-lt"/>
                          <a:ea typeface="Calibri"/>
                          <a:cs typeface="UniversLTPro-65Bold"/>
                        </a:rPr>
                        <a:t>100% Maturity &amp; Death Benefit Guarantee Option MER</a:t>
                      </a:r>
                      <a:endParaRPr lang="en-US" sz="28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effectLst/>
                          <a:latin typeface="+mn-lt"/>
                          <a:ea typeface="Calibri"/>
                          <a:cs typeface="UniversLTPro-65Bold"/>
                        </a:rPr>
                        <a:t>75% Maturity &amp; Death Benefit Guarantee Option MER</a:t>
                      </a:r>
                      <a:endParaRPr lang="en-US" sz="2800" dirty="0">
                        <a:effectLst/>
                        <a:latin typeface="+mn-lt"/>
                        <a:ea typeface="Calibri"/>
                        <a:cs typeface="Times New Roman"/>
                      </a:endParaRPr>
                    </a:p>
                  </a:txBody>
                  <a:tcPr anchor="b"/>
                </a:tc>
                <a:tc>
                  <a:txBody>
                    <a:bodyPr/>
                    <a:lstStyle/>
                    <a:p>
                      <a:pPr marL="0" marR="0" algn="ctr">
                        <a:lnSpc>
                          <a:spcPct val="115000"/>
                        </a:lnSpc>
                        <a:spcBef>
                          <a:spcPts val="0"/>
                        </a:spcBef>
                        <a:spcAft>
                          <a:spcPts val="0"/>
                        </a:spcAft>
                      </a:pPr>
                      <a:r>
                        <a:rPr lang="en-US" sz="1600" b="1" dirty="0">
                          <a:effectLst/>
                          <a:latin typeface="+mn-lt"/>
                          <a:ea typeface="Calibri"/>
                          <a:cs typeface="UniversLTPro-65Bold"/>
                        </a:rPr>
                        <a:t>Underlying Mutual Fund MER (no guarantee)</a:t>
                      </a:r>
                      <a:endParaRPr lang="en-US" sz="2800" dirty="0">
                        <a:effectLst/>
                        <a:latin typeface="+mn-lt"/>
                        <a:ea typeface="Calibri"/>
                        <a:cs typeface="Times New Roman"/>
                      </a:endParaRPr>
                    </a:p>
                  </a:txBody>
                  <a:tcPr anchor="b"/>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International Equity Segregated Fund </a:t>
                      </a:r>
                      <a:endParaRPr lang="en-US" sz="28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5.46</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4.18</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2.75</a:t>
                      </a:r>
                      <a:endParaRPr lang="en-US" sz="280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U.S. Equity Segregated Fund </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5.26</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4.40</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2.76</a:t>
                      </a:r>
                      <a:endParaRPr lang="en-US" sz="280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Canadian Equity Segregated Fund </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5.09</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a:effectLst/>
                          <a:latin typeface="+mn-lt"/>
                          <a:ea typeface="Calibri"/>
                          <a:cs typeface="UniversLTPro-55Roman"/>
                        </a:rPr>
                        <a:t>3.60</a:t>
                      </a:r>
                      <a:endParaRPr lang="en-US" sz="28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2.48</a:t>
                      </a:r>
                      <a:endParaRPr lang="en-US" sz="280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Canadian Value Segregated Fund </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5.13</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a:effectLst/>
                          <a:latin typeface="+mn-lt"/>
                          <a:ea typeface="Calibri"/>
                          <a:cs typeface="UniversLTPro-55Roman"/>
                        </a:rPr>
                        <a:t>4.11</a:t>
                      </a:r>
                      <a:endParaRPr lang="en-US" sz="28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2.51</a:t>
                      </a:r>
                      <a:endParaRPr lang="en-US" sz="2800">
                        <a:effectLst/>
                        <a:latin typeface="+mn-lt"/>
                        <a:ea typeface="Calibri"/>
                        <a:cs typeface="Times New Roman"/>
                      </a:endParaRPr>
                    </a:p>
                  </a:txBody>
                  <a:tcPr/>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Money Market Segregated Fund </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1.92</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1.39</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a:effectLst/>
                          <a:latin typeface="+mn-lt"/>
                          <a:ea typeface="Calibri"/>
                          <a:cs typeface="UniversLTPro-55Roman"/>
                        </a:rPr>
                        <a:t>1.06</a:t>
                      </a:r>
                      <a:endParaRPr lang="en-US" sz="2800" dirty="0">
                        <a:effectLst/>
                        <a:latin typeface="+mn-lt"/>
                        <a:ea typeface="Calibri"/>
                        <a:cs typeface="Times New Roman"/>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688768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Mutual </a:t>
            </a:r>
            <a:r>
              <a:rPr lang="en-US" dirty="0" smtClean="0"/>
              <a:t>Funds </a:t>
            </a:r>
            <a:r>
              <a:rPr lang="en-US" sz="2000" b="0" dirty="0" smtClean="0"/>
              <a:t>(1 of 2)</a:t>
            </a:r>
            <a:endParaRPr lang="en-US" b="0" dirty="0"/>
          </a:p>
        </p:txBody>
      </p:sp>
      <p:sp>
        <p:nvSpPr>
          <p:cNvPr id="3" name="Content Placeholder 2"/>
          <p:cNvSpPr>
            <a:spLocks noGrp="1"/>
          </p:cNvSpPr>
          <p:nvPr>
            <p:ph idx="1"/>
          </p:nvPr>
        </p:nvSpPr>
        <p:spPr/>
        <p:txBody>
          <a:bodyPr/>
          <a:lstStyle/>
          <a:p>
            <a:pPr>
              <a:defRPr/>
            </a:pPr>
            <a:r>
              <a:rPr lang="en-US" dirty="0"/>
              <a:t>Equity mutual funds: funds that sell units, or shares, to individuals and use this money to invest in stocks</a:t>
            </a:r>
          </a:p>
          <a:p>
            <a:pPr>
              <a:defRPr/>
            </a:pPr>
            <a:r>
              <a:rPr lang="en-US" dirty="0"/>
              <a:t>Bond mutual funds: funds that sell units, or shares, to individuals and use this money to invest in bonds</a:t>
            </a:r>
          </a:p>
          <a:p>
            <a:pPr>
              <a:defRPr/>
            </a:pPr>
            <a:r>
              <a:rPr lang="en-US" dirty="0"/>
              <a:t>Balanced mutual funds: funds that sell units, or shares, to individuals and use this money to invest in a combination of stocks and bonds</a:t>
            </a:r>
          </a:p>
        </p:txBody>
      </p:sp>
    </p:spTree>
    <p:extLst>
      <p:ext uri="{BB962C8B-B14F-4D97-AF65-F5344CB8AC3E}">
        <p14:creationId xmlns:p14="http://schemas.microsoft.com/office/powerpoint/2010/main" val="2959981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Mutual Funds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pPr>
              <a:defRPr/>
            </a:pPr>
            <a:r>
              <a:rPr lang="en-US" dirty="0"/>
              <a:t>Money market mutual funds: funds that sell units, or shares, to individuals and use this money to invest in cash and investments that can be converted to cash quickly</a:t>
            </a:r>
          </a:p>
          <a:p>
            <a:pPr>
              <a:defRPr/>
            </a:pPr>
            <a:r>
              <a:rPr lang="en-US" dirty="0"/>
              <a:t>Mutual funds employ portfolio managers</a:t>
            </a:r>
          </a:p>
          <a:p>
            <a:pPr>
              <a:defRPr/>
            </a:pPr>
            <a:r>
              <a:rPr lang="en-US" dirty="0"/>
              <a:t>Minimum initial investment is usually between $500 and $5000</a:t>
            </a:r>
          </a:p>
        </p:txBody>
      </p:sp>
    </p:spTree>
    <p:extLst>
      <p:ext uri="{BB962C8B-B14F-4D97-AF65-F5344CB8AC3E}">
        <p14:creationId xmlns:p14="http://schemas.microsoft.com/office/powerpoint/2010/main" val="3927064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Mutual Funds</a:t>
            </a:r>
          </a:p>
        </p:txBody>
      </p:sp>
      <p:sp>
        <p:nvSpPr>
          <p:cNvPr id="3" name="Content Placeholder 2"/>
          <p:cNvSpPr>
            <a:spLocks noGrp="1"/>
          </p:cNvSpPr>
          <p:nvPr>
            <p:ph idx="1"/>
          </p:nvPr>
        </p:nvSpPr>
        <p:spPr/>
        <p:txBody>
          <a:bodyPr/>
          <a:lstStyle/>
          <a:p>
            <a:pPr>
              <a:defRPr/>
            </a:pPr>
            <a:r>
              <a:rPr lang="en-US" dirty="0"/>
              <a:t>Provide professional money management</a:t>
            </a:r>
          </a:p>
          <a:p>
            <a:pPr>
              <a:defRPr/>
            </a:pPr>
            <a:r>
              <a:rPr lang="en-US" dirty="0"/>
              <a:t>Simplify the process of record keeping</a:t>
            </a:r>
          </a:p>
          <a:p>
            <a:pPr lvl="1">
              <a:defRPr/>
            </a:pPr>
            <a:r>
              <a:rPr lang="en-US" dirty="0"/>
              <a:t>You only have to evaluate the performance of the mutual fund relative to your goals</a:t>
            </a:r>
          </a:p>
          <a:p>
            <a:pPr>
              <a:defRPr/>
            </a:pPr>
            <a:r>
              <a:rPr lang="en-US" dirty="0"/>
              <a:t>Mutual funds are available everywhere</a:t>
            </a:r>
          </a:p>
        </p:txBody>
      </p:sp>
    </p:spTree>
    <p:extLst>
      <p:ext uri="{BB962C8B-B14F-4D97-AF65-F5344CB8AC3E}">
        <p14:creationId xmlns:p14="http://schemas.microsoft.com/office/powerpoint/2010/main" val="4093668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Disadvantages of Mutual Funds</a:t>
            </a:r>
          </a:p>
        </p:txBody>
      </p:sp>
      <p:sp>
        <p:nvSpPr>
          <p:cNvPr id="3" name="Content Placeholder 2"/>
          <p:cNvSpPr>
            <a:spLocks noGrp="1"/>
          </p:cNvSpPr>
          <p:nvPr>
            <p:ph idx="1"/>
          </p:nvPr>
        </p:nvSpPr>
        <p:spPr/>
        <p:txBody>
          <a:bodyPr/>
          <a:lstStyle/>
          <a:p>
            <a:pPr>
              <a:buFont typeface="Arial" charset="0"/>
              <a:buChar char="•"/>
              <a:defRPr/>
            </a:pPr>
            <a:r>
              <a:rPr lang="en-US" dirty="0"/>
              <a:t>Management fees and other costs vary substantially among funds</a:t>
            </a:r>
          </a:p>
          <a:p>
            <a:pPr>
              <a:buFont typeface="Arial" charset="0"/>
              <a:buChar char="•"/>
              <a:defRPr/>
            </a:pPr>
            <a:r>
              <a:rPr lang="en-US" dirty="0"/>
              <a:t>Investor has no control over the investments that are purchased and/or sold within the mutual fund</a:t>
            </a:r>
          </a:p>
          <a:p>
            <a:pPr>
              <a:buFont typeface="Arial" charset="0"/>
              <a:buChar char="•"/>
              <a:defRPr/>
            </a:pPr>
            <a:r>
              <a:rPr lang="en-US" dirty="0"/>
              <a:t>Fund is invested in a </a:t>
            </a:r>
            <a:r>
              <a:rPr lang="en-US" dirty="0" smtClean="0"/>
              <a:t>group of </a:t>
            </a:r>
            <a:r>
              <a:rPr lang="en-US" dirty="0"/>
              <a:t>poorly performing investments</a:t>
            </a:r>
          </a:p>
          <a:p>
            <a:pPr marL="256032" lvl="1" indent="-256032">
              <a:spcBef>
                <a:spcPts val="1500"/>
              </a:spcBef>
              <a:buFont typeface="Arial" charset="0"/>
              <a:buChar char="•"/>
              <a:defRPr/>
            </a:pPr>
            <a:r>
              <a:rPr lang="en-US" sz="2800" dirty="0"/>
              <a:t>Liquidity (ease with which the investor can convert the investment into cash without a loss of capital) can be very low</a:t>
            </a:r>
          </a:p>
        </p:txBody>
      </p:sp>
    </p:spTree>
    <p:extLst>
      <p:ext uri="{BB962C8B-B14F-4D97-AF65-F5344CB8AC3E}">
        <p14:creationId xmlns:p14="http://schemas.microsoft.com/office/powerpoint/2010/main" val="2429775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 Asset Value (NAV)</a:t>
            </a:r>
          </a:p>
        </p:txBody>
      </p:sp>
      <p:sp>
        <p:nvSpPr>
          <p:cNvPr id="3" name="Content Placeholder 2"/>
          <p:cNvSpPr>
            <a:spLocks noGrp="1"/>
          </p:cNvSpPr>
          <p:nvPr>
            <p:ph idx="1"/>
          </p:nvPr>
        </p:nvSpPr>
        <p:spPr>
          <a:xfrm>
            <a:off x="457200" y="1600200"/>
            <a:ext cx="8229600" cy="4648200"/>
          </a:xfrm>
        </p:spPr>
        <p:txBody>
          <a:bodyPr/>
          <a:lstStyle/>
          <a:p>
            <a:r>
              <a:rPr lang="en-US" dirty="0">
                <a:ea typeface="ＭＳ Ｐゴシック" pitchFamily="34" charset="-128"/>
              </a:rPr>
              <a:t>Market value of the securities that a mutual fund has purchased minus any liabilities and fees owed</a:t>
            </a:r>
          </a:p>
          <a:p>
            <a:r>
              <a:rPr lang="en-US" dirty="0">
                <a:ea typeface="ＭＳ Ｐゴシック" pitchFamily="34" charset="-128"/>
              </a:rPr>
              <a:t>NAV is commonly reported on a per share basis</a:t>
            </a:r>
          </a:p>
          <a:p>
            <a:pPr marL="256032" lvl="1" indent="-256032">
              <a:spcBef>
                <a:spcPts val="1500"/>
              </a:spcBef>
              <a:buFont typeface="Arial" charset="0"/>
              <a:buChar char="•"/>
            </a:pPr>
            <a:r>
              <a:rPr lang="en-US" sz="2800" dirty="0">
                <a:ea typeface="ＭＳ Ｐゴシック" pitchFamily="34" charset="-128"/>
              </a:rPr>
              <a:t>Net asset value per share (NAVPS): divide the NAV by the number of shares in the fund</a:t>
            </a:r>
          </a:p>
          <a:p>
            <a:pPr marL="256032" lvl="1" indent="-256032">
              <a:spcBef>
                <a:spcPts val="1500"/>
              </a:spcBef>
              <a:buFont typeface="Arial" charset="0"/>
              <a:buChar char="•"/>
            </a:pPr>
            <a:r>
              <a:rPr lang="en-US" sz="2800" dirty="0">
                <a:ea typeface="ＭＳ Ｐゴシック" pitchFamily="34" charset="-128"/>
              </a:rPr>
              <a:t>Interest or dividends earned by the fund are added to the market value of the assets</a:t>
            </a:r>
          </a:p>
          <a:p>
            <a:pPr marL="256032" lvl="1" indent="-256032">
              <a:spcBef>
                <a:spcPts val="1500"/>
              </a:spcBef>
              <a:buFont typeface="Arial" charset="0"/>
              <a:buChar char="•"/>
            </a:pPr>
            <a:r>
              <a:rPr lang="en-US" sz="2800" dirty="0">
                <a:ea typeface="ＭＳ Ｐゴシック" pitchFamily="34" charset="-128"/>
              </a:rPr>
              <a:t>Fund expenses and any dividends distributed to the fund</a:t>
            </a:r>
            <a:r>
              <a:rPr lang="en-US" altLang="en-US" sz="2800" dirty="0">
                <a:ea typeface="ＭＳ Ｐゴシック" pitchFamily="34" charset="-128"/>
              </a:rPr>
              <a:t>’</a:t>
            </a:r>
            <a:r>
              <a:rPr lang="en-US" sz="2800" dirty="0">
                <a:ea typeface="ＭＳ Ｐゴシック" pitchFamily="34" charset="-128"/>
              </a:rPr>
              <a:t>s shareholder</a:t>
            </a:r>
            <a:r>
              <a:rPr lang="en-US" altLang="en-US" sz="2800" dirty="0">
                <a:ea typeface="ＭＳ Ｐゴシック" pitchFamily="34" charset="-128"/>
              </a:rPr>
              <a:t>’</a:t>
            </a:r>
            <a:r>
              <a:rPr lang="en-US" sz="2800" dirty="0">
                <a:ea typeface="ＭＳ Ｐゴシック" pitchFamily="34" charset="-128"/>
              </a:rPr>
              <a:t>s are deducted</a:t>
            </a:r>
            <a:endParaRPr lang="en-US" sz="2800" dirty="0"/>
          </a:p>
        </p:txBody>
      </p:sp>
    </p:spTree>
    <p:extLst>
      <p:ext uri="{BB962C8B-B14F-4D97-AF65-F5344CB8AC3E}">
        <p14:creationId xmlns:p14="http://schemas.microsoft.com/office/powerpoint/2010/main" val="3304899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50652"/>
          </a:xfrm>
        </p:spPr>
        <p:txBody>
          <a:bodyPr/>
          <a:lstStyle/>
          <a:p>
            <a:r>
              <a:rPr lang="en-US" dirty="0"/>
              <a:t>How a Mutual Fund Works</a:t>
            </a:r>
          </a:p>
        </p:txBody>
      </p:sp>
      <p:pic>
        <p:nvPicPr>
          <p:cNvPr id="3" name="Picture 2" descr="EXHIBIT 13.1 How a Mutual Fund Works&#10;A diagram shows how a mutual fund works.&#10;The Equity Mutual Fund includes the following:&#10;Investor A: $1000&#10;Investor B: $500&#10;Investor C: $275&#10;Investor D: $825&#10;Investor E: $100&#10;Investor F: $300&#10;Investor G: $2000&#10;&#10;The Mutual Fund Manager uses this money to purchase shares of stock as follows:&#10;Alpha Corp. $1200&#10;Beta Corp. $800&#10;Gamma Corp. $1300&#10;Delta Corp. $1100&#10;Epsilon Corp. $600&#10;Net Asset Value equals $500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4702" y="914400"/>
            <a:ext cx="6474597" cy="5332499"/>
          </a:xfrm>
          <a:prstGeom prst="rect">
            <a:avLst/>
          </a:prstGeom>
        </p:spPr>
      </p:pic>
    </p:spTree>
    <p:extLst>
      <p:ext uri="{BB962C8B-B14F-4D97-AF65-F5344CB8AC3E}">
        <p14:creationId xmlns:p14="http://schemas.microsoft.com/office/powerpoint/2010/main" val="1130214361"/>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7647</TotalTime>
  <Words>2831</Words>
  <Application>Microsoft Office PowerPoint</Application>
  <PresentationFormat>On-screen Show (4:3)</PresentationFormat>
  <Paragraphs>286</Paragraphs>
  <Slides>38</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8" baseType="lpstr">
      <vt:lpstr>ＭＳ Ｐゴシック</vt:lpstr>
      <vt:lpstr>UniversLTPro-55Roman</vt:lpstr>
      <vt:lpstr>UniversLTPro-65Bold</vt:lpstr>
      <vt:lpstr>Arial</vt:lpstr>
      <vt:lpstr>Calibri</vt:lpstr>
      <vt:lpstr>Times New Roman</vt:lpstr>
      <vt:lpstr>Verdana</vt:lpstr>
      <vt:lpstr>Wingdings</vt:lpstr>
      <vt:lpstr>508 Lecture</vt:lpstr>
      <vt:lpstr>Equation</vt:lpstr>
      <vt:lpstr>Personal Finance</vt:lpstr>
      <vt:lpstr>Chapter Objectives</vt:lpstr>
      <vt:lpstr>Pooled Investment Funds</vt:lpstr>
      <vt:lpstr>Types of Mutual Funds (1 of 2)</vt:lpstr>
      <vt:lpstr>Types of Mutual Funds (2 of 2)</vt:lpstr>
      <vt:lpstr>Advantages of Mutual Funds</vt:lpstr>
      <vt:lpstr>Disadvantages of Mutual Funds</vt:lpstr>
      <vt:lpstr>Net Asset Value (NAV)</vt:lpstr>
      <vt:lpstr>How a Mutual Fund Works</vt:lpstr>
      <vt:lpstr>Open-End Funds</vt:lpstr>
      <vt:lpstr>Closed-End Funds</vt:lpstr>
      <vt:lpstr>Load Versus No-Load Funds</vt:lpstr>
      <vt:lpstr>Declining Redemption Schedule</vt:lpstr>
      <vt:lpstr>Load Fees Example</vt:lpstr>
      <vt:lpstr>Load Fees Solution (1 of 2)</vt:lpstr>
      <vt:lpstr>Load Fees Solution (2 of 2)</vt:lpstr>
      <vt:lpstr>Management Expense Ratio (MER)</vt:lpstr>
      <vt:lpstr>Types of Equity Mutual Funds (1 of 3)</vt:lpstr>
      <vt:lpstr>Types of Equity Mutual Funds (2 of 3)</vt:lpstr>
      <vt:lpstr>Types of Mutual Funds Example</vt:lpstr>
      <vt:lpstr>Types of Equity Mutual Funds (3 of 3)</vt:lpstr>
      <vt:lpstr>Types of Bond Mutual Funds</vt:lpstr>
      <vt:lpstr>Return from Investing in a Mutual Fund (1 of 2)</vt:lpstr>
      <vt:lpstr>Return from Investing in a Mutual Fund (2 of 2)</vt:lpstr>
      <vt:lpstr>Risk from Investing in an Equity Mutual Fund</vt:lpstr>
      <vt:lpstr>Focus on Ethics: Risk From Investing In Hedge Funds</vt:lpstr>
      <vt:lpstr>Trade-off between Expected Return and Risk of Equity Funds</vt:lpstr>
      <vt:lpstr>Risk from Investing in a Bond Mutual Fund</vt:lpstr>
      <vt:lpstr>Tradeoff between Expected Return and Risk of Bond Funds</vt:lpstr>
      <vt:lpstr>Deciding among Mutual Funds</vt:lpstr>
      <vt:lpstr>Mutual Fund’s Fund Facts</vt:lpstr>
      <vt:lpstr>Quotations of Mutual Funds</vt:lpstr>
      <vt:lpstr>Exchange-Traded Funds</vt:lpstr>
      <vt:lpstr>Segregated Funds (1 of 2)</vt:lpstr>
      <vt:lpstr>Segregated Funds Example</vt:lpstr>
      <vt:lpstr>Segregated Funds Death Benefit Guarantee</vt:lpstr>
      <vt:lpstr>Segregated Funds (2 of 2)</vt:lpstr>
      <vt:lpstr>Death Benefit Guarantee MERs</vt:lpstr>
    </vt:vector>
  </TitlesOfParts>
  <Manager/>
  <Company>Pearson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Finance, Fourth Canadian Edition</dc:title>
  <dc:subject>Finance</dc:subject>
  <dc:creator>Jeff Madura and Hardeep Singh Gill</dc:creator>
  <cp:keywords>Finance</cp:keywords>
  <dc:description/>
  <cp:lastModifiedBy>setup</cp:lastModifiedBy>
  <cp:revision>629</cp:revision>
  <dcterms:created xsi:type="dcterms:W3CDTF">2014-07-14T20:04:21Z</dcterms:created>
  <dcterms:modified xsi:type="dcterms:W3CDTF">2018-11-29T20:07:11Z</dcterms:modified>
  <cp:category>Finance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