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handoutMasterIdLst>
    <p:handoutMasterId r:id="rId40"/>
  </p:handout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96" r:id="rId27"/>
    <p:sldId id="284" r:id="rId28"/>
    <p:sldId id="285" r:id="rId29"/>
    <p:sldId id="286" r:id="rId30"/>
    <p:sldId id="287" r:id="rId31"/>
    <p:sldId id="288" r:id="rId32"/>
    <p:sldId id="289" r:id="rId33"/>
    <p:sldId id="290" r:id="rId34"/>
    <p:sldId id="291" r:id="rId35"/>
    <p:sldId id="292" r:id="rId36"/>
    <p:sldId id="293" r:id="rId37"/>
    <p:sldId id="294"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a:srgbClr val="D4EAE4"/>
    <a:srgbClr val="0015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80" autoAdjust="0"/>
    <p:restoredTop sz="85362" autoAdjust="0"/>
  </p:normalViewPr>
  <p:slideViewPr>
    <p:cSldViewPr>
      <p:cViewPr varScale="1">
        <p:scale>
          <a:sx n="115" d="100"/>
          <a:sy n="115" d="100"/>
        </p:scale>
        <p:origin x="1578" y="108"/>
      </p:cViewPr>
      <p:guideLst>
        <p:guide orient="horz" pos="2160"/>
        <p:guide pos="2880"/>
      </p:guideLst>
    </p:cSldViewPr>
  </p:slideViewPr>
  <p:outlineViewPr>
    <p:cViewPr>
      <p:scale>
        <a:sx n="33" d="100"/>
        <a:sy n="33" d="100"/>
      </p:scale>
      <p:origin x="0" y="18540"/>
    </p:cViewPr>
  </p:outlineViewPr>
  <p:notesTextViewPr>
    <p:cViewPr>
      <p:scale>
        <a:sx n="1" d="1"/>
        <a:sy n="1" d="1"/>
      </p:scale>
      <p:origin x="0" y="0"/>
    </p:cViewPr>
  </p:notesTextViewPr>
  <p:sorterViewPr>
    <p:cViewPr>
      <p:scale>
        <a:sx n="100" d="100"/>
        <a:sy n="100" d="100"/>
      </p:scale>
      <p:origin x="0" y="2408"/>
    </p:cViewPr>
  </p:sorterViewPr>
  <p:notesViewPr>
    <p:cSldViewPr>
      <p:cViewPr varScale="1">
        <p:scale>
          <a:sx n="54" d="100"/>
          <a:sy n="54" d="100"/>
        </p:scale>
        <p:origin x="1794"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8D874E-E9D5-433B-A149-BDF6BFDD40A8}" type="datetimeFigureOut">
              <a:rPr lang="en-US" smtClean="0"/>
              <a:pPr/>
              <a:t>11/29/2018</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DCAA22-461C-45B4-A301-BFCA580174EF}" type="slidenum">
              <a:rPr lang="en-US" smtClean="0"/>
              <a:pPr/>
              <a:t>‹#›</a:t>
            </a:fld>
            <a:endParaRPr lang="en-US" dirty="0"/>
          </a:p>
        </p:txBody>
      </p:sp>
    </p:spTree>
    <p:extLst>
      <p:ext uri="{BB962C8B-B14F-4D97-AF65-F5344CB8AC3E}">
        <p14:creationId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1F04-9E25-42C3-8BC5-EC2E8469D95E}" type="datetimeFigureOut">
              <a:rPr lang="en-US" smtClean="0"/>
              <a:pPr/>
              <a:t>11/29/2018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722-9B4D-4E29-B226-C325925A8118}" type="slidenum">
              <a:rPr lang="en-US" smtClean="0"/>
              <a:pPr/>
              <a:t>‹#›</a:t>
            </a:fld>
            <a:endParaRPr lang="en-US" dirty="0"/>
          </a:p>
        </p:txBody>
      </p:sp>
    </p:spTree>
    <p:extLst>
      <p:ext uri="{BB962C8B-B14F-4D97-AF65-F5344CB8AC3E}">
        <p14:creationId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If this PowerPoint presentation contains mathematical equations, you may need to check that your computer has the following installed:</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1) </a:t>
            </a:r>
            <a:r>
              <a:rPr lang="en-IN" dirty="0" err="1" smtClean="0"/>
              <a:t>MathType</a:t>
            </a:r>
            <a:r>
              <a:rPr lang="en-IN" dirty="0" smtClean="0"/>
              <a:t> </a:t>
            </a:r>
            <a:r>
              <a:rPr lang="en-IN" dirty="0" err="1" smtClean="0"/>
              <a:t>Plugin</a:t>
            </a:r>
            <a:endParaRPr lang="en-IN"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2) Math Player (free versions available)</a:t>
            </a:r>
          </a:p>
          <a:p>
            <a:pPr marL="0" marR="0" indent="0" algn="l" defTabSz="914400" rtl="0" eaLnBrk="1" fontAlgn="auto" latinLnBrk="0" hangingPunct="1">
              <a:lnSpc>
                <a:spcPct val="100000"/>
              </a:lnSpc>
              <a:spcBef>
                <a:spcPts val="0"/>
              </a:spcBef>
              <a:spcAft>
                <a:spcPts val="0"/>
              </a:spcAft>
              <a:buClrTx/>
              <a:buSzTx/>
              <a:buFontTx/>
              <a:buNone/>
              <a:tabLst/>
              <a:defRPr/>
            </a:pPr>
            <a:r>
              <a:rPr lang="en-IN" smtClean="0"/>
              <a:t>3) NVDA Reader (free versions available)</a:t>
            </a:r>
            <a:endParaRPr lang="en-US" dirty="0">
              <a:ea typeface="ＭＳ Ｐゴシック" pitchFamily="34" charset="-128"/>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val="383105232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11/29/2018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13" name="TextBox 12"/>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2019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pic>
        <p:nvPicPr>
          <p:cNvPr id="14"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6"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12 -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88798069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11/29/2018</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0" name="TextBox 9"/>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2019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pic>
        <p:nvPicPr>
          <p:cNvPr id="11"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2"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12 -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71113668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smtClean="0"/>
              <a:t>Click to edit Master title style</a:t>
            </a:r>
            <a:endParaRPr lang="en-US" dirty="0"/>
          </a:p>
        </p:txBody>
      </p:sp>
      <p:sp>
        <p:nvSpPr>
          <p:cNvPr id="16" name="Text Placeholder 15"/>
          <p:cNvSpPr>
            <a:spLocks noGrp="1"/>
          </p:cNvSpPr>
          <p:nvPr>
            <p:ph type="body" sz="quarter" idx="18"/>
          </p:nvPr>
        </p:nvSpPr>
        <p:spPr>
          <a:xfrm>
            <a:off x="457200" y="1457450"/>
            <a:ext cx="8229600" cy="914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Text Placeholder 2"/>
          <p:cNvSpPr>
            <a:spLocks noGrp="1"/>
          </p:cNvSpPr>
          <p:nvPr>
            <p:ph type="body" idx="1" hasCustomPrompt="1"/>
          </p:nvPr>
        </p:nvSpPr>
        <p:spPr>
          <a:xfrm>
            <a:off x="45720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4" name="Content Placeholder 3"/>
          <p:cNvSpPr>
            <a:spLocks noGrp="1"/>
          </p:cNvSpPr>
          <p:nvPr>
            <p:ph sz="half" idx="2" hasCustomPrompt="1"/>
          </p:nvPr>
        </p:nvSpPr>
        <p:spPr>
          <a:xfrm>
            <a:off x="3291114" y="160194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5" name="Text Placeholder 4"/>
          <p:cNvSpPr>
            <a:spLocks noGrp="1"/>
          </p:cNvSpPr>
          <p:nvPr>
            <p:ph type="body" sz="quarter" idx="3" hasCustomPrompt="1"/>
          </p:nvPr>
        </p:nvSpPr>
        <p:spPr>
          <a:xfrm>
            <a:off x="612648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6" name="Content Placeholder 5"/>
          <p:cNvSpPr>
            <a:spLocks noGrp="1"/>
          </p:cNvSpPr>
          <p:nvPr>
            <p:ph sz="quarter" idx="4" hasCustomPrompt="1"/>
          </p:nvPr>
        </p:nvSpPr>
        <p:spPr>
          <a:xfrm>
            <a:off x="457200" y="317565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0" name="Content Placeholder 3"/>
          <p:cNvSpPr>
            <a:spLocks noGrp="1"/>
          </p:cNvSpPr>
          <p:nvPr>
            <p:ph sz="half" idx="13" hasCustomPrompt="1"/>
          </p:nvPr>
        </p:nvSpPr>
        <p:spPr>
          <a:xfrm>
            <a:off x="3300984" y="317565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1" name="Content Placeholder 5"/>
          <p:cNvSpPr>
            <a:spLocks noGrp="1"/>
          </p:cNvSpPr>
          <p:nvPr>
            <p:ph sz="quarter" idx="14" hasCustomPrompt="1"/>
          </p:nvPr>
        </p:nvSpPr>
        <p:spPr>
          <a:xfrm>
            <a:off x="6128658" y="3171876"/>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2" name="Content Placeholder 5"/>
          <p:cNvSpPr>
            <a:spLocks noGrp="1"/>
          </p:cNvSpPr>
          <p:nvPr>
            <p:ph sz="quarter" idx="15" hasCustomPrompt="1"/>
          </p:nvPr>
        </p:nvSpPr>
        <p:spPr>
          <a:xfrm>
            <a:off x="457200" y="4761264"/>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3" name="Content Placeholder 5"/>
          <p:cNvSpPr>
            <a:spLocks noGrp="1"/>
          </p:cNvSpPr>
          <p:nvPr>
            <p:ph sz="quarter" idx="16" hasCustomPrompt="1"/>
          </p:nvPr>
        </p:nvSpPr>
        <p:spPr>
          <a:xfrm>
            <a:off x="3299388" y="4761264"/>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4" name="Content Placeholder 5"/>
          <p:cNvSpPr>
            <a:spLocks noGrp="1"/>
          </p:cNvSpPr>
          <p:nvPr>
            <p:ph sz="quarter" idx="17" hasCustomPrompt="1"/>
          </p:nvPr>
        </p:nvSpPr>
        <p:spPr>
          <a:xfrm>
            <a:off x="6128658" y="4764312"/>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8" name="Footer Placeholder 7"/>
          <p:cNvSpPr>
            <a:spLocks noGrp="1"/>
          </p:cNvSpPr>
          <p:nvPr>
            <p:ph type="ftr" sz="quarter" idx="11"/>
          </p:nvPr>
        </p:nvSpPr>
        <p:spPr/>
        <p:txBody>
          <a:bodyPr/>
          <a:lstStyle>
            <a:lvl1pPr>
              <a:buFont typeface="Arial" pitchFamily="34" charset="0"/>
              <a:buNone/>
              <a:defRPr/>
            </a:lvl1pPr>
          </a:lstStyle>
          <a:p>
            <a:endParaRPr lang="en-US"/>
          </a:p>
        </p:txBody>
      </p:sp>
      <p:sp>
        <p:nvSpPr>
          <p:cNvPr id="7" name="Date Placeholder 6"/>
          <p:cNvSpPr>
            <a:spLocks noGrp="1"/>
          </p:cNvSpPr>
          <p:nvPr>
            <p:ph type="dt" sz="half" idx="10"/>
          </p:nvPr>
        </p:nvSpPr>
        <p:spPr/>
        <p:txBody>
          <a:bodyPr/>
          <a:lstStyle/>
          <a:p>
            <a:fld id="{E0DBC1D4-5704-45BB-BA8B-9B7E98161C8B}" type="datetimeFigureOut">
              <a:rPr lang="en-US" smtClean="0"/>
              <a:pPr/>
              <a:t>11/29/2018</a:t>
            </a:fld>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Tree>
    <p:extLst>
      <p:ext uri="{BB962C8B-B14F-4D97-AF65-F5344CB8AC3E}">
        <p14:creationId xmlns:p14="http://schemas.microsoft.com/office/powerpoint/2010/main" val="21277165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11/29/2018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1" name="Text Placeholder 2"/>
          <p:cNvSpPr>
            <a:spLocks noGrp="1"/>
          </p:cNvSpPr>
          <p:nvPr>
            <p:ph type="body" idx="13"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12"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3"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Tree>
    <p:extLst>
      <p:ext uri="{BB962C8B-B14F-4D97-AF65-F5344CB8AC3E}">
        <p14:creationId xmlns:p14="http://schemas.microsoft.com/office/powerpoint/2010/main" val="1210909346"/>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11/29/2018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16" name="Text Placeholder 2"/>
          <p:cNvSpPr>
            <a:spLocks noGrp="1"/>
          </p:cNvSpPr>
          <p:nvPr>
            <p:ph type="body" idx="14"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17"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8"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Tree>
    <p:extLst>
      <p:ext uri="{BB962C8B-B14F-4D97-AF65-F5344CB8AC3E}">
        <p14:creationId xmlns:p14="http://schemas.microsoft.com/office/powerpoint/2010/main" val="315479995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1_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11/29/2018</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2" name="Text Placeholder 2"/>
          <p:cNvSpPr>
            <a:spLocks noGrp="1"/>
          </p:cNvSpPr>
          <p:nvPr>
            <p:ph type="body" idx="14" hasCustomPrompt="1"/>
          </p:nvPr>
        </p:nvSpPr>
        <p:spPr>
          <a:xfrm>
            <a:off x="6126480" y="160020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13" name="Content Placeholder 3"/>
          <p:cNvSpPr>
            <a:spLocks noGrp="1"/>
          </p:cNvSpPr>
          <p:nvPr>
            <p:ph sz="half" idx="2" hasCustomPrompt="1"/>
          </p:nvPr>
        </p:nvSpPr>
        <p:spPr>
          <a:xfrm>
            <a:off x="457200" y="1600200"/>
            <a:ext cx="2560320" cy="1463040"/>
          </a:xfrm>
          <a:solidFill>
            <a:srgbClr val="C5F3FF"/>
          </a:solidFill>
          <a:ln>
            <a:solidFill>
              <a:srgbClr val="007FA3"/>
            </a:solidFill>
          </a:ln>
        </p:spPr>
        <p:txBody>
          <a:bodyPr lIns="91440" tIns="91440" rIns="91440" bIns="91440" anchor="ctr" anchorCtr="0"/>
          <a:lstStyle>
            <a:lvl1pPr algn="ctr">
              <a:buNone/>
              <a:defRPr sz="2200"/>
            </a:lvl1pPr>
            <a:lvl2pPr>
              <a:buNone/>
              <a:defRPr/>
            </a:lvl2pPr>
            <a:lvl3pPr>
              <a:buNone/>
              <a:defRPr/>
            </a:lvl3pPr>
            <a:lvl4pPr>
              <a:buNone/>
              <a:defRPr/>
            </a:lvl4pPr>
            <a:lvl5pPr>
              <a:buNone/>
              <a:defRPr/>
            </a:lvl5pPr>
          </a:lstStyle>
          <a:p>
            <a:pPr lvl="0"/>
            <a:r>
              <a:rPr lang="en-US" dirty="0" smtClean="0"/>
              <a:t>Text</a:t>
            </a:r>
          </a:p>
        </p:txBody>
      </p:sp>
      <p:sp>
        <p:nvSpPr>
          <p:cNvPr id="17" name="Text Placeholder 4"/>
          <p:cNvSpPr>
            <a:spLocks noGrp="1"/>
          </p:cNvSpPr>
          <p:nvPr>
            <p:ph type="body" sz="quarter" idx="3" hasCustomPrompt="1"/>
          </p:nvPr>
        </p:nvSpPr>
        <p:spPr>
          <a:xfrm>
            <a:off x="3291840" y="1599180"/>
            <a:ext cx="2560320" cy="1463040"/>
          </a:xfrm>
          <a:solidFill>
            <a:srgbClr val="C5F3FF"/>
          </a:solidFill>
          <a:ln>
            <a:solidFill>
              <a:srgbClr val="007FA3"/>
            </a:solidFill>
          </a:ln>
        </p:spPr>
        <p:txBody>
          <a:bodyPr lIns="91440" tIns="91440" rIns="91440" bIns="91440" anchor="ctr" anchorCtr="0"/>
          <a:lstStyle>
            <a:lvl1pPr marL="0" indent="0" algn="ctr">
              <a:buFont typeface="Arial" pitchFamily="34" charse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Text</a:t>
            </a:r>
          </a:p>
        </p:txBody>
      </p:sp>
      <p:sp>
        <p:nvSpPr>
          <p:cNvPr id="14" name="TextBox 13"/>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2019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pic>
        <p:nvPicPr>
          <p:cNvPr id="15"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9"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12 -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20379609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Title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35256"/>
            <a:ext cx="8229600" cy="1097280"/>
          </a:xfrm>
        </p:spPr>
        <p:txBody>
          <a:bodyPr/>
          <a:lstStyle>
            <a:lvl1pPr>
              <a:defRPr/>
            </a:lvl1pPr>
          </a:lstStyle>
          <a:p>
            <a:r>
              <a:rPr lang="en-US" dirty="0"/>
              <a:t>Click to edit Master title </a:t>
            </a:r>
            <a:r>
              <a:rPr lang="en-US" dirty="0" smtClean="0"/>
              <a:t>style</a:t>
            </a:r>
            <a:endParaRPr lang="en-US" dirty="0"/>
          </a:p>
        </p:txBody>
      </p:sp>
      <p:sp>
        <p:nvSpPr>
          <p:cNvPr id="3" name="Content Placeholder 2"/>
          <p:cNvSpPr>
            <a:spLocks noGrp="1"/>
          </p:cNvSpPr>
          <p:nvPr>
            <p:ph idx="1"/>
          </p:nvPr>
        </p:nvSpPr>
        <p:spPr>
          <a:xfrm>
            <a:off x="457200" y="1869149"/>
            <a:ext cx="8229600" cy="4248459"/>
          </a:xfrm>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11/29/2018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12" name="Text Placeholder 11"/>
          <p:cNvSpPr>
            <a:spLocks noGrp="1"/>
          </p:cNvSpPr>
          <p:nvPr>
            <p:ph type="body" sz="quarter" idx="13" hasCustomPrompt="1"/>
          </p:nvPr>
        </p:nvSpPr>
        <p:spPr>
          <a:xfrm>
            <a:off x="457200" y="1183944"/>
            <a:ext cx="8229600" cy="457200"/>
          </a:xfrm>
        </p:spPr>
        <p:txBody>
          <a:bodyPr/>
          <a:lstStyle>
            <a:lvl1pPr algn="l" defTabSz="914400" rtl="0" eaLnBrk="1" latinLnBrk="0" hangingPunct="1">
              <a:lnSpc>
                <a:spcPct val="100000"/>
              </a:lnSpc>
              <a:spcBef>
                <a:spcPct val="0"/>
              </a:spcBef>
              <a:buNone/>
              <a:defRPr lang="en-US" sz="2400" b="1" kern="1200" dirty="0">
                <a:solidFill>
                  <a:srgbClr val="007FA3"/>
                </a:solidFill>
                <a:latin typeface="Times New Roman" panose="02020603050405020304" pitchFamily="18" charset="0"/>
                <a:ea typeface="+mj-ea"/>
                <a:cs typeface="Times New Roman" panose="02020603050405020304" pitchFamily="18" charset="0"/>
              </a:defRPr>
            </a:lvl1pPr>
          </a:lstStyle>
          <a:p>
            <a:pPr lvl="0"/>
            <a:r>
              <a:rPr lang="en-US" dirty="0" smtClean="0"/>
              <a:t>Click to edit Master title style</a:t>
            </a:r>
            <a:endParaRPr lang="en-US" dirty="0"/>
          </a:p>
        </p:txBody>
      </p:sp>
      <p:sp>
        <p:nvSpPr>
          <p:cNvPr id="11" name="Rectangle 10"/>
          <p:cNvSpPr/>
          <p:nvPr userDrawn="1"/>
        </p:nvSpPr>
        <p:spPr>
          <a:xfrm>
            <a:off x="228600" y="1641144"/>
            <a:ext cx="4572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err="1" smtClean="0"/>
          </a:p>
        </p:txBody>
      </p:sp>
    </p:spTree>
    <p:extLst>
      <p:ext uri="{BB962C8B-B14F-4D97-AF65-F5344CB8AC3E}">
        <p14:creationId xmlns:p14="http://schemas.microsoft.com/office/powerpoint/2010/main" val="12109093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453288" y="1447800"/>
            <a:ext cx="3966312"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4" name="Content Placeholder 3"/>
          <p:cNvSpPr>
            <a:spLocks noGrp="1"/>
          </p:cNvSpPr>
          <p:nvPr>
            <p:ph sz="half" idx="2"/>
          </p:nvPr>
        </p:nvSpPr>
        <p:spPr>
          <a:xfrm>
            <a:off x="453288" y="2271712"/>
            <a:ext cx="3966312" cy="36845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724401" y="1447800"/>
            <a:ext cx="3962400"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6" name="Content Placeholder 5"/>
          <p:cNvSpPr>
            <a:spLocks noGrp="1"/>
          </p:cNvSpPr>
          <p:nvPr>
            <p:ph sz="quarter" idx="4"/>
          </p:nvPr>
        </p:nvSpPr>
        <p:spPr>
          <a:xfrm>
            <a:off x="4724401" y="2271712"/>
            <a:ext cx="3962400" cy="36845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E0DBC1D4-5704-45BB-BA8B-9B7E98161C8B}" type="datetimeFigureOut">
              <a:rPr lang="en-US" smtClean="0"/>
              <a:pPr/>
              <a:t>11/29/2018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Tree>
    <p:extLst>
      <p:ext uri="{BB962C8B-B14F-4D97-AF65-F5344CB8AC3E}">
        <p14:creationId xmlns:p14="http://schemas.microsoft.com/office/powerpoint/2010/main" val="125059876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
            <a:ext cx="8229600" cy="1097280"/>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447800"/>
            <a:ext cx="3962400"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4" name="Content Placeholder 3"/>
          <p:cNvSpPr>
            <a:spLocks noGrp="1"/>
          </p:cNvSpPr>
          <p:nvPr>
            <p:ph sz="half" idx="2"/>
          </p:nvPr>
        </p:nvSpPr>
        <p:spPr>
          <a:xfrm>
            <a:off x="457200" y="2271712"/>
            <a:ext cx="3962400" cy="1609725"/>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724401" y="1447800"/>
            <a:ext cx="3965124" cy="823912"/>
          </a:xfrm>
        </p:spPr>
        <p:txBody>
          <a:bodyPr anchor="ctr" anchorCtr="0"/>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6" name="Content Placeholder 5"/>
          <p:cNvSpPr>
            <a:spLocks noGrp="1"/>
          </p:cNvSpPr>
          <p:nvPr>
            <p:ph sz="quarter" idx="4"/>
          </p:nvPr>
        </p:nvSpPr>
        <p:spPr>
          <a:xfrm>
            <a:off x="4724401" y="2271712"/>
            <a:ext cx="3965124" cy="1609725"/>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E0DBC1D4-5704-45BB-BA8B-9B7E98161C8B}" type="datetimeFigureOut">
              <a:rPr lang="en-US" smtClean="0"/>
              <a:pPr/>
              <a:t>11/29/2018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404A2B-EE51-41D7-B879-F8E5E9C51050}" type="slidenum">
              <a:rPr lang="en-US" smtClean="0"/>
              <a:pPr/>
              <a:t>‹#›</a:t>
            </a:fld>
            <a:endParaRPr lang="en-US"/>
          </a:p>
        </p:txBody>
      </p:sp>
      <p:sp>
        <p:nvSpPr>
          <p:cNvPr id="10" name="Content Placeholder 3"/>
          <p:cNvSpPr>
            <a:spLocks noGrp="1"/>
          </p:cNvSpPr>
          <p:nvPr>
            <p:ph sz="half" idx="13"/>
          </p:nvPr>
        </p:nvSpPr>
        <p:spPr>
          <a:xfrm>
            <a:off x="458730" y="4044721"/>
            <a:ext cx="3962400" cy="18557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5"/>
          <p:cNvSpPr>
            <a:spLocks noGrp="1"/>
          </p:cNvSpPr>
          <p:nvPr>
            <p:ph sz="quarter" idx="14"/>
          </p:nvPr>
        </p:nvSpPr>
        <p:spPr>
          <a:xfrm>
            <a:off x="4732563" y="4055609"/>
            <a:ext cx="3965124" cy="1855788"/>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565103910"/>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4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1"/>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Content Placeholder 2"/>
          <p:cNvSpPr>
            <a:spLocks noGrp="1"/>
          </p:cNvSpPr>
          <p:nvPr>
            <p:ph idx="13"/>
          </p:nvPr>
        </p:nvSpPr>
        <p:spPr>
          <a:xfrm>
            <a:off x="457200" y="2756648"/>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Content Placeholder 2"/>
          <p:cNvSpPr>
            <a:spLocks noGrp="1"/>
          </p:cNvSpPr>
          <p:nvPr>
            <p:ph idx="14"/>
          </p:nvPr>
        </p:nvSpPr>
        <p:spPr>
          <a:xfrm>
            <a:off x="457200" y="3886201"/>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3" name="Content Placeholder 2"/>
          <p:cNvSpPr>
            <a:spLocks noGrp="1"/>
          </p:cNvSpPr>
          <p:nvPr>
            <p:ph idx="15"/>
          </p:nvPr>
        </p:nvSpPr>
        <p:spPr>
          <a:xfrm>
            <a:off x="457200" y="5029201"/>
            <a:ext cx="8229600" cy="990599"/>
          </a:xfrm>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11/29/2018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Tree>
    <p:extLst>
      <p:ext uri="{BB962C8B-B14F-4D97-AF65-F5344CB8AC3E}">
        <p14:creationId xmlns:p14="http://schemas.microsoft.com/office/powerpoint/2010/main" val="203938071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903514"/>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447800"/>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11/29/2018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2"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3"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12 -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
        <p:nvSpPr>
          <p:cNvPr id="14" name="Text Placeholder 13"/>
          <p:cNvSpPr>
            <a:spLocks noGrp="1"/>
          </p:cNvSpPr>
          <p:nvPr>
            <p:ph type="body" sz="quarter" idx="16" hasCustomPrompt="1"/>
          </p:nvPr>
        </p:nvSpPr>
        <p:spPr>
          <a:xfrm>
            <a:off x="1499616" y="6428232"/>
            <a:ext cx="6172200" cy="274320"/>
          </a:xfrm>
        </p:spPr>
        <p:txBody>
          <a:bodyPr lIns="91440" tIns="45720" rIns="91440" bIns="45720"/>
          <a:lstStyle>
            <a:lvl1pPr marL="0" marR="0" indent="0" algn="ctr" defTabSz="914400" rtl="0" eaLnBrk="1" fontAlgn="auto" latinLnBrk="0" hangingPunct="1">
              <a:lnSpc>
                <a:spcPct val="100000"/>
              </a:lnSpc>
              <a:spcBef>
                <a:spcPts val="0"/>
              </a:spcBef>
              <a:spcAft>
                <a:spcPts val="0"/>
              </a:spcAft>
              <a:buClrTx/>
              <a:buSzTx/>
              <a:buFontTx/>
              <a:buNone/>
              <a:tabLst/>
              <a:defRPr lang="en-US" altLang="en-US" sz="1200" b="0" kern="1200">
                <a:solidFill>
                  <a:schemeClr val="tx1"/>
                </a:solidFill>
                <a:latin typeface="Verdana"/>
                <a:ea typeface="Verdana" panose="020B0604030504040204" pitchFamily="34" charset="0"/>
                <a:cs typeface="Verdana" panose="020B0604030504040204" pitchFamily="34" charset="0"/>
              </a:defRPr>
            </a:lvl1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2017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98106283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Footer Placeholder 2"/>
          <p:cNvSpPr>
            <a:spLocks noGrp="1"/>
          </p:cNvSpPr>
          <p:nvPr>
            <p:ph type="ftr" sz="quarter" idx="10"/>
          </p:nvPr>
        </p:nvSpPr>
        <p:spPr>
          <a:xfrm>
            <a:off x="93969"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11/29/2018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15246301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sz="2800"/>
            </a:lvl1pPr>
            <a:lvl2pPr>
              <a:buClr>
                <a:srgbClr val="007FA3"/>
              </a:buClr>
              <a:defRPr sz="2400"/>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11/29/2018</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21090934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118872" indent="-118872">
              <a:buClr>
                <a:srgbClr val="007FA3"/>
              </a:buClr>
              <a:buSzPct val="25000"/>
              <a:defRPr lang="en-US" sz="2800" kern="1200" dirty="0">
                <a:solidFill>
                  <a:schemeClr val="tx1"/>
                </a:solidFill>
                <a:latin typeface="+mn-lt"/>
                <a:ea typeface="+mn-ea"/>
                <a:cs typeface="+mn-cs"/>
              </a:defRPr>
            </a:lvl1pPr>
            <a:lvl2pPr marL="569913" indent="-285750">
              <a:buClr>
                <a:srgbClr val="007FA3"/>
              </a:buClr>
              <a:defRPr lang="en-US" sz="2400" kern="1200" dirty="0">
                <a:solidFill>
                  <a:schemeClr val="tx1"/>
                </a:solidFill>
                <a:latin typeface="+mn-lt"/>
                <a:ea typeface="+mn-ea"/>
                <a:cs typeface="+mn-cs"/>
              </a:defRPr>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marL="256032" lvl="0" indent="-256032" algn="l" defTabSz="914400" rtl="0" eaLnBrk="1" latinLnBrk="0" hangingPunct="1">
              <a:spcBef>
                <a:spcPts val="1500"/>
              </a:spcBef>
              <a:buClr>
                <a:srgbClr val="007FA3"/>
              </a:buClr>
              <a:buSzPct val="100000"/>
              <a:buFont typeface="Arial" panose="020B0604020202020204" pitchFamily="34" charset="0"/>
              <a:buChar char="•"/>
            </a:pPr>
            <a:r>
              <a:rPr lang="en-US" dirty="0" smtClean="0"/>
              <a:t>Click to edit Master text styles</a:t>
            </a:r>
          </a:p>
          <a:p>
            <a:pPr marL="742950" lvl="1" indent="-285750" algn="l" defTabSz="914400" rtl="0" eaLnBrk="1" latinLnBrk="0" hangingPunct="1">
              <a:spcBef>
                <a:spcPts val="600"/>
              </a:spcBef>
              <a:buClr>
                <a:srgbClr val="007FA3"/>
              </a:buClr>
              <a:buFont typeface="Arial" panose="020B0604020202020204" pitchFamily="34" charset="0"/>
              <a:buChar char="–"/>
            </a:pPr>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11/29/2018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7520083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11/29/2018</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3" name="TextBox 12"/>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2019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pic>
        <p:nvPicPr>
          <p:cNvPr id="14" name="Shape 15" descr="Pearson Logo"/>
          <p:cNvPicPr preferRelativeResize="0"/>
          <p:nvPr userDrawn="1"/>
        </p:nvPicPr>
        <p:blipFill rotWithShape="1">
          <a:blip r:embed="rId2" cstate="print">
            <a:alphaModFix/>
          </a:blip>
          <a:srcRect/>
          <a:stretch/>
        </p:blipFill>
        <p:spPr>
          <a:xfrm>
            <a:off x="443972" y="6429709"/>
            <a:ext cx="917999" cy="279914"/>
          </a:xfrm>
          <a:prstGeom prst="rect">
            <a:avLst/>
          </a:prstGeom>
          <a:noFill/>
          <a:ln>
            <a:noFill/>
          </a:ln>
        </p:spPr>
      </p:pic>
      <p:sp>
        <p:nvSpPr>
          <p:cNvPr id="15"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12 -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220379609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2800"/>
            </a:lvl1pPr>
            <a:lvl2pPr>
              <a:defRPr sz="24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11/29/2018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15479995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a:t>Click to edit Master title style</a:t>
            </a:r>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24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9"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11/29/2018</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75470418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Click to edit Master title style</a:t>
            </a:r>
          </a:p>
        </p:txBody>
      </p:sp>
      <p:sp>
        <p:nvSpPr>
          <p:cNvPr id="9" name="Footer Placeholder 3"/>
          <p:cNvSpPr>
            <a:spLocks noGrp="1"/>
          </p:cNvSpPr>
          <p:nvPr>
            <p:ph type="ftr" sz="quarter" idx="11"/>
          </p:nvPr>
        </p:nvSpPr>
        <p:spPr>
          <a:xfrm>
            <a:off x="93969" y="6172200"/>
            <a:ext cx="8595360" cy="235463"/>
          </a:xfrm>
        </p:spPr>
        <p:txBody>
          <a:bodyPr/>
          <a:lstStyle/>
          <a:p>
            <a:endParaRPr lang="en-US" dirty="0"/>
          </a:p>
        </p:txBody>
      </p:sp>
      <p:sp>
        <p:nvSpPr>
          <p:cNvPr id="3" name="Date Placeholder 2"/>
          <p:cNvSpPr>
            <a:spLocks noGrp="1"/>
          </p:cNvSpPr>
          <p:nvPr>
            <p:ph type="dt" sz="half" idx="10"/>
          </p:nvPr>
        </p:nvSpPr>
        <p:spPr/>
        <p:txBody>
          <a:bodyPr/>
          <a:lstStyle/>
          <a:p>
            <a:fld id="{A9DF6EFB-3F44-496C-A842-1E0B3D3B975A}" type="datetimeFigureOut">
              <a:rPr lang="en-US" smtClean="0"/>
              <a:pPr/>
              <a:t>11/29/2018</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85512659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a:t>
            </a:r>
            <a:br>
              <a:rPr lang="en-US" dirty="0"/>
            </a:br>
            <a:r>
              <a:rPr lang="en-US" dirty="0"/>
              <a:t>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11/29/2018</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sp>
        <p:nvSpPr>
          <p:cNvPr id="8" name="TextBox 7"/>
          <p:cNvSpPr txBox="1"/>
          <p:nvPr userDrawn="1"/>
        </p:nvSpPr>
        <p:spPr>
          <a:xfrm>
            <a:off x="1502228" y="6429974"/>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kern="1200" dirty="0" smtClean="0">
                <a:solidFill>
                  <a:schemeClr val="tx1"/>
                </a:solidFill>
                <a:latin typeface="Verdana"/>
                <a:ea typeface="Verdana" panose="020B0604030504040204" pitchFamily="34" charset="0"/>
                <a:cs typeface="Verdana" panose="020B0604030504040204" pitchFamily="34" charset="0"/>
              </a:rPr>
              <a:t>Copyright © 2019 Pearson Canada Inc.</a:t>
            </a:r>
            <a:endParaRPr lang="en-US" altLang="en-US" sz="1200" b="0" kern="1200" dirty="0">
              <a:solidFill>
                <a:schemeClr val="tx1"/>
              </a:solidFill>
              <a:latin typeface="Verdana"/>
              <a:ea typeface="Verdana" panose="020B0604030504040204" pitchFamily="34" charset="0"/>
              <a:cs typeface="Verdana" panose="020B0604030504040204" pitchFamily="34" charset="0"/>
            </a:endParaRPr>
          </a:p>
        </p:txBody>
      </p:sp>
      <p:pic>
        <p:nvPicPr>
          <p:cNvPr id="9" name="Shape 15" descr="Pearson Logo"/>
          <p:cNvPicPr preferRelativeResize="0"/>
          <p:nvPr userDrawn="1"/>
        </p:nvPicPr>
        <p:blipFill rotWithShape="1">
          <a:blip r:embed="rId20" cstate="print">
            <a:alphaModFix/>
          </a:blip>
          <a:srcRect/>
          <a:stretch/>
        </p:blipFill>
        <p:spPr>
          <a:xfrm>
            <a:off x="443972" y="6429709"/>
            <a:ext cx="917999" cy="279914"/>
          </a:xfrm>
          <a:prstGeom prst="rect">
            <a:avLst/>
          </a:prstGeom>
          <a:noFill/>
          <a:ln>
            <a:noFill/>
          </a:ln>
        </p:spPr>
      </p:pic>
      <p:sp>
        <p:nvSpPr>
          <p:cNvPr id="10" name="Slide Number Placeholder 4"/>
          <p:cNvSpPr txBox="1">
            <a:spLocks/>
          </p:cNvSpPr>
          <p:nvPr userDrawn="1"/>
        </p:nvSpPr>
        <p:spPr>
          <a:xfrm>
            <a:off x="7881256" y="6428232"/>
            <a:ext cx="914400" cy="201168"/>
          </a:xfrm>
          <a:prstGeom prst="rect">
            <a:avLst/>
          </a:prstGeom>
        </p:spPr>
        <p:txBody>
          <a:bodyPr/>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lang="de-DE" altLang="en-US" sz="1200" b="0" kern="1200" noProof="0" dirty="0" smtClean="0">
                <a:solidFill>
                  <a:schemeClr val="tx1"/>
                </a:solidFill>
                <a:latin typeface="Verdana" pitchFamily="34" charset="0"/>
                <a:ea typeface="Verdana" pitchFamily="34" charset="0"/>
                <a:cs typeface="Verdana" pitchFamily="34" charset="0"/>
              </a:rPr>
              <a:t>12 - </a:t>
            </a:r>
            <a:fld id="{876BFF75-7A20-4B22-803D-E5D1449082FD}" type="slidenum">
              <a:rPr lang="en-US" altLang="en-US" sz="1200" b="0" kern="1200" noProof="0" smtClean="0">
                <a:solidFill>
                  <a:schemeClr val="tx1"/>
                </a:solidFill>
                <a:latin typeface="Verdana" pitchFamily="34" charset="0"/>
                <a:ea typeface="Verdana" pitchFamily="34" charset="0"/>
                <a:cs typeface="Verdana"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a:t>
            </a:fld>
            <a:endParaRPr lang="en-US" altLang="en-US" sz="1200" b="0" kern="1200" noProof="0" dirty="0">
              <a:solidFill>
                <a:schemeClr val="tx1"/>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59" r:id="rId5"/>
    <p:sldLayoutId id="2147483658" r:id="rId6"/>
    <p:sldLayoutId id="2147483660" r:id="rId7"/>
    <p:sldLayoutId id="2147483651" r:id="rId8"/>
    <p:sldLayoutId id="2147483654" r:id="rId9"/>
    <p:sldLayoutId id="2147483655" r:id="rId10"/>
    <p:sldLayoutId id="2147483662" r:id="rId11"/>
    <p:sldLayoutId id="2147483663" r:id="rId12"/>
    <p:sldLayoutId id="2147483664" r:id="rId13"/>
    <p:sldLayoutId id="2147483665" r:id="rId14"/>
    <p:sldLayoutId id="2147483668" r:id="rId15"/>
    <p:sldLayoutId id="2147483669" r:id="rId16"/>
    <p:sldLayoutId id="2147483670" r:id="rId17"/>
    <p:sldLayoutId id="2147483671" r:id="rId18"/>
  </p:sldLayoutIdLst>
  <p:timing>
    <p:tnLst>
      <p:par>
        <p:cTn id="1" dur="indefinite" restart="never" nodeType="tmRoot"/>
      </p:par>
    </p:tnLst>
  </p:timing>
  <p:txStyles>
    <p:titleStyle>
      <a:lvl1pPr algn="l" defTabSz="914400" rtl="0" eaLnBrk="1" latinLnBrk="0" hangingPunct="1">
        <a:lnSpc>
          <a:spcPct val="100000"/>
        </a:lnSpc>
        <a:spcBef>
          <a:spcPct val="0"/>
        </a:spcBef>
        <a:buNone/>
        <a:defRPr sz="3400" b="1" kern="1200">
          <a:solidFill>
            <a:srgbClr val="007FA3"/>
          </a:solidFill>
          <a:latin typeface="Times New Roman" panose="02020603050405020304" pitchFamily="18" charset="0"/>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hyperlink" Target="http://www.globeinvestor.com/servlet/Page/document/v5/data/bonds?type=corp"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Personal Finance</a:t>
            </a:r>
          </a:p>
        </p:txBody>
      </p:sp>
      <p:sp>
        <p:nvSpPr>
          <p:cNvPr id="3" name="Text Placeholder 2"/>
          <p:cNvSpPr>
            <a:spLocks noGrp="1"/>
          </p:cNvSpPr>
          <p:nvPr>
            <p:ph type="body" sz="quarter" idx="13"/>
          </p:nvPr>
        </p:nvSpPr>
        <p:spPr>
          <a:xfrm>
            <a:off x="457200" y="903514"/>
            <a:ext cx="8229600" cy="356616"/>
          </a:xfrm>
        </p:spPr>
        <p:txBody>
          <a:bodyPr/>
          <a:lstStyle/>
          <a:p>
            <a:r>
              <a:rPr lang="en-US" dirty="0"/>
              <a:t>Fourth Canadian Edition</a:t>
            </a:r>
          </a:p>
        </p:txBody>
      </p:sp>
      <p:sp>
        <p:nvSpPr>
          <p:cNvPr id="4" name="Text Placeholder 3"/>
          <p:cNvSpPr>
            <a:spLocks noGrp="1"/>
          </p:cNvSpPr>
          <p:nvPr>
            <p:ph type="body" sz="quarter" idx="14"/>
          </p:nvPr>
        </p:nvSpPr>
        <p:spPr/>
        <p:txBody>
          <a:bodyPr/>
          <a:lstStyle/>
          <a:p>
            <a:r>
              <a:rPr lang="en-US" dirty="0" smtClean="0"/>
              <a:t>Chapter 12</a:t>
            </a:r>
            <a:endParaRPr lang="en-US" dirty="0"/>
          </a:p>
        </p:txBody>
      </p:sp>
      <p:sp>
        <p:nvSpPr>
          <p:cNvPr id="5" name="Text Placeholder 4"/>
          <p:cNvSpPr>
            <a:spLocks noGrp="1"/>
          </p:cNvSpPr>
          <p:nvPr>
            <p:ph type="body" sz="quarter" idx="15"/>
          </p:nvPr>
        </p:nvSpPr>
        <p:spPr/>
        <p:txBody>
          <a:bodyPr/>
          <a:lstStyle/>
          <a:p>
            <a:r>
              <a:rPr lang="en-US" dirty="0" smtClean="0"/>
              <a:t>Investing In Bonds</a:t>
            </a:r>
            <a:endParaRPr lang="en-US" dirty="0"/>
          </a:p>
        </p:txBody>
      </p:sp>
      <p:pic>
        <p:nvPicPr>
          <p:cNvPr id="7" name="Picture 2" descr="Front Cover: Personal Finance Fourth Canadian Edition by Jeff Madura and Hardeep Singh Gill."/>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2440" y="1298575"/>
            <a:ext cx="3813175" cy="502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5"/>
          <p:cNvSpPr>
            <a:spLocks noGrp="1"/>
          </p:cNvSpPr>
          <p:nvPr>
            <p:ph type="body" sz="quarter" idx="16"/>
          </p:nvPr>
        </p:nvSpPr>
        <p:spPr/>
        <p:txBody>
          <a:bodyPr/>
          <a:lstStyle/>
          <a:p>
            <a:r>
              <a:rPr lang="en-US" altLang="en-US" dirty="0"/>
              <a:t>Copyright © 2019 Pearson Canada Inc.</a:t>
            </a:r>
          </a:p>
        </p:txBody>
      </p:sp>
    </p:spTree>
    <p:extLst>
      <p:ext uri="{BB962C8B-B14F-4D97-AF65-F5344CB8AC3E}">
        <p14:creationId xmlns:p14="http://schemas.microsoft.com/office/powerpoint/2010/main" val="5778169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Bonds Trading in the Secondary Market</a:t>
            </a:r>
          </a:p>
        </p:txBody>
      </p:sp>
      <p:sp>
        <p:nvSpPr>
          <p:cNvPr id="3" name="Content Placeholder 2"/>
          <p:cNvSpPr>
            <a:spLocks noGrp="1"/>
          </p:cNvSpPr>
          <p:nvPr>
            <p:ph idx="1"/>
          </p:nvPr>
        </p:nvSpPr>
        <p:spPr/>
        <p:txBody>
          <a:bodyPr/>
          <a:lstStyle/>
          <a:p>
            <a:pPr>
              <a:defRPr/>
            </a:pPr>
            <a:r>
              <a:rPr lang="en-US" dirty="0">
                <a:ea typeface="ＭＳ Ｐゴシック" pitchFamily="34" charset="-128"/>
              </a:rPr>
              <a:t>Investors can sell their bonds to other investors before the bonds reach maturity</a:t>
            </a:r>
          </a:p>
          <a:p>
            <a:pPr>
              <a:defRPr/>
            </a:pPr>
            <a:r>
              <a:rPr lang="en-US" dirty="0">
                <a:ea typeface="ＭＳ Ｐゴシック" pitchFamily="34" charset="-128"/>
              </a:rPr>
              <a:t>Bond prices change in response to interest rate movements and other factors</a:t>
            </a:r>
          </a:p>
          <a:p>
            <a:pPr>
              <a:defRPr/>
            </a:pPr>
            <a:r>
              <a:rPr lang="en-US" dirty="0">
                <a:ea typeface="ＭＳ Ｐゴシック" pitchFamily="34" charset="-128"/>
              </a:rPr>
              <a:t>Investors buy or sell bonds from a brokerage firm</a:t>
            </a:r>
            <a:r>
              <a:rPr lang="en-US" altLang="en-US" dirty="0">
                <a:ea typeface="ＭＳ Ｐゴシック" pitchFamily="34" charset="-128"/>
              </a:rPr>
              <a:t>’</a:t>
            </a:r>
            <a:r>
              <a:rPr lang="en-US" dirty="0">
                <a:ea typeface="ＭＳ Ｐゴシック" pitchFamily="34" charset="-128"/>
              </a:rPr>
              <a:t> bond inventory</a:t>
            </a:r>
            <a:endParaRPr lang="en-US" dirty="0"/>
          </a:p>
        </p:txBody>
      </p:sp>
    </p:spTree>
    <p:extLst>
      <p:ext uri="{BB962C8B-B14F-4D97-AF65-F5344CB8AC3E}">
        <p14:creationId xmlns:p14="http://schemas.microsoft.com/office/powerpoint/2010/main" val="15694618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Term Structure of Interest Rates</a:t>
            </a:r>
          </a:p>
        </p:txBody>
      </p:sp>
      <p:sp>
        <p:nvSpPr>
          <p:cNvPr id="3" name="Content Placeholder 2"/>
          <p:cNvSpPr>
            <a:spLocks noGrp="1"/>
          </p:cNvSpPr>
          <p:nvPr>
            <p:ph idx="1"/>
          </p:nvPr>
        </p:nvSpPr>
        <p:spPr/>
        <p:txBody>
          <a:bodyPr/>
          <a:lstStyle/>
          <a:p>
            <a:pPr>
              <a:defRPr/>
            </a:pPr>
            <a:r>
              <a:rPr lang="en-US" sz="3000" dirty="0">
                <a:ea typeface="ＭＳ Ｐゴシック" pitchFamily="34" charset="-128"/>
              </a:rPr>
              <a:t>a graph that shows the relationship between bond yield to maturity and time to maturity</a:t>
            </a:r>
          </a:p>
          <a:p>
            <a:pPr lvl="1">
              <a:defRPr/>
            </a:pPr>
            <a:r>
              <a:rPr lang="en-US" dirty="0">
                <a:ea typeface="ＭＳ Ｐゴシック" pitchFamily="34" charset="-128"/>
              </a:rPr>
              <a:t>Helps manage bond portfolios</a:t>
            </a:r>
          </a:p>
          <a:p>
            <a:pPr lvl="1">
              <a:defRPr/>
            </a:pPr>
            <a:r>
              <a:rPr lang="en-US" dirty="0">
                <a:ea typeface="ＭＳ Ｐゴシック" pitchFamily="34" charset="-128"/>
              </a:rPr>
              <a:t>Resulting curve is known as a yield curve</a:t>
            </a:r>
          </a:p>
          <a:p>
            <a:pPr lvl="1">
              <a:defRPr/>
            </a:pPr>
            <a:r>
              <a:rPr lang="en-US" dirty="0">
                <a:ea typeface="ＭＳ Ｐゴシック" pitchFamily="34" charset="-128"/>
              </a:rPr>
              <a:t>Shape of the yield curve reflects the market</a:t>
            </a:r>
            <a:r>
              <a:rPr lang="en-US" altLang="en-US" dirty="0">
                <a:ea typeface="ＭＳ Ｐゴシック" pitchFamily="34" charset="-128"/>
              </a:rPr>
              <a:t>’</a:t>
            </a:r>
            <a:r>
              <a:rPr lang="en-US" dirty="0">
                <a:ea typeface="ＭＳ Ｐゴシック" pitchFamily="34" charset="-128"/>
              </a:rPr>
              <a:t>s sentiment about the direction for interest rates over time</a:t>
            </a:r>
          </a:p>
          <a:p>
            <a:pPr lvl="1">
              <a:defRPr/>
            </a:pPr>
            <a:r>
              <a:rPr lang="en-US" dirty="0">
                <a:ea typeface="ＭＳ Ｐゴシック" pitchFamily="34" charset="-128"/>
              </a:rPr>
              <a:t>Yield curve shapes include normal, steep, inverted, and flat</a:t>
            </a:r>
            <a:endParaRPr lang="en-US" dirty="0"/>
          </a:p>
        </p:txBody>
      </p:sp>
    </p:spTree>
    <p:extLst>
      <p:ext uri="{BB962C8B-B14F-4D97-AF65-F5344CB8AC3E}">
        <p14:creationId xmlns:p14="http://schemas.microsoft.com/office/powerpoint/2010/main" val="15694618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Term Structure Gov’t of Canada Yields (normal yield curve)</a:t>
            </a:r>
          </a:p>
        </p:txBody>
      </p:sp>
      <p:pic>
        <p:nvPicPr>
          <p:cNvPr id="3" name="Picture 2" descr="EXHIBIT 12.1 Term Structure of Interest Rates for Government of Canada Yields&#10;A graph shows the term structure of interest rates for government of Canada yields over a period of time.&#10;&quot;The graph shows different time periods on the horizontal axis and the interest rates on the vertical axis. A curve slopes upward steadily from the bottom left to the top right corner of the graph. The curve shows the following information:&#10;1 month: 0.475&#10;3 months: 0.5&#10;6 months: 0.55&#10;1 year: 0.65&#10;2 years: 0.75&#10;3 years: 0.8&#10;5 years: 1.2&#10;7 years: 1.35&#10;10 years: 1.7&#10;Long: 2.45&quot;"/>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02329" y="1391917"/>
            <a:ext cx="6539343" cy="4863011"/>
          </a:xfrm>
          <a:prstGeom prst="rect">
            <a:avLst/>
          </a:prstGeom>
        </p:spPr>
      </p:pic>
    </p:spTree>
    <p:extLst>
      <p:ext uri="{BB962C8B-B14F-4D97-AF65-F5344CB8AC3E}">
        <p14:creationId xmlns:p14="http://schemas.microsoft.com/office/powerpoint/2010/main" val="15694618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Term Structure of Interest Rates Theories</a:t>
            </a:r>
          </a:p>
        </p:txBody>
      </p:sp>
      <p:sp>
        <p:nvSpPr>
          <p:cNvPr id="3" name="Content Placeholder 2"/>
          <p:cNvSpPr>
            <a:spLocks noGrp="1"/>
          </p:cNvSpPr>
          <p:nvPr>
            <p:ph idx="1"/>
          </p:nvPr>
        </p:nvSpPr>
        <p:spPr/>
        <p:txBody>
          <a:bodyPr/>
          <a:lstStyle/>
          <a:p>
            <a:pPr>
              <a:defRPr/>
            </a:pPr>
            <a:r>
              <a:rPr lang="en-US" dirty="0">
                <a:ea typeface="ＭＳ Ｐゴシック" pitchFamily="34" charset="-128"/>
              </a:rPr>
              <a:t>Liquidity preference theory: investors </a:t>
            </a:r>
            <a:r>
              <a:rPr lang="en-US" dirty="0" smtClean="0">
                <a:ea typeface="ＭＳ Ｐゴシック" pitchFamily="34" charset="-128"/>
              </a:rPr>
              <a:t>require a </a:t>
            </a:r>
            <a:r>
              <a:rPr lang="en-US" dirty="0">
                <a:ea typeface="ＭＳ Ｐゴシック" pitchFamily="34" charset="-128"/>
              </a:rPr>
              <a:t>premium for investing in longer-term bonds</a:t>
            </a:r>
          </a:p>
          <a:p>
            <a:pPr>
              <a:defRPr/>
            </a:pPr>
            <a:r>
              <a:rPr lang="en-US" dirty="0">
                <a:ea typeface="ＭＳ Ｐゴシック" pitchFamily="34" charset="-128"/>
              </a:rPr>
              <a:t>Pure expectations theory: the shape of the yield curve is a reflection of the market</a:t>
            </a:r>
            <a:r>
              <a:rPr lang="en-US" altLang="en-US" dirty="0">
                <a:ea typeface="ＭＳ Ｐゴシック" pitchFamily="34" charset="-128"/>
              </a:rPr>
              <a:t>’</a:t>
            </a:r>
            <a:r>
              <a:rPr lang="en-US" dirty="0">
                <a:ea typeface="ＭＳ Ｐゴシック" pitchFamily="34" charset="-128"/>
              </a:rPr>
              <a:t>s expectation for future interest rate movements </a:t>
            </a:r>
          </a:p>
          <a:p>
            <a:pPr>
              <a:defRPr/>
            </a:pPr>
            <a:r>
              <a:rPr lang="en-US" dirty="0">
                <a:ea typeface="ＭＳ Ｐゴシック" pitchFamily="34" charset="-128"/>
              </a:rPr>
              <a:t>Market segmentation theory: the shape of the yield curve is determined by the supply and demand of bonds for various market players in different segments of the yield curve</a:t>
            </a:r>
            <a:endParaRPr lang="en-US" dirty="0"/>
          </a:p>
        </p:txBody>
      </p:sp>
    </p:spTree>
    <p:extLst>
      <p:ext uri="{BB962C8B-B14F-4D97-AF65-F5344CB8AC3E}">
        <p14:creationId xmlns:p14="http://schemas.microsoft.com/office/powerpoint/2010/main" val="15694618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Bonds</a:t>
            </a:r>
          </a:p>
        </p:txBody>
      </p:sp>
      <p:sp>
        <p:nvSpPr>
          <p:cNvPr id="3" name="Content Placeholder 2"/>
          <p:cNvSpPr>
            <a:spLocks noGrp="1"/>
          </p:cNvSpPr>
          <p:nvPr>
            <p:ph idx="1"/>
          </p:nvPr>
        </p:nvSpPr>
        <p:spPr>
          <a:xfrm>
            <a:off x="457200" y="1600200"/>
            <a:ext cx="7924800" cy="4648200"/>
          </a:xfrm>
        </p:spPr>
        <p:txBody>
          <a:bodyPr/>
          <a:lstStyle/>
          <a:p>
            <a:pPr>
              <a:lnSpc>
                <a:spcPct val="90000"/>
              </a:lnSpc>
            </a:pPr>
            <a:r>
              <a:rPr lang="en-US" dirty="0">
                <a:ea typeface="ＭＳ Ｐゴシック" pitchFamily="34" charset="-128"/>
              </a:rPr>
              <a:t>Government of Canada Bonds (no default risk, 1-30 yr. term, easily sold, ‘marketable bonds’)</a:t>
            </a:r>
          </a:p>
          <a:p>
            <a:pPr>
              <a:lnSpc>
                <a:spcPct val="90000"/>
              </a:lnSpc>
            </a:pPr>
            <a:r>
              <a:rPr lang="en-US" dirty="0">
                <a:ea typeface="ＭＳ Ｐゴシック" pitchFamily="34" charset="-128"/>
              </a:rPr>
              <a:t>Federal Crown Corporation Bonds (no default risk, 2-10 yr. term, easily sold, EDC, CMHC, FCC,BDBC)</a:t>
            </a:r>
          </a:p>
          <a:p>
            <a:pPr>
              <a:lnSpc>
                <a:spcPct val="90000"/>
              </a:lnSpc>
            </a:pPr>
            <a:r>
              <a:rPr lang="en-US" dirty="0">
                <a:ea typeface="ＭＳ Ｐゴシック" pitchFamily="34" charset="-128"/>
              </a:rPr>
              <a:t>Provincial Bonds (default risk varies, 1-30 yr. term, easily sold)</a:t>
            </a:r>
          </a:p>
          <a:p>
            <a:pPr>
              <a:lnSpc>
                <a:spcPct val="90000"/>
              </a:lnSpc>
            </a:pPr>
            <a:r>
              <a:rPr lang="en-US" dirty="0">
                <a:ea typeface="ＭＳ Ｐゴシック" pitchFamily="34" charset="-128"/>
              </a:rPr>
              <a:t>Municipal Bonds (default risk very low, terms vary, uncommon)</a:t>
            </a:r>
          </a:p>
          <a:p>
            <a:pPr>
              <a:lnSpc>
                <a:spcPct val="90000"/>
              </a:lnSpc>
            </a:pPr>
            <a:r>
              <a:rPr lang="en-US" dirty="0">
                <a:ea typeface="ＭＳ Ｐゴシック" pitchFamily="34" charset="-128"/>
              </a:rPr>
              <a:t>Corporate Bonds (default risk varies, terms vary)</a:t>
            </a:r>
            <a:endParaRPr lang="en-US" dirty="0"/>
          </a:p>
        </p:txBody>
      </p:sp>
    </p:spTree>
    <p:extLst>
      <p:ext uri="{BB962C8B-B14F-4D97-AF65-F5344CB8AC3E}">
        <p14:creationId xmlns:p14="http://schemas.microsoft.com/office/powerpoint/2010/main" val="15694618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Corporate Bond Quotations</a:t>
            </a:r>
          </a:p>
        </p:txBody>
      </p:sp>
      <p:sp>
        <p:nvSpPr>
          <p:cNvPr id="3" name="Content Placeholder 2"/>
          <p:cNvSpPr>
            <a:spLocks noGrp="1"/>
          </p:cNvSpPr>
          <p:nvPr>
            <p:ph idx="1"/>
          </p:nvPr>
        </p:nvSpPr>
        <p:spPr>
          <a:xfrm>
            <a:off x="457200" y="1600201"/>
            <a:ext cx="8229600" cy="457199"/>
          </a:xfrm>
        </p:spPr>
        <p:txBody>
          <a:bodyPr/>
          <a:lstStyle/>
          <a:p>
            <a:pPr marL="0" indent="0">
              <a:buNone/>
            </a:pPr>
            <a:r>
              <a:rPr lang="en-US" sz="2400" b="1" dirty="0" smtClean="0"/>
              <a:t>Exhibit 12.2 </a:t>
            </a:r>
            <a:r>
              <a:rPr lang="en-US" sz="2400" dirty="0" smtClean="0"/>
              <a:t>An </a:t>
            </a:r>
            <a:r>
              <a:rPr lang="en-US" sz="2400" dirty="0"/>
              <a:t>Example of a Corporate Bond Quotation</a:t>
            </a:r>
          </a:p>
        </p:txBody>
      </p:sp>
      <p:graphicFrame>
        <p:nvGraphicFramePr>
          <p:cNvPr id="5" name="Table 4"/>
          <p:cNvGraphicFramePr>
            <a:graphicFrameLocks noGrp="1"/>
          </p:cNvGraphicFramePr>
          <p:nvPr>
            <p:extLst>
              <p:ext uri="{D42A27DB-BD31-4B8C-83A1-F6EECF244321}">
                <p14:modId xmlns:p14="http://schemas.microsoft.com/office/powerpoint/2010/main" val="2477940418"/>
              </p:ext>
            </p:extLst>
          </p:nvPr>
        </p:nvGraphicFramePr>
        <p:xfrm>
          <a:off x="457200" y="2209800"/>
          <a:ext cx="8229600" cy="741680"/>
        </p:xfrm>
        <a:graphic>
          <a:graphicData uri="http://schemas.openxmlformats.org/drawingml/2006/table">
            <a:tbl>
              <a:tblPr firstRow="1">
                <a:tableStyleId>{3B4B98B0-60AC-42C2-AFA5-B58CD77FA1E5}</a:tableStyleId>
              </a:tblPr>
              <a:tblGrid>
                <a:gridCol w="20574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2514600">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tblGrid>
              <a:tr h="370840">
                <a:tc>
                  <a:txBody>
                    <a:bodyPr/>
                    <a:lstStyle/>
                    <a:p>
                      <a:pPr marL="0" marR="0">
                        <a:lnSpc>
                          <a:spcPct val="115000"/>
                        </a:lnSpc>
                        <a:spcBef>
                          <a:spcPts val="0"/>
                        </a:spcBef>
                        <a:spcAft>
                          <a:spcPts val="0"/>
                        </a:spcAft>
                      </a:pPr>
                      <a:r>
                        <a:rPr lang="en-US" sz="1800" b="1" dirty="0">
                          <a:solidFill>
                            <a:srgbClr val="000000"/>
                          </a:solidFill>
                          <a:effectLst/>
                          <a:latin typeface="+mn-lt"/>
                          <a:ea typeface="Calibri"/>
                          <a:cs typeface="UniversLTStd-BoldCn"/>
                        </a:rPr>
                        <a:t>Company </a:t>
                      </a:r>
                      <a:endParaRPr lang="en-US" sz="3200" dirty="0">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b="1" dirty="0">
                          <a:solidFill>
                            <a:srgbClr val="000000"/>
                          </a:solidFill>
                          <a:effectLst/>
                          <a:latin typeface="+mn-lt"/>
                          <a:ea typeface="Calibri"/>
                          <a:cs typeface="UniversLTStd-BoldCn"/>
                        </a:rPr>
                        <a:t>Coupon</a:t>
                      </a:r>
                      <a:endParaRPr lang="en-US" sz="3200" dirty="0">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b="1">
                          <a:solidFill>
                            <a:srgbClr val="000000"/>
                          </a:solidFill>
                          <a:effectLst/>
                          <a:latin typeface="+mn-lt"/>
                          <a:ea typeface="Calibri"/>
                          <a:cs typeface="UniversLTStd-BoldCn"/>
                        </a:rPr>
                        <a:t>Maturity</a:t>
                      </a:r>
                      <a:endParaRPr lang="en-US" sz="3200">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b="1">
                          <a:solidFill>
                            <a:srgbClr val="000000"/>
                          </a:solidFill>
                          <a:effectLst/>
                          <a:latin typeface="+mn-lt"/>
                          <a:ea typeface="Calibri"/>
                          <a:cs typeface="UniversLTStd-BoldCn"/>
                        </a:rPr>
                        <a:t>Price</a:t>
                      </a:r>
                      <a:endParaRPr lang="en-US" sz="3200">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b="1">
                          <a:solidFill>
                            <a:srgbClr val="000000"/>
                          </a:solidFill>
                          <a:effectLst/>
                          <a:latin typeface="+mn-lt"/>
                          <a:ea typeface="Calibri"/>
                          <a:cs typeface="UniversLTStd-BoldCn"/>
                        </a:rPr>
                        <a:t>Yield</a:t>
                      </a:r>
                      <a:endParaRPr lang="en-US" sz="3200">
                        <a:effectLst/>
                        <a:latin typeface="+mn-lt"/>
                        <a:ea typeface="Calibri"/>
                        <a:cs typeface="Times New Roman"/>
                      </a:endParaRPr>
                    </a:p>
                  </a:txBody>
                  <a:tcPr marL="68580" marR="68580" marT="0" marB="0"/>
                </a:tc>
                <a:extLst>
                  <a:ext uri="{0D108BD9-81ED-4DB2-BD59-A6C34878D82A}">
                    <a16:rowId xmlns:a16="http://schemas.microsoft.com/office/drawing/2014/main" val="10000"/>
                  </a:ext>
                </a:extLst>
              </a:tr>
              <a:tr h="370840">
                <a:tc>
                  <a:txBody>
                    <a:bodyPr/>
                    <a:lstStyle/>
                    <a:p>
                      <a:pPr marL="0" marR="0">
                        <a:lnSpc>
                          <a:spcPct val="115000"/>
                        </a:lnSpc>
                        <a:spcBef>
                          <a:spcPts val="0"/>
                        </a:spcBef>
                        <a:spcAft>
                          <a:spcPts val="0"/>
                        </a:spcAft>
                      </a:pPr>
                      <a:r>
                        <a:rPr lang="en-US" sz="1800" dirty="0">
                          <a:solidFill>
                            <a:srgbClr val="000000"/>
                          </a:solidFill>
                          <a:effectLst/>
                          <a:latin typeface="+mn-lt"/>
                          <a:ea typeface="Calibri"/>
                          <a:cs typeface="UniversLTStd-Cn"/>
                        </a:rPr>
                        <a:t>Enbridge Pipeline </a:t>
                      </a:r>
                      <a:endParaRPr lang="en-US" sz="3200" dirty="0">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dirty="0">
                          <a:solidFill>
                            <a:srgbClr val="000000"/>
                          </a:solidFill>
                          <a:effectLst/>
                          <a:latin typeface="+mn-lt"/>
                          <a:ea typeface="Calibri"/>
                          <a:cs typeface="UniversLTStd-Cn"/>
                        </a:rPr>
                        <a:t>6.55%</a:t>
                      </a:r>
                      <a:endParaRPr lang="en-US" sz="3200" dirty="0">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dirty="0">
                          <a:solidFill>
                            <a:srgbClr val="000000"/>
                          </a:solidFill>
                          <a:effectLst/>
                          <a:latin typeface="+mn-lt"/>
                          <a:ea typeface="Calibri"/>
                          <a:cs typeface="UniversLTStd-Cn"/>
                        </a:rPr>
                        <a:t>November 17, 2027</a:t>
                      </a:r>
                      <a:endParaRPr lang="en-US" sz="3200" dirty="0">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dirty="0">
                          <a:solidFill>
                            <a:srgbClr val="000000"/>
                          </a:solidFill>
                          <a:effectLst/>
                          <a:latin typeface="+mn-lt"/>
                          <a:ea typeface="Calibri"/>
                          <a:cs typeface="UniversLTStd-Cn"/>
                        </a:rPr>
                        <a:t>127.06</a:t>
                      </a:r>
                      <a:endParaRPr lang="en-US" sz="3200" dirty="0">
                        <a:effectLst/>
                        <a:latin typeface="+mn-lt"/>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dirty="0">
                          <a:solidFill>
                            <a:srgbClr val="000000"/>
                          </a:solidFill>
                          <a:effectLst/>
                          <a:latin typeface="+mn-lt"/>
                          <a:ea typeface="Calibri"/>
                          <a:cs typeface="UniversLTStd-Cn"/>
                        </a:rPr>
                        <a:t>3.64%</a:t>
                      </a:r>
                      <a:endParaRPr lang="en-US" sz="3200" dirty="0">
                        <a:effectLst/>
                        <a:latin typeface="+mn-lt"/>
                        <a:ea typeface="Calibri"/>
                        <a:cs typeface="Times New Roman"/>
                      </a:endParaRPr>
                    </a:p>
                  </a:txBody>
                  <a:tcPr marL="68580" marR="68580" marT="0" marB="0"/>
                </a:tc>
                <a:extLst>
                  <a:ext uri="{0D108BD9-81ED-4DB2-BD59-A6C34878D82A}">
                    <a16:rowId xmlns:a16="http://schemas.microsoft.com/office/drawing/2014/main" val="10001"/>
                  </a:ext>
                </a:extLst>
              </a:tr>
            </a:tbl>
          </a:graphicData>
        </a:graphic>
      </p:graphicFrame>
      <p:sp>
        <p:nvSpPr>
          <p:cNvPr id="6" name="Content Placeholder 5"/>
          <p:cNvSpPr>
            <a:spLocks noGrp="1"/>
          </p:cNvSpPr>
          <p:nvPr>
            <p:ph idx="13"/>
          </p:nvPr>
        </p:nvSpPr>
        <p:spPr>
          <a:xfrm>
            <a:off x="457200" y="3048000"/>
            <a:ext cx="8229600" cy="792163"/>
          </a:xfrm>
        </p:spPr>
        <p:txBody>
          <a:bodyPr/>
          <a:lstStyle/>
          <a:p>
            <a:pPr marL="0" indent="0">
              <a:buNone/>
            </a:pPr>
            <a:r>
              <a:rPr lang="en-US" sz="1200" i="1" dirty="0"/>
              <a:t>Source</a:t>
            </a:r>
            <a:r>
              <a:rPr lang="en-US" sz="1200" dirty="0"/>
              <a:t>: An in-depth look at Canadian and U.S. market data, </a:t>
            </a:r>
            <a:r>
              <a:rPr lang="en-US" sz="1200" dirty="0" err="1"/>
              <a:t>retreived</a:t>
            </a:r>
            <a:r>
              <a:rPr lang="en-US" sz="1200" dirty="0"/>
              <a:t> from </a:t>
            </a:r>
            <a:r>
              <a:rPr lang="en-US" sz="1200" dirty="0">
                <a:hlinkClick r:id="rId2"/>
              </a:rPr>
              <a:t>http://</a:t>
            </a:r>
            <a:r>
              <a:rPr lang="en-US" sz="1200" dirty="0" smtClean="0">
                <a:hlinkClick r:id="rId2"/>
              </a:rPr>
              <a:t>www.globeinvestor.com/servlet/Page/document/v5/data/bonds?type=corp</a:t>
            </a:r>
            <a:r>
              <a:rPr lang="en-US" sz="1200" dirty="0" smtClean="0"/>
              <a:t> </a:t>
            </a:r>
            <a:endParaRPr lang="en-US" sz="1200" dirty="0"/>
          </a:p>
        </p:txBody>
      </p:sp>
    </p:spTree>
    <p:extLst>
      <p:ext uri="{BB962C8B-B14F-4D97-AF65-F5344CB8AC3E}">
        <p14:creationId xmlns:p14="http://schemas.microsoft.com/office/powerpoint/2010/main" val="15694618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Short-Term Debt Securities</a:t>
            </a:r>
          </a:p>
        </p:txBody>
      </p:sp>
      <p:sp>
        <p:nvSpPr>
          <p:cNvPr id="3" name="Content Placeholder 2"/>
          <p:cNvSpPr>
            <a:spLocks noGrp="1"/>
          </p:cNvSpPr>
          <p:nvPr>
            <p:ph idx="1"/>
          </p:nvPr>
        </p:nvSpPr>
        <p:spPr/>
        <p:txBody>
          <a:bodyPr/>
          <a:lstStyle/>
          <a:p>
            <a:pPr>
              <a:defRPr/>
            </a:pPr>
            <a:r>
              <a:rPr lang="en-US" dirty="0">
                <a:ea typeface="ＭＳ Ｐゴシック" pitchFamily="34" charset="-128"/>
              </a:rPr>
              <a:t>T-Bills: short-term debt securities issued by the Canadian and provincial governments and sold at a discount</a:t>
            </a:r>
          </a:p>
          <a:p>
            <a:pPr lvl="1">
              <a:defRPr/>
            </a:pPr>
            <a:r>
              <a:rPr lang="en-US" dirty="0">
                <a:ea typeface="ＭＳ Ｐゴシック" pitchFamily="34" charset="-128"/>
              </a:rPr>
              <a:t>Do not make coupon payments</a:t>
            </a:r>
          </a:p>
          <a:p>
            <a:pPr>
              <a:defRPr/>
            </a:pPr>
            <a:r>
              <a:rPr lang="en-US" dirty="0">
                <a:ea typeface="ＭＳ Ｐゴシック" pitchFamily="34" charset="-128"/>
              </a:rPr>
              <a:t>Banker</a:t>
            </a:r>
            <a:r>
              <a:rPr lang="en-US" altLang="en-US" dirty="0">
                <a:ea typeface="ＭＳ Ｐゴシック" pitchFamily="34" charset="-128"/>
              </a:rPr>
              <a:t>’</a:t>
            </a:r>
            <a:r>
              <a:rPr lang="en-US" dirty="0">
                <a:ea typeface="ＭＳ Ｐゴシック" pitchFamily="34" charset="-128"/>
              </a:rPr>
              <a:t>s acceptances (BAs): short-term debt securities issued by large firms that are guaranteed by a bank</a:t>
            </a:r>
            <a:endParaRPr lang="en-US" dirty="0"/>
          </a:p>
        </p:txBody>
      </p:sp>
    </p:spTree>
    <p:extLst>
      <p:ext uri="{BB962C8B-B14F-4D97-AF65-F5344CB8AC3E}">
        <p14:creationId xmlns:p14="http://schemas.microsoft.com/office/powerpoint/2010/main" val="15694618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Commercial </a:t>
            </a:r>
            <a:r>
              <a:rPr lang="en-US" dirty="0" smtClean="0"/>
              <a:t>Paper</a:t>
            </a:r>
            <a:endParaRPr lang="en-US" dirty="0"/>
          </a:p>
        </p:txBody>
      </p:sp>
      <p:sp>
        <p:nvSpPr>
          <p:cNvPr id="3" name="Content Placeholder 2"/>
          <p:cNvSpPr>
            <a:spLocks noGrp="1"/>
          </p:cNvSpPr>
          <p:nvPr>
            <p:ph idx="1"/>
          </p:nvPr>
        </p:nvSpPr>
        <p:spPr>
          <a:xfrm>
            <a:off x="457200" y="1600200"/>
            <a:ext cx="8229600" cy="4648200"/>
          </a:xfrm>
        </p:spPr>
        <p:txBody>
          <a:bodyPr/>
          <a:lstStyle/>
          <a:p>
            <a:pPr>
              <a:defRPr/>
            </a:pPr>
            <a:r>
              <a:rPr lang="en-US" dirty="0">
                <a:ea typeface="ＭＳ Ｐゴシック" pitchFamily="34" charset="-128"/>
              </a:rPr>
              <a:t>a short-term debt security issued by large firms that is guaranteed by the issuing firm</a:t>
            </a:r>
          </a:p>
          <a:p>
            <a:pPr>
              <a:defRPr/>
            </a:pPr>
            <a:r>
              <a:rPr lang="en-US" dirty="0">
                <a:ea typeface="ＭＳ Ｐゴシック" pitchFamily="34" charset="-128"/>
              </a:rPr>
              <a:t>Yield to maturity will be lowest for T-bills</a:t>
            </a:r>
          </a:p>
          <a:p>
            <a:pPr>
              <a:defRPr/>
            </a:pPr>
            <a:r>
              <a:rPr lang="en-US" dirty="0">
                <a:ea typeface="ＭＳ Ｐゴシック" pitchFamily="34" charset="-128"/>
              </a:rPr>
              <a:t>Commercial paper will have the highest yield to maturity</a:t>
            </a:r>
          </a:p>
          <a:p>
            <a:pPr>
              <a:defRPr/>
            </a:pPr>
            <a:r>
              <a:rPr lang="en-US" dirty="0">
                <a:ea typeface="ＭＳ Ｐゴシック" pitchFamily="34" charset="-128"/>
              </a:rPr>
              <a:t>Although not paid, interest must be recognized every year</a:t>
            </a:r>
          </a:p>
          <a:p>
            <a:pPr>
              <a:defRPr/>
            </a:pPr>
            <a:r>
              <a:rPr lang="en-US" dirty="0">
                <a:ea typeface="ＭＳ Ｐゴシック" pitchFamily="34" charset="-128"/>
              </a:rPr>
              <a:t>T-bills, BAs, and commercial paper are important parts of an MMF</a:t>
            </a:r>
            <a:r>
              <a:rPr lang="en-US" altLang="en-US" dirty="0">
                <a:ea typeface="ＭＳ Ｐゴシック" pitchFamily="34" charset="-128"/>
              </a:rPr>
              <a:t>’</a:t>
            </a:r>
            <a:r>
              <a:rPr lang="en-US" dirty="0">
                <a:ea typeface="ＭＳ Ｐゴシック" pitchFamily="34" charset="-128"/>
              </a:rPr>
              <a:t>s investment portfolio</a:t>
            </a:r>
            <a:endParaRPr lang="en-US" dirty="0"/>
          </a:p>
        </p:txBody>
      </p:sp>
    </p:spTree>
    <p:extLst>
      <p:ext uri="{BB962C8B-B14F-4D97-AF65-F5344CB8AC3E}">
        <p14:creationId xmlns:p14="http://schemas.microsoft.com/office/powerpoint/2010/main" val="15694618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Canada Savings Bonds (CSBs)</a:t>
            </a:r>
          </a:p>
        </p:txBody>
      </p:sp>
      <p:sp>
        <p:nvSpPr>
          <p:cNvPr id="3" name="Content Placeholder 2"/>
          <p:cNvSpPr>
            <a:spLocks noGrp="1"/>
          </p:cNvSpPr>
          <p:nvPr>
            <p:ph idx="1"/>
          </p:nvPr>
        </p:nvSpPr>
        <p:spPr/>
        <p:txBody>
          <a:bodyPr/>
          <a:lstStyle/>
          <a:p>
            <a:pPr>
              <a:defRPr/>
            </a:pPr>
            <a:r>
              <a:rPr lang="en-US" dirty="0"/>
              <a:t>ten-year debt securities issued by the Canadian government</a:t>
            </a:r>
          </a:p>
          <a:p>
            <a:pPr>
              <a:defRPr/>
            </a:pPr>
            <a:r>
              <a:rPr lang="en-US" dirty="0"/>
              <a:t>Fully guaranteed</a:t>
            </a:r>
          </a:p>
          <a:p>
            <a:pPr>
              <a:defRPr/>
            </a:pPr>
            <a:r>
              <a:rPr lang="en-US" dirty="0"/>
              <a:t>Can be purchased as a simple interest bond or a compound interest bond</a:t>
            </a:r>
          </a:p>
          <a:p>
            <a:pPr>
              <a:defRPr/>
            </a:pPr>
            <a:r>
              <a:rPr lang="en-US" dirty="0"/>
              <a:t>Can be redeemed at any time before maturity</a:t>
            </a:r>
          </a:p>
          <a:p>
            <a:pPr>
              <a:defRPr/>
            </a:pPr>
            <a:r>
              <a:rPr lang="en-US" dirty="0"/>
              <a:t>Discontinued as of November 2017 (as are Canada Premium Bonds or CPBs)</a:t>
            </a:r>
          </a:p>
        </p:txBody>
      </p:sp>
    </p:spTree>
    <p:extLst>
      <p:ext uri="{BB962C8B-B14F-4D97-AF65-F5344CB8AC3E}">
        <p14:creationId xmlns:p14="http://schemas.microsoft.com/office/powerpoint/2010/main" val="15694618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Mortgage-Backed Securities (MBSs)</a:t>
            </a:r>
          </a:p>
        </p:txBody>
      </p:sp>
      <p:sp>
        <p:nvSpPr>
          <p:cNvPr id="3" name="Content Placeholder 2"/>
          <p:cNvSpPr>
            <a:spLocks noGrp="1"/>
          </p:cNvSpPr>
          <p:nvPr>
            <p:ph idx="1"/>
          </p:nvPr>
        </p:nvSpPr>
        <p:spPr/>
        <p:txBody>
          <a:bodyPr/>
          <a:lstStyle/>
          <a:p>
            <a:pPr>
              <a:lnSpc>
                <a:spcPct val="90000"/>
              </a:lnSpc>
              <a:defRPr/>
            </a:pPr>
            <a:r>
              <a:rPr lang="en-US" dirty="0"/>
              <a:t>A pool of CMHC-insured residential mortgages that are issued by banks and other financial institutions</a:t>
            </a:r>
          </a:p>
          <a:p>
            <a:pPr>
              <a:lnSpc>
                <a:spcPct val="90000"/>
              </a:lnSpc>
              <a:defRPr/>
            </a:pPr>
            <a:r>
              <a:rPr lang="en-US" dirty="0"/>
              <a:t>A guaranteed flow-through investment</a:t>
            </a:r>
          </a:p>
          <a:p>
            <a:pPr>
              <a:lnSpc>
                <a:spcPct val="90000"/>
              </a:lnSpc>
              <a:defRPr/>
            </a:pPr>
            <a:r>
              <a:rPr lang="en-US" dirty="0"/>
              <a:t>Attractive to investors seeking income</a:t>
            </a:r>
          </a:p>
          <a:p>
            <a:pPr>
              <a:lnSpc>
                <a:spcPct val="90000"/>
              </a:lnSpc>
              <a:defRPr/>
            </a:pPr>
            <a:r>
              <a:rPr lang="en-US" dirty="0"/>
              <a:t>Can be sold in the secondary market</a:t>
            </a:r>
          </a:p>
          <a:p>
            <a:pPr>
              <a:lnSpc>
                <a:spcPct val="90000"/>
              </a:lnSpc>
              <a:defRPr/>
            </a:pPr>
            <a:r>
              <a:rPr lang="en-US" dirty="0"/>
              <a:t>Issued with a term to maturity of between 1 and 10 years</a:t>
            </a:r>
          </a:p>
          <a:p>
            <a:pPr>
              <a:lnSpc>
                <a:spcPct val="90000"/>
              </a:lnSpc>
              <a:defRPr/>
            </a:pPr>
            <a:r>
              <a:rPr lang="en-US" dirty="0"/>
              <a:t>Subject to prepayment risk</a:t>
            </a:r>
          </a:p>
        </p:txBody>
      </p:sp>
    </p:spTree>
    <p:extLst>
      <p:ext uri="{BB962C8B-B14F-4D97-AF65-F5344CB8AC3E}">
        <p14:creationId xmlns:p14="http://schemas.microsoft.com/office/powerpoint/2010/main" val="1569461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Chapter Objectives</a:t>
            </a:r>
          </a:p>
        </p:txBody>
      </p:sp>
      <p:sp>
        <p:nvSpPr>
          <p:cNvPr id="3" name="Content Placeholder 2"/>
          <p:cNvSpPr>
            <a:spLocks noGrp="1"/>
          </p:cNvSpPr>
          <p:nvPr>
            <p:ph idx="1"/>
          </p:nvPr>
        </p:nvSpPr>
        <p:spPr/>
        <p:txBody>
          <a:bodyPr/>
          <a:lstStyle/>
          <a:p>
            <a:pPr marL="256032" indent="-256032">
              <a:buSzPct val="100000"/>
              <a:defRPr/>
            </a:pPr>
            <a:r>
              <a:rPr lang="en-US" dirty="0"/>
              <a:t>Identify the different types of bonds</a:t>
            </a:r>
          </a:p>
          <a:p>
            <a:pPr marL="256032" indent="-256032">
              <a:buSzPct val="100000"/>
              <a:defRPr/>
            </a:pPr>
            <a:r>
              <a:rPr lang="en-US" dirty="0"/>
              <a:t>Explain what affects the return from investing in a bond</a:t>
            </a:r>
          </a:p>
          <a:p>
            <a:pPr marL="256032" indent="-256032">
              <a:buSzPct val="100000"/>
              <a:defRPr/>
            </a:pPr>
            <a:r>
              <a:rPr lang="en-US" dirty="0"/>
              <a:t>Describe why some bonds are risky</a:t>
            </a:r>
          </a:p>
          <a:p>
            <a:pPr marL="256032" indent="-256032">
              <a:buSzPct val="100000"/>
              <a:defRPr/>
            </a:pPr>
            <a:r>
              <a:rPr lang="en-US" dirty="0"/>
              <a:t>Identify common bond investment strategies</a:t>
            </a:r>
          </a:p>
        </p:txBody>
      </p:sp>
    </p:spTree>
    <p:extLst>
      <p:ext uri="{BB962C8B-B14F-4D97-AF65-F5344CB8AC3E}">
        <p14:creationId xmlns:p14="http://schemas.microsoft.com/office/powerpoint/2010/main" val="34732222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Strip Bonds</a:t>
            </a:r>
          </a:p>
        </p:txBody>
      </p:sp>
      <p:sp>
        <p:nvSpPr>
          <p:cNvPr id="3" name="Content Placeholder 2"/>
          <p:cNvSpPr>
            <a:spLocks noGrp="1"/>
          </p:cNvSpPr>
          <p:nvPr>
            <p:ph idx="1"/>
          </p:nvPr>
        </p:nvSpPr>
        <p:spPr/>
        <p:txBody>
          <a:bodyPr/>
          <a:lstStyle/>
          <a:p>
            <a:pPr>
              <a:spcBef>
                <a:spcPts val="1200"/>
              </a:spcBef>
            </a:pPr>
            <a:r>
              <a:rPr lang="en-US" dirty="0">
                <a:ea typeface="ＭＳ Ｐゴシック" pitchFamily="34" charset="-128"/>
              </a:rPr>
              <a:t>Long-term debt securities issued by the Government of Canada (and some provinces) that do not offer coupon payments</a:t>
            </a:r>
          </a:p>
          <a:p>
            <a:pPr>
              <a:spcBef>
                <a:spcPts val="1200"/>
              </a:spcBef>
            </a:pPr>
            <a:r>
              <a:rPr lang="en-US" dirty="0">
                <a:ea typeface="ＭＳ Ｐゴシック" pitchFamily="34" charset="-128"/>
              </a:rPr>
              <a:t>Can be sold at a very deep discount</a:t>
            </a:r>
          </a:p>
          <a:p>
            <a:pPr>
              <a:spcBef>
                <a:spcPts val="1200"/>
              </a:spcBef>
            </a:pPr>
            <a:r>
              <a:rPr lang="en-US" dirty="0">
                <a:ea typeface="ＭＳ Ｐゴシック" pitchFamily="34" charset="-128"/>
              </a:rPr>
              <a:t>Although not paid, interest must be recognized every year (and tax must be paid on it)</a:t>
            </a:r>
          </a:p>
          <a:p>
            <a:pPr>
              <a:spcBef>
                <a:spcPts val="1200"/>
              </a:spcBef>
            </a:pPr>
            <a:r>
              <a:rPr lang="en-US" dirty="0">
                <a:ea typeface="ＭＳ Ｐゴシック" pitchFamily="34" charset="-128"/>
              </a:rPr>
              <a:t>Very safe investment in terms of default risk and can be sold in the secondary market</a:t>
            </a:r>
          </a:p>
          <a:p>
            <a:pPr>
              <a:spcBef>
                <a:spcPts val="1200"/>
              </a:spcBef>
            </a:pPr>
            <a:r>
              <a:rPr lang="en-US" dirty="0">
                <a:ea typeface="ＭＳ Ｐゴシック" pitchFamily="34" charset="-128"/>
              </a:rPr>
              <a:t>Very high interest rate risk</a:t>
            </a:r>
            <a:endParaRPr lang="en-US" dirty="0"/>
          </a:p>
        </p:txBody>
      </p:sp>
    </p:spTree>
    <p:extLst>
      <p:ext uri="{BB962C8B-B14F-4D97-AF65-F5344CB8AC3E}">
        <p14:creationId xmlns:p14="http://schemas.microsoft.com/office/powerpoint/2010/main" val="15694618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Real Return Bonds</a:t>
            </a:r>
          </a:p>
        </p:txBody>
      </p:sp>
      <p:sp>
        <p:nvSpPr>
          <p:cNvPr id="3" name="Content Placeholder 2"/>
          <p:cNvSpPr>
            <a:spLocks noGrp="1"/>
          </p:cNvSpPr>
          <p:nvPr>
            <p:ph idx="1"/>
          </p:nvPr>
        </p:nvSpPr>
        <p:spPr/>
        <p:txBody>
          <a:bodyPr/>
          <a:lstStyle/>
          <a:p>
            <a:pPr>
              <a:defRPr/>
            </a:pPr>
            <a:r>
              <a:rPr lang="en-US" dirty="0"/>
              <a:t>Long-term debt securities issued by the Government of Canada that protect you from inflation risk</a:t>
            </a:r>
          </a:p>
          <a:p>
            <a:pPr>
              <a:defRPr/>
            </a:pPr>
            <a:r>
              <a:rPr lang="en-US" dirty="0"/>
              <a:t>All other bonds are exposed to inflation risk</a:t>
            </a:r>
          </a:p>
          <a:p>
            <a:pPr>
              <a:defRPr/>
            </a:pPr>
            <a:r>
              <a:rPr lang="en-US" dirty="0"/>
              <a:t>The par value of the bond is adjusted for changes in the inflation rate</a:t>
            </a:r>
          </a:p>
          <a:p>
            <a:pPr>
              <a:defRPr/>
            </a:pPr>
            <a:r>
              <a:rPr lang="en-US" dirty="0"/>
              <a:t>Coupon payments will increase with each increase in the face value</a:t>
            </a:r>
          </a:p>
        </p:txBody>
      </p:sp>
    </p:spTree>
    <p:extLst>
      <p:ext uri="{BB962C8B-B14F-4D97-AF65-F5344CB8AC3E}">
        <p14:creationId xmlns:p14="http://schemas.microsoft.com/office/powerpoint/2010/main" val="15694618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Real Return Bond Example</a:t>
            </a:r>
          </a:p>
        </p:txBody>
      </p:sp>
      <p:sp>
        <p:nvSpPr>
          <p:cNvPr id="3" name="Content Placeholder 2"/>
          <p:cNvSpPr>
            <a:spLocks noGrp="1"/>
          </p:cNvSpPr>
          <p:nvPr>
            <p:ph idx="1"/>
          </p:nvPr>
        </p:nvSpPr>
        <p:spPr/>
        <p:txBody>
          <a:bodyPr/>
          <a:lstStyle/>
          <a:p>
            <a:pPr marL="0" indent="0">
              <a:buNone/>
            </a:pPr>
            <a:r>
              <a:rPr lang="en-US" sz="1800" dirty="0"/>
              <a:t>You buy a $1000 real return bond that has a coupon rate of 5 percent. Assume that inflation increases by 2 percent in the next six months. Interest is paid semi-annually. The bond’s par value and coupon payment will increase as follows:</a:t>
            </a:r>
          </a:p>
          <a:p>
            <a:pPr marL="0" indent="0">
              <a:buNone/>
            </a:pPr>
            <a:r>
              <a:rPr lang="en-US" sz="1800" dirty="0" smtClean="0"/>
              <a:t>Inflation-adjusted </a:t>
            </a:r>
            <a:r>
              <a:rPr lang="en-US" sz="1800" dirty="0"/>
              <a:t>par value = $1000 × (1 + 0.02) = $1020</a:t>
            </a:r>
          </a:p>
          <a:p>
            <a:pPr marL="0" indent="0">
              <a:buNone/>
            </a:pPr>
            <a:r>
              <a:rPr lang="en-US" sz="1800" dirty="0" smtClean="0"/>
              <a:t>Inflation-adjusted semi-annual </a:t>
            </a:r>
            <a:r>
              <a:rPr lang="en-US" sz="1800" dirty="0"/>
              <a:t>coupon payment = $1020 × (0.05 ÷ 2) = $25.50</a:t>
            </a:r>
          </a:p>
          <a:p>
            <a:pPr>
              <a:lnSpc>
                <a:spcPct val="90000"/>
              </a:lnSpc>
            </a:pPr>
            <a:r>
              <a:rPr lang="en-US" sz="1800" dirty="0" smtClean="0">
                <a:ea typeface="ＭＳ Ｐゴシック" pitchFamily="34" charset="-128"/>
              </a:rPr>
              <a:t>Actual </a:t>
            </a:r>
            <a:r>
              <a:rPr lang="en-US" sz="1800" dirty="0">
                <a:ea typeface="ＭＳ Ｐゴシック" pitchFamily="34" charset="-128"/>
              </a:rPr>
              <a:t>amount of interest paid during the year will be based on the initial par value</a:t>
            </a:r>
          </a:p>
          <a:p>
            <a:pPr>
              <a:lnSpc>
                <a:spcPct val="90000"/>
              </a:lnSpc>
            </a:pPr>
            <a:r>
              <a:rPr lang="en-US" sz="1800" dirty="0">
                <a:ea typeface="ＭＳ Ｐゴシック" pitchFamily="34" charset="-128"/>
              </a:rPr>
              <a:t>At maturity, the accumulated difference between the inflation-adjusted coupon payment and the regular coupon payment will be paid to the investor, along with the inflation-adjusted par value</a:t>
            </a:r>
          </a:p>
          <a:p>
            <a:pPr>
              <a:lnSpc>
                <a:spcPct val="90000"/>
              </a:lnSpc>
            </a:pPr>
            <a:r>
              <a:rPr lang="en-US" sz="1800" dirty="0">
                <a:ea typeface="ＭＳ Ｐゴシック" pitchFamily="34" charset="-128"/>
              </a:rPr>
              <a:t>Issued with a term to maturity of between 1 and 30 years</a:t>
            </a:r>
            <a:endParaRPr lang="en-US" sz="1800" dirty="0"/>
          </a:p>
        </p:txBody>
      </p:sp>
    </p:spTree>
    <p:extLst>
      <p:ext uri="{BB962C8B-B14F-4D97-AF65-F5344CB8AC3E}">
        <p14:creationId xmlns:p14="http://schemas.microsoft.com/office/powerpoint/2010/main" val="15694618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Return from Investing in Bonds</a:t>
            </a:r>
          </a:p>
        </p:txBody>
      </p:sp>
      <p:sp>
        <p:nvSpPr>
          <p:cNvPr id="3" name="Content Placeholder 2"/>
          <p:cNvSpPr>
            <a:spLocks noGrp="1"/>
          </p:cNvSpPr>
          <p:nvPr>
            <p:ph idx="1"/>
          </p:nvPr>
        </p:nvSpPr>
        <p:spPr>
          <a:xfrm>
            <a:off x="457200" y="1600200"/>
            <a:ext cx="8229600" cy="4648200"/>
          </a:xfrm>
        </p:spPr>
        <p:txBody>
          <a:bodyPr/>
          <a:lstStyle/>
          <a:p>
            <a:r>
              <a:rPr lang="en-US" dirty="0">
                <a:ea typeface="ＭＳ Ｐゴシック" pitchFamily="34" charset="-128"/>
              </a:rPr>
              <a:t>Return depends on the price at the time you sell the bond</a:t>
            </a:r>
          </a:p>
          <a:p>
            <a:r>
              <a:rPr lang="en-US" dirty="0">
                <a:ea typeface="ＭＳ Ｐゴシック" pitchFamily="34" charset="-128"/>
              </a:rPr>
              <a:t>Impact of interest rate movements</a:t>
            </a:r>
          </a:p>
          <a:p>
            <a:pPr lvl="1"/>
            <a:r>
              <a:rPr lang="en-US" dirty="0">
                <a:ea typeface="ＭＳ Ｐゴシック" pitchFamily="34" charset="-128"/>
              </a:rPr>
              <a:t>If the bond coupon rate is </a:t>
            </a:r>
            <a:r>
              <a:rPr lang="en-US" i="1" dirty="0">
                <a:ea typeface="ＭＳ Ｐゴシック" pitchFamily="34" charset="-128"/>
              </a:rPr>
              <a:t>less than </a:t>
            </a:r>
            <a:r>
              <a:rPr lang="en-US" dirty="0">
                <a:ea typeface="ＭＳ Ｐゴシック" pitchFamily="34" charset="-128"/>
              </a:rPr>
              <a:t>the current coupon rate on similar bonds, you must sell the bond at a discount</a:t>
            </a:r>
          </a:p>
          <a:p>
            <a:pPr lvl="1"/>
            <a:r>
              <a:rPr lang="en-US" dirty="0">
                <a:ea typeface="ＭＳ Ｐゴシック" pitchFamily="34" charset="-128"/>
              </a:rPr>
              <a:t>If the bond coupon rate is </a:t>
            </a:r>
            <a:r>
              <a:rPr lang="en-US" i="1" dirty="0">
                <a:ea typeface="ＭＳ Ｐゴシック" pitchFamily="34" charset="-128"/>
              </a:rPr>
              <a:t>more than </a:t>
            </a:r>
            <a:r>
              <a:rPr lang="en-US" dirty="0">
                <a:ea typeface="ＭＳ Ｐゴシック" pitchFamily="34" charset="-128"/>
              </a:rPr>
              <a:t>the current coupon rate on similar bonds, you can sell the bond for a premium</a:t>
            </a:r>
          </a:p>
          <a:p>
            <a:pPr lvl="1"/>
            <a:r>
              <a:rPr lang="en-US" dirty="0">
                <a:ea typeface="ＭＳ Ｐゴシック" pitchFamily="34" charset="-128"/>
              </a:rPr>
              <a:t>Interest rate movements and bond prices are inversely related</a:t>
            </a:r>
            <a:endParaRPr lang="en-US" dirty="0"/>
          </a:p>
        </p:txBody>
      </p:sp>
    </p:spTree>
    <p:extLst>
      <p:ext uri="{BB962C8B-B14F-4D97-AF65-F5344CB8AC3E}">
        <p14:creationId xmlns:p14="http://schemas.microsoft.com/office/powerpoint/2010/main" val="15694618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Tax Implications of Investing in Bonds</a:t>
            </a:r>
          </a:p>
        </p:txBody>
      </p:sp>
      <p:sp>
        <p:nvSpPr>
          <p:cNvPr id="3" name="Content Placeholder 2"/>
          <p:cNvSpPr>
            <a:spLocks noGrp="1"/>
          </p:cNvSpPr>
          <p:nvPr>
            <p:ph idx="1"/>
          </p:nvPr>
        </p:nvSpPr>
        <p:spPr/>
        <p:txBody>
          <a:bodyPr/>
          <a:lstStyle/>
          <a:p>
            <a:r>
              <a:rPr lang="en-US" sz="2400" dirty="0">
                <a:ea typeface="ＭＳ Ｐゴシック" pitchFamily="34" charset="-128"/>
              </a:rPr>
              <a:t>Interest income is taxed as ordinary income</a:t>
            </a:r>
          </a:p>
          <a:p>
            <a:r>
              <a:rPr lang="en-US" sz="2400" dirty="0">
                <a:ea typeface="ＭＳ Ｐゴシック" pitchFamily="34" charset="-128"/>
              </a:rPr>
              <a:t>Tax on interest income must be paid in the year it is earned</a:t>
            </a:r>
          </a:p>
          <a:p>
            <a:r>
              <a:rPr lang="en-US" sz="2400" dirty="0">
                <a:ea typeface="ＭＳ Ｐゴシック" pitchFamily="34" charset="-128"/>
              </a:rPr>
              <a:t>Selling bonds at a price different than what you paid for them results in a capital gain (or loss</a:t>
            </a:r>
            <a:r>
              <a:rPr lang="en-US" sz="2400" dirty="0" smtClean="0">
                <a:ea typeface="ＭＳ Ｐゴシック" pitchFamily="34" charset="-128"/>
              </a:rPr>
              <a:t>)</a:t>
            </a:r>
          </a:p>
          <a:p>
            <a:pPr marL="0" indent="0">
              <a:buNone/>
            </a:pPr>
            <a:r>
              <a:rPr lang="en-US" sz="2400" dirty="0"/>
              <a:t>You purchase $10 000 face value newly issued bonds for $9700. The bonds mature in 10 years and pay a coupon rate of 8 percent, or $800 (computed as 0.08 × $10 000) per year. The coupon payments are made every six months, so each payment is $400. Exhibit 12.3 shows your return and the tax implications for four different scenarios.</a:t>
            </a:r>
            <a:endParaRPr lang="en-US" sz="2400" dirty="0">
              <a:ea typeface="ＭＳ Ｐゴシック" pitchFamily="34" charset="-128"/>
            </a:endParaRPr>
          </a:p>
        </p:txBody>
      </p:sp>
    </p:spTree>
    <p:extLst>
      <p:ext uri="{BB962C8B-B14F-4D97-AF65-F5344CB8AC3E}">
        <p14:creationId xmlns:p14="http://schemas.microsoft.com/office/powerpoint/2010/main" val="15694618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622828"/>
          </a:xfrm>
        </p:spPr>
        <p:txBody>
          <a:bodyPr anchor="t"/>
          <a:lstStyle/>
          <a:p>
            <a:r>
              <a:rPr lang="en-US" dirty="0"/>
              <a:t>Tax Implications </a:t>
            </a:r>
            <a:r>
              <a:rPr lang="en-US" dirty="0" smtClean="0"/>
              <a:t>Examples </a:t>
            </a:r>
            <a:r>
              <a:rPr lang="en-US" sz="2000" b="0" dirty="0" smtClean="0"/>
              <a:t>(1 of 2)</a:t>
            </a:r>
            <a:endParaRPr lang="en-US" b="0" dirty="0"/>
          </a:p>
        </p:txBody>
      </p:sp>
      <p:sp>
        <p:nvSpPr>
          <p:cNvPr id="8" name="Content Placeholder 7"/>
          <p:cNvSpPr>
            <a:spLocks noGrp="1"/>
          </p:cNvSpPr>
          <p:nvPr>
            <p:ph idx="1"/>
          </p:nvPr>
        </p:nvSpPr>
        <p:spPr>
          <a:xfrm>
            <a:off x="457200" y="1066800"/>
            <a:ext cx="8229600" cy="838200"/>
          </a:xfrm>
        </p:spPr>
        <p:txBody>
          <a:bodyPr/>
          <a:lstStyle/>
          <a:p>
            <a:pPr marL="0" indent="0">
              <a:buNone/>
            </a:pPr>
            <a:r>
              <a:rPr lang="en-US" sz="2400" b="1" dirty="0" smtClean="0"/>
              <a:t>Exhibit 12.3 </a:t>
            </a:r>
            <a:r>
              <a:rPr lang="en-US" sz="2400" dirty="0" smtClean="0"/>
              <a:t>Potential </a:t>
            </a:r>
            <a:r>
              <a:rPr lang="en-US" sz="2400" dirty="0"/>
              <a:t>Tax Implications from Investing in Bonds</a:t>
            </a:r>
          </a:p>
        </p:txBody>
      </p:sp>
      <p:graphicFrame>
        <p:nvGraphicFramePr>
          <p:cNvPr id="9" name="Table 8"/>
          <p:cNvGraphicFramePr>
            <a:graphicFrameLocks noGrp="1"/>
          </p:cNvGraphicFramePr>
          <p:nvPr>
            <p:extLst>
              <p:ext uri="{D42A27DB-BD31-4B8C-83A1-F6EECF244321}">
                <p14:modId xmlns:p14="http://schemas.microsoft.com/office/powerpoint/2010/main" val="816797907"/>
              </p:ext>
            </p:extLst>
          </p:nvPr>
        </p:nvGraphicFramePr>
        <p:xfrm>
          <a:off x="466725" y="1981200"/>
          <a:ext cx="8153400" cy="3805936"/>
        </p:xfrm>
        <a:graphic>
          <a:graphicData uri="http://schemas.openxmlformats.org/drawingml/2006/table">
            <a:tbl>
              <a:tblPr firstRow="1">
                <a:tableStyleId>{3B4B98B0-60AC-42C2-AFA5-B58CD77FA1E5}</a:tableStyleId>
              </a:tblPr>
              <a:tblGrid>
                <a:gridCol w="4076700">
                  <a:extLst>
                    <a:ext uri="{9D8B030D-6E8A-4147-A177-3AD203B41FA5}">
                      <a16:colId xmlns:a16="http://schemas.microsoft.com/office/drawing/2014/main" val="20000"/>
                    </a:ext>
                  </a:extLst>
                </a:gridCol>
                <a:gridCol w="4076700">
                  <a:extLst>
                    <a:ext uri="{9D8B030D-6E8A-4147-A177-3AD203B41FA5}">
                      <a16:colId xmlns:a16="http://schemas.microsoft.com/office/drawing/2014/main" val="20001"/>
                    </a:ext>
                  </a:extLst>
                </a:gridCol>
              </a:tblGrid>
              <a:tr h="370840">
                <a:tc>
                  <a:txBody>
                    <a:bodyPr/>
                    <a:lstStyle/>
                    <a:p>
                      <a:pPr marL="0" marR="0">
                        <a:lnSpc>
                          <a:spcPct val="115000"/>
                        </a:lnSpc>
                        <a:spcBef>
                          <a:spcPts val="0"/>
                        </a:spcBef>
                        <a:spcAft>
                          <a:spcPts val="0"/>
                        </a:spcAft>
                      </a:pPr>
                      <a:r>
                        <a:rPr lang="en-US" sz="1400" b="1" dirty="0">
                          <a:effectLst/>
                          <a:latin typeface="+mn-lt"/>
                          <a:ea typeface="Calibri"/>
                          <a:cs typeface="UniversLTPro-65Bold"/>
                        </a:rPr>
                        <a:t>Scenario </a:t>
                      </a:r>
                      <a:endParaRPr lang="en-US" sz="2400" dirty="0">
                        <a:effectLst/>
                        <a:latin typeface="+mn-lt"/>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b="1">
                          <a:effectLst/>
                          <a:latin typeface="+mn-lt"/>
                          <a:ea typeface="Calibri"/>
                          <a:cs typeface="UniversLTPro-65Bold"/>
                        </a:rPr>
                        <a:t>Implication</a:t>
                      </a:r>
                      <a:endParaRPr lang="en-US" sz="2400">
                        <a:effectLst/>
                        <a:latin typeface="+mn-lt"/>
                        <a:ea typeface="Calibri"/>
                        <a:cs typeface="Times New Roman"/>
                      </a:endParaRPr>
                    </a:p>
                  </a:txBody>
                  <a:tcPr marL="68580" marR="68580" marT="0" marB="0"/>
                </a:tc>
                <a:extLst>
                  <a:ext uri="{0D108BD9-81ED-4DB2-BD59-A6C34878D82A}">
                    <a16:rowId xmlns:a16="http://schemas.microsoft.com/office/drawing/2014/main" val="10000"/>
                  </a:ext>
                </a:extLst>
              </a:tr>
              <a:tr h="370840">
                <a:tc>
                  <a:txBody>
                    <a:bodyPr/>
                    <a:lstStyle/>
                    <a:p>
                      <a:pPr marL="182880" marR="0" indent="-182880">
                        <a:lnSpc>
                          <a:spcPct val="115000"/>
                        </a:lnSpc>
                        <a:spcBef>
                          <a:spcPts val="0"/>
                        </a:spcBef>
                        <a:spcAft>
                          <a:spcPts val="0"/>
                        </a:spcAft>
                      </a:pPr>
                      <a:r>
                        <a:rPr lang="en-US" sz="1400" dirty="0" smtClean="0">
                          <a:effectLst/>
                          <a:latin typeface="+mn-lt"/>
                          <a:ea typeface="Calibri"/>
                          <a:cs typeface="UniversLTPro-55Roman"/>
                        </a:rPr>
                        <a:t>1. You </a:t>
                      </a:r>
                      <a:r>
                        <a:rPr lang="en-US" sz="1400" dirty="0">
                          <a:effectLst/>
                          <a:latin typeface="+mn-lt"/>
                          <a:ea typeface="Calibri"/>
                          <a:cs typeface="UniversLTPro-55Roman"/>
                        </a:rPr>
                        <a:t>sell the bonds after eight months at a price of $9800.</a:t>
                      </a:r>
                      <a:endParaRPr lang="en-US" sz="2400" dirty="0">
                        <a:effectLst/>
                        <a:latin typeface="+mn-lt"/>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a:effectLst/>
                          <a:latin typeface="+mn-lt"/>
                          <a:ea typeface="Calibri"/>
                          <a:cs typeface="UniversLTPro-55Roman"/>
                        </a:rPr>
                        <a:t>You receive one $400 coupon payment six months after buying the bond, which is taxed at your marginal income tax rate; you also earn a capital gain of $100, which equals a taxable capital gain of $50. The taxable capital gain is a part of your income and is subject to tax at your marginal tax rate.</a:t>
                      </a:r>
                      <a:endParaRPr lang="en-US" sz="2400">
                        <a:effectLst/>
                        <a:latin typeface="+mn-lt"/>
                        <a:ea typeface="Calibri"/>
                        <a:cs typeface="Times New Roman"/>
                      </a:endParaRPr>
                    </a:p>
                  </a:txBody>
                  <a:tcPr marL="68580" marR="68580" marT="0" marB="0"/>
                </a:tc>
                <a:extLst>
                  <a:ext uri="{0D108BD9-81ED-4DB2-BD59-A6C34878D82A}">
                    <a16:rowId xmlns:a16="http://schemas.microsoft.com/office/drawing/2014/main" val="10001"/>
                  </a:ext>
                </a:extLst>
              </a:tr>
              <a:tr h="370840">
                <a:tc>
                  <a:txBody>
                    <a:bodyPr/>
                    <a:lstStyle/>
                    <a:p>
                      <a:pPr marL="182880" marR="0" indent="-182880">
                        <a:lnSpc>
                          <a:spcPct val="115000"/>
                        </a:lnSpc>
                        <a:spcBef>
                          <a:spcPts val="0"/>
                        </a:spcBef>
                        <a:spcAft>
                          <a:spcPts val="0"/>
                        </a:spcAft>
                      </a:pPr>
                      <a:r>
                        <a:rPr lang="en-US" sz="1400" dirty="0" smtClean="0">
                          <a:effectLst/>
                          <a:latin typeface="+mn-lt"/>
                          <a:ea typeface="Calibri"/>
                          <a:cs typeface="UniversLTPro-55Roman"/>
                        </a:rPr>
                        <a:t>2. You </a:t>
                      </a:r>
                      <a:r>
                        <a:rPr lang="en-US" sz="1400" dirty="0">
                          <a:effectLst/>
                          <a:latin typeface="+mn-lt"/>
                          <a:ea typeface="Calibri"/>
                          <a:cs typeface="UniversLTPro-55Roman"/>
                        </a:rPr>
                        <a:t>sell the bonds after two years at a price of $10 200.</a:t>
                      </a:r>
                      <a:endParaRPr lang="en-US" sz="2400" dirty="0">
                        <a:effectLst/>
                        <a:latin typeface="+mn-lt"/>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effectLst/>
                          <a:latin typeface="+mn-lt"/>
                          <a:ea typeface="Calibri"/>
                          <a:cs typeface="UniversLTPro-55Roman"/>
                        </a:rPr>
                        <a:t>You receive coupon payments (taxed at your marginal income tax rate) of $800 in the first year and in the second year; you also earn a capital gain of $500 in the second year, which equals a taxable capital gain of $250. The taxable capital gain is a part of your income and is subject to tax at your marginal tax rate.</a:t>
                      </a:r>
                      <a:endParaRPr lang="en-US" sz="2400" dirty="0">
                        <a:effectLst/>
                        <a:latin typeface="+mn-lt"/>
                        <a:ea typeface="Calibri"/>
                        <a:cs typeface="Times New Roman"/>
                      </a:endParaRPr>
                    </a:p>
                  </a:txBody>
                  <a:tcPr marL="68580" marR="68580"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5694618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5372"/>
            <a:ext cx="8229600" cy="660928"/>
          </a:xfrm>
        </p:spPr>
        <p:txBody>
          <a:bodyPr anchor="t"/>
          <a:lstStyle/>
          <a:p>
            <a:r>
              <a:rPr lang="en-US" dirty="0"/>
              <a:t>Tax Implications </a:t>
            </a:r>
            <a:r>
              <a:rPr lang="en-US" smtClean="0"/>
              <a:t>Examples </a:t>
            </a:r>
            <a:r>
              <a:rPr lang="en-US" sz="2000" b="0" smtClean="0"/>
              <a:t>(2 </a:t>
            </a:r>
            <a:r>
              <a:rPr lang="en-US" sz="2000" b="0" dirty="0"/>
              <a:t>of 2)</a:t>
            </a:r>
            <a:endParaRPr lang="en-US" dirty="0"/>
          </a:p>
        </p:txBody>
      </p:sp>
      <p:sp>
        <p:nvSpPr>
          <p:cNvPr id="8" name="Content Placeholder 7"/>
          <p:cNvSpPr>
            <a:spLocks noGrp="1"/>
          </p:cNvSpPr>
          <p:nvPr>
            <p:ph idx="1"/>
          </p:nvPr>
        </p:nvSpPr>
        <p:spPr>
          <a:xfrm>
            <a:off x="457200" y="1066801"/>
            <a:ext cx="8229600" cy="457200"/>
          </a:xfrm>
        </p:spPr>
        <p:txBody>
          <a:bodyPr/>
          <a:lstStyle/>
          <a:p>
            <a:pPr marL="0" indent="0">
              <a:buNone/>
            </a:pPr>
            <a:r>
              <a:rPr lang="en-US" sz="2400" b="1" dirty="0" smtClean="0"/>
              <a:t>Exhibit 12.3 </a:t>
            </a:r>
            <a:r>
              <a:rPr lang="en-US" sz="2400" i="1" dirty="0" smtClean="0"/>
              <a:t>Continued</a:t>
            </a:r>
            <a:endParaRPr lang="en-US" sz="2400" i="1" dirty="0"/>
          </a:p>
        </p:txBody>
      </p:sp>
      <p:graphicFrame>
        <p:nvGraphicFramePr>
          <p:cNvPr id="9" name="Table 8"/>
          <p:cNvGraphicFramePr>
            <a:graphicFrameLocks noGrp="1"/>
          </p:cNvGraphicFramePr>
          <p:nvPr>
            <p:extLst>
              <p:ext uri="{D42A27DB-BD31-4B8C-83A1-F6EECF244321}">
                <p14:modId xmlns:p14="http://schemas.microsoft.com/office/powerpoint/2010/main" val="2684761722"/>
              </p:ext>
            </p:extLst>
          </p:nvPr>
        </p:nvGraphicFramePr>
        <p:xfrm>
          <a:off x="457200" y="1628775"/>
          <a:ext cx="8153400" cy="4542028"/>
        </p:xfrm>
        <a:graphic>
          <a:graphicData uri="http://schemas.openxmlformats.org/drawingml/2006/table">
            <a:tbl>
              <a:tblPr firstRow="1">
                <a:tableStyleId>{3B4B98B0-60AC-42C2-AFA5-B58CD77FA1E5}</a:tableStyleId>
              </a:tblPr>
              <a:tblGrid>
                <a:gridCol w="4076700">
                  <a:extLst>
                    <a:ext uri="{9D8B030D-6E8A-4147-A177-3AD203B41FA5}">
                      <a16:colId xmlns:a16="http://schemas.microsoft.com/office/drawing/2014/main" val="20000"/>
                    </a:ext>
                  </a:extLst>
                </a:gridCol>
                <a:gridCol w="4076700">
                  <a:extLst>
                    <a:ext uri="{9D8B030D-6E8A-4147-A177-3AD203B41FA5}">
                      <a16:colId xmlns:a16="http://schemas.microsoft.com/office/drawing/2014/main" val="20001"/>
                    </a:ext>
                  </a:extLst>
                </a:gridCol>
              </a:tblGrid>
              <a:tr h="370840">
                <a:tc>
                  <a:txBody>
                    <a:bodyPr/>
                    <a:lstStyle/>
                    <a:p>
                      <a:pPr marL="0" marR="0">
                        <a:lnSpc>
                          <a:spcPct val="115000"/>
                        </a:lnSpc>
                        <a:spcBef>
                          <a:spcPts val="0"/>
                        </a:spcBef>
                        <a:spcAft>
                          <a:spcPts val="0"/>
                        </a:spcAft>
                      </a:pPr>
                      <a:r>
                        <a:rPr lang="en-US" sz="1400" b="1" dirty="0">
                          <a:effectLst/>
                          <a:latin typeface="+mn-lt"/>
                          <a:ea typeface="Calibri"/>
                          <a:cs typeface="UniversLTPro-65Bold"/>
                        </a:rPr>
                        <a:t>Scenario </a:t>
                      </a:r>
                      <a:endParaRPr lang="en-US" sz="2400" dirty="0">
                        <a:effectLst/>
                        <a:latin typeface="+mn-lt"/>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b="1" dirty="0">
                          <a:effectLst/>
                          <a:latin typeface="+mn-lt"/>
                          <a:ea typeface="Calibri"/>
                          <a:cs typeface="UniversLTPro-65Bold"/>
                        </a:rPr>
                        <a:t>Implication</a:t>
                      </a:r>
                      <a:endParaRPr lang="en-US" sz="2400" dirty="0">
                        <a:effectLst/>
                        <a:latin typeface="+mn-lt"/>
                        <a:ea typeface="Calibri"/>
                        <a:cs typeface="Times New Roman"/>
                      </a:endParaRPr>
                    </a:p>
                  </a:txBody>
                  <a:tcPr marL="68580" marR="68580" marT="0" marB="0"/>
                </a:tc>
                <a:extLst>
                  <a:ext uri="{0D108BD9-81ED-4DB2-BD59-A6C34878D82A}">
                    <a16:rowId xmlns:a16="http://schemas.microsoft.com/office/drawing/2014/main" val="10000"/>
                  </a:ext>
                </a:extLst>
              </a:tr>
              <a:tr h="370840">
                <a:tc>
                  <a:txBody>
                    <a:bodyPr/>
                    <a:lstStyle/>
                    <a:p>
                      <a:pPr marL="182880" marR="0" indent="-182880">
                        <a:lnSpc>
                          <a:spcPct val="115000"/>
                        </a:lnSpc>
                        <a:spcBef>
                          <a:spcPts val="0"/>
                        </a:spcBef>
                        <a:spcAft>
                          <a:spcPts val="0"/>
                        </a:spcAft>
                      </a:pPr>
                      <a:r>
                        <a:rPr lang="en-US" sz="1400" dirty="0" smtClean="0">
                          <a:effectLst/>
                          <a:latin typeface="+mn-lt"/>
                          <a:ea typeface="Calibri"/>
                          <a:cs typeface="UniversLTPro-55Roman"/>
                        </a:rPr>
                        <a:t>3. You </a:t>
                      </a:r>
                      <a:r>
                        <a:rPr lang="en-US" sz="1400" dirty="0">
                          <a:effectLst/>
                          <a:latin typeface="+mn-lt"/>
                          <a:ea typeface="Calibri"/>
                          <a:cs typeface="UniversLTPro-55Roman"/>
                        </a:rPr>
                        <a:t>sell the bonds after two years at a price of $9500.</a:t>
                      </a:r>
                      <a:endParaRPr lang="en-US" sz="2400" dirty="0">
                        <a:effectLst/>
                        <a:latin typeface="+mn-lt"/>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effectLst/>
                          <a:latin typeface="+mn-lt"/>
                          <a:ea typeface="Calibri"/>
                          <a:cs typeface="UniversLTPro-55Roman"/>
                        </a:rPr>
                        <a:t>You receive coupon payments (taxed at your marginal income tax rate) of $800 in the first year and in the second year; you also incur a capital loss of $200, which equals an allowable capital loss of $100. The allowable capital loss can be used to offset any taxable capital gains for the year. Any remaining allowable capital loss can be carried back three years or carried forward indefinitely.</a:t>
                      </a:r>
                      <a:endParaRPr lang="en-US" sz="2400" dirty="0">
                        <a:effectLst/>
                        <a:latin typeface="+mn-lt"/>
                        <a:ea typeface="Calibri"/>
                        <a:cs typeface="Times New Roman"/>
                      </a:endParaRPr>
                    </a:p>
                  </a:txBody>
                  <a:tcPr marL="68580" marR="68580" marT="0" marB="0"/>
                </a:tc>
                <a:extLst>
                  <a:ext uri="{0D108BD9-81ED-4DB2-BD59-A6C34878D82A}">
                    <a16:rowId xmlns:a16="http://schemas.microsoft.com/office/drawing/2014/main" val="10001"/>
                  </a:ext>
                </a:extLst>
              </a:tr>
              <a:tr h="370840">
                <a:tc>
                  <a:txBody>
                    <a:bodyPr/>
                    <a:lstStyle/>
                    <a:p>
                      <a:pPr marL="0" marR="0">
                        <a:lnSpc>
                          <a:spcPct val="115000"/>
                        </a:lnSpc>
                        <a:spcBef>
                          <a:spcPts val="0"/>
                        </a:spcBef>
                        <a:spcAft>
                          <a:spcPts val="0"/>
                        </a:spcAft>
                      </a:pPr>
                      <a:r>
                        <a:rPr lang="en-US" sz="1400" dirty="0" smtClean="0">
                          <a:effectLst/>
                          <a:latin typeface="+mn-lt"/>
                          <a:ea typeface="Calibri"/>
                          <a:cs typeface="UniversLTPro-55Roman"/>
                        </a:rPr>
                        <a:t>4. You </a:t>
                      </a:r>
                      <a:r>
                        <a:rPr lang="en-US" sz="1400" dirty="0">
                          <a:effectLst/>
                          <a:latin typeface="+mn-lt"/>
                          <a:ea typeface="Calibri"/>
                          <a:cs typeface="UniversLTPro-55Roman"/>
                        </a:rPr>
                        <a:t>hold the bonds until maturity.</a:t>
                      </a:r>
                      <a:endParaRPr lang="en-US" sz="2400" dirty="0">
                        <a:effectLst/>
                        <a:latin typeface="+mn-lt"/>
                        <a:ea typeface="Calibri"/>
                        <a:cs typeface="Times New Roman"/>
                      </a:endParaRPr>
                    </a:p>
                  </a:txBody>
                  <a:tcPr marL="68580" marR="68580" marT="0" marB="0"/>
                </a:tc>
                <a:tc>
                  <a:txBody>
                    <a:bodyPr/>
                    <a:lstStyle/>
                    <a:p>
                      <a:pPr marL="0" marR="0">
                        <a:lnSpc>
                          <a:spcPct val="115000"/>
                        </a:lnSpc>
                        <a:spcBef>
                          <a:spcPts val="0"/>
                        </a:spcBef>
                        <a:spcAft>
                          <a:spcPts val="0"/>
                        </a:spcAft>
                      </a:pPr>
                      <a:r>
                        <a:rPr lang="en-US" sz="1400" dirty="0">
                          <a:effectLst/>
                          <a:latin typeface="+mn-lt"/>
                          <a:ea typeface="Calibri"/>
                          <a:cs typeface="UniversLTPro-55Roman"/>
                        </a:rPr>
                        <a:t>You receive coupon payments (taxed at your marginal income tax rate) in each year over the 10-year life of the bond. You also receive the bond’s principal of $10 000 at the end of the 10-year period. This reflects a capital gain of $300, which equals a taxable capital gain of $150. The taxable capital gain is a part of your income and is subject to tax at your marginal tax rate.</a:t>
                      </a:r>
                      <a:endParaRPr lang="en-US" sz="2400" dirty="0">
                        <a:effectLst/>
                        <a:latin typeface="+mn-lt"/>
                        <a:ea typeface="Calibri"/>
                        <a:cs typeface="Times New Roman"/>
                      </a:endParaRPr>
                    </a:p>
                  </a:txBody>
                  <a:tcPr marL="68580" marR="68580" marT="0" marB="0"/>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8923379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Valuing a Bond</a:t>
            </a:r>
          </a:p>
        </p:txBody>
      </p:sp>
      <p:sp>
        <p:nvSpPr>
          <p:cNvPr id="3" name="Content Placeholder 2"/>
          <p:cNvSpPr>
            <a:spLocks noGrp="1"/>
          </p:cNvSpPr>
          <p:nvPr>
            <p:ph idx="1"/>
          </p:nvPr>
        </p:nvSpPr>
        <p:spPr/>
        <p:txBody>
          <a:bodyPr/>
          <a:lstStyle/>
          <a:p>
            <a:pPr>
              <a:defRPr/>
            </a:pPr>
            <a:r>
              <a:rPr lang="en-US" dirty="0">
                <a:ea typeface="ＭＳ Ｐゴシック" pitchFamily="34" charset="-128"/>
              </a:rPr>
              <a:t>The present value of future cash flows to be received by the investor, which are the periodic coupon payments and the principal payment at maturity</a:t>
            </a:r>
          </a:p>
          <a:p>
            <a:pPr>
              <a:defRPr/>
            </a:pPr>
            <a:r>
              <a:rPr lang="en-US" dirty="0">
                <a:ea typeface="ＭＳ Ｐゴシック" pitchFamily="34" charset="-128"/>
              </a:rPr>
              <a:t>Market price of any bond is based on investors</a:t>
            </a:r>
            <a:r>
              <a:rPr lang="en-US" altLang="en-US" dirty="0">
                <a:ea typeface="ＭＳ Ｐゴシック" pitchFamily="34" charset="-128"/>
              </a:rPr>
              <a:t>’</a:t>
            </a:r>
            <a:r>
              <a:rPr lang="en-US" dirty="0">
                <a:ea typeface="ＭＳ Ｐゴシック" pitchFamily="34" charset="-128"/>
              </a:rPr>
              <a:t> required rate of return, which is influenced by the interest rates that are available on alternative investments at the time</a:t>
            </a:r>
            <a:endParaRPr lang="en-US" dirty="0"/>
          </a:p>
        </p:txBody>
      </p:sp>
    </p:spTree>
    <p:extLst>
      <p:ext uri="{BB962C8B-B14F-4D97-AF65-F5344CB8AC3E}">
        <p14:creationId xmlns:p14="http://schemas.microsoft.com/office/powerpoint/2010/main" val="15694618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162800" cy="626852"/>
          </a:xfrm>
        </p:spPr>
        <p:txBody>
          <a:bodyPr/>
          <a:lstStyle/>
          <a:p>
            <a:r>
              <a:rPr lang="en-US" dirty="0"/>
              <a:t>Valuing a Bond TVM </a:t>
            </a:r>
            <a:r>
              <a:rPr lang="en-US" dirty="0" smtClean="0"/>
              <a:t>Example</a:t>
            </a:r>
            <a:endParaRPr lang="en-US" b="0" dirty="0"/>
          </a:p>
        </p:txBody>
      </p:sp>
      <p:pic>
        <p:nvPicPr>
          <p:cNvPr id="5" name="Picture 4" descr="An example shows the use of the TI BA II Plus calculator to determine how much should be paid for a bond given the required rate of return.&#10;The example reads as follows:&#10;Victor is planning to purchase a bond that has 7 years remaining until maturity, a par value of $1000, and a coupon rate of 6 percent, compounded semi-annually. Therefore, Victor will receive a coupon payment of $30 every six months, calculated as $1000 times (0.06 divided by 2). Furthermore, he is willing to purchase this bond only if he can earn a return of 8 percent because he knows that he can earn 8 percent on alternative bonds.&#10;The calculator key strokes are as follows:&#10;2ND; C L R  T V M&#10;2ND; P/Y; 2; ENTER&#10;Downward arrow; 2; ENTER&#10;2ND; QUIT&#10;1; 4; N&#10;8; I/Y&#10;3; 0; PMT&#10;1; 0; 0; 0; FV&#10;CPT; PV&#10;Based on this analysis, Victor is willing to pay $894.37 for this bond, which will provide his annualized return of 8 percent. If he can obtain the bond for a lower price, his return will exceed 8 percent. If the price exceeds $894.37, his return would be less than 8 percent, so he would not buy the bond."/>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4400" y="1075530"/>
            <a:ext cx="7467600" cy="5249070"/>
          </a:xfrm>
          <a:prstGeom prst="rect">
            <a:avLst/>
          </a:prstGeom>
        </p:spPr>
      </p:pic>
    </p:spTree>
    <p:extLst>
      <p:ext uri="{BB962C8B-B14F-4D97-AF65-F5344CB8AC3E}">
        <p14:creationId xmlns:p14="http://schemas.microsoft.com/office/powerpoint/2010/main" val="15694618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Default Risk</a:t>
            </a:r>
          </a:p>
        </p:txBody>
      </p:sp>
      <p:sp>
        <p:nvSpPr>
          <p:cNvPr id="3" name="Content Placeholder 2"/>
          <p:cNvSpPr>
            <a:spLocks noGrp="1"/>
          </p:cNvSpPr>
          <p:nvPr>
            <p:ph idx="1"/>
          </p:nvPr>
        </p:nvSpPr>
        <p:spPr/>
        <p:txBody>
          <a:bodyPr/>
          <a:lstStyle/>
          <a:p>
            <a:pPr>
              <a:buFont typeface="Arial" charset="0"/>
              <a:buChar char="•"/>
              <a:defRPr/>
            </a:pPr>
            <a:r>
              <a:rPr lang="en-US" dirty="0"/>
              <a:t>Investors do not receive all of the coupon payments they are owed and may not receive all or any of the principal they are owed</a:t>
            </a:r>
          </a:p>
          <a:p>
            <a:pPr>
              <a:buFont typeface="Arial" charset="0"/>
              <a:buChar char="•"/>
              <a:defRPr/>
            </a:pPr>
            <a:r>
              <a:rPr lang="en-US" dirty="0"/>
              <a:t>Risk premium: the extra yield required by investors to compensate for default risk</a:t>
            </a:r>
          </a:p>
          <a:p>
            <a:pPr>
              <a:buFont typeface="Arial" charset="0"/>
              <a:buChar char="•"/>
              <a:defRPr/>
            </a:pPr>
            <a:r>
              <a:rPr lang="en-US" dirty="0"/>
              <a:t>Default risk:</a:t>
            </a:r>
            <a:r>
              <a:rPr lang="en-US" dirty="0">
                <a:sym typeface="Wingdings 3" charset="0"/>
              </a:rPr>
              <a:t> the risk that the borrower of funds will not repay the </a:t>
            </a:r>
            <a:r>
              <a:rPr lang="en-US" dirty="0" smtClean="0">
                <a:sym typeface="Wingdings 3" charset="0"/>
              </a:rPr>
              <a:t>creditors</a:t>
            </a:r>
            <a:endParaRPr lang="en-US" dirty="0"/>
          </a:p>
        </p:txBody>
      </p:sp>
    </p:spTree>
    <p:extLst>
      <p:ext uri="{BB962C8B-B14F-4D97-AF65-F5344CB8AC3E}">
        <p14:creationId xmlns:p14="http://schemas.microsoft.com/office/powerpoint/2010/main" val="1569461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on </a:t>
            </a:r>
            <a:r>
              <a:rPr lang="en-US" dirty="0" smtClean="0"/>
              <a:t>Bonds </a:t>
            </a:r>
            <a:r>
              <a:rPr lang="en-US" sz="2000" b="0" dirty="0" smtClean="0"/>
              <a:t>(1 of 3)</a:t>
            </a:r>
            <a:endParaRPr lang="en-US" b="0" dirty="0"/>
          </a:p>
        </p:txBody>
      </p:sp>
      <p:sp>
        <p:nvSpPr>
          <p:cNvPr id="3" name="Content Placeholder 2"/>
          <p:cNvSpPr>
            <a:spLocks noGrp="1"/>
          </p:cNvSpPr>
          <p:nvPr>
            <p:ph idx="1"/>
          </p:nvPr>
        </p:nvSpPr>
        <p:spPr/>
        <p:txBody>
          <a:bodyPr/>
          <a:lstStyle/>
          <a:p>
            <a:pPr>
              <a:defRPr/>
            </a:pPr>
            <a:r>
              <a:rPr lang="en-US" dirty="0">
                <a:ea typeface="ＭＳ Ｐゴシック" pitchFamily="34" charset="-128"/>
              </a:rPr>
              <a:t>Bonds: long-term debt securities issued by government agencies or corporations that are collateralized by assets (more </a:t>
            </a:r>
            <a:r>
              <a:rPr lang="en-US" dirty="0" err="1">
                <a:ea typeface="ＭＳ Ｐゴシック" pitchFamily="34" charset="-128"/>
              </a:rPr>
              <a:t>favourable</a:t>
            </a:r>
            <a:r>
              <a:rPr lang="en-US" dirty="0">
                <a:ea typeface="ＭＳ Ｐゴシック" pitchFamily="34" charset="-128"/>
              </a:rPr>
              <a:t> than bank deposits, periodic interest income)</a:t>
            </a:r>
          </a:p>
          <a:p>
            <a:pPr>
              <a:defRPr/>
            </a:pPr>
            <a:r>
              <a:rPr lang="en-US" dirty="0">
                <a:ea typeface="ＭＳ Ｐゴシック" pitchFamily="34" charset="-128"/>
              </a:rPr>
              <a:t>Debentures: long-term debt securities issued by corporations that are secured only by the corporation</a:t>
            </a:r>
            <a:r>
              <a:rPr lang="en-US" altLang="en-US" dirty="0">
                <a:ea typeface="ＭＳ Ｐゴシック" pitchFamily="34" charset="-128"/>
              </a:rPr>
              <a:t>’</a:t>
            </a:r>
            <a:r>
              <a:rPr lang="en-US" dirty="0">
                <a:ea typeface="ＭＳ Ｐゴシック" pitchFamily="34" charset="-128"/>
              </a:rPr>
              <a:t>s promise to pay (riskier than bonds)</a:t>
            </a:r>
            <a:endParaRPr lang="en-US" dirty="0"/>
          </a:p>
        </p:txBody>
      </p:sp>
    </p:spTree>
    <p:extLst>
      <p:ext uri="{BB962C8B-B14F-4D97-AF65-F5344CB8AC3E}">
        <p14:creationId xmlns:p14="http://schemas.microsoft.com/office/powerpoint/2010/main" val="40935237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 from Investing in Bonds</a:t>
            </a:r>
          </a:p>
        </p:txBody>
      </p:sp>
      <p:sp>
        <p:nvSpPr>
          <p:cNvPr id="3" name="Content Placeholder 2"/>
          <p:cNvSpPr>
            <a:spLocks noGrp="1"/>
          </p:cNvSpPr>
          <p:nvPr>
            <p:ph idx="1"/>
          </p:nvPr>
        </p:nvSpPr>
        <p:spPr/>
        <p:txBody>
          <a:bodyPr/>
          <a:lstStyle/>
          <a:p>
            <a:pPr>
              <a:defRPr/>
            </a:pPr>
            <a:r>
              <a:rPr lang="en-US" dirty="0"/>
              <a:t>Use of Risk Ratings to Measure the Default Risk</a:t>
            </a:r>
          </a:p>
          <a:p>
            <a:pPr lvl="1">
              <a:defRPr/>
            </a:pPr>
            <a:r>
              <a:rPr lang="en-US" dirty="0"/>
              <a:t>Ratings reflect likelihood that the issuers will repay their debt over time</a:t>
            </a:r>
          </a:p>
          <a:p>
            <a:pPr>
              <a:defRPr/>
            </a:pPr>
            <a:r>
              <a:rPr lang="en-US" dirty="0"/>
              <a:t>Relationship of Risk Rating to Risk Premium</a:t>
            </a:r>
          </a:p>
          <a:p>
            <a:pPr lvl="1">
              <a:defRPr/>
            </a:pPr>
            <a:r>
              <a:rPr lang="en-US" dirty="0"/>
              <a:t>The lower the risk rating, the higher the risk premium offered on a bond</a:t>
            </a:r>
          </a:p>
          <a:p>
            <a:pPr>
              <a:defRPr/>
            </a:pPr>
            <a:r>
              <a:rPr lang="en-US" dirty="0"/>
              <a:t>Impact of Economic Conditions</a:t>
            </a:r>
          </a:p>
          <a:p>
            <a:pPr lvl="1">
              <a:defRPr/>
            </a:pPr>
            <a:r>
              <a:rPr lang="en-US" dirty="0"/>
              <a:t>Higher risk of default when economic conditions are weak</a:t>
            </a:r>
          </a:p>
        </p:txBody>
      </p:sp>
    </p:spTree>
    <p:extLst>
      <p:ext uri="{BB962C8B-B14F-4D97-AF65-F5344CB8AC3E}">
        <p14:creationId xmlns:p14="http://schemas.microsoft.com/office/powerpoint/2010/main" val="15694618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Bond Rating Classes</a:t>
            </a:r>
          </a:p>
        </p:txBody>
      </p:sp>
      <p:sp>
        <p:nvSpPr>
          <p:cNvPr id="3" name="Content Placeholder 2"/>
          <p:cNvSpPr>
            <a:spLocks noGrp="1"/>
          </p:cNvSpPr>
          <p:nvPr>
            <p:ph idx="1"/>
          </p:nvPr>
        </p:nvSpPr>
        <p:spPr>
          <a:xfrm>
            <a:off x="457200" y="1600201"/>
            <a:ext cx="8229600" cy="533400"/>
          </a:xfrm>
        </p:spPr>
        <p:txBody>
          <a:bodyPr/>
          <a:lstStyle/>
          <a:p>
            <a:pPr marL="0" indent="0">
              <a:buNone/>
            </a:pPr>
            <a:r>
              <a:rPr lang="en-US" sz="2400" b="1" dirty="0" smtClean="0"/>
              <a:t>Exhibit 12.4 </a:t>
            </a:r>
            <a:r>
              <a:rPr lang="en-US" sz="2400" dirty="0" smtClean="0"/>
              <a:t>Bond </a:t>
            </a:r>
            <a:r>
              <a:rPr lang="en-US" sz="2400" dirty="0"/>
              <a:t>Rating Classes</a:t>
            </a:r>
          </a:p>
          <a:p>
            <a:pPr marL="0" indent="0">
              <a:buNone/>
            </a:pP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181714256"/>
              </p:ext>
            </p:extLst>
          </p:nvPr>
        </p:nvGraphicFramePr>
        <p:xfrm>
          <a:off x="457200" y="2209800"/>
          <a:ext cx="8305800" cy="3718560"/>
        </p:xfrm>
        <a:graphic>
          <a:graphicData uri="http://schemas.openxmlformats.org/drawingml/2006/table">
            <a:tbl>
              <a:tblPr firstRow="1">
                <a:tableStyleId>{3B4B98B0-60AC-42C2-AFA5-B58CD77FA1E5}</a:tableStyleId>
              </a:tblPr>
              <a:tblGrid>
                <a:gridCol w="2768600">
                  <a:extLst>
                    <a:ext uri="{9D8B030D-6E8A-4147-A177-3AD203B41FA5}">
                      <a16:colId xmlns:a16="http://schemas.microsoft.com/office/drawing/2014/main" val="20000"/>
                    </a:ext>
                  </a:extLst>
                </a:gridCol>
                <a:gridCol w="2768600">
                  <a:extLst>
                    <a:ext uri="{9D8B030D-6E8A-4147-A177-3AD203B41FA5}">
                      <a16:colId xmlns:a16="http://schemas.microsoft.com/office/drawing/2014/main" val="20001"/>
                    </a:ext>
                  </a:extLst>
                </a:gridCol>
                <a:gridCol w="2768600">
                  <a:extLst>
                    <a:ext uri="{9D8B030D-6E8A-4147-A177-3AD203B41FA5}">
                      <a16:colId xmlns:a16="http://schemas.microsoft.com/office/drawing/2014/main" val="20002"/>
                    </a:ext>
                  </a:extLst>
                </a:gridCol>
              </a:tblGrid>
              <a:tr h="370840">
                <a:tc>
                  <a:txBody>
                    <a:bodyPr/>
                    <a:lstStyle/>
                    <a:p>
                      <a:pPr marL="0" marR="0">
                        <a:lnSpc>
                          <a:spcPct val="115000"/>
                        </a:lnSpc>
                        <a:spcBef>
                          <a:spcPts val="0"/>
                        </a:spcBef>
                        <a:spcAft>
                          <a:spcPts val="0"/>
                        </a:spcAft>
                      </a:pPr>
                      <a:r>
                        <a:rPr lang="en-US" sz="1600" b="1" dirty="0">
                          <a:effectLst/>
                          <a:latin typeface="+mn-lt"/>
                          <a:ea typeface="Calibri"/>
                          <a:cs typeface="UniversLTPro-65Bold"/>
                        </a:rPr>
                        <a:t>Risk Class </a:t>
                      </a:r>
                      <a:endParaRPr lang="en-US" sz="28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b="1">
                          <a:effectLst/>
                          <a:latin typeface="+mn-lt"/>
                          <a:ea typeface="Calibri"/>
                          <a:cs typeface="UniversLTPro-65Bold"/>
                        </a:rPr>
                        <a:t>Standard &amp; Poor’s</a:t>
                      </a:r>
                      <a:endParaRPr lang="en-US" sz="28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b="1">
                          <a:effectLst/>
                          <a:latin typeface="+mn-lt"/>
                          <a:ea typeface="Calibri"/>
                          <a:cs typeface="UniversLTPro-65Bold"/>
                        </a:rPr>
                        <a:t>Moody’s</a:t>
                      </a:r>
                      <a:endParaRPr lang="en-US" sz="2800">
                        <a:effectLst/>
                        <a:latin typeface="+mn-lt"/>
                        <a:ea typeface="Calibri"/>
                        <a:cs typeface="Times New Roman"/>
                      </a:endParaRPr>
                    </a:p>
                  </a:txBody>
                  <a:tcPr/>
                </a:tc>
                <a:extLst>
                  <a:ext uri="{0D108BD9-81ED-4DB2-BD59-A6C34878D82A}">
                    <a16:rowId xmlns:a16="http://schemas.microsoft.com/office/drawing/2014/main" val="10000"/>
                  </a:ext>
                </a:extLst>
              </a:tr>
              <a:tr h="370840">
                <a:tc>
                  <a:txBody>
                    <a:bodyPr/>
                    <a:lstStyle/>
                    <a:p>
                      <a:pPr marL="0" marR="0">
                        <a:lnSpc>
                          <a:spcPct val="115000"/>
                        </a:lnSpc>
                        <a:spcBef>
                          <a:spcPts val="0"/>
                        </a:spcBef>
                        <a:spcAft>
                          <a:spcPts val="0"/>
                        </a:spcAft>
                      </a:pPr>
                      <a:r>
                        <a:rPr lang="en-US" sz="1600" dirty="0">
                          <a:effectLst/>
                          <a:latin typeface="+mn-lt"/>
                          <a:ea typeface="Calibri"/>
                          <a:cs typeface="UniversLTPro-55Roman"/>
                        </a:rPr>
                        <a:t>Highest quality (least risk)</a:t>
                      </a:r>
                      <a:endParaRPr lang="en-US" sz="28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a:effectLst/>
                          <a:latin typeface="+mn-lt"/>
                          <a:ea typeface="Calibri"/>
                          <a:cs typeface="UniversLTPro-55Roman"/>
                        </a:rPr>
                        <a:t>AAA</a:t>
                      </a:r>
                      <a:endParaRPr lang="en-US" sz="28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a:effectLst/>
                          <a:latin typeface="+mn-lt"/>
                          <a:ea typeface="Calibri"/>
                          <a:cs typeface="UniversLTPro-55Roman"/>
                        </a:rPr>
                        <a:t>Aaa</a:t>
                      </a:r>
                      <a:endParaRPr lang="en-US" sz="2800">
                        <a:effectLst/>
                        <a:latin typeface="+mn-lt"/>
                        <a:ea typeface="Calibri"/>
                        <a:cs typeface="Times New Roman"/>
                      </a:endParaRPr>
                    </a:p>
                  </a:txBody>
                  <a:tcPr/>
                </a:tc>
                <a:extLst>
                  <a:ext uri="{0D108BD9-81ED-4DB2-BD59-A6C34878D82A}">
                    <a16:rowId xmlns:a16="http://schemas.microsoft.com/office/drawing/2014/main" val="10001"/>
                  </a:ext>
                </a:extLst>
              </a:tr>
              <a:tr h="370840">
                <a:tc>
                  <a:txBody>
                    <a:bodyPr/>
                    <a:lstStyle/>
                    <a:p>
                      <a:pPr marL="0" marR="0">
                        <a:lnSpc>
                          <a:spcPct val="115000"/>
                        </a:lnSpc>
                        <a:spcBef>
                          <a:spcPts val="0"/>
                        </a:spcBef>
                        <a:spcAft>
                          <a:spcPts val="0"/>
                        </a:spcAft>
                      </a:pPr>
                      <a:r>
                        <a:rPr lang="en-US" sz="1600" dirty="0">
                          <a:effectLst/>
                          <a:latin typeface="+mn-lt"/>
                          <a:ea typeface="Calibri"/>
                          <a:cs typeface="UniversLTPro-55Roman"/>
                        </a:rPr>
                        <a:t>High quality </a:t>
                      </a:r>
                      <a:endParaRPr lang="en-US" sz="28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a:effectLst/>
                          <a:latin typeface="+mn-lt"/>
                          <a:ea typeface="Calibri"/>
                          <a:cs typeface="UniversLTPro-55Roman"/>
                        </a:rPr>
                        <a:t>AA</a:t>
                      </a:r>
                      <a:endParaRPr lang="en-US" sz="28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a:effectLst/>
                          <a:latin typeface="+mn-lt"/>
                          <a:ea typeface="Calibri"/>
                          <a:cs typeface="UniversLTPro-55Roman"/>
                        </a:rPr>
                        <a:t>Aa</a:t>
                      </a:r>
                      <a:endParaRPr lang="en-US" sz="2800">
                        <a:effectLst/>
                        <a:latin typeface="+mn-lt"/>
                        <a:ea typeface="Calibri"/>
                        <a:cs typeface="Times New Roman"/>
                      </a:endParaRPr>
                    </a:p>
                  </a:txBody>
                  <a:tcPr/>
                </a:tc>
                <a:extLst>
                  <a:ext uri="{0D108BD9-81ED-4DB2-BD59-A6C34878D82A}">
                    <a16:rowId xmlns:a16="http://schemas.microsoft.com/office/drawing/2014/main" val="10002"/>
                  </a:ext>
                </a:extLst>
              </a:tr>
              <a:tr h="370840">
                <a:tc>
                  <a:txBody>
                    <a:bodyPr/>
                    <a:lstStyle/>
                    <a:p>
                      <a:pPr marL="0" marR="0">
                        <a:lnSpc>
                          <a:spcPct val="115000"/>
                        </a:lnSpc>
                        <a:spcBef>
                          <a:spcPts val="0"/>
                        </a:spcBef>
                        <a:spcAft>
                          <a:spcPts val="0"/>
                        </a:spcAft>
                      </a:pPr>
                      <a:r>
                        <a:rPr lang="en-US" sz="1600">
                          <a:effectLst/>
                          <a:latin typeface="+mn-lt"/>
                          <a:ea typeface="Calibri"/>
                          <a:cs typeface="UniversLTPro-55Roman"/>
                        </a:rPr>
                        <a:t>High-medium quality </a:t>
                      </a:r>
                      <a:endParaRPr lang="en-US" sz="28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a:effectLst/>
                          <a:latin typeface="+mn-lt"/>
                          <a:ea typeface="Calibri"/>
                          <a:cs typeface="UniversLTPro-55Roman"/>
                        </a:rPr>
                        <a:t>A</a:t>
                      </a:r>
                      <a:endParaRPr lang="en-US" sz="28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a:effectLst/>
                          <a:latin typeface="+mn-lt"/>
                          <a:ea typeface="Calibri"/>
                          <a:cs typeface="UniversLTPro-55Roman"/>
                        </a:rPr>
                        <a:t>A</a:t>
                      </a:r>
                      <a:endParaRPr lang="en-US" sz="2800">
                        <a:effectLst/>
                        <a:latin typeface="+mn-lt"/>
                        <a:ea typeface="Calibri"/>
                        <a:cs typeface="Times New Roman"/>
                      </a:endParaRPr>
                    </a:p>
                  </a:txBody>
                  <a:tcPr/>
                </a:tc>
                <a:extLst>
                  <a:ext uri="{0D108BD9-81ED-4DB2-BD59-A6C34878D82A}">
                    <a16:rowId xmlns:a16="http://schemas.microsoft.com/office/drawing/2014/main" val="10003"/>
                  </a:ext>
                </a:extLst>
              </a:tr>
              <a:tr h="370840">
                <a:tc>
                  <a:txBody>
                    <a:bodyPr/>
                    <a:lstStyle/>
                    <a:p>
                      <a:pPr marL="0" marR="0">
                        <a:lnSpc>
                          <a:spcPct val="115000"/>
                        </a:lnSpc>
                        <a:spcBef>
                          <a:spcPts val="0"/>
                        </a:spcBef>
                        <a:spcAft>
                          <a:spcPts val="0"/>
                        </a:spcAft>
                      </a:pPr>
                      <a:r>
                        <a:rPr lang="en-US" sz="1600" dirty="0">
                          <a:effectLst/>
                          <a:latin typeface="+mn-lt"/>
                          <a:ea typeface="Calibri"/>
                          <a:cs typeface="UniversLTPro-55Roman"/>
                        </a:rPr>
                        <a:t>Medium quality </a:t>
                      </a:r>
                      <a:endParaRPr lang="en-US" sz="2800" dirty="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a:effectLst/>
                          <a:latin typeface="+mn-lt"/>
                          <a:ea typeface="Calibri"/>
                          <a:cs typeface="UniversLTPro-55Roman"/>
                        </a:rPr>
                        <a:t>BBB</a:t>
                      </a:r>
                      <a:endParaRPr lang="en-US" sz="28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a:effectLst/>
                          <a:latin typeface="+mn-lt"/>
                          <a:ea typeface="Calibri"/>
                          <a:cs typeface="UniversLTPro-55Roman"/>
                        </a:rPr>
                        <a:t>Baa</a:t>
                      </a:r>
                      <a:endParaRPr lang="en-US" sz="2800">
                        <a:effectLst/>
                        <a:latin typeface="+mn-lt"/>
                        <a:ea typeface="Calibri"/>
                        <a:cs typeface="Times New Roman"/>
                      </a:endParaRPr>
                    </a:p>
                  </a:txBody>
                  <a:tcPr/>
                </a:tc>
                <a:extLst>
                  <a:ext uri="{0D108BD9-81ED-4DB2-BD59-A6C34878D82A}">
                    <a16:rowId xmlns:a16="http://schemas.microsoft.com/office/drawing/2014/main" val="10004"/>
                  </a:ext>
                </a:extLst>
              </a:tr>
              <a:tr h="370840">
                <a:tc>
                  <a:txBody>
                    <a:bodyPr/>
                    <a:lstStyle/>
                    <a:p>
                      <a:pPr marL="0" marR="0">
                        <a:lnSpc>
                          <a:spcPct val="115000"/>
                        </a:lnSpc>
                        <a:spcBef>
                          <a:spcPts val="0"/>
                        </a:spcBef>
                        <a:spcAft>
                          <a:spcPts val="0"/>
                        </a:spcAft>
                      </a:pPr>
                      <a:r>
                        <a:rPr lang="en-US" sz="1600">
                          <a:effectLst/>
                          <a:latin typeface="+mn-lt"/>
                          <a:ea typeface="Calibri"/>
                          <a:cs typeface="UniversLTPro-55Roman"/>
                        </a:rPr>
                        <a:t>Medium-low quality </a:t>
                      </a:r>
                      <a:endParaRPr lang="en-US" sz="28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a:effectLst/>
                          <a:latin typeface="+mn-lt"/>
                          <a:ea typeface="Calibri"/>
                          <a:cs typeface="UniversLTPro-55Roman"/>
                        </a:rPr>
                        <a:t>BB</a:t>
                      </a:r>
                      <a:endParaRPr lang="en-US" sz="28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a:effectLst/>
                          <a:latin typeface="+mn-lt"/>
                          <a:ea typeface="Calibri"/>
                          <a:cs typeface="UniversLTPro-55Roman"/>
                        </a:rPr>
                        <a:t>Ba</a:t>
                      </a:r>
                      <a:endParaRPr lang="en-US" sz="2800">
                        <a:effectLst/>
                        <a:latin typeface="+mn-lt"/>
                        <a:ea typeface="Calibri"/>
                        <a:cs typeface="Times New Roman"/>
                      </a:endParaRPr>
                    </a:p>
                  </a:txBody>
                  <a:tcPr/>
                </a:tc>
                <a:extLst>
                  <a:ext uri="{0D108BD9-81ED-4DB2-BD59-A6C34878D82A}">
                    <a16:rowId xmlns:a16="http://schemas.microsoft.com/office/drawing/2014/main" val="10005"/>
                  </a:ext>
                </a:extLst>
              </a:tr>
              <a:tr h="370840">
                <a:tc>
                  <a:txBody>
                    <a:bodyPr/>
                    <a:lstStyle/>
                    <a:p>
                      <a:pPr marL="0" marR="0">
                        <a:lnSpc>
                          <a:spcPct val="115000"/>
                        </a:lnSpc>
                        <a:spcBef>
                          <a:spcPts val="0"/>
                        </a:spcBef>
                        <a:spcAft>
                          <a:spcPts val="0"/>
                        </a:spcAft>
                      </a:pPr>
                      <a:r>
                        <a:rPr lang="en-US" sz="1600">
                          <a:effectLst/>
                          <a:latin typeface="+mn-lt"/>
                          <a:ea typeface="Calibri"/>
                          <a:cs typeface="UniversLTPro-55Roman"/>
                        </a:rPr>
                        <a:t>Low quality </a:t>
                      </a:r>
                      <a:endParaRPr lang="en-US" sz="28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a:effectLst/>
                          <a:latin typeface="+mn-lt"/>
                          <a:ea typeface="Calibri"/>
                          <a:cs typeface="UniversLTPro-55Roman"/>
                        </a:rPr>
                        <a:t>B</a:t>
                      </a:r>
                      <a:endParaRPr lang="en-US" sz="28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dirty="0">
                          <a:effectLst/>
                          <a:latin typeface="+mn-lt"/>
                          <a:ea typeface="Calibri"/>
                          <a:cs typeface="UniversLTPro-55Roman"/>
                        </a:rPr>
                        <a:t>B</a:t>
                      </a:r>
                      <a:endParaRPr lang="en-US" sz="2800" dirty="0">
                        <a:effectLst/>
                        <a:latin typeface="+mn-lt"/>
                        <a:ea typeface="Calibri"/>
                        <a:cs typeface="Times New Roman"/>
                      </a:endParaRPr>
                    </a:p>
                  </a:txBody>
                  <a:tcPr/>
                </a:tc>
                <a:extLst>
                  <a:ext uri="{0D108BD9-81ED-4DB2-BD59-A6C34878D82A}">
                    <a16:rowId xmlns:a16="http://schemas.microsoft.com/office/drawing/2014/main" val="10006"/>
                  </a:ext>
                </a:extLst>
              </a:tr>
              <a:tr h="370840">
                <a:tc>
                  <a:txBody>
                    <a:bodyPr/>
                    <a:lstStyle/>
                    <a:p>
                      <a:pPr marL="0" marR="0">
                        <a:lnSpc>
                          <a:spcPct val="115000"/>
                        </a:lnSpc>
                        <a:spcBef>
                          <a:spcPts val="0"/>
                        </a:spcBef>
                        <a:spcAft>
                          <a:spcPts val="0"/>
                        </a:spcAft>
                      </a:pPr>
                      <a:r>
                        <a:rPr lang="en-US" sz="1600">
                          <a:effectLst/>
                          <a:latin typeface="+mn-lt"/>
                          <a:ea typeface="Calibri"/>
                          <a:cs typeface="UniversLTPro-55Roman"/>
                        </a:rPr>
                        <a:t>Poor quality </a:t>
                      </a:r>
                      <a:endParaRPr lang="en-US" sz="28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a:effectLst/>
                          <a:latin typeface="+mn-lt"/>
                          <a:ea typeface="Calibri"/>
                          <a:cs typeface="UniversLTPro-55Roman"/>
                        </a:rPr>
                        <a:t>CCC</a:t>
                      </a:r>
                      <a:endParaRPr lang="en-US" sz="28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a:effectLst/>
                          <a:latin typeface="+mn-lt"/>
                          <a:ea typeface="Calibri"/>
                          <a:cs typeface="UniversLTPro-55Roman"/>
                        </a:rPr>
                        <a:t>Caa</a:t>
                      </a:r>
                      <a:endParaRPr lang="en-US" sz="2800">
                        <a:effectLst/>
                        <a:latin typeface="+mn-lt"/>
                        <a:ea typeface="Calibri"/>
                        <a:cs typeface="Times New Roman"/>
                      </a:endParaRPr>
                    </a:p>
                  </a:txBody>
                  <a:tcPr/>
                </a:tc>
                <a:extLst>
                  <a:ext uri="{0D108BD9-81ED-4DB2-BD59-A6C34878D82A}">
                    <a16:rowId xmlns:a16="http://schemas.microsoft.com/office/drawing/2014/main" val="10007"/>
                  </a:ext>
                </a:extLst>
              </a:tr>
              <a:tr h="370840">
                <a:tc>
                  <a:txBody>
                    <a:bodyPr/>
                    <a:lstStyle/>
                    <a:p>
                      <a:pPr marL="0" marR="0">
                        <a:lnSpc>
                          <a:spcPct val="115000"/>
                        </a:lnSpc>
                        <a:spcBef>
                          <a:spcPts val="0"/>
                        </a:spcBef>
                        <a:spcAft>
                          <a:spcPts val="0"/>
                        </a:spcAft>
                      </a:pPr>
                      <a:r>
                        <a:rPr lang="en-US" sz="1600">
                          <a:effectLst/>
                          <a:latin typeface="+mn-lt"/>
                          <a:ea typeface="Calibri"/>
                          <a:cs typeface="UniversLTPro-55Roman"/>
                        </a:rPr>
                        <a:t>Very poor quality </a:t>
                      </a:r>
                      <a:endParaRPr lang="en-US" sz="28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a:effectLst/>
                          <a:latin typeface="+mn-lt"/>
                          <a:ea typeface="Calibri"/>
                          <a:cs typeface="UniversLTPro-55Roman"/>
                        </a:rPr>
                        <a:t>CC</a:t>
                      </a:r>
                      <a:endParaRPr lang="en-US" sz="28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a:effectLst/>
                          <a:latin typeface="+mn-lt"/>
                          <a:ea typeface="Calibri"/>
                          <a:cs typeface="UniversLTPro-55Roman"/>
                        </a:rPr>
                        <a:t>Ca</a:t>
                      </a:r>
                      <a:endParaRPr lang="en-US" sz="2800">
                        <a:effectLst/>
                        <a:latin typeface="+mn-lt"/>
                        <a:ea typeface="Calibri"/>
                        <a:cs typeface="Times New Roman"/>
                      </a:endParaRPr>
                    </a:p>
                  </a:txBody>
                  <a:tcPr/>
                </a:tc>
                <a:extLst>
                  <a:ext uri="{0D108BD9-81ED-4DB2-BD59-A6C34878D82A}">
                    <a16:rowId xmlns:a16="http://schemas.microsoft.com/office/drawing/2014/main" val="10008"/>
                  </a:ext>
                </a:extLst>
              </a:tr>
              <a:tr h="370840">
                <a:tc>
                  <a:txBody>
                    <a:bodyPr/>
                    <a:lstStyle/>
                    <a:p>
                      <a:pPr marL="0" marR="0">
                        <a:lnSpc>
                          <a:spcPct val="115000"/>
                        </a:lnSpc>
                        <a:spcBef>
                          <a:spcPts val="0"/>
                        </a:spcBef>
                        <a:spcAft>
                          <a:spcPts val="0"/>
                        </a:spcAft>
                      </a:pPr>
                      <a:r>
                        <a:rPr lang="en-US" sz="1600">
                          <a:effectLst/>
                          <a:latin typeface="+mn-lt"/>
                          <a:ea typeface="Calibri"/>
                          <a:cs typeface="UniversLTPro-55Roman"/>
                        </a:rPr>
                        <a:t>Lowest quality </a:t>
                      </a:r>
                      <a:endParaRPr lang="en-US" sz="28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a:effectLst/>
                          <a:latin typeface="+mn-lt"/>
                          <a:ea typeface="Calibri"/>
                          <a:cs typeface="UniversLTPro-55Roman"/>
                        </a:rPr>
                        <a:t>DDD</a:t>
                      </a:r>
                      <a:endParaRPr lang="en-US" sz="2800">
                        <a:effectLst/>
                        <a:latin typeface="+mn-lt"/>
                        <a:ea typeface="Calibri"/>
                        <a:cs typeface="Times New Roman"/>
                      </a:endParaRPr>
                    </a:p>
                  </a:txBody>
                  <a:tcPr/>
                </a:tc>
                <a:tc>
                  <a:txBody>
                    <a:bodyPr/>
                    <a:lstStyle/>
                    <a:p>
                      <a:pPr marL="0" marR="0" algn="ctr">
                        <a:lnSpc>
                          <a:spcPct val="115000"/>
                        </a:lnSpc>
                        <a:spcBef>
                          <a:spcPts val="0"/>
                        </a:spcBef>
                        <a:spcAft>
                          <a:spcPts val="0"/>
                        </a:spcAft>
                      </a:pPr>
                      <a:r>
                        <a:rPr lang="en-US" sz="1600" dirty="0">
                          <a:effectLst/>
                          <a:latin typeface="+mn-lt"/>
                          <a:ea typeface="Calibri"/>
                          <a:cs typeface="UniversLTPro-55Roman"/>
                        </a:rPr>
                        <a:t>C</a:t>
                      </a:r>
                      <a:endParaRPr lang="en-US" sz="2800" dirty="0">
                        <a:effectLst/>
                        <a:latin typeface="+mn-lt"/>
                        <a:ea typeface="Calibri"/>
                        <a:cs typeface="Times New Roman"/>
                      </a:endParaRPr>
                    </a:p>
                  </a:txBody>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5694618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Focus on Ethics: Accounting Fraud and Default Risk</a:t>
            </a:r>
          </a:p>
        </p:txBody>
      </p:sp>
      <p:sp>
        <p:nvSpPr>
          <p:cNvPr id="3" name="Content Placeholder 2"/>
          <p:cNvSpPr>
            <a:spLocks noGrp="1"/>
          </p:cNvSpPr>
          <p:nvPr>
            <p:ph idx="1"/>
          </p:nvPr>
        </p:nvSpPr>
        <p:spPr/>
        <p:txBody>
          <a:bodyPr/>
          <a:lstStyle/>
          <a:p>
            <a:pPr>
              <a:defRPr/>
            </a:pPr>
            <a:r>
              <a:rPr lang="en-US" dirty="0">
                <a:ea typeface="ＭＳ Ｐゴシック" pitchFamily="34" charset="-128"/>
              </a:rPr>
              <a:t>a higher rating, such as AAA, will allow a corporation to issue debt with a lower interest rate</a:t>
            </a:r>
          </a:p>
          <a:p>
            <a:pPr>
              <a:defRPr/>
            </a:pPr>
            <a:r>
              <a:rPr lang="en-US" dirty="0">
                <a:ea typeface="ＭＳ Ｐゴシック" pitchFamily="34" charset="-128"/>
              </a:rPr>
              <a:t>If the firm</a:t>
            </a:r>
            <a:r>
              <a:rPr lang="en-US" altLang="en-US" dirty="0">
                <a:ea typeface="ＭＳ Ｐゴシック" pitchFamily="34" charset="-128"/>
              </a:rPr>
              <a:t>’</a:t>
            </a:r>
            <a:r>
              <a:rPr lang="en-US" dirty="0">
                <a:ea typeface="ＭＳ Ｐゴシック" pitchFamily="34" charset="-128"/>
              </a:rPr>
              <a:t>s rating has been reduced because of questionable financial statements, the price reduction on its bonds can be quite severe</a:t>
            </a:r>
            <a:endParaRPr lang="en-US" dirty="0"/>
          </a:p>
        </p:txBody>
      </p:sp>
    </p:spTree>
    <p:extLst>
      <p:ext uri="{BB962C8B-B14F-4D97-AF65-F5344CB8AC3E}">
        <p14:creationId xmlns:p14="http://schemas.microsoft.com/office/powerpoint/2010/main" val="15694618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Call Risk</a:t>
            </a:r>
          </a:p>
        </p:txBody>
      </p:sp>
      <p:sp>
        <p:nvSpPr>
          <p:cNvPr id="3" name="Content Placeholder 2"/>
          <p:cNvSpPr>
            <a:spLocks noGrp="1"/>
          </p:cNvSpPr>
          <p:nvPr>
            <p:ph idx="1"/>
          </p:nvPr>
        </p:nvSpPr>
        <p:spPr>
          <a:xfrm>
            <a:off x="457200" y="1371600"/>
            <a:ext cx="8229600" cy="4953000"/>
          </a:xfrm>
        </p:spPr>
        <p:txBody>
          <a:bodyPr/>
          <a:lstStyle/>
          <a:p>
            <a:r>
              <a:rPr lang="en-US" sz="2200" dirty="0">
                <a:ea typeface="ＭＳ Ｐゴシック" pitchFamily="34" charset="-128"/>
              </a:rPr>
              <a:t>The risk that a callable bond will be called</a:t>
            </a:r>
          </a:p>
          <a:p>
            <a:r>
              <a:rPr lang="en-US" sz="2200" dirty="0">
                <a:ea typeface="ＭＳ Ｐゴシック" pitchFamily="34" charset="-128"/>
              </a:rPr>
              <a:t>Often, there is a call premium on callable bonds</a:t>
            </a:r>
          </a:p>
          <a:p>
            <a:r>
              <a:rPr lang="en-US" sz="2200" dirty="0">
                <a:ea typeface="ＭＳ Ｐゴシック" pitchFamily="34" charset="-128"/>
              </a:rPr>
              <a:t>Callable bonds can offer a return higher than non-callable bonds</a:t>
            </a:r>
          </a:p>
          <a:p>
            <a:pPr marL="0" indent="0">
              <a:buNone/>
            </a:pPr>
            <a:r>
              <a:rPr lang="en-US" sz="2200" dirty="0"/>
              <a:t>Two years ago, Christine Ramirez purchased 10-year bonds that offered a yield to maturity of 9 percent. She planned to hold the bonds until maturity. Recently, interest rates declined and the issuer called the bonds. Christine could use the proceeds to buy other bonds, but the yield to maturity offered on new bonds is lower because interest rates have declined. The return that Christine will earn from investing in new bonds could be less than the return she would have earned if she could have retained the 10-year bonds until maturity</a:t>
            </a:r>
            <a:r>
              <a:rPr lang="en-US" sz="2200" dirty="0" smtClean="0"/>
              <a:t>.</a:t>
            </a:r>
            <a:endParaRPr lang="en-US" sz="2200" dirty="0">
              <a:ea typeface="ＭＳ Ｐゴシック" pitchFamily="34" charset="-128"/>
            </a:endParaRPr>
          </a:p>
        </p:txBody>
      </p:sp>
    </p:spTree>
    <p:extLst>
      <p:ext uri="{BB962C8B-B14F-4D97-AF65-F5344CB8AC3E}">
        <p14:creationId xmlns:p14="http://schemas.microsoft.com/office/powerpoint/2010/main" val="15694618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Bond Risks</a:t>
            </a:r>
          </a:p>
        </p:txBody>
      </p:sp>
      <p:sp>
        <p:nvSpPr>
          <p:cNvPr id="3" name="Content Placeholder 2"/>
          <p:cNvSpPr>
            <a:spLocks noGrp="1"/>
          </p:cNvSpPr>
          <p:nvPr>
            <p:ph idx="1"/>
          </p:nvPr>
        </p:nvSpPr>
        <p:spPr>
          <a:xfrm>
            <a:off x="457200" y="1600200"/>
            <a:ext cx="8229600" cy="4648200"/>
          </a:xfrm>
        </p:spPr>
        <p:txBody>
          <a:bodyPr/>
          <a:lstStyle/>
          <a:p>
            <a:pPr>
              <a:spcBef>
                <a:spcPts val="1200"/>
              </a:spcBef>
            </a:pPr>
            <a:r>
              <a:rPr lang="en-US" sz="2600" dirty="0">
                <a:ea typeface="ＭＳ Ｐゴシック" pitchFamily="34" charset="-128"/>
              </a:rPr>
              <a:t>Inflation Risk: The risk that the purchasing power of a bond investment will diminish due to a relative increase in inflation</a:t>
            </a:r>
          </a:p>
          <a:p>
            <a:pPr>
              <a:spcBef>
                <a:spcPts val="1200"/>
              </a:spcBef>
            </a:pPr>
            <a:r>
              <a:rPr lang="en-US" sz="2600" dirty="0">
                <a:ea typeface="ＭＳ Ｐゴシック" pitchFamily="34" charset="-128"/>
              </a:rPr>
              <a:t>Reinvestment risk: the risk that the income earned from a bond cannot be reinvested at the same or a higher rate of interest as was being earned from the </a:t>
            </a:r>
            <a:r>
              <a:rPr lang="en-US" sz="2600" dirty="0" smtClean="0">
                <a:ea typeface="ＭＳ Ｐゴシック" pitchFamily="34" charset="-128"/>
              </a:rPr>
              <a:t>bond</a:t>
            </a:r>
            <a:endParaRPr lang="en-US" sz="2600" dirty="0">
              <a:ea typeface="ＭＳ Ｐゴシック" pitchFamily="34" charset="-128"/>
            </a:endParaRPr>
          </a:p>
          <a:p>
            <a:pPr>
              <a:spcBef>
                <a:spcPts val="1200"/>
              </a:spcBef>
            </a:pPr>
            <a:r>
              <a:rPr lang="en-US" sz="2600" dirty="0" smtClean="0">
                <a:ea typeface="ＭＳ Ｐゴシック" pitchFamily="34" charset="-128"/>
              </a:rPr>
              <a:t>Interest </a:t>
            </a:r>
            <a:r>
              <a:rPr lang="en-US" sz="2600" dirty="0">
                <a:ea typeface="ＭＳ Ｐゴシック" pitchFamily="34" charset="-128"/>
              </a:rPr>
              <a:t>rate risk:</a:t>
            </a:r>
            <a:r>
              <a:rPr lang="en-US" sz="2600" dirty="0">
                <a:ea typeface="ＭＳ Ｐゴシック" pitchFamily="34" charset="-128"/>
                <a:sym typeface="Wingdings 3" pitchFamily="18" charset="2"/>
              </a:rPr>
              <a:t> the risk that a bond</a:t>
            </a:r>
            <a:r>
              <a:rPr lang="en-US" altLang="en-US" sz="2600" dirty="0">
                <a:ea typeface="ＭＳ Ｐゴシック" pitchFamily="34" charset="-128"/>
                <a:sym typeface="Wingdings 3" pitchFamily="18" charset="2"/>
              </a:rPr>
              <a:t>’</a:t>
            </a:r>
            <a:r>
              <a:rPr lang="en-US" sz="2600" dirty="0">
                <a:ea typeface="ＭＳ Ｐゴシック" pitchFamily="34" charset="-128"/>
                <a:sym typeface="Wingdings 3" pitchFamily="18" charset="2"/>
              </a:rPr>
              <a:t>s price will decline in response to an increase in interest </a:t>
            </a:r>
            <a:r>
              <a:rPr lang="en-US" sz="2600" dirty="0" smtClean="0">
                <a:ea typeface="ＭＳ Ｐゴシック" pitchFamily="34" charset="-128"/>
                <a:sym typeface="Wingdings 3" pitchFamily="18" charset="2"/>
              </a:rPr>
              <a:t>rates</a:t>
            </a:r>
            <a:endParaRPr lang="en-US" sz="2600" dirty="0">
              <a:ea typeface="ＭＳ Ｐゴシック" pitchFamily="34" charset="-128"/>
            </a:endParaRPr>
          </a:p>
          <a:p>
            <a:pPr marL="740664" lvl="1" indent="-283464"/>
            <a:r>
              <a:rPr lang="en-US" dirty="0" smtClean="0">
                <a:ea typeface="ＭＳ Ｐゴシック" pitchFamily="34" charset="-128"/>
              </a:rPr>
              <a:t>Bonds </a:t>
            </a:r>
            <a:r>
              <a:rPr lang="en-US" dirty="0">
                <a:ea typeface="ＭＳ Ｐゴシック" pitchFamily="34" charset="-128"/>
              </a:rPr>
              <a:t>with longer terms to maturity are more sensitive to interest rate movements</a:t>
            </a:r>
            <a:endParaRPr lang="en-US" dirty="0"/>
          </a:p>
        </p:txBody>
      </p:sp>
    </p:spTree>
    <p:extLst>
      <p:ext uri="{BB962C8B-B14F-4D97-AF65-F5344CB8AC3E}">
        <p14:creationId xmlns:p14="http://schemas.microsoft.com/office/powerpoint/2010/main" val="15694618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Interest Rate Risk Example</a:t>
            </a:r>
          </a:p>
        </p:txBody>
      </p:sp>
      <p:sp>
        <p:nvSpPr>
          <p:cNvPr id="3" name="Content Placeholder 2"/>
          <p:cNvSpPr>
            <a:spLocks noGrp="1"/>
          </p:cNvSpPr>
          <p:nvPr>
            <p:ph idx="1"/>
          </p:nvPr>
        </p:nvSpPr>
        <p:spPr>
          <a:xfrm>
            <a:off x="457200" y="1600200"/>
            <a:ext cx="8229600" cy="4648200"/>
          </a:xfrm>
        </p:spPr>
        <p:txBody>
          <a:bodyPr/>
          <a:lstStyle/>
          <a:p>
            <a:pPr marL="0" indent="0">
              <a:buNone/>
            </a:pPr>
            <a:r>
              <a:rPr lang="en-US" sz="2000" dirty="0"/>
              <a:t>Three months ago, Rob </a:t>
            </a:r>
            <a:r>
              <a:rPr lang="en-US" sz="2000" dirty="0" err="1"/>
              <a:t>Suerth</a:t>
            </a:r>
            <a:r>
              <a:rPr lang="en-US" sz="2000" dirty="0"/>
              <a:t> paid $10 000 for a 20-year Government of Canada bond that has a par value of $10 000 and a 7 percent coupon rate. Since then, interest rates have increased. New 20-year Government of Canada bonds with a par value of $10 000 are priced at $10 000 and offer a coupon rate of 9 percent. Therefore, Rob would earn 2 percentage points more in coupon payments from a new bond than he does from the bond he purchased three months ago. He decides to sell his bond and use the proceeds to invest in the new bond. However, he quickly learns that no one in the secondary market is willing to purchase his bond for the price he paid. These investors avoid his bond for the same reason he wants to sell it; they would prefer to earn 9 percent on the new bonds rather than 7 percent on his bond. The only way that Rob can sell his bond is by lowering the price to compensate for the bond’s lower coupon rate (compared to the new bonds).</a:t>
            </a:r>
          </a:p>
        </p:txBody>
      </p:sp>
    </p:spTree>
    <p:extLst>
      <p:ext uri="{BB962C8B-B14F-4D97-AF65-F5344CB8AC3E}">
        <p14:creationId xmlns:p14="http://schemas.microsoft.com/office/powerpoint/2010/main" val="156946189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Bond Investment </a:t>
            </a:r>
            <a:r>
              <a:rPr lang="en-US" dirty="0" smtClean="0"/>
              <a:t>Strategies </a:t>
            </a:r>
            <a:r>
              <a:rPr lang="en-US" sz="2000" b="0" dirty="0" smtClean="0"/>
              <a:t>(1 of 2)</a:t>
            </a:r>
            <a:endParaRPr lang="en-US" b="0" dirty="0"/>
          </a:p>
        </p:txBody>
      </p:sp>
      <p:sp>
        <p:nvSpPr>
          <p:cNvPr id="3" name="Content Placeholder 2"/>
          <p:cNvSpPr>
            <a:spLocks noGrp="1"/>
          </p:cNvSpPr>
          <p:nvPr>
            <p:ph idx="1"/>
          </p:nvPr>
        </p:nvSpPr>
        <p:spPr/>
        <p:txBody>
          <a:bodyPr/>
          <a:lstStyle/>
          <a:p>
            <a:r>
              <a:rPr lang="en-US" dirty="0">
                <a:ea typeface="ＭＳ Ｐゴシック" pitchFamily="34" charset="-128"/>
              </a:rPr>
              <a:t>Most strategies involve investing in a diversified portfolio of bonds rather than in one bond</a:t>
            </a:r>
          </a:p>
          <a:p>
            <a:pPr lvl="1"/>
            <a:r>
              <a:rPr lang="en-US" dirty="0">
                <a:ea typeface="ＭＳ Ｐゴシック" pitchFamily="34" charset="-128"/>
              </a:rPr>
              <a:t>Reduces your exposure to possible default, but may not reduce your interest rate and reinvestment risks</a:t>
            </a:r>
          </a:p>
          <a:p>
            <a:pPr lvl="1"/>
            <a:r>
              <a:rPr lang="en-US" dirty="0">
                <a:ea typeface="ＭＳ Ｐゴシック" pitchFamily="34" charset="-128"/>
              </a:rPr>
              <a:t>Choose maturities on bonds that reflect your expectations of future interest rates</a:t>
            </a:r>
          </a:p>
          <a:p>
            <a:pPr lvl="1"/>
            <a:r>
              <a:rPr lang="en-US" dirty="0">
                <a:ea typeface="ＭＳ Ｐゴシック" pitchFamily="34" charset="-128"/>
              </a:rPr>
              <a:t>Consider investing in bonds that have a maturity that matches the time when you will need the funds</a:t>
            </a:r>
            <a:endParaRPr lang="en-US" dirty="0"/>
          </a:p>
        </p:txBody>
      </p:sp>
    </p:spTree>
    <p:extLst>
      <p:ext uri="{BB962C8B-B14F-4D97-AF65-F5344CB8AC3E}">
        <p14:creationId xmlns:p14="http://schemas.microsoft.com/office/powerpoint/2010/main" val="15694618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Bond Investment Strategies </a:t>
            </a:r>
            <a:r>
              <a:rPr lang="en-US" sz="2000" b="0" dirty="0" smtClean="0"/>
              <a:t>(2 </a:t>
            </a:r>
            <a:r>
              <a:rPr lang="en-US" sz="2000" b="0" dirty="0"/>
              <a:t>of 2)</a:t>
            </a:r>
            <a:endParaRPr lang="en-US" dirty="0"/>
          </a:p>
        </p:txBody>
      </p:sp>
      <p:sp>
        <p:nvSpPr>
          <p:cNvPr id="3" name="Content Placeholder 2"/>
          <p:cNvSpPr>
            <a:spLocks noGrp="1"/>
          </p:cNvSpPr>
          <p:nvPr>
            <p:ph idx="1"/>
          </p:nvPr>
        </p:nvSpPr>
        <p:spPr/>
        <p:txBody>
          <a:bodyPr/>
          <a:lstStyle/>
          <a:p>
            <a:r>
              <a:rPr lang="en-US" dirty="0">
                <a:ea typeface="ＭＳ Ｐゴシック" pitchFamily="34" charset="-128"/>
              </a:rPr>
              <a:t>Interest Rate Strategy (select bonds based on interest rate expectations, trading costs, higher risk)</a:t>
            </a:r>
          </a:p>
          <a:p>
            <a:r>
              <a:rPr lang="en-US" dirty="0">
                <a:ea typeface="ＭＳ Ｐゴシック" pitchFamily="34" charset="-128"/>
              </a:rPr>
              <a:t>Passive Strategy (invest in a diversified portfolio of bonds that are held for a long period of time, stability, less trading costs, bond laddering)</a:t>
            </a:r>
          </a:p>
          <a:p>
            <a:r>
              <a:rPr lang="en-US" dirty="0">
                <a:ea typeface="ＭＳ Ｐゴシック" pitchFamily="34" charset="-128"/>
              </a:rPr>
              <a:t>Maturity Matching Strategy (select bonds that will generate payments to match future expenses, conservative)</a:t>
            </a:r>
            <a:endParaRPr lang="en-US" dirty="0"/>
          </a:p>
        </p:txBody>
      </p:sp>
    </p:spTree>
    <p:extLst>
      <p:ext uri="{BB962C8B-B14F-4D97-AF65-F5344CB8AC3E}">
        <p14:creationId xmlns:p14="http://schemas.microsoft.com/office/powerpoint/2010/main" val="1569461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on Bonds </a:t>
            </a:r>
            <a:r>
              <a:rPr lang="en-US" sz="2000" b="0" dirty="0" smtClean="0"/>
              <a:t>(2 </a:t>
            </a:r>
            <a:r>
              <a:rPr lang="en-US" sz="2000" b="0" dirty="0"/>
              <a:t>of </a:t>
            </a:r>
            <a:r>
              <a:rPr lang="en-US" sz="2000" b="0" dirty="0" smtClean="0"/>
              <a:t>3)</a:t>
            </a:r>
            <a:endParaRPr lang="en-US" dirty="0"/>
          </a:p>
        </p:txBody>
      </p:sp>
      <p:sp>
        <p:nvSpPr>
          <p:cNvPr id="3" name="Content Placeholder 2"/>
          <p:cNvSpPr>
            <a:spLocks noGrp="1"/>
          </p:cNvSpPr>
          <p:nvPr>
            <p:ph idx="1"/>
          </p:nvPr>
        </p:nvSpPr>
        <p:spPr/>
        <p:txBody>
          <a:bodyPr/>
          <a:lstStyle/>
          <a:p>
            <a:pPr>
              <a:defRPr/>
            </a:pPr>
            <a:r>
              <a:rPr lang="en-US" dirty="0"/>
              <a:t>Par value: for a bond, its face value, or the amount returned to the investor at the maturity date when the bond is due</a:t>
            </a:r>
          </a:p>
          <a:p>
            <a:pPr>
              <a:defRPr/>
            </a:pPr>
            <a:r>
              <a:rPr lang="en-US" dirty="0"/>
              <a:t>Term to maturity: the date at which a bond will expire and the par value of the bond, along with any remaining coupon payments, is to be paid back to the bondholder</a:t>
            </a:r>
          </a:p>
          <a:p>
            <a:pPr>
              <a:defRPr/>
            </a:pPr>
            <a:r>
              <a:rPr lang="en-US" dirty="0"/>
              <a:t>Bonds maturities may vary between 1 and 30 years</a:t>
            </a:r>
          </a:p>
        </p:txBody>
      </p:sp>
    </p:spTree>
    <p:extLst>
      <p:ext uri="{BB962C8B-B14F-4D97-AF65-F5344CB8AC3E}">
        <p14:creationId xmlns:p14="http://schemas.microsoft.com/office/powerpoint/2010/main" val="1569461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 on Bonds </a:t>
            </a:r>
            <a:r>
              <a:rPr lang="en-US" sz="2000" b="0" dirty="0" smtClean="0"/>
              <a:t>(3 </a:t>
            </a:r>
            <a:r>
              <a:rPr lang="en-US" sz="2000" b="0" dirty="0"/>
              <a:t>of </a:t>
            </a:r>
            <a:r>
              <a:rPr lang="en-US" sz="2000" b="0" dirty="0" smtClean="0"/>
              <a:t>3)</a:t>
            </a:r>
            <a:endParaRPr lang="en-US" dirty="0"/>
          </a:p>
        </p:txBody>
      </p:sp>
      <p:sp>
        <p:nvSpPr>
          <p:cNvPr id="3" name="Content Placeholder 2"/>
          <p:cNvSpPr>
            <a:spLocks noGrp="1"/>
          </p:cNvSpPr>
          <p:nvPr>
            <p:ph idx="1"/>
          </p:nvPr>
        </p:nvSpPr>
        <p:spPr/>
        <p:txBody>
          <a:bodyPr/>
          <a:lstStyle/>
          <a:p>
            <a:pPr>
              <a:defRPr/>
            </a:pPr>
            <a:r>
              <a:rPr lang="en-US" dirty="0"/>
              <a:t>Investors provide the issuers of bonds with funds</a:t>
            </a:r>
          </a:p>
          <a:p>
            <a:pPr>
              <a:defRPr/>
            </a:pPr>
            <a:r>
              <a:rPr lang="en-US" dirty="0"/>
              <a:t>Issuers are obligated to make interest payments and to pay the par value at maturity</a:t>
            </a:r>
          </a:p>
          <a:p>
            <a:pPr>
              <a:defRPr/>
            </a:pPr>
            <a:r>
              <a:rPr lang="en-US" dirty="0"/>
              <a:t>Coupon (interest) payments are normally paid semi-annually</a:t>
            </a:r>
          </a:p>
          <a:p>
            <a:pPr>
              <a:defRPr/>
            </a:pPr>
            <a:r>
              <a:rPr lang="en-US" dirty="0"/>
              <a:t>Some bonds are issued at a price below par value (offering additional return)</a:t>
            </a:r>
          </a:p>
        </p:txBody>
      </p:sp>
    </p:spTree>
    <p:extLst>
      <p:ext uri="{BB962C8B-B14F-4D97-AF65-F5344CB8AC3E}">
        <p14:creationId xmlns:p14="http://schemas.microsoft.com/office/powerpoint/2010/main" val="15694618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Bond </a:t>
            </a:r>
            <a:r>
              <a:rPr lang="en-US" dirty="0" smtClean="0"/>
              <a:t>Characteristics </a:t>
            </a:r>
            <a:r>
              <a:rPr lang="en-US" sz="2000" b="0" dirty="0" smtClean="0"/>
              <a:t>(1 of 3)</a:t>
            </a:r>
            <a:endParaRPr lang="en-US" b="0" dirty="0"/>
          </a:p>
        </p:txBody>
      </p:sp>
      <p:sp>
        <p:nvSpPr>
          <p:cNvPr id="3" name="Content Placeholder 2"/>
          <p:cNvSpPr>
            <a:spLocks noGrp="1"/>
          </p:cNvSpPr>
          <p:nvPr>
            <p:ph idx="1"/>
          </p:nvPr>
        </p:nvSpPr>
        <p:spPr>
          <a:xfrm>
            <a:off x="457200" y="1371600"/>
            <a:ext cx="8229600" cy="4876800"/>
          </a:xfrm>
        </p:spPr>
        <p:txBody>
          <a:bodyPr/>
          <a:lstStyle/>
          <a:p>
            <a:r>
              <a:rPr lang="en-US" dirty="0">
                <a:ea typeface="ＭＳ Ｐゴシック" pitchFamily="34" charset="-128"/>
              </a:rPr>
              <a:t>Call feature (allows the issuer to repurchase the bond from the investor before maturity)</a:t>
            </a:r>
          </a:p>
          <a:p>
            <a:pPr lvl="1"/>
            <a:r>
              <a:rPr lang="en-US" dirty="0">
                <a:ea typeface="ＭＳ Ｐゴシック" pitchFamily="34" charset="-128"/>
              </a:rPr>
              <a:t>Offer a slightly higher return than similar bonds without a call </a:t>
            </a:r>
            <a:r>
              <a:rPr lang="en-US" dirty="0" smtClean="0">
                <a:ea typeface="ＭＳ Ｐゴシック" pitchFamily="34" charset="-128"/>
              </a:rPr>
              <a:t>feature</a:t>
            </a:r>
            <a:endParaRPr lang="en-US" dirty="0">
              <a:ea typeface="ＭＳ Ｐゴシック" pitchFamily="34" charset="-128"/>
            </a:endParaRPr>
          </a:p>
          <a:p>
            <a:pPr marL="457200" lvl="1" indent="0">
              <a:buNone/>
            </a:pPr>
            <a:r>
              <a:rPr lang="en-US" sz="1800" dirty="0" smtClean="0"/>
              <a:t>Five </a:t>
            </a:r>
            <a:r>
              <a:rPr lang="en-US" sz="1800" dirty="0"/>
              <a:t>years ago, </a:t>
            </a:r>
            <a:r>
              <a:rPr lang="en-US" sz="1800" dirty="0" err="1"/>
              <a:t>Cieplak</a:t>
            </a:r>
            <a:r>
              <a:rPr lang="en-US" sz="1800" dirty="0"/>
              <a:t> Inc. issued $10 million of 15-year callable bonds with a coupon rate of 9 percent. The corporation also created a sinking fund provision that would require them to set aside $500 000 every year in order to retire this amount of debt. As a result, </a:t>
            </a:r>
            <a:r>
              <a:rPr lang="en-US" sz="1800" dirty="0" err="1"/>
              <a:t>Cieplak</a:t>
            </a:r>
            <a:r>
              <a:rPr lang="en-US" sz="1800" dirty="0"/>
              <a:t> Inc. has retired $2 million worth of bonds in the past four years. In addition, interest rates have declined since then. Today, </a:t>
            </a:r>
            <a:r>
              <a:rPr lang="en-US" sz="1800" dirty="0" err="1"/>
              <a:t>Cieplak</a:t>
            </a:r>
            <a:r>
              <a:rPr lang="en-US" sz="1800" dirty="0"/>
              <a:t> could issue new bonds at a rate of 7 percent. It decides to retire the remaining bonds by repurchasing them from investors and to issue new bonds at a 7 percent coupon rate. By calling the old bonds, </a:t>
            </a:r>
            <a:r>
              <a:rPr lang="en-US" sz="1800" dirty="0" err="1"/>
              <a:t>Cieplak</a:t>
            </a:r>
            <a:r>
              <a:rPr lang="en-US" sz="1800" dirty="0"/>
              <a:t> has reduced its cost of financing. However, call features do not usually allow the company to call all outstanding bonds at one time. In addition, there is usually a call premium to compensate investors for the call.</a:t>
            </a:r>
          </a:p>
          <a:p>
            <a:pPr lvl="1"/>
            <a:endParaRPr lang="en-US" dirty="0" smtClean="0">
              <a:ea typeface="ＭＳ Ｐゴシック" pitchFamily="34" charset="-128"/>
            </a:endParaRPr>
          </a:p>
        </p:txBody>
      </p:sp>
    </p:spTree>
    <p:extLst>
      <p:ext uri="{BB962C8B-B14F-4D97-AF65-F5344CB8AC3E}">
        <p14:creationId xmlns:p14="http://schemas.microsoft.com/office/powerpoint/2010/main" val="1569461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Bond Characteristics </a:t>
            </a:r>
            <a:r>
              <a:rPr lang="en-US" sz="2000" b="0" dirty="0" smtClean="0"/>
              <a:t>(2 </a:t>
            </a:r>
            <a:r>
              <a:rPr lang="en-US" sz="2000" b="0" dirty="0"/>
              <a:t>of </a:t>
            </a:r>
            <a:r>
              <a:rPr lang="en-US" sz="2000" b="0" dirty="0" smtClean="0"/>
              <a:t>3)</a:t>
            </a:r>
            <a:endParaRPr lang="en-US" dirty="0"/>
          </a:p>
        </p:txBody>
      </p:sp>
      <p:sp>
        <p:nvSpPr>
          <p:cNvPr id="3" name="Content Placeholder 2"/>
          <p:cNvSpPr>
            <a:spLocks noGrp="1"/>
          </p:cNvSpPr>
          <p:nvPr>
            <p:ph idx="1"/>
          </p:nvPr>
        </p:nvSpPr>
        <p:spPr/>
        <p:txBody>
          <a:bodyPr/>
          <a:lstStyle/>
          <a:p>
            <a:r>
              <a:rPr lang="en-US" sz="2700" dirty="0">
                <a:ea typeface="ＭＳ Ｐゴシック" pitchFamily="34" charset="-128"/>
              </a:rPr>
              <a:t>Sinking fund (money set aside by a corporation or government to repurchase a set amount of bonds in a set period of time, like a mandatory call feature)</a:t>
            </a:r>
          </a:p>
          <a:p>
            <a:r>
              <a:rPr lang="en-US" sz="2700" dirty="0">
                <a:ea typeface="ＭＳ Ｐゴシック" pitchFamily="34" charset="-128"/>
              </a:rPr>
              <a:t>Convertible bond (can be converted into a stated number of shares of the issuer</a:t>
            </a:r>
            <a:r>
              <a:rPr lang="en-US" altLang="en-US" sz="2700" dirty="0">
                <a:ea typeface="ＭＳ Ｐゴシック" pitchFamily="34" charset="-128"/>
              </a:rPr>
              <a:t>’</a:t>
            </a:r>
            <a:r>
              <a:rPr lang="en-US" sz="2700" dirty="0">
                <a:ea typeface="ＭＳ Ｐゴシック" pitchFamily="34" charset="-128"/>
              </a:rPr>
              <a:t>s stock at a specified price)</a:t>
            </a:r>
          </a:p>
          <a:p>
            <a:r>
              <a:rPr lang="en-US" sz="2700" dirty="0">
                <a:ea typeface="ＭＳ Ｐゴシック" pitchFamily="34" charset="-128"/>
              </a:rPr>
              <a:t>Extendible bond</a:t>
            </a:r>
          </a:p>
          <a:p>
            <a:r>
              <a:rPr lang="en-US" sz="2700" dirty="0">
                <a:ea typeface="ＭＳ Ｐゴシック" pitchFamily="34" charset="-128"/>
              </a:rPr>
              <a:t>Put feature (redeem at face value before it matures)</a:t>
            </a:r>
            <a:endParaRPr lang="en-US" sz="2700" dirty="0"/>
          </a:p>
        </p:txBody>
      </p:sp>
    </p:spTree>
    <p:extLst>
      <p:ext uri="{BB962C8B-B14F-4D97-AF65-F5344CB8AC3E}">
        <p14:creationId xmlns:p14="http://schemas.microsoft.com/office/powerpoint/2010/main" val="1569461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Bond Characteristics </a:t>
            </a:r>
            <a:r>
              <a:rPr lang="en-US" sz="2000" b="0" dirty="0" smtClean="0"/>
              <a:t>(3 </a:t>
            </a:r>
            <a:r>
              <a:rPr lang="en-US" sz="2000" b="0" dirty="0"/>
              <a:t>of </a:t>
            </a:r>
            <a:r>
              <a:rPr lang="en-US" sz="2000" b="0" dirty="0" smtClean="0"/>
              <a:t>3)</a:t>
            </a:r>
            <a:endParaRPr lang="en-US" dirty="0"/>
          </a:p>
        </p:txBody>
      </p:sp>
      <p:sp>
        <p:nvSpPr>
          <p:cNvPr id="3" name="Content Placeholder 2"/>
          <p:cNvSpPr>
            <a:spLocks noGrp="1"/>
          </p:cNvSpPr>
          <p:nvPr>
            <p:ph idx="1"/>
          </p:nvPr>
        </p:nvSpPr>
        <p:spPr/>
        <p:txBody>
          <a:bodyPr/>
          <a:lstStyle/>
          <a:p>
            <a:r>
              <a:rPr lang="en-US" dirty="0">
                <a:ea typeface="ＭＳ Ｐゴシック" pitchFamily="34" charset="-128"/>
              </a:rPr>
              <a:t>Yield to maturity (annualized return if held until maturity)</a:t>
            </a:r>
          </a:p>
          <a:p>
            <a:pPr lvl="1"/>
            <a:r>
              <a:rPr lang="en-US" dirty="0">
                <a:ea typeface="ＭＳ Ｐゴシック" pitchFamily="34" charset="-128"/>
              </a:rPr>
              <a:t>If a bond sells at par value, its yield to maturity equals the coupon rate</a:t>
            </a:r>
          </a:p>
          <a:p>
            <a:r>
              <a:rPr lang="en-US" dirty="0">
                <a:ea typeface="ＭＳ Ｐゴシック" pitchFamily="34" charset="-128"/>
              </a:rPr>
              <a:t>Discount (bond trading below its par value)</a:t>
            </a:r>
          </a:p>
          <a:p>
            <a:pPr lvl="1"/>
            <a:r>
              <a:rPr lang="en-US" dirty="0">
                <a:ea typeface="ＭＳ Ｐゴシック" pitchFamily="34" charset="-128"/>
              </a:rPr>
              <a:t>If a bond sells below par value, its yield to maturity would exceed the coupon rate</a:t>
            </a:r>
          </a:p>
          <a:p>
            <a:r>
              <a:rPr lang="en-US" dirty="0">
                <a:ea typeface="ＭＳ Ｐゴシック" pitchFamily="34" charset="-128"/>
              </a:rPr>
              <a:t>Premium (bond trading above its par value)</a:t>
            </a:r>
          </a:p>
          <a:p>
            <a:pPr lvl="1"/>
            <a:r>
              <a:rPr lang="en-US" dirty="0">
                <a:ea typeface="ＭＳ Ｐゴシック" pitchFamily="34" charset="-128"/>
              </a:rPr>
              <a:t>If a bond sells above par value, its yield to maturity would be less than the coupon rate</a:t>
            </a:r>
            <a:endParaRPr lang="en-US" dirty="0"/>
          </a:p>
        </p:txBody>
      </p:sp>
    </p:spTree>
    <p:extLst>
      <p:ext uri="{BB962C8B-B14F-4D97-AF65-F5344CB8AC3E}">
        <p14:creationId xmlns:p14="http://schemas.microsoft.com/office/powerpoint/2010/main" val="15694618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550652"/>
          </a:xfrm>
        </p:spPr>
        <p:txBody>
          <a:bodyPr/>
          <a:lstStyle/>
          <a:p>
            <a:r>
              <a:rPr lang="en-US" dirty="0"/>
              <a:t>Bond TVM Example</a:t>
            </a:r>
          </a:p>
        </p:txBody>
      </p:sp>
      <p:pic>
        <p:nvPicPr>
          <p:cNvPr id="3" name="Picture 2" descr="An example shows the use of the TI BA II Plus calculator to determine a bond’s yield to maturity.&#10;The example reads as follows:&#10;Courtney Anderson purchased a $10 000 par value bond at a quoted price of 90. The discounted purchase price is $9000, calculated as $10 0000 times 90 percent. The bond has a coupon rate of 4 percent payable semi-annually. Therefore, Courtney will receive a payment of $200 every six months, calculated as $10 000 times (0.04 divided by 2) equals $200. The bond matures in exactly three years. What is the yield to maturity (I/Y) for this bond if interest is compounded semi-annually?&#10;The calculator key strokes are as follows:&#10;2ND; C L R   T V M&#10;2ND; P/Y; 2; ENTER&#10;Downward arrow; 2; ENTER&#10;2ND; QUIT&#10;6; N&#10;9; 0; 0; 0; +/-; PV&#10;2; 0; 0; P M T &#10;1; 0; 0; 0; 0; F V&#10;C P T; I/Y&#10;The yield to maturity for this bond is 7.8 percent. Notice that the yield to maturity is greater than the coupon rate of 4 percent. This occurs because Courtney not only earns coupon payments of 4 percent from owning the bond for 3 years, but also receives a capital gain of $1000 in 3 years’ time when she receives the par value of $10 00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1032029"/>
            <a:ext cx="7467600" cy="5292571"/>
          </a:xfrm>
          <a:prstGeom prst="rect">
            <a:avLst/>
          </a:prstGeom>
        </p:spPr>
      </p:pic>
    </p:spTree>
    <p:extLst>
      <p:ext uri="{BB962C8B-B14F-4D97-AF65-F5344CB8AC3E}">
        <p14:creationId xmlns:p14="http://schemas.microsoft.com/office/powerpoint/2010/main" val="1569461892"/>
      </p:ext>
    </p:extLst>
  </p:cSld>
  <p:clrMapOvr>
    <a:masterClrMapping/>
  </p:clrMapOvr>
</p:sld>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7607</TotalTime>
  <Words>2875</Words>
  <Application>Microsoft Office PowerPoint</Application>
  <PresentationFormat>On-screen Show (4:3)</PresentationFormat>
  <Paragraphs>217</Paragraphs>
  <Slides>37</Slides>
  <Notes>1</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37</vt:i4>
      </vt:variant>
    </vt:vector>
  </HeadingPairs>
  <TitlesOfParts>
    <vt:vector size="49" baseType="lpstr">
      <vt:lpstr>ＭＳ Ｐゴシック</vt:lpstr>
      <vt:lpstr>UniversLTPro-55Roman</vt:lpstr>
      <vt:lpstr>UniversLTPro-65Bold</vt:lpstr>
      <vt:lpstr>UniversLTStd-BoldCn</vt:lpstr>
      <vt:lpstr>UniversLTStd-Cn</vt:lpstr>
      <vt:lpstr>Arial</vt:lpstr>
      <vt:lpstr>Calibri</vt:lpstr>
      <vt:lpstr>Times New Roman</vt:lpstr>
      <vt:lpstr>Verdana</vt:lpstr>
      <vt:lpstr>Wingdings</vt:lpstr>
      <vt:lpstr>Wingdings 3</vt:lpstr>
      <vt:lpstr>508 Lecture</vt:lpstr>
      <vt:lpstr>Personal Finance</vt:lpstr>
      <vt:lpstr>Chapter Objectives</vt:lpstr>
      <vt:lpstr>Background on Bonds (1 of 3)</vt:lpstr>
      <vt:lpstr>Background on Bonds (2 of 3)</vt:lpstr>
      <vt:lpstr>Background on Bonds (3 of 3)</vt:lpstr>
      <vt:lpstr>Bond Characteristics (1 of 3)</vt:lpstr>
      <vt:lpstr>Bond Characteristics (2 of 3)</vt:lpstr>
      <vt:lpstr>Bond Characteristics (3 of 3)</vt:lpstr>
      <vt:lpstr>Bond TVM Example</vt:lpstr>
      <vt:lpstr>Bonds Trading in the Secondary Market</vt:lpstr>
      <vt:lpstr>Term Structure of Interest Rates</vt:lpstr>
      <vt:lpstr>Term Structure Gov’t of Canada Yields (normal yield curve)</vt:lpstr>
      <vt:lpstr>Term Structure of Interest Rates Theories</vt:lpstr>
      <vt:lpstr>Types of Bonds</vt:lpstr>
      <vt:lpstr>Corporate Bond Quotations</vt:lpstr>
      <vt:lpstr>Short-Term Debt Securities</vt:lpstr>
      <vt:lpstr>Commercial Paper</vt:lpstr>
      <vt:lpstr>Canada Savings Bonds (CSBs)</vt:lpstr>
      <vt:lpstr>Mortgage-Backed Securities (MBSs)</vt:lpstr>
      <vt:lpstr>Strip Bonds</vt:lpstr>
      <vt:lpstr>Real Return Bonds</vt:lpstr>
      <vt:lpstr>Real Return Bond Example</vt:lpstr>
      <vt:lpstr>Return from Investing in Bonds</vt:lpstr>
      <vt:lpstr>Tax Implications of Investing in Bonds</vt:lpstr>
      <vt:lpstr>Tax Implications Examples (1 of 2)</vt:lpstr>
      <vt:lpstr>Tax Implications Examples (2 of 2)</vt:lpstr>
      <vt:lpstr>Valuing a Bond</vt:lpstr>
      <vt:lpstr>Valuing a Bond TVM Example</vt:lpstr>
      <vt:lpstr>Default Risk</vt:lpstr>
      <vt:lpstr>Risk from Investing in Bonds</vt:lpstr>
      <vt:lpstr>Bond Rating Classes</vt:lpstr>
      <vt:lpstr>Focus on Ethics: Accounting Fraud and Default Risk</vt:lpstr>
      <vt:lpstr>Call Risk</vt:lpstr>
      <vt:lpstr>More Bond Risks</vt:lpstr>
      <vt:lpstr>Interest Rate Risk Example</vt:lpstr>
      <vt:lpstr>Bond Investment Strategies (1 of 2)</vt:lpstr>
      <vt:lpstr>Bond Investment Strategies (2 of 2)</vt:lpstr>
    </vt:vector>
  </TitlesOfParts>
  <Manager/>
  <Company>Pearson</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 Finance, Fourth Canadian Edition</dc:title>
  <dc:subject>Finance</dc:subject>
  <dc:creator>Jeff Madura and Hardeep Singh Gill</dc:creator>
  <cp:keywords>Finance</cp:keywords>
  <dc:description/>
  <cp:lastModifiedBy>setup</cp:lastModifiedBy>
  <cp:revision>592</cp:revision>
  <dcterms:created xsi:type="dcterms:W3CDTF">2014-07-14T20:04:21Z</dcterms:created>
  <dcterms:modified xsi:type="dcterms:W3CDTF">2018-11-29T20:06:34Z</dcterms:modified>
  <cp:category>Finance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682740</vt:lpwstr>
  </property>
  <property fmtid="{D5CDD505-2E9C-101B-9397-08002B2CF9AE}" pid="3" name="Offisync_UpdateToken">
    <vt:lpwstr>1</vt:lpwstr>
  </property>
  <property fmtid="{D5CDD505-2E9C-101B-9397-08002B2CF9AE}" pid="4" name="Jive_VersionGuid">
    <vt:lpwstr>7b502893-ac4a-4309-967d-6eb652f6b574</vt:lpwstr>
  </property>
  <property fmtid="{D5CDD505-2E9C-101B-9397-08002B2CF9AE}" pid="5" name="Offisync_ProviderInitializationData">
    <vt:lpwstr>https://neo.pearson.com</vt:lpwstr>
  </property>
  <property fmtid="{D5CDD505-2E9C-101B-9397-08002B2CF9AE}" pid="6" name="Offisync_ServerID">
    <vt:lpwstr>7e960520-0e88-4f05-9fa0-24079b61e486</vt:lpwstr>
  </property>
  <property fmtid="{D5CDD505-2E9C-101B-9397-08002B2CF9AE}" pid="7" name="Jive_LatestUserAccountName">
    <vt:lpwstr>sumit.gupta</vt:lpwstr>
  </property>
</Properties>
</file>