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3" autoAdjust="0"/>
    <p:restoredTop sz="77826"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17448"/>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eaLnBrk="1" hangingPunct="1">
              <a:lnSpc>
                <a:spcPct val="80000"/>
              </a:lnSpc>
              <a:spcBef>
                <a:spcPts val="1800"/>
              </a:spcBef>
            </a:pPr>
            <a:r>
              <a:rPr lang="en-US" altLang="en-US" dirty="0" smtClean="0">
                <a:ea typeface="ＭＳ Ｐゴシック" pitchFamily="34" charset="-128"/>
              </a:rPr>
              <a:t>They may suggest that you buy or sell securities frequently</a:t>
            </a:r>
          </a:p>
          <a:p>
            <a:pPr lvl="2" eaLnBrk="1" hangingPunct="1">
              <a:lnSpc>
                <a:spcPct val="80000"/>
              </a:lnSpc>
              <a:spcBef>
                <a:spcPts val="1800"/>
              </a:spcBef>
            </a:pPr>
            <a:r>
              <a:rPr lang="en-US" altLang="en-US" dirty="0" smtClean="0">
                <a:ea typeface="ＭＳ Ｐゴシック" pitchFamily="34" charset="-128"/>
              </a:rPr>
              <a:t>Their recommendations do not necessarily lead to better performance</a:t>
            </a:r>
          </a:p>
          <a:p>
            <a:pPr lvl="2" eaLnBrk="1" hangingPunct="1">
              <a:lnSpc>
                <a:spcPct val="80000"/>
              </a:lnSpc>
              <a:spcBef>
                <a:spcPts val="1800"/>
              </a:spcBef>
              <a:buFontTx/>
              <a:buChar char="•"/>
            </a:pPr>
            <a:r>
              <a:rPr lang="en-US" altLang="en-US" dirty="0" smtClean="0">
                <a:ea typeface="ＭＳ Ｐゴシック" pitchFamily="34" charset="-128"/>
              </a:rPr>
              <a:t>They tend to be overly optimistic about stocks</a:t>
            </a:r>
          </a:p>
          <a:p>
            <a:pPr lvl="2" eaLnBrk="1" hangingPunct="1">
              <a:lnSpc>
                <a:spcPct val="80000"/>
              </a:lnSpc>
              <a:spcBef>
                <a:spcPts val="1800"/>
              </a:spcBef>
              <a:buFontTx/>
              <a:buChar char="•"/>
            </a:pPr>
            <a:r>
              <a:rPr lang="en-US" altLang="en-US" dirty="0" smtClean="0">
                <a:ea typeface="ＭＳ Ｐゴシック" pitchFamily="34" charset="-128"/>
              </a:rPr>
              <a:t>First Call study (1999) – analysts made about 1 “sell” recommendation for every 770 “buy” recommendations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2189303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11 -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www.statcan.gc.ca/" TargetMode="External"/><Relationship Id="rId2" Type="http://schemas.openxmlformats.org/officeDocument/2006/relationships/hyperlink" Target="http://www.bankofcanada.ca/" TargetMode="External"/><Relationship Id="rId1" Type="http://schemas.openxmlformats.org/officeDocument/2006/relationships/slideLayout" Target="../slideLayouts/slideLayout4.xml"/><Relationship Id="rId4" Type="http://schemas.openxmlformats.org/officeDocument/2006/relationships/hyperlink" Target="http://www.fin.gc.ca/fin-eng.asp"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www.theglobeandmail.com/" TargetMode="External"/><Relationship Id="rId2" Type="http://schemas.openxmlformats.org/officeDocument/2006/relationships/hyperlink" Target="http://www.investcom.com/" TargetMode="External"/><Relationship Id="rId1" Type="http://schemas.openxmlformats.org/officeDocument/2006/relationships/slideLayout" Target="../slideLayouts/slideLayout4.xml"/><Relationship Id="rId5" Type="http://schemas.openxmlformats.org/officeDocument/2006/relationships/hyperlink" Target="http://www.tmx.com/" TargetMode="External"/><Relationship Id="rId4" Type="http://schemas.openxmlformats.org/officeDocument/2006/relationships/hyperlink" Target="http://ca.yahoo.com/"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financialpost.com/markets/company/profile/index.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11</a:t>
            </a:r>
            <a:endParaRPr lang="en-US" dirty="0"/>
          </a:p>
        </p:txBody>
      </p:sp>
      <p:sp>
        <p:nvSpPr>
          <p:cNvPr id="5" name="Text Placeholder 4"/>
          <p:cNvSpPr>
            <a:spLocks noGrp="1"/>
          </p:cNvSpPr>
          <p:nvPr>
            <p:ph type="body" sz="quarter" idx="15"/>
          </p:nvPr>
        </p:nvSpPr>
        <p:spPr/>
        <p:txBody>
          <a:bodyPr/>
          <a:lstStyle/>
          <a:p>
            <a:r>
              <a:rPr lang="en-US" dirty="0" smtClean="0"/>
              <a:t>Investing in </a:t>
            </a:r>
            <a:r>
              <a:rPr lang="en-US" dirty="0"/>
              <a:t>Stocks</a:t>
            </a:r>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or Selling Stocks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Can buy stock ‘on margin’ (i.e., purchasing stock with a portion of the funds borrowed from a brokerage firm (TSX max is usually 70%))</a:t>
            </a:r>
          </a:p>
          <a:p>
            <a:r>
              <a:rPr lang="en-US" dirty="0">
                <a:ea typeface="ＭＳ Ｐゴシック" pitchFamily="34" charset="-128"/>
              </a:rPr>
              <a:t>Can receive a margin call (i.e., a request to increase the cash in your account in order to return the margin to the minimum level)</a:t>
            </a:r>
          </a:p>
          <a:p>
            <a:r>
              <a:rPr lang="en-US" dirty="0">
                <a:ea typeface="ＭＳ Ｐゴシック" pitchFamily="34" charset="-128"/>
              </a:rPr>
              <a:t>Buying on margin magnifies gains </a:t>
            </a:r>
            <a:r>
              <a:rPr lang="en-US" i="1" dirty="0">
                <a:ea typeface="ＭＳ Ｐゴシック" pitchFamily="34" charset="-128"/>
              </a:rPr>
              <a:t>and</a:t>
            </a:r>
            <a:r>
              <a:rPr lang="en-US" dirty="0">
                <a:ea typeface="ＭＳ Ｐゴシック" pitchFamily="34" charset="-128"/>
              </a:rPr>
              <a:t> losses</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a </a:t>
            </a:r>
            <a:r>
              <a:rPr lang="en-US" dirty="0" smtClean="0"/>
              <a:t>Firm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smtClean="0">
                <a:ea typeface="ＭＳ Ｐゴシック" pitchFamily="34" charset="-128"/>
              </a:rPr>
              <a:t>2 </a:t>
            </a:r>
            <a:r>
              <a:rPr lang="en-US" dirty="0">
                <a:ea typeface="ＭＳ Ｐゴシック" pitchFamily="34" charset="-128"/>
              </a:rPr>
              <a:t>types of analysis: technical analysis (using historical price patterns) or fundamental analysis (using fundamental characteristics such as revenues or earnings)</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of a Firm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lnSpc>
                <a:spcPct val="90000"/>
              </a:lnSpc>
            </a:pPr>
            <a:r>
              <a:rPr lang="en-US" sz="2600" dirty="0">
                <a:ea typeface="ＭＳ Ｐゴシック" pitchFamily="34" charset="-128"/>
              </a:rPr>
              <a:t>Balance sheet: a financial statement that indicates a firm</a:t>
            </a:r>
            <a:r>
              <a:rPr lang="en-US" altLang="en-US" sz="2600" dirty="0">
                <a:ea typeface="ＭＳ Ｐゴシック" pitchFamily="34" charset="-128"/>
              </a:rPr>
              <a:t>’</a:t>
            </a:r>
            <a:r>
              <a:rPr lang="en-US" sz="2600" dirty="0">
                <a:ea typeface="ＭＳ Ｐゴシック" pitchFamily="34" charset="-128"/>
              </a:rPr>
              <a:t>s sources of funds and how it has invested its funds as of a particular point in time</a:t>
            </a:r>
          </a:p>
          <a:p>
            <a:pPr lvl="1">
              <a:lnSpc>
                <a:spcPct val="90000"/>
              </a:lnSpc>
            </a:pPr>
            <a:r>
              <a:rPr lang="en-US" dirty="0">
                <a:ea typeface="ＭＳ Ｐゴシック" pitchFamily="34" charset="-128"/>
              </a:rPr>
              <a:t>Assets = Liabilities + Shareholder</a:t>
            </a:r>
            <a:r>
              <a:rPr lang="en-US" altLang="en-US" dirty="0">
                <a:ea typeface="ＭＳ Ｐゴシック" pitchFamily="34" charset="-128"/>
              </a:rPr>
              <a:t>’</a:t>
            </a:r>
            <a:r>
              <a:rPr lang="en-US" dirty="0">
                <a:ea typeface="ＭＳ Ｐゴシック" pitchFamily="34" charset="-128"/>
              </a:rPr>
              <a:t>s Equity</a:t>
            </a:r>
          </a:p>
          <a:p>
            <a:pPr lvl="1">
              <a:lnSpc>
                <a:spcPct val="90000"/>
              </a:lnSpc>
            </a:pPr>
            <a:r>
              <a:rPr lang="en-US" dirty="0" smtClean="0">
                <a:ea typeface="ＭＳ Ｐゴシック" pitchFamily="34" charset="-128"/>
              </a:rPr>
              <a:t>Liabilities and </a:t>
            </a:r>
            <a:r>
              <a:rPr lang="en-US" dirty="0">
                <a:ea typeface="ＭＳ Ｐゴシック" pitchFamily="34" charset="-128"/>
              </a:rPr>
              <a:t>shareholder</a:t>
            </a:r>
            <a:r>
              <a:rPr lang="en-US" altLang="en-US" dirty="0">
                <a:ea typeface="ＭＳ Ｐゴシック" pitchFamily="34" charset="-128"/>
              </a:rPr>
              <a:t>’</a:t>
            </a:r>
            <a:r>
              <a:rPr lang="en-US" dirty="0">
                <a:ea typeface="ＭＳ Ｐゴシック" pitchFamily="34" charset="-128"/>
              </a:rPr>
              <a:t>s equity indicate how the firm has obtained its funds</a:t>
            </a:r>
          </a:p>
          <a:p>
            <a:pPr>
              <a:lnSpc>
                <a:spcPct val="90000"/>
              </a:lnSpc>
            </a:pPr>
            <a:r>
              <a:rPr lang="en-US" sz="2600" dirty="0">
                <a:ea typeface="ＭＳ Ｐゴシック" pitchFamily="34" charset="-128"/>
              </a:rPr>
              <a:t>Income statement: a financial statement that measures a firm</a:t>
            </a:r>
            <a:r>
              <a:rPr lang="en-US" altLang="en-US" sz="2600" dirty="0">
                <a:ea typeface="ＭＳ Ｐゴシック" pitchFamily="34" charset="-128"/>
              </a:rPr>
              <a:t>’</a:t>
            </a:r>
            <a:r>
              <a:rPr lang="en-US" sz="2600" dirty="0">
                <a:ea typeface="ＭＳ Ｐゴシック" pitchFamily="34" charset="-128"/>
              </a:rPr>
              <a:t>s revenues, expenses, and earnings over a particular period of time</a:t>
            </a:r>
          </a:p>
          <a:p>
            <a:pPr lvl="1">
              <a:lnSpc>
                <a:spcPct val="90000"/>
              </a:lnSpc>
            </a:pPr>
            <a:r>
              <a:rPr lang="en-US" dirty="0">
                <a:ea typeface="ＭＳ Ｐゴシック" pitchFamily="34" charset="-128"/>
              </a:rPr>
              <a:t>Used by investors to determine how much income the firm generated over a particular period and what expenses the firm incurred</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Firm-Specific Characteristics</a:t>
            </a:r>
          </a:p>
        </p:txBody>
      </p:sp>
      <p:sp>
        <p:nvSpPr>
          <p:cNvPr id="3" name="Content Placeholder 2"/>
          <p:cNvSpPr>
            <a:spLocks noGrp="1"/>
          </p:cNvSpPr>
          <p:nvPr>
            <p:ph idx="1"/>
          </p:nvPr>
        </p:nvSpPr>
        <p:spPr/>
        <p:txBody>
          <a:bodyPr/>
          <a:lstStyle/>
          <a:p>
            <a:pPr>
              <a:defRPr/>
            </a:pPr>
            <a:r>
              <a:rPr lang="en-US" dirty="0">
                <a:ea typeface="ＭＳ Ｐゴシック" pitchFamily="34" charset="-128"/>
              </a:rPr>
              <a:t>liquidity, financial leverage, efficiency and profitability</a:t>
            </a:r>
          </a:p>
          <a:p>
            <a:pPr lvl="1">
              <a:defRPr/>
            </a:pPr>
            <a:r>
              <a:rPr lang="en-US" dirty="0">
                <a:ea typeface="ＭＳ Ｐゴシック" pitchFamily="34" charset="-128"/>
              </a:rPr>
              <a:t>Liquidity (the ability to cover expenses)</a:t>
            </a:r>
          </a:p>
          <a:p>
            <a:pPr lvl="2">
              <a:defRPr/>
            </a:pPr>
            <a:r>
              <a:rPr lang="en-US" dirty="0">
                <a:ea typeface="ＭＳ Ｐゴシック" pitchFamily="34" charset="-128"/>
              </a:rPr>
              <a:t>Current ratio: the ratio of a firm</a:t>
            </a:r>
            <a:r>
              <a:rPr lang="en-US" altLang="en-US" dirty="0">
                <a:ea typeface="ＭＳ Ｐゴシック" pitchFamily="34" charset="-128"/>
              </a:rPr>
              <a:t>’</a:t>
            </a:r>
            <a:r>
              <a:rPr lang="en-US" dirty="0">
                <a:ea typeface="ＭＳ Ｐゴシック" pitchFamily="34" charset="-128"/>
              </a:rPr>
              <a:t>s short-term assets to its short-term liabilities</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Leverage</a:t>
            </a:r>
          </a:p>
        </p:txBody>
      </p:sp>
      <p:sp>
        <p:nvSpPr>
          <p:cNvPr id="3" name="Content Placeholder 2"/>
          <p:cNvSpPr>
            <a:spLocks noGrp="1"/>
          </p:cNvSpPr>
          <p:nvPr>
            <p:ph idx="1"/>
          </p:nvPr>
        </p:nvSpPr>
        <p:spPr/>
        <p:txBody>
          <a:bodyPr/>
          <a:lstStyle/>
          <a:p>
            <a:r>
              <a:rPr lang="en-US" dirty="0">
                <a:ea typeface="ＭＳ Ｐゴシック" pitchFamily="34" charset="-128"/>
              </a:rPr>
              <a:t>the ability to make debt payments -many firms prefer to borrow funds rather than issue stock</a:t>
            </a:r>
          </a:p>
          <a:p>
            <a:pPr lvl="1"/>
            <a:r>
              <a:rPr lang="en-US" dirty="0">
                <a:ea typeface="ＭＳ Ｐゴシック" pitchFamily="34" charset="-128"/>
              </a:rPr>
              <a:t>Debt ratio: the proportion of total assets financed with debt</a:t>
            </a:r>
          </a:p>
          <a:p>
            <a:pPr lvl="1"/>
            <a:r>
              <a:rPr lang="en-US" dirty="0">
                <a:ea typeface="ＭＳ Ｐゴシック" pitchFamily="34" charset="-128"/>
              </a:rPr>
              <a:t>Times interest earned ratio: the ratio of the firm</a:t>
            </a:r>
            <a:r>
              <a:rPr lang="en-US" altLang="en-US" dirty="0">
                <a:ea typeface="ＭＳ Ｐゴシック" pitchFamily="34" charset="-128"/>
              </a:rPr>
              <a:t>’</a:t>
            </a:r>
            <a:r>
              <a:rPr lang="en-US" dirty="0">
                <a:ea typeface="ＭＳ Ｐゴシック" pitchFamily="34" charset="-128"/>
              </a:rPr>
              <a:t>s earnings before interest and taxes to its total interest payments</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Efficiency</a:t>
            </a:r>
          </a:p>
        </p:txBody>
      </p:sp>
      <p:sp>
        <p:nvSpPr>
          <p:cNvPr id="3" name="Content Placeholder 2"/>
          <p:cNvSpPr>
            <a:spLocks noGrp="1"/>
          </p:cNvSpPr>
          <p:nvPr>
            <p:ph idx="1"/>
          </p:nvPr>
        </p:nvSpPr>
        <p:spPr/>
        <p:txBody>
          <a:bodyPr/>
          <a:lstStyle/>
          <a:p>
            <a:r>
              <a:rPr lang="en-US" dirty="0" smtClean="0">
                <a:ea typeface="ＭＳ Ｐゴシック" pitchFamily="34" charset="-128"/>
              </a:rPr>
              <a:t>how </a:t>
            </a:r>
            <a:r>
              <a:rPr lang="en-US" dirty="0">
                <a:ea typeface="ＭＳ Ｐゴシック" pitchFamily="34" charset="-128"/>
              </a:rPr>
              <a:t>efficiently </a:t>
            </a:r>
            <a:r>
              <a:rPr lang="en-US" dirty="0" smtClean="0">
                <a:ea typeface="ＭＳ Ｐゴシック" pitchFamily="34" charset="-128"/>
              </a:rPr>
              <a:t>a firm </a:t>
            </a:r>
            <a:r>
              <a:rPr lang="en-US" dirty="0">
                <a:ea typeface="ＭＳ Ｐゴシック" pitchFamily="34" charset="-128"/>
              </a:rPr>
              <a:t>uses its funds- for example to generate sales</a:t>
            </a:r>
          </a:p>
          <a:p>
            <a:pPr lvl="1"/>
            <a:r>
              <a:rPr lang="en-US" dirty="0">
                <a:ea typeface="ＭＳ Ｐゴシック" pitchFamily="34" charset="-128"/>
              </a:rPr>
              <a:t>Inventory turnover: how efficiently a firm manages its inventory; the cost of goods sold divided by average daily inventory</a:t>
            </a:r>
          </a:p>
          <a:p>
            <a:pPr lvl="1"/>
            <a:r>
              <a:rPr lang="en-US" dirty="0">
                <a:ea typeface="ＭＳ Ｐゴシック" pitchFamily="34" charset="-128"/>
              </a:rPr>
              <a:t>Average collection period: the average age of accounts receivable; accounts receivable divided by average daily sales</a:t>
            </a:r>
          </a:p>
          <a:p>
            <a:pPr lvl="1"/>
            <a:r>
              <a:rPr lang="en-US" dirty="0">
                <a:ea typeface="ＭＳ Ｐゴシック" pitchFamily="34" charset="-128"/>
              </a:rPr>
              <a:t>Asset turnover ratio: how efficiently a firm uses its assets; sales divided by average total assets</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Profitability measures</a:t>
            </a:r>
          </a:p>
        </p:txBody>
      </p:sp>
      <p:sp>
        <p:nvSpPr>
          <p:cNvPr id="3" name="Content Placeholder 2"/>
          <p:cNvSpPr>
            <a:spLocks noGrp="1"/>
          </p:cNvSpPr>
          <p:nvPr>
            <p:ph idx="1"/>
          </p:nvPr>
        </p:nvSpPr>
        <p:spPr/>
        <p:txBody>
          <a:bodyPr/>
          <a:lstStyle/>
          <a:p>
            <a:r>
              <a:rPr lang="en-US" dirty="0" smtClean="0">
                <a:ea typeface="ＭＳ Ｐゴシック" pitchFamily="34" charset="-128"/>
              </a:rPr>
              <a:t>Operating </a:t>
            </a:r>
            <a:r>
              <a:rPr lang="en-US" dirty="0">
                <a:ea typeface="ＭＳ Ｐゴシック" pitchFamily="34" charset="-128"/>
              </a:rPr>
              <a:t>profit margin: operating profit divided by sales</a:t>
            </a:r>
          </a:p>
          <a:p>
            <a:r>
              <a:rPr lang="en-US" dirty="0">
                <a:ea typeface="ＭＳ Ｐゴシック" pitchFamily="34" charset="-128"/>
              </a:rPr>
              <a:t>Net profit margin: net profit as a percentage of sales</a:t>
            </a:r>
          </a:p>
          <a:p>
            <a:r>
              <a:rPr lang="en-US" dirty="0">
                <a:ea typeface="ＭＳ Ｐゴシック" pitchFamily="34" charset="-128"/>
              </a:rPr>
              <a:t>Return on assets: net profit divided by total assets</a:t>
            </a:r>
          </a:p>
          <a:p>
            <a:r>
              <a:rPr lang="en-US" dirty="0">
                <a:ea typeface="ＭＳ Ｐゴシック" pitchFamily="34" charset="-128"/>
              </a:rPr>
              <a:t>Return on equity: net profit divided by the owners</a:t>
            </a:r>
            <a:r>
              <a:rPr lang="en-US" altLang="en-US" dirty="0">
                <a:ea typeface="ＭＳ Ｐゴシック" pitchFamily="34" charset="-128"/>
              </a:rPr>
              <a:t>’</a:t>
            </a:r>
            <a:r>
              <a:rPr lang="en-US" dirty="0">
                <a:ea typeface="ＭＳ Ｐゴシック" pitchFamily="34" charset="-128"/>
              </a:rPr>
              <a:t> investment in the firm (shareholder</a:t>
            </a:r>
            <a:r>
              <a:rPr lang="en-US" altLang="en-US" dirty="0">
                <a:ea typeface="ＭＳ Ｐゴシック" pitchFamily="34" charset="-128"/>
              </a:rPr>
              <a:t>’</a:t>
            </a:r>
            <a:r>
              <a:rPr lang="en-US" dirty="0">
                <a:ea typeface="ＭＳ Ｐゴシック" pitchFamily="34" charset="-128"/>
              </a:rPr>
              <a:t>s equity)</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Accounting Fraud</a:t>
            </a:r>
          </a:p>
        </p:txBody>
      </p:sp>
      <p:sp>
        <p:nvSpPr>
          <p:cNvPr id="3" name="Content Placeholder 2"/>
          <p:cNvSpPr>
            <a:spLocks noGrp="1"/>
          </p:cNvSpPr>
          <p:nvPr>
            <p:ph idx="1"/>
          </p:nvPr>
        </p:nvSpPr>
        <p:spPr/>
        <p:txBody>
          <a:bodyPr/>
          <a:lstStyle/>
          <a:p>
            <a:pPr>
              <a:defRPr/>
            </a:pPr>
            <a:r>
              <a:rPr lang="en-US" dirty="0"/>
              <a:t>Why?</a:t>
            </a:r>
          </a:p>
          <a:p>
            <a:pPr lvl="1">
              <a:defRPr/>
            </a:pPr>
            <a:r>
              <a:rPr lang="en-US" dirty="0"/>
              <a:t>Stock price helps determine manager compensation</a:t>
            </a:r>
          </a:p>
          <a:p>
            <a:pPr lvl="1">
              <a:defRPr/>
            </a:pPr>
            <a:r>
              <a:rPr lang="en-US" dirty="0"/>
              <a:t>Leads to a short-tem focus</a:t>
            </a:r>
          </a:p>
          <a:p>
            <a:pPr>
              <a:defRPr/>
            </a:pPr>
            <a:r>
              <a:rPr lang="en-US" dirty="0"/>
              <a:t>How?</a:t>
            </a:r>
          </a:p>
          <a:p>
            <a:pPr lvl="1">
              <a:defRPr/>
            </a:pPr>
            <a:r>
              <a:rPr lang="en-US" dirty="0"/>
              <a:t>Recognizing revenue before it is earned</a:t>
            </a:r>
          </a:p>
          <a:p>
            <a:pPr lvl="1">
              <a:defRPr/>
            </a:pPr>
            <a:r>
              <a:rPr lang="en-US" dirty="0"/>
              <a:t>Recognizing revenue from orders that are likely to be cancelled</a:t>
            </a:r>
          </a:p>
          <a:p>
            <a:pPr>
              <a:defRPr/>
            </a:pPr>
            <a:r>
              <a:rPr lang="en-US" dirty="0"/>
              <a:t>Prevention: Sarbanes-Oxley Act</a:t>
            </a:r>
          </a:p>
        </p:txBody>
      </p:sp>
    </p:spTree>
    <p:extLst>
      <p:ext uri="{BB962C8B-B14F-4D97-AF65-F5344CB8AC3E}">
        <p14:creationId xmlns:p14="http://schemas.microsoft.com/office/powerpoint/2010/main" val="1954405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 Analysis of Stocks</a:t>
            </a:r>
          </a:p>
        </p:txBody>
      </p:sp>
      <p:sp>
        <p:nvSpPr>
          <p:cNvPr id="3" name="Content Placeholder 2"/>
          <p:cNvSpPr>
            <a:spLocks noGrp="1"/>
          </p:cNvSpPr>
          <p:nvPr>
            <p:ph idx="1"/>
          </p:nvPr>
        </p:nvSpPr>
        <p:spPr/>
        <p:txBody>
          <a:bodyPr/>
          <a:lstStyle/>
          <a:p>
            <a:r>
              <a:rPr lang="en-US" dirty="0">
                <a:ea typeface="ＭＳ Ｐゴシック" pitchFamily="34" charset="-128"/>
              </a:rPr>
              <a:t>involves assessing any economic conditions that can affect a firm</a:t>
            </a:r>
            <a:r>
              <a:rPr lang="en-US" altLang="en-US" dirty="0">
                <a:ea typeface="ＭＳ Ｐゴシック" pitchFamily="34" charset="-128"/>
              </a:rPr>
              <a:t>’</a:t>
            </a:r>
            <a:r>
              <a:rPr lang="en-US" dirty="0">
                <a:ea typeface="ＭＳ Ｐゴシック" pitchFamily="34" charset="-128"/>
              </a:rPr>
              <a:t>s stock price</a:t>
            </a:r>
          </a:p>
          <a:p>
            <a:pPr lvl="1"/>
            <a:r>
              <a:rPr lang="en-US" dirty="0">
                <a:ea typeface="ＭＳ Ｐゴシック" pitchFamily="34" charset="-128"/>
              </a:rPr>
              <a:t>Economic growth commonly measured by GDP</a:t>
            </a:r>
          </a:p>
          <a:p>
            <a:pPr lvl="1"/>
            <a:r>
              <a:rPr lang="en-US" dirty="0">
                <a:ea typeface="ＭＳ Ｐゴシック" pitchFamily="34" charset="-128"/>
              </a:rPr>
              <a:t>Fiscal policy: government taxes on individuals and corporations and how it spends those taxes</a:t>
            </a:r>
          </a:p>
          <a:p>
            <a:pPr lvl="1"/>
            <a:r>
              <a:rPr lang="en-US" dirty="0">
                <a:ea typeface="ＭＳ Ｐゴシック" pitchFamily="34" charset="-128"/>
              </a:rPr>
              <a:t>Interest Rates and monetary policy: techniques used by the Bank of Canada to affect the economy of the country</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Inflation and CPI</a:t>
            </a:r>
          </a:p>
        </p:txBody>
      </p:sp>
      <p:sp>
        <p:nvSpPr>
          <p:cNvPr id="3" name="Content Placeholder 2"/>
          <p:cNvSpPr>
            <a:spLocks noGrp="1"/>
          </p:cNvSpPr>
          <p:nvPr>
            <p:ph idx="1"/>
          </p:nvPr>
        </p:nvSpPr>
        <p:spPr/>
        <p:txBody>
          <a:bodyPr/>
          <a:lstStyle/>
          <a:p>
            <a:pPr>
              <a:buFont typeface="Arial" charset="0"/>
              <a:buChar char="•"/>
              <a:defRPr/>
            </a:pPr>
            <a:r>
              <a:rPr lang="en-US" dirty="0"/>
              <a:t>Inflation: the increase in the general level of prices of products and services over a specified period</a:t>
            </a:r>
          </a:p>
          <a:p>
            <a:pPr>
              <a:defRPr/>
            </a:pPr>
            <a:r>
              <a:rPr lang="en-US" dirty="0"/>
              <a:t>Consumer price index (CPI): a measure of inflation that represents the increase in the prices of consumer products such as groceries, household products, housing, and gasoline over time</a:t>
            </a:r>
          </a:p>
        </p:txBody>
      </p:sp>
    </p:spTree>
    <p:extLst>
      <p:ext uri="{BB962C8B-B14F-4D97-AF65-F5344CB8AC3E}">
        <p14:creationId xmlns:p14="http://schemas.microsoft.com/office/powerpoint/2010/main" val="195440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buSzPct val="100000"/>
            </a:pPr>
            <a:r>
              <a:rPr lang="en-US" dirty="0">
                <a:ea typeface="ＭＳ Ｐゴシック" pitchFamily="34" charset="-128"/>
              </a:rPr>
              <a:t>Identify the functions of stock exchanges</a:t>
            </a:r>
          </a:p>
          <a:p>
            <a:pPr marL="256032" indent="-256032">
              <a:buSzPct val="100000"/>
            </a:pPr>
            <a:r>
              <a:rPr lang="en-US" dirty="0">
                <a:ea typeface="ＭＳ Ｐゴシック" pitchFamily="34" charset="-128"/>
              </a:rPr>
              <a:t>Describe how to interpret stock quotations</a:t>
            </a:r>
          </a:p>
          <a:p>
            <a:pPr marL="256032" indent="-256032">
              <a:buSzPct val="100000"/>
            </a:pPr>
            <a:r>
              <a:rPr lang="en-US" dirty="0">
                <a:ea typeface="ＭＳ Ｐゴシック" pitchFamily="34" charset="-128"/>
              </a:rPr>
              <a:t>Explain how to:</a:t>
            </a:r>
          </a:p>
          <a:p>
            <a:pPr marL="740664" lvl="1"/>
            <a:r>
              <a:rPr lang="en-US" dirty="0" smtClean="0">
                <a:ea typeface="ＭＳ Ｐゴシック" pitchFamily="34" charset="-128"/>
              </a:rPr>
              <a:t>execute </a:t>
            </a:r>
            <a:r>
              <a:rPr lang="en-US" dirty="0">
                <a:ea typeface="ＭＳ Ｐゴシック" pitchFamily="34" charset="-128"/>
              </a:rPr>
              <a:t>the purchase or sale of stocks</a:t>
            </a:r>
          </a:p>
          <a:p>
            <a:pPr marL="740664" lvl="1"/>
            <a:r>
              <a:rPr lang="en-US" dirty="0">
                <a:ea typeface="ＭＳ Ｐゴシック" pitchFamily="34" charset="-128"/>
              </a:rPr>
              <a:t>analyze a stock</a:t>
            </a:r>
          </a:p>
          <a:p>
            <a:pPr marL="740664" lvl="1"/>
            <a:r>
              <a:rPr lang="en-US" dirty="0">
                <a:ea typeface="ＭＳ Ｐゴシック" pitchFamily="34" charset="-128"/>
              </a:rPr>
              <a:t>value stocks</a:t>
            </a:r>
          </a:p>
          <a:p>
            <a:pPr marL="740664" lvl="1"/>
            <a:r>
              <a:rPr lang="en-US" dirty="0">
                <a:ea typeface="ＭＳ Ｐゴシック" pitchFamily="34" charset="-128"/>
              </a:rPr>
              <a:t>assess your stock portfolio</a:t>
            </a:r>
            <a:r>
              <a:rPr lang="en-US" altLang="en-US" dirty="0">
                <a:ea typeface="ＭＳ Ｐゴシック" pitchFamily="34" charset="-128"/>
              </a:rPr>
              <a:t>’</a:t>
            </a:r>
            <a:r>
              <a:rPr lang="en-US" dirty="0">
                <a:ea typeface="ＭＳ Ｐゴシック" pitchFamily="34" charset="-128"/>
              </a:rPr>
              <a:t>s performance</a:t>
            </a:r>
            <a:endParaRPr lang="en-US" dirty="0"/>
          </a:p>
        </p:txBody>
      </p:sp>
    </p:spTree>
    <p:extLst>
      <p:ext uri="{BB962C8B-B14F-4D97-AF65-F5344CB8AC3E}">
        <p14:creationId xmlns:p14="http://schemas.microsoft.com/office/powerpoint/2010/main" val="3078989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48"/>
            <a:ext cx="8229600" cy="626852"/>
          </a:xfrm>
        </p:spPr>
        <p:txBody>
          <a:bodyPr/>
          <a:lstStyle/>
          <a:p>
            <a:r>
              <a:rPr lang="en-US" dirty="0"/>
              <a:t>Sources of Economic Information</a:t>
            </a:r>
          </a:p>
        </p:txBody>
      </p:sp>
      <p:sp>
        <p:nvSpPr>
          <p:cNvPr id="3" name="Content Placeholder 2"/>
          <p:cNvSpPr>
            <a:spLocks noGrp="1"/>
          </p:cNvSpPr>
          <p:nvPr>
            <p:ph idx="1"/>
          </p:nvPr>
        </p:nvSpPr>
        <p:spPr>
          <a:xfrm>
            <a:off x="457200" y="990600"/>
            <a:ext cx="8229600" cy="533400"/>
          </a:xfrm>
        </p:spPr>
        <p:txBody>
          <a:bodyPr/>
          <a:lstStyle/>
          <a:p>
            <a:pPr marL="0" indent="0">
              <a:buNone/>
            </a:pPr>
            <a:r>
              <a:rPr lang="en-US" sz="2400" b="1" dirty="0" smtClean="0"/>
              <a:t>Exhibit 11.4 </a:t>
            </a:r>
            <a:r>
              <a:rPr lang="en-US" sz="2400" dirty="0" smtClean="0"/>
              <a:t>Sources </a:t>
            </a:r>
            <a:r>
              <a:rPr lang="en-US" sz="2400" dirty="0"/>
              <a:t>of Economic </a:t>
            </a:r>
            <a:r>
              <a:rPr lang="en-US" sz="2400" dirty="0" smtClean="0"/>
              <a:t>Information</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2382977829"/>
              </p:ext>
            </p:extLst>
          </p:nvPr>
        </p:nvGraphicFramePr>
        <p:xfrm>
          <a:off x="457200" y="1634614"/>
          <a:ext cx="8305800" cy="4480052"/>
        </p:xfrm>
        <a:graphic>
          <a:graphicData uri="http://schemas.openxmlformats.org/drawingml/2006/table">
            <a:tbl>
              <a:tblPr firstRow="1">
                <a:tableStyleId>{3B4B98B0-60AC-42C2-AFA5-B58CD77FA1E5}</a:tableStyleId>
              </a:tblPr>
              <a:tblGrid>
                <a:gridCol w="8305800">
                  <a:extLst>
                    <a:ext uri="{9D8B030D-6E8A-4147-A177-3AD203B41FA5}">
                      <a16:colId xmlns:a16="http://schemas.microsoft.com/office/drawing/2014/main" val="20000"/>
                    </a:ext>
                  </a:extLst>
                </a:gridCol>
              </a:tblGrid>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Pro-65Bold"/>
                        </a:rPr>
                        <a:t>Published Sources</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Bank of Canada Weekly Financial Statistics: </a:t>
                      </a:r>
                      <a:r>
                        <a:rPr lang="en-US" sz="1400" dirty="0">
                          <a:solidFill>
                            <a:srgbClr val="000000"/>
                          </a:solidFill>
                          <a:effectLst/>
                          <a:latin typeface="+mn-lt"/>
                          <a:ea typeface="Calibri"/>
                          <a:cs typeface="UniversLTPro-55Roman"/>
                        </a:rPr>
                        <a:t>provides key banking and money market statistics.</a:t>
                      </a:r>
                      <a:endParaRPr lang="en-US" sz="14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The Daily: </a:t>
                      </a:r>
                      <a:r>
                        <a:rPr lang="en-US" sz="1400" dirty="0">
                          <a:solidFill>
                            <a:srgbClr val="000000"/>
                          </a:solidFill>
                          <a:effectLst/>
                          <a:latin typeface="+mn-lt"/>
                          <a:ea typeface="Calibri"/>
                          <a:cs typeface="UniversLTPro-55Roman"/>
                        </a:rPr>
                        <a:t>issues news releases on current social and economic conditions and announces new products. It provides a comprehensive one-stop overview of new information available from Statistics Canada.</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Bank of Canada Monetary Policy Report and Update: </a:t>
                      </a:r>
                      <a:r>
                        <a:rPr lang="en-US" sz="1400" dirty="0">
                          <a:solidFill>
                            <a:srgbClr val="000000"/>
                          </a:solidFill>
                          <a:effectLst/>
                          <a:latin typeface="+mn-lt"/>
                          <a:ea typeface="Calibri"/>
                          <a:cs typeface="UniversLTPro-55Roman"/>
                        </a:rPr>
                        <a:t>provides a detailed summary of the Bank’s policies and strategies, and of the economic climate and its implications for inflation.</a:t>
                      </a:r>
                      <a:endParaRPr lang="en-US" sz="14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b="1" dirty="0">
                          <a:solidFill>
                            <a:srgbClr val="000000"/>
                          </a:solidFill>
                          <a:effectLst/>
                          <a:latin typeface="+mn-lt"/>
                          <a:ea typeface="Calibri"/>
                          <a:cs typeface="UniversLTPro-65Bold"/>
                        </a:rPr>
                        <a:t>Online Sources </a:t>
                      </a:r>
                      <a:endParaRPr lang="en-US" sz="14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Bank of Canada (</a:t>
                      </a:r>
                      <a:r>
                        <a:rPr lang="en-US" sz="1400" b="1" dirty="0">
                          <a:solidFill>
                            <a:srgbClr val="000000"/>
                          </a:solidFill>
                          <a:effectLst/>
                          <a:latin typeface="+mn-lt"/>
                          <a:ea typeface="Calibri"/>
                          <a:cs typeface="UniversLTPro-65Bold"/>
                          <a:hlinkClick r:id="rId2"/>
                        </a:rPr>
                        <a:t>www.bankofcanada.ca/</a:t>
                      </a:r>
                      <a:r>
                        <a:rPr lang="en-US" sz="1400" b="1" dirty="0">
                          <a:solidFill>
                            <a:srgbClr val="000000"/>
                          </a:solidFill>
                          <a:effectLst/>
                          <a:latin typeface="+mn-lt"/>
                          <a:ea typeface="Calibri"/>
                          <a:cs typeface="UniversLTPro-65Bold"/>
                        </a:rPr>
                        <a:t>): </a:t>
                      </a:r>
                      <a:r>
                        <a:rPr lang="en-US" sz="1400" dirty="0">
                          <a:solidFill>
                            <a:srgbClr val="000000"/>
                          </a:solidFill>
                          <a:effectLst/>
                          <a:latin typeface="+mn-lt"/>
                          <a:ea typeface="Calibri"/>
                          <a:cs typeface="UniversLTPro-55Roman"/>
                        </a:rPr>
                        <a:t>provides reports on interest rates, other economic conditions, and news announcements about various economic indicators.</a:t>
                      </a:r>
                      <a:endParaRPr lang="en-US" sz="1400" dirty="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Statistics Canada (</a:t>
                      </a:r>
                      <a:r>
                        <a:rPr lang="en-US" sz="1400" b="1" dirty="0">
                          <a:solidFill>
                            <a:srgbClr val="005AFF"/>
                          </a:solidFill>
                          <a:effectLst/>
                          <a:latin typeface="+mn-lt"/>
                          <a:ea typeface="Calibri"/>
                          <a:cs typeface="UniversLTPro-65Bold"/>
                          <a:hlinkClick r:id="rId3"/>
                        </a:rPr>
                        <a:t>www.statcan.gc.ca</a:t>
                      </a:r>
                      <a:r>
                        <a:rPr lang="en-US" sz="1400" b="1" dirty="0">
                          <a:solidFill>
                            <a:srgbClr val="000000"/>
                          </a:solidFill>
                          <a:effectLst/>
                          <a:latin typeface="+mn-lt"/>
                          <a:ea typeface="Calibri"/>
                          <a:cs typeface="UniversLTPro-65Bold"/>
                        </a:rPr>
                        <a:t>): </a:t>
                      </a:r>
                      <a:r>
                        <a:rPr lang="en-US" sz="1400" dirty="0">
                          <a:solidFill>
                            <a:srgbClr val="000000"/>
                          </a:solidFill>
                          <a:effectLst/>
                          <a:latin typeface="+mn-lt"/>
                          <a:ea typeface="Calibri"/>
                          <a:cs typeface="UniversLTPro-55Roman"/>
                        </a:rPr>
                        <a:t>provides information and news about economic conditions by subject area.</a:t>
                      </a:r>
                      <a:endParaRPr lang="en-US" sz="14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504825" marR="0" lvl="0" indent="-285750">
                        <a:lnSpc>
                          <a:spcPct val="115000"/>
                        </a:lnSpc>
                        <a:spcBef>
                          <a:spcPts val="0"/>
                        </a:spcBef>
                        <a:spcAft>
                          <a:spcPts val="0"/>
                        </a:spcAft>
                        <a:buFont typeface="Arial" pitchFamily="34" charset="0"/>
                        <a:buChar char="•"/>
                      </a:pPr>
                      <a:r>
                        <a:rPr lang="en-US" sz="1400" b="1" dirty="0">
                          <a:solidFill>
                            <a:srgbClr val="000000"/>
                          </a:solidFill>
                          <a:effectLst/>
                          <a:latin typeface="+mn-lt"/>
                          <a:ea typeface="Calibri"/>
                          <a:cs typeface="UniversLTPro-65Bold"/>
                        </a:rPr>
                        <a:t>Department of Finance Canada (</a:t>
                      </a:r>
                      <a:r>
                        <a:rPr lang="en-US" sz="1400" b="1" dirty="0">
                          <a:solidFill>
                            <a:srgbClr val="005AFF"/>
                          </a:solidFill>
                          <a:effectLst/>
                          <a:latin typeface="+mn-lt"/>
                          <a:ea typeface="Calibri"/>
                          <a:cs typeface="UniversLTPro-65Bold"/>
                          <a:hlinkClick r:id="rId4"/>
                        </a:rPr>
                        <a:t>www.fin.gc.ca/fin-eng.asp</a:t>
                      </a:r>
                      <a:r>
                        <a:rPr lang="en-US" sz="1400" b="1" dirty="0">
                          <a:solidFill>
                            <a:srgbClr val="000000"/>
                          </a:solidFill>
                          <a:effectLst/>
                          <a:latin typeface="+mn-lt"/>
                          <a:ea typeface="Calibri"/>
                          <a:cs typeface="UniversLTPro-65Bold"/>
                        </a:rPr>
                        <a:t>): </a:t>
                      </a:r>
                      <a:r>
                        <a:rPr lang="en-US" sz="1400" dirty="0">
                          <a:solidFill>
                            <a:srgbClr val="000000"/>
                          </a:solidFill>
                          <a:effectLst/>
                          <a:latin typeface="+mn-lt"/>
                          <a:ea typeface="Calibri"/>
                          <a:cs typeface="UniversLTPro-55Roman"/>
                        </a:rPr>
                        <a:t>provides detailed information on economic and fiscal conditions</a:t>
                      </a:r>
                      <a:endParaRPr lang="en-US" sz="1400" dirty="0">
                        <a:effectLst/>
                        <a:latin typeface="+mn-lt"/>
                        <a:ea typeface="Calibri"/>
                        <a:cs typeface="Times New Roman"/>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54405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 Analysis of Stocks</a:t>
            </a:r>
          </a:p>
        </p:txBody>
      </p:sp>
      <p:sp>
        <p:nvSpPr>
          <p:cNvPr id="3" name="Content Placeholder 2"/>
          <p:cNvSpPr>
            <a:spLocks noGrp="1"/>
          </p:cNvSpPr>
          <p:nvPr>
            <p:ph idx="1"/>
          </p:nvPr>
        </p:nvSpPr>
        <p:spPr/>
        <p:txBody>
          <a:bodyPr/>
          <a:lstStyle/>
          <a:p>
            <a:pPr>
              <a:defRPr/>
            </a:pPr>
            <a:r>
              <a:rPr lang="en-US" dirty="0"/>
              <a:t>Increased demand generally leads to higher stock prices</a:t>
            </a:r>
          </a:p>
          <a:p>
            <a:pPr>
              <a:defRPr/>
            </a:pPr>
            <a:r>
              <a:rPr lang="en-US" dirty="0"/>
              <a:t>Changes in competition also affect demand, earnings, and stock prices</a:t>
            </a:r>
          </a:p>
        </p:txBody>
      </p:sp>
    </p:spTree>
    <p:extLst>
      <p:ext uri="{BB962C8B-B14F-4D97-AF65-F5344CB8AC3E}">
        <p14:creationId xmlns:p14="http://schemas.microsoft.com/office/powerpoint/2010/main" val="19544056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 Indicators</a:t>
            </a:r>
          </a:p>
        </p:txBody>
      </p:sp>
      <p:sp>
        <p:nvSpPr>
          <p:cNvPr id="3" name="Content Placeholder 2"/>
          <p:cNvSpPr>
            <a:spLocks noGrp="1"/>
          </p:cNvSpPr>
          <p:nvPr>
            <p:ph idx="1"/>
          </p:nvPr>
        </p:nvSpPr>
        <p:spPr/>
        <p:txBody>
          <a:bodyPr/>
          <a:lstStyle/>
          <a:p>
            <a:pPr>
              <a:buFont typeface="Arial" charset="0"/>
              <a:buChar char="•"/>
              <a:defRPr/>
            </a:pPr>
            <a:r>
              <a:rPr lang="en-US" dirty="0"/>
              <a:t>Publications and online sources can be used to obtain information on specific industries</a:t>
            </a:r>
          </a:p>
          <a:p>
            <a:pPr>
              <a:buFont typeface="Arial" charset="0"/>
              <a:buChar char="•"/>
              <a:defRPr/>
            </a:pPr>
            <a:r>
              <a:rPr lang="en-US" dirty="0"/>
              <a:t>Industry stock indices measure how the market value of the firms within the </a:t>
            </a:r>
            <a:r>
              <a:rPr lang="en-US"/>
              <a:t>industry </a:t>
            </a:r>
            <a:r>
              <a:rPr lang="en-US" smtClean="0"/>
              <a:t>have changed </a:t>
            </a:r>
            <a:r>
              <a:rPr lang="en-US" dirty="0"/>
              <a:t>over a specified period</a:t>
            </a:r>
          </a:p>
        </p:txBody>
      </p:sp>
    </p:spTree>
    <p:extLst>
      <p:ext uri="{BB962C8B-B14F-4D97-AF65-F5344CB8AC3E}">
        <p14:creationId xmlns:p14="http://schemas.microsoft.com/office/powerpoint/2010/main" val="1954405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26852"/>
          </a:xfrm>
        </p:spPr>
        <p:txBody>
          <a:bodyPr/>
          <a:lstStyle/>
          <a:p>
            <a:r>
              <a:rPr lang="en-US" dirty="0"/>
              <a:t>Sources of Industry Information</a:t>
            </a:r>
          </a:p>
        </p:txBody>
      </p:sp>
      <p:sp>
        <p:nvSpPr>
          <p:cNvPr id="3" name="Content Placeholder 2"/>
          <p:cNvSpPr>
            <a:spLocks noGrp="1"/>
          </p:cNvSpPr>
          <p:nvPr>
            <p:ph idx="1"/>
          </p:nvPr>
        </p:nvSpPr>
        <p:spPr>
          <a:xfrm>
            <a:off x="457200" y="990600"/>
            <a:ext cx="8229600" cy="533400"/>
          </a:xfrm>
        </p:spPr>
        <p:txBody>
          <a:bodyPr/>
          <a:lstStyle/>
          <a:p>
            <a:pPr marL="0" indent="0">
              <a:buNone/>
            </a:pPr>
            <a:r>
              <a:rPr lang="en-US" sz="2400" b="1" dirty="0" smtClean="0"/>
              <a:t>Exhibit 11.5 </a:t>
            </a:r>
            <a:r>
              <a:rPr lang="en-US" sz="2400" dirty="0" smtClean="0"/>
              <a:t>Sources </a:t>
            </a:r>
            <a:r>
              <a:rPr lang="en-US" sz="2400" dirty="0"/>
              <a:t>of Industry Information</a:t>
            </a:r>
          </a:p>
        </p:txBody>
      </p:sp>
      <p:graphicFrame>
        <p:nvGraphicFramePr>
          <p:cNvPr id="5" name="Table 4"/>
          <p:cNvGraphicFramePr>
            <a:graphicFrameLocks noGrp="1"/>
          </p:cNvGraphicFramePr>
          <p:nvPr>
            <p:extLst>
              <p:ext uri="{D42A27DB-BD31-4B8C-83A1-F6EECF244321}">
                <p14:modId xmlns:p14="http://schemas.microsoft.com/office/powerpoint/2010/main" val="1918975185"/>
              </p:ext>
            </p:extLst>
          </p:nvPr>
        </p:nvGraphicFramePr>
        <p:xfrm>
          <a:off x="457200" y="1524000"/>
          <a:ext cx="8229600" cy="4296664"/>
        </p:xfrm>
        <a:graphic>
          <a:graphicData uri="http://schemas.openxmlformats.org/drawingml/2006/table">
            <a:tbl>
              <a:tblPr firstRow="1">
                <a:tableStyleId>{3B4B98B0-60AC-42C2-AFA5-B58CD77FA1E5}</a:tableStyleId>
              </a:tblPr>
              <a:tblGrid>
                <a:gridCol w="8229600">
                  <a:extLst>
                    <a:ext uri="{9D8B030D-6E8A-4147-A177-3AD203B41FA5}">
                      <a16:colId xmlns:a16="http://schemas.microsoft.com/office/drawing/2014/main" val="20000"/>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Published Sources</a:t>
                      </a:r>
                      <a:endParaRPr lang="en-US"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Although some government publications offer industry information, the most popular sources are provided by the private sector.</a:t>
                      </a:r>
                      <a:endParaRPr lang="en-US"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1"/>
                  </a:ext>
                </a:extLst>
              </a:tr>
              <a:tr h="370840">
                <a:tc>
                  <a:txBody>
                    <a:bodyPr/>
                    <a:lstStyle/>
                    <a:p>
                      <a:pPr marL="514350" marR="0" lvl="0" indent="-179388">
                        <a:lnSpc>
                          <a:spcPct val="115000"/>
                        </a:lnSpc>
                        <a:spcBef>
                          <a:spcPts val="0"/>
                        </a:spcBef>
                        <a:spcAft>
                          <a:spcPts val="0"/>
                        </a:spcAft>
                        <a:buFont typeface="Arial" pitchFamily="34" charset="0"/>
                        <a:buChar char="•"/>
                      </a:pPr>
                      <a:r>
                        <a:rPr lang="en-US" sz="1400" b="1" dirty="0">
                          <a:effectLst/>
                          <a:latin typeface="+mn-lt"/>
                          <a:ea typeface="Calibri"/>
                          <a:cs typeface="UniversLTPro-65Bold"/>
                        </a:rPr>
                        <a:t>Value Line Industry Survey: </a:t>
                      </a:r>
                      <a:r>
                        <a:rPr lang="en-US" sz="1400" dirty="0">
                          <a:effectLst/>
                          <a:latin typeface="+mn-lt"/>
                          <a:ea typeface="Calibri"/>
                          <a:cs typeface="UniversLTPro-55Roman"/>
                        </a:rPr>
                        <a:t>provides an industry outlook, performance levels of various industries, and financial statistics for firms in each industry over time</a:t>
                      </a:r>
                      <a:r>
                        <a:rPr lang="en-US" sz="1400" dirty="0" smtClean="0">
                          <a:effectLst/>
                          <a:latin typeface="+mn-lt"/>
                          <a:ea typeface="Calibri"/>
                          <a:cs typeface="UniversLTPro-55Roman"/>
                        </a:rPr>
                        <a:t>.</a:t>
                      </a:r>
                    </a:p>
                    <a:p>
                      <a:pPr marL="514350" marR="0" lvl="0" indent="-179388">
                        <a:lnSpc>
                          <a:spcPct val="115000"/>
                        </a:lnSpc>
                        <a:spcBef>
                          <a:spcPts val="0"/>
                        </a:spcBef>
                        <a:spcAft>
                          <a:spcPts val="0"/>
                        </a:spcAft>
                        <a:buFont typeface="Arial" pitchFamily="34" charset="0"/>
                        <a:buChar char="•"/>
                      </a:pPr>
                      <a:r>
                        <a:rPr lang="en-US" sz="1400" b="1" dirty="0" smtClean="0">
                          <a:effectLst/>
                          <a:latin typeface="+mn-lt"/>
                          <a:ea typeface="Calibri"/>
                          <a:cs typeface="UniversLTPro-65Bold"/>
                        </a:rPr>
                        <a:t>Report on Canada’s Industrial Performance: </a:t>
                      </a:r>
                      <a:r>
                        <a:rPr lang="en-US" sz="1400" dirty="0" smtClean="0">
                          <a:effectLst/>
                          <a:latin typeface="+mn-lt"/>
                          <a:ea typeface="Calibri"/>
                          <a:cs typeface="UniversLTPro-55Roman"/>
                        </a:rPr>
                        <a:t>provides a semi-annual analysis of the current economic and financial performance of Canadian industries.</a:t>
                      </a:r>
                    </a:p>
                    <a:p>
                      <a:pPr marL="514350" marR="0" lvl="0" indent="-179388" algn="l" defTabSz="914400" rtl="0" eaLnBrk="1" fontAlgn="auto" latinLnBrk="0" hangingPunct="1">
                        <a:lnSpc>
                          <a:spcPct val="115000"/>
                        </a:lnSpc>
                        <a:spcBef>
                          <a:spcPts val="0"/>
                        </a:spcBef>
                        <a:spcAft>
                          <a:spcPts val="0"/>
                        </a:spcAft>
                        <a:buClrTx/>
                        <a:buSzTx/>
                        <a:buFont typeface="Arial" pitchFamily="34" charset="0"/>
                        <a:buChar char="•"/>
                        <a:tabLst/>
                        <a:defRPr/>
                      </a:pPr>
                      <a:r>
                        <a:rPr lang="en-US" sz="1400" b="1" dirty="0" smtClean="0">
                          <a:effectLst/>
                          <a:latin typeface="+mn-lt"/>
                          <a:ea typeface="Calibri"/>
                          <a:cs typeface="UniversLTPro-65Bold"/>
                        </a:rPr>
                        <a:t>Standard &amp; Poor’s Analysts Handbook: </a:t>
                      </a:r>
                      <a:r>
                        <a:rPr lang="en-US" sz="1400" dirty="0" smtClean="0">
                          <a:effectLst/>
                          <a:latin typeface="+mn-lt"/>
                          <a:ea typeface="Calibri"/>
                          <a:cs typeface="UniversLTPro-55Roman"/>
                        </a:rPr>
                        <a:t>provides financial statistics for various industries over time.</a:t>
                      </a:r>
                      <a:endParaRPr lang="en-US" sz="1400" dirty="0" smtClean="0">
                        <a:effectLst/>
                        <a:latin typeface="+mn-lt"/>
                        <a:ea typeface="Calibri"/>
                        <a:cs typeface="Times New Roman"/>
                      </a:endParaRPr>
                    </a:p>
                  </a:txBody>
                  <a:tcPr marL="68580" marR="68580" marT="0" marB="0" anchor="ct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Online </a:t>
                      </a:r>
                      <a:r>
                        <a:rPr lang="en-US" sz="1400" b="1" dirty="0" smtClean="0">
                          <a:effectLst/>
                          <a:latin typeface="+mn-lt"/>
                          <a:ea typeface="Calibri"/>
                          <a:cs typeface="UniversLTPro-65Bold"/>
                        </a:rPr>
                        <a:t>Sources</a:t>
                      </a:r>
                    </a:p>
                    <a:p>
                      <a:pPr marL="514350" marR="0" lvl="0" indent="-179388">
                        <a:lnSpc>
                          <a:spcPct val="115000"/>
                        </a:lnSpc>
                        <a:spcBef>
                          <a:spcPts val="0"/>
                        </a:spcBef>
                        <a:spcAft>
                          <a:spcPts val="0"/>
                        </a:spcAft>
                        <a:buFont typeface="Arial" pitchFamily="34" charset="0"/>
                        <a:buChar char="•"/>
                      </a:pPr>
                      <a:r>
                        <a:rPr lang="en-US" sz="1400" b="1" dirty="0" err="1" smtClean="0">
                          <a:effectLst/>
                          <a:latin typeface="+mn-lt"/>
                          <a:ea typeface="Calibri"/>
                          <a:cs typeface="UniversLTPro-65Bold"/>
                        </a:rPr>
                        <a:t>Investcom</a:t>
                      </a:r>
                      <a:r>
                        <a:rPr lang="en-US" sz="1400" b="1" dirty="0" smtClean="0">
                          <a:effectLst/>
                          <a:latin typeface="+mn-lt"/>
                          <a:ea typeface="Calibri"/>
                          <a:cs typeface="UniversLTPro-65Bold"/>
                        </a:rPr>
                        <a:t> (</a:t>
                      </a:r>
                      <a:r>
                        <a:rPr lang="en-US" sz="1400" b="1" dirty="0" smtClean="0">
                          <a:effectLst/>
                          <a:latin typeface="+mn-lt"/>
                          <a:ea typeface="Calibri"/>
                          <a:cs typeface="UniversLTPro-65Bold"/>
                          <a:hlinkClick r:id="rId2"/>
                        </a:rPr>
                        <a:t>www.investcom.com</a:t>
                      </a:r>
                      <a:r>
                        <a:rPr lang="en-US" sz="1400" b="1" dirty="0" smtClean="0">
                          <a:effectLst/>
                          <a:latin typeface="+mn-lt"/>
                          <a:ea typeface="Calibri"/>
                          <a:cs typeface="UniversLTPro-65Bold"/>
                        </a:rPr>
                        <a:t>): </a:t>
                      </a:r>
                      <a:r>
                        <a:rPr lang="en-US" sz="1400" dirty="0" smtClean="0">
                          <a:effectLst/>
                          <a:latin typeface="+mn-lt"/>
                          <a:ea typeface="Calibri"/>
                          <a:cs typeface="UniversLTPro-55Roman"/>
                        </a:rPr>
                        <a:t>identifies the performance of various industry sectors on a daily basis.</a:t>
                      </a:r>
                    </a:p>
                    <a:p>
                      <a:pPr marL="514350" marR="0" lvl="0" indent="-179388">
                        <a:lnSpc>
                          <a:spcPct val="115000"/>
                        </a:lnSpc>
                        <a:spcBef>
                          <a:spcPts val="0"/>
                        </a:spcBef>
                        <a:spcAft>
                          <a:spcPts val="0"/>
                        </a:spcAft>
                        <a:buFont typeface="Arial" pitchFamily="34" charset="0"/>
                        <a:buChar char="•"/>
                      </a:pPr>
                      <a:r>
                        <a:rPr lang="en-US" sz="1400" b="1" dirty="0" smtClean="0">
                          <a:effectLst/>
                          <a:latin typeface="+mn-lt"/>
                          <a:ea typeface="Calibri"/>
                          <a:cs typeface="UniversLTPro-65Bold"/>
                        </a:rPr>
                        <a:t>Report on Business (</a:t>
                      </a:r>
                      <a:r>
                        <a:rPr lang="en-US" sz="1400" b="1" dirty="0" smtClean="0">
                          <a:effectLst/>
                          <a:latin typeface="+mn-lt"/>
                          <a:ea typeface="Calibri"/>
                          <a:cs typeface="UniversLTPro-65Bold"/>
                          <a:hlinkClick r:id="rId3"/>
                        </a:rPr>
                        <a:t>www.theglobeandmail.com</a:t>
                      </a:r>
                      <a:r>
                        <a:rPr lang="en-US" sz="1400" b="1" dirty="0" smtClean="0">
                          <a:effectLst/>
                          <a:latin typeface="+mn-lt"/>
                          <a:ea typeface="Calibri"/>
                          <a:cs typeface="UniversLTPro-65Bold"/>
                        </a:rPr>
                        <a:t>, then click on "Business"): </a:t>
                      </a:r>
                      <a:r>
                        <a:rPr lang="en-US" sz="1400" dirty="0" smtClean="0">
                          <a:effectLst/>
                          <a:latin typeface="+mn-lt"/>
                          <a:ea typeface="Calibri"/>
                          <a:cs typeface="UniversLTPro-55Roman"/>
                        </a:rPr>
                        <a:t>contains news articles related to specific industries.</a:t>
                      </a:r>
                      <a:endParaRPr lang="en-US" sz="1400" dirty="0" smtClean="0">
                        <a:effectLst/>
                        <a:latin typeface="+mn-lt"/>
                        <a:ea typeface="Calibri"/>
                        <a:cs typeface="Times New Roman"/>
                      </a:endParaRPr>
                    </a:p>
                    <a:p>
                      <a:pPr marL="514350" marR="0" lvl="0" indent="-179388">
                        <a:lnSpc>
                          <a:spcPct val="115000"/>
                        </a:lnSpc>
                        <a:spcBef>
                          <a:spcPts val="0"/>
                        </a:spcBef>
                        <a:spcAft>
                          <a:spcPts val="0"/>
                        </a:spcAft>
                        <a:buFont typeface="Arial" pitchFamily="34" charset="0"/>
                        <a:buChar char="•"/>
                      </a:pPr>
                      <a:r>
                        <a:rPr lang="en-US" sz="1400" b="1" dirty="0" smtClean="0">
                          <a:effectLst/>
                          <a:latin typeface="+mn-lt"/>
                          <a:ea typeface="Calibri"/>
                          <a:cs typeface="UniversLTPro-65Bold"/>
                        </a:rPr>
                        <a:t>Yahoo! Canada (</a:t>
                      </a:r>
                      <a:r>
                        <a:rPr lang="en-US" sz="1400" b="1" dirty="0" smtClean="0">
                          <a:effectLst/>
                          <a:latin typeface="+mn-lt"/>
                          <a:ea typeface="Calibri"/>
                          <a:cs typeface="UniversLTPro-65Bold"/>
                          <a:hlinkClick r:id="rId4"/>
                        </a:rPr>
                        <a:t>http://ca.yahoo.com</a:t>
                      </a:r>
                      <a:r>
                        <a:rPr lang="en-US" sz="1400" b="1" dirty="0" smtClean="0">
                          <a:effectLst/>
                          <a:latin typeface="+mn-lt"/>
                          <a:ea typeface="Calibri"/>
                          <a:cs typeface="UniversLTPro-65Bold"/>
                        </a:rPr>
                        <a:t>): </a:t>
                      </a:r>
                      <a:r>
                        <a:rPr lang="en-US" sz="1400" dirty="0" smtClean="0">
                          <a:effectLst/>
                          <a:latin typeface="+mn-lt"/>
                          <a:ea typeface="Calibri"/>
                          <a:cs typeface="UniversLTPro-55Roman"/>
                        </a:rPr>
                        <a:t>provides financial news and statistics for each industry.</a:t>
                      </a:r>
                      <a:endParaRPr lang="en-US" sz="1400" dirty="0" smtClean="0">
                        <a:effectLst/>
                        <a:latin typeface="+mn-lt"/>
                        <a:ea typeface="Calibri"/>
                        <a:cs typeface="Times New Roman"/>
                      </a:endParaRPr>
                    </a:p>
                    <a:p>
                      <a:pPr marL="514350" marR="0" lvl="0" indent="-179388">
                        <a:lnSpc>
                          <a:spcPct val="115000"/>
                        </a:lnSpc>
                        <a:spcBef>
                          <a:spcPts val="0"/>
                        </a:spcBef>
                        <a:spcAft>
                          <a:spcPts val="0"/>
                        </a:spcAft>
                        <a:buFont typeface="Arial" pitchFamily="34" charset="0"/>
                        <a:buChar char="•"/>
                      </a:pPr>
                      <a:r>
                        <a:rPr lang="en-US" sz="1400" b="1" dirty="0" smtClean="0">
                          <a:effectLst/>
                          <a:latin typeface="+mn-lt"/>
                          <a:ea typeface="Calibri"/>
                          <a:cs typeface="UniversLTPro-65Bold"/>
                        </a:rPr>
                        <a:t>TMX Group (</a:t>
                      </a:r>
                      <a:r>
                        <a:rPr lang="en-US" sz="1400" b="1" dirty="0" smtClean="0">
                          <a:effectLst/>
                          <a:latin typeface="+mn-lt"/>
                          <a:ea typeface="Calibri"/>
                          <a:cs typeface="UniversLTPro-65Bold"/>
                          <a:hlinkClick r:id="rId5"/>
                        </a:rPr>
                        <a:t>www.tmx.com</a:t>
                      </a:r>
                      <a:r>
                        <a:rPr lang="en-US" sz="1400" b="1" dirty="0" smtClean="0">
                          <a:effectLst/>
                          <a:latin typeface="+mn-lt"/>
                          <a:ea typeface="Calibri"/>
                          <a:cs typeface="UniversLTPro-65Bold"/>
                        </a:rPr>
                        <a:t>): </a:t>
                      </a:r>
                      <a:r>
                        <a:rPr lang="en-US" sz="1400" dirty="0" smtClean="0">
                          <a:effectLst/>
                          <a:latin typeface="+mn-lt"/>
                          <a:ea typeface="Calibri"/>
                          <a:cs typeface="UniversLTPro-55Roman"/>
                        </a:rPr>
                        <a:t>provides equity and bond market indices for various industry sectors.</a:t>
                      </a:r>
                      <a:endParaRPr lang="en-US" sz="24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54405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That Increase and Decrease a Stock Price</a:t>
            </a:r>
          </a:p>
        </p:txBody>
      </p:sp>
      <p:sp>
        <p:nvSpPr>
          <p:cNvPr id="4" name="Content Placeholder 3"/>
          <p:cNvSpPr>
            <a:spLocks noGrp="1"/>
          </p:cNvSpPr>
          <p:nvPr>
            <p:ph idx="1"/>
          </p:nvPr>
        </p:nvSpPr>
        <p:spPr>
          <a:xfrm>
            <a:off x="457200" y="1600201"/>
            <a:ext cx="2895600" cy="1097280"/>
          </a:xfrm>
        </p:spPr>
        <p:txBody>
          <a:bodyPr/>
          <a:lstStyle/>
          <a:p>
            <a:r>
              <a:rPr lang="en-US" dirty="0"/>
              <a:t>Integrating Your Analyses</a:t>
            </a:r>
          </a:p>
        </p:txBody>
      </p:sp>
      <p:sp>
        <p:nvSpPr>
          <p:cNvPr id="5" name="Content Placeholder 4"/>
          <p:cNvSpPr>
            <a:spLocks noGrp="1"/>
          </p:cNvSpPr>
          <p:nvPr>
            <p:ph idx="13"/>
          </p:nvPr>
        </p:nvSpPr>
        <p:spPr>
          <a:xfrm>
            <a:off x="457200" y="3962400"/>
            <a:ext cx="2331720" cy="1238249"/>
          </a:xfrm>
          <a:solidFill>
            <a:schemeClr val="bg2">
              <a:lumMod val="20000"/>
              <a:lumOff val="80000"/>
            </a:schemeClr>
          </a:solidFill>
          <a:ln w="12700">
            <a:solidFill>
              <a:schemeClr val="bg2"/>
            </a:solidFill>
          </a:ln>
        </p:spPr>
        <p:txBody>
          <a:bodyPr lIns="91440" tIns="91440" rIns="91440" bIns="91440"/>
          <a:lstStyle/>
          <a:p>
            <a:pPr marL="0" indent="0" algn="ctr">
              <a:buNone/>
            </a:pPr>
            <a:r>
              <a:rPr lang="en-US" altLang="en-US" sz="1800" dirty="0"/>
              <a:t>Free App: The </a:t>
            </a:r>
            <a:r>
              <a:rPr lang="en-US" altLang="en-US" sz="1800" dirty="0" err="1"/>
              <a:t>Nutshel</a:t>
            </a:r>
            <a:r>
              <a:rPr lang="en-US" altLang="en-US" sz="1800" dirty="0"/>
              <a:t> Stocks- Fundamental Analysis</a:t>
            </a:r>
            <a:endParaRPr lang="en-US" sz="1800" dirty="0"/>
          </a:p>
        </p:txBody>
      </p:sp>
      <p:pic>
        <p:nvPicPr>
          <p:cNvPr id="3" name="Picture 2" descr="EXHIBIT 11.6 Factors that Increase and Decrease a Stock’s Price&#10;An illustration with two flow charts, one showing the factors that increase a stock's price, and one showing the factors that decrease a stock's price.&#10;The first flow chart, Factors that Increase a Stock's Price, starts on the left with Strong Economic Growth, Low Interest Rates, Low Inflation, Strong Industry Conditions, and Proper Decisions by the Firm, which all point to a box labeled &quot;Investors expect firm to perform well,&quot; which points to a box labeled &quot;Strong demand for firm's stock; low supply of firm's shares for sale,&quot; leading to the final box labeled &quot;Increase in firm's stock price.&quot;  &#10;The second flow chart, Factors that Decrease a Stock's Price, starts on the left with Weak Economy, High Interest Rates, High Inflation, Weak Industry Conditions, and Improper Decisions by the Firm, which all point to a box labeled &quot;Investors expect firm to perform poorly,&quot; which points to a box labeled &quot;Weak demand for firm's stock; large supply of firm's shares for sale,&quot; leading to the final box labeled &quot;Decrease in firm's stock price.&quo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1219200"/>
            <a:ext cx="4348679" cy="4966767"/>
          </a:xfrm>
          <a:prstGeom prst="rect">
            <a:avLst/>
          </a:prstGeom>
        </p:spPr>
      </p:pic>
    </p:spTree>
    <p:extLst>
      <p:ext uri="{BB962C8B-B14F-4D97-AF65-F5344CB8AC3E}">
        <p14:creationId xmlns:p14="http://schemas.microsoft.com/office/powerpoint/2010/main" val="1954405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Valuation</a:t>
            </a:r>
          </a:p>
        </p:txBody>
      </p:sp>
      <p:sp>
        <p:nvSpPr>
          <p:cNvPr id="3" name="Content Placeholder 2"/>
          <p:cNvSpPr>
            <a:spLocks noGrp="1"/>
          </p:cNvSpPr>
          <p:nvPr>
            <p:ph idx="1"/>
          </p:nvPr>
        </p:nvSpPr>
        <p:spPr/>
        <p:txBody>
          <a:bodyPr/>
          <a:lstStyle/>
          <a:p>
            <a:pPr>
              <a:defRPr/>
            </a:pPr>
            <a:r>
              <a:rPr lang="en-US" dirty="0"/>
              <a:t>Stock price: demand versus supply </a:t>
            </a:r>
          </a:p>
          <a:p>
            <a:pPr lvl="1">
              <a:defRPr/>
            </a:pPr>
            <a:r>
              <a:rPr lang="en-US" dirty="0"/>
              <a:t>Identify a firm that you think may perform well in the future</a:t>
            </a:r>
          </a:p>
          <a:p>
            <a:pPr lvl="1">
              <a:defRPr/>
            </a:pPr>
            <a:r>
              <a:rPr lang="en-US" dirty="0"/>
              <a:t>Buy a stock when you think that it is undervalued</a:t>
            </a:r>
          </a:p>
          <a:p>
            <a:pPr lvl="1">
              <a:defRPr/>
            </a:pPr>
            <a:r>
              <a:rPr lang="en-US" dirty="0"/>
              <a:t>Value a stock using technical or fundamental analysis</a:t>
            </a:r>
          </a:p>
          <a:p>
            <a:pPr>
              <a:defRPr/>
            </a:pPr>
            <a:r>
              <a:rPr lang="en-US" dirty="0"/>
              <a:t>Intrinsic valuation model versus a relative valuation model</a:t>
            </a:r>
          </a:p>
        </p:txBody>
      </p:sp>
    </p:spTree>
    <p:extLst>
      <p:ext uri="{BB962C8B-B14F-4D97-AF65-F5344CB8AC3E}">
        <p14:creationId xmlns:p14="http://schemas.microsoft.com/office/powerpoint/2010/main" val="1954405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Dividend </a:t>
            </a:r>
            <a:r>
              <a:rPr lang="en-US" dirty="0" smtClean="0"/>
              <a:t>Discount Model (</a:t>
            </a:r>
            <a:r>
              <a:rPr lang="en-US" dirty="0"/>
              <a:t>DDM)</a:t>
            </a:r>
          </a:p>
        </p:txBody>
      </p:sp>
      <p:sp>
        <p:nvSpPr>
          <p:cNvPr id="3" name="Content Placeholder 2"/>
          <p:cNvSpPr>
            <a:spLocks noGrp="1"/>
          </p:cNvSpPr>
          <p:nvPr>
            <p:ph idx="1"/>
          </p:nvPr>
        </p:nvSpPr>
        <p:spPr/>
        <p:txBody>
          <a:bodyPr/>
          <a:lstStyle/>
          <a:p>
            <a:pPr>
              <a:defRPr/>
            </a:pPr>
            <a:r>
              <a:rPr lang="en-US" dirty="0">
                <a:ea typeface="ＭＳ Ｐゴシック" pitchFamily="34" charset="-128"/>
              </a:rPr>
              <a:t>a method of valuing stocks in which a firm</a:t>
            </a:r>
            <a:r>
              <a:rPr lang="en-US" altLang="en-US" dirty="0">
                <a:ea typeface="ＭＳ Ｐゴシック" pitchFamily="34" charset="-128"/>
              </a:rPr>
              <a:t>’</a:t>
            </a:r>
            <a:r>
              <a:rPr lang="en-US" dirty="0">
                <a:ea typeface="ＭＳ Ｐゴシック" pitchFamily="34" charset="-128"/>
              </a:rPr>
              <a:t>s future dividend payments are discounted at an appropriate rate of interest</a:t>
            </a:r>
          </a:p>
          <a:p>
            <a:pPr lvl="1">
              <a:defRPr/>
            </a:pPr>
            <a:r>
              <a:rPr lang="en-US" dirty="0">
                <a:ea typeface="ＭＳ Ｐゴシック" pitchFamily="34" charset="-128"/>
              </a:rPr>
              <a:t>Works best for mature firms that pay a large stable dividend</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the DDM Method</a:t>
            </a:r>
          </a:p>
        </p:txBody>
      </p:sp>
      <p:sp>
        <p:nvSpPr>
          <p:cNvPr id="3" name="Content Placeholder 2"/>
          <p:cNvSpPr>
            <a:spLocks noGrp="1"/>
          </p:cNvSpPr>
          <p:nvPr>
            <p:ph idx="1"/>
          </p:nvPr>
        </p:nvSpPr>
        <p:spPr/>
        <p:txBody>
          <a:bodyPr/>
          <a:lstStyle/>
          <a:p>
            <a:pPr>
              <a:defRPr/>
            </a:pPr>
            <a:r>
              <a:rPr lang="en-US" dirty="0"/>
              <a:t>Dividend payments may not be stable over time</a:t>
            </a:r>
          </a:p>
          <a:p>
            <a:pPr>
              <a:defRPr/>
            </a:pPr>
            <a:r>
              <a:rPr lang="en-US" dirty="0"/>
              <a:t>Growth rate in dividends is difficult to predict</a:t>
            </a:r>
          </a:p>
          <a:p>
            <a:pPr>
              <a:defRPr/>
            </a:pPr>
            <a:r>
              <a:rPr lang="en-US" dirty="0"/>
              <a:t>Dividends may not accurately reflect the cash flows available to shareholders</a:t>
            </a:r>
          </a:p>
          <a:p>
            <a:pPr>
              <a:defRPr/>
            </a:pPr>
            <a:r>
              <a:rPr lang="en-US" dirty="0"/>
              <a:t>Model cannot be applied to firms that do not pay dividends</a:t>
            </a:r>
          </a:p>
        </p:txBody>
      </p:sp>
    </p:spTree>
    <p:extLst>
      <p:ext uri="{BB962C8B-B14F-4D97-AF65-F5344CB8AC3E}">
        <p14:creationId xmlns:p14="http://schemas.microsoft.com/office/powerpoint/2010/main" val="1954405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Price-Earnings (</a:t>
            </a:r>
            <a:r>
              <a:rPr lang="en-US" dirty="0"/>
              <a:t>P/E) </a:t>
            </a:r>
            <a:r>
              <a:rPr lang="en-US" dirty="0" smtClean="0"/>
              <a:t>Method</a:t>
            </a:r>
            <a:endParaRPr lang="en-US" dirty="0"/>
          </a:p>
        </p:txBody>
      </p:sp>
      <p:sp>
        <p:nvSpPr>
          <p:cNvPr id="3" name="Content Placeholder 2"/>
          <p:cNvSpPr>
            <a:spLocks noGrp="1"/>
          </p:cNvSpPr>
          <p:nvPr>
            <p:ph idx="1"/>
          </p:nvPr>
        </p:nvSpPr>
        <p:spPr>
          <a:xfrm>
            <a:off x="457200" y="1600201"/>
            <a:ext cx="8229600" cy="1447800"/>
          </a:xfrm>
        </p:spPr>
        <p:txBody>
          <a:bodyPr/>
          <a:lstStyle/>
          <a:p>
            <a:r>
              <a:rPr lang="en-US" dirty="0">
                <a:ea typeface="ＭＳ Ｐゴシック" pitchFamily="34" charset="-128"/>
              </a:rPr>
              <a:t>a method of valuing stocks in which a specific firm</a:t>
            </a:r>
            <a:r>
              <a:rPr lang="en-US" altLang="en-US" dirty="0">
                <a:ea typeface="ＭＳ Ｐゴシック" pitchFamily="34" charset="-128"/>
              </a:rPr>
              <a:t>’</a:t>
            </a:r>
            <a:r>
              <a:rPr lang="en-US" dirty="0">
                <a:ea typeface="ＭＳ Ｐゴシック" pitchFamily="34" charset="-128"/>
              </a:rPr>
              <a:t>s earnings per share are multiplied by the mean industry price-earnings (P/E) ratio</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284632228"/>
              </p:ext>
            </p:extLst>
          </p:nvPr>
        </p:nvGraphicFramePr>
        <p:xfrm>
          <a:off x="2261283" y="3556399"/>
          <a:ext cx="4621434" cy="420135"/>
        </p:xfrm>
        <a:graphic>
          <a:graphicData uri="http://schemas.openxmlformats.org/presentationml/2006/ole">
            <mc:AlternateContent xmlns:mc="http://schemas.openxmlformats.org/markup-compatibility/2006">
              <mc:Choice xmlns:v="urn:schemas-microsoft-com:vml" Requires="v">
                <p:oleObj spid="_x0000_s1055" name="Equation" r:id="rId3" imgW="2235200" imgH="203200" progId="Equation.DSMT4">
                  <p:embed/>
                </p:oleObj>
              </mc:Choice>
              <mc:Fallback>
                <p:oleObj name="Equation" r:id="rId3" imgW="2235200" imgH="203200" progId="Equation.DSMT4">
                  <p:embed/>
                  <p:pic>
                    <p:nvPicPr>
                      <p:cNvPr id="0"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1283" y="3556399"/>
                        <a:ext cx="4621434" cy="4201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544056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of the P/E Method</a:t>
            </a:r>
          </a:p>
        </p:txBody>
      </p:sp>
      <p:sp>
        <p:nvSpPr>
          <p:cNvPr id="3" name="Content Placeholder 2"/>
          <p:cNvSpPr>
            <a:spLocks noGrp="1"/>
          </p:cNvSpPr>
          <p:nvPr>
            <p:ph idx="1"/>
          </p:nvPr>
        </p:nvSpPr>
        <p:spPr/>
        <p:txBody>
          <a:bodyPr/>
          <a:lstStyle/>
          <a:p>
            <a:pPr>
              <a:defRPr/>
            </a:pPr>
            <a:r>
              <a:rPr lang="en-US" dirty="0"/>
              <a:t>Forecasting earnings is </a:t>
            </a:r>
            <a:r>
              <a:rPr lang="en-US" dirty="0" err="1"/>
              <a:t>is</a:t>
            </a:r>
            <a:r>
              <a:rPr lang="en-US" dirty="0"/>
              <a:t> difficult</a:t>
            </a:r>
          </a:p>
          <a:p>
            <a:pPr>
              <a:defRPr/>
            </a:pPr>
            <a:r>
              <a:rPr lang="en-US" dirty="0"/>
              <a:t>What is the proper P/E multiple that should be used to value a stock?</a:t>
            </a:r>
          </a:p>
          <a:p>
            <a:pPr>
              <a:defRPr/>
            </a:pPr>
            <a:r>
              <a:rPr lang="en-US" dirty="0"/>
              <a:t>Results will vary depending on the firms selected to derive a mean industry P/E ratio</a:t>
            </a:r>
          </a:p>
          <a:p>
            <a:pPr>
              <a:buFont typeface="Arial" charset="0"/>
              <a:buChar char="•"/>
              <a:defRPr/>
            </a:pPr>
            <a:r>
              <a:rPr lang="en-US" dirty="0"/>
              <a:t>Some firms are involved in multiple industries</a:t>
            </a:r>
          </a:p>
        </p:txBody>
      </p:sp>
    </p:spTree>
    <p:extLst>
      <p:ext uri="{BB962C8B-B14F-4D97-AF65-F5344CB8AC3E}">
        <p14:creationId xmlns:p14="http://schemas.microsoft.com/office/powerpoint/2010/main" val="1954405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a:t>
            </a:r>
            <a:r>
              <a:rPr lang="en-US" dirty="0" smtClean="0"/>
              <a:t>Exchanges </a:t>
            </a:r>
            <a:r>
              <a:rPr lang="en-US" sz="2000" b="0" dirty="0" smtClean="0"/>
              <a:t>(1 of 2)</a:t>
            </a:r>
            <a:endParaRPr lang="en-US" b="0" dirty="0"/>
          </a:p>
        </p:txBody>
      </p:sp>
      <p:sp>
        <p:nvSpPr>
          <p:cNvPr id="3" name="Content Placeholder 2"/>
          <p:cNvSpPr>
            <a:spLocks noGrp="1"/>
          </p:cNvSpPr>
          <p:nvPr>
            <p:ph idx="1"/>
          </p:nvPr>
        </p:nvSpPr>
        <p:spPr>
          <a:xfrm>
            <a:off x="457200" y="1600200"/>
            <a:ext cx="8229600" cy="4648200"/>
          </a:xfrm>
        </p:spPr>
        <p:txBody>
          <a:bodyPr/>
          <a:lstStyle/>
          <a:p>
            <a:pPr>
              <a:lnSpc>
                <a:spcPct val="90000"/>
              </a:lnSpc>
              <a:spcBef>
                <a:spcPts val="1200"/>
              </a:spcBef>
            </a:pPr>
            <a:r>
              <a:rPr lang="en-US" sz="2400" dirty="0">
                <a:ea typeface="ＭＳ Ｐゴシック" pitchFamily="34" charset="-128"/>
              </a:rPr>
              <a:t>Stock exchanges: facilities that allow investors to purchase or sell existing stocks, a stock must be listed on a stock exchange in order to be traded there</a:t>
            </a:r>
          </a:p>
          <a:p>
            <a:pPr>
              <a:lnSpc>
                <a:spcPct val="90000"/>
              </a:lnSpc>
              <a:spcBef>
                <a:spcPts val="1200"/>
              </a:spcBef>
            </a:pPr>
            <a:r>
              <a:rPr lang="en-US" sz="2400" dirty="0">
                <a:ea typeface="ＭＳ Ｐゴシック" pitchFamily="34" charset="-128"/>
              </a:rPr>
              <a:t>Canadian stocks are traded on two markets:</a:t>
            </a:r>
          </a:p>
          <a:p>
            <a:pPr lvl="1">
              <a:lnSpc>
                <a:spcPct val="90000"/>
              </a:lnSpc>
            </a:pPr>
            <a:r>
              <a:rPr lang="en-US" dirty="0">
                <a:ea typeface="ＭＳ Ｐゴシック" pitchFamily="34" charset="-128"/>
              </a:rPr>
              <a:t>Toronto Stock Exchange (TSX)</a:t>
            </a:r>
          </a:p>
          <a:p>
            <a:pPr lvl="1">
              <a:lnSpc>
                <a:spcPct val="90000"/>
              </a:lnSpc>
            </a:pPr>
            <a:r>
              <a:rPr lang="en-US" dirty="0">
                <a:ea typeface="ＭＳ Ｐゴシック" pitchFamily="34" charset="-128"/>
              </a:rPr>
              <a:t>TSX Venture Exchange- public venture capital </a:t>
            </a:r>
          </a:p>
          <a:p>
            <a:pPr lvl="1">
              <a:lnSpc>
                <a:spcPct val="90000"/>
              </a:lnSpc>
            </a:pPr>
            <a:r>
              <a:rPr lang="en-US" dirty="0">
                <a:ea typeface="ＭＳ Ｐゴシック" pitchFamily="34" charset="-128"/>
              </a:rPr>
              <a:t>Venture capital: investors</a:t>
            </a:r>
            <a:r>
              <a:rPr lang="en-US" altLang="en-US" dirty="0">
                <a:ea typeface="ＭＳ Ｐゴシック" pitchFamily="34" charset="-128"/>
              </a:rPr>
              <a:t>’</a:t>
            </a:r>
            <a:r>
              <a:rPr lang="en-US" dirty="0">
                <a:ea typeface="ＭＳ Ｐゴシック" pitchFamily="34" charset="-128"/>
              </a:rPr>
              <a:t> funds destined for risky, new businesses with tremendous growth potential</a:t>
            </a:r>
          </a:p>
          <a:p>
            <a:pPr>
              <a:lnSpc>
                <a:spcPct val="90000"/>
              </a:lnSpc>
              <a:spcBef>
                <a:spcPts val="1200"/>
              </a:spcBef>
            </a:pPr>
            <a:r>
              <a:rPr lang="en-US" sz="2400" dirty="0">
                <a:ea typeface="ＭＳ Ｐゴシック" pitchFamily="34" charset="-128"/>
              </a:rPr>
              <a:t>Montreal Exchange- derivatives exchange</a:t>
            </a:r>
          </a:p>
          <a:p>
            <a:pPr>
              <a:lnSpc>
                <a:spcPct val="90000"/>
              </a:lnSpc>
              <a:spcBef>
                <a:spcPts val="1200"/>
              </a:spcBef>
            </a:pPr>
            <a:r>
              <a:rPr lang="en-US" sz="2400" dirty="0">
                <a:ea typeface="ＭＳ Ｐゴシック" pitchFamily="34" charset="-128"/>
              </a:rPr>
              <a:t>TSX listing requirements: a firm must meet minimum listing requirements in areas such as revenue, cash flow, net tangible assets, working capital, and cash</a:t>
            </a:r>
            <a:endParaRPr lang="en-US" dirty="0"/>
          </a:p>
        </p:txBody>
      </p:sp>
    </p:spTree>
    <p:extLst>
      <p:ext uri="{BB962C8B-B14F-4D97-AF65-F5344CB8AC3E}">
        <p14:creationId xmlns:p14="http://schemas.microsoft.com/office/powerpoint/2010/main" val="26147943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Efficient </a:t>
            </a:r>
            <a:r>
              <a:rPr lang="en-US" dirty="0" smtClean="0"/>
              <a:t>Stock Market</a:t>
            </a:r>
            <a:endParaRPr lang="en-US" dirty="0"/>
          </a:p>
        </p:txBody>
      </p:sp>
      <p:sp>
        <p:nvSpPr>
          <p:cNvPr id="3" name="Content Placeholder 2"/>
          <p:cNvSpPr>
            <a:spLocks noGrp="1"/>
          </p:cNvSpPr>
          <p:nvPr>
            <p:ph idx="1"/>
          </p:nvPr>
        </p:nvSpPr>
        <p:spPr/>
        <p:txBody>
          <a:bodyPr/>
          <a:lstStyle/>
          <a:p>
            <a:r>
              <a:rPr lang="en-US" dirty="0" smtClean="0">
                <a:ea typeface="ＭＳ Ｐゴシック" pitchFamily="34" charset="-128"/>
              </a:rPr>
              <a:t>a market in which stock prices fully reflect information that is available to investors</a:t>
            </a:r>
          </a:p>
          <a:p>
            <a:pPr lvl="1"/>
            <a:r>
              <a:rPr lang="en-US" dirty="0" smtClean="0">
                <a:ea typeface="ＭＳ Ｐゴシック" pitchFamily="34" charset="-128"/>
              </a:rPr>
              <a:t>An efficient stock market implies that you and other investors will not be able to identify stocks that are undervalued because stocks are valued properly by the market</a:t>
            </a:r>
          </a:p>
          <a:p>
            <a:pPr lvl="1"/>
            <a:r>
              <a:rPr lang="en-US" dirty="0" smtClean="0">
                <a:ea typeface="ＭＳ Ｐゴシック" pitchFamily="34" charset="-128"/>
              </a:rPr>
              <a:t>Stock selections by an investor will not consistently beat the market</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Assessing Performance of Stock Investments</a:t>
            </a:r>
          </a:p>
        </p:txBody>
      </p:sp>
      <p:sp>
        <p:nvSpPr>
          <p:cNvPr id="3" name="Content Placeholder 2"/>
          <p:cNvSpPr>
            <a:spLocks noGrp="1"/>
          </p:cNvSpPr>
          <p:nvPr>
            <p:ph idx="1"/>
          </p:nvPr>
        </p:nvSpPr>
        <p:spPr>
          <a:xfrm>
            <a:off x="457200" y="1600200"/>
            <a:ext cx="8229600" cy="4800600"/>
          </a:xfrm>
        </p:spPr>
        <p:txBody>
          <a:bodyPr/>
          <a:lstStyle/>
          <a:p>
            <a:pPr marL="0" indent="0">
              <a:spcBef>
                <a:spcPts val="1200"/>
              </a:spcBef>
              <a:buNone/>
            </a:pPr>
            <a:r>
              <a:rPr lang="en-US" sz="2400" dirty="0"/>
              <a:t>Compare Returns to an </a:t>
            </a:r>
            <a:r>
              <a:rPr lang="en-US" sz="2400" dirty="0" smtClean="0"/>
              <a:t>Index </a:t>
            </a:r>
          </a:p>
          <a:p>
            <a:pPr marL="0" indent="0">
              <a:spcBef>
                <a:spcPts val="1200"/>
              </a:spcBef>
              <a:buNone/>
            </a:pPr>
            <a:r>
              <a:rPr lang="en-US" sz="1600" dirty="0" smtClean="0"/>
              <a:t>Stephanie Spratt invested in one stock about one year (or four quarters) ago. The returns on her stock are shown in Column 2 of Exhibit 11.7. Her return was lowest in the first quarter but increased in the following three quarters. Stephanie wants to compare her stock’s return to the market in general to get a true assessment of its performance. This comparison will indicate whether her specific selection generated a higher return than she could have earned by simply investing in a stock index. In Exhibit 11.7, the return on a market index over the same period is shown in Column 3. Given the information in Columns 2 and 3, Stephanie determines the excess return on her stock as</a:t>
            </a:r>
          </a:p>
          <a:p>
            <a:pPr marL="0" indent="0" algn="ctr">
              <a:spcBef>
                <a:spcPts val="1200"/>
              </a:spcBef>
              <a:buNone/>
            </a:pPr>
            <a:r>
              <a:rPr lang="en-US" sz="1600" i="1" dirty="0" smtClean="0"/>
              <a:t>ER </a:t>
            </a:r>
            <a:r>
              <a:rPr lang="en-US" sz="1600" dirty="0"/>
              <a:t>= </a:t>
            </a:r>
            <a:r>
              <a:rPr lang="en-US" sz="1600" i="1" dirty="0"/>
              <a:t>R </a:t>
            </a:r>
            <a:r>
              <a:rPr lang="en-US" sz="1600" dirty="0" smtClean="0"/>
              <a:t>− </a:t>
            </a:r>
            <a:r>
              <a:rPr lang="en-US" sz="1600" i="1" dirty="0" err="1"/>
              <a:t>Ri</a:t>
            </a:r>
            <a:endParaRPr lang="en-US" sz="1600" dirty="0"/>
          </a:p>
          <a:p>
            <a:pPr marL="0" indent="0">
              <a:spcBef>
                <a:spcPts val="1200"/>
              </a:spcBef>
              <a:buNone/>
            </a:pPr>
            <a:r>
              <a:rPr lang="en-US" sz="1600" dirty="0"/>
              <a:t>where </a:t>
            </a:r>
            <a:r>
              <a:rPr lang="en-US" sz="1600" i="1" dirty="0"/>
              <a:t>ER </a:t>
            </a:r>
            <a:r>
              <a:rPr lang="en-US" sz="1600" dirty="0"/>
              <a:t>is excess return, </a:t>
            </a:r>
            <a:r>
              <a:rPr lang="en-US" sz="1600" i="1" dirty="0"/>
              <a:t>R </a:t>
            </a:r>
            <a:r>
              <a:rPr lang="en-US" sz="1600" dirty="0"/>
              <a:t>is the return on her stock, and </a:t>
            </a:r>
            <a:r>
              <a:rPr lang="en-US" sz="1600" i="1" dirty="0" err="1"/>
              <a:t>Ri</a:t>
            </a:r>
            <a:r>
              <a:rPr lang="en-US" sz="1600" i="1" dirty="0"/>
              <a:t> </a:t>
            </a:r>
            <a:r>
              <a:rPr lang="en-US" sz="1600" dirty="0"/>
              <a:t>is the return on the stock index. </a:t>
            </a:r>
            <a:endParaRPr lang="en-US" sz="1600" dirty="0" smtClean="0"/>
          </a:p>
          <a:p>
            <a:pPr marL="0" indent="0">
              <a:spcBef>
                <a:spcPts val="1200"/>
              </a:spcBef>
              <a:buNone/>
            </a:pPr>
            <a:r>
              <a:rPr lang="en-US" sz="1600" dirty="0" smtClean="0"/>
              <a:t>The </a:t>
            </a:r>
            <a:r>
              <a:rPr lang="en-US" sz="1600" dirty="0"/>
              <a:t>excess return of the stock was negative in each of the four quarters. Stephanie is disappointed in its performance and decides to sell it in the near future if its performance does not improve. She intends to review her initial evaluation to ensure that her assumptions were correct when she conducted her analysis</a:t>
            </a:r>
            <a:r>
              <a:rPr lang="en-US" sz="1600" dirty="0" smtClean="0"/>
              <a:t>.</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Performance Evaluation</a:t>
            </a:r>
          </a:p>
        </p:txBody>
      </p:sp>
      <p:sp>
        <p:nvSpPr>
          <p:cNvPr id="5" name="Content Placeholder 2"/>
          <p:cNvSpPr>
            <a:spLocks noGrp="1"/>
          </p:cNvSpPr>
          <p:nvPr>
            <p:ph idx="1"/>
          </p:nvPr>
        </p:nvSpPr>
        <p:spPr>
          <a:xfrm>
            <a:off x="457200" y="1600201"/>
            <a:ext cx="8229600" cy="434340"/>
          </a:xfrm>
        </p:spPr>
        <p:txBody>
          <a:bodyPr/>
          <a:lstStyle/>
          <a:p>
            <a:pPr marL="0" indent="0">
              <a:buNone/>
            </a:pPr>
            <a:r>
              <a:rPr lang="en-US" sz="2400" b="1" dirty="0" smtClean="0"/>
              <a:t>Exhibit 11.7 </a:t>
            </a:r>
            <a:r>
              <a:rPr lang="en-US" sz="2400" dirty="0" smtClean="0"/>
              <a:t>Stock </a:t>
            </a:r>
            <a:r>
              <a:rPr lang="en-US" sz="2400" dirty="0"/>
              <a:t>Performance </a:t>
            </a:r>
            <a:r>
              <a:rPr lang="en-US" sz="2400" dirty="0" smtClean="0"/>
              <a:t>Evaluation</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175448320"/>
              </p:ext>
            </p:extLst>
          </p:nvPr>
        </p:nvGraphicFramePr>
        <p:xfrm>
          <a:off x="457200" y="2133600"/>
          <a:ext cx="8229600" cy="2420112"/>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Pro-65Bold"/>
                        </a:rPr>
                        <a:t> </a:t>
                      </a:r>
                      <a:r>
                        <a:rPr lang="en-US" sz="1600" b="1" dirty="0" smtClean="0">
                          <a:solidFill>
                            <a:schemeClr val="bg1"/>
                          </a:solidFill>
                          <a:effectLst/>
                          <a:latin typeface="+mn-lt"/>
                          <a:ea typeface="Calibri"/>
                          <a:cs typeface="UniversLTPro-65Bold"/>
                        </a:rPr>
                        <a:t>Blank</a:t>
                      </a:r>
                      <a:endParaRPr lang="en-US" sz="2800" dirty="0">
                        <a:solidFill>
                          <a:schemeClr val="bg1"/>
                        </a:solidFill>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Return on Stephanie’s Stock</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Return on a Canadian Stock Index</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Excess Return of Stephanie’s Stock (above the market)</a:t>
                      </a:r>
                      <a:endParaRPr lang="en-US" sz="28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Quarter 1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Pro-55Roman"/>
                        </a:rPr>
                        <a:t>−1</a:t>
                      </a:r>
                      <a:r>
                        <a:rPr lang="en-US" sz="1600" dirty="0">
                          <a:effectLst/>
                          <a:latin typeface="+mn-lt"/>
                          <a:ea typeface="Calibri"/>
                          <a:cs typeface="UniversLTPro-55Roman"/>
                        </a:rPr>
                        <a:t>%</a:t>
                      </a:r>
                      <a:endParaRPr lang="en-US" sz="28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dirty="0">
                          <a:effectLst/>
                          <a:latin typeface="+mn-lt"/>
                          <a:ea typeface="Calibri"/>
                          <a:cs typeface="UniversLTPro-55Roman"/>
                        </a:rPr>
                        <a:t>3%</a:t>
                      </a:r>
                      <a:endParaRPr lang="en-US" sz="2800" dirty="0">
                        <a:effectLst/>
                        <a:latin typeface="+mn-lt"/>
                        <a:ea typeface="Calibri"/>
                        <a:cs typeface="Times New Roman"/>
                      </a:endParaRPr>
                    </a:p>
                  </a:txBody>
                  <a:tcPr marL="822960"/>
                </a:tc>
                <a:tc>
                  <a:txBody>
                    <a:bodyPr/>
                    <a:lstStyle/>
                    <a:p>
                      <a:pPr marL="0" marR="0" algn="ctr">
                        <a:lnSpc>
                          <a:spcPct val="115000"/>
                        </a:lnSpc>
                        <a:spcBef>
                          <a:spcPts val="0"/>
                        </a:spcBef>
                        <a:spcAft>
                          <a:spcPts val="0"/>
                        </a:spcAft>
                      </a:pPr>
                      <a:r>
                        <a:rPr lang="en-US" sz="1600" dirty="0" smtClean="0">
                          <a:effectLst/>
                          <a:latin typeface="+mn-lt"/>
                          <a:ea typeface="Calibri"/>
                          <a:cs typeface="UniversLTPro-55Roman"/>
                        </a:rPr>
                        <a:t>−4</a:t>
                      </a:r>
                      <a:r>
                        <a:rPr lang="en-US" sz="1600" dirty="0">
                          <a:effectLst/>
                          <a:latin typeface="+mn-lt"/>
                          <a:ea typeface="Calibri"/>
                          <a:cs typeface="UniversLTPro-55Roman"/>
                        </a:rPr>
                        <a:t>%</a:t>
                      </a:r>
                      <a:endParaRPr lang="en-US" sz="28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Quarter 2</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2</a:t>
                      </a:r>
                      <a:endParaRPr lang="en-US" sz="28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dirty="0">
                          <a:effectLst/>
                          <a:latin typeface="+mn-lt"/>
                          <a:ea typeface="Calibri"/>
                          <a:cs typeface="UniversLTPro-55Roman"/>
                        </a:rPr>
                        <a:t>3</a:t>
                      </a:r>
                      <a:endParaRPr lang="en-US" sz="2800" dirty="0">
                        <a:effectLst/>
                        <a:latin typeface="+mn-lt"/>
                        <a:ea typeface="Calibri"/>
                        <a:cs typeface="Times New Roman"/>
                      </a:endParaRPr>
                    </a:p>
                  </a:txBody>
                  <a:tcPr marL="822960"/>
                </a:tc>
                <a:tc>
                  <a:txBody>
                    <a:bodyPr/>
                    <a:lstStyle/>
                    <a:p>
                      <a:pPr marL="0" marR="0" algn="ctr">
                        <a:lnSpc>
                          <a:spcPct val="115000"/>
                        </a:lnSpc>
                        <a:spcBef>
                          <a:spcPts val="0"/>
                        </a:spcBef>
                        <a:spcAft>
                          <a:spcPts val="0"/>
                        </a:spcAft>
                      </a:pPr>
                      <a:r>
                        <a:rPr lang="en-US" sz="1600" dirty="0" smtClean="0">
                          <a:effectLst/>
                          <a:latin typeface="+mn-lt"/>
                          <a:ea typeface="Calibri"/>
                          <a:cs typeface="UniversLTPro-55Roman"/>
                        </a:rPr>
                        <a:t>−1</a:t>
                      </a:r>
                      <a:endParaRPr lang="en-US" sz="2800" dirty="0">
                        <a:effectLst/>
                        <a:latin typeface="+mn-lt"/>
                        <a:ea typeface="Calibri"/>
                        <a:cs typeface="Times New Roman"/>
                      </a:endParaRPr>
                    </a:p>
                  </a:txBody>
                  <a:tcPr marR="27432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Quarter 3</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2</a:t>
                      </a:r>
                      <a:endParaRPr lang="en-US" sz="28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dirty="0">
                          <a:effectLst/>
                          <a:latin typeface="+mn-lt"/>
                          <a:ea typeface="Calibri"/>
                          <a:cs typeface="UniversLTPro-55Roman"/>
                        </a:rPr>
                        <a:t>4</a:t>
                      </a:r>
                      <a:endParaRPr lang="en-US" sz="2800" dirty="0">
                        <a:effectLst/>
                        <a:latin typeface="+mn-lt"/>
                        <a:ea typeface="Calibri"/>
                        <a:cs typeface="Times New Roman"/>
                      </a:endParaRPr>
                    </a:p>
                  </a:txBody>
                  <a:tcPr marL="822960"/>
                </a:tc>
                <a:tc>
                  <a:txBody>
                    <a:bodyPr/>
                    <a:lstStyle/>
                    <a:p>
                      <a:pPr marL="0" marR="0" algn="ctr">
                        <a:lnSpc>
                          <a:spcPct val="115000"/>
                        </a:lnSpc>
                        <a:spcBef>
                          <a:spcPts val="0"/>
                        </a:spcBef>
                        <a:spcAft>
                          <a:spcPts val="0"/>
                        </a:spcAft>
                      </a:pPr>
                      <a:r>
                        <a:rPr lang="en-US" sz="1600" dirty="0" smtClean="0">
                          <a:effectLst/>
                          <a:latin typeface="+mn-lt"/>
                          <a:ea typeface="Calibri"/>
                          <a:cs typeface="UniversLTPro-55Roman"/>
                        </a:rPr>
                        <a:t>−2</a:t>
                      </a:r>
                      <a:endParaRPr lang="en-US" sz="2800" dirty="0">
                        <a:effectLst/>
                        <a:latin typeface="+mn-lt"/>
                        <a:ea typeface="Calibri"/>
                        <a:cs typeface="Times New Roman"/>
                      </a:endParaRPr>
                    </a:p>
                  </a:txBody>
                  <a:tcPr marR="27432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Quarter 4</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3</a:t>
                      </a:r>
                      <a:endParaRPr lang="en-US" sz="2800" dirty="0">
                        <a:effectLst/>
                        <a:latin typeface="+mn-lt"/>
                        <a:ea typeface="Calibri"/>
                        <a:cs typeface="Times New Roman"/>
                      </a:endParaRPr>
                    </a:p>
                  </a:txBody>
                  <a:tcPr/>
                </a:tc>
                <a:tc>
                  <a:txBody>
                    <a:bodyPr/>
                    <a:lstStyle/>
                    <a:p>
                      <a:pPr marL="0" marR="0" algn="l">
                        <a:lnSpc>
                          <a:spcPct val="115000"/>
                        </a:lnSpc>
                        <a:spcBef>
                          <a:spcPts val="0"/>
                        </a:spcBef>
                        <a:spcAft>
                          <a:spcPts val="0"/>
                        </a:spcAft>
                      </a:pPr>
                      <a:r>
                        <a:rPr lang="en-US" sz="1600" dirty="0">
                          <a:effectLst/>
                          <a:latin typeface="+mn-lt"/>
                          <a:ea typeface="Calibri"/>
                          <a:cs typeface="UniversLTPro-55Roman"/>
                        </a:rPr>
                        <a:t>4</a:t>
                      </a:r>
                      <a:endParaRPr lang="en-US" sz="2800" dirty="0">
                        <a:effectLst/>
                        <a:latin typeface="+mn-lt"/>
                        <a:ea typeface="Calibri"/>
                        <a:cs typeface="Times New Roman"/>
                      </a:endParaRPr>
                    </a:p>
                  </a:txBody>
                  <a:tcPr marL="822960"/>
                </a:tc>
                <a:tc>
                  <a:txBody>
                    <a:bodyPr/>
                    <a:lstStyle/>
                    <a:p>
                      <a:pPr marL="0" marR="0" algn="ctr">
                        <a:lnSpc>
                          <a:spcPct val="115000"/>
                        </a:lnSpc>
                        <a:spcBef>
                          <a:spcPts val="0"/>
                        </a:spcBef>
                        <a:spcAft>
                          <a:spcPts val="0"/>
                        </a:spcAft>
                      </a:pPr>
                      <a:r>
                        <a:rPr lang="en-US" sz="1600" dirty="0" smtClean="0">
                          <a:effectLst/>
                          <a:latin typeface="+mn-lt"/>
                          <a:ea typeface="Calibri"/>
                          <a:cs typeface="UniversLTPro-55Roman"/>
                        </a:rPr>
                        <a:t>−1</a:t>
                      </a:r>
                      <a:endParaRPr lang="en-US" sz="2800" dirty="0">
                        <a:effectLst/>
                        <a:latin typeface="+mn-lt"/>
                        <a:ea typeface="Calibri"/>
                        <a:cs typeface="Times New Roman"/>
                      </a:endParaRPr>
                    </a:p>
                  </a:txBody>
                  <a:tcPr marR="274320"/>
                </a:tc>
                <a:extLst>
                  <a:ext uri="{0D108BD9-81ED-4DB2-BD59-A6C34878D82A}">
                    <a16:rowId xmlns:a16="http://schemas.microsoft.com/office/drawing/2014/main" val="10004"/>
                  </a:ext>
                </a:extLst>
              </a:tr>
            </a:tbl>
          </a:graphicData>
        </a:graphic>
      </p:graphicFrame>
      <p:sp>
        <p:nvSpPr>
          <p:cNvPr id="3" name="Content Placeholder 2"/>
          <p:cNvSpPr>
            <a:spLocks noGrp="1"/>
          </p:cNvSpPr>
          <p:nvPr>
            <p:ph idx="13"/>
          </p:nvPr>
        </p:nvSpPr>
        <p:spPr>
          <a:xfrm>
            <a:off x="5791200" y="5326380"/>
            <a:ext cx="2857500" cy="799783"/>
          </a:xfrm>
          <a:solidFill>
            <a:schemeClr val="bg2">
              <a:lumMod val="20000"/>
              <a:lumOff val="80000"/>
            </a:schemeClr>
          </a:solidFill>
          <a:ln>
            <a:solidFill>
              <a:srgbClr val="007FA3"/>
            </a:solidFill>
          </a:ln>
        </p:spPr>
        <p:txBody>
          <a:bodyPr lIns="91440" tIns="91440" rIns="91440" bIns="91440"/>
          <a:lstStyle/>
          <a:p>
            <a:pPr marL="0" indent="0" algn="ctr">
              <a:buNone/>
            </a:pPr>
            <a:r>
              <a:rPr lang="en-US" altLang="en-US" sz="1800" dirty="0"/>
              <a:t>Free app: The Stock Wars app (investing game</a:t>
            </a:r>
            <a:r>
              <a:rPr lang="en-US" altLang="en-US" sz="1800" dirty="0" smtClean="0"/>
              <a:t>)</a:t>
            </a:r>
            <a:endParaRPr lang="en-US" sz="1800" dirty="0"/>
          </a:p>
        </p:txBody>
      </p:sp>
    </p:spTree>
    <p:extLst>
      <p:ext uri="{BB962C8B-B14F-4D97-AF65-F5344CB8AC3E}">
        <p14:creationId xmlns:p14="http://schemas.microsoft.com/office/powerpoint/2010/main" val="1954405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Exchanges </a:t>
            </a:r>
            <a:r>
              <a:rPr lang="en-US" sz="2000" b="0" dirty="0" smtClean="0"/>
              <a:t>(2 </a:t>
            </a:r>
            <a:r>
              <a:rPr lang="en-US" sz="2000" b="0" dirty="0"/>
              <a:t>of 2)</a:t>
            </a:r>
            <a:endParaRPr lang="en-US" b="0" dirty="0"/>
          </a:p>
        </p:txBody>
      </p:sp>
      <p:sp>
        <p:nvSpPr>
          <p:cNvPr id="3" name="Content Placeholder 2"/>
          <p:cNvSpPr>
            <a:spLocks noGrp="1"/>
          </p:cNvSpPr>
          <p:nvPr>
            <p:ph idx="1"/>
          </p:nvPr>
        </p:nvSpPr>
        <p:spPr/>
        <p:txBody>
          <a:bodyPr/>
          <a:lstStyle/>
          <a:p>
            <a:pPr>
              <a:defRPr/>
            </a:pPr>
            <a:r>
              <a:rPr lang="en-US" dirty="0"/>
              <a:t>Over-the-counter (OTC) market: an electronic communications network that allows investors to buy or sell securities</a:t>
            </a:r>
          </a:p>
          <a:p>
            <a:pPr lvl="1">
              <a:defRPr/>
            </a:pPr>
            <a:r>
              <a:rPr lang="en-US" dirty="0"/>
              <a:t>Not transparent- trade information is often compiled at the end of the day, not as it occurs</a:t>
            </a:r>
          </a:p>
          <a:p>
            <a:pPr lvl="1">
              <a:defRPr/>
            </a:pPr>
            <a:r>
              <a:rPr lang="en-US" dirty="0"/>
              <a:t>Driven more by supply and demand than organized stock exchanges</a:t>
            </a:r>
          </a:p>
          <a:p>
            <a:pPr lvl="1">
              <a:defRPr/>
            </a:pPr>
            <a:r>
              <a:rPr lang="en-US" dirty="0"/>
              <a:t>Business is transacted with one person, principal to principal, at their price and their price alone (in contrast to ‘the best price at the time’ on an organized exchange)</a:t>
            </a:r>
          </a:p>
        </p:txBody>
      </p:sp>
    </p:spTree>
    <p:extLst>
      <p:ext uri="{BB962C8B-B14F-4D97-AF65-F5344CB8AC3E}">
        <p14:creationId xmlns:p14="http://schemas.microsoft.com/office/powerpoint/2010/main" val="1954405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a:t>
            </a:r>
            <a:r>
              <a:rPr lang="en-US" dirty="0" smtClean="0"/>
              <a:t>Quotations </a:t>
            </a:r>
            <a:r>
              <a:rPr lang="en-US" sz="2000" b="0" dirty="0" smtClean="0"/>
              <a:t>(1 of 2)</a:t>
            </a:r>
            <a:endParaRPr lang="en-US" b="0" dirty="0"/>
          </a:p>
        </p:txBody>
      </p:sp>
      <p:sp>
        <p:nvSpPr>
          <p:cNvPr id="4" name="Content Placeholder 3"/>
          <p:cNvSpPr>
            <a:spLocks noGrp="1"/>
          </p:cNvSpPr>
          <p:nvPr>
            <p:ph idx="1"/>
          </p:nvPr>
        </p:nvSpPr>
        <p:spPr>
          <a:xfrm>
            <a:off x="457200" y="1600200"/>
            <a:ext cx="8229600" cy="3581400"/>
          </a:xfrm>
        </p:spPr>
        <p:txBody>
          <a:bodyPr/>
          <a:lstStyle/>
          <a:p>
            <a:r>
              <a:rPr lang="en-US" dirty="0">
                <a:ea typeface="ＭＳ Ｐゴシック" pitchFamily="34" charset="-128"/>
              </a:rPr>
              <a:t>Where can you find stock quotes?</a:t>
            </a:r>
          </a:p>
          <a:p>
            <a:pPr lvl="1"/>
            <a:r>
              <a:rPr lang="en-US" dirty="0">
                <a:ea typeface="ＭＳ Ｐゴシック" pitchFamily="34" charset="-128"/>
              </a:rPr>
              <a:t>Online (most up-to-date)</a:t>
            </a:r>
          </a:p>
          <a:p>
            <a:pPr lvl="1"/>
            <a:r>
              <a:rPr lang="en-US" dirty="0">
                <a:ea typeface="ＭＳ Ｐゴシック" pitchFamily="34" charset="-128"/>
              </a:rPr>
              <a:t>Stockbrokers</a:t>
            </a:r>
          </a:p>
          <a:p>
            <a:pPr lvl="1"/>
            <a:r>
              <a:rPr lang="en-US" dirty="0">
                <a:ea typeface="ＭＳ Ｐゴシック" pitchFamily="34" charset="-128"/>
              </a:rPr>
              <a:t>Financial newspapers (e.g. National Post, Globe &amp; Mail)</a:t>
            </a:r>
          </a:p>
          <a:p>
            <a:pPr lvl="1"/>
            <a:r>
              <a:rPr lang="en-US" dirty="0">
                <a:ea typeface="ＭＳ Ｐゴシック" pitchFamily="34" charset="-128"/>
              </a:rPr>
              <a:t>Business sections of local newspapers</a:t>
            </a:r>
          </a:p>
          <a:p>
            <a:pPr lvl="1"/>
            <a:r>
              <a:rPr lang="en-US" dirty="0">
                <a:ea typeface="ＭＳ Ｐゴシック" pitchFamily="34" charset="-128"/>
              </a:rPr>
              <a:t>Financial news television networks (e.g. BNN)</a:t>
            </a:r>
          </a:p>
          <a:p>
            <a:pPr lvl="1"/>
            <a:r>
              <a:rPr lang="en-US" dirty="0" smtClean="0">
                <a:ea typeface="ＭＳ Ｐゴシック" pitchFamily="34" charset="-128"/>
              </a:rPr>
              <a:t>Financial </a:t>
            </a:r>
            <a:r>
              <a:rPr lang="en-US" dirty="0">
                <a:ea typeface="ＭＳ Ｐゴシック" pitchFamily="34" charset="-128"/>
              </a:rPr>
              <a:t>websites</a:t>
            </a:r>
            <a:endParaRPr lang="en-US" dirty="0"/>
          </a:p>
        </p:txBody>
      </p:sp>
      <p:sp>
        <p:nvSpPr>
          <p:cNvPr id="5" name="Content Placeholder 4"/>
          <p:cNvSpPr>
            <a:spLocks noGrp="1"/>
          </p:cNvSpPr>
          <p:nvPr>
            <p:ph idx="13"/>
          </p:nvPr>
        </p:nvSpPr>
        <p:spPr>
          <a:xfrm>
            <a:off x="6400800" y="5334000"/>
            <a:ext cx="1905000" cy="792163"/>
          </a:xfrm>
          <a:solidFill>
            <a:schemeClr val="bg2">
              <a:lumMod val="20000"/>
              <a:lumOff val="80000"/>
            </a:schemeClr>
          </a:solidFill>
          <a:ln>
            <a:solidFill>
              <a:schemeClr val="bg2"/>
            </a:solidFill>
          </a:ln>
        </p:spPr>
        <p:txBody>
          <a:bodyPr anchor="ctr" anchorCtr="1"/>
          <a:lstStyle/>
          <a:p>
            <a:pPr marL="0" indent="0">
              <a:buNone/>
            </a:pPr>
            <a:r>
              <a:rPr lang="en-US" altLang="en-US" sz="2000" dirty="0">
                <a:latin typeface="Arial" charset="0"/>
              </a:rPr>
              <a:t>Free App: Real-Time Stocks</a:t>
            </a:r>
            <a:endParaRPr lang="en-US" sz="2000" dirty="0"/>
          </a:p>
        </p:txBody>
      </p:sp>
    </p:spTree>
    <p:extLst>
      <p:ext uri="{BB962C8B-B14F-4D97-AF65-F5344CB8AC3E}">
        <p14:creationId xmlns:p14="http://schemas.microsoft.com/office/powerpoint/2010/main" val="1954405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Quotations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1"/>
            <a:ext cx="8229600" cy="457199"/>
          </a:xfrm>
        </p:spPr>
        <p:txBody>
          <a:bodyPr/>
          <a:lstStyle/>
          <a:p>
            <a:pPr marL="0" indent="0">
              <a:buNone/>
            </a:pPr>
            <a:r>
              <a:rPr lang="en-US" sz="2400" b="1" dirty="0" smtClean="0"/>
              <a:t>Exhibit 11.1 </a:t>
            </a:r>
            <a:r>
              <a:rPr lang="en-US" sz="2400" dirty="0" smtClean="0">
                <a:ea typeface="ＭＳ Ｐゴシック" pitchFamily="34" charset="-128"/>
              </a:rPr>
              <a:t>Example </a:t>
            </a:r>
            <a:r>
              <a:rPr lang="en-US" sz="2400" dirty="0">
                <a:ea typeface="ＭＳ Ｐゴシック" pitchFamily="34" charset="-128"/>
              </a:rPr>
              <a:t>of a </a:t>
            </a:r>
            <a:r>
              <a:rPr lang="en-US" sz="2400" dirty="0" smtClean="0">
                <a:ea typeface="ＭＳ Ｐゴシック" pitchFamily="34" charset="-128"/>
              </a:rPr>
              <a:t>Stock Quotation</a:t>
            </a:r>
            <a:endParaRPr lang="en-US" sz="2400" dirty="0">
              <a:ea typeface="ＭＳ Ｐゴシック" pitchFamily="34" charset="-128"/>
            </a:endParaRPr>
          </a:p>
          <a:p>
            <a:pPr marL="0" indent="0">
              <a:buNone/>
            </a:pPr>
            <a:endParaRPr lang="en-US" dirty="0">
              <a:ea typeface="ＭＳ Ｐゴシック" pitchFamily="34" charset="-128"/>
            </a:endParaRPr>
          </a:p>
        </p:txBody>
      </p:sp>
      <p:graphicFrame>
        <p:nvGraphicFramePr>
          <p:cNvPr id="5" name="Table 4"/>
          <p:cNvGraphicFramePr>
            <a:graphicFrameLocks noGrp="1"/>
          </p:cNvGraphicFramePr>
          <p:nvPr>
            <p:extLst>
              <p:ext uri="{D42A27DB-BD31-4B8C-83A1-F6EECF244321}">
                <p14:modId xmlns:p14="http://schemas.microsoft.com/office/powerpoint/2010/main" val="1879322767"/>
              </p:ext>
            </p:extLst>
          </p:nvPr>
        </p:nvGraphicFramePr>
        <p:xfrm>
          <a:off x="533400" y="2362200"/>
          <a:ext cx="8001000" cy="1394968"/>
        </p:xfrm>
        <a:graphic>
          <a:graphicData uri="http://schemas.openxmlformats.org/drawingml/2006/table">
            <a:tbl>
              <a:tblPr firstRow="1">
                <a:tableStyleId>{3B4B98B0-60AC-42C2-AFA5-B58CD77FA1E5}</a:tableStyleId>
              </a:tblPr>
              <a:tblGrid>
                <a:gridCol w="666750">
                  <a:extLst>
                    <a:ext uri="{9D8B030D-6E8A-4147-A177-3AD203B41FA5}">
                      <a16:colId xmlns:a16="http://schemas.microsoft.com/office/drawing/2014/main" val="20000"/>
                    </a:ext>
                  </a:extLst>
                </a:gridCol>
                <a:gridCol w="666750">
                  <a:extLst>
                    <a:ext uri="{9D8B030D-6E8A-4147-A177-3AD203B41FA5}">
                      <a16:colId xmlns:a16="http://schemas.microsoft.com/office/drawing/2014/main" val="20001"/>
                    </a:ext>
                  </a:extLst>
                </a:gridCol>
                <a:gridCol w="666750">
                  <a:extLst>
                    <a:ext uri="{9D8B030D-6E8A-4147-A177-3AD203B41FA5}">
                      <a16:colId xmlns:a16="http://schemas.microsoft.com/office/drawing/2014/main" val="20002"/>
                    </a:ext>
                  </a:extLst>
                </a:gridCol>
                <a:gridCol w="666750">
                  <a:extLst>
                    <a:ext uri="{9D8B030D-6E8A-4147-A177-3AD203B41FA5}">
                      <a16:colId xmlns:a16="http://schemas.microsoft.com/office/drawing/2014/main" val="20003"/>
                    </a:ext>
                  </a:extLst>
                </a:gridCol>
                <a:gridCol w="666750">
                  <a:extLst>
                    <a:ext uri="{9D8B030D-6E8A-4147-A177-3AD203B41FA5}">
                      <a16:colId xmlns:a16="http://schemas.microsoft.com/office/drawing/2014/main" val="20004"/>
                    </a:ext>
                  </a:extLst>
                </a:gridCol>
                <a:gridCol w="666750">
                  <a:extLst>
                    <a:ext uri="{9D8B030D-6E8A-4147-A177-3AD203B41FA5}">
                      <a16:colId xmlns:a16="http://schemas.microsoft.com/office/drawing/2014/main" val="20005"/>
                    </a:ext>
                  </a:extLst>
                </a:gridCol>
                <a:gridCol w="666750">
                  <a:extLst>
                    <a:ext uri="{9D8B030D-6E8A-4147-A177-3AD203B41FA5}">
                      <a16:colId xmlns:a16="http://schemas.microsoft.com/office/drawing/2014/main" val="20006"/>
                    </a:ext>
                  </a:extLst>
                </a:gridCol>
                <a:gridCol w="666750">
                  <a:extLst>
                    <a:ext uri="{9D8B030D-6E8A-4147-A177-3AD203B41FA5}">
                      <a16:colId xmlns:a16="http://schemas.microsoft.com/office/drawing/2014/main" val="20007"/>
                    </a:ext>
                  </a:extLst>
                </a:gridCol>
                <a:gridCol w="666750">
                  <a:extLst>
                    <a:ext uri="{9D8B030D-6E8A-4147-A177-3AD203B41FA5}">
                      <a16:colId xmlns:a16="http://schemas.microsoft.com/office/drawing/2014/main" val="20008"/>
                    </a:ext>
                  </a:extLst>
                </a:gridCol>
                <a:gridCol w="666750">
                  <a:extLst>
                    <a:ext uri="{9D8B030D-6E8A-4147-A177-3AD203B41FA5}">
                      <a16:colId xmlns:a16="http://schemas.microsoft.com/office/drawing/2014/main" val="20009"/>
                    </a:ext>
                  </a:extLst>
                </a:gridCol>
                <a:gridCol w="666750">
                  <a:extLst>
                    <a:ext uri="{9D8B030D-6E8A-4147-A177-3AD203B41FA5}">
                      <a16:colId xmlns:a16="http://schemas.microsoft.com/office/drawing/2014/main" val="20010"/>
                    </a:ext>
                  </a:extLst>
                </a:gridCol>
                <a:gridCol w="666750">
                  <a:extLst>
                    <a:ext uri="{9D8B030D-6E8A-4147-A177-3AD203B41FA5}">
                      <a16:colId xmlns:a16="http://schemas.microsoft.com/office/drawing/2014/main" val="20011"/>
                    </a:ext>
                  </a:extLst>
                </a:gridCol>
              </a:tblGrid>
              <a:tr h="370840">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b="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52 </a:t>
                      </a:r>
                      <a:r>
                        <a:rPr lang="en-US" sz="1200" b="1" dirty="0" err="1">
                          <a:effectLst/>
                          <a:latin typeface="+mn-lt"/>
                          <a:ea typeface="Calibri"/>
                          <a:cs typeface="UniversLTStd-BoldCn"/>
                        </a:rPr>
                        <a:t>wk</a:t>
                      </a:r>
                      <a:endParaRPr lang="en-US" sz="12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200" b="0" dirty="0" smtClean="0">
                          <a:solidFill>
                            <a:schemeClr val="bg1"/>
                          </a:solidFill>
                          <a:effectLst/>
                          <a:latin typeface="+mn-lt"/>
                          <a:ea typeface="Calibri"/>
                          <a:cs typeface="UniversLTStd-Cn"/>
                        </a:rPr>
                        <a:t>Blank</a:t>
                      </a:r>
                      <a:endParaRPr lang="en-US" sz="12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gn="ctr">
                        <a:lnSpc>
                          <a:spcPct val="115000"/>
                        </a:lnSpc>
                        <a:spcBef>
                          <a:spcPts val="0"/>
                        </a:spcBef>
                        <a:spcAft>
                          <a:spcPts val="0"/>
                        </a:spcAft>
                      </a:pPr>
                      <a:r>
                        <a:rPr lang="en-US" sz="1200" b="1" dirty="0">
                          <a:effectLst/>
                          <a:latin typeface="+mn-lt"/>
                          <a:ea typeface="Calibri"/>
                          <a:cs typeface="UniversLTStd-BoldCn"/>
                        </a:rPr>
                        <a:t>Stock</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Ticker</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Close</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Net </a:t>
                      </a:r>
                      <a:r>
                        <a:rPr lang="en-US" sz="1200" b="1" dirty="0" err="1">
                          <a:effectLst/>
                          <a:latin typeface="+mn-lt"/>
                          <a:ea typeface="Calibri"/>
                          <a:cs typeface="UniversLTStd-BoldCn"/>
                        </a:rPr>
                        <a:t>ch</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 </a:t>
                      </a:r>
                      <a:r>
                        <a:rPr lang="en-US" sz="1200" b="1" dirty="0" err="1">
                          <a:effectLst/>
                          <a:latin typeface="+mn-lt"/>
                          <a:ea typeface="Calibri"/>
                          <a:cs typeface="UniversLTStd-BoldCn"/>
                        </a:rPr>
                        <a:t>ch</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Vol 000s</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Day high</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Day low</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 Yield</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P/E</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high</a:t>
                      </a:r>
                      <a:endParaRPr lang="en-US" sz="12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200" b="1" dirty="0">
                          <a:effectLst/>
                          <a:latin typeface="+mn-lt"/>
                          <a:ea typeface="Calibri"/>
                          <a:cs typeface="UniversLTStd-BoldCn"/>
                        </a:rPr>
                        <a:t>low</a:t>
                      </a:r>
                      <a:endParaRPr lang="en-US" sz="1200" dirty="0">
                        <a:effectLst/>
                        <a:latin typeface="+mn-lt"/>
                        <a:ea typeface="Calibri"/>
                        <a:cs typeface="Times New Roman"/>
                      </a:endParaRPr>
                    </a:p>
                  </a:txBody>
                  <a:tcPr anchor="b"/>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200" dirty="0">
                          <a:effectLst/>
                          <a:latin typeface="+mn-lt"/>
                          <a:ea typeface="Calibri"/>
                          <a:cs typeface="UniversLTStd-Cn"/>
                        </a:rPr>
                        <a:t>CN Rail</a:t>
                      </a:r>
                      <a:endParaRPr lang="en-US" sz="12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CNI</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$72.16</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($0.05)</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dirty="0">
                          <a:effectLst/>
                          <a:latin typeface="+mn-lt"/>
                          <a:ea typeface="Calibri"/>
                          <a:cs typeface="UniversLTStd-Cn"/>
                        </a:rPr>
                        <a:t>(0.07)</a:t>
                      </a:r>
                      <a:endParaRPr lang="en-US" sz="12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1293</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$72.87</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$72.14</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1.74</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20.80</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a:effectLst/>
                          <a:latin typeface="+mn-lt"/>
                          <a:ea typeface="Calibri"/>
                          <a:cs typeface="UniversLTStd-Cn"/>
                        </a:rPr>
                        <a:t>$73.28</a:t>
                      </a:r>
                      <a:endParaRPr lang="en-US" sz="1200">
                        <a:effectLst/>
                        <a:latin typeface="+mn-lt"/>
                        <a:ea typeface="Calibri"/>
                        <a:cs typeface="Times New Roman"/>
                      </a:endParaRPr>
                    </a:p>
                  </a:txBody>
                  <a:tcPr/>
                </a:tc>
                <a:tc>
                  <a:txBody>
                    <a:bodyPr/>
                    <a:lstStyle/>
                    <a:p>
                      <a:pPr marL="0" marR="0">
                        <a:lnSpc>
                          <a:spcPct val="115000"/>
                        </a:lnSpc>
                        <a:spcBef>
                          <a:spcPts val="0"/>
                        </a:spcBef>
                        <a:spcAft>
                          <a:spcPts val="0"/>
                        </a:spcAft>
                      </a:pPr>
                      <a:r>
                        <a:rPr lang="en-US" sz="1200" dirty="0">
                          <a:effectLst/>
                          <a:latin typeface="+mn-lt"/>
                          <a:ea typeface="Calibri"/>
                          <a:cs typeface="UniversLTStd-Cn"/>
                        </a:rPr>
                        <a:t>$55.73</a:t>
                      </a:r>
                      <a:endParaRPr lang="en-US" sz="12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
        <p:nvSpPr>
          <p:cNvPr id="6" name="Content Placeholder 2"/>
          <p:cNvSpPr txBox="1">
            <a:spLocks/>
          </p:cNvSpPr>
          <p:nvPr/>
        </p:nvSpPr>
        <p:spPr>
          <a:xfrm>
            <a:off x="533400" y="3886201"/>
            <a:ext cx="8229600" cy="457199"/>
          </a:xfrm>
          <a:prstGeom prst="rect">
            <a:avLst/>
          </a:prstGeom>
        </p:spPr>
        <p:txBody>
          <a:bodyPr vert="horz" lIns="0" tIns="0" rIns="0" bIns="0" rtlCol="0">
            <a:no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i="1" dirty="0"/>
              <a:t>Source: </a:t>
            </a:r>
            <a:r>
              <a:rPr lang="en-US" sz="1200" dirty="0"/>
              <a:t>Data from (CNI) Canadian NTL Rail PR, Markets, Financial Post. </a:t>
            </a:r>
            <a:r>
              <a:rPr lang="en-US" sz="1200" dirty="0">
                <a:hlinkClick r:id="rId2"/>
              </a:rPr>
              <a:t>http://www.financialpost.com/markets/company/profile/index.html</a:t>
            </a:r>
            <a:r>
              <a:rPr lang="en-US" sz="1200" dirty="0"/>
              <a:t>?symbol=CNI&amp;id=31970, retrieved March 19, 2017</a:t>
            </a:r>
            <a:endParaRPr lang="en-US" sz="1200" dirty="0">
              <a:ea typeface="ＭＳ Ｐゴシック" pitchFamily="34" charset="-128"/>
            </a:endParaRPr>
          </a:p>
        </p:txBody>
      </p:sp>
    </p:spTree>
    <p:extLst>
      <p:ext uri="{BB962C8B-B14F-4D97-AF65-F5344CB8AC3E}">
        <p14:creationId xmlns:p14="http://schemas.microsoft.com/office/powerpoint/2010/main" val="195440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or Selling </a:t>
            </a:r>
            <a:r>
              <a:rPr lang="en-US" dirty="0" smtClean="0"/>
              <a:t>Stocks </a:t>
            </a:r>
            <a:r>
              <a:rPr lang="en-US" sz="2000" b="0" dirty="0" smtClean="0"/>
              <a:t>(1 of 3)</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Selecting a Broker- a full-service broker can provide you with investment advice</a:t>
            </a:r>
          </a:p>
          <a:p>
            <a:r>
              <a:rPr lang="en-US" dirty="0">
                <a:ea typeface="ＭＳ Ｐゴシック" pitchFamily="34" charset="-128"/>
              </a:rPr>
              <a:t>Recommendations from brokers and analysts have limitations </a:t>
            </a:r>
          </a:p>
          <a:p>
            <a:r>
              <a:rPr lang="en-US" dirty="0">
                <a:ea typeface="ＭＳ Ｐゴシック" pitchFamily="34" charset="-128"/>
              </a:rPr>
              <a:t>Consider:</a:t>
            </a:r>
          </a:p>
          <a:p>
            <a:pPr lvl="1"/>
            <a:r>
              <a:rPr lang="en-US" dirty="0">
                <a:ea typeface="ＭＳ Ｐゴシック" pitchFamily="34" charset="-128"/>
              </a:rPr>
              <a:t>Individual Broker Skills</a:t>
            </a:r>
          </a:p>
          <a:p>
            <a:pPr lvl="1"/>
            <a:r>
              <a:rPr lang="en-US" dirty="0">
                <a:ea typeface="ＭＳ Ｐゴシック" pitchFamily="34" charset="-128"/>
              </a:rPr>
              <a:t>Brokerage Commissions (full service vs. discount)</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or Selling Stocks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When placing an order, specify:</a:t>
            </a:r>
          </a:p>
          <a:p>
            <a:pPr lvl="1"/>
            <a:r>
              <a:rPr lang="en-US" dirty="0">
                <a:ea typeface="ＭＳ Ｐゴシック" pitchFamily="34" charset="-128"/>
              </a:rPr>
              <a:t>The name and class of the stock (ticker symbol),</a:t>
            </a:r>
          </a:p>
          <a:p>
            <a:pPr lvl="1"/>
            <a:r>
              <a:rPr lang="en-US" dirty="0">
                <a:ea typeface="ＭＳ Ｐゴシック" pitchFamily="34" charset="-128"/>
              </a:rPr>
              <a:t>Buy or sell,</a:t>
            </a:r>
          </a:p>
          <a:p>
            <a:pPr lvl="1"/>
            <a:r>
              <a:rPr lang="en-US" dirty="0">
                <a:ea typeface="ＭＳ Ｐゴシック" pitchFamily="34" charset="-128"/>
              </a:rPr>
              <a:t>The number of shares (board lot vs. odd lot)</a:t>
            </a:r>
          </a:p>
          <a:p>
            <a:pPr lvl="1"/>
            <a:r>
              <a:rPr lang="en-US" dirty="0">
                <a:ea typeface="ＭＳ Ｐゴシック" pitchFamily="34" charset="-128"/>
              </a:rPr>
              <a:t>Market order or limit order (+ on-stop orders, buy stop orders and sell stop orders</a:t>
            </a:r>
            <a:r>
              <a:rPr lang="en-US" dirty="0" smtClean="0">
                <a:ea typeface="ＭＳ Ｐゴシック" pitchFamily="34" charset="-128"/>
              </a:rPr>
              <a:t>)</a:t>
            </a:r>
            <a:endParaRPr lang="en-US" dirty="0">
              <a:ea typeface="ＭＳ Ｐゴシック" pitchFamily="34" charset="-128"/>
            </a:endParaRPr>
          </a:p>
          <a:p>
            <a:r>
              <a:rPr lang="en-US" dirty="0">
                <a:ea typeface="ＭＳ Ｐゴシック" pitchFamily="34" charset="-128"/>
              </a:rPr>
              <a:t>Place an order online = low commission charges per transaction + convenience</a:t>
            </a:r>
            <a:endParaRPr lang="en-US" dirty="0"/>
          </a:p>
        </p:txBody>
      </p:sp>
    </p:spTree>
    <p:extLst>
      <p:ext uri="{BB962C8B-B14F-4D97-AF65-F5344CB8AC3E}">
        <p14:creationId xmlns:p14="http://schemas.microsoft.com/office/powerpoint/2010/main" val="1954405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or Selling Stocks Examples</a:t>
            </a:r>
          </a:p>
        </p:txBody>
      </p:sp>
      <p:sp>
        <p:nvSpPr>
          <p:cNvPr id="3" name="Content Placeholder 2"/>
          <p:cNvSpPr>
            <a:spLocks noGrp="1"/>
          </p:cNvSpPr>
          <p:nvPr>
            <p:ph idx="1"/>
          </p:nvPr>
        </p:nvSpPr>
        <p:spPr/>
        <p:txBody>
          <a:bodyPr/>
          <a:lstStyle/>
          <a:p>
            <a:pPr marL="0" indent="0">
              <a:buNone/>
            </a:pPr>
            <a:r>
              <a:rPr lang="en-US" sz="1600" dirty="0"/>
              <a:t>You want to buy 100 shares of Trendy stock, which had a closing price of $40. You assume that you will pay about $40 per share when the market opens this morning, or $4000 ($40 × 100 shares) for the order ignoring the commission. However, your order is executed at $43, which means that you pay $4300 ($43 × 100 shares). Unfortunately, many other investors wanted to buy Trendy stock this morning, creating increased demand. The strong demand relative to the small number of shares available for sale caused the stock price to increase to $43 before your broker could find a willing seller of Trendy stock.</a:t>
            </a:r>
          </a:p>
          <a:p>
            <a:pPr marL="0" indent="0">
              <a:buNone/>
            </a:pPr>
            <a:r>
              <a:rPr lang="en-US" sz="1600" dirty="0"/>
              <a:t>Using the information provided in the previous example, you place a limit order on Trendy stock, with a maximum price of $41, good for the day. When the stock opens at $43 this morning, your order is not executed because the market price exceeds your limit price. Later in the day, the stock price declines to $41, at which time your order is executed.</a:t>
            </a:r>
          </a:p>
          <a:p>
            <a:pPr marL="0" indent="0">
              <a:buNone/>
            </a:pPr>
            <a:r>
              <a:rPr lang="en-US" sz="1600" dirty="0"/>
              <a:t>You own 100 shares of </a:t>
            </a:r>
            <a:r>
              <a:rPr lang="en-US" sz="1600" dirty="0" err="1"/>
              <a:t>Zina</a:t>
            </a:r>
            <a:r>
              <a:rPr lang="en-US" sz="1600" dirty="0"/>
              <a:t> stock, which is currently worth $18 per share. You do not have time to monitor the market price but would be willing to sell the stock at $20 per share. You place a limit order to sell 100 shares of </a:t>
            </a:r>
            <a:r>
              <a:rPr lang="en-US" sz="1600" dirty="0" err="1"/>
              <a:t>Zina</a:t>
            </a:r>
            <a:r>
              <a:rPr lang="en-US" sz="1600" dirty="0"/>
              <a:t> stock at a minimum price of $20, good until cancelled. A few months later, </a:t>
            </a:r>
            <a:r>
              <a:rPr lang="en-US" sz="1600" dirty="0" err="1"/>
              <a:t>Zina’s</a:t>
            </a:r>
            <a:r>
              <a:rPr lang="en-US" sz="1600" dirty="0"/>
              <a:t> stock price rises to $20 per share. You soon receive confirmation from your brokerage firm that the transaction has been executed.</a:t>
            </a:r>
          </a:p>
          <a:p>
            <a:pPr marL="0" indent="0">
              <a:buNone/>
            </a:pPr>
            <a:endParaRPr lang="en-US" sz="1600" dirty="0"/>
          </a:p>
        </p:txBody>
      </p:sp>
    </p:spTree>
    <p:extLst>
      <p:ext uri="{BB962C8B-B14F-4D97-AF65-F5344CB8AC3E}">
        <p14:creationId xmlns:p14="http://schemas.microsoft.com/office/powerpoint/2010/main" val="195440563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7611</TotalTime>
  <Words>2405</Words>
  <Application>Microsoft Office PowerPoint</Application>
  <PresentationFormat>On-screen Show (4:3)</PresentationFormat>
  <Paragraphs>232</Paragraphs>
  <Slides>32</Slides>
  <Notes>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4" baseType="lpstr">
      <vt:lpstr>ＭＳ Ｐゴシック</vt:lpstr>
      <vt:lpstr>UniversLTPro-55Roman</vt:lpstr>
      <vt:lpstr>UniversLTPro-65Bold</vt:lpstr>
      <vt:lpstr>UniversLTStd-BoldCn</vt:lpstr>
      <vt:lpstr>UniversLTStd-Cn</vt:lpstr>
      <vt:lpstr>Arial</vt:lpstr>
      <vt:lpstr>Calibri</vt:lpstr>
      <vt:lpstr>Times New Roman</vt:lpstr>
      <vt:lpstr>Verdana</vt:lpstr>
      <vt:lpstr>Wingdings</vt:lpstr>
      <vt:lpstr>508 Lecture</vt:lpstr>
      <vt:lpstr>Equation</vt:lpstr>
      <vt:lpstr>Personal Finance</vt:lpstr>
      <vt:lpstr>Chapter Objectives</vt:lpstr>
      <vt:lpstr>Stock Exchanges (1 of 2)</vt:lpstr>
      <vt:lpstr>Stock Exchanges (2 of 2)</vt:lpstr>
      <vt:lpstr>Stock Quotations (1 of 2)</vt:lpstr>
      <vt:lpstr>Stock Quotations (2 of 2)</vt:lpstr>
      <vt:lpstr>Purchasing or Selling Stocks (1 of 3)</vt:lpstr>
      <vt:lpstr>Purchasing or Selling Stocks (2 of 3)</vt:lpstr>
      <vt:lpstr>Purchasing or Selling Stocks Examples</vt:lpstr>
      <vt:lpstr>Purchasing or Selling Stocks (3 of 3)</vt:lpstr>
      <vt:lpstr>Analysis of a Firm (1 of 2)</vt:lpstr>
      <vt:lpstr>Analysis of a Firm (2 of 2)</vt:lpstr>
      <vt:lpstr>Firm-Specific Characteristics</vt:lpstr>
      <vt:lpstr>Financial Leverage</vt:lpstr>
      <vt:lpstr>Efficiency</vt:lpstr>
      <vt:lpstr>Profitability measures</vt:lpstr>
      <vt:lpstr>Focus on Ethics: Accounting Fraud</vt:lpstr>
      <vt:lpstr>Economic Analysis of Stocks</vt:lpstr>
      <vt:lpstr>Inflation and CPI</vt:lpstr>
      <vt:lpstr>Sources of Economic Information</vt:lpstr>
      <vt:lpstr>Industry Analysis of Stocks</vt:lpstr>
      <vt:lpstr>Industry Indicators</vt:lpstr>
      <vt:lpstr>Sources of Industry Information</vt:lpstr>
      <vt:lpstr>Factors That Increase and Decrease a Stock Price</vt:lpstr>
      <vt:lpstr>Stock Valuation</vt:lpstr>
      <vt:lpstr>Dividend Discount Model (DDM)</vt:lpstr>
      <vt:lpstr>Limitations of the DDM Method</vt:lpstr>
      <vt:lpstr>Price-Earnings (P/E) Method</vt:lpstr>
      <vt:lpstr>Limitations of the P/E Method</vt:lpstr>
      <vt:lpstr>Efficient Stock Market</vt:lpstr>
      <vt:lpstr>Assessing Performance of Stock Investments</vt:lpstr>
      <vt:lpstr>Stock Performance Evaluation</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598</cp:revision>
  <dcterms:created xsi:type="dcterms:W3CDTF">2014-07-14T20:04:21Z</dcterms:created>
  <dcterms:modified xsi:type="dcterms:W3CDTF">2018-11-29T20:05:07Z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