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3" r:id="rId55"/>
    <p:sldId id="31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65" autoAdjust="0"/>
    <p:restoredTop sz="89855" autoAdjust="0"/>
  </p:normalViewPr>
  <p:slideViewPr>
    <p:cSldViewPr>
      <p:cViewPr varScale="1">
        <p:scale>
          <a:sx n="115" d="100"/>
          <a:sy n="115" d="100"/>
        </p:scale>
        <p:origin x="1116" y="108"/>
      </p:cViewPr>
      <p:guideLst>
        <p:guide orient="horz" pos="2160"/>
        <p:guide pos="2880"/>
      </p:guideLst>
    </p:cSldViewPr>
  </p:slideViewPr>
  <p:outlineViewPr>
    <p:cViewPr>
      <p:scale>
        <a:sx n="33" d="100"/>
        <a:sy n="33" d="100"/>
      </p:scale>
      <p:origin x="0" y="3708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11/29/2018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11/29/2018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831052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11/29/2018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TextBox 12"/>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6"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10 -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87980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11/29/2018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10 -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111366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16" name="Text Placeholder 15"/>
          <p:cNvSpPr>
            <a:spLocks noGrp="1"/>
          </p:cNvSpPr>
          <p:nvPr>
            <p:ph type="body" sz="quarter" idx="18"/>
          </p:nvPr>
        </p:nvSpPr>
        <p:spPr>
          <a:xfrm>
            <a:off x="457200" y="1457450"/>
            <a:ext cx="82296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11/29/2018</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11/29/2018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11/29/2018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11/29/2018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4" name="TextBox 13"/>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10 -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11/29/2018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smtClean="0"/>
              <a:t>Click to edit Master title style</a:t>
            </a:r>
            <a:endParaRPr lang="en-US" dirty="0"/>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p>
        </p:txBody>
      </p:sp>
    </p:spTree>
    <p:extLst>
      <p:ext uri="{BB962C8B-B14F-4D97-AF65-F5344CB8AC3E}">
        <p14:creationId xmlns:p14="http://schemas.microsoft.com/office/powerpoint/2010/main" val="1210909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11/29/2018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12505987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11/29/2018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4"/>
          </p:nvPr>
        </p:nvSpPr>
        <p:spPr>
          <a:xfrm>
            <a:off x="4732563" y="4055609"/>
            <a:ext cx="3965124"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51039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11/29/2018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0393807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903514"/>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11/29/2018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3"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10 -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4" name="Text Placeholder 13"/>
          <p:cNvSpPr>
            <a:spLocks noGrp="1"/>
          </p:cNvSpPr>
          <p:nvPr>
            <p:ph type="body" sz="quarter" idx="16" hasCustomPrompt="1"/>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2017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11/29/2018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11/29/2018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smtClean="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11/29/2018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11/29/2018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3" name="TextBox 12"/>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10 -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11/29/2018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11/29/2018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11/29/2018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11/29/2018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1502228"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Verdana"/>
                <a:ea typeface="Verdana" panose="020B0604030504040204" pitchFamily="34" charset="0"/>
                <a:cs typeface="Verdana" panose="020B0604030504040204" pitchFamily="34" charset="0"/>
              </a:rPr>
              <a:t>Copyright © 2019 Pearson Canada Inc.</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pic>
        <p:nvPicPr>
          <p:cNvPr id="9" name="Shape 15" descr="Pearson Logo"/>
          <p:cNvPicPr preferRelativeResize="0"/>
          <p:nvPr userDrawn="1"/>
        </p:nvPicPr>
        <p:blipFill rotWithShape="1">
          <a:blip r:embed="rId20" cstate="print">
            <a:alphaModFix/>
          </a:blip>
          <a:srcRect/>
          <a:stretch/>
        </p:blipFill>
        <p:spPr>
          <a:xfrm>
            <a:off x="443972" y="6429709"/>
            <a:ext cx="917999" cy="279914"/>
          </a:xfrm>
          <a:prstGeom prst="rect">
            <a:avLst/>
          </a:prstGeom>
          <a:noFill/>
          <a:ln>
            <a:noFill/>
          </a:ln>
        </p:spPr>
      </p:pic>
      <p:sp>
        <p:nvSpPr>
          <p:cNvPr id="10"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smtClean="0">
                <a:solidFill>
                  <a:schemeClr val="tx1"/>
                </a:solidFill>
                <a:latin typeface="Verdana" pitchFamily="34" charset="0"/>
                <a:ea typeface="Verdana" pitchFamily="34" charset="0"/>
                <a:cs typeface="Verdana" pitchFamily="34" charset="0"/>
              </a:rPr>
              <a:t>10 -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8" r:id="rId15"/>
    <p:sldLayoutId id="2147483669" r:id="rId16"/>
    <p:sldLayoutId id="2147483670" r:id="rId17"/>
    <p:sldLayoutId id="2147483671" r:id="rId18"/>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Finance</a:t>
            </a:r>
          </a:p>
        </p:txBody>
      </p:sp>
      <p:sp>
        <p:nvSpPr>
          <p:cNvPr id="3" name="Text Placeholder 2"/>
          <p:cNvSpPr>
            <a:spLocks noGrp="1"/>
          </p:cNvSpPr>
          <p:nvPr>
            <p:ph type="body" sz="quarter" idx="13"/>
          </p:nvPr>
        </p:nvSpPr>
        <p:spPr>
          <a:xfrm>
            <a:off x="457200" y="903514"/>
            <a:ext cx="8229600" cy="356616"/>
          </a:xfrm>
        </p:spPr>
        <p:txBody>
          <a:bodyPr/>
          <a:lstStyle/>
          <a:p>
            <a:r>
              <a:rPr lang="en-US" dirty="0"/>
              <a:t>Fourth Canadian Edition</a:t>
            </a:r>
          </a:p>
        </p:txBody>
      </p:sp>
      <p:sp>
        <p:nvSpPr>
          <p:cNvPr id="4" name="Text Placeholder 3"/>
          <p:cNvSpPr>
            <a:spLocks noGrp="1"/>
          </p:cNvSpPr>
          <p:nvPr>
            <p:ph type="body" sz="quarter" idx="14"/>
          </p:nvPr>
        </p:nvSpPr>
        <p:spPr/>
        <p:txBody>
          <a:bodyPr/>
          <a:lstStyle/>
          <a:p>
            <a:r>
              <a:rPr lang="en-US" dirty="0" smtClean="0"/>
              <a:t>Chapter 10</a:t>
            </a:r>
            <a:endParaRPr lang="en-US" dirty="0"/>
          </a:p>
        </p:txBody>
      </p:sp>
      <p:sp>
        <p:nvSpPr>
          <p:cNvPr id="5" name="Text Placeholder 4"/>
          <p:cNvSpPr>
            <a:spLocks noGrp="1"/>
          </p:cNvSpPr>
          <p:nvPr>
            <p:ph type="body" sz="quarter" idx="15"/>
          </p:nvPr>
        </p:nvSpPr>
        <p:spPr/>
        <p:txBody>
          <a:bodyPr/>
          <a:lstStyle/>
          <a:p>
            <a:r>
              <a:rPr lang="en-US" dirty="0" smtClean="0"/>
              <a:t>Investing Fundamentals</a:t>
            </a:r>
            <a:endParaRPr lang="en-US" dirty="0"/>
          </a:p>
        </p:txBody>
      </p:sp>
      <p:pic>
        <p:nvPicPr>
          <p:cNvPr id="7" name="Picture 2" descr="Front Cover: Personal Finance Fourth Canadian Edition by Jeff Madura and Hardeep Singh Gil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 y="1298575"/>
            <a:ext cx="3813175"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6"/>
          </p:nvPr>
        </p:nvSpPr>
        <p:spPr/>
        <p:txBody>
          <a:bodyPr/>
          <a:lstStyle/>
          <a:p>
            <a:r>
              <a:rPr lang="en-US" altLang="en-US" dirty="0"/>
              <a:t>Copyright © 2019 Pearson Canada Inc.</a:t>
            </a:r>
          </a:p>
        </p:txBody>
      </p:sp>
    </p:spTree>
    <p:extLst>
      <p:ext uri="{BB962C8B-B14F-4D97-AF65-F5344CB8AC3E}">
        <p14:creationId xmlns:p14="http://schemas.microsoft.com/office/powerpoint/2010/main" val="577816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Stock Value</a:t>
            </a:r>
          </a:p>
        </p:txBody>
      </p:sp>
      <p:sp>
        <p:nvSpPr>
          <p:cNvPr id="3" name="Content Placeholder 2"/>
          <p:cNvSpPr>
            <a:spLocks noGrp="1"/>
          </p:cNvSpPr>
          <p:nvPr>
            <p:ph idx="1"/>
          </p:nvPr>
        </p:nvSpPr>
        <p:spPr>
          <a:xfrm>
            <a:off x="457200" y="1600201"/>
            <a:ext cx="8229600" cy="1447800"/>
          </a:xfrm>
        </p:spPr>
        <p:txBody>
          <a:bodyPr/>
          <a:lstStyle/>
          <a:p>
            <a:r>
              <a:rPr lang="en-US" dirty="0">
                <a:ea typeface="ＭＳ Ｐゴシック" pitchFamily="34" charset="-128"/>
              </a:rPr>
              <a:t>A firm that has a market value of $600 million and 10 million shares of stock outstanding has a value per share of:</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96759549"/>
              </p:ext>
            </p:extLst>
          </p:nvPr>
        </p:nvGraphicFramePr>
        <p:xfrm>
          <a:off x="514350" y="3352800"/>
          <a:ext cx="8204169" cy="875378"/>
        </p:xfrm>
        <a:graphic>
          <a:graphicData uri="http://schemas.openxmlformats.org/presentationml/2006/ole">
            <mc:AlternateContent xmlns:mc="http://schemas.openxmlformats.org/markup-compatibility/2006">
              <mc:Choice xmlns:v="urn:schemas-microsoft-com:vml" Requires="v">
                <p:oleObj spid="_x0000_s1057" name="Equation" r:id="rId3" imgW="5118100" imgH="546100" progId="Equation.DSMT4">
                  <p:embed/>
                </p:oleObj>
              </mc:Choice>
              <mc:Fallback>
                <p:oleObj name="Equation" r:id="rId3" imgW="5118100" imgH="546100" progId="Equation.DSMT4">
                  <p:embed/>
                  <p:pic>
                    <p:nvPicPr>
                      <p:cNvPr id="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3352800"/>
                        <a:ext cx="8204169" cy="8753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38088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a:t>
            </a:r>
            <a:r>
              <a:rPr lang="en-US" dirty="0" smtClean="0"/>
              <a:t>versus Preferred Stocks </a:t>
            </a:r>
            <a:r>
              <a:rPr lang="en-US" sz="2000" b="0" dirty="0" smtClean="0"/>
              <a:t>(1 of 2)</a:t>
            </a:r>
            <a:endParaRPr lang="en-US" b="0" dirty="0"/>
          </a:p>
        </p:txBody>
      </p:sp>
      <p:sp>
        <p:nvSpPr>
          <p:cNvPr id="3" name="Content Placeholder 2"/>
          <p:cNvSpPr>
            <a:spLocks noGrp="1"/>
          </p:cNvSpPr>
          <p:nvPr>
            <p:ph idx="1"/>
          </p:nvPr>
        </p:nvSpPr>
        <p:spPr/>
        <p:txBody>
          <a:bodyPr/>
          <a:lstStyle/>
          <a:p>
            <a:pPr>
              <a:defRPr/>
            </a:pPr>
            <a:r>
              <a:rPr lang="en-US" dirty="0"/>
              <a:t>Common stock: a certificate issued by a firm to raise funds that represents partial ownership in the firm</a:t>
            </a:r>
          </a:p>
          <a:p>
            <a:pPr>
              <a:defRPr/>
            </a:pPr>
            <a:r>
              <a:rPr lang="en-US" dirty="0"/>
              <a:t>Common stock investors:</a:t>
            </a:r>
          </a:p>
          <a:p>
            <a:pPr lvl="1">
              <a:defRPr/>
            </a:pPr>
            <a:r>
              <a:rPr lang="en-US" dirty="0"/>
              <a:t>Normally have the right to vote on key issues</a:t>
            </a:r>
          </a:p>
          <a:p>
            <a:pPr lvl="1">
              <a:defRPr/>
            </a:pPr>
            <a:r>
              <a:rPr lang="en-US" dirty="0"/>
              <a:t>Elect the board of directors</a:t>
            </a:r>
          </a:p>
          <a:p>
            <a:pPr lvl="1">
              <a:defRPr/>
            </a:pPr>
            <a:r>
              <a:rPr lang="en-US" dirty="0"/>
              <a:t>Seek a return on their investment from stock price appreciation, rather than dividends</a:t>
            </a:r>
          </a:p>
        </p:txBody>
      </p:sp>
    </p:spTree>
    <p:extLst>
      <p:ext uri="{BB962C8B-B14F-4D97-AF65-F5344CB8AC3E}">
        <p14:creationId xmlns:p14="http://schemas.microsoft.com/office/powerpoint/2010/main" val="3338088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versus Preferred Stocks </a:t>
            </a:r>
            <a:r>
              <a:rPr lang="en-US" sz="2000" b="0" dirty="0" smtClean="0"/>
              <a:t>(2 </a:t>
            </a:r>
            <a:r>
              <a:rPr lang="en-US" sz="2000" b="0" dirty="0"/>
              <a:t>of 2)</a:t>
            </a:r>
            <a:endParaRPr lang="en-US" dirty="0"/>
          </a:p>
        </p:txBody>
      </p:sp>
      <p:sp>
        <p:nvSpPr>
          <p:cNvPr id="3" name="Content Placeholder 2"/>
          <p:cNvSpPr>
            <a:spLocks noGrp="1"/>
          </p:cNvSpPr>
          <p:nvPr>
            <p:ph idx="1"/>
          </p:nvPr>
        </p:nvSpPr>
        <p:spPr/>
        <p:txBody>
          <a:bodyPr/>
          <a:lstStyle/>
          <a:p>
            <a:pPr>
              <a:defRPr/>
            </a:pPr>
            <a:r>
              <a:rPr lang="en-US" dirty="0"/>
              <a:t>Preferred stock: a certificate issued by a firm to raise funds that entitles owners to first priority to receive dividends</a:t>
            </a:r>
          </a:p>
          <a:p>
            <a:pPr>
              <a:defRPr/>
            </a:pPr>
            <a:r>
              <a:rPr lang="en-US" dirty="0"/>
              <a:t>Preferred stock investors:</a:t>
            </a:r>
          </a:p>
          <a:p>
            <a:pPr lvl="1">
              <a:defRPr/>
            </a:pPr>
            <a:r>
              <a:rPr lang="en-US" dirty="0"/>
              <a:t>seek the regular income that comes from dividend payments</a:t>
            </a:r>
          </a:p>
          <a:p>
            <a:pPr lvl="1">
              <a:defRPr/>
            </a:pPr>
            <a:r>
              <a:rPr lang="en-US" dirty="0"/>
              <a:t>stock price is less volatile and does not have as much potential to increase substantially</a:t>
            </a:r>
          </a:p>
          <a:p>
            <a:pPr>
              <a:defRPr/>
            </a:pPr>
            <a:r>
              <a:rPr lang="en-US" dirty="0"/>
              <a:t>Common stock is issued more frequently than preferred stock</a:t>
            </a:r>
          </a:p>
        </p:txBody>
      </p:sp>
    </p:spTree>
    <p:extLst>
      <p:ext uri="{BB962C8B-B14F-4D97-AF65-F5344CB8AC3E}">
        <p14:creationId xmlns:p14="http://schemas.microsoft.com/office/powerpoint/2010/main" val="3338088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Bonds</a:t>
            </a:r>
          </a:p>
        </p:txBody>
      </p:sp>
      <p:sp>
        <p:nvSpPr>
          <p:cNvPr id="3" name="Content Placeholder 2"/>
          <p:cNvSpPr>
            <a:spLocks noGrp="1"/>
          </p:cNvSpPr>
          <p:nvPr>
            <p:ph idx="1"/>
          </p:nvPr>
        </p:nvSpPr>
        <p:spPr/>
        <p:txBody>
          <a:bodyPr/>
          <a:lstStyle/>
          <a:p>
            <a:pPr>
              <a:defRPr/>
            </a:pPr>
            <a:r>
              <a:rPr lang="en-US" dirty="0"/>
              <a:t>Long-term debt securities issued by government agencies or corporations</a:t>
            </a:r>
          </a:p>
          <a:p>
            <a:pPr>
              <a:defRPr/>
            </a:pPr>
            <a:r>
              <a:rPr lang="en-US" dirty="0"/>
              <a:t>Return from investing in bonds</a:t>
            </a:r>
          </a:p>
          <a:p>
            <a:pPr lvl="1">
              <a:defRPr/>
            </a:pPr>
            <a:r>
              <a:rPr lang="en-US" dirty="0"/>
              <a:t>In the form of fixed interest (coupon) payments and price appreciation</a:t>
            </a:r>
          </a:p>
          <a:p>
            <a:pPr lvl="1">
              <a:defRPr/>
            </a:pPr>
            <a:r>
              <a:rPr lang="en-US" dirty="0"/>
              <a:t>Desirable for investors who want their investments to generate a specific amount of income each year</a:t>
            </a:r>
          </a:p>
        </p:txBody>
      </p:sp>
    </p:spTree>
    <p:extLst>
      <p:ext uri="{BB962C8B-B14F-4D97-AF65-F5344CB8AC3E}">
        <p14:creationId xmlns:p14="http://schemas.microsoft.com/office/powerpoint/2010/main" val="3338088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Mutual Funds</a:t>
            </a:r>
          </a:p>
        </p:txBody>
      </p:sp>
      <p:sp>
        <p:nvSpPr>
          <p:cNvPr id="3" name="Content Placeholder 2"/>
          <p:cNvSpPr>
            <a:spLocks noGrp="1"/>
          </p:cNvSpPr>
          <p:nvPr>
            <p:ph idx="1"/>
          </p:nvPr>
        </p:nvSpPr>
        <p:spPr/>
        <p:txBody>
          <a:bodyPr/>
          <a:lstStyle/>
          <a:p>
            <a:pPr>
              <a:defRPr/>
            </a:pPr>
            <a:r>
              <a:rPr lang="en-US" dirty="0"/>
              <a:t>Represent a portfolio of investments</a:t>
            </a:r>
          </a:p>
          <a:p>
            <a:pPr>
              <a:defRPr/>
            </a:pPr>
            <a:r>
              <a:rPr lang="en-US" dirty="0"/>
              <a:t>Attractive to investors who have limited funds and want to invest in a diversified portfolio</a:t>
            </a:r>
          </a:p>
          <a:p>
            <a:pPr>
              <a:defRPr/>
            </a:pPr>
            <a:r>
              <a:rPr lang="en-US" dirty="0"/>
              <a:t>Return from investing in mutual funds</a:t>
            </a:r>
          </a:p>
          <a:p>
            <a:pPr lvl="1">
              <a:defRPr/>
            </a:pPr>
            <a:r>
              <a:rPr lang="en-US" dirty="0"/>
              <a:t>Investors may earn a return from interest income, dividends, and/or the price appreciation of the investments in the fund</a:t>
            </a:r>
          </a:p>
        </p:txBody>
      </p:sp>
    </p:spTree>
    <p:extLst>
      <p:ext uri="{BB962C8B-B14F-4D97-AF65-F5344CB8AC3E}">
        <p14:creationId xmlns:p14="http://schemas.microsoft.com/office/powerpoint/2010/main" val="3338088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Estate</a:t>
            </a:r>
          </a:p>
        </p:txBody>
      </p:sp>
      <p:sp>
        <p:nvSpPr>
          <p:cNvPr id="3" name="Content Placeholder 2"/>
          <p:cNvSpPr>
            <a:spLocks noGrp="1"/>
          </p:cNvSpPr>
          <p:nvPr>
            <p:ph idx="1"/>
          </p:nvPr>
        </p:nvSpPr>
        <p:spPr/>
        <p:txBody>
          <a:bodyPr/>
          <a:lstStyle/>
          <a:p>
            <a:pPr>
              <a:buFont typeface="Arial" charset="0"/>
              <a:buChar char="•"/>
              <a:defRPr/>
            </a:pPr>
            <a:r>
              <a:rPr lang="en-US" dirty="0"/>
              <a:t>Invest in real estate by buying a home, purchasing rental property, and/or land</a:t>
            </a:r>
          </a:p>
          <a:p>
            <a:pPr>
              <a:buFont typeface="Arial" charset="0"/>
              <a:buChar char="•"/>
              <a:defRPr/>
            </a:pPr>
            <a:r>
              <a:rPr lang="en-US" dirty="0"/>
              <a:t>Return from investing in real estate</a:t>
            </a:r>
          </a:p>
          <a:p>
            <a:pPr lvl="1">
              <a:defRPr/>
            </a:pPr>
            <a:r>
              <a:rPr lang="en-US" dirty="0"/>
              <a:t>Rent payments and selling the property for a capital gain</a:t>
            </a:r>
          </a:p>
        </p:txBody>
      </p:sp>
    </p:spTree>
    <p:extLst>
      <p:ext uri="{BB962C8B-B14F-4D97-AF65-F5344CB8AC3E}">
        <p14:creationId xmlns:p14="http://schemas.microsoft.com/office/powerpoint/2010/main" val="3338088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Return and </a:t>
            </a:r>
            <a:r>
              <a:rPr lang="en-US" dirty="0" smtClean="0"/>
              <a:t>Risk </a:t>
            </a:r>
            <a:r>
              <a:rPr lang="en-US" sz="2000" b="0" dirty="0" smtClean="0"/>
              <a:t>(1 of 2)</a:t>
            </a:r>
            <a:endParaRPr lang="en-US" b="0" dirty="0"/>
          </a:p>
        </p:txBody>
      </p:sp>
      <p:sp>
        <p:nvSpPr>
          <p:cNvPr id="4" name="Content Placeholder 3"/>
          <p:cNvSpPr>
            <a:spLocks noGrp="1"/>
          </p:cNvSpPr>
          <p:nvPr>
            <p:ph idx="1"/>
          </p:nvPr>
        </p:nvSpPr>
        <p:spPr>
          <a:xfrm>
            <a:off x="457200" y="1600201"/>
            <a:ext cx="8229600" cy="533400"/>
          </a:xfrm>
        </p:spPr>
        <p:txBody>
          <a:bodyPr/>
          <a:lstStyle/>
          <a:p>
            <a:r>
              <a:rPr lang="en-US" dirty="0">
                <a:ea typeface="ＭＳ Ｐゴシック" pitchFamily="34" charset="-128"/>
              </a:rPr>
              <a:t>Return on Your Investment</a:t>
            </a:r>
            <a:r>
              <a:rPr lang="en-US" dirty="0" smtClean="0">
                <a:ea typeface="ＭＳ Ｐゴシック" pitchFamily="34" charset="-128"/>
              </a:rPr>
              <a:t>:</a:t>
            </a:r>
            <a:endParaRPr lang="en-US" dirty="0">
              <a:ea typeface="ＭＳ Ｐゴシック" pitchFamily="34" charset="-128"/>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161821546"/>
              </p:ext>
            </p:extLst>
          </p:nvPr>
        </p:nvGraphicFramePr>
        <p:xfrm>
          <a:off x="3738359" y="2266813"/>
          <a:ext cx="1667282" cy="913087"/>
        </p:xfrm>
        <a:graphic>
          <a:graphicData uri="http://schemas.openxmlformats.org/presentationml/2006/ole">
            <mc:AlternateContent xmlns:mc="http://schemas.openxmlformats.org/markup-compatibility/2006">
              <mc:Choice xmlns:v="urn:schemas-microsoft-com:vml" Requires="v">
                <p:oleObj spid="_x0000_s2111" name="Equation" r:id="rId3" imgW="787400" imgH="431800" progId="Equation.DSMT4">
                  <p:embed/>
                </p:oleObj>
              </mc:Choice>
              <mc:Fallback>
                <p:oleObj name="Equation" r:id="rId3" imgW="787400" imgH="431800" progId="Equation.DSMT4">
                  <p:embed/>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8359" y="2266813"/>
                        <a:ext cx="1667282" cy="91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idx="13"/>
          </p:nvPr>
        </p:nvSpPr>
        <p:spPr>
          <a:xfrm>
            <a:off x="457200" y="3352800"/>
            <a:ext cx="8229600" cy="1477963"/>
          </a:xfrm>
        </p:spPr>
        <p:txBody>
          <a:bodyPr/>
          <a:lstStyle/>
          <a:p>
            <a:r>
              <a:rPr lang="en-US" dirty="0">
                <a:ea typeface="ＭＳ Ｐゴシック" pitchFamily="34" charset="-128"/>
              </a:rPr>
              <a:t>If you pay $1000 to make an investment and receive $1100 when you sell the investment in one year, you earn a return of</a:t>
            </a:r>
            <a:r>
              <a:rPr lang="en-US" dirty="0" smtClean="0">
                <a:ea typeface="ＭＳ Ｐゴシック" pitchFamily="34" charset="-128"/>
              </a:rPr>
              <a:t>:</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595841450"/>
              </p:ext>
            </p:extLst>
          </p:nvPr>
        </p:nvGraphicFramePr>
        <p:xfrm>
          <a:off x="3367636" y="4953000"/>
          <a:ext cx="2408728" cy="1152001"/>
        </p:xfrm>
        <a:graphic>
          <a:graphicData uri="http://schemas.openxmlformats.org/presentationml/2006/ole">
            <mc:AlternateContent xmlns:mc="http://schemas.openxmlformats.org/markup-compatibility/2006">
              <mc:Choice xmlns:v="urn:schemas-microsoft-com:vml" Requires="v">
                <p:oleObj spid="_x0000_s2112" name="Equation" r:id="rId5" imgW="1218671" imgH="583947" progId="Equation.DSMT4">
                  <p:embed/>
                </p:oleObj>
              </mc:Choice>
              <mc:Fallback>
                <p:oleObj name="Equation" r:id="rId5" imgW="1218671" imgH="583947" progId="Equation.DSMT4">
                  <p:embed/>
                  <p:pic>
                    <p:nvPicPr>
                      <p:cNvPr id="0"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7636" y="4953000"/>
                        <a:ext cx="2408728" cy="11520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3808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Return and Risk </a:t>
            </a:r>
            <a:r>
              <a:rPr lang="en-US" sz="2000" b="0" dirty="0" smtClean="0"/>
              <a:t>(2 </a:t>
            </a:r>
            <a:r>
              <a:rPr lang="en-US" sz="2000" b="0" dirty="0"/>
              <a:t>of </a:t>
            </a:r>
            <a:r>
              <a:rPr lang="en-US" sz="2000" b="0" dirty="0" smtClean="0"/>
              <a:t>2)</a:t>
            </a:r>
            <a:endParaRPr lang="en-US" dirty="0"/>
          </a:p>
        </p:txBody>
      </p:sp>
      <p:sp>
        <p:nvSpPr>
          <p:cNvPr id="3" name="Content Placeholder 2"/>
          <p:cNvSpPr>
            <a:spLocks noGrp="1"/>
          </p:cNvSpPr>
          <p:nvPr>
            <p:ph idx="1"/>
          </p:nvPr>
        </p:nvSpPr>
        <p:spPr>
          <a:xfrm>
            <a:off x="457200" y="1496299"/>
            <a:ext cx="8229600" cy="484901"/>
          </a:xfrm>
        </p:spPr>
        <p:txBody>
          <a:bodyPr/>
          <a:lstStyle/>
          <a:p>
            <a:r>
              <a:rPr lang="en-US" dirty="0">
                <a:ea typeface="ＭＳ Ｐゴシック" pitchFamily="34" charset="-128"/>
              </a:rPr>
              <a:t>Return, with Dividend or Coupon </a:t>
            </a:r>
            <a:r>
              <a:rPr lang="en-US" dirty="0" smtClean="0">
                <a:ea typeface="ＭＳ Ｐゴシック" pitchFamily="34" charset="-128"/>
              </a:rPr>
              <a:t>Payments</a:t>
            </a:r>
            <a:endParaRPr lang="en-US" sz="2400" dirty="0">
              <a:ea typeface="ＭＳ Ｐゴシック" pitchFamily="34" charset="-128"/>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224192342"/>
              </p:ext>
            </p:extLst>
          </p:nvPr>
        </p:nvGraphicFramePr>
        <p:xfrm>
          <a:off x="3435097" y="2061349"/>
          <a:ext cx="2281743" cy="901739"/>
        </p:xfrm>
        <a:graphic>
          <a:graphicData uri="http://schemas.openxmlformats.org/presentationml/2006/ole">
            <mc:AlternateContent xmlns:mc="http://schemas.openxmlformats.org/markup-compatibility/2006">
              <mc:Choice xmlns:v="urn:schemas-microsoft-com:vml" Requires="v">
                <p:oleObj spid="_x0000_s3129" name="Equation" r:id="rId3" imgW="1155700" imgH="457200" progId="Equation.DSMT4">
                  <p:embed/>
                </p:oleObj>
              </mc:Choice>
              <mc:Fallback>
                <p:oleObj name="Equation" r:id="rId3" imgW="1155700" imgH="457200" progId="Equation.DSMT4">
                  <p:embed/>
                  <p:pic>
                    <p:nvPicPr>
                      <p:cNvPr id="0" name="Picture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097" y="2061349"/>
                        <a:ext cx="2281743" cy="9017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ontent Placeholder 3"/>
          <p:cNvSpPr>
            <a:spLocks noGrp="1"/>
          </p:cNvSpPr>
          <p:nvPr>
            <p:ph idx="13"/>
          </p:nvPr>
        </p:nvSpPr>
        <p:spPr>
          <a:xfrm>
            <a:off x="457200" y="2971800"/>
            <a:ext cx="8229600" cy="2163763"/>
          </a:xfrm>
        </p:spPr>
        <p:txBody>
          <a:bodyPr/>
          <a:lstStyle/>
          <a:p>
            <a:r>
              <a:rPr lang="en-US" dirty="0">
                <a:ea typeface="ＭＳ Ｐゴシック" pitchFamily="34" charset="-128"/>
              </a:rPr>
              <a:t>You purchased 100 shares of Wax Inc. stock for $50 per share one year ago. The firm paid dividends of $1 per share over the year and you sold the stock for $58 per share at the end of the year</a:t>
            </a:r>
            <a:r>
              <a:rPr lang="en-US" dirty="0" smtClean="0">
                <a:ea typeface="ＭＳ Ｐゴシック" pitchFamily="34" charset="-128"/>
              </a:rPr>
              <a:t>.</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271039565"/>
              </p:ext>
            </p:extLst>
          </p:nvPr>
        </p:nvGraphicFramePr>
        <p:xfrm>
          <a:off x="3570387" y="4826444"/>
          <a:ext cx="1916013" cy="1508825"/>
        </p:xfrm>
        <a:graphic>
          <a:graphicData uri="http://schemas.openxmlformats.org/presentationml/2006/ole">
            <mc:AlternateContent xmlns:mc="http://schemas.openxmlformats.org/markup-compatibility/2006">
              <mc:Choice xmlns:v="urn:schemas-microsoft-com:vml" Requires="v">
                <p:oleObj spid="_x0000_s3130" name="Equation" r:id="rId5" imgW="1320227" imgH="1040948" progId="Equation.DSMT4">
                  <p:embed/>
                </p:oleObj>
              </mc:Choice>
              <mc:Fallback>
                <p:oleObj name="Equation" r:id="rId5" imgW="1320227" imgH="1040948" progId="Equation.DSMT4">
                  <p:embed/>
                  <p:pic>
                    <p:nvPicPr>
                      <p:cNvPr id="0" name="Picture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0387" y="4826444"/>
                        <a:ext cx="1916013" cy="150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38088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841903"/>
          </a:xfrm>
        </p:spPr>
        <p:txBody>
          <a:bodyPr anchor="t"/>
          <a:lstStyle/>
          <a:p>
            <a:r>
              <a:rPr lang="en-US" dirty="0"/>
              <a:t>Investment Return and Risk TVM </a:t>
            </a:r>
            <a:r>
              <a:rPr lang="en-US" dirty="0" smtClean="0"/>
              <a:t>Example </a:t>
            </a:r>
            <a:r>
              <a:rPr lang="en-US" sz="2000" b="0" dirty="0"/>
              <a:t>(1 of 2)</a:t>
            </a:r>
            <a:endParaRPr lang="en-US" b="0" dirty="0"/>
          </a:p>
        </p:txBody>
      </p:sp>
      <p:pic>
        <p:nvPicPr>
          <p:cNvPr id="4" name="Picture 3" descr="An example shows how to determine what would be the annual return on your investment if the holding period was five years.&#10;The example reads as follows:&#10;In the example above, the 18 percent return on your investment is an annual rate of return since the holding period for the investment was one year. What would be the annual return on your investment if the holding period had been five years? In this case, you can use your TI BA II Plus calculator to solve for 1/Y. Assume that the $1 dividend per share is paid at the end of year 5, when you sell the stock. &#10;The calculator key strokes are as follows:&#10;2ND; C L R T V M&#10;2ND; P/Y; 1; ENTER&#10;downward arrow; 1; ENTER&#10; 2ND; QUIT&#10;5; N&#10;5; 0; ¹+/ ̶  ; P V&#10;0; P M T&#10;5; 9; F V ($58 selling price plus $1 dividend)&#10;C P T; I/Y &#10; The annualized return on your investment would be 3.37 perce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807" y="1143000"/>
            <a:ext cx="8149357" cy="5079502"/>
          </a:xfrm>
          <a:prstGeom prst="rect">
            <a:avLst/>
          </a:prstGeom>
        </p:spPr>
      </p:pic>
    </p:spTree>
    <p:extLst>
      <p:ext uri="{BB962C8B-B14F-4D97-AF65-F5344CB8AC3E}">
        <p14:creationId xmlns:p14="http://schemas.microsoft.com/office/powerpoint/2010/main" val="3338088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Differing Tax Rates on Returns</a:t>
            </a:r>
          </a:p>
        </p:txBody>
      </p:sp>
      <p:sp>
        <p:nvSpPr>
          <p:cNvPr id="3" name="Content Placeholder 2"/>
          <p:cNvSpPr>
            <a:spLocks noGrp="1"/>
          </p:cNvSpPr>
          <p:nvPr>
            <p:ph idx="1"/>
          </p:nvPr>
        </p:nvSpPr>
        <p:spPr/>
        <p:txBody>
          <a:bodyPr/>
          <a:lstStyle/>
          <a:p>
            <a:pPr>
              <a:spcBef>
                <a:spcPts val="0"/>
              </a:spcBef>
            </a:pPr>
            <a:r>
              <a:rPr lang="en-US" sz="2400" dirty="0">
                <a:ea typeface="ＭＳ Ｐゴシック" pitchFamily="34" charset="-128"/>
              </a:rPr>
              <a:t>An investor who receives $1000 of capital gains or dividend income will pay less tax than an investor who receives $1000 of interest income</a:t>
            </a:r>
          </a:p>
          <a:p>
            <a:pPr>
              <a:spcBef>
                <a:spcPts val="0"/>
              </a:spcBef>
            </a:pPr>
            <a:r>
              <a:rPr lang="en-US" sz="2400" dirty="0">
                <a:ea typeface="ＭＳ Ｐゴシック" pitchFamily="34" charset="-128"/>
              </a:rPr>
              <a:t>Individuals who are in the highest marginal tax bracket will pay the least amount of taxes on capital gains</a:t>
            </a:r>
          </a:p>
          <a:p>
            <a:pPr>
              <a:spcBef>
                <a:spcPts val="0"/>
              </a:spcBef>
            </a:pPr>
            <a:r>
              <a:rPr lang="en-US" sz="2400" dirty="0">
                <a:ea typeface="ＭＳ Ｐゴシック" pitchFamily="34" charset="-128"/>
              </a:rPr>
              <a:t>At lower marginal tax brackets, eligible dividend payments will result in the least amount of tax </a:t>
            </a:r>
            <a:r>
              <a:rPr lang="en-US" sz="2400" dirty="0" smtClean="0">
                <a:ea typeface="ＭＳ Ｐゴシック" pitchFamily="34" charset="-128"/>
              </a:rPr>
              <a:t>payable</a:t>
            </a:r>
          </a:p>
          <a:p>
            <a:pPr>
              <a:spcBef>
                <a:spcPts val="0"/>
              </a:spcBef>
            </a:pPr>
            <a:r>
              <a:rPr lang="en-US" sz="2400" dirty="0">
                <a:ea typeface="ＭＳ Ｐゴシック" pitchFamily="34" charset="-128"/>
              </a:rPr>
              <a:t>Investment decisions and the performance of </a:t>
            </a:r>
            <a:r>
              <a:rPr lang="en-US" sz="2400" dirty="0" smtClean="0">
                <a:ea typeface="ＭＳ Ｐゴシック" pitchFamily="34" charset="-128"/>
              </a:rPr>
              <a:t>your</a:t>
            </a:r>
            <a:r>
              <a:rPr lang="en-US" sz="2400" dirty="0">
                <a:ea typeface="ＭＳ Ｐゴシック" pitchFamily="34" charset="-128"/>
              </a:rPr>
              <a:t> investments can affect your future </a:t>
            </a:r>
            <a:r>
              <a:rPr lang="en-US" sz="2400" dirty="0" smtClean="0">
                <a:ea typeface="ＭＳ Ｐゴシック" pitchFamily="34" charset="-128"/>
              </a:rPr>
              <a:t>wealth</a:t>
            </a:r>
            <a:endParaRPr lang="en-US" sz="2400" dirty="0"/>
          </a:p>
        </p:txBody>
      </p:sp>
    </p:spTree>
    <p:extLst>
      <p:ext uri="{BB962C8B-B14F-4D97-AF65-F5344CB8AC3E}">
        <p14:creationId xmlns:p14="http://schemas.microsoft.com/office/powerpoint/2010/main" val="3338088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Objectives </a:t>
            </a:r>
            <a:r>
              <a:rPr lang="en-US" sz="2000" b="0" dirty="0" smtClean="0"/>
              <a:t>(1 of 2)</a:t>
            </a:r>
            <a:endParaRPr lang="en-US" b="0" dirty="0"/>
          </a:p>
        </p:txBody>
      </p:sp>
      <p:sp>
        <p:nvSpPr>
          <p:cNvPr id="3" name="Content Placeholder 2"/>
          <p:cNvSpPr>
            <a:spLocks noGrp="1"/>
          </p:cNvSpPr>
          <p:nvPr>
            <p:ph idx="1"/>
          </p:nvPr>
        </p:nvSpPr>
        <p:spPr/>
        <p:txBody>
          <a:bodyPr/>
          <a:lstStyle/>
          <a:p>
            <a:pPr marL="256032" indent="-256032">
              <a:buSzPct val="100000"/>
            </a:pPr>
            <a:r>
              <a:rPr lang="en-US" dirty="0">
                <a:ea typeface="ＭＳ Ｐゴシック" pitchFamily="34" charset="-128"/>
              </a:rPr>
              <a:t>Describe the common types of investments</a:t>
            </a:r>
          </a:p>
          <a:p>
            <a:pPr marL="256032" indent="-256032">
              <a:buSzPct val="100000"/>
            </a:pPr>
            <a:r>
              <a:rPr lang="en-US" dirty="0">
                <a:ea typeface="ＭＳ Ｐゴシック" pitchFamily="34" charset="-128"/>
              </a:rPr>
              <a:t>Explain how to measure the return on investments</a:t>
            </a:r>
          </a:p>
          <a:p>
            <a:pPr marL="256032" indent="-256032">
              <a:buSzPct val="100000"/>
            </a:pPr>
            <a:r>
              <a:rPr lang="en-US" dirty="0">
                <a:ea typeface="ＭＳ Ｐゴシック" pitchFamily="34" charset="-128"/>
              </a:rPr>
              <a:t>Identify the risks of investments</a:t>
            </a:r>
          </a:p>
          <a:p>
            <a:pPr marL="256032" indent="-256032">
              <a:buSzPct val="100000"/>
            </a:pPr>
            <a:r>
              <a:rPr lang="en-US" dirty="0">
                <a:ea typeface="ＭＳ Ｐゴシック" pitchFamily="34" charset="-128"/>
              </a:rPr>
              <a:t>Explain the trade-off between the return and risk of investments</a:t>
            </a:r>
          </a:p>
          <a:p>
            <a:pPr marL="256032" indent="-256032">
              <a:buSzPct val="100000"/>
            </a:pPr>
            <a:r>
              <a:rPr lang="en-US" dirty="0">
                <a:ea typeface="ＭＳ Ｐゴシック" pitchFamily="34" charset="-128"/>
              </a:rPr>
              <a:t>Explain how diversification among assets can reduce </a:t>
            </a:r>
            <a:r>
              <a:rPr lang="en-US" dirty="0" smtClean="0">
                <a:ea typeface="ＭＳ Ｐゴシック" pitchFamily="34" charset="-128"/>
              </a:rPr>
              <a:t>risk</a:t>
            </a:r>
            <a:endParaRPr lang="en-US" dirty="0">
              <a:ea typeface="ＭＳ Ｐゴシック" pitchFamily="34" charset="-128"/>
            </a:endParaRPr>
          </a:p>
        </p:txBody>
      </p:sp>
    </p:spTree>
    <p:extLst>
      <p:ext uri="{BB962C8B-B14F-4D97-AF65-F5344CB8AC3E}">
        <p14:creationId xmlns:p14="http://schemas.microsoft.com/office/powerpoint/2010/main" val="507787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546628"/>
          </a:xfrm>
        </p:spPr>
        <p:txBody>
          <a:bodyPr anchor="t"/>
          <a:lstStyle/>
          <a:p>
            <a:r>
              <a:rPr lang="en-US" dirty="0"/>
              <a:t>Investment Return and Risk TVM </a:t>
            </a:r>
            <a:r>
              <a:rPr lang="en-US" dirty="0" smtClean="0"/>
              <a:t>Example</a:t>
            </a:r>
            <a:endParaRPr lang="en-US" dirty="0"/>
          </a:p>
        </p:txBody>
      </p:sp>
      <p:pic>
        <p:nvPicPr>
          <p:cNvPr id="3" name="Picture 2" descr="An example shows how your investment decisions and the performance of your investments can affect your future wealth.&#10;The example reads as follows:&#10; Ha Lu believes that she can save $4000 to invest in stocks at the end of each year for the next 10 years. If she expects the investment value to increase by 10 percent, compounded semi-annually, she will accumulate $64 518.93. The input for the financial calculator is shown here. &#10;Input: 1; Function: P/Y&#10;Input: 2; Function: C/Y &#10;Input: 10; Function: N&#10;Input: 10; Function: I/Y&#10;Input: 0; Function P V&#10;Input:  ̶ 4000; Function P M T&#10;Input: ?; Function F V&#10;Solution: equals $64,518.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6295" y="866775"/>
            <a:ext cx="6471410" cy="5409793"/>
          </a:xfrm>
          <a:prstGeom prst="rect">
            <a:avLst/>
          </a:prstGeom>
        </p:spPr>
      </p:pic>
    </p:spTree>
    <p:extLst>
      <p:ext uri="{BB962C8B-B14F-4D97-AF65-F5344CB8AC3E}">
        <p14:creationId xmlns:p14="http://schemas.microsoft.com/office/powerpoint/2010/main" val="3338088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of Investing</a:t>
            </a:r>
          </a:p>
        </p:txBody>
      </p:sp>
      <p:sp>
        <p:nvSpPr>
          <p:cNvPr id="3" name="Content Placeholder 2"/>
          <p:cNvSpPr>
            <a:spLocks noGrp="1"/>
          </p:cNvSpPr>
          <p:nvPr>
            <p:ph idx="1"/>
          </p:nvPr>
        </p:nvSpPr>
        <p:spPr/>
        <p:txBody>
          <a:bodyPr/>
          <a:lstStyle/>
          <a:p>
            <a:r>
              <a:rPr lang="en-US" dirty="0">
                <a:ea typeface="ＭＳ Ｐゴシック" pitchFamily="34" charset="-128"/>
              </a:rPr>
              <a:t>Investment return is uncertain; Dividends? Stock prices? Coupon payments? Future prices? Rental income? Real estate value?</a:t>
            </a:r>
          </a:p>
          <a:p>
            <a:r>
              <a:rPr lang="en-US" dirty="0">
                <a:ea typeface="ＭＳ Ｐゴシック" pitchFamily="34" charset="-128"/>
              </a:rPr>
              <a:t>Unsystematic risk: specific to a company, an industry, or a country (can minimize with diversification and asset allocation) </a:t>
            </a:r>
          </a:p>
          <a:p>
            <a:r>
              <a:rPr lang="en-US" dirty="0">
                <a:ea typeface="ＭＳ Ｐゴシック" pitchFamily="34" charset="-128"/>
              </a:rPr>
              <a:t>Systematic risk: affects all companies, industries, and countries (can’t avoid)</a:t>
            </a:r>
            <a:endParaRPr lang="en-US" dirty="0"/>
          </a:p>
        </p:txBody>
      </p:sp>
    </p:spTree>
    <p:extLst>
      <p:ext uri="{BB962C8B-B14F-4D97-AF65-F5344CB8AC3E}">
        <p14:creationId xmlns:p14="http://schemas.microsoft.com/office/powerpoint/2010/main" val="3338088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an Investment</a:t>
            </a:r>
            <a:r>
              <a:rPr lang="en-US" altLang="en-US" dirty="0"/>
              <a:t>’</a:t>
            </a:r>
            <a:r>
              <a:rPr lang="en-US" dirty="0"/>
              <a:t>s Risk</a:t>
            </a:r>
          </a:p>
        </p:txBody>
      </p:sp>
      <p:sp>
        <p:nvSpPr>
          <p:cNvPr id="3" name="Content Placeholder 2"/>
          <p:cNvSpPr>
            <a:spLocks noGrp="1"/>
          </p:cNvSpPr>
          <p:nvPr>
            <p:ph idx="1"/>
          </p:nvPr>
        </p:nvSpPr>
        <p:spPr/>
        <p:txBody>
          <a:bodyPr/>
          <a:lstStyle/>
          <a:p>
            <a:r>
              <a:rPr lang="en-US" dirty="0">
                <a:ea typeface="ＭＳ Ｐゴシック" pitchFamily="34" charset="-128"/>
              </a:rPr>
              <a:t>Range of returns: returns of a specific investment over a given period</a:t>
            </a:r>
          </a:p>
          <a:p>
            <a:r>
              <a:rPr lang="en-US" dirty="0">
                <a:ea typeface="ＭＳ Ｐゴシック" pitchFamily="34" charset="-128"/>
              </a:rPr>
              <a:t>Standard deviation: the degree of volatility in the stock</a:t>
            </a:r>
            <a:r>
              <a:rPr lang="en-US" altLang="en-US" dirty="0">
                <a:ea typeface="ＭＳ Ｐゴシック" pitchFamily="34" charset="-128"/>
              </a:rPr>
              <a:t>’</a:t>
            </a:r>
            <a:r>
              <a:rPr lang="en-US" dirty="0">
                <a:ea typeface="ＭＳ Ｐゴシック" pitchFamily="34" charset="-128"/>
              </a:rPr>
              <a:t>s return over time</a:t>
            </a:r>
          </a:p>
          <a:p>
            <a:r>
              <a:rPr lang="en-US" dirty="0">
                <a:ea typeface="ＭＳ Ｐゴシック" pitchFamily="34" charset="-128"/>
              </a:rPr>
              <a:t>Beta: </a:t>
            </a:r>
            <a:r>
              <a:rPr lang="en-CA" dirty="0">
                <a:ea typeface="ＭＳ Ｐゴシック" pitchFamily="34" charset="-128"/>
              </a:rPr>
              <a:t>measures the systematic risk of an investment relative to a benchmark index</a:t>
            </a:r>
            <a:endParaRPr lang="en-US" dirty="0">
              <a:ea typeface="ＭＳ Ｐゴシック" pitchFamily="34" charset="-128"/>
            </a:endParaRPr>
          </a:p>
          <a:p>
            <a:r>
              <a:rPr lang="en-US" dirty="0">
                <a:ea typeface="ＭＳ Ｐゴシック" pitchFamily="34" charset="-128"/>
              </a:rPr>
              <a:t>Risky investments normally have a wide range of returns, a high standard deviation of returns, and a beta much greater than one</a:t>
            </a:r>
            <a:endParaRPr lang="en-US" dirty="0"/>
          </a:p>
        </p:txBody>
      </p:sp>
    </p:spTree>
    <p:extLst>
      <p:ext uri="{BB962C8B-B14F-4D97-AF65-F5344CB8AC3E}">
        <p14:creationId xmlns:p14="http://schemas.microsoft.com/office/powerpoint/2010/main" val="3338088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Subjective Measures of Risk</a:t>
            </a:r>
          </a:p>
        </p:txBody>
      </p:sp>
      <p:sp>
        <p:nvSpPr>
          <p:cNvPr id="3" name="Content Placeholder 2"/>
          <p:cNvSpPr>
            <a:spLocks noGrp="1"/>
          </p:cNvSpPr>
          <p:nvPr>
            <p:ph idx="1"/>
          </p:nvPr>
        </p:nvSpPr>
        <p:spPr/>
        <p:txBody>
          <a:bodyPr/>
          <a:lstStyle/>
          <a:p>
            <a:pPr>
              <a:defRPr/>
            </a:pPr>
            <a:r>
              <a:rPr lang="en-US" dirty="0">
                <a:ea typeface="ＭＳ Ｐゴシック" pitchFamily="34" charset="-128"/>
              </a:rPr>
              <a:t>Range of returns, standard deviation, and beta are not accurate predictors of the changes in an investment</a:t>
            </a:r>
            <a:r>
              <a:rPr lang="en-US" altLang="en-US" dirty="0">
                <a:ea typeface="ＭＳ Ｐゴシック" pitchFamily="34" charset="-128"/>
              </a:rPr>
              <a:t>’</a:t>
            </a:r>
            <a:r>
              <a:rPr lang="en-US" dirty="0">
                <a:ea typeface="ＭＳ Ｐゴシック" pitchFamily="34" charset="-128"/>
              </a:rPr>
              <a:t>s price</a:t>
            </a:r>
          </a:p>
          <a:p>
            <a:pPr>
              <a:defRPr/>
            </a:pPr>
            <a:r>
              <a:rPr lang="en-US" dirty="0">
                <a:ea typeface="ＭＳ Ｐゴシック" pitchFamily="34" charset="-128"/>
              </a:rPr>
              <a:t>The risk of some investments is commonly measured subjectively</a:t>
            </a:r>
          </a:p>
          <a:p>
            <a:pPr lvl="1">
              <a:defRPr/>
            </a:pPr>
            <a:r>
              <a:rPr lang="en-US" dirty="0">
                <a:ea typeface="ＭＳ Ｐゴシック" pitchFamily="34" charset="-128"/>
              </a:rPr>
              <a:t>The risk of a bond may be measured using bond ratings, which is a subjective assessment of a firm</a:t>
            </a:r>
            <a:r>
              <a:rPr lang="en-US" altLang="en-US" dirty="0">
                <a:ea typeface="ＭＳ Ｐゴシック" pitchFamily="34" charset="-128"/>
              </a:rPr>
              <a:t>’</a:t>
            </a:r>
            <a:r>
              <a:rPr lang="en-US" dirty="0">
                <a:ea typeface="ＭＳ Ｐゴシック" pitchFamily="34" charset="-128"/>
              </a:rPr>
              <a:t>s ability to repay its debt</a:t>
            </a:r>
            <a:endParaRPr lang="en-US" dirty="0"/>
          </a:p>
        </p:txBody>
      </p:sp>
    </p:spTree>
    <p:extLst>
      <p:ext uri="{BB962C8B-B14F-4D97-AF65-F5344CB8AC3E}">
        <p14:creationId xmlns:p14="http://schemas.microsoft.com/office/powerpoint/2010/main" val="3338088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Trade-off between Return and Risk</a:t>
            </a:r>
          </a:p>
        </p:txBody>
      </p:sp>
      <p:sp>
        <p:nvSpPr>
          <p:cNvPr id="4" name="Content Placeholder 3"/>
          <p:cNvSpPr>
            <a:spLocks noGrp="1"/>
          </p:cNvSpPr>
          <p:nvPr>
            <p:ph idx="1"/>
          </p:nvPr>
        </p:nvSpPr>
        <p:spPr/>
        <p:txBody>
          <a:bodyPr/>
          <a:lstStyle/>
          <a:p>
            <a:r>
              <a:rPr lang="en-US" dirty="0">
                <a:ea typeface="ＭＳ Ｐゴシック" pitchFamily="34" charset="-128"/>
              </a:rPr>
              <a:t>Investors expect a higher return for taking on additional risk</a:t>
            </a:r>
          </a:p>
          <a:p>
            <a:r>
              <a:rPr lang="en-US" dirty="0">
                <a:ea typeface="ＭＳ Ｐゴシック" pitchFamily="34" charset="-128"/>
              </a:rPr>
              <a:t>Risk premium: an additional return beyond the risk-free rate you could earn from an </a:t>
            </a:r>
            <a:r>
              <a:rPr lang="en-US" dirty="0" smtClean="0">
                <a:ea typeface="ＭＳ Ｐゴシック" pitchFamily="34" charset="-128"/>
              </a:rPr>
              <a:t>investment</a:t>
            </a:r>
            <a:endParaRPr lang="en-US" dirty="0">
              <a:ea typeface="ＭＳ Ｐゴシック" pitchFamily="34" charset="-128"/>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332850925"/>
              </p:ext>
            </p:extLst>
          </p:nvPr>
        </p:nvGraphicFramePr>
        <p:xfrm>
          <a:off x="3810000" y="3986212"/>
          <a:ext cx="1666875" cy="509588"/>
        </p:xfrm>
        <a:graphic>
          <a:graphicData uri="http://schemas.openxmlformats.org/presentationml/2006/ole">
            <mc:AlternateContent xmlns:mc="http://schemas.openxmlformats.org/markup-compatibility/2006">
              <mc:Choice xmlns:v="urn:schemas-microsoft-com:vml" Requires="v">
                <p:oleObj spid="_x0000_s4122" name="Equation" r:id="rId3" imgW="787400" imgH="241300" progId="Equation.DSMT4">
                  <p:embed/>
                </p:oleObj>
              </mc:Choice>
              <mc:Fallback>
                <p:oleObj name="Equation" r:id="rId3" imgW="787400" imgH="241300" progId="Equation.DSMT4">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986212"/>
                        <a:ext cx="1666875" cy="509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idx="13"/>
          </p:nvPr>
        </p:nvSpPr>
        <p:spPr>
          <a:xfrm>
            <a:off x="457200" y="4800600"/>
            <a:ext cx="8229600" cy="1020763"/>
          </a:xfrm>
        </p:spPr>
        <p:txBody>
          <a:bodyPr/>
          <a:lstStyle/>
          <a:p>
            <a:r>
              <a:rPr lang="en-US" dirty="0">
                <a:ea typeface="ＭＳ Ｐゴシック" pitchFamily="34" charset="-128"/>
              </a:rPr>
              <a:t>The higher the potential risk of an investment, the higher the risk </a:t>
            </a:r>
            <a:r>
              <a:rPr lang="en-US" dirty="0" smtClean="0">
                <a:ea typeface="ＭＳ Ｐゴシック" pitchFamily="34" charset="-128"/>
              </a:rPr>
              <a:t>premium</a:t>
            </a:r>
            <a:endParaRPr lang="en-US" dirty="0"/>
          </a:p>
        </p:txBody>
      </p:sp>
    </p:spTree>
    <p:extLst>
      <p:ext uri="{BB962C8B-B14F-4D97-AF65-F5344CB8AC3E}">
        <p14:creationId xmlns:p14="http://schemas.microsoft.com/office/powerpoint/2010/main" val="3338088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Trade-off between Return and Risk Example</a:t>
            </a:r>
          </a:p>
        </p:txBody>
      </p:sp>
      <p:sp>
        <p:nvSpPr>
          <p:cNvPr id="3" name="Content Placeholder 2"/>
          <p:cNvSpPr>
            <a:spLocks noGrp="1"/>
          </p:cNvSpPr>
          <p:nvPr>
            <p:ph idx="1"/>
          </p:nvPr>
        </p:nvSpPr>
        <p:spPr>
          <a:xfrm>
            <a:off x="457200" y="1600200"/>
            <a:ext cx="8305800" cy="4525963"/>
          </a:xfrm>
        </p:spPr>
        <p:txBody>
          <a:bodyPr/>
          <a:lstStyle/>
          <a:p>
            <a:pPr marL="0" indent="0">
              <a:buNone/>
            </a:pPr>
            <a:r>
              <a:rPr lang="en-US" sz="2400" dirty="0" err="1"/>
              <a:t>Daya</a:t>
            </a:r>
            <a:r>
              <a:rPr lang="en-US" sz="2400" dirty="0"/>
              <a:t> Rai has $10 000 that she could invest for the next three months in a three-month </a:t>
            </a:r>
            <a:r>
              <a:rPr lang="en-US" sz="2400" dirty="0" smtClean="0"/>
              <a:t>Govern-</a:t>
            </a:r>
            <a:r>
              <a:rPr lang="en-US" sz="2400" dirty="0" err="1" smtClean="0"/>
              <a:t>ment</a:t>
            </a:r>
            <a:r>
              <a:rPr lang="en-US" sz="2400" dirty="0" smtClean="0"/>
              <a:t> </a:t>
            </a:r>
            <a:r>
              <a:rPr lang="en-US" sz="2400" dirty="0"/>
              <a:t>of Canada T-bill or in a stock. The T-bill offers a return of two percent over the three-month period. Alternatively, she thinks that the price of the stock will rise by five percent over the next three months. However, since the future price of the stock is uncertain, her return from investing in this stock is also uncertain. The return could be less than five percent and might even be negative. </a:t>
            </a:r>
            <a:r>
              <a:rPr lang="en-US" sz="2400" dirty="0" err="1"/>
              <a:t>Daya</a:t>
            </a:r>
            <a:r>
              <a:rPr lang="en-US" sz="2400" dirty="0"/>
              <a:t> decides to invest in the T-bill rather than the stock because the three percent risk premium offered by the stock is not enough to entice her to take on the additional risk</a:t>
            </a:r>
            <a:r>
              <a:rPr lang="en-US" sz="2400" dirty="0" smtClean="0"/>
              <a:t>.</a:t>
            </a:r>
            <a:endParaRPr lang="en-US" sz="2400" dirty="0"/>
          </a:p>
        </p:txBody>
      </p:sp>
    </p:spTree>
    <p:extLst>
      <p:ext uri="{BB962C8B-B14F-4D97-AF65-F5344CB8AC3E}">
        <p14:creationId xmlns:p14="http://schemas.microsoft.com/office/powerpoint/2010/main" val="3338088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Return-Risk Trade-off among Stocks</a:t>
            </a:r>
          </a:p>
        </p:txBody>
      </p:sp>
      <p:sp>
        <p:nvSpPr>
          <p:cNvPr id="3" name="Content Placeholder 2"/>
          <p:cNvSpPr>
            <a:spLocks noGrp="1"/>
          </p:cNvSpPr>
          <p:nvPr>
            <p:ph idx="1"/>
          </p:nvPr>
        </p:nvSpPr>
        <p:spPr/>
        <p:txBody>
          <a:bodyPr/>
          <a:lstStyle/>
          <a:p>
            <a:pPr>
              <a:defRPr/>
            </a:pPr>
            <a:r>
              <a:rPr lang="en-US" dirty="0"/>
              <a:t>Smaller firms have more potential for faster growth, but are risky because many small firms never reach their potential</a:t>
            </a:r>
          </a:p>
          <a:p>
            <a:pPr>
              <a:defRPr/>
            </a:pPr>
            <a:r>
              <a:rPr lang="en-US" dirty="0"/>
              <a:t>IPOs may offer high returns, but also have high risk</a:t>
            </a:r>
          </a:p>
          <a:p>
            <a:pPr lvl="1">
              <a:defRPr/>
            </a:pPr>
            <a:r>
              <a:rPr lang="en-US" dirty="0"/>
              <a:t>Individual investors rarely have access to these investments at the initial price</a:t>
            </a:r>
          </a:p>
          <a:p>
            <a:pPr lvl="1">
              <a:defRPr/>
            </a:pPr>
            <a:r>
              <a:rPr lang="en-US" dirty="0"/>
              <a:t>Many IPOs have performed poorly</a:t>
            </a:r>
          </a:p>
        </p:txBody>
      </p:sp>
    </p:spTree>
    <p:extLst>
      <p:ext uri="{BB962C8B-B14F-4D97-AF65-F5344CB8AC3E}">
        <p14:creationId xmlns:p14="http://schemas.microsoft.com/office/powerpoint/2010/main" val="3338088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Return-Risk Trade-off among Bonds</a:t>
            </a:r>
          </a:p>
        </p:txBody>
      </p:sp>
      <p:sp>
        <p:nvSpPr>
          <p:cNvPr id="3" name="Content Placeholder 2"/>
          <p:cNvSpPr>
            <a:spLocks noGrp="1"/>
          </p:cNvSpPr>
          <p:nvPr>
            <p:ph idx="1"/>
          </p:nvPr>
        </p:nvSpPr>
        <p:spPr/>
        <p:txBody>
          <a:bodyPr/>
          <a:lstStyle/>
          <a:p>
            <a:pPr>
              <a:buFont typeface="Arial" charset="0"/>
              <a:buChar char="•"/>
              <a:defRPr/>
            </a:pPr>
            <a:r>
              <a:rPr lang="en-US" dirty="0"/>
              <a:t>Bonds of large, well-known, and </a:t>
            </a:r>
            <a:r>
              <a:rPr lang="en-US" dirty="0" smtClean="0"/>
              <a:t>successful firms </a:t>
            </a:r>
            <a:r>
              <a:rPr lang="en-US" dirty="0"/>
              <a:t>have minimal risk</a:t>
            </a:r>
          </a:p>
          <a:p>
            <a:pPr lvl="1">
              <a:defRPr/>
            </a:pPr>
            <a:r>
              <a:rPr lang="en-US" dirty="0"/>
              <a:t>Must be willing to accept a lower return on your investment</a:t>
            </a:r>
          </a:p>
          <a:p>
            <a:pPr>
              <a:buFont typeface="Arial" charset="0"/>
              <a:buChar char="•"/>
              <a:defRPr/>
            </a:pPr>
            <a:r>
              <a:rPr lang="en-US" dirty="0"/>
              <a:t>High-risk bonds tend to offer higher interest payments</a:t>
            </a:r>
          </a:p>
        </p:txBody>
      </p:sp>
    </p:spTree>
    <p:extLst>
      <p:ext uri="{BB962C8B-B14F-4D97-AF65-F5344CB8AC3E}">
        <p14:creationId xmlns:p14="http://schemas.microsoft.com/office/powerpoint/2010/main" val="3338088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Risk-Return Trade-off among Mutual Funds</a:t>
            </a:r>
          </a:p>
        </p:txBody>
      </p:sp>
      <p:sp>
        <p:nvSpPr>
          <p:cNvPr id="3" name="Content Placeholder 2"/>
          <p:cNvSpPr>
            <a:spLocks noGrp="1"/>
          </p:cNvSpPr>
          <p:nvPr>
            <p:ph idx="1"/>
          </p:nvPr>
        </p:nvSpPr>
        <p:spPr/>
        <p:txBody>
          <a:bodyPr/>
          <a:lstStyle/>
          <a:p>
            <a:pPr>
              <a:buFont typeface="Arial" charset="0"/>
              <a:buChar char="•"/>
              <a:defRPr/>
            </a:pPr>
            <a:r>
              <a:rPr lang="en-US" dirty="0"/>
              <a:t>Mutual funds containing small capitalization (small-cap) companies will be more risky than those that hold the larger capitalization (large cap) companies</a:t>
            </a:r>
          </a:p>
          <a:p>
            <a:pPr>
              <a:buFont typeface="Arial" charset="0"/>
              <a:buChar char="•"/>
              <a:defRPr/>
            </a:pPr>
            <a:r>
              <a:rPr lang="en-US" dirty="0"/>
              <a:t>The primary risk associated with a mutual fund composed of bonds is that the bonds held by the mutual fund could default</a:t>
            </a:r>
          </a:p>
        </p:txBody>
      </p:sp>
    </p:spTree>
    <p:extLst>
      <p:ext uri="{BB962C8B-B14F-4D97-AF65-F5344CB8AC3E}">
        <p14:creationId xmlns:p14="http://schemas.microsoft.com/office/powerpoint/2010/main" val="3338088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Return-Risk Trade-off among Real Estate Investments</a:t>
            </a:r>
          </a:p>
        </p:txBody>
      </p:sp>
      <p:sp>
        <p:nvSpPr>
          <p:cNvPr id="3" name="Content Placeholder 2"/>
          <p:cNvSpPr>
            <a:spLocks noGrp="1"/>
          </p:cNvSpPr>
          <p:nvPr>
            <p:ph idx="1"/>
          </p:nvPr>
        </p:nvSpPr>
        <p:spPr/>
        <p:txBody>
          <a:bodyPr/>
          <a:lstStyle/>
          <a:p>
            <a:pPr>
              <a:defRPr/>
            </a:pPr>
            <a:r>
              <a:rPr lang="en-US" dirty="0">
                <a:ea typeface="ＭＳ Ｐゴシック" pitchFamily="34" charset="-128"/>
              </a:rPr>
              <a:t>Risk depends on the particular investment</a:t>
            </a:r>
          </a:p>
          <a:p>
            <a:pPr>
              <a:defRPr/>
            </a:pPr>
            <a:r>
              <a:rPr lang="en-US" dirty="0">
                <a:ea typeface="ＭＳ Ｐゴシック" pitchFamily="34" charset="-128"/>
              </a:rPr>
              <a:t>No renter or renters default on their rent payments</a:t>
            </a:r>
          </a:p>
          <a:p>
            <a:pPr>
              <a:defRPr/>
            </a:pPr>
            <a:r>
              <a:rPr lang="en-US" dirty="0">
                <a:ea typeface="ＭＳ Ｐゴシック" pitchFamily="34" charset="-128"/>
              </a:rPr>
              <a:t>Property</a:t>
            </a:r>
            <a:r>
              <a:rPr lang="en-US" altLang="en-US" dirty="0">
                <a:ea typeface="ＭＳ Ｐゴシック" pitchFamily="34" charset="-128"/>
              </a:rPr>
              <a:t>’</a:t>
            </a:r>
            <a:r>
              <a:rPr lang="en-US" dirty="0">
                <a:ea typeface="ＭＳ Ｐゴシック" pitchFamily="34" charset="-128"/>
              </a:rPr>
              <a:t>s value could decline over time</a:t>
            </a:r>
          </a:p>
          <a:p>
            <a:pPr>
              <a:defRPr/>
            </a:pPr>
            <a:r>
              <a:rPr lang="en-US" dirty="0">
                <a:ea typeface="ＭＳ Ｐゴシック" pitchFamily="34" charset="-128"/>
              </a:rPr>
              <a:t>Commercial property </a:t>
            </a:r>
            <a:r>
              <a:rPr lang="en-US" dirty="0" err="1">
                <a:ea typeface="ＭＳ Ｐゴシック" pitchFamily="34" charset="-128"/>
              </a:rPr>
              <a:t>vs</a:t>
            </a:r>
            <a:r>
              <a:rPr lang="en-US" dirty="0">
                <a:ea typeface="ＭＳ Ｐゴシック" pitchFamily="34" charset="-128"/>
              </a:rPr>
              <a:t> land</a:t>
            </a:r>
            <a:endParaRPr lang="en-US" dirty="0"/>
          </a:p>
        </p:txBody>
      </p:sp>
    </p:spTree>
    <p:extLst>
      <p:ext uri="{BB962C8B-B14F-4D97-AF65-F5344CB8AC3E}">
        <p14:creationId xmlns:p14="http://schemas.microsoft.com/office/powerpoint/2010/main" val="3338088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Objectives </a:t>
            </a:r>
            <a:r>
              <a:rPr lang="en-US" sz="2000" b="0" dirty="0" smtClean="0"/>
              <a:t>(2 of 2)</a:t>
            </a:r>
            <a:endParaRPr lang="en-US" b="0" dirty="0"/>
          </a:p>
        </p:txBody>
      </p:sp>
      <p:sp>
        <p:nvSpPr>
          <p:cNvPr id="3" name="Content Placeholder 2"/>
          <p:cNvSpPr>
            <a:spLocks noGrp="1"/>
          </p:cNvSpPr>
          <p:nvPr>
            <p:ph idx="1"/>
          </p:nvPr>
        </p:nvSpPr>
        <p:spPr/>
        <p:txBody>
          <a:bodyPr/>
          <a:lstStyle/>
          <a:p>
            <a:pPr marL="256032" indent="-256032">
              <a:buSzPct val="100000"/>
            </a:pPr>
            <a:r>
              <a:rPr lang="en-US" dirty="0">
                <a:ea typeface="ＭＳ Ｐゴシック" pitchFamily="34" charset="-128"/>
              </a:rPr>
              <a:t>Describe how strategies that can be used to diversify among stocks</a:t>
            </a:r>
          </a:p>
          <a:p>
            <a:pPr marL="256032" indent="-256032">
              <a:buSzPct val="100000"/>
            </a:pPr>
            <a:r>
              <a:rPr lang="en-US" dirty="0">
                <a:ea typeface="ＭＳ Ｐゴシック" pitchFamily="34" charset="-128"/>
              </a:rPr>
              <a:t>Explain asset allocation strategies</a:t>
            </a:r>
          </a:p>
          <a:p>
            <a:pPr marL="256032" indent="-256032">
              <a:buSzPct val="100000"/>
            </a:pPr>
            <a:r>
              <a:rPr lang="en-US" dirty="0">
                <a:ea typeface="ＭＳ Ｐゴシック" pitchFamily="34" charset="-128"/>
              </a:rPr>
              <a:t>Identify factors that affect your asset allocation decisions</a:t>
            </a:r>
          </a:p>
          <a:p>
            <a:pPr marL="256032" indent="-256032">
              <a:buSzPct val="100000"/>
            </a:pPr>
            <a:r>
              <a:rPr lang="en-US" dirty="0">
                <a:ea typeface="ＭＳ Ｐゴシック" pitchFamily="34" charset="-128"/>
              </a:rPr>
              <a:t>Describe common investments mistakes that can be </a:t>
            </a:r>
            <a:r>
              <a:rPr lang="en-US" dirty="0" smtClean="0">
                <a:ea typeface="ＭＳ Ｐゴシック" pitchFamily="34" charset="-128"/>
              </a:rPr>
              <a:t>avoided</a:t>
            </a:r>
            <a:endParaRPr lang="en-US" dirty="0"/>
          </a:p>
        </p:txBody>
      </p:sp>
    </p:spTree>
    <p:extLst>
      <p:ext uri="{BB962C8B-B14F-4D97-AF65-F5344CB8AC3E}">
        <p14:creationId xmlns:p14="http://schemas.microsoft.com/office/powerpoint/2010/main" val="1454340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Different Types of Investments</a:t>
            </a:r>
          </a:p>
        </p:txBody>
      </p:sp>
      <p:sp>
        <p:nvSpPr>
          <p:cNvPr id="3" name="Content Placeholder 2"/>
          <p:cNvSpPr>
            <a:spLocks noGrp="1"/>
          </p:cNvSpPr>
          <p:nvPr>
            <p:ph idx="1"/>
          </p:nvPr>
        </p:nvSpPr>
        <p:spPr/>
        <p:txBody>
          <a:bodyPr/>
          <a:lstStyle/>
          <a:p>
            <a:pPr>
              <a:buFont typeface="Arial" charset="0"/>
              <a:buChar char="•"/>
              <a:defRPr/>
            </a:pPr>
            <a:r>
              <a:rPr lang="en-US" dirty="0"/>
              <a:t>Select investments that suit your personal objectives</a:t>
            </a:r>
          </a:p>
          <a:p>
            <a:pPr>
              <a:buFont typeface="Arial" charset="0"/>
              <a:buChar char="•"/>
              <a:defRPr/>
            </a:pPr>
            <a:r>
              <a:rPr lang="en-US" dirty="0"/>
              <a:t>It is dangerous to invest in a risky investment when you know that you will be selling that investment in the near future</a:t>
            </a:r>
          </a:p>
          <a:p>
            <a:pPr>
              <a:buFont typeface="Arial" charset="0"/>
              <a:buChar char="•"/>
              <a:defRPr/>
            </a:pPr>
            <a:r>
              <a:rPr lang="en-US" dirty="0"/>
              <a:t>Consider diversifying among various types of investments</a:t>
            </a:r>
          </a:p>
        </p:txBody>
      </p:sp>
    </p:spTree>
    <p:extLst>
      <p:ext uri="{BB962C8B-B14F-4D97-AF65-F5344CB8AC3E}">
        <p14:creationId xmlns:p14="http://schemas.microsoft.com/office/powerpoint/2010/main" val="3338088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dirty="0"/>
              <a:t>How Investment Decisions Vary with Your Situation</a:t>
            </a:r>
          </a:p>
        </p:txBody>
      </p:sp>
      <p:sp>
        <p:nvSpPr>
          <p:cNvPr id="3" name="Content Placeholder 2"/>
          <p:cNvSpPr>
            <a:spLocks noGrp="1"/>
          </p:cNvSpPr>
          <p:nvPr>
            <p:ph idx="1"/>
          </p:nvPr>
        </p:nvSpPr>
        <p:spPr>
          <a:xfrm>
            <a:off x="457200" y="1371600"/>
            <a:ext cx="8229600" cy="914400"/>
          </a:xfrm>
        </p:spPr>
        <p:txBody>
          <a:bodyPr/>
          <a:lstStyle/>
          <a:p>
            <a:pPr marL="0" indent="0">
              <a:buNone/>
            </a:pPr>
            <a:r>
              <a:rPr lang="en-US" sz="2400" b="1" dirty="0" smtClean="0"/>
              <a:t>Exhibit 10.1</a:t>
            </a:r>
            <a:r>
              <a:rPr lang="en-US" sz="2400" dirty="0" smtClean="0"/>
              <a:t> </a:t>
            </a:r>
            <a:r>
              <a:rPr lang="en-US" sz="2400" dirty="0"/>
              <a:t>How Investment Decisions Vary with Your Situation</a:t>
            </a:r>
          </a:p>
        </p:txBody>
      </p:sp>
      <p:graphicFrame>
        <p:nvGraphicFramePr>
          <p:cNvPr id="5" name="Table 4"/>
          <p:cNvGraphicFramePr>
            <a:graphicFrameLocks noGrp="1"/>
          </p:cNvGraphicFramePr>
          <p:nvPr>
            <p:extLst>
              <p:ext uri="{D42A27DB-BD31-4B8C-83A1-F6EECF244321}">
                <p14:modId xmlns:p14="http://schemas.microsoft.com/office/powerpoint/2010/main" val="2589020627"/>
              </p:ext>
            </p:extLst>
          </p:nvPr>
        </p:nvGraphicFramePr>
        <p:xfrm>
          <a:off x="457200" y="2286000"/>
          <a:ext cx="8229600" cy="3982720"/>
        </p:xfrm>
        <a:graphic>
          <a:graphicData uri="http://schemas.openxmlformats.org/drawingml/2006/table">
            <a:tbl>
              <a:tblPr firstRow="1">
                <a:tableStyleId>{3B4B98B0-60AC-42C2-AFA5-B58CD77FA1E5}</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marL="0" marR="0">
                        <a:lnSpc>
                          <a:spcPct val="115000"/>
                        </a:lnSpc>
                        <a:spcBef>
                          <a:spcPts val="0"/>
                        </a:spcBef>
                        <a:spcAft>
                          <a:spcPts val="0"/>
                        </a:spcAft>
                      </a:pPr>
                      <a:r>
                        <a:rPr lang="en-US" sz="1500" b="1" dirty="0">
                          <a:effectLst/>
                          <a:latin typeface="+mn-lt"/>
                          <a:ea typeface="Calibri"/>
                          <a:cs typeface="UniversLTPro-65Bold"/>
                        </a:rPr>
                        <a:t>Situation </a:t>
                      </a:r>
                      <a:endParaRPr lang="en-US" sz="1500" dirty="0">
                        <a:effectLst/>
                        <a:latin typeface="+mn-lt"/>
                        <a:ea typeface="Calibri"/>
                        <a:cs typeface="Times New Roman"/>
                      </a:endParaRPr>
                    </a:p>
                  </a:txBody>
                  <a:tcPr/>
                </a:tc>
                <a:tc>
                  <a:txBody>
                    <a:bodyPr/>
                    <a:lstStyle/>
                    <a:p>
                      <a:pPr marL="0" marR="0">
                        <a:lnSpc>
                          <a:spcPct val="115000"/>
                        </a:lnSpc>
                        <a:spcBef>
                          <a:spcPts val="0"/>
                        </a:spcBef>
                        <a:spcAft>
                          <a:spcPts val="0"/>
                        </a:spcAft>
                      </a:pPr>
                      <a:r>
                        <a:rPr lang="en-US" sz="1500" b="1">
                          <a:effectLst/>
                          <a:latin typeface="+mn-lt"/>
                          <a:ea typeface="Calibri"/>
                          <a:cs typeface="UniversLTPro-65Bold"/>
                        </a:rPr>
                        <a:t>Decision</a:t>
                      </a:r>
                      <a:endParaRPr lang="en-US" sz="1500">
                        <a:effectLst/>
                        <a:latin typeface="+mn-lt"/>
                        <a:ea typeface="Calibri"/>
                        <a:cs typeface="Times New Roman"/>
                      </a:endParaRPr>
                    </a:p>
                  </a:txBody>
                  <a:tcPr/>
                </a:tc>
                <a:extLst>
                  <a:ext uri="{0D108BD9-81ED-4DB2-BD59-A6C34878D82A}">
                    <a16:rowId xmlns:a16="http://schemas.microsoft.com/office/drawing/2014/main" val="10000"/>
                  </a:ext>
                </a:extLst>
              </a:tr>
              <a:tr h="370840">
                <a:tc>
                  <a:txBody>
                    <a:bodyPr/>
                    <a:lstStyle/>
                    <a:p>
                      <a:pPr marL="0" marR="0">
                        <a:lnSpc>
                          <a:spcPct val="115000"/>
                        </a:lnSpc>
                        <a:spcBef>
                          <a:spcPts val="0"/>
                        </a:spcBef>
                        <a:spcAft>
                          <a:spcPts val="0"/>
                        </a:spcAft>
                      </a:pPr>
                      <a:r>
                        <a:rPr lang="en-US" sz="1500" dirty="0">
                          <a:effectLst/>
                          <a:latin typeface="+mn-lt"/>
                          <a:ea typeface="Calibri"/>
                          <a:cs typeface="UniversLTPro-55Roman"/>
                        </a:rPr>
                        <a:t>You have $1000 to invest but will need the funds in one month to pay bills.</a:t>
                      </a:r>
                      <a:endParaRPr lang="en-US" sz="1500" dirty="0">
                        <a:effectLst/>
                        <a:latin typeface="+mn-lt"/>
                        <a:ea typeface="Calibri"/>
                        <a:cs typeface="Times New Roman"/>
                      </a:endParaRPr>
                    </a:p>
                  </a:txBody>
                  <a:tcPr/>
                </a:tc>
                <a:tc>
                  <a:txBody>
                    <a:bodyPr/>
                    <a:lstStyle/>
                    <a:p>
                      <a:pPr marL="0" marR="0">
                        <a:lnSpc>
                          <a:spcPct val="115000"/>
                        </a:lnSpc>
                        <a:spcBef>
                          <a:spcPts val="0"/>
                        </a:spcBef>
                        <a:spcAft>
                          <a:spcPts val="0"/>
                        </a:spcAft>
                      </a:pPr>
                      <a:r>
                        <a:rPr lang="en-US" sz="1500">
                          <a:effectLst/>
                          <a:latin typeface="+mn-lt"/>
                          <a:ea typeface="Calibri"/>
                          <a:cs typeface="UniversLTPro-55Roman"/>
                        </a:rPr>
                        <a:t>You need liquidity. You should only consider money market securities.</a:t>
                      </a:r>
                      <a:endParaRPr lang="en-US" sz="1500">
                        <a:effectLst/>
                        <a:latin typeface="+mn-lt"/>
                        <a:ea typeface="Calibri"/>
                        <a:cs typeface="Times New Roman"/>
                      </a:endParaRPr>
                    </a:p>
                  </a:txBody>
                  <a:tcPr/>
                </a:tc>
                <a:extLst>
                  <a:ext uri="{0D108BD9-81ED-4DB2-BD59-A6C34878D82A}">
                    <a16:rowId xmlns:a16="http://schemas.microsoft.com/office/drawing/2014/main" val="10001"/>
                  </a:ext>
                </a:extLst>
              </a:tr>
              <a:tr h="370840">
                <a:tc>
                  <a:txBody>
                    <a:bodyPr/>
                    <a:lstStyle/>
                    <a:p>
                      <a:pPr marL="0" marR="0">
                        <a:lnSpc>
                          <a:spcPct val="115000"/>
                        </a:lnSpc>
                        <a:spcBef>
                          <a:spcPts val="0"/>
                        </a:spcBef>
                        <a:spcAft>
                          <a:spcPts val="0"/>
                        </a:spcAft>
                      </a:pPr>
                      <a:r>
                        <a:rPr lang="en-US" sz="1500" dirty="0">
                          <a:effectLst/>
                          <a:latin typeface="+mn-lt"/>
                          <a:ea typeface="Calibri"/>
                          <a:cs typeface="UniversLTPro-55Roman"/>
                        </a:rPr>
                        <a:t>You have $3000 to invest but will need the funds in a year to make a tuition payment.</a:t>
                      </a:r>
                      <a:endParaRPr lang="en-US" sz="1500" dirty="0">
                        <a:effectLst/>
                        <a:latin typeface="+mn-lt"/>
                        <a:ea typeface="Calibri"/>
                        <a:cs typeface="Times New Roman"/>
                      </a:endParaRPr>
                    </a:p>
                  </a:txBody>
                  <a:tcPr/>
                </a:tc>
                <a:tc>
                  <a:txBody>
                    <a:bodyPr/>
                    <a:lstStyle/>
                    <a:p>
                      <a:pPr marL="0" marR="0">
                        <a:lnSpc>
                          <a:spcPct val="115000"/>
                        </a:lnSpc>
                        <a:spcBef>
                          <a:spcPts val="0"/>
                        </a:spcBef>
                        <a:spcAft>
                          <a:spcPts val="0"/>
                        </a:spcAft>
                      </a:pPr>
                      <a:r>
                        <a:rPr lang="en-US" sz="1500" dirty="0">
                          <a:effectLst/>
                          <a:latin typeface="+mn-lt"/>
                          <a:ea typeface="Calibri"/>
                          <a:cs typeface="UniversLTPro-55Roman"/>
                        </a:rPr>
                        <a:t>You should consider safe money market securities such as a one-year GIC.</a:t>
                      </a:r>
                      <a:endParaRPr lang="en-US" sz="1500" dirty="0">
                        <a:effectLst/>
                        <a:latin typeface="+mn-lt"/>
                        <a:ea typeface="Calibri"/>
                        <a:cs typeface="Times New Roman"/>
                      </a:endParaRPr>
                    </a:p>
                  </a:txBody>
                  <a:tcPr/>
                </a:tc>
                <a:extLst>
                  <a:ext uri="{0D108BD9-81ED-4DB2-BD59-A6C34878D82A}">
                    <a16:rowId xmlns:a16="http://schemas.microsoft.com/office/drawing/2014/main" val="10002"/>
                  </a:ext>
                </a:extLst>
              </a:tr>
              <a:tr h="370840">
                <a:tc>
                  <a:txBody>
                    <a:bodyPr/>
                    <a:lstStyle/>
                    <a:p>
                      <a:pPr marL="0" marR="0">
                        <a:lnSpc>
                          <a:spcPct val="115000"/>
                        </a:lnSpc>
                        <a:spcBef>
                          <a:spcPts val="0"/>
                        </a:spcBef>
                        <a:spcAft>
                          <a:spcPts val="0"/>
                        </a:spcAft>
                      </a:pPr>
                      <a:r>
                        <a:rPr lang="en-US" sz="1500" dirty="0">
                          <a:effectLst/>
                          <a:latin typeface="+mn-lt"/>
                          <a:ea typeface="Calibri"/>
                          <a:cs typeface="UniversLTPro-55Roman"/>
                        </a:rPr>
                        <a:t>You have $5000 to invest and will likely use the funds in about 3 years when you buy a home.</a:t>
                      </a:r>
                      <a:endParaRPr lang="en-US" sz="1500" dirty="0">
                        <a:effectLst/>
                        <a:latin typeface="+mn-lt"/>
                        <a:ea typeface="Calibri"/>
                        <a:cs typeface="Times New Roman"/>
                      </a:endParaRPr>
                    </a:p>
                  </a:txBody>
                  <a:tcPr/>
                </a:tc>
                <a:tc>
                  <a:txBody>
                    <a:bodyPr/>
                    <a:lstStyle/>
                    <a:p>
                      <a:pPr marL="0" marR="0">
                        <a:lnSpc>
                          <a:spcPct val="115000"/>
                        </a:lnSpc>
                        <a:spcBef>
                          <a:spcPts val="0"/>
                        </a:spcBef>
                        <a:spcAft>
                          <a:spcPts val="0"/>
                        </a:spcAft>
                      </a:pPr>
                      <a:r>
                        <a:rPr lang="en-US" sz="1500">
                          <a:effectLst/>
                          <a:latin typeface="+mn-lt"/>
                          <a:ea typeface="Calibri"/>
                          <a:cs typeface="UniversLTPro-55Roman"/>
                        </a:rPr>
                        <a:t>Consider a three-year GIC or stocks of relatively stable firms that have relatively low risk.</a:t>
                      </a:r>
                      <a:endParaRPr lang="en-US" sz="1500">
                        <a:effectLst/>
                        <a:latin typeface="+mn-lt"/>
                        <a:ea typeface="Calibri"/>
                        <a:cs typeface="Times New Roman"/>
                      </a:endParaRPr>
                    </a:p>
                  </a:txBody>
                  <a:tcPr/>
                </a:tc>
                <a:extLst>
                  <a:ext uri="{0D108BD9-81ED-4DB2-BD59-A6C34878D82A}">
                    <a16:rowId xmlns:a16="http://schemas.microsoft.com/office/drawing/2014/main" val="10003"/>
                  </a:ext>
                </a:extLst>
              </a:tr>
              <a:tr h="370840">
                <a:tc>
                  <a:txBody>
                    <a:bodyPr/>
                    <a:lstStyle/>
                    <a:p>
                      <a:pPr marL="0" marR="0">
                        <a:lnSpc>
                          <a:spcPct val="115000"/>
                        </a:lnSpc>
                        <a:spcBef>
                          <a:spcPts val="0"/>
                        </a:spcBef>
                        <a:spcAft>
                          <a:spcPts val="0"/>
                        </a:spcAft>
                      </a:pPr>
                      <a:r>
                        <a:rPr lang="en-US" sz="1500" dirty="0">
                          <a:effectLst/>
                          <a:latin typeface="+mn-lt"/>
                          <a:ea typeface="Calibri"/>
                          <a:cs typeface="UniversLTPro-55Roman"/>
                        </a:rPr>
                        <a:t>You have $10 000 to invest and have no funds set aside for retirement in 20 years.</a:t>
                      </a:r>
                      <a:endParaRPr lang="en-US" sz="1500" dirty="0">
                        <a:effectLst/>
                        <a:latin typeface="+mn-lt"/>
                        <a:ea typeface="Calibri"/>
                        <a:cs typeface="Times New Roman"/>
                      </a:endParaRPr>
                    </a:p>
                  </a:txBody>
                  <a:tcPr/>
                </a:tc>
                <a:tc>
                  <a:txBody>
                    <a:bodyPr/>
                    <a:lstStyle/>
                    <a:p>
                      <a:pPr marL="0" marR="0">
                        <a:lnSpc>
                          <a:spcPct val="115000"/>
                        </a:lnSpc>
                        <a:spcBef>
                          <a:spcPts val="0"/>
                        </a:spcBef>
                        <a:spcAft>
                          <a:spcPts val="0"/>
                        </a:spcAft>
                      </a:pPr>
                      <a:r>
                        <a:rPr lang="en-US" sz="1500">
                          <a:effectLst/>
                          <a:latin typeface="+mn-lt"/>
                          <a:ea typeface="Calibri"/>
                          <a:cs typeface="UniversLTPro-55Roman"/>
                        </a:rPr>
                        <a:t>Consider investing in a diversified stock mutual fund.</a:t>
                      </a:r>
                      <a:endParaRPr lang="en-US" sz="1500">
                        <a:effectLst/>
                        <a:latin typeface="+mn-lt"/>
                        <a:ea typeface="Calibri"/>
                        <a:cs typeface="Times New Roman"/>
                      </a:endParaRPr>
                    </a:p>
                  </a:txBody>
                  <a:tcPr/>
                </a:tc>
                <a:extLst>
                  <a:ext uri="{0D108BD9-81ED-4DB2-BD59-A6C34878D82A}">
                    <a16:rowId xmlns:a16="http://schemas.microsoft.com/office/drawing/2014/main" val="10004"/>
                  </a:ext>
                </a:extLst>
              </a:tr>
              <a:tr h="370840">
                <a:tc>
                  <a:txBody>
                    <a:bodyPr/>
                    <a:lstStyle/>
                    <a:p>
                      <a:pPr marL="0" marR="0">
                        <a:lnSpc>
                          <a:spcPct val="115000"/>
                        </a:lnSpc>
                        <a:spcBef>
                          <a:spcPts val="0"/>
                        </a:spcBef>
                        <a:spcAft>
                          <a:spcPts val="0"/>
                        </a:spcAft>
                      </a:pPr>
                      <a:r>
                        <a:rPr lang="en-US" sz="1500" dirty="0">
                          <a:effectLst/>
                          <a:latin typeface="+mn-lt"/>
                          <a:ea typeface="Calibri"/>
                          <a:cs typeface="UniversLTPro-55Roman"/>
                        </a:rPr>
                        <a:t>You have $5000 to invest. You expect that you will be laid </a:t>
                      </a:r>
                      <a:r>
                        <a:rPr lang="en-US" sz="1500" dirty="0" smtClean="0">
                          <a:effectLst/>
                          <a:latin typeface="+mn-lt"/>
                          <a:ea typeface="Calibri"/>
                          <a:cs typeface="UniversLTPro-55Roman"/>
                        </a:rPr>
                        <a:t>off </a:t>
                      </a:r>
                      <a:r>
                        <a:rPr lang="en-US" sz="1500" dirty="0">
                          <a:effectLst/>
                          <a:latin typeface="+mn-lt"/>
                          <a:ea typeface="Calibri"/>
                          <a:cs typeface="UniversLTPro-55Roman"/>
                        </a:rPr>
                        <a:t>from your job within the next year.</a:t>
                      </a:r>
                      <a:endParaRPr lang="en-US" sz="1500" dirty="0">
                        <a:effectLst/>
                        <a:latin typeface="+mn-lt"/>
                        <a:ea typeface="Calibri"/>
                        <a:cs typeface="Times New Roman"/>
                      </a:endParaRPr>
                    </a:p>
                  </a:txBody>
                  <a:tcPr/>
                </a:tc>
                <a:tc>
                  <a:txBody>
                    <a:bodyPr/>
                    <a:lstStyle/>
                    <a:p>
                      <a:pPr marL="0" marR="0">
                        <a:lnSpc>
                          <a:spcPct val="115000"/>
                        </a:lnSpc>
                        <a:spcBef>
                          <a:spcPts val="0"/>
                        </a:spcBef>
                        <a:spcAft>
                          <a:spcPts val="0"/>
                        </a:spcAft>
                      </a:pPr>
                      <a:r>
                        <a:rPr lang="en-US" sz="1500" dirty="0">
                          <a:effectLst/>
                          <a:latin typeface="+mn-lt"/>
                          <a:ea typeface="Calibri"/>
                          <a:cs typeface="UniversLTPro-55Roman"/>
                        </a:rPr>
                        <a:t>You should probably invest the funds in money market securities so that you will have easy access to the funds if you lose your job.</a:t>
                      </a:r>
                      <a:endParaRPr lang="en-US" sz="1500" dirty="0">
                        <a:effectLst/>
                        <a:latin typeface="+mn-lt"/>
                        <a:ea typeface="Calibri"/>
                        <a:cs typeface="Times New Roman"/>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38088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Portfolio </a:t>
            </a:r>
            <a:r>
              <a:rPr lang="en-US" dirty="0" smtClean="0"/>
              <a:t>Diversification </a:t>
            </a:r>
            <a:r>
              <a:rPr lang="en-US" sz="2000" b="0" dirty="0" smtClean="0"/>
              <a:t>(1 of 2)</a:t>
            </a:r>
            <a:endParaRPr lang="en-US" b="0" dirty="0"/>
          </a:p>
        </p:txBody>
      </p:sp>
      <p:sp>
        <p:nvSpPr>
          <p:cNvPr id="4" name="Content Placeholder 3"/>
          <p:cNvSpPr>
            <a:spLocks noGrp="1"/>
          </p:cNvSpPr>
          <p:nvPr>
            <p:ph idx="1"/>
          </p:nvPr>
        </p:nvSpPr>
        <p:spPr>
          <a:xfrm>
            <a:off x="457200" y="1600200"/>
            <a:ext cx="8229600" cy="3886200"/>
          </a:xfrm>
        </p:spPr>
        <p:txBody>
          <a:bodyPr/>
          <a:lstStyle/>
          <a:p>
            <a:pPr>
              <a:lnSpc>
                <a:spcPct val="90000"/>
              </a:lnSpc>
              <a:defRPr/>
            </a:pPr>
            <a:r>
              <a:rPr lang="en-US" dirty="0"/>
              <a:t>Asset allocation: The process of allocating money across financial assets (such as mutual funds, stocks, and bonds) with the objective of achieving a desired return while maintaining risk at a tolerable level</a:t>
            </a:r>
          </a:p>
          <a:p>
            <a:pPr>
              <a:lnSpc>
                <a:spcPct val="90000"/>
              </a:lnSpc>
              <a:defRPr/>
            </a:pPr>
            <a:r>
              <a:rPr lang="en-US" dirty="0"/>
              <a:t>Building a Portfolio</a:t>
            </a:r>
          </a:p>
          <a:p>
            <a:pPr lvl="1">
              <a:lnSpc>
                <a:spcPct val="90000"/>
              </a:lnSpc>
              <a:defRPr/>
            </a:pPr>
            <a:r>
              <a:rPr lang="en-US" dirty="0"/>
              <a:t>Portfolio: a set of multiple investments in different assets</a:t>
            </a:r>
          </a:p>
          <a:p>
            <a:pPr lvl="2">
              <a:lnSpc>
                <a:spcPct val="90000"/>
              </a:lnSpc>
              <a:defRPr/>
            </a:pPr>
            <a:r>
              <a:rPr lang="en-US" dirty="0"/>
              <a:t>Can reduce risk when its investments do not move in perfect tandem</a:t>
            </a:r>
          </a:p>
        </p:txBody>
      </p:sp>
      <p:sp>
        <p:nvSpPr>
          <p:cNvPr id="5" name="Content Placeholder 4"/>
          <p:cNvSpPr>
            <a:spLocks noGrp="1"/>
          </p:cNvSpPr>
          <p:nvPr>
            <p:ph idx="13"/>
          </p:nvPr>
        </p:nvSpPr>
        <p:spPr>
          <a:xfrm>
            <a:off x="7039388" y="5532437"/>
            <a:ext cx="1647412" cy="715963"/>
          </a:xfrm>
          <a:solidFill>
            <a:schemeClr val="bg2">
              <a:lumMod val="20000"/>
              <a:lumOff val="80000"/>
            </a:schemeClr>
          </a:solidFill>
          <a:ln>
            <a:solidFill>
              <a:schemeClr val="bg2"/>
            </a:solidFill>
          </a:ln>
        </p:spPr>
        <p:txBody>
          <a:bodyPr anchor="ctr" anchorCtr="1"/>
          <a:lstStyle/>
          <a:p>
            <a:pPr marL="0" indent="0" algn="ctr">
              <a:spcBef>
                <a:spcPts val="0"/>
              </a:spcBef>
              <a:buNone/>
            </a:pPr>
            <a:r>
              <a:rPr lang="en-US" altLang="en-US" sz="2000" dirty="0">
                <a:latin typeface="Arial" charset="0"/>
              </a:rPr>
              <a:t>Free App: </a:t>
            </a:r>
            <a:endParaRPr lang="en-US" altLang="en-US" sz="2000" i="1" dirty="0">
              <a:latin typeface="Arial" charset="0"/>
            </a:endParaRPr>
          </a:p>
          <a:p>
            <a:pPr marL="0" indent="0" algn="ctr">
              <a:spcBef>
                <a:spcPts val="0"/>
              </a:spcBef>
              <a:buNone/>
            </a:pPr>
            <a:r>
              <a:rPr lang="en-US" altLang="en-US" sz="2000" i="1" dirty="0" err="1">
                <a:latin typeface="Arial" charset="0"/>
              </a:rPr>
              <a:t>IDiversify</a:t>
            </a:r>
            <a:endParaRPr lang="en-US" sz="2000" dirty="0"/>
          </a:p>
        </p:txBody>
      </p:sp>
    </p:spTree>
    <p:extLst>
      <p:ext uri="{BB962C8B-B14F-4D97-AF65-F5344CB8AC3E}">
        <p14:creationId xmlns:p14="http://schemas.microsoft.com/office/powerpoint/2010/main" val="3338088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on Ethics: The Risk of Insider Trading</a:t>
            </a:r>
          </a:p>
        </p:txBody>
      </p:sp>
      <p:sp>
        <p:nvSpPr>
          <p:cNvPr id="3" name="Content Placeholder 2"/>
          <p:cNvSpPr>
            <a:spLocks noGrp="1"/>
          </p:cNvSpPr>
          <p:nvPr>
            <p:ph idx="1"/>
          </p:nvPr>
        </p:nvSpPr>
        <p:spPr/>
        <p:txBody>
          <a:bodyPr/>
          <a:lstStyle/>
          <a:p>
            <a:pPr>
              <a:buFont typeface="Arial" charset="0"/>
              <a:buChar char="•"/>
              <a:defRPr/>
            </a:pPr>
            <a:r>
              <a:rPr lang="en-US" dirty="0"/>
              <a:t>Insider information: non-public information known by employees and other professionals that is not known by outsiders</a:t>
            </a:r>
          </a:p>
          <a:p>
            <a:pPr>
              <a:buFont typeface="Arial" charset="0"/>
              <a:buChar char="•"/>
              <a:defRPr/>
            </a:pPr>
            <a:r>
              <a:rPr lang="en-US" dirty="0"/>
              <a:t>Investors are legally bound to use only information that is publicly available</a:t>
            </a:r>
          </a:p>
        </p:txBody>
      </p:sp>
    </p:spTree>
    <p:extLst>
      <p:ext uri="{BB962C8B-B14F-4D97-AF65-F5344CB8AC3E}">
        <p14:creationId xmlns:p14="http://schemas.microsoft.com/office/powerpoint/2010/main" val="3338088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Portfolio Benefits</a:t>
            </a:r>
          </a:p>
        </p:txBody>
      </p:sp>
      <p:sp>
        <p:nvSpPr>
          <p:cNvPr id="3" name="Content Placeholder 2"/>
          <p:cNvSpPr>
            <a:spLocks noGrp="1"/>
          </p:cNvSpPr>
          <p:nvPr>
            <p:ph idx="1"/>
          </p:nvPr>
        </p:nvSpPr>
        <p:spPr/>
        <p:txBody>
          <a:bodyPr/>
          <a:lstStyle/>
          <a:p>
            <a:pPr>
              <a:buFont typeface="Arial" charset="0"/>
              <a:buChar char="•"/>
              <a:defRPr/>
            </a:pPr>
            <a:r>
              <a:rPr lang="en-US" dirty="0"/>
              <a:t>Compare the return on the individual investments it consists of to the overall portfolio</a:t>
            </a:r>
          </a:p>
          <a:p>
            <a:pPr>
              <a:buFont typeface="Arial" charset="0"/>
              <a:buChar char="•"/>
              <a:defRPr/>
            </a:pPr>
            <a:r>
              <a:rPr lang="en-US" dirty="0"/>
              <a:t>Diversification reduces the exposure of your investments to the adverse effects of any individual investment</a:t>
            </a:r>
          </a:p>
        </p:txBody>
      </p:sp>
    </p:spTree>
    <p:extLst>
      <p:ext uri="{BB962C8B-B14F-4D97-AF65-F5344CB8AC3E}">
        <p14:creationId xmlns:p14="http://schemas.microsoft.com/office/powerpoint/2010/main" val="3338088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Portfolio Benefits Example</a:t>
            </a:r>
          </a:p>
        </p:txBody>
      </p:sp>
      <p:sp>
        <p:nvSpPr>
          <p:cNvPr id="3" name="Content Placeholder 2"/>
          <p:cNvSpPr>
            <a:spLocks noGrp="1"/>
          </p:cNvSpPr>
          <p:nvPr>
            <p:ph idx="1"/>
          </p:nvPr>
        </p:nvSpPr>
        <p:spPr/>
        <p:txBody>
          <a:bodyPr/>
          <a:lstStyle/>
          <a:p>
            <a:pPr marL="0" indent="0">
              <a:buNone/>
            </a:pPr>
            <a:r>
              <a:rPr lang="en-US" sz="2000" dirty="0"/>
              <a:t>You are considering investing in a portfolio consisting of investments A and B. Exhibit 10.2 </a:t>
            </a:r>
            <a:r>
              <a:rPr lang="en-US" sz="2000" dirty="0" smtClean="0"/>
              <a:t>illustrates </a:t>
            </a:r>
            <a:r>
              <a:rPr lang="en-US" sz="2000" dirty="0"/>
              <a:t>the portfolio diversification effect of using these two stocks. It shows the return per year for investments A and B, as well as for a portfolio with 50 percent of the investment allocated to A and 50 percent to B. The portfolio return in each year is simply the average return of A and B. Notice that the portfolio’s range of returns is smaller than the range of returns of either stock. Also notice that the portfolio’s returns are less volatile over time than the returns of the individual stocks. Since the portfolio return is an average of A and B, it has a smoother trend than either individual investment. The smoother trend demonstrates that investing in the portfolio is less risky than investing in either individual investment. You decide to create a partially diversified portfolio of both investments to reduce your risk</a:t>
            </a:r>
            <a:r>
              <a:rPr lang="en-US" sz="2000" dirty="0" smtClean="0"/>
              <a:t>.</a:t>
            </a:r>
            <a:endParaRPr lang="en-US" sz="2000" dirty="0"/>
          </a:p>
        </p:txBody>
      </p:sp>
    </p:spTree>
    <p:extLst>
      <p:ext uri="{BB962C8B-B14F-4D97-AF65-F5344CB8AC3E}">
        <p14:creationId xmlns:p14="http://schemas.microsoft.com/office/powerpoint/2010/main" val="3338088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50652"/>
          </a:xfrm>
        </p:spPr>
        <p:txBody>
          <a:bodyPr/>
          <a:lstStyle/>
          <a:p>
            <a:r>
              <a:rPr lang="en-US" dirty="0"/>
              <a:t>How Diversification Reduces Risk</a:t>
            </a:r>
          </a:p>
        </p:txBody>
      </p:sp>
      <p:pic>
        <p:nvPicPr>
          <p:cNvPr id="3" name="Picture 2" descr="EXHIBIT 10.2 Example of Portfolio Diversification Effects&#10;A line graph illustrates portfolio diversification effects.&#10;The vertical axis is labeled &quot;Annual Return&quot; and ranges from negative 20 percent up to 40 percent, in increments of 10 percent. The horizontal axis is labeled &quot;Year&quot; and ranges from 1 to 6, in increments of 1 year.&#10;Investment A begins at 25 percent in year 1, drops to  negative 20 percent in year 2, climbs to 10 percent in year 3, reaching 40 percent in year 4. By year 5, Investment A has dropped to 5 percent and climbs again to 15 percent by year 6.&#10;Investment B begins at 15 percent in year 1, drops to 10 percent in year 2, and climbs to 20 percent by year 3. In year 4, Investment B drops again to 10 percent, then drops to negative 15 percent in year 5, climbing to 25 percent in year 6.&#10;Portfolio (A and B) begins at 20 percent in year 1, drops to negative 5 percent in year 2, climbs to 15 percent in year 3, and 25 percent in year 4. By year 5, Portfolio (A and B) has dropped again to  negative 5 percent, climbing back to 20 percent by yea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990600"/>
            <a:ext cx="6241472" cy="5338515"/>
          </a:xfrm>
          <a:prstGeom prst="rect">
            <a:avLst/>
          </a:prstGeom>
        </p:spPr>
      </p:pic>
    </p:spTree>
    <p:extLst>
      <p:ext uri="{BB962C8B-B14F-4D97-AF65-F5344CB8AC3E}">
        <p14:creationId xmlns:p14="http://schemas.microsoft.com/office/powerpoint/2010/main" val="3338088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Influence Diversification Benefits:</a:t>
            </a:r>
          </a:p>
        </p:txBody>
      </p:sp>
      <p:sp>
        <p:nvSpPr>
          <p:cNvPr id="3" name="Content Placeholder 2"/>
          <p:cNvSpPr>
            <a:spLocks noGrp="1"/>
          </p:cNvSpPr>
          <p:nvPr>
            <p:ph idx="1"/>
          </p:nvPr>
        </p:nvSpPr>
        <p:spPr/>
        <p:txBody>
          <a:bodyPr/>
          <a:lstStyle/>
          <a:p>
            <a:r>
              <a:rPr lang="en-US" dirty="0">
                <a:ea typeface="ＭＳ Ｐゴシック" pitchFamily="34" charset="-128"/>
              </a:rPr>
              <a:t>The volatility of a</a:t>
            </a:r>
            <a:r>
              <a:rPr lang="en-US" dirty="0">
                <a:ea typeface="ＭＳ Ｐゴシック" pitchFamily="34" charset="-128"/>
                <a:sym typeface="Wingdings 3" pitchFamily="18" charset="2"/>
              </a:rPr>
              <a:t> portfolio</a:t>
            </a:r>
            <a:r>
              <a:rPr lang="en-US" altLang="en-US" dirty="0">
                <a:ea typeface="ＭＳ Ｐゴシック" pitchFamily="34" charset="-128"/>
                <a:sym typeface="Wingdings 3" pitchFamily="18" charset="2"/>
              </a:rPr>
              <a:t>’</a:t>
            </a:r>
            <a:r>
              <a:rPr lang="en-US" dirty="0">
                <a:ea typeface="ＭＳ Ｐゴシック" pitchFamily="34" charset="-128"/>
                <a:sym typeface="Wingdings 3" pitchFamily="18" charset="2"/>
              </a:rPr>
              <a:t>s returns is influenced by the volatility of returns on each individual investment within the portfolio, and the correlation of the return among investments</a:t>
            </a:r>
          </a:p>
          <a:p>
            <a:pPr marL="800100" lvl="3" indent="-342900"/>
            <a:r>
              <a:rPr lang="en-US" sz="2400" dirty="0">
                <a:ea typeface="ＭＳ Ｐゴシック" pitchFamily="34" charset="-128"/>
              </a:rPr>
              <a:t>The more volatile the returns of individual investments in a portfolio, the more volatile the portfolio</a:t>
            </a:r>
            <a:r>
              <a:rPr lang="en-US" altLang="en-US" sz="2400" dirty="0">
                <a:ea typeface="ＭＳ Ｐゴシック" pitchFamily="34" charset="-128"/>
              </a:rPr>
              <a:t>’</a:t>
            </a:r>
            <a:r>
              <a:rPr lang="en-US" sz="2400" dirty="0">
                <a:ea typeface="ＭＳ Ｐゴシック" pitchFamily="34" charset="-128"/>
              </a:rPr>
              <a:t>s returns are over time</a:t>
            </a:r>
            <a:endParaRPr lang="en-US" sz="2400" dirty="0">
              <a:ea typeface="ＭＳ Ｐゴシック" pitchFamily="34" charset="-128"/>
              <a:sym typeface="Wingdings 3" pitchFamily="18" charset="2"/>
            </a:endParaRPr>
          </a:p>
          <a:p>
            <a:r>
              <a:rPr lang="en-US" dirty="0">
                <a:ea typeface="ＭＳ Ｐゴシック" pitchFamily="34" charset="-128"/>
              </a:rPr>
              <a:t>Correlation:</a:t>
            </a:r>
            <a:r>
              <a:rPr lang="en-US" dirty="0">
                <a:ea typeface="ＭＳ Ｐゴシック" pitchFamily="34" charset="-128"/>
                <a:sym typeface="Wingdings 3" pitchFamily="18" charset="2"/>
              </a:rPr>
              <a:t> a mathematical measure that describes how two securities</a:t>
            </a:r>
            <a:r>
              <a:rPr lang="en-US" altLang="en-US" dirty="0">
                <a:ea typeface="ＭＳ Ｐゴシック" pitchFamily="34" charset="-128"/>
                <a:sym typeface="Wingdings 3" pitchFamily="18" charset="2"/>
              </a:rPr>
              <a:t>’</a:t>
            </a:r>
            <a:r>
              <a:rPr lang="en-US" dirty="0">
                <a:ea typeface="ＭＳ Ｐゴシック" pitchFamily="34" charset="-128"/>
                <a:sym typeface="Wingdings 3" pitchFamily="18" charset="2"/>
              </a:rPr>
              <a:t> prices move in relation to one another</a:t>
            </a:r>
            <a:endParaRPr lang="en-US" dirty="0"/>
          </a:p>
        </p:txBody>
      </p:sp>
    </p:spTree>
    <p:extLst>
      <p:ext uri="{BB962C8B-B14F-4D97-AF65-F5344CB8AC3E}">
        <p14:creationId xmlns:p14="http://schemas.microsoft.com/office/powerpoint/2010/main" val="3338088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Volatility on Diversification</a:t>
            </a:r>
          </a:p>
        </p:txBody>
      </p:sp>
      <p:pic>
        <p:nvPicPr>
          <p:cNvPr id="5" name="Content Placeholder 4" descr="EXHIBIT 10.3 Impact of an Investment’s Volatility on Portfolio Diversification Effects&#10;An illustration of two line graphs show the impact of an investment's volatility on portfolio diversification effects.&#10;The vertical axis on both graphs is labeled &quot;Annual Return&quot; and ranges from negative 50 percent up to 50 percent, in increments of 10 percent. The horizontal axis of both graphs is labeled &quot;Year&quot; and ranges from 1 to 6, in increments of 1 year.  The first graph reads as follows:&#10;Investment A begins at 25 percent in year 1, dropping to negative 20 percent by year 2. It climbs to 10 percent in year 3, and to 40 percent in year 4, dropping to 5 percent in year 5, and ending at 15 percent in year 6.&#10;Investment C begins at 45 percent in year 1, dropping to negative 40 percent in year 2. In year 3 it climbs to 50 percent, then drops again to negative 40 percent in year 4. Investment C then climbs to 25 percent in year 5, and climbs again in year 6 to 38 percent. Portfolio (A and C) begins at 35 percent in year 1, dropping to negative 30 percent in year 2. In year 3 it climbs to 30 percent, then drops to 0 percent in year 4. In year 5 it climbs to 15 percent, then climbs again to 25 percent in year 6.&#10;The second graph reads as follows:&#10;Investment A begins at 25 percent in year 1, then drops to negative 20 percent in year 2. In year 3 it climbs to 10 percent, then climbs again in year 4 to 40 percent, dropping to 5 percent in year 5, and finally climbing to 15 percent in year 6.&#10;Investment D begins at 15 percent in year 1, climbs to 20 percent in year 2, then drops back to 15 percent in year 3. In year 4 it drops again to 10 percent, then climbs back to 15 percent in year 5, and drops to 13 percent in year 6.&#10;Portfolio (A and D) begins at 20 percent in year 1, dropping to 0 percent in year 2. In year 3 it climbs to 12 percent, then to 25 percent in year 4. It drops again to 10 percent in year 5, and climbs to 15 percent in yea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2743" y="1761811"/>
            <a:ext cx="8078514" cy="4202741"/>
          </a:xfrm>
        </p:spPr>
      </p:pic>
    </p:spTree>
    <p:extLst>
      <p:ext uri="{BB962C8B-B14F-4D97-AF65-F5344CB8AC3E}">
        <p14:creationId xmlns:p14="http://schemas.microsoft.com/office/powerpoint/2010/main" val="3338088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Correlations among Investments</a:t>
            </a:r>
          </a:p>
        </p:txBody>
      </p:sp>
      <p:sp>
        <p:nvSpPr>
          <p:cNvPr id="3" name="Content Placeholder 2"/>
          <p:cNvSpPr>
            <a:spLocks noGrp="1"/>
          </p:cNvSpPr>
          <p:nvPr>
            <p:ph idx="1"/>
          </p:nvPr>
        </p:nvSpPr>
        <p:spPr/>
        <p:txBody>
          <a:bodyPr/>
          <a:lstStyle/>
          <a:p>
            <a:pPr>
              <a:defRPr/>
            </a:pPr>
            <a:r>
              <a:rPr lang="en-US" dirty="0">
                <a:ea typeface="ＭＳ Ｐゴシック" pitchFamily="34" charset="-128"/>
              </a:rPr>
              <a:t>The more similar the returns of individual investments in a portfolio, the more volatile the portfolio</a:t>
            </a:r>
            <a:r>
              <a:rPr lang="en-US" altLang="en-US" dirty="0">
                <a:ea typeface="ＭＳ Ｐゴシック" pitchFamily="34" charset="-128"/>
              </a:rPr>
              <a:t>’</a:t>
            </a:r>
            <a:r>
              <a:rPr lang="en-US" dirty="0">
                <a:ea typeface="ＭＳ Ｐゴシック" pitchFamily="34" charset="-128"/>
              </a:rPr>
              <a:t>s returns are over time</a:t>
            </a:r>
          </a:p>
          <a:p>
            <a:pPr>
              <a:defRPr/>
            </a:pPr>
            <a:r>
              <a:rPr lang="en-US" dirty="0">
                <a:ea typeface="ＭＳ Ｐゴシック" pitchFamily="34" charset="-128"/>
              </a:rPr>
              <a:t>Avoid including investments that exhibit a high positive correlation</a:t>
            </a:r>
            <a:endParaRPr lang="en-US" dirty="0"/>
          </a:p>
        </p:txBody>
      </p:sp>
    </p:spTree>
    <p:extLst>
      <p:ext uri="{BB962C8B-B14F-4D97-AF65-F5344CB8AC3E}">
        <p14:creationId xmlns:p14="http://schemas.microsoft.com/office/powerpoint/2010/main" val="3338088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Investments</a:t>
            </a:r>
          </a:p>
        </p:txBody>
      </p:sp>
      <p:sp>
        <p:nvSpPr>
          <p:cNvPr id="3" name="Content Placeholder 2"/>
          <p:cNvSpPr>
            <a:spLocks noGrp="1"/>
          </p:cNvSpPr>
          <p:nvPr>
            <p:ph idx="1"/>
          </p:nvPr>
        </p:nvSpPr>
        <p:spPr/>
        <p:txBody>
          <a:bodyPr/>
          <a:lstStyle/>
          <a:p>
            <a:r>
              <a:rPr lang="en-US" dirty="0">
                <a:ea typeface="ＭＳ Ｐゴシック" pitchFamily="34" charset="-128"/>
              </a:rPr>
              <a:t>Money Market Securities</a:t>
            </a:r>
          </a:p>
          <a:p>
            <a:r>
              <a:rPr lang="en-US" dirty="0">
                <a:ea typeface="ＭＳ Ｐゴシック" pitchFamily="34" charset="-128"/>
              </a:rPr>
              <a:t>Stocks</a:t>
            </a:r>
          </a:p>
          <a:p>
            <a:r>
              <a:rPr lang="en-US" dirty="0">
                <a:ea typeface="ＭＳ Ｐゴシック" pitchFamily="34" charset="-128"/>
              </a:rPr>
              <a:t>Bonds</a:t>
            </a:r>
          </a:p>
          <a:p>
            <a:r>
              <a:rPr lang="en-US" dirty="0">
                <a:ea typeface="ＭＳ Ｐゴシック" pitchFamily="34" charset="-128"/>
              </a:rPr>
              <a:t>Mutual Funds</a:t>
            </a:r>
          </a:p>
          <a:p>
            <a:r>
              <a:rPr lang="en-US" dirty="0">
                <a:ea typeface="ＭＳ Ｐゴシック" pitchFamily="34" charset="-128"/>
              </a:rPr>
              <a:t>Real </a:t>
            </a:r>
            <a:r>
              <a:rPr lang="en-US" dirty="0" smtClean="0">
                <a:ea typeface="ＭＳ Ｐゴシック" pitchFamily="34" charset="-128"/>
              </a:rPr>
              <a:t>Estate</a:t>
            </a:r>
          </a:p>
          <a:p>
            <a:pPr marL="0" indent="0">
              <a:spcBef>
                <a:spcPts val="0"/>
              </a:spcBef>
              <a:buNone/>
            </a:pPr>
            <a:endParaRPr lang="en-US" dirty="0">
              <a:ea typeface="ＭＳ Ｐゴシック" pitchFamily="34" charset="-128"/>
            </a:endParaRPr>
          </a:p>
          <a:p>
            <a:pPr marL="0" indent="0">
              <a:buNone/>
            </a:pPr>
            <a:r>
              <a:rPr lang="en-US" dirty="0">
                <a:ea typeface="ＭＳ Ｐゴシック" pitchFamily="34" charset="-128"/>
              </a:rPr>
              <a:t>Check your personal balance sheet before you invest and consider paying off loans first</a:t>
            </a:r>
            <a:endParaRPr lang="en-US" dirty="0"/>
          </a:p>
        </p:txBody>
      </p:sp>
    </p:spTree>
    <p:extLst>
      <p:ext uri="{BB962C8B-B14F-4D97-AF65-F5344CB8AC3E}">
        <p14:creationId xmlns:p14="http://schemas.microsoft.com/office/powerpoint/2010/main" val="3356703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03052"/>
          </a:xfrm>
        </p:spPr>
        <p:txBody>
          <a:bodyPr/>
          <a:lstStyle/>
          <a:p>
            <a:r>
              <a:rPr lang="en-US" dirty="0"/>
              <a:t>Impact of Correlations on Diversification</a:t>
            </a:r>
          </a:p>
        </p:txBody>
      </p:sp>
      <p:pic>
        <p:nvPicPr>
          <p:cNvPr id="3" name="Picture 2" descr="EXHIBIT 10.4 Impact of Correlations on Portfolio Diversification&#10;An illustration of three line graphs show the impact of correlations on portfolio diversification.&#10;The vertical axis of all three graphs is labeled &quot;Annual Return (percent) and ranges from negative 30 to 50 percent in increments of 10 percent. The horizontal axis of all three graphs is labeled &quot;Year&quot; and ranges from 1 to 6 in one-year increments.&#10;Graph 1 reads as follows:&#10;Investment A begins at 25 percent in year 1, drops to negative 20 percent in year 2, climbing to 10 percent in year 3, and 40 percent in year 4. By year 5, it has dropped again to 5 percent, then reaches 15 percent by year 6.                                                                                    Investment E begins at 30 percent in year 1, dropping to negative 28 percent by year 2. In year 3 it climbs to 12 percent, then to 35 percent in year 4. In year 5 it drops to 0 percent, then climbs to 20 percent by year 6.&#10;Portfolio (A and E) begins at 29 percent in year 1, dropping to negative 25 percent in year 2. It climbs to 10 percent in year 3, then climbs again to 38 percent in year 4. It drops to 2 percent in year 5, but climbs to 19 percent by year 6.&#10;Graph 2 reads as follows:  &#10;Investment A begins at 25 percent in year 1, drops to negative 20 percent in year 2, climbing to 10 percent in year 3, and 40 percent in year 4. By year 5, it has dropped again to 5 percent, then reaches 15 percent by year 6.                                                                                    Investment F begins at 5 percent in year 1, climbing to 40 percent by year 2. In year 3 it drops to 21 percent, then to negative 10 percent in year 4. In year 5 it climbs to 20 percent, then settles in at 18 percent by year 6.&#10;Portfolio (A and F) begins at 15 percent in year 1, dropping to 10 percent in year 2. It climbs to 17 percent in year 3, then drops again to 15 percent in year 4. It drops to 12 percent in year 5, but climbs back to 15 percent by year 6.&#10;Graph 3 reads as follows:&#10;Investment A begins at 25 percent in year 1, drops to negative 20 percent in year 2, climbing to 10 percent in year 3, and 40 percent in year 4. By year 5, it has dropped again to 5 percent, then reaches 15 percent by year 6.                                                                                    Investment G begins at 15 percent in year 1, dropping to 10 percent by year 2. In year 3 it climbs to 17 percent, then drops to 10 percent in year 4. In year 5 it drops down to negative 15 percent,  settles in at negative 5 percent by year 6.                                                          Portfolio (A and G) begins at 20 percent in year 1, dropping to negative 5 percent in year 2. It climbs to 12 percent in year 3, then up to 25 percent in year 4. It drops again to negative 5 percent in year 5, but climbs back to 5 percent by yea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736" y="1164213"/>
            <a:ext cx="7998529" cy="4626987"/>
          </a:xfrm>
          <a:prstGeom prst="rect">
            <a:avLst/>
          </a:prstGeom>
        </p:spPr>
      </p:pic>
    </p:spTree>
    <p:extLst>
      <p:ext uri="{BB962C8B-B14F-4D97-AF65-F5344CB8AC3E}">
        <p14:creationId xmlns:p14="http://schemas.microsoft.com/office/powerpoint/2010/main" val="3338088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Diversification of Stocks across Industries</a:t>
            </a:r>
          </a:p>
        </p:txBody>
      </p:sp>
      <p:sp>
        <p:nvSpPr>
          <p:cNvPr id="3" name="Content Placeholder 2"/>
          <p:cNvSpPr>
            <a:spLocks noGrp="1"/>
          </p:cNvSpPr>
          <p:nvPr>
            <p:ph idx="1"/>
          </p:nvPr>
        </p:nvSpPr>
        <p:spPr/>
        <p:txBody>
          <a:bodyPr/>
          <a:lstStyle/>
          <a:p>
            <a:pPr>
              <a:spcBef>
                <a:spcPts val="1800"/>
              </a:spcBef>
              <a:defRPr/>
            </a:pPr>
            <a:r>
              <a:rPr lang="en-US" dirty="0"/>
              <a:t>A portfolio of stocks diversified across industries is less risky than a portfolio of stocks that are all from the same industry</a:t>
            </a:r>
          </a:p>
          <a:p>
            <a:pPr>
              <a:spcBef>
                <a:spcPts val="1800"/>
              </a:spcBef>
              <a:defRPr/>
            </a:pPr>
            <a:r>
              <a:rPr lang="en-US" dirty="0"/>
              <a:t>Limitations of Industry Diversification</a:t>
            </a:r>
          </a:p>
          <a:p>
            <a:pPr lvl="1">
              <a:defRPr/>
            </a:pPr>
            <a:r>
              <a:rPr lang="en-US" dirty="0"/>
              <a:t>Portfolio can still be very susceptible to general economic conditions (i.e. market risk)</a:t>
            </a:r>
          </a:p>
          <a:p>
            <a:pPr lvl="1">
              <a:defRPr/>
            </a:pPr>
            <a:r>
              <a:rPr lang="en-US" dirty="0"/>
              <a:t>Diversification will not necessarily prevent losses, but it can limit the losses</a:t>
            </a:r>
          </a:p>
        </p:txBody>
      </p:sp>
    </p:spTree>
    <p:extLst>
      <p:ext uri="{BB962C8B-B14F-4D97-AF65-F5344CB8AC3E}">
        <p14:creationId xmlns:p14="http://schemas.microsoft.com/office/powerpoint/2010/main" val="3338088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26852"/>
          </a:xfrm>
        </p:spPr>
        <p:txBody>
          <a:bodyPr/>
          <a:lstStyle/>
          <a:p>
            <a:r>
              <a:rPr lang="en-US" dirty="0"/>
              <a:t>Benefits of Portfolio Diversification </a:t>
            </a:r>
            <a:r>
              <a:rPr lang="en-US" sz="2000" b="0" dirty="0" smtClean="0"/>
              <a:t>(2 </a:t>
            </a:r>
            <a:r>
              <a:rPr lang="en-US" sz="2000" b="0" dirty="0"/>
              <a:t>of 2)</a:t>
            </a:r>
            <a:endParaRPr lang="en-US" dirty="0"/>
          </a:p>
        </p:txBody>
      </p:sp>
      <p:pic>
        <p:nvPicPr>
          <p:cNvPr id="3" name="Picture 2" descr="EXHIBIT 10.5 Benefits of Portfolio Diversification&#10;A line graph illustrates the benefits of portfolio diversification.&#10;The vertical axis of the graph is labeled &quot;Annual Returns (percent) and ranges from negative 60.0 to 120.0 percent in increments of 20 percent. The horizontal axis of the graph ranges from the year 2012 to 2016 in one-year increments.&#10;The first stock is Barrick Gold and begins at negative 25 percent in 2012, dropping to negative 45 percent in 2013. It climbs slightly to negative 35 percent in 2014, and again to negative 15 percent in 2015, and up to 100.0 percent in 2016.&#10;The second stock is Power Financial, which starts at 12 percent in 2012, growing to 38 percent in 2013, dropping down to 5 percent in 2014. It drops once again in 2015 to negative 8 percent in 2015, and climbs back to 12 percent in 2016.&#10;The Portfolio begins at negative 5 percent in 2012, growing slightly to negative 4 percent in 2013. It drops down to negative 17 percent in 2014, climbing slightly to negative 15 percent in 2015, then to 58 percent in 20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809" y="937967"/>
            <a:ext cx="7442382" cy="5260668"/>
          </a:xfrm>
          <a:prstGeom prst="rect">
            <a:avLst/>
          </a:prstGeom>
        </p:spPr>
      </p:pic>
    </p:spTree>
    <p:extLst>
      <p:ext uri="{BB962C8B-B14F-4D97-AF65-F5344CB8AC3E}">
        <p14:creationId xmlns:p14="http://schemas.microsoft.com/office/powerpoint/2010/main" val="3338088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Diversification of Stocks across Countries</a:t>
            </a:r>
          </a:p>
        </p:txBody>
      </p:sp>
      <p:sp>
        <p:nvSpPr>
          <p:cNvPr id="3" name="Content Placeholder 2"/>
          <p:cNvSpPr>
            <a:spLocks noGrp="1"/>
          </p:cNvSpPr>
          <p:nvPr>
            <p:ph idx="1"/>
          </p:nvPr>
        </p:nvSpPr>
        <p:spPr/>
        <p:txBody>
          <a:bodyPr/>
          <a:lstStyle/>
          <a:p>
            <a:r>
              <a:rPr lang="en-US" dirty="0"/>
              <a:t>Diversifying among stocks based in different countries makes you less vulnerable to economic conditions in any one country</a:t>
            </a:r>
          </a:p>
        </p:txBody>
      </p:sp>
    </p:spTree>
    <p:extLst>
      <p:ext uri="{BB962C8B-B14F-4D97-AF65-F5344CB8AC3E}">
        <p14:creationId xmlns:p14="http://schemas.microsoft.com/office/powerpoint/2010/main" val="3338088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Allocation </a:t>
            </a:r>
            <a:r>
              <a:rPr lang="en-US" dirty="0" smtClean="0"/>
              <a:t>Strategies </a:t>
            </a:r>
            <a:r>
              <a:rPr lang="en-US" sz="2000" b="0" dirty="0" smtClean="0"/>
              <a:t>(1 of 3)</a:t>
            </a:r>
            <a:endParaRPr lang="en-US" b="0" dirty="0"/>
          </a:p>
        </p:txBody>
      </p:sp>
      <p:sp>
        <p:nvSpPr>
          <p:cNvPr id="3" name="Content Placeholder 2"/>
          <p:cNvSpPr>
            <a:spLocks noGrp="1"/>
          </p:cNvSpPr>
          <p:nvPr>
            <p:ph idx="1"/>
          </p:nvPr>
        </p:nvSpPr>
        <p:spPr/>
        <p:txBody>
          <a:bodyPr/>
          <a:lstStyle/>
          <a:p>
            <a:pPr>
              <a:defRPr/>
            </a:pPr>
            <a:r>
              <a:rPr lang="en-US" dirty="0">
                <a:ea typeface="ＭＳ Ｐゴシック" pitchFamily="34" charset="-128"/>
              </a:rPr>
              <a:t>Including Bonds in Your Portfolio</a:t>
            </a:r>
          </a:p>
          <a:p>
            <a:pPr lvl="1">
              <a:defRPr/>
            </a:pPr>
            <a:r>
              <a:rPr lang="en-US" dirty="0">
                <a:ea typeface="ＭＳ Ｐゴシック" pitchFamily="34" charset="-128"/>
              </a:rPr>
              <a:t>Returns are not highly correlated to stocks</a:t>
            </a:r>
          </a:p>
          <a:p>
            <a:pPr lvl="1">
              <a:defRPr/>
            </a:pPr>
            <a:r>
              <a:rPr lang="en-US" dirty="0">
                <a:ea typeface="ＭＳ Ｐゴシック" pitchFamily="34" charset="-128"/>
              </a:rPr>
              <a:t>Bond prices are inversely related to interest rates and are not directly influenced by stock market conditions</a:t>
            </a:r>
          </a:p>
          <a:p>
            <a:pPr lvl="1">
              <a:defRPr/>
            </a:pPr>
            <a:r>
              <a:rPr lang="en-US" dirty="0">
                <a:ea typeface="ＭＳ Ｐゴシック" pitchFamily="34" charset="-128"/>
              </a:rPr>
              <a:t>In general, the larger the proportion of your overall portfolio that is allocated to bonds, the lower your portfolio</a:t>
            </a:r>
            <a:r>
              <a:rPr lang="en-US" altLang="en-US" dirty="0">
                <a:ea typeface="ＭＳ Ｐゴシック" pitchFamily="34" charset="-128"/>
              </a:rPr>
              <a:t>’</a:t>
            </a:r>
            <a:r>
              <a:rPr lang="en-US" dirty="0">
                <a:ea typeface="ＭＳ Ｐゴシック" pitchFamily="34" charset="-128"/>
              </a:rPr>
              <a:t>s overall risk</a:t>
            </a:r>
            <a:endParaRPr lang="en-US" dirty="0"/>
          </a:p>
        </p:txBody>
      </p:sp>
    </p:spTree>
    <p:extLst>
      <p:ext uri="{BB962C8B-B14F-4D97-AF65-F5344CB8AC3E}">
        <p14:creationId xmlns:p14="http://schemas.microsoft.com/office/powerpoint/2010/main" val="3338088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Allocation Strategies </a:t>
            </a:r>
            <a:r>
              <a:rPr lang="en-US" sz="2000" b="0" dirty="0" smtClean="0"/>
              <a:t>(2 </a:t>
            </a:r>
            <a:r>
              <a:rPr lang="en-US" sz="2000" b="0" dirty="0"/>
              <a:t>of 3)</a:t>
            </a:r>
            <a:endParaRPr lang="en-US" dirty="0"/>
          </a:p>
        </p:txBody>
      </p:sp>
      <p:sp>
        <p:nvSpPr>
          <p:cNvPr id="3" name="Content Placeholder 2"/>
          <p:cNvSpPr>
            <a:spLocks noGrp="1"/>
          </p:cNvSpPr>
          <p:nvPr>
            <p:ph idx="1"/>
          </p:nvPr>
        </p:nvSpPr>
        <p:spPr/>
        <p:txBody>
          <a:bodyPr/>
          <a:lstStyle/>
          <a:p>
            <a:pPr>
              <a:defRPr/>
            </a:pPr>
            <a:r>
              <a:rPr lang="en-US" dirty="0">
                <a:ea typeface="ＭＳ Ｐゴシック" pitchFamily="34" charset="-128"/>
              </a:rPr>
              <a:t>Including Income Trust Investments in Your Portfolio</a:t>
            </a:r>
          </a:p>
          <a:p>
            <a:pPr lvl="1">
              <a:defRPr/>
            </a:pPr>
            <a:r>
              <a:rPr lang="en-US" dirty="0">
                <a:ea typeface="ＭＳ Ｐゴシック" pitchFamily="34" charset="-128"/>
              </a:rPr>
              <a:t>Income trust: a flow-through investment vehicle that generates income and capital gains for investors</a:t>
            </a:r>
          </a:p>
          <a:p>
            <a:pPr lvl="1">
              <a:defRPr/>
            </a:pPr>
            <a:r>
              <a:rPr lang="en-US" dirty="0">
                <a:ea typeface="ＭＳ Ｐゴシック" pitchFamily="34" charset="-128"/>
              </a:rPr>
              <a:t>Almost 100 percent of the income generated by the trust assets is </a:t>
            </a:r>
            <a:r>
              <a:rPr lang="en-US" altLang="en-US" dirty="0">
                <a:ea typeface="ＭＳ Ｐゴシック" pitchFamily="34" charset="-128"/>
              </a:rPr>
              <a:t>“</a:t>
            </a:r>
            <a:r>
              <a:rPr lang="en-US" dirty="0">
                <a:ea typeface="ＭＳ Ｐゴシック" pitchFamily="34" charset="-128"/>
              </a:rPr>
              <a:t>flowed through</a:t>
            </a:r>
            <a:r>
              <a:rPr lang="en-US" altLang="en-US" dirty="0">
                <a:ea typeface="ＭＳ Ｐゴシック" pitchFamily="34" charset="-128"/>
              </a:rPr>
              <a:t>”</a:t>
            </a:r>
            <a:r>
              <a:rPr lang="en-US" dirty="0">
                <a:ea typeface="ＭＳ Ｐゴシック" pitchFamily="34" charset="-128"/>
              </a:rPr>
              <a:t> to the investors</a:t>
            </a:r>
          </a:p>
          <a:p>
            <a:pPr lvl="1">
              <a:defRPr/>
            </a:pPr>
            <a:r>
              <a:rPr lang="en-US" dirty="0">
                <a:ea typeface="ＭＳ Ｐゴシック" pitchFamily="34" charset="-128"/>
              </a:rPr>
              <a:t>With respect to investment features, similar to a stock investment</a:t>
            </a:r>
            <a:endParaRPr lang="en-US" dirty="0"/>
          </a:p>
        </p:txBody>
      </p:sp>
    </p:spTree>
    <p:extLst>
      <p:ext uri="{BB962C8B-B14F-4D97-AF65-F5344CB8AC3E}">
        <p14:creationId xmlns:p14="http://schemas.microsoft.com/office/powerpoint/2010/main" val="3338088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Allocation Strategies </a:t>
            </a:r>
            <a:r>
              <a:rPr lang="en-US" sz="2000" b="0" dirty="0" smtClean="0"/>
              <a:t>(3 </a:t>
            </a:r>
            <a:r>
              <a:rPr lang="en-US" sz="2000" b="0" dirty="0"/>
              <a:t>of 3)</a:t>
            </a:r>
            <a:endParaRPr lang="en-US" dirty="0"/>
          </a:p>
        </p:txBody>
      </p:sp>
      <p:sp>
        <p:nvSpPr>
          <p:cNvPr id="3" name="Content Placeholder 2"/>
          <p:cNvSpPr>
            <a:spLocks noGrp="1"/>
          </p:cNvSpPr>
          <p:nvPr>
            <p:ph idx="1"/>
          </p:nvPr>
        </p:nvSpPr>
        <p:spPr/>
        <p:txBody>
          <a:bodyPr/>
          <a:lstStyle/>
          <a:p>
            <a:pPr>
              <a:defRPr/>
            </a:pPr>
            <a:r>
              <a:rPr lang="en-US" dirty="0"/>
              <a:t>Major categories of income trusts:</a:t>
            </a:r>
          </a:p>
          <a:p>
            <a:pPr lvl="1">
              <a:defRPr/>
            </a:pPr>
            <a:r>
              <a:rPr lang="en-US" dirty="0"/>
              <a:t>royalty income trusts,</a:t>
            </a:r>
          </a:p>
          <a:p>
            <a:pPr lvl="1">
              <a:defRPr/>
            </a:pPr>
            <a:r>
              <a:rPr lang="en-US" dirty="0"/>
              <a:t>business investment trusts, and </a:t>
            </a:r>
          </a:p>
          <a:p>
            <a:pPr lvl="1">
              <a:defRPr/>
            </a:pPr>
            <a:r>
              <a:rPr lang="en-US" dirty="0"/>
              <a:t>real estate investment trusts (REITs)</a:t>
            </a:r>
          </a:p>
          <a:p>
            <a:pPr>
              <a:defRPr/>
            </a:pPr>
            <a:r>
              <a:rPr lang="en-US" dirty="0"/>
              <a:t>Real estate investment trust: an income trust that pools funds from individuals and uses that money to invest in real estate</a:t>
            </a:r>
          </a:p>
          <a:p>
            <a:pPr>
              <a:defRPr/>
            </a:pPr>
            <a:r>
              <a:rPr lang="en-US" dirty="0"/>
              <a:t>Asset Allocation Affects Risk</a:t>
            </a:r>
          </a:p>
        </p:txBody>
      </p:sp>
    </p:spTree>
    <p:extLst>
      <p:ext uri="{BB962C8B-B14F-4D97-AF65-F5344CB8AC3E}">
        <p14:creationId xmlns:p14="http://schemas.microsoft.com/office/powerpoint/2010/main" val="3338088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26852"/>
          </a:xfrm>
        </p:spPr>
        <p:txBody>
          <a:bodyPr/>
          <a:lstStyle/>
          <a:p>
            <a:r>
              <a:rPr lang="en-US" dirty="0"/>
              <a:t>Comparison of Asset Allocation Strategies</a:t>
            </a:r>
          </a:p>
        </p:txBody>
      </p:sp>
      <p:pic>
        <p:nvPicPr>
          <p:cNvPr id="3" name="Picture 2" descr="EXHIBIT 10.6 Comparison of Asset Allocation Strategies&#10;An illustration of three pie charts shows a comparison of asset allocation strategies.&#10;The first pie chart is labeled &quot;Conservative (low risk, low potential return)&quot; and the information is as follows:&#10;G I Cs - 25 percent&#10;Government Bonds - 50 percent &#10;Canadian Stocks - 10 percent&#10;U.S. Stocks - 10 percent&#10;International stocks - 5 percent&#10;The second pie chart is labeled &quot;Moderate (moderate risk, moderate potential return)&quot; and the information is as follows:&#10;G I Cs - 5 percent            &#10;Government Bonds - 35 percent &#10;R E I Ts - 10 percent&#10;Canadian Stocks - 15 percent&#10;Large U.S. Stocks - 10 percent &#10;Small U.S. Stocks - 10 percent&#10;International Stocks - 15 percent&#10;The third pie chart is labeled &quot;Aggressive (high risk, high potential return)&quot; and the information is as follows: &#10;Government Bonds - 10 percent &#10;Large Canadian Stocks - 20 percent&#10;Small Canadian Stocks - 10 percent&#10;Large U.S. Stocks - 20 percent&#10;Small U.S. Stocks - 10 percent&#10;International Stocks - 20 percent  &#10;Stocks of Developing Countries - 10 perce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856" y="999694"/>
            <a:ext cx="7098288" cy="5248390"/>
          </a:xfrm>
          <a:prstGeom prst="rect">
            <a:avLst/>
          </a:prstGeom>
        </p:spPr>
      </p:pic>
    </p:spTree>
    <p:extLst>
      <p:ext uri="{BB962C8B-B14F-4D97-AF65-F5344CB8AC3E}">
        <p14:creationId xmlns:p14="http://schemas.microsoft.com/office/powerpoint/2010/main" val="3338088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Affect Your Asset Allocation </a:t>
            </a:r>
            <a:r>
              <a:rPr lang="en-US" dirty="0" smtClean="0"/>
              <a:t>Decision </a:t>
            </a:r>
            <a:r>
              <a:rPr lang="en-US" sz="2000" b="0" dirty="0" smtClean="0"/>
              <a:t>(1 of 2)</a:t>
            </a:r>
            <a:endParaRPr lang="en-US" b="0" dirty="0"/>
          </a:p>
        </p:txBody>
      </p:sp>
      <p:sp>
        <p:nvSpPr>
          <p:cNvPr id="3" name="Content Placeholder 2"/>
          <p:cNvSpPr>
            <a:spLocks noGrp="1"/>
          </p:cNvSpPr>
          <p:nvPr>
            <p:ph idx="1"/>
          </p:nvPr>
        </p:nvSpPr>
        <p:spPr/>
        <p:txBody>
          <a:bodyPr/>
          <a:lstStyle/>
          <a:p>
            <a:r>
              <a:rPr lang="en-US" dirty="0" smtClean="0">
                <a:ea typeface="ＭＳ Ｐゴシック" pitchFamily="34" charset="-128"/>
              </a:rPr>
              <a:t>Your </a:t>
            </a:r>
            <a:r>
              <a:rPr lang="en-US" dirty="0">
                <a:ea typeface="ＭＳ Ｐゴシック" pitchFamily="34" charset="-128"/>
              </a:rPr>
              <a:t>Stage in Life</a:t>
            </a:r>
          </a:p>
          <a:p>
            <a:pPr lvl="1"/>
            <a:r>
              <a:rPr lang="en-US" dirty="0">
                <a:ea typeface="ＭＳ Ｐゴシック" pitchFamily="34" charset="-128"/>
              </a:rPr>
              <a:t>early life stages need easy access to funds</a:t>
            </a:r>
          </a:p>
          <a:p>
            <a:pPr lvl="1"/>
            <a:r>
              <a:rPr lang="en-US" dirty="0">
                <a:ea typeface="ＭＳ Ｐゴシック" pitchFamily="34" charset="-128"/>
              </a:rPr>
              <a:t>not needing liquidity consider securities with high growth potential</a:t>
            </a:r>
          </a:p>
          <a:p>
            <a:pPr lvl="1"/>
            <a:r>
              <a:rPr lang="en-US" dirty="0">
                <a:ea typeface="ＭＳ Ｐゴシック" pitchFamily="34" charset="-128"/>
              </a:rPr>
              <a:t>nearing retirement choose investments that will generate a fixed income</a:t>
            </a:r>
            <a:endParaRPr lang="en-US" dirty="0"/>
          </a:p>
        </p:txBody>
      </p:sp>
    </p:spTree>
    <p:extLst>
      <p:ext uri="{BB962C8B-B14F-4D97-AF65-F5344CB8AC3E}">
        <p14:creationId xmlns:p14="http://schemas.microsoft.com/office/powerpoint/2010/main" val="3338088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50652"/>
          </a:xfrm>
        </p:spPr>
        <p:txBody>
          <a:bodyPr/>
          <a:lstStyle/>
          <a:p>
            <a:r>
              <a:rPr lang="en-US" dirty="0"/>
              <a:t>Asset Allocation Over Time</a:t>
            </a:r>
          </a:p>
        </p:txBody>
      </p:sp>
      <p:pic>
        <p:nvPicPr>
          <p:cNvPr id="3" name="Picture 2" descr="EXHIBIT 10.7 Asset Allocation over Time&#10;A line graph illustrates asset allocation over time.&#10;The vertical axis is labeled &quot;Proportion Invested.&quot; The horizontal axis is labeled &quot;Stage in Life&quot; and ranges from &quot;Early Stage of Career&quot; on the left to &quot;Late Stage of Career&quot; toward the center, with the last third labeled &quot;Retirement.&quot; A curved line runs from the upper left to the bottom third of the right side of the graph. The area above the line is labeled &quot;Bonds and Other Securities.&quot; The area below the line is labeled &quot;Stocks.&quo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009" y="1044196"/>
            <a:ext cx="7151983" cy="5128004"/>
          </a:xfrm>
          <a:prstGeom prst="rect">
            <a:avLst/>
          </a:prstGeom>
        </p:spPr>
      </p:pic>
    </p:spTree>
    <p:extLst>
      <p:ext uri="{BB962C8B-B14F-4D97-AF65-F5344CB8AC3E}">
        <p14:creationId xmlns:p14="http://schemas.microsoft.com/office/powerpoint/2010/main" val="3338088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Money Market Securities</a:t>
            </a:r>
          </a:p>
        </p:txBody>
      </p:sp>
      <p:sp>
        <p:nvSpPr>
          <p:cNvPr id="3" name="Content Placeholder 2"/>
          <p:cNvSpPr>
            <a:spLocks noGrp="1"/>
          </p:cNvSpPr>
          <p:nvPr>
            <p:ph idx="1"/>
          </p:nvPr>
        </p:nvSpPr>
        <p:spPr/>
        <p:txBody>
          <a:bodyPr/>
          <a:lstStyle/>
          <a:p>
            <a:pPr>
              <a:buFont typeface="Arial" charset="0"/>
              <a:buChar char="•"/>
              <a:defRPr/>
            </a:pPr>
            <a:r>
              <a:rPr lang="en-US" dirty="0"/>
              <a:t>Provide interest income</a:t>
            </a:r>
          </a:p>
          <a:p>
            <a:pPr>
              <a:buFont typeface="Arial" charset="0"/>
              <a:buChar char="•"/>
              <a:defRPr/>
            </a:pPr>
            <a:r>
              <a:rPr lang="en-US" dirty="0"/>
              <a:t>Low level of risk</a:t>
            </a:r>
          </a:p>
          <a:p>
            <a:pPr>
              <a:buFont typeface="Arial" charset="0"/>
              <a:buChar char="•"/>
              <a:defRPr/>
            </a:pPr>
            <a:r>
              <a:rPr lang="en-US" dirty="0"/>
              <a:t>Savings alternatives include term deposits, guaranteed investment certificates (GICs), Canada Savings Bonds (CSBs), and money market funds</a:t>
            </a:r>
          </a:p>
        </p:txBody>
      </p:sp>
    </p:spTree>
    <p:extLst>
      <p:ext uri="{BB962C8B-B14F-4D97-AF65-F5344CB8AC3E}">
        <p14:creationId xmlns:p14="http://schemas.microsoft.com/office/powerpoint/2010/main" val="3338088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Affect Your Asset Allocation Decision </a:t>
            </a:r>
            <a:r>
              <a:rPr lang="en-US" sz="2000" b="0" dirty="0" smtClean="0"/>
              <a:t>(2 </a:t>
            </a:r>
            <a:r>
              <a:rPr lang="en-US" sz="2000" b="0" dirty="0"/>
              <a:t>of 2)</a:t>
            </a:r>
            <a:endParaRPr lang="en-US" dirty="0"/>
          </a:p>
        </p:txBody>
      </p:sp>
      <p:sp>
        <p:nvSpPr>
          <p:cNvPr id="3" name="Content Placeholder 2"/>
          <p:cNvSpPr>
            <a:spLocks noGrp="1"/>
          </p:cNvSpPr>
          <p:nvPr>
            <p:ph idx="1"/>
          </p:nvPr>
        </p:nvSpPr>
        <p:spPr/>
        <p:txBody>
          <a:bodyPr/>
          <a:lstStyle/>
          <a:p>
            <a:r>
              <a:rPr lang="en-US" dirty="0">
                <a:ea typeface="ＭＳ Ｐゴシック" pitchFamily="34" charset="-128"/>
              </a:rPr>
              <a:t>Your Degree of Risk Tolerance</a:t>
            </a:r>
          </a:p>
          <a:p>
            <a:r>
              <a:rPr lang="en-US" dirty="0">
                <a:ea typeface="ＭＳ Ｐゴシック" pitchFamily="34" charset="-128"/>
              </a:rPr>
              <a:t>Your Expectations about Economic Conditions</a:t>
            </a:r>
          </a:p>
          <a:p>
            <a:pPr lvl="1"/>
            <a:r>
              <a:rPr lang="en-US" dirty="0">
                <a:ea typeface="ＭＳ Ｐゴシック" pitchFamily="34" charset="-128"/>
              </a:rPr>
              <a:t>strong stock market = larger % stock mutual funds</a:t>
            </a:r>
          </a:p>
          <a:p>
            <a:pPr lvl="1"/>
            <a:r>
              <a:rPr lang="en-US" dirty="0">
                <a:ea typeface="ＭＳ Ｐゴシック" pitchFamily="34" charset="-128"/>
              </a:rPr>
              <a:t>weak stock market = larger % bond mutual funds</a:t>
            </a:r>
          </a:p>
          <a:p>
            <a:pPr lvl="1"/>
            <a:r>
              <a:rPr lang="en-US" dirty="0">
                <a:ea typeface="ＭＳ Ｐゴシック" pitchFamily="34" charset="-128"/>
              </a:rPr>
              <a:t>lower interest rates = bond mutual funds, long maturities</a:t>
            </a:r>
          </a:p>
          <a:p>
            <a:pPr lvl="1"/>
            <a:r>
              <a:rPr lang="en-US" dirty="0">
                <a:ea typeface="ＭＳ Ｐゴシック" pitchFamily="34" charset="-128"/>
              </a:rPr>
              <a:t>favorable real estate conditions = REITs</a:t>
            </a:r>
          </a:p>
          <a:p>
            <a:r>
              <a:rPr lang="en-US" dirty="0">
                <a:ea typeface="ＭＳ Ｐゴシック" pitchFamily="34" charset="-128"/>
              </a:rPr>
              <a:t>Changes in your market expectations, investment goals, and life circumstances</a:t>
            </a:r>
            <a:endParaRPr lang="en-US" dirty="0"/>
          </a:p>
        </p:txBody>
      </p:sp>
    </p:spTree>
    <p:extLst>
      <p:ext uri="{BB962C8B-B14F-4D97-AF65-F5344CB8AC3E}">
        <p14:creationId xmlns:p14="http://schemas.microsoft.com/office/powerpoint/2010/main" val="33380882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from the Investment Mistakes of </a:t>
            </a:r>
            <a:r>
              <a:rPr lang="en-US" dirty="0" smtClean="0"/>
              <a:t>Others </a:t>
            </a:r>
            <a:r>
              <a:rPr lang="en-US" sz="2000" b="0" dirty="0" smtClean="0"/>
              <a:t>(1 </a:t>
            </a:r>
            <a:r>
              <a:rPr lang="en-US" sz="2000" b="0" smtClean="0"/>
              <a:t>of 4)</a:t>
            </a:r>
            <a:endParaRPr lang="en-US" b="0" dirty="0"/>
          </a:p>
        </p:txBody>
      </p:sp>
      <p:sp>
        <p:nvSpPr>
          <p:cNvPr id="3" name="Content Placeholder 2"/>
          <p:cNvSpPr>
            <a:spLocks noGrp="1"/>
          </p:cNvSpPr>
          <p:nvPr>
            <p:ph idx="1"/>
          </p:nvPr>
        </p:nvSpPr>
        <p:spPr>
          <a:xfrm>
            <a:off x="457200" y="1524000"/>
            <a:ext cx="8229600" cy="4525963"/>
          </a:xfrm>
        </p:spPr>
        <p:txBody>
          <a:bodyPr/>
          <a:lstStyle/>
          <a:p>
            <a:pPr marL="0" indent="0">
              <a:buNone/>
            </a:pPr>
            <a:r>
              <a:rPr lang="en-US" sz="2400" dirty="0">
                <a:ea typeface="ＭＳ Ｐゴシック" pitchFamily="34" charset="-128"/>
              </a:rPr>
              <a:t>Making Decisions Based on Unrealistic Goals Example</a:t>
            </a:r>
          </a:p>
          <a:p>
            <a:pPr marL="0" indent="0">
              <a:buNone/>
            </a:pPr>
            <a:r>
              <a:rPr lang="en-US" sz="1800" dirty="0"/>
              <a:t>Laurie Chen has $4000, which should cover her school expenses next year. She is considering investing the money in a one-year GIC that would earn about four percent, or about $160, in interest before next year. However, she would like to earn a higher return within the next year so that she can buy a used car. She decides to invest in a small stock that earned a return of 50 percent last year. If the stock’s value increases by 50 percent again over the next year, her investment would generate a gain of $2000, which would allow her to buy a used car. Unfortunately, the stock’s value declines by 30 percent over the year. At the end of the year, her investment is worth $2800, a $1200 loss. She does not have sufficient funds to cover her school expenses or to buy the car. She did not view her investment as a gamble, as the money was invested in the stock of a firm. However, her investment in one small stock was just as risky as gambling, especially since she had no information to support her decision except that the stock performed well in the previous year</a:t>
            </a:r>
            <a:r>
              <a:rPr lang="en-US" sz="1800" dirty="0" smtClean="0"/>
              <a:t>.</a:t>
            </a:r>
            <a:endParaRPr lang="en-US" dirty="0"/>
          </a:p>
        </p:txBody>
      </p:sp>
    </p:spTree>
    <p:extLst>
      <p:ext uri="{BB962C8B-B14F-4D97-AF65-F5344CB8AC3E}">
        <p14:creationId xmlns:p14="http://schemas.microsoft.com/office/powerpoint/2010/main" val="33380882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from the Investment Mistakes of Others </a:t>
            </a:r>
            <a:r>
              <a:rPr lang="en-US" sz="2000" b="0" dirty="0" smtClean="0"/>
              <a:t>(2 </a:t>
            </a:r>
            <a:r>
              <a:rPr lang="en-US" sz="2000" b="0" dirty="0"/>
              <a:t>of </a:t>
            </a:r>
            <a:r>
              <a:rPr lang="en-US" sz="2000" b="0" dirty="0" smtClean="0"/>
              <a:t>4)</a:t>
            </a:r>
            <a:endParaRPr lang="en-US" dirty="0"/>
          </a:p>
        </p:txBody>
      </p:sp>
      <p:sp>
        <p:nvSpPr>
          <p:cNvPr id="3" name="Content Placeholder 2"/>
          <p:cNvSpPr>
            <a:spLocks noGrp="1"/>
          </p:cNvSpPr>
          <p:nvPr>
            <p:ph idx="1"/>
          </p:nvPr>
        </p:nvSpPr>
        <p:spPr>
          <a:xfrm>
            <a:off x="457200" y="1524000"/>
            <a:ext cx="8229600" cy="4525963"/>
          </a:xfrm>
        </p:spPr>
        <p:txBody>
          <a:bodyPr/>
          <a:lstStyle/>
          <a:p>
            <a:pPr marL="0" indent="0">
              <a:buNone/>
            </a:pPr>
            <a:r>
              <a:rPr lang="en-US" dirty="0">
                <a:ea typeface="ＭＳ Ｐゴシック" pitchFamily="34" charset="-128"/>
              </a:rPr>
              <a:t>Borrowing to Invest Example</a:t>
            </a:r>
          </a:p>
          <a:p>
            <a:pPr marL="0" indent="0">
              <a:buNone/>
            </a:pPr>
            <a:r>
              <a:rPr lang="en-US" sz="2200" dirty="0" smtClean="0"/>
              <a:t>François Tremblay recently took out a $5000 loan to cover this year’s college expenses. His parents then gave him $5000 so that he could pay off the loan. Rather than doing that, François invested the $5000 in one stock. He had hoped that he could earn a large return on the $5000, so that he could sell the investment at the end of the year, pay off the loan, and have enough funds left over to travel through Europe during the summer. During the year, he had to make interest payments on the existing loan. The stock that he purchased declined in value by 90 percent, leaving him with just $500 at the end of the year. He now has insufficient funds to pay off the loan or to take a vacation.</a:t>
            </a:r>
            <a:endParaRPr lang="en-US" dirty="0"/>
          </a:p>
        </p:txBody>
      </p:sp>
    </p:spTree>
    <p:extLst>
      <p:ext uri="{BB962C8B-B14F-4D97-AF65-F5344CB8AC3E}">
        <p14:creationId xmlns:p14="http://schemas.microsoft.com/office/powerpoint/2010/main" val="33380882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from the Investment Mistakes of Others </a:t>
            </a:r>
            <a:r>
              <a:rPr lang="en-US" sz="2000" b="0" dirty="0" smtClean="0"/>
              <a:t>(3 </a:t>
            </a:r>
            <a:r>
              <a:rPr lang="en-US" sz="2000" b="0" dirty="0"/>
              <a:t>of </a:t>
            </a:r>
            <a:r>
              <a:rPr lang="en-US" sz="2000" b="0" dirty="0" smtClean="0"/>
              <a:t>4)</a:t>
            </a:r>
            <a:endParaRPr lang="en-US" dirty="0"/>
          </a:p>
        </p:txBody>
      </p:sp>
      <p:sp>
        <p:nvSpPr>
          <p:cNvPr id="3" name="Content Placeholder 2"/>
          <p:cNvSpPr>
            <a:spLocks noGrp="1"/>
          </p:cNvSpPr>
          <p:nvPr>
            <p:ph idx="1"/>
          </p:nvPr>
        </p:nvSpPr>
        <p:spPr>
          <a:xfrm>
            <a:off x="457200" y="1354473"/>
            <a:ext cx="8229600" cy="4930105"/>
          </a:xfrm>
        </p:spPr>
        <p:txBody>
          <a:bodyPr/>
          <a:lstStyle/>
          <a:p>
            <a:pPr marL="0" indent="0">
              <a:spcBef>
                <a:spcPts val="600"/>
              </a:spcBef>
              <a:buNone/>
            </a:pPr>
            <a:r>
              <a:rPr lang="en-US" sz="2400" dirty="0">
                <a:ea typeface="ＭＳ Ｐゴシック" pitchFamily="34" charset="-128"/>
              </a:rPr>
              <a:t>Taking Risks to Recover Losses from Previous Investments Example</a:t>
            </a:r>
          </a:p>
          <a:p>
            <a:pPr marL="0" indent="0">
              <a:spcBef>
                <a:spcPts val="600"/>
              </a:spcBef>
              <a:buNone/>
            </a:pPr>
            <a:r>
              <a:rPr lang="en-US" sz="1800" dirty="0"/>
              <a:t>Sarah Richards lost 10 percent of her investment over the last year in a diversified mutual fund. She needs the money before next winter to purchase a new furnace for her home. She wants to make up for her loss, so has shifted her money into a risky mutual fund that will likely generate a higher return if economic conditions are </a:t>
            </a:r>
            <a:r>
              <a:rPr lang="en-US" sz="1800" dirty="0" err="1"/>
              <a:t>favourable</a:t>
            </a:r>
            <a:r>
              <a:rPr lang="en-US" sz="1800" dirty="0"/>
              <a:t> but will perform poorly if economic conditions are </a:t>
            </a:r>
            <a:r>
              <a:rPr lang="en-US" sz="1800" dirty="0" err="1"/>
              <a:t>unfavourable</a:t>
            </a:r>
            <a:r>
              <a:rPr lang="en-US" sz="1800" dirty="0"/>
              <a:t>. She experiences a 20 percent loss on this investment because economic conditions weakened. She no longer has a sufficient amount of funds to pay for the furnace. During the late 1990s, many investors bid up the prices of stocks because of their unrealistic expectations about how well these stocks would perform in the future. The media hype added to the investors’ irrational exuberance. These actions created a so-called speculative bubble, meaning that once the prices are blown up to a certain level, the bubble will burst, and stock prices will decline to more realistic levels. One reason for the generally poor stock performance in 2000 to 2002 was that the speculative bubble burst. In addition, economic conditions weakened</a:t>
            </a:r>
            <a:r>
              <a:rPr lang="en-US" sz="1800" dirty="0" smtClean="0"/>
              <a:t>.</a:t>
            </a:r>
            <a:endParaRPr lang="en-US" dirty="0"/>
          </a:p>
        </p:txBody>
      </p:sp>
    </p:spTree>
    <p:extLst>
      <p:ext uri="{BB962C8B-B14F-4D97-AF65-F5344CB8AC3E}">
        <p14:creationId xmlns:p14="http://schemas.microsoft.com/office/powerpoint/2010/main" val="33380882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from the Investment Mistakes of Others </a:t>
            </a:r>
            <a:r>
              <a:rPr lang="en-US" sz="2000" b="0" dirty="0" smtClean="0"/>
              <a:t>(4 </a:t>
            </a:r>
            <a:r>
              <a:rPr lang="en-US" sz="2000" b="0" dirty="0"/>
              <a:t>of </a:t>
            </a:r>
            <a:r>
              <a:rPr lang="en-US" sz="2000" b="0" dirty="0" smtClean="0"/>
              <a:t>4)</a:t>
            </a:r>
            <a:endParaRPr lang="en-US" dirty="0"/>
          </a:p>
        </p:txBody>
      </p:sp>
      <p:sp>
        <p:nvSpPr>
          <p:cNvPr id="3" name="Content Placeholder 2"/>
          <p:cNvSpPr>
            <a:spLocks noGrp="1"/>
          </p:cNvSpPr>
          <p:nvPr>
            <p:ph idx="1"/>
          </p:nvPr>
        </p:nvSpPr>
        <p:spPr>
          <a:xfrm>
            <a:off x="457200" y="1355979"/>
            <a:ext cx="8229600" cy="3149346"/>
          </a:xfrm>
        </p:spPr>
        <p:txBody>
          <a:bodyPr/>
          <a:lstStyle/>
          <a:p>
            <a:pPr marL="0" indent="0">
              <a:spcBef>
                <a:spcPts val="1200"/>
              </a:spcBef>
              <a:buNone/>
            </a:pPr>
            <a:r>
              <a:rPr lang="en-US" sz="2400" dirty="0">
                <a:ea typeface="ＭＳ Ｐゴシック" pitchFamily="34" charset="-128"/>
              </a:rPr>
              <a:t>Taking Risks to Recover Losses from Previous Investments </a:t>
            </a:r>
            <a:r>
              <a:rPr lang="en-US" sz="2400" dirty="0" smtClean="0">
                <a:ea typeface="ＭＳ Ｐゴシック" pitchFamily="34" charset="-128"/>
              </a:rPr>
              <a:t>Example </a:t>
            </a:r>
            <a:r>
              <a:rPr lang="en-US" sz="2000" i="1" dirty="0" smtClean="0">
                <a:ea typeface="ＭＳ Ｐゴシック" pitchFamily="34" charset="-128"/>
              </a:rPr>
              <a:t>(Continued)</a:t>
            </a:r>
            <a:endParaRPr lang="en-US" sz="2400" i="1" dirty="0">
              <a:ea typeface="ＭＳ Ｐゴシック" pitchFamily="34" charset="-128"/>
            </a:endParaRPr>
          </a:p>
          <a:p>
            <a:pPr marL="0" indent="0">
              <a:spcBef>
                <a:spcPts val="1200"/>
              </a:spcBef>
              <a:buNone/>
            </a:pPr>
            <a:r>
              <a:rPr lang="en-US" sz="1800" dirty="0" smtClean="0"/>
              <a:t>While </a:t>
            </a:r>
            <a:r>
              <a:rPr lang="en-US" sz="1800" dirty="0"/>
              <a:t>there may someday be another period in which stocks or other investments earn abnormally high returns, you should be realistic when making investment decisions. An investment that has the potential to rise substantially in value also has the potential to decline substantially in value. If you cannot afford the possible loss, you should not make that investment</a:t>
            </a:r>
            <a:r>
              <a:rPr lang="en-US" sz="1800" dirty="0" smtClean="0"/>
              <a:t>.</a:t>
            </a:r>
            <a:endParaRPr lang="en-US" dirty="0"/>
          </a:p>
        </p:txBody>
      </p:sp>
    </p:spTree>
    <p:extLst>
      <p:ext uri="{BB962C8B-B14F-4D97-AF65-F5344CB8AC3E}">
        <p14:creationId xmlns:p14="http://schemas.microsoft.com/office/powerpoint/2010/main" val="2577524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on Ethics: Falling Prey to Online Investment Fraud</a:t>
            </a:r>
          </a:p>
        </p:txBody>
      </p:sp>
      <p:sp>
        <p:nvSpPr>
          <p:cNvPr id="3" name="Content Placeholder 2"/>
          <p:cNvSpPr>
            <a:spLocks noGrp="1"/>
          </p:cNvSpPr>
          <p:nvPr>
            <p:ph idx="1"/>
          </p:nvPr>
        </p:nvSpPr>
        <p:spPr/>
        <p:txBody>
          <a:bodyPr/>
          <a:lstStyle/>
          <a:p>
            <a:pPr>
              <a:buFont typeface="Arial" charset="0"/>
              <a:buChar char="•"/>
              <a:defRPr/>
            </a:pPr>
            <a:r>
              <a:rPr lang="en-US" dirty="0"/>
              <a:t>It can be difficult to tell the difference between legitimate and fraudulent investment opportunities</a:t>
            </a:r>
          </a:p>
          <a:p>
            <a:pPr>
              <a:buFont typeface="Arial" charset="0"/>
              <a:buChar char="•"/>
              <a:defRPr/>
            </a:pPr>
            <a:r>
              <a:rPr lang="en-US" dirty="0"/>
              <a:t>Avoid making any investment decisions until you have the fact at hand</a:t>
            </a:r>
          </a:p>
          <a:p>
            <a:pPr lvl="1">
              <a:defRPr/>
            </a:pPr>
            <a:r>
              <a:rPr lang="en-US" dirty="0"/>
              <a:t>Obtain the annual report</a:t>
            </a:r>
          </a:p>
          <a:p>
            <a:pPr lvl="1">
              <a:defRPr/>
            </a:pPr>
            <a:r>
              <a:rPr lang="en-US" dirty="0"/>
              <a:t>Check credible news sources</a:t>
            </a:r>
          </a:p>
          <a:p>
            <a:pPr lvl="1">
              <a:defRPr/>
            </a:pPr>
            <a:r>
              <a:rPr lang="en-US" dirty="0"/>
              <a:t>Check with a trusted financial adviser</a:t>
            </a:r>
          </a:p>
        </p:txBody>
      </p:sp>
    </p:spTree>
    <p:extLst>
      <p:ext uri="{BB962C8B-B14F-4D97-AF65-F5344CB8AC3E}">
        <p14:creationId xmlns:p14="http://schemas.microsoft.com/office/powerpoint/2010/main" val="265790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Stocks</a:t>
            </a:r>
            <a:endParaRPr lang="en-US" dirty="0"/>
          </a:p>
        </p:txBody>
      </p:sp>
      <p:sp>
        <p:nvSpPr>
          <p:cNvPr id="4" name="Content Placeholder 3"/>
          <p:cNvSpPr>
            <a:spLocks noGrp="1"/>
          </p:cNvSpPr>
          <p:nvPr>
            <p:ph idx="1"/>
          </p:nvPr>
        </p:nvSpPr>
        <p:spPr>
          <a:xfrm>
            <a:off x="457200" y="1600200"/>
            <a:ext cx="8229600" cy="2971800"/>
          </a:xfrm>
        </p:spPr>
        <p:txBody>
          <a:bodyPr/>
          <a:lstStyle/>
          <a:p>
            <a:pPr>
              <a:defRPr/>
            </a:pPr>
            <a:r>
              <a:rPr lang="en-US" dirty="0">
                <a:ea typeface="ＭＳ Ｐゴシック" pitchFamily="34" charset="-128"/>
              </a:rPr>
              <a:t>Primary and Secondary Stock Markets</a:t>
            </a:r>
          </a:p>
          <a:p>
            <a:pPr lvl="1">
              <a:defRPr/>
            </a:pPr>
            <a:r>
              <a:rPr lang="en-US" dirty="0">
                <a:ea typeface="ＭＳ Ｐゴシック" pitchFamily="34" charset="-128"/>
              </a:rPr>
              <a:t>Primary market: a market in which newly issued securities are traded</a:t>
            </a:r>
          </a:p>
          <a:p>
            <a:pPr lvl="1">
              <a:defRPr/>
            </a:pPr>
            <a:r>
              <a:rPr lang="en-US" dirty="0">
                <a:ea typeface="ＭＳ Ｐゴシック" pitchFamily="34" charset="-128"/>
              </a:rPr>
              <a:t>Initial public offering: the first offering of a firm</a:t>
            </a:r>
            <a:r>
              <a:rPr lang="en-US" altLang="en-US" dirty="0">
                <a:ea typeface="ＭＳ Ｐゴシック" pitchFamily="34" charset="-128"/>
              </a:rPr>
              <a:t>’</a:t>
            </a:r>
            <a:r>
              <a:rPr lang="en-US" dirty="0">
                <a:ea typeface="ＭＳ Ｐゴシック" pitchFamily="34" charset="-128"/>
              </a:rPr>
              <a:t>s shares to the public</a:t>
            </a:r>
          </a:p>
          <a:p>
            <a:pPr lvl="1">
              <a:defRPr/>
            </a:pPr>
            <a:r>
              <a:rPr lang="en-US" dirty="0">
                <a:ea typeface="ＭＳ Ｐゴシック" pitchFamily="34" charset="-128"/>
              </a:rPr>
              <a:t>Secondary market: a market in which existing securities such as debt securities are traded</a:t>
            </a:r>
            <a:endParaRPr lang="en-US" dirty="0"/>
          </a:p>
        </p:txBody>
      </p:sp>
      <p:sp>
        <p:nvSpPr>
          <p:cNvPr id="5" name="Content Placeholder 4"/>
          <p:cNvSpPr>
            <a:spLocks noGrp="1"/>
          </p:cNvSpPr>
          <p:nvPr>
            <p:ph idx="13"/>
          </p:nvPr>
        </p:nvSpPr>
        <p:spPr>
          <a:xfrm>
            <a:off x="6553200" y="5105400"/>
            <a:ext cx="2133600" cy="1020763"/>
          </a:xfrm>
          <a:solidFill>
            <a:schemeClr val="bg2">
              <a:lumMod val="20000"/>
              <a:lumOff val="80000"/>
            </a:schemeClr>
          </a:solidFill>
          <a:ln>
            <a:solidFill>
              <a:schemeClr val="bg2"/>
            </a:solidFill>
          </a:ln>
        </p:spPr>
        <p:txBody>
          <a:bodyPr anchor="ctr" anchorCtr="1"/>
          <a:lstStyle/>
          <a:p>
            <a:pPr marL="0" indent="0">
              <a:spcBef>
                <a:spcPts val="0"/>
              </a:spcBef>
              <a:buNone/>
            </a:pPr>
            <a:r>
              <a:rPr lang="en-US" altLang="en-US" sz="2000" dirty="0"/>
              <a:t>Free App: </a:t>
            </a:r>
            <a:endParaRPr lang="en-US" altLang="en-US" sz="2000" i="1" dirty="0"/>
          </a:p>
          <a:p>
            <a:pPr marL="0" indent="0">
              <a:spcBef>
                <a:spcPts val="0"/>
              </a:spcBef>
              <a:buNone/>
            </a:pPr>
            <a:r>
              <a:rPr lang="en-US" altLang="en-US" sz="2000" i="1" dirty="0"/>
              <a:t>Learn: How to Invest in Stocks</a:t>
            </a:r>
            <a:endParaRPr lang="en-US" sz="2000" dirty="0"/>
          </a:p>
        </p:txBody>
      </p:sp>
    </p:spTree>
    <p:extLst>
      <p:ext uri="{BB962C8B-B14F-4D97-AF65-F5344CB8AC3E}">
        <p14:creationId xmlns:p14="http://schemas.microsoft.com/office/powerpoint/2010/main" val="3338088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Stock Investors</a:t>
            </a:r>
          </a:p>
        </p:txBody>
      </p:sp>
      <p:sp>
        <p:nvSpPr>
          <p:cNvPr id="3" name="Content Placeholder 2"/>
          <p:cNvSpPr>
            <a:spLocks noGrp="1"/>
          </p:cNvSpPr>
          <p:nvPr>
            <p:ph idx="1"/>
          </p:nvPr>
        </p:nvSpPr>
        <p:spPr/>
        <p:txBody>
          <a:bodyPr/>
          <a:lstStyle/>
          <a:p>
            <a:pPr>
              <a:defRPr/>
            </a:pPr>
            <a:r>
              <a:rPr lang="en-US" dirty="0"/>
              <a:t>Institutional investors: professionals responsible for managing large pools of money, such as pension funds, on behalf of their clients</a:t>
            </a:r>
          </a:p>
          <a:p>
            <a:pPr>
              <a:defRPr/>
            </a:pPr>
            <a:r>
              <a:rPr lang="en-US" dirty="0"/>
              <a:t>Individual investors: individuals who invest funds in securities</a:t>
            </a:r>
          </a:p>
          <a:p>
            <a:pPr>
              <a:defRPr/>
            </a:pPr>
            <a:r>
              <a:rPr lang="en-US" dirty="0"/>
              <a:t>Day traders: investors who buy stocks and then sell them on the same day</a:t>
            </a:r>
          </a:p>
        </p:txBody>
      </p:sp>
    </p:spTree>
    <p:extLst>
      <p:ext uri="{BB962C8B-B14F-4D97-AF65-F5344CB8AC3E}">
        <p14:creationId xmlns:p14="http://schemas.microsoft.com/office/powerpoint/2010/main" val="3338088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from Investing in Stocks</a:t>
            </a:r>
          </a:p>
        </p:txBody>
      </p:sp>
      <p:sp>
        <p:nvSpPr>
          <p:cNvPr id="3" name="Content Placeholder 2"/>
          <p:cNvSpPr>
            <a:spLocks noGrp="1"/>
          </p:cNvSpPr>
          <p:nvPr>
            <p:ph idx="1"/>
          </p:nvPr>
        </p:nvSpPr>
        <p:spPr/>
        <p:txBody>
          <a:bodyPr/>
          <a:lstStyle/>
          <a:p>
            <a:r>
              <a:rPr lang="en-US" dirty="0">
                <a:ea typeface="ＭＳ Ｐゴシック" pitchFamily="34" charset="-128"/>
              </a:rPr>
              <a:t>Dividends and/or stock price appreciation</a:t>
            </a:r>
          </a:p>
          <a:p>
            <a:pPr lvl="1"/>
            <a:r>
              <a:rPr lang="en-US" dirty="0">
                <a:ea typeface="ＭＳ Ｐゴシック" pitchFamily="34" charset="-128"/>
              </a:rPr>
              <a:t>Firms that pay high dividends tend to be older, established firms that have less chance of substantial growth</a:t>
            </a:r>
          </a:p>
          <a:p>
            <a:pPr lvl="1"/>
            <a:r>
              <a:rPr lang="en-US" dirty="0">
                <a:ea typeface="ＭＳ Ｐゴシック" pitchFamily="34" charset="-128"/>
              </a:rPr>
              <a:t>Firms that pay low dividends tend to be younger firms that have more growth opportunities</a:t>
            </a:r>
            <a:endParaRPr lang="en-US" dirty="0"/>
          </a:p>
        </p:txBody>
      </p:sp>
    </p:spTree>
    <p:extLst>
      <p:ext uri="{BB962C8B-B14F-4D97-AF65-F5344CB8AC3E}">
        <p14:creationId xmlns:p14="http://schemas.microsoft.com/office/powerpoint/2010/main" val="3338088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Stock Investments</a:t>
            </a:r>
          </a:p>
        </p:txBody>
      </p:sp>
      <p:sp>
        <p:nvSpPr>
          <p:cNvPr id="3" name="Content Placeholder 2"/>
          <p:cNvSpPr>
            <a:spLocks noGrp="1"/>
          </p:cNvSpPr>
          <p:nvPr>
            <p:ph idx="1"/>
          </p:nvPr>
        </p:nvSpPr>
        <p:spPr/>
        <p:txBody>
          <a:bodyPr/>
          <a:lstStyle/>
          <a:p>
            <a:r>
              <a:rPr lang="en-US" dirty="0">
                <a:ea typeface="ＭＳ Ｐゴシック" pitchFamily="34" charset="-128"/>
              </a:rPr>
              <a:t>Growth stocks: substantial growth opportunities (capital gain, uncertainty)</a:t>
            </a:r>
          </a:p>
          <a:p>
            <a:r>
              <a:rPr lang="en-US" dirty="0">
                <a:ea typeface="ＭＳ Ｐゴシック" pitchFamily="34" charset="-128"/>
              </a:rPr>
              <a:t>Value stocks: undervalued by the market for reasons other than the performance of the businesses themselves (low asset value)</a:t>
            </a:r>
          </a:p>
          <a:p>
            <a:r>
              <a:rPr lang="en-US" dirty="0">
                <a:ea typeface="ＭＳ Ｐゴシック" pitchFamily="34" charset="-128"/>
              </a:rPr>
              <a:t>Income stocks: provide investors with periodic income using large dividends (limits growth)</a:t>
            </a:r>
            <a:endParaRPr lang="en-US" dirty="0"/>
          </a:p>
        </p:txBody>
      </p:sp>
    </p:spTree>
    <p:extLst>
      <p:ext uri="{BB962C8B-B14F-4D97-AF65-F5344CB8AC3E}">
        <p14:creationId xmlns:p14="http://schemas.microsoft.com/office/powerpoint/2010/main" val="3338088286"/>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7752</TotalTime>
  <Words>3271</Words>
  <Application>Microsoft Office PowerPoint</Application>
  <PresentationFormat>On-screen Show (4:3)</PresentationFormat>
  <Paragraphs>230</Paragraphs>
  <Slides>55</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6" baseType="lpstr">
      <vt:lpstr>ＭＳ Ｐゴシック</vt:lpstr>
      <vt:lpstr>UniversLTPro-55Roman</vt:lpstr>
      <vt:lpstr>UniversLTPro-65Bold</vt:lpstr>
      <vt:lpstr>Arial</vt:lpstr>
      <vt:lpstr>Calibri</vt:lpstr>
      <vt:lpstr>Times New Roman</vt:lpstr>
      <vt:lpstr>Verdana</vt:lpstr>
      <vt:lpstr>Wingdings</vt:lpstr>
      <vt:lpstr>Wingdings 3</vt:lpstr>
      <vt:lpstr>508 Lecture</vt:lpstr>
      <vt:lpstr>Equation</vt:lpstr>
      <vt:lpstr>Personal Finance</vt:lpstr>
      <vt:lpstr>Chapter Objectives (1 of 2)</vt:lpstr>
      <vt:lpstr>Chapter Objectives (2 of 2)</vt:lpstr>
      <vt:lpstr>Types of Investments</vt:lpstr>
      <vt:lpstr>Money Market Securities</vt:lpstr>
      <vt:lpstr>Stocks</vt:lpstr>
      <vt:lpstr>Types of Stock Investors</vt:lpstr>
      <vt:lpstr>Return from Investing in Stocks</vt:lpstr>
      <vt:lpstr>Types of Stock Investments</vt:lpstr>
      <vt:lpstr>Stock Value</vt:lpstr>
      <vt:lpstr>Common versus Preferred Stocks (1 of 2)</vt:lpstr>
      <vt:lpstr>Common versus Preferred Stocks (2 of 2)</vt:lpstr>
      <vt:lpstr>Bonds</vt:lpstr>
      <vt:lpstr>Mutual Funds</vt:lpstr>
      <vt:lpstr>Real Estate</vt:lpstr>
      <vt:lpstr>Investment Return and Risk (1 of 2)</vt:lpstr>
      <vt:lpstr>Investment Return and Risk (2 of 2)</vt:lpstr>
      <vt:lpstr>Investment Return and Risk TVM Example (1 of 2)</vt:lpstr>
      <vt:lpstr>Differing Tax Rates on Returns</vt:lpstr>
      <vt:lpstr>Investment Return and Risk TVM Example</vt:lpstr>
      <vt:lpstr>Risk of Investing</vt:lpstr>
      <vt:lpstr>Measuring an Investment’s Risk</vt:lpstr>
      <vt:lpstr>Subjective Measures of Risk</vt:lpstr>
      <vt:lpstr>Trade-off between Return and Risk</vt:lpstr>
      <vt:lpstr>Trade-off between Return and Risk Example</vt:lpstr>
      <vt:lpstr>Return-Risk Trade-off among Stocks</vt:lpstr>
      <vt:lpstr>Return-Risk Trade-off among Bonds</vt:lpstr>
      <vt:lpstr>Risk-Return Trade-off among Mutual Funds</vt:lpstr>
      <vt:lpstr>Return-Risk Trade-off among Real Estate Investments</vt:lpstr>
      <vt:lpstr>Comparing Different Types of Investments</vt:lpstr>
      <vt:lpstr>How Investment Decisions Vary with Your Situation</vt:lpstr>
      <vt:lpstr>Benefits of Portfolio Diversification (1 of 2)</vt:lpstr>
      <vt:lpstr>Focus on Ethics: The Risk of Insider Trading</vt:lpstr>
      <vt:lpstr>Determining Portfolio Benefits</vt:lpstr>
      <vt:lpstr>Portfolio Benefits Example</vt:lpstr>
      <vt:lpstr>How Diversification Reduces Risk</vt:lpstr>
      <vt:lpstr>Factors That Influence Diversification Benefits:</vt:lpstr>
      <vt:lpstr>Impact of Volatility on Diversification</vt:lpstr>
      <vt:lpstr>Impact of Correlations among Investments</vt:lpstr>
      <vt:lpstr>Impact of Correlations on Diversification</vt:lpstr>
      <vt:lpstr>Diversification of Stocks across Industries</vt:lpstr>
      <vt:lpstr>Benefits of Portfolio Diversification (2 of 2)</vt:lpstr>
      <vt:lpstr>Diversification of Stocks across Countries</vt:lpstr>
      <vt:lpstr>Asset Allocation Strategies (1 of 3)</vt:lpstr>
      <vt:lpstr>Asset Allocation Strategies (2 of 3)</vt:lpstr>
      <vt:lpstr>Asset Allocation Strategies (3 of 3)</vt:lpstr>
      <vt:lpstr>Comparison of Asset Allocation Strategies</vt:lpstr>
      <vt:lpstr>Factors That Affect Your Asset Allocation Decision (1 of 2)</vt:lpstr>
      <vt:lpstr>Asset Allocation Over Time</vt:lpstr>
      <vt:lpstr>Factors That Affect Your Asset Allocation Decision (2 of 2)</vt:lpstr>
      <vt:lpstr>Learning from the Investment Mistakes of Others (1 of 4)</vt:lpstr>
      <vt:lpstr>Learning from the Investment Mistakes of Others (2 of 4)</vt:lpstr>
      <vt:lpstr>Learning from the Investment Mistakes of Others (3 of 4)</vt:lpstr>
      <vt:lpstr>Learning from the Investment Mistakes of Others (4 of 4)</vt:lpstr>
      <vt:lpstr>Focus on Ethics: Falling Prey to Online Investment Fraud</vt:lpstr>
    </vt:vector>
  </TitlesOfParts>
  <Manager/>
  <Company>Pearson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Finance, Fourth Canadian Edition</dc:title>
  <dc:subject>Finance</dc:subject>
  <dc:creator>Jeff Madura and Hardeep Singh Gill</dc:creator>
  <cp:keywords>Finance</cp:keywords>
  <dc:description/>
  <cp:lastModifiedBy>setup</cp:lastModifiedBy>
  <cp:revision>605</cp:revision>
  <dcterms:created xsi:type="dcterms:W3CDTF">2014-07-14T20:04:21Z</dcterms:created>
  <dcterms:modified xsi:type="dcterms:W3CDTF">2018-11-29T20:04:31Z</dcterms:modified>
  <cp:category>Finance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