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handoutMasterIdLst>
    <p:handoutMasterId r:id="rId45"/>
  </p:handoutMasterIdLst>
  <p:sldIdLst>
    <p:sldId id="259" r:id="rId2"/>
    <p:sldId id="260" r:id="rId3"/>
    <p:sldId id="261" r:id="rId4"/>
    <p:sldId id="262" r:id="rId5"/>
    <p:sldId id="290" r:id="rId6"/>
    <p:sldId id="263" r:id="rId7"/>
    <p:sldId id="264" r:id="rId8"/>
    <p:sldId id="265" r:id="rId9"/>
    <p:sldId id="266" r:id="rId10"/>
    <p:sldId id="298" r:id="rId11"/>
    <p:sldId id="267" r:id="rId12"/>
    <p:sldId id="268" r:id="rId13"/>
    <p:sldId id="291" r:id="rId14"/>
    <p:sldId id="269" r:id="rId15"/>
    <p:sldId id="270" r:id="rId16"/>
    <p:sldId id="271" r:id="rId17"/>
    <p:sldId id="292" r:id="rId18"/>
    <p:sldId id="272" r:id="rId19"/>
    <p:sldId id="273" r:id="rId20"/>
    <p:sldId id="293" r:id="rId21"/>
    <p:sldId id="274" r:id="rId22"/>
    <p:sldId id="275" r:id="rId23"/>
    <p:sldId id="276" r:id="rId24"/>
    <p:sldId id="277" r:id="rId25"/>
    <p:sldId id="278" r:id="rId26"/>
    <p:sldId id="279" r:id="rId27"/>
    <p:sldId id="280" r:id="rId28"/>
    <p:sldId id="281" r:id="rId29"/>
    <p:sldId id="282" r:id="rId30"/>
    <p:sldId id="283" r:id="rId31"/>
    <p:sldId id="297" r:id="rId32"/>
    <p:sldId id="284" r:id="rId33"/>
    <p:sldId id="294" r:id="rId34"/>
    <p:sldId id="285" r:id="rId35"/>
    <p:sldId id="299" r:id="rId36"/>
    <p:sldId id="295" r:id="rId37"/>
    <p:sldId id="300" r:id="rId38"/>
    <p:sldId id="286" r:id="rId39"/>
    <p:sldId id="296" r:id="rId40"/>
    <p:sldId id="287" r:id="rId41"/>
    <p:sldId id="288" r:id="rId42"/>
    <p:sldId id="289"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CDF4"/>
    <a:srgbClr val="007FA3"/>
    <a:srgbClr val="D4EAE4"/>
    <a:srgbClr val="0015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67" autoAdjust="0"/>
    <p:restoredTop sz="90290" autoAdjust="0"/>
  </p:normalViewPr>
  <p:slideViewPr>
    <p:cSldViewPr>
      <p:cViewPr varScale="1">
        <p:scale>
          <a:sx n="115" d="100"/>
          <a:sy n="115" d="100"/>
        </p:scale>
        <p:origin x="1116" y="108"/>
      </p:cViewPr>
      <p:guideLst>
        <p:guide orient="horz" pos="2160"/>
        <p:guide pos="2880"/>
      </p:guideLst>
    </p:cSldViewPr>
  </p:slideViewPr>
  <p:outlineViewPr>
    <p:cViewPr>
      <p:scale>
        <a:sx n="33" d="100"/>
        <a:sy n="33" d="100"/>
      </p:scale>
      <p:origin x="0" y="21258"/>
    </p:cViewPr>
  </p:outlineViewPr>
  <p:notesTextViewPr>
    <p:cViewPr>
      <p:scale>
        <a:sx n="1" d="1"/>
        <a:sy n="1" d="1"/>
      </p:scale>
      <p:origin x="0" y="0"/>
    </p:cViewPr>
  </p:notesTextViewPr>
  <p:sorterViewPr>
    <p:cViewPr>
      <p:scale>
        <a:sx n="100" d="100"/>
        <a:sy n="100" d="100"/>
      </p:scale>
      <p:origin x="0" y="2408"/>
    </p:cViewPr>
  </p:sorterViewPr>
  <p:notesViewPr>
    <p:cSldViewPr>
      <p:cViewPr varScale="1">
        <p:scale>
          <a:sx n="54" d="100"/>
          <a:sy n="54" d="100"/>
        </p:scale>
        <p:origin x="1794"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pPr/>
              <a:t>11/29/2018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pPr/>
              <a:t>11/29/2018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If this PowerPoint presentation contains mathematical equations, you may need to check that your computer has the following installed:</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1) </a:t>
            </a:r>
            <a:r>
              <a:rPr lang="en-IN" dirty="0" err="1" smtClean="0"/>
              <a:t>MathType</a:t>
            </a:r>
            <a:r>
              <a:rPr lang="en-IN" dirty="0" smtClean="0"/>
              <a:t> Plugin</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2) Math Player (free versions available)</a:t>
            </a:r>
          </a:p>
          <a:p>
            <a:pPr marL="0" marR="0" indent="0" algn="l" defTabSz="914400" rtl="0" eaLnBrk="1" fontAlgn="auto" latinLnBrk="0" hangingPunct="1">
              <a:lnSpc>
                <a:spcPct val="100000"/>
              </a:lnSpc>
              <a:spcBef>
                <a:spcPts val="0"/>
              </a:spcBef>
              <a:spcAft>
                <a:spcPts val="0"/>
              </a:spcAft>
              <a:buClrTx/>
              <a:buSzTx/>
              <a:buFontTx/>
              <a:buNone/>
              <a:tabLst/>
              <a:defRPr/>
            </a:pPr>
            <a:r>
              <a:rPr lang="en-IN" smtClean="0"/>
              <a:t>3) NVDA Reader (free versions available)</a:t>
            </a:r>
            <a:endParaRPr lang="en-US" dirty="0">
              <a:ea typeface="ＭＳ Ｐゴシック" pitchFamily="34" charset="-128"/>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38310523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11/29/2018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3" name="TextBox 12"/>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14"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6"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3 -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88798069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11/29/2018</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0" name="TextBox 9"/>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11"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2"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3 -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71113668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smtClean="0"/>
              <a:t>Click to edit Master title style</a:t>
            </a:r>
            <a:endParaRPr lang="en-US" dirty="0"/>
          </a:p>
        </p:txBody>
      </p:sp>
      <p:sp>
        <p:nvSpPr>
          <p:cNvPr id="16" name="Text Placeholder 15"/>
          <p:cNvSpPr>
            <a:spLocks noGrp="1"/>
          </p:cNvSpPr>
          <p:nvPr>
            <p:ph type="body" sz="quarter" idx="18"/>
          </p:nvPr>
        </p:nvSpPr>
        <p:spPr>
          <a:xfrm>
            <a:off x="457200" y="1457450"/>
            <a:ext cx="82296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Text Placeholder 2"/>
          <p:cNvSpPr>
            <a:spLocks noGrp="1"/>
          </p:cNvSpPr>
          <p:nvPr>
            <p:ph type="body" idx="1" hasCustomPrompt="1"/>
          </p:nvPr>
        </p:nvSpPr>
        <p:spPr>
          <a:xfrm>
            <a:off x="45720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4" name="Content Placeholder 3"/>
          <p:cNvSpPr>
            <a:spLocks noGrp="1"/>
          </p:cNvSpPr>
          <p:nvPr>
            <p:ph sz="half" idx="2" hasCustomPrompt="1"/>
          </p:nvPr>
        </p:nvSpPr>
        <p:spPr>
          <a:xfrm>
            <a:off x="3291114" y="160194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5" name="Text Placeholder 4"/>
          <p:cNvSpPr>
            <a:spLocks noGrp="1"/>
          </p:cNvSpPr>
          <p:nvPr>
            <p:ph type="body" sz="quarter" idx="3" hasCustomPrompt="1"/>
          </p:nvPr>
        </p:nvSpPr>
        <p:spPr>
          <a:xfrm>
            <a:off x="612648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6" name="Content Placeholder 5"/>
          <p:cNvSpPr>
            <a:spLocks noGrp="1"/>
          </p:cNvSpPr>
          <p:nvPr>
            <p:ph sz="quarter" idx="4" hasCustomPrompt="1"/>
          </p:nvPr>
        </p:nvSpPr>
        <p:spPr>
          <a:xfrm>
            <a:off x="457200" y="317565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0" name="Content Placeholder 3"/>
          <p:cNvSpPr>
            <a:spLocks noGrp="1"/>
          </p:cNvSpPr>
          <p:nvPr>
            <p:ph sz="half" idx="13" hasCustomPrompt="1"/>
          </p:nvPr>
        </p:nvSpPr>
        <p:spPr>
          <a:xfrm>
            <a:off x="3300984" y="317565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1" name="Content Placeholder 5"/>
          <p:cNvSpPr>
            <a:spLocks noGrp="1"/>
          </p:cNvSpPr>
          <p:nvPr>
            <p:ph sz="quarter" idx="14" hasCustomPrompt="1"/>
          </p:nvPr>
        </p:nvSpPr>
        <p:spPr>
          <a:xfrm>
            <a:off x="6128658" y="3171876"/>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2" name="Content Placeholder 5"/>
          <p:cNvSpPr>
            <a:spLocks noGrp="1"/>
          </p:cNvSpPr>
          <p:nvPr>
            <p:ph sz="quarter" idx="15" hasCustomPrompt="1"/>
          </p:nvPr>
        </p:nvSpPr>
        <p:spPr>
          <a:xfrm>
            <a:off x="457200" y="4761264"/>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3" name="Content Placeholder 5"/>
          <p:cNvSpPr>
            <a:spLocks noGrp="1"/>
          </p:cNvSpPr>
          <p:nvPr>
            <p:ph sz="quarter" idx="16" hasCustomPrompt="1"/>
          </p:nvPr>
        </p:nvSpPr>
        <p:spPr>
          <a:xfrm>
            <a:off x="3299388" y="4761264"/>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4" name="Content Placeholder 5"/>
          <p:cNvSpPr>
            <a:spLocks noGrp="1"/>
          </p:cNvSpPr>
          <p:nvPr>
            <p:ph sz="quarter" idx="17" hasCustomPrompt="1"/>
          </p:nvPr>
        </p:nvSpPr>
        <p:spPr>
          <a:xfrm>
            <a:off x="6128658" y="4764312"/>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8" name="Footer Placeholder 7"/>
          <p:cNvSpPr>
            <a:spLocks noGrp="1"/>
          </p:cNvSpPr>
          <p:nvPr>
            <p:ph type="ftr" sz="quarter" idx="11"/>
          </p:nvPr>
        </p:nvSpPr>
        <p:spPr/>
        <p:txBody>
          <a:bodyPr/>
          <a:lstStyle>
            <a:lvl1pPr>
              <a:buFont typeface="Arial" pitchFamily="34" charset="0"/>
              <a:buNone/>
              <a:defRPr/>
            </a:lvl1pPr>
          </a:lstStyle>
          <a:p>
            <a:endParaRPr lang="en-US"/>
          </a:p>
        </p:txBody>
      </p:sp>
      <p:sp>
        <p:nvSpPr>
          <p:cNvPr id="7" name="Date Placeholder 6"/>
          <p:cNvSpPr>
            <a:spLocks noGrp="1"/>
          </p:cNvSpPr>
          <p:nvPr>
            <p:ph type="dt" sz="half" idx="10"/>
          </p:nvPr>
        </p:nvSpPr>
        <p:spPr/>
        <p:txBody>
          <a:bodyPr/>
          <a:lstStyle/>
          <a:p>
            <a:fld id="{E0DBC1D4-5704-45BB-BA8B-9B7E98161C8B}" type="datetimeFigureOut">
              <a:rPr lang="en-US" smtClean="0"/>
              <a:pPr/>
              <a:t>11/29/2018</a:t>
            </a:fld>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Tree>
    <p:extLst>
      <p:ext uri="{BB962C8B-B14F-4D97-AF65-F5344CB8AC3E}">
        <p14:creationId xmlns:p14="http://schemas.microsoft.com/office/powerpoint/2010/main" val="21277165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11/29/2018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1" name="Text Placeholder 2"/>
          <p:cNvSpPr>
            <a:spLocks noGrp="1"/>
          </p:cNvSpPr>
          <p:nvPr>
            <p:ph type="body" idx="13"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2"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3"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Tree>
    <p:extLst>
      <p:ext uri="{BB962C8B-B14F-4D97-AF65-F5344CB8AC3E}">
        <p14:creationId xmlns:p14="http://schemas.microsoft.com/office/powerpoint/2010/main" val="121090934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11/29/2018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6" name="Text Placeholder 2"/>
          <p:cNvSpPr>
            <a:spLocks noGrp="1"/>
          </p:cNvSpPr>
          <p:nvPr>
            <p:ph type="body" idx="14"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7"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8"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Tree>
    <p:extLst>
      <p:ext uri="{BB962C8B-B14F-4D97-AF65-F5344CB8AC3E}">
        <p14:creationId xmlns:p14="http://schemas.microsoft.com/office/powerpoint/2010/main" val="315479995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_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11/29/2018</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2" name="Text Placeholder 2"/>
          <p:cNvSpPr>
            <a:spLocks noGrp="1"/>
          </p:cNvSpPr>
          <p:nvPr>
            <p:ph type="body" idx="14"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3"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7"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4" name="TextBox 13"/>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15"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9"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3 -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20379609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35256"/>
            <a:ext cx="8229600" cy="1097280"/>
          </a:xfrm>
        </p:spPr>
        <p:txBody>
          <a:bodyPr/>
          <a:lstStyle>
            <a:lvl1pPr>
              <a:defRPr/>
            </a:lvl1pPr>
          </a:lstStyle>
          <a:p>
            <a:r>
              <a:rPr lang="en-US" dirty="0"/>
              <a:t>Click to edit Master title </a:t>
            </a:r>
            <a:r>
              <a:rPr lang="en-US" dirty="0" smtClean="0"/>
              <a:t>style</a:t>
            </a:r>
            <a:endParaRPr lang="en-US" dirty="0"/>
          </a:p>
        </p:txBody>
      </p:sp>
      <p:sp>
        <p:nvSpPr>
          <p:cNvPr id="3" name="Content Placeholder 2"/>
          <p:cNvSpPr>
            <a:spLocks noGrp="1"/>
          </p:cNvSpPr>
          <p:nvPr>
            <p:ph idx="1"/>
          </p:nvPr>
        </p:nvSpPr>
        <p:spPr>
          <a:xfrm>
            <a:off x="457200" y="1869149"/>
            <a:ext cx="8229600" cy="4248459"/>
          </a:xfrm>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11/29/2018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2" name="Text Placeholder 11"/>
          <p:cNvSpPr>
            <a:spLocks noGrp="1"/>
          </p:cNvSpPr>
          <p:nvPr>
            <p:ph type="body" sz="quarter" idx="13" hasCustomPrompt="1"/>
          </p:nvPr>
        </p:nvSpPr>
        <p:spPr>
          <a:xfrm>
            <a:off x="457200" y="1183944"/>
            <a:ext cx="8229600" cy="457200"/>
          </a:xfrm>
        </p:spPr>
        <p:txBody>
          <a:bodyPr/>
          <a:lstStyle>
            <a:lvl1pPr algn="l" defTabSz="914400" rtl="0" eaLnBrk="1" latinLnBrk="0" hangingPunct="1">
              <a:lnSpc>
                <a:spcPct val="100000"/>
              </a:lnSpc>
              <a:spcBef>
                <a:spcPct val="0"/>
              </a:spcBef>
              <a:buNone/>
              <a:defRPr lang="en-US" sz="2400" b="1" kern="1200" dirty="0">
                <a:solidFill>
                  <a:srgbClr val="007FA3"/>
                </a:solidFill>
                <a:latin typeface="Times New Roman" panose="02020603050405020304" pitchFamily="18" charset="0"/>
                <a:ea typeface="+mj-ea"/>
                <a:cs typeface="Times New Roman" panose="02020603050405020304" pitchFamily="18" charset="0"/>
              </a:defRPr>
            </a:lvl1pPr>
          </a:lstStyle>
          <a:p>
            <a:pPr lvl="0"/>
            <a:r>
              <a:rPr lang="en-US" dirty="0" smtClean="0"/>
              <a:t>Click to edit Master title style</a:t>
            </a:r>
            <a:endParaRPr lang="en-US" dirty="0"/>
          </a:p>
        </p:txBody>
      </p:sp>
      <p:sp>
        <p:nvSpPr>
          <p:cNvPr id="11" name="Rectangle 10"/>
          <p:cNvSpPr/>
          <p:nvPr userDrawn="1"/>
        </p:nvSpPr>
        <p:spPr>
          <a:xfrm>
            <a:off x="228600" y="1641144"/>
            <a:ext cx="4572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err="1" smtClean="0"/>
          </a:p>
        </p:txBody>
      </p:sp>
    </p:spTree>
    <p:extLst>
      <p:ext uri="{BB962C8B-B14F-4D97-AF65-F5344CB8AC3E}">
        <p14:creationId xmlns:p14="http://schemas.microsoft.com/office/powerpoint/2010/main" val="12109093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453288" y="1447800"/>
            <a:ext cx="3966312"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4" name="Content Placeholder 3"/>
          <p:cNvSpPr>
            <a:spLocks noGrp="1"/>
          </p:cNvSpPr>
          <p:nvPr>
            <p:ph sz="half" idx="2"/>
          </p:nvPr>
        </p:nvSpPr>
        <p:spPr>
          <a:xfrm>
            <a:off x="453288" y="2271712"/>
            <a:ext cx="3966312" cy="36845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724401" y="1447800"/>
            <a:ext cx="3962400"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6" name="Content Placeholder 5"/>
          <p:cNvSpPr>
            <a:spLocks noGrp="1"/>
          </p:cNvSpPr>
          <p:nvPr>
            <p:ph sz="quarter" idx="4"/>
          </p:nvPr>
        </p:nvSpPr>
        <p:spPr>
          <a:xfrm>
            <a:off x="4724401" y="2271712"/>
            <a:ext cx="3962400" cy="36845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E0DBC1D4-5704-45BB-BA8B-9B7E98161C8B}" type="datetimeFigureOut">
              <a:rPr lang="en-US" smtClean="0"/>
              <a:pPr/>
              <a:t>11/29/2018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Tree>
    <p:extLst>
      <p:ext uri="{BB962C8B-B14F-4D97-AF65-F5344CB8AC3E}">
        <p14:creationId xmlns:p14="http://schemas.microsoft.com/office/powerpoint/2010/main" val="125059876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447800"/>
            <a:ext cx="3962400"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4" name="Content Placeholder 3"/>
          <p:cNvSpPr>
            <a:spLocks noGrp="1"/>
          </p:cNvSpPr>
          <p:nvPr>
            <p:ph sz="half" idx="2"/>
          </p:nvPr>
        </p:nvSpPr>
        <p:spPr>
          <a:xfrm>
            <a:off x="457200" y="2271712"/>
            <a:ext cx="3962400" cy="1609725"/>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724401" y="1447800"/>
            <a:ext cx="3965124"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6" name="Content Placeholder 5"/>
          <p:cNvSpPr>
            <a:spLocks noGrp="1"/>
          </p:cNvSpPr>
          <p:nvPr>
            <p:ph sz="quarter" idx="4"/>
          </p:nvPr>
        </p:nvSpPr>
        <p:spPr>
          <a:xfrm>
            <a:off x="4724401" y="2271712"/>
            <a:ext cx="3965124" cy="1609725"/>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E0DBC1D4-5704-45BB-BA8B-9B7E98161C8B}" type="datetimeFigureOut">
              <a:rPr lang="en-US" smtClean="0"/>
              <a:pPr/>
              <a:t>11/29/2018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
        <p:nvSpPr>
          <p:cNvPr id="10" name="Content Placeholder 3"/>
          <p:cNvSpPr>
            <a:spLocks noGrp="1"/>
          </p:cNvSpPr>
          <p:nvPr>
            <p:ph sz="half" idx="13"/>
          </p:nvPr>
        </p:nvSpPr>
        <p:spPr>
          <a:xfrm>
            <a:off x="458730" y="4044721"/>
            <a:ext cx="3962400" cy="18557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5"/>
          <p:cNvSpPr>
            <a:spLocks noGrp="1"/>
          </p:cNvSpPr>
          <p:nvPr>
            <p:ph sz="quarter" idx="14"/>
          </p:nvPr>
        </p:nvSpPr>
        <p:spPr>
          <a:xfrm>
            <a:off x="4732563" y="4055609"/>
            <a:ext cx="3965124" cy="18557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565103910"/>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4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Content Placeholder 2"/>
          <p:cNvSpPr>
            <a:spLocks noGrp="1"/>
          </p:cNvSpPr>
          <p:nvPr>
            <p:ph idx="13"/>
          </p:nvPr>
        </p:nvSpPr>
        <p:spPr>
          <a:xfrm>
            <a:off x="457200" y="2756648"/>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Content Placeholder 2"/>
          <p:cNvSpPr>
            <a:spLocks noGrp="1"/>
          </p:cNvSpPr>
          <p:nvPr>
            <p:ph idx="14"/>
          </p:nvPr>
        </p:nvSpPr>
        <p:spPr>
          <a:xfrm>
            <a:off x="457200" y="3886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3" name="Content Placeholder 2"/>
          <p:cNvSpPr>
            <a:spLocks noGrp="1"/>
          </p:cNvSpPr>
          <p:nvPr>
            <p:ph idx="15"/>
          </p:nvPr>
        </p:nvSpPr>
        <p:spPr>
          <a:xfrm>
            <a:off x="457200" y="5029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11/29/2018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Tree>
    <p:extLst>
      <p:ext uri="{BB962C8B-B14F-4D97-AF65-F5344CB8AC3E}">
        <p14:creationId xmlns:p14="http://schemas.microsoft.com/office/powerpoint/2010/main" val="203938071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903514"/>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447800"/>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11/29/2018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3"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3 -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
        <p:nvSpPr>
          <p:cNvPr id="14" name="Text Placeholder 13"/>
          <p:cNvSpPr>
            <a:spLocks noGrp="1"/>
          </p:cNvSpPr>
          <p:nvPr>
            <p:ph type="body" sz="quarter" idx="16" hasCustomPrompt="1"/>
          </p:nvPr>
        </p:nvSpPr>
        <p:spPr>
          <a:xfrm>
            <a:off x="1499616" y="6428232"/>
            <a:ext cx="6172200" cy="274320"/>
          </a:xfrm>
        </p:spPr>
        <p:txBody>
          <a:bodyPr lIns="91440" tIns="45720" rIns="91440" bIns="45720"/>
          <a:lstStyle>
            <a:lvl1pPr marL="0" marR="0" indent="0" algn="ctr" defTabSz="914400" rtl="0" eaLnBrk="1" fontAlgn="auto" latinLnBrk="0" hangingPunct="1">
              <a:lnSpc>
                <a:spcPct val="100000"/>
              </a:lnSpc>
              <a:spcBef>
                <a:spcPts val="0"/>
              </a:spcBef>
              <a:spcAft>
                <a:spcPts val="0"/>
              </a:spcAft>
              <a:buClrTx/>
              <a:buSzTx/>
              <a:buFontTx/>
              <a:buNone/>
              <a:tabLst/>
              <a:defRPr lang="en-US" altLang="en-US" sz="1200" b="0" kern="1200">
                <a:solidFill>
                  <a:schemeClr val="tx1"/>
                </a:solidFill>
                <a:latin typeface="Verdana"/>
                <a:ea typeface="Verdana" panose="020B0604030504040204" pitchFamily="34" charset="0"/>
                <a:cs typeface="Verdana" panose="020B0604030504040204" pitchFamily="34" charset="0"/>
              </a:defRPr>
            </a:lvl1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2017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98106283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11/29/2018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15246301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11/29/2018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21090934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lang="en-US" sz="2800" kern="1200" dirty="0">
                <a:solidFill>
                  <a:schemeClr val="tx1"/>
                </a:solidFill>
                <a:latin typeface="+mn-lt"/>
                <a:ea typeface="+mn-ea"/>
                <a:cs typeface="+mn-cs"/>
              </a:defRPr>
            </a:lvl1pPr>
            <a:lvl2pPr marL="569913" indent="-285750">
              <a:buClr>
                <a:srgbClr val="007FA3"/>
              </a:buClr>
              <a:defRPr lang="en-US" sz="2400" kern="1200" dirty="0">
                <a:solidFill>
                  <a:schemeClr val="tx1"/>
                </a:solidFill>
                <a:latin typeface="+mn-lt"/>
                <a:ea typeface="+mn-ea"/>
                <a:cs typeface="+mn-cs"/>
              </a:defRPr>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marL="256032" lvl="0" indent="-256032" algn="l" defTabSz="914400" rtl="0" eaLnBrk="1" latinLnBrk="0" hangingPunct="1">
              <a:spcBef>
                <a:spcPts val="1500"/>
              </a:spcBef>
              <a:buClr>
                <a:srgbClr val="007FA3"/>
              </a:buClr>
              <a:buSzPct val="100000"/>
              <a:buFont typeface="Arial" panose="020B0604020202020204" pitchFamily="34" charset="0"/>
              <a:buChar char="•"/>
            </a:pPr>
            <a:r>
              <a:rPr lang="en-US" dirty="0" smtClean="0"/>
              <a:t>Click to edit Master text styles</a:t>
            </a:r>
          </a:p>
          <a:p>
            <a:pPr marL="742950" lvl="1" indent="-285750" algn="l" defTabSz="914400" rtl="0" eaLnBrk="1" latinLnBrk="0" hangingPunct="1">
              <a:spcBef>
                <a:spcPts val="600"/>
              </a:spcBef>
              <a:buClr>
                <a:srgbClr val="007FA3"/>
              </a:buClr>
              <a:buFont typeface="Arial" panose="020B0604020202020204" pitchFamily="34" charset="0"/>
              <a:buChar char="–"/>
            </a:pPr>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11/29/2018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7520083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11/29/2018</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3" name="TextBox 12"/>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14"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5"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3 -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20379609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11/29/2018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15479995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24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11/29/2018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75470418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pPr/>
              <a:t>11/29/2018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85512659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11/29/2018</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sp>
        <p:nvSpPr>
          <p:cNvPr id="8" name="TextBox 7"/>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9" name="Shape 15" descr="Pearson Logo"/>
          <p:cNvPicPr preferRelativeResize="0"/>
          <p:nvPr userDrawn="1"/>
        </p:nvPicPr>
        <p:blipFill rotWithShape="1">
          <a:blip r:embed="rId20" cstate="print">
            <a:alphaModFix/>
          </a:blip>
          <a:srcRect/>
          <a:stretch/>
        </p:blipFill>
        <p:spPr>
          <a:xfrm>
            <a:off x="443972" y="6429709"/>
            <a:ext cx="917999" cy="279914"/>
          </a:xfrm>
          <a:prstGeom prst="rect">
            <a:avLst/>
          </a:prstGeom>
          <a:noFill/>
          <a:ln>
            <a:noFill/>
          </a:ln>
        </p:spPr>
      </p:pic>
      <p:sp>
        <p:nvSpPr>
          <p:cNvPr id="10"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3 -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51" r:id="rId8"/>
    <p:sldLayoutId id="2147483654" r:id="rId9"/>
    <p:sldLayoutId id="2147483655" r:id="rId10"/>
    <p:sldLayoutId id="2147483662" r:id="rId11"/>
    <p:sldLayoutId id="2147483663" r:id="rId12"/>
    <p:sldLayoutId id="2147483664" r:id="rId13"/>
    <p:sldLayoutId id="2147483665" r:id="rId14"/>
    <p:sldLayoutId id="2147483668" r:id="rId15"/>
    <p:sldLayoutId id="2147483669" r:id="rId16"/>
    <p:sldLayoutId id="2147483670" r:id="rId17"/>
    <p:sldLayoutId id="2147483671" r:id="rId18"/>
  </p:sldLayoutIdLst>
  <p:timing>
    <p:tnLst>
      <p:par>
        <p:cTn id="1" dur="indefinite" restart="never" nodeType="tmRoot"/>
      </p:par>
    </p:tnLst>
  </p:timing>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Finance</a:t>
            </a:r>
          </a:p>
        </p:txBody>
      </p:sp>
      <p:sp>
        <p:nvSpPr>
          <p:cNvPr id="3" name="Text Placeholder 2"/>
          <p:cNvSpPr>
            <a:spLocks noGrp="1"/>
          </p:cNvSpPr>
          <p:nvPr>
            <p:ph type="body" sz="quarter" idx="13"/>
          </p:nvPr>
        </p:nvSpPr>
        <p:spPr>
          <a:xfrm>
            <a:off x="457200" y="903514"/>
            <a:ext cx="8229600" cy="356616"/>
          </a:xfrm>
        </p:spPr>
        <p:txBody>
          <a:bodyPr/>
          <a:lstStyle/>
          <a:p>
            <a:r>
              <a:rPr lang="en-US" dirty="0"/>
              <a:t>Fourth Canadian Edition</a:t>
            </a:r>
          </a:p>
        </p:txBody>
      </p:sp>
      <p:sp>
        <p:nvSpPr>
          <p:cNvPr id="4" name="Text Placeholder 3"/>
          <p:cNvSpPr>
            <a:spLocks noGrp="1"/>
          </p:cNvSpPr>
          <p:nvPr>
            <p:ph type="body" sz="quarter" idx="14"/>
          </p:nvPr>
        </p:nvSpPr>
        <p:spPr/>
        <p:txBody>
          <a:bodyPr/>
          <a:lstStyle/>
          <a:p>
            <a:r>
              <a:rPr lang="en-US" dirty="0" smtClean="0"/>
              <a:t>Chapter 3</a:t>
            </a:r>
            <a:endParaRPr lang="en-US" dirty="0"/>
          </a:p>
        </p:txBody>
      </p:sp>
      <p:sp>
        <p:nvSpPr>
          <p:cNvPr id="5" name="Text Placeholder 4"/>
          <p:cNvSpPr>
            <a:spLocks noGrp="1"/>
          </p:cNvSpPr>
          <p:nvPr>
            <p:ph type="body" sz="quarter" idx="15"/>
          </p:nvPr>
        </p:nvSpPr>
        <p:spPr/>
        <p:txBody>
          <a:bodyPr/>
          <a:lstStyle/>
          <a:p>
            <a:r>
              <a:rPr lang="en-US" dirty="0"/>
              <a:t>Planning with </a:t>
            </a:r>
            <a:r>
              <a:rPr lang="en-US" dirty="0" smtClean="0"/>
              <a:t>Personal Financial </a:t>
            </a:r>
            <a:r>
              <a:rPr lang="en-US" dirty="0"/>
              <a:t>Statements</a:t>
            </a:r>
          </a:p>
        </p:txBody>
      </p:sp>
      <p:pic>
        <p:nvPicPr>
          <p:cNvPr id="7" name="Picture 2" descr="Front Cover: Personal Finance Fourth Canadian Edition by Jeff Madura and Hardeep Singh Gill."/>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2440" y="1298575"/>
            <a:ext cx="3813175" cy="502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6"/>
          </p:nvPr>
        </p:nvSpPr>
        <p:spPr/>
        <p:txBody>
          <a:bodyPr/>
          <a:lstStyle/>
          <a:p>
            <a:r>
              <a:rPr lang="en-US" altLang="en-US" dirty="0"/>
              <a:t>Copyright © 2019 Pearson Canada Inc.</a:t>
            </a:r>
            <a:endParaRPr lang="en-US" dirty="0"/>
          </a:p>
        </p:txBody>
      </p:sp>
    </p:spTree>
    <p:extLst>
      <p:ext uri="{BB962C8B-B14F-4D97-AF65-F5344CB8AC3E}">
        <p14:creationId xmlns:p14="http://schemas.microsoft.com/office/powerpoint/2010/main" val="5778169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Creating a Budget Example </a:t>
            </a:r>
            <a:r>
              <a:rPr lang="en-US" dirty="0" smtClean="0"/>
              <a:t>One </a:t>
            </a:r>
            <a:r>
              <a:rPr lang="en-US" sz="2000" b="0" dirty="0" smtClean="0"/>
              <a:t>(2 </a:t>
            </a:r>
            <a:r>
              <a:rPr lang="en-US" sz="2000" b="0" dirty="0"/>
              <a:t>of 2)</a:t>
            </a:r>
            <a:endParaRPr lang="en-US" dirty="0"/>
          </a:p>
        </p:txBody>
      </p:sp>
      <p:sp>
        <p:nvSpPr>
          <p:cNvPr id="3" name="Content Placeholder 2"/>
          <p:cNvSpPr>
            <a:spLocks noGrp="1"/>
          </p:cNvSpPr>
          <p:nvPr>
            <p:ph idx="1"/>
          </p:nvPr>
        </p:nvSpPr>
        <p:spPr>
          <a:xfrm>
            <a:off x="457200" y="1600200"/>
            <a:ext cx="8305800" cy="4648199"/>
          </a:xfrm>
        </p:spPr>
        <p:txBody>
          <a:bodyPr/>
          <a:lstStyle/>
          <a:p>
            <a:pPr marL="0" indent="0">
              <a:spcAft>
                <a:spcPts val="1200"/>
              </a:spcAft>
              <a:buNone/>
            </a:pPr>
            <a:r>
              <a:rPr lang="en-US" sz="2400" dirty="0" smtClean="0"/>
              <a:t>The </a:t>
            </a:r>
            <a:r>
              <a:rPr lang="en-US" sz="2400" dirty="0"/>
              <a:t>main effects of the unusual circumstances regarding Rhea’s expected cash flows for this month are summarized in Exhibit 3.4. Notice that the expected expenses for this month are $2530, or $600 higher than the expenses in a typical month. In this month, the expected net cash flows are:</a:t>
            </a:r>
          </a:p>
          <a:p>
            <a:pPr marL="3208338" indent="-3208338">
              <a:buNone/>
            </a:pPr>
            <a:r>
              <a:rPr lang="en-US" sz="2000" dirty="0"/>
              <a:t>Expected Net Cash </a:t>
            </a:r>
            <a:r>
              <a:rPr lang="en-US" sz="2000" dirty="0" smtClean="0"/>
              <a:t>Flows = Expected </a:t>
            </a:r>
            <a:r>
              <a:rPr lang="en-US" sz="2000" dirty="0"/>
              <a:t>Income − </a:t>
            </a:r>
            <a:r>
              <a:rPr lang="en-US" sz="2000" dirty="0" smtClean="0"/>
              <a:t>Expected </a:t>
            </a:r>
            <a:r>
              <a:rPr lang="en-US" sz="2000" dirty="0"/>
              <a:t>Expenses</a:t>
            </a:r>
          </a:p>
          <a:p>
            <a:pPr marL="2974975" indent="0">
              <a:buNone/>
            </a:pPr>
            <a:r>
              <a:rPr lang="en-US" sz="2000" dirty="0" smtClean="0"/>
              <a:t>= </a:t>
            </a:r>
            <a:r>
              <a:rPr lang="en-US" sz="2000" dirty="0"/>
              <a:t>$2260 </a:t>
            </a:r>
            <a:r>
              <a:rPr lang="en-US" sz="2000" dirty="0" smtClean="0"/>
              <a:t>− </a:t>
            </a:r>
            <a:r>
              <a:rPr lang="en-US" sz="2000" dirty="0"/>
              <a:t>$2530</a:t>
            </a:r>
          </a:p>
          <a:p>
            <a:pPr marL="2974975" indent="0">
              <a:buNone/>
            </a:pPr>
            <a:r>
              <a:rPr lang="en-US" sz="2000" dirty="0" smtClean="0"/>
              <a:t>= −$</a:t>
            </a:r>
            <a:r>
              <a:rPr lang="en-US" sz="2000" dirty="0"/>
              <a:t>270</a:t>
            </a:r>
          </a:p>
          <a:p>
            <a:pPr marL="0" indent="0" algn="just">
              <a:buNone/>
            </a:pPr>
            <a:r>
              <a:rPr lang="en-US" sz="2400" dirty="0"/>
              <a:t>The budgeting process has alerted Rhea to this $270 cash shortage.</a:t>
            </a:r>
          </a:p>
        </p:txBody>
      </p:sp>
    </p:spTree>
    <p:extLst>
      <p:ext uri="{BB962C8B-B14F-4D97-AF65-F5344CB8AC3E}">
        <p14:creationId xmlns:p14="http://schemas.microsoft.com/office/powerpoint/2010/main" val="26121738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Creating a Budget Solution </a:t>
            </a:r>
            <a:r>
              <a:rPr lang="en-US" dirty="0" smtClean="0"/>
              <a:t>One </a:t>
            </a:r>
            <a:r>
              <a:rPr lang="en-US" sz="2000" b="0" dirty="0"/>
              <a:t>(1 of </a:t>
            </a:r>
            <a:r>
              <a:rPr lang="en-US" sz="2000" b="0" dirty="0" smtClean="0"/>
              <a:t>3)</a:t>
            </a:r>
            <a:endParaRPr lang="en-US" b="0" dirty="0"/>
          </a:p>
        </p:txBody>
      </p:sp>
      <p:sp>
        <p:nvSpPr>
          <p:cNvPr id="3" name="Content Placeholder 2"/>
          <p:cNvSpPr>
            <a:spLocks noGrp="1"/>
          </p:cNvSpPr>
          <p:nvPr>
            <p:ph idx="1"/>
          </p:nvPr>
        </p:nvSpPr>
        <p:spPr>
          <a:xfrm>
            <a:off x="457200" y="1600201"/>
            <a:ext cx="8229600" cy="762000"/>
          </a:xfrm>
        </p:spPr>
        <p:txBody>
          <a:bodyPr/>
          <a:lstStyle/>
          <a:p>
            <a:pPr marL="0" indent="0">
              <a:buNone/>
            </a:pPr>
            <a:r>
              <a:rPr lang="en-US" sz="2400" b="1" dirty="0" smtClean="0"/>
              <a:t>Exhibit 3.3</a:t>
            </a:r>
            <a:r>
              <a:rPr lang="en-US" sz="2400" dirty="0" smtClean="0"/>
              <a:t> </a:t>
            </a:r>
            <a:r>
              <a:rPr lang="en-US" sz="2400" dirty="0"/>
              <a:t>Rhea Kennedy’s Revised Personal Cash Flow Statement</a:t>
            </a:r>
          </a:p>
        </p:txBody>
      </p:sp>
      <p:graphicFrame>
        <p:nvGraphicFramePr>
          <p:cNvPr id="4" name="Table 3"/>
          <p:cNvGraphicFramePr>
            <a:graphicFrameLocks noGrp="1"/>
          </p:cNvGraphicFramePr>
          <p:nvPr>
            <p:extLst>
              <p:ext uri="{D42A27DB-BD31-4B8C-83A1-F6EECF244321}">
                <p14:modId xmlns:p14="http://schemas.microsoft.com/office/powerpoint/2010/main" val="3136009829"/>
              </p:ext>
            </p:extLst>
          </p:nvPr>
        </p:nvGraphicFramePr>
        <p:xfrm>
          <a:off x="457200" y="2514600"/>
          <a:ext cx="8458200" cy="1948688"/>
        </p:xfrm>
        <a:graphic>
          <a:graphicData uri="http://schemas.openxmlformats.org/drawingml/2006/table">
            <a:tbl>
              <a:tblPr firstRow="1">
                <a:tableStyleId>{3B4B98B0-60AC-42C2-AFA5-B58CD77FA1E5}</a:tableStyleId>
              </a:tblPr>
              <a:tblGrid>
                <a:gridCol w="2819400">
                  <a:extLst>
                    <a:ext uri="{9D8B030D-6E8A-4147-A177-3AD203B41FA5}">
                      <a16:colId xmlns:a16="http://schemas.microsoft.com/office/drawing/2014/main" val="20000"/>
                    </a:ext>
                  </a:extLst>
                </a:gridCol>
                <a:gridCol w="2819400">
                  <a:extLst>
                    <a:ext uri="{9D8B030D-6E8A-4147-A177-3AD203B41FA5}">
                      <a16:colId xmlns:a16="http://schemas.microsoft.com/office/drawing/2014/main" val="20001"/>
                    </a:ext>
                  </a:extLst>
                </a:gridCol>
                <a:gridCol w="2819400">
                  <a:extLst>
                    <a:ext uri="{9D8B030D-6E8A-4147-A177-3AD203B41FA5}">
                      <a16:colId xmlns:a16="http://schemas.microsoft.com/office/drawing/2014/main" val="20002"/>
                    </a:ext>
                  </a:extLst>
                </a:gridCol>
              </a:tblGrid>
              <a:tr h="533400">
                <a:tc>
                  <a:txBody>
                    <a:bodyPr/>
                    <a:lstStyle/>
                    <a:p>
                      <a:pPr marL="0" marR="0">
                        <a:lnSpc>
                          <a:spcPct val="115000"/>
                        </a:lnSpc>
                        <a:spcBef>
                          <a:spcPts val="0"/>
                        </a:spcBef>
                        <a:spcAft>
                          <a:spcPts val="0"/>
                        </a:spcAft>
                      </a:pPr>
                      <a:r>
                        <a:rPr lang="en-US" sz="1400" b="1" dirty="0">
                          <a:effectLst/>
                          <a:latin typeface="+mn-lt"/>
                          <a:ea typeface="Calibri"/>
                          <a:cs typeface="UniversLTPro-65Bold"/>
                        </a:rPr>
                        <a:t>Income </a:t>
                      </a:r>
                      <a:endParaRPr lang="en-US" sz="14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400" b="1" dirty="0">
                          <a:effectLst/>
                          <a:latin typeface="+mn-lt"/>
                          <a:ea typeface="Calibri"/>
                          <a:cs typeface="UniversLTPro-65Bold"/>
                        </a:rPr>
                        <a:t>Actual Amounts Last Month </a:t>
                      </a:r>
                      <a:endParaRPr lang="en-US" sz="14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400" b="1" dirty="0">
                          <a:effectLst/>
                          <a:latin typeface="+mn-lt"/>
                          <a:ea typeface="Calibri"/>
                          <a:cs typeface="UniversLTPro-65Bold"/>
                        </a:rPr>
                        <a:t>Expected </a:t>
                      </a:r>
                      <a:r>
                        <a:rPr lang="en-US" sz="1400" b="1" dirty="0" smtClean="0">
                          <a:effectLst/>
                          <a:latin typeface="+mn-lt"/>
                          <a:ea typeface="Calibri"/>
                          <a:cs typeface="UniversLTPro-65Bold"/>
                        </a:rPr>
                        <a:t>Amounts This Month</a:t>
                      </a:r>
                      <a:endParaRPr lang="en-US" sz="1400" dirty="0">
                        <a:effectLst/>
                        <a:latin typeface="+mn-lt"/>
                        <a:ea typeface="Calibri"/>
                        <a:cs typeface="Times New Roman"/>
                      </a:endParaRPr>
                    </a:p>
                  </a:txBody>
                  <a:tcPr anchor="b"/>
                </a:tc>
                <a:extLst>
                  <a:ext uri="{0D108BD9-81ED-4DB2-BD59-A6C34878D82A}">
                    <a16:rowId xmlns:a16="http://schemas.microsoft.com/office/drawing/2014/main" val="10000"/>
                  </a:ext>
                </a:extLst>
              </a:tr>
              <a:tr h="0">
                <a:tc>
                  <a:txBody>
                    <a:bodyPr/>
                    <a:lstStyle/>
                    <a:p>
                      <a:pPr marL="0" marR="0">
                        <a:lnSpc>
                          <a:spcPct val="115000"/>
                        </a:lnSpc>
                        <a:spcBef>
                          <a:spcPts val="0"/>
                        </a:spcBef>
                        <a:spcAft>
                          <a:spcPts val="0"/>
                        </a:spcAft>
                      </a:pPr>
                      <a:r>
                        <a:rPr lang="en-US" sz="1400" dirty="0">
                          <a:effectLst/>
                          <a:latin typeface="+mn-lt"/>
                          <a:ea typeface="Calibri"/>
                          <a:cs typeface="UniversLTPro-55Roman"/>
                        </a:rPr>
                        <a:t>Disposable (after-tax</a:t>
                      </a:r>
                      <a:r>
                        <a:rPr lang="en-US" sz="1400" dirty="0" smtClean="0">
                          <a:effectLst/>
                          <a:latin typeface="+mn-lt"/>
                          <a:ea typeface="Calibri"/>
                          <a:cs typeface="UniversLTPro-55Roman"/>
                        </a:rPr>
                        <a:t>) income</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Pro-55Roman"/>
                        </a:rPr>
                        <a:t>$2260 </a:t>
                      </a:r>
                      <a:endParaRPr lang="en-US" sz="1400" dirty="0">
                        <a:effectLst/>
                        <a:latin typeface="+mn-lt"/>
                        <a:ea typeface="Calibri"/>
                        <a:cs typeface="Times New Roman"/>
                      </a:endParaRPr>
                    </a:p>
                  </a:txBody>
                  <a:tcPr marR="1005840"/>
                </a:tc>
                <a:tc>
                  <a:txBody>
                    <a:bodyPr/>
                    <a:lstStyle/>
                    <a:p>
                      <a:pPr marL="0" marR="0" algn="r">
                        <a:lnSpc>
                          <a:spcPct val="115000"/>
                        </a:lnSpc>
                        <a:spcBef>
                          <a:spcPts val="0"/>
                        </a:spcBef>
                        <a:spcAft>
                          <a:spcPts val="0"/>
                        </a:spcAft>
                      </a:pPr>
                      <a:r>
                        <a:rPr lang="en-US" sz="1400" dirty="0">
                          <a:effectLst/>
                          <a:latin typeface="+mn-lt"/>
                          <a:ea typeface="Calibri"/>
                          <a:cs typeface="UniversLTPro-55Roman"/>
                        </a:rPr>
                        <a:t>$2260</a:t>
                      </a:r>
                      <a:endParaRPr lang="en-US" sz="1400" dirty="0">
                        <a:effectLst/>
                        <a:latin typeface="+mn-lt"/>
                        <a:ea typeface="Calibri"/>
                        <a:cs typeface="Times New Roman"/>
                      </a:endParaRPr>
                    </a:p>
                  </a:txBody>
                  <a:tcPr marR="1005840"/>
                </a:tc>
                <a:extLst>
                  <a:ext uri="{0D108BD9-81ED-4DB2-BD59-A6C34878D82A}">
                    <a16:rowId xmlns:a16="http://schemas.microsoft.com/office/drawing/2014/main" val="10001"/>
                  </a:ext>
                </a:extLst>
              </a:tr>
              <a:tr h="0">
                <a:tc>
                  <a:txBody>
                    <a:bodyPr/>
                    <a:lstStyle/>
                    <a:p>
                      <a:pPr marL="0" marR="0">
                        <a:lnSpc>
                          <a:spcPct val="115000"/>
                        </a:lnSpc>
                        <a:spcBef>
                          <a:spcPts val="0"/>
                        </a:spcBef>
                        <a:spcAft>
                          <a:spcPts val="0"/>
                        </a:spcAft>
                      </a:pPr>
                      <a:r>
                        <a:rPr lang="en-US" sz="1400" dirty="0">
                          <a:effectLst/>
                          <a:latin typeface="+mn-lt"/>
                          <a:ea typeface="Calibri"/>
                          <a:cs typeface="UniversLTPro-55Roman"/>
                        </a:rPr>
                        <a:t>Interest on deposits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Pro-55Roman"/>
                        </a:rPr>
                        <a:t>0 </a:t>
                      </a:r>
                      <a:endParaRPr lang="en-US" sz="1400" dirty="0">
                        <a:effectLst/>
                        <a:latin typeface="+mn-lt"/>
                        <a:ea typeface="Calibri"/>
                        <a:cs typeface="Times New Roman"/>
                      </a:endParaRPr>
                    </a:p>
                  </a:txBody>
                  <a:tcPr marR="1005840"/>
                </a:tc>
                <a:tc>
                  <a:txBody>
                    <a:bodyPr/>
                    <a:lstStyle/>
                    <a:p>
                      <a:pPr marL="0" marR="0" algn="r">
                        <a:lnSpc>
                          <a:spcPct val="115000"/>
                        </a:lnSpc>
                        <a:spcBef>
                          <a:spcPts val="0"/>
                        </a:spcBef>
                        <a:spcAft>
                          <a:spcPts val="0"/>
                        </a:spcAft>
                      </a:pPr>
                      <a:r>
                        <a:rPr lang="en-US" sz="1400" dirty="0">
                          <a:effectLst/>
                          <a:latin typeface="+mn-lt"/>
                          <a:ea typeface="Calibri"/>
                          <a:cs typeface="UniversLTPro-55Roman"/>
                        </a:rPr>
                        <a:t>0</a:t>
                      </a:r>
                      <a:endParaRPr lang="en-US" sz="1400" dirty="0">
                        <a:effectLst/>
                        <a:latin typeface="+mn-lt"/>
                        <a:ea typeface="Calibri"/>
                        <a:cs typeface="Times New Roman"/>
                      </a:endParaRPr>
                    </a:p>
                  </a:txBody>
                  <a:tcPr marR="1005840"/>
                </a:tc>
                <a:extLst>
                  <a:ext uri="{0D108BD9-81ED-4DB2-BD59-A6C34878D82A}">
                    <a16:rowId xmlns:a16="http://schemas.microsoft.com/office/drawing/2014/main" val="10002"/>
                  </a:ext>
                </a:extLst>
              </a:tr>
              <a:tr h="370840">
                <a:tc>
                  <a:txBody>
                    <a:bodyPr/>
                    <a:lstStyle/>
                    <a:p>
                      <a:pPr marL="0" marR="0">
                        <a:lnSpc>
                          <a:spcPct val="115000"/>
                        </a:lnSpc>
                        <a:spcBef>
                          <a:spcPts val="0"/>
                        </a:spcBef>
                        <a:spcAft>
                          <a:spcPts val="0"/>
                        </a:spcAft>
                      </a:pPr>
                      <a:r>
                        <a:rPr lang="en-US" sz="1400">
                          <a:effectLst/>
                          <a:latin typeface="+mn-lt"/>
                          <a:ea typeface="Calibri"/>
                          <a:cs typeface="UniversLTPro-55Roman"/>
                        </a:rPr>
                        <a:t>Dividend payments </a:t>
                      </a:r>
                      <a:endParaRPr lang="en-US" sz="140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Pro-55Roman"/>
                        </a:rPr>
                        <a:t>0 </a:t>
                      </a:r>
                      <a:endParaRPr lang="en-US" sz="1400" dirty="0">
                        <a:effectLst/>
                        <a:latin typeface="+mn-lt"/>
                        <a:ea typeface="Calibri"/>
                        <a:cs typeface="Times New Roman"/>
                      </a:endParaRPr>
                    </a:p>
                  </a:txBody>
                  <a:tcPr marR="1005840"/>
                </a:tc>
                <a:tc>
                  <a:txBody>
                    <a:bodyPr/>
                    <a:lstStyle/>
                    <a:p>
                      <a:pPr marL="0" marR="0" algn="r">
                        <a:lnSpc>
                          <a:spcPct val="115000"/>
                        </a:lnSpc>
                        <a:spcBef>
                          <a:spcPts val="0"/>
                        </a:spcBef>
                        <a:spcAft>
                          <a:spcPts val="0"/>
                        </a:spcAft>
                      </a:pPr>
                      <a:r>
                        <a:rPr lang="en-US" sz="1400" dirty="0">
                          <a:effectLst/>
                          <a:latin typeface="+mn-lt"/>
                          <a:ea typeface="Calibri"/>
                          <a:cs typeface="UniversLTPro-55Roman"/>
                        </a:rPr>
                        <a:t>0</a:t>
                      </a:r>
                      <a:endParaRPr lang="en-US" sz="1400" dirty="0">
                        <a:effectLst/>
                        <a:latin typeface="+mn-lt"/>
                        <a:ea typeface="Calibri"/>
                        <a:cs typeface="Times New Roman"/>
                      </a:endParaRPr>
                    </a:p>
                  </a:txBody>
                  <a:tcPr marR="1005840"/>
                </a:tc>
                <a:extLst>
                  <a:ext uri="{0D108BD9-81ED-4DB2-BD59-A6C34878D82A}">
                    <a16:rowId xmlns:a16="http://schemas.microsoft.com/office/drawing/2014/main" val="10003"/>
                  </a:ext>
                </a:extLst>
              </a:tr>
              <a:tr h="370840">
                <a:tc>
                  <a:txBody>
                    <a:bodyPr/>
                    <a:lstStyle/>
                    <a:p>
                      <a:pPr marL="0" marR="0">
                        <a:lnSpc>
                          <a:spcPct val="115000"/>
                        </a:lnSpc>
                        <a:spcBef>
                          <a:spcPts val="0"/>
                        </a:spcBef>
                        <a:spcAft>
                          <a:spcPts val="0"/>
                        </a:spcAft>
                      </a:pPr>
                      <a:r>
                        <a:rPr lang="en-US" sz="1400" b="1" dirty="0">
                          <a:effectLst/>
                          <a:latin typeface="+mn-lt"/>
                          <a:ea typeface="Calibri"/>
                          <a:cs typeface="UniversLTPro-65Bold"/>
                        </a:rPr>
                        <a:t>Total Income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b="1" dirty="0">
                          <a:effectLst/>
                          <a:latin typeface="+mn-lt"/>
                          <a:ea typeface="Calibri"/>
                          <a:cs typeface="UniversLTPro-65Bold"/>
                        </a:rPr>
                        <a:t>$2260 </a:t>
                      </a:r>
                      <a:endParaRPr lang="en-US" sz="1400" dirty="0">
                        <a:effectLst/>
                        <a:latin typeface="+mn-lt"/>
                        <a:ea typeface="Calibri"/>
                        <a:cs typeface="Times New Roman"/>
                      </a:endParaRPr>
                    </a:p>
                  </a:txBody>
                  <a:tcPr marR="1005840"/>
                </a:tc>
                <a:tc>
                  <a:txBody>
                    <a:bodyPr/>
                    <a:lstStyle/>
                    <a:p>
                      <a:pPr marL="0" marR="0" algn="r">
                        <a:lnSpc>
                          <a:spcPct val="115000"/>
                        </a:lnSpc>
                        <a:spcBef>
                          <a:spcPts val="0"/>
                        </a:spcBef>
                        <a:spcAft>
                          <a:spcPts val="0"/>
                        </a:spcAft>
                      </a:pPr>
                      <a:r>
                        <a:rPr lang="en-US" sz="1400" b="1" dirty="0">
                          <a:effectLst/>
                          <a:latin typeface="+mn-lt"/>
                          <a:ea typeface="Calibri"/>
                          <a:cs typeface="UniversLTPro-65Bold"/>
                        </a:rPr>
                        <a:t>$2260</a:t>
                      </a:r>
                      <a:endParaRPr lang="en-US" sz="1400" dirty="0">
                        <a:effectLst/>
                        <a:latin typeface="+mn-lt"/>
                        <a:ea typeface="Calibri"/>
                        <a:cs typeface="Times New Roman"/>
                      </a:endParaRPr>
                    </a:p>
                  </a:txBody>
                  <a:tcPr marR="100584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1457327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50652"/>
          </a:xfrm>
        </p:spPr>
        <p:txBody>
          <a:bodyPr/>
          <a:lstStyle/>
          <a:p>
            <a:r>
              <a:rPr lang="en-US" dirty="0"/>
              <a:t>Creating a Budget Solution </a:t>
            </a:r>
            <a:r>
              <a:rPr lang="en-US" dirty="0" smtClean="0"/>
              <a:t>One </a:t>
            </a:r>
            <a:r>
              <a:rPr lang="en-US" sz="2000" b="0" dirty="0" smtClean="0"/>
              <a:t>(2 </a:t>
            </a:r>
            <a:r>
              <a:rPr lang="en-US" sz="2000" b="0" dirty="0"/>
              <a:t>of </a:t>
            </a:r>
            <a:r>
              <a:rPr lang="en-US" sz="2000" b="0" dirty="0" smtClean="0"/>
              <a:t>3)</a:t>
            </a:r>
            <a:endParaRPr lang="en-US" dirty="0"/>
          </a:p>
        </p:txBody>
      </p:sp>
      <p:sp>
        <p:nvSpPr>
          <p:cNvPr id="9" name="Content Placeholder 8"/>
          <p:cNvSpPr>
            <a:spLocks noGrp="1"/>
          </p:cNvSpPr>
          <p:nvPr>
            <p:ph idx="1"/>
          </p:nvPr>
        </p:nvSpPr>
        <p:spPr>
          <a:xfrm>
            <a:off x="457200" y="838200"/>
            <a:ext cx="8229600" cy="457200"/>
          </a:xfrm>
        </p:spPr>
        <p:txBody>
          <a:bodyPr/>
          <a:lstStyle/>
          <a:p>
            <a:pPr marL="0" indent="0">
              <a:buNone/>
            </a:pPr>
            <a:r>
              <a:rPr lang="en-US" sz="2400" b="1" dirty="0"/>
              <a:t>Exhibit </a:t>
            </a:r>
            <a:r>
              <a:rPr lang="en-US" sz="2400" b="1" dirty="0" smtClean="0"/>
              <a:t>3.3</a:t>
            </a:r>
            <a:r>
              <a:rPr lang="en-US" sz="2400" dirty="0" smtClean="0"/>
              <a:t> </a:t>
            </a:r>
            <a:r>
              <a:rPr lang="en-US" sz="2400" i="1" dirty="0" smtClean="0"/>
              <a:t>Continued</a:t>
            </a:r>
            <a:endParaRPr lang="en-US" sz="2400" i="1" dirty="0"/>
          </a:p>
        </p:txBody>
      </p:sp>
      <p:graphicFrame>
        <p:nvGraphicFramePr>
          <p:cNvPr id="4" name="Table 3"/>
          <p:cNvGraphicFramePr>
            <a:graphicFrameLocks noGrp="1"/>
          </p:cNvGraphicFramePr>
          <p:nvPr>
            <p:extLst>
              <p:ext uri="{D42A27DB-BD31-4B8C-83A1-F6EECF244321}">
                <p14:modId xmlns:p14="http://schemas.microsoft.com/office/powerpoint/2010/main" val="1358613645"/>
              </p:ext>
            </p:extLst>
          </p:nvPr>
        </p:nvGraphicFramePr>
        <p:xfrm>
          <a:off x="457200" y="1397000"/>
          <a:ext cx="8229600" cy="4872736"/>
        </p:xfrm>
        <a:graphic>
          <a:graphicData uri="http://schemas.openxmlformats.org/drawingml/2006/table">
            <a:tbl>
              <a:tblPr firstRow="1">
                <a:tableStyleId>{3B4B98B0-60AC-42C2-AFA5-B58CD77FA1E5}</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840">
                <a:tc>
                  <a:txBody>
                    <a:bodyPr/>
                    <a:lstStyle/>
                    <a:p>
                      <a:pPr marL="0" marR="0">
                        <a:lnSpc>
                          <a:spcPct val="115000"/>
                        </a:lnSpc>
                        <a:spcBef>
                          <a:spcPts val="0"/>
                        </a:spcBef>
                        <a:spcAft>
                          <a:spcPts val="0"/>
                        </a:spcAft>
                      </a:pPr>
                      <a:r>
                        <a:rPr lang="en-US" sz="1400" b="1" dirty="0">
                          <a:effectLst/>
                          <a:latin typeface="+mn-lt"/>
                          <a:ea typeface="Calibri"/>
                          <a:cs typeface="UniversLTPro-65Bold"/>
                        </a:rPr>
                        <a:t>Expenses </a:t>
                      </a:r>
                      <a:endParaRPr lang="en-US" sz="14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400" b="1" dirty="0">
                          <a:effectLst/>
                          <a:latin typeface="+mn-lt"/>
                          <a:ea typeface="Calibri"/>
                          <a:cs typeface="UniversLTPro-65Bold"/>
                        </a:rPr>
                        <a:t>Actual Amounts Last Month </a:t>
                      </a:r>
                      <a:endParaRPr lang="en-US" sz="14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400" b="1" dirty="0">
                          <a:effectLst/>
                          <a:latin typeface="+mn-lt"/>
                          <a:ea typeface="Calibri"/>
                          <a:cs typeface="UniversLTPro-65Bold"/>
                        </a:rPr>
                        <a:t>Expected Amounts This Month</a:t>
                      </a:r>
                      <a:endParaRPr lang="en-US" sz="1400" dirty="0">
                        <a:effectLst/>
                        <a:latin typeface="+mn-lt"/>
                        <a:ea typeface="Calibri"/>
                        <a:cs typeface="Times New Roman"/>
                      </a:endParaRPr>
                    </a:p>
                  </a:txBody>
                  <a:tcPr anchor="b"/>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400" dirty="0">
                          <a:effectLst/>
                          <a:latin typeface="+mn-lt"/>
                          <a:ea typeface="Calibri"/>
                          <a:cs typeface="UniversLTPro-55Roman"/>
                        </a:rPr>
                        <a:t>Rent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smtClean="0">
                          <a:effectLst/>
                          <a:latin typeface="+mn-lt"/>
                          <a:ea typeface="Calibri"/>
                          <a:cs typeface="UniversLTPro-55Roman"/>
                        </a:rPr>
                        <a:t>$600 </a:t>
                      </a:r>
                      <a:endParaRPr lang="en-US" sz="1400" dirty="0">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dirty="0" smtClean="0">
                          <a:effectLst/>
                          <a:latin typeface="+mn-lt"/>
                          <a:ea typeface="Calibri"/>
                          <a:cs typeface="UniversLTPro-55Roman"/>
                        </a:rPr>
                        <a:t>$600</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400" dirty="0">
                          <a:effectLst/>
                          <a:latin typeface="+mn-lt"/>
                          <a:ea typeface="Calibri"/>
                          <a:cs typeface="UniversLTPro-55Roman"/>
                        </a:rPr>
                        <a:t>Cable TV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Pro-55Roman"/>
                        </a:rPr>
                        <a:t>50 </a:t>
                      </a:r>
                      <a:endParaRPr lang="en-US" sz="1400" dirty="0">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dirty="0">
                          <a:effectLst/>
                          <a:latin typeface="+mn-lt"/>
                          <a:ea typeface="Calibri"/>
                          <a:cs typeface="UniversLTPro-55Roman"/>
                        </a:rPr>
                        <a:t>50</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02"/>
                  </a:ext>
                </a:extLst>
              </a:tr>
              <a:tr h="370840">
                <a:tc>
                  <a:txBody>
                    <a:bodyPr/>
                    <a:lstStyle/>
                    <a:p>
                      <a:pPr marL="0" marR="0">
                        <a:lnSpc>
                          <a:spcPct val="115000"/>
                        </a:lnSpc>
                        <a:spcBef>
                          <a:spcPts val="0"/>
                        </a:spcBef>
                        <a:spcAft>
                          <a:spcPts val="0"/>
                        </a:spcAft>
                      </a:pPr>
                      <a:r>
                        <a:rPr lang="en-US" sz="1400" dirty="0">
                          <a:effectLst/>
                          <a:latin typeface="+mn-lt"/>
                          <a:ea typeface="Calibri"/>
                          <a:cs typeface="UniversLTPro-55Roman"/>
                        </a:rPr>
                        <a:t>Electricity and water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Pro-55Roman"/>
                        </a:rPr>
                        <a:t>60 </a:t>
                      </a:r>
                      <a:endParaRPr lang="en-US" sz="1400" dirty="0">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dirty="0">
                          <a:effectLst/>
                          <a:latin typeface="+mn-lt"/>
                          <a:ea typeface="Calibri"/>
                          <a:cs typeface="UniversLTPro-55Roman"/>
                        </a:rPr>
                        <a:t>60</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03"/>
                  </a:ext>
                </a:extLst>
              </a:tr>
              <a:tr h="370840">
                <a:tc>
                  <a:txBody>
                    <a:bodyPr/>
                    <a:lstStyle/>
                    <a:p>
                      <a:pPr marL="0" marR="0">
                        <a:lnSpc>
                          <a:spcPct val="115000"/>
                        </a:lnSpc>
                        <a:spcBef>
                          <a:spcPts val="0"/>
                        </a:spcBef>
                        <a:spcAft>
                          <a:spcPts val="0"/>
                        </a:spcAft>
                      </a:pPr>
                      <a:r>
                        <a:rPr lang="en-US" sz="1400" dirty="0">
                          <a:effectLst/>
                          <a:latin typeface="+mn-lt"/>
                          <a:ea typeface="Calibri"/>
                          <a:cs typeface="UniversLTPro-55Roman"/>
                        </a:rPr>
                        <a:t>Telephone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Pro-55Roman"/>
                        </a:rPr>
                        <a:t>60 </a:t>
                      </a:r>
                      <a:endParaRPr lang="en-US" sz="1400" dirty="0">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dirty="0">
                          <a:effectLst/>
                          <a:latin typeface="+mn-lt"/>
                          <a:ea typeface="Calibri"/>
                          <a:cs typeface="UniversLTPro-55Roman"/>
                        </a:rPr>
                        <a:t>60</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04"/>
                  </a:ext>
                </a:extLst>
              </a:tr>
              <a:tr h="370840">
                <a:tc>
                  <a:txBody>
                    <a:bodyPr/>
                    <a:lstStyle/>
                    <a:p>
                      <a:pPr marL="0" marR="0">
                        <a:lnSpc>
                          <a:spcPct val="115000"/>
                        </a:lnSpc>
                        <a:spcBef>
                          <a:spcPts val="0"/>
                        </a:spcBef>
                        <a:spcAft>
                          <a:spcPts val="0"/>
                        </a:spcAft>
                      </a:pPr>
                      <a:r>
                        <a:rPr lang="en-US" sz="1400">
                          <a:effectLst/>
                          <a:latin typeface="+mn-lt"/>
                          <a:ea typeface="Calibri"/>
                          <a:cs typeface="UniversLTPro-55Roman"/>
                        </a:rPr>
                        <a:t>Groceries </a:t>
                      </a:r>
                      <a:endParaRPr lang="en-US" sz="140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Pro-55Roman"/>
                        </a:rPr>
                        <a:t>200 </a:t>
                      </a:r>
                      <a:endParaRPr lang="en-US" sz="1400" dirty="0">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dirty="0">
                          <a:effectLst/>
                          <a:latin typeface="+mn-lt"/>
                          <a:ea typeface="Calibri"/>
                          <a:cs typeface="UniversLTPro-55Roman"/>
                        </a:rPr>
                        <a:t>200</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05"/>
                  </a:ext>
                </a:extLst>
              </a:tr>
              <a:tr h="370840">
                <a:tc>
                  <a:txBody>
                    <a:bodyPr/>
                    <a:lstStyle/>
                    <a:p>
                      <a:pPr marL="0" marR="0">
                        <a:lnSpc>
                          <a:spcPct val="115000"/>
                        </a:lnSpc>
                        <a:spcBef>
                          <a:spcPts val="0"/>
                        </a:spcBef>
                        <a:spcAft>
                          <a:spcPts val="0"/>
                        </a:spcAft>
                      </a:pPr>
                      <a:r>
                        <a:rPr lang="en-US" sz="1400" dirty="0">
                          <a:effectLst/>
                          <a:latin typeface="+mn-lt"/>
                          <a:ea typeface="Calibri"/>
                          <a:cs typeface="UniversLTPro-55Roman"/>
                        </a:rPr>
                        <a:t>Disability insurance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Pro-55Roman"/>
                        </a:rPr>
                        <a:t>60 </a:t>
                      </a:r>
                      <a:endParaRPr lang="en-US" sz="1400" dirty="0">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dirty="0">
                          <a:effectLst/>
                          <a:latin typeface="+mn-lt"/>
                          <a:ea typeface="Calibri"/>
                          <a:cs typeface="UniversLTPro-55Roman"/>
                        </a:rPr>
                        <a:t>60</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06"/>
                  </a:ext>
                </a:extLst>
              </a:tr>
              <a:tr h="370840">
                <a:tc>
                  <a:txBody>
                    <a:bodyPr/>
                    <a:lstStyle/>
                    <a:p>
                      <a:pPr marL="0" marR="0">
                        <a:lnSpc>
                          <a:spcPct val="115000"/>
                        </a:lnSpc>
                        <a:spcBef>
                          <a:spcPts val="0"/>
                        </a:spcBef>
                        <a:spcAft>
                          <a:spcPts val="0"/>
                        </a:spcAft>
                      </a:pPr>
                      <a:r>
                        <a:rPr lang="en-US" sz="1400">
                          <a:effectLst/>
                          <a:latin typeface="+mn-lt"/>
                          <a:ea typeface="Calibri"/>
                          <a:cs typeface="UniversLTPro-55Roman"/>
                        </a:rPr>
                        <a:t>Clothing </a:t>
                      </a:r>
                      <a:endParaRPr lang="en-US" sz="140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Pro-55Roman"/>
                        </a:rPr>
                        <a:t>100 </a:t>
                      </a:r>
                      <a:endParaRPr lang="en-US" sz="1400" dirty="0">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dirty="0">
                          <a:effectLst/>
                          <a:latin typeface="+mn-lt"/>
                          <a:ea typeface="Calibri"/>
                          <a:cs typeface="UniversLTPro-55Roman"/>
                        </a:rPr>
                        <a:t>100</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07"/>
                  </a:ext>
                </a:extLst>
              </a:tr>
              <a:tr h="370840">
                <a:tc>
                  <a:txBody>
                    <a:bodyPr/>
                    <a:lstStyle/>
                    <a:p>
                      <a:pPr marL="0" marR="0">
                        <a:lnSpc>
                          <a:spcPct val="115000"/>
                        </a:lnSpc>
                        <a:spcBef>
                          <a:spcPts val="0"/>
                        </a:spcBef>
                        <a:spcAft>
                          <a:spcPts val="0"/>
                        </a:spcAft>
                      </a:pPr>
                      <a:r>
                        <a:rPr lang="en-US" sz="1400">
                          <a:effectLst/>
                          <a:latin typeface="+mn-lt"/>
                          <a:ea typeface="Calibri"/>
                          <a:cs typeface="UniversLTPro-55Roman"/>
                        </a:rPr>
                        <a:t>Car expenses (insurance, maintenance, and gas) </a:t>
                      </a:r>
                      <a:endParaRPr lang="en-US" sz="140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Pro-55Roman"/>
                        </a:rPr>
                        <a:t>200 </a:t>
                      </a:r>
                      <a:endParaRPr lang="en-US" sz="1400" dirty="0">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b="1" dirty="0">
                          <a:effectLst/>
                          <a:latin typeface="+mn-lt"/>
                          <a:ea typeface="Calibri"/>
                          <a:cs typeface="UniversLTPro-65Bold"/>
                        </a:rPr>
                        <a:t>800</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08"/>
                  </a:ext>
                </a:extLst>
              </a:tr>
              <a:tr h="370840">
                <a:tc>
                  <a:txBody>
                    <a:bodyPr/>
                    <a:lstStyle/>
                    <a:p>
                      <a:pPr marL="0" marR="0">
                        <a:lnSpc>
                          <a:spcPct val="115000"/>
                        </a:lnSpc>
                        <a:spcBef>
                          <a:spcPts val="0"/>
                        </a:spcBef>
                        <a:spcAft>
                          <a:spcPts val="0"/>
                        </a:spcAft>
                      </a:pPr>
                      <a:r>
                        <a:rPr lang="en-US" sz="1400">
                          <a:effectLst/>
                          <a:latin typeface="+mn-lt"/>
                          <a:ea typeface="Calibri"/>
                          <a:cs typeface="UniversLTPro-55Roman"/>
                        </a:rPr>
                        <a:t>Recreation </a:t>
                      </a:r>
                      <a:endParaRPr lang="en-US" sz="140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a:effectLst/>
                          <a:latin typeface="+mn-lt"/>
                          <a:ea typeface="Calibri"/>
                          <a:cs typeface="UniversLTPro-55Roman"/>
                        </a:rPr>
                        <a:t>600 </a:t>
                      </a:r>
                      <a:endParaRPr lang="en-US" sz="1400">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dirty="0">
                          <a:effectLst/>
                          <a:latin typeface="+mn-lt"/>
                          <a:ea typeface="Calibri"/>
                          <a:cs typeface="UniversLTPro-55Roman"/>
                        </a:rPr>
                        <a:t>600</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09"/>
                  </a:ext>
                </a:extLst>
              </a:tr>
              <a:tr h="370840">
                <a:tc>
                  <a:txBody>
                    <a:bodyPr/>
                    <a:lstStyle/>
                    <a:p>
                      <a:pPr marL="0" marR="0">
                        <a:lnSpc>
                          <a:spcPct val="115000"/>
                        </a:lnSpc>
                        <a:spcBef>
                          <a:spcPts val="0"/>
                        </a:spcBef>
                        <a:spcAft>
                          <a:spcPts val="0"/>
                        </a:spcAft>
                      </a:pPr>
                      <a:r>
                        <a:rPr lang="en-US" sz="1400" b="1" dirty="0">
                          <a:effectLst/>
                          <a:latin typeface="+mn-lt"/>
                          <a:ea typeface="Calibri"/>
                          <a:cs typeface="UniversLTPro-65Bold"/>
                        </a:rPr>
                        <a:t>Total Expenses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b="1">
                          <a:effectLst/>
                          <a:latin typeface="+mn-lt"/>
                          <a:ea typeface="Calibri"/>
                          <a:cs typeface="UniversLTPro-65Bold"/>
                        </a:rPr>
                        <a:t>$1930 </a:t>
                      </a:r>
                      <a:endParaRPr lang="en-US" sz="1400">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b="1" dirty="0">
                          <a:effectLst/>
                          <a:latin typeface="+mn-lt"/>
                          <a:ea typeface="Calibri"/>
                          <a:cs typeface="UniversLTPro-65Bold"/>
                        </a:rPr>
                        <a:t>$2530</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10"/>
                  </a:ext>
                </a:extLst>
              </a:tr>
              <a:tr h="370840">
                <a:tc>
                  <a:txBody>
                    <a:bodyPr/>
                    <a:lstStyle/>
                    <a:p>
                      <a:pPr marL="0" marR="0">
                        <a:lnSpc>
                          <a:spcPct val="115000"/>
                        </a:lnSpc>
                        <a:spcBef>
                          <a:spcPts val="0"/>
                        </a:spcBef>
                        <a:spcAft>
                          <a:spcPts val="0"/>
                        </a:spcAft>
                      </a:pPr>
                      <a:r>
                        <a:rPr lang="en-US" sz="1400" b="1" dirty="0">
                          <a:effectLst/>
                          <a:latin typeface="+mn-lt"/>
                          <a:ea typeface="Calibri"/>
                          <a:cs typeface="UniversLTPro-65Bold"/>
                        </a:rPr>
                        <a:t>Net Cash Flows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b="1" dirty="0" smtClean="0">
                          <a:effectLst/>
                          <a:latin typeface="+mn-lt"/>
                          <a:ea typeface="Calibri"/>
                          <a:cs typeface="UniversLTPro-65Bold"/>
                        </a:rPr>
                        <a:t>+$330 </a:t>
                      </a:r>
                      <a:endParaRPr lang="en-US" sz="1400" dirty="0">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b="1" dirty="0" smtClean="0">
                          <a:effectLst/>
                          <a:latin typeface="+mn-lt"/>
                          <a:ea typeface="Calibri"/>
                          <a:cs typeface="UniversLTPro-65Bold"/>
                        </a:rPr>
                        <a:t>−$270</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1457327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Creating a Budget Solution </a:t>
            </a:r>
            <a:r>
              <a:rPr lang="en-US" dirty="0" smtClean="0"/>
              <a:t>One </a:t>
            </a:r>
            <a:r>
              <a:rPr lang="en-US" sz="2000" b="0" dirty="0" smtClean="0"/>
              <a:t>(3 </a:t>
            </a:r>
            <a:r>
              <a:rPr lang="en-US" sz="2000" b="0" dirty="0"/>
              <a:t>of </a:t>
            </a:r>
            <a:r>
              <a:rPr lang="en-US" sz="2000" b="0" dirty="0" smtClean="0"/>
              <a:t>3)</a:t>
            </a:r>
            <a:endParaRPr lang="en-US" dirty="0"/>
          </a:p>
        </p:txBody>
      </p:sp>
      <p:sp>
        <p:nvSpPr>
          <p:cNvPr id="4" name="Content Placeholder 3"/>
          <p:cNvSpPr>
            <a:spLocks noGrp="1"/>
          </p:cNvSpPr>
          <p:nvPr>
            <p:ph idx="1"/>
          </p:nvPr>
        </p:nvSpPr>
        <p:spPr>
          <a:xfrm>
            <a:off x="457200" y="1600200"/>
            <a:ext cx="8229600" cy="838199"/>
          </a:xfrm>
        </p:spPr>
        <p:txBody>
          <a:bodyPr/>
          <a:lstStyle/>
          <a:p>
            <a:pPr marL="0" indent="0">
              <a:buNone/>
            </a:pPr>
            <a:r>
              <a:rPr lang="en-US" sz="2400" b="1" dirty="0"/>
              <a:t>Exhibit 3.4</a:t>
            </a:r>
            <a:r>
              <a:rPr lang="en-US" sz="2400" dirty="0"/>
              <a:t> Summary of Rhea Kennedy’s Revised Cash </a:t>
            </a:r>
            <a:r>
              <a:rPr lang="en-US" sz="2400" dirty="0" smtClean="0"/>
              <a:t>Flows</a:t>
            </a:r>
            <a:endParaRPr lang="en-US" sz="2400" dirty="0"/>
          </a:p>
        </p:txBody>
      </p:sp>
      <p:graphicFrame>
        <p:nvGraphicFramePr>
          <p:cNvPr id="5" name="Table 4"/>
          <p:cNvGraphicFramePr>
            <a:graphicFrameLocks noGrp="1"/>
          </p:cNvGraphicFramePr>
          <p:nvPr>
            <p:extLst>
              <p:ext uri="{D42A27DB-BD31-4B8C-83A1-F6EECF244321}">
                <p14:modId xmlns:p14="http://schemas.microsoft.com/office/powerpoint/2010/main" val="1063886810"/>
              </p:ext>
            </p:extLst>
          </p:nvPr>
        </p:nvGraphicFramePr>
        <p:xfrm>
          <a:off x="475344" y="2514600"/>
          <a:ext cx="8135256" cy="1715008"/>
        </p:xfrm>
        <a:graphic>
          <a:graphicData uri="http://schemas.openxmlformats.org/drawingml/2006/table">
            <a:tbl>
              <a:tblPr firstRow="1">
                <a:tableStyleId>{3B4B98B0-60AC-42C2-AFA5-B58CD77FA1E5}</a:tableStyleId>
              </a:tblPr>
              <a:tblGrid>
                <a:gridCol w="2033814">
                  <a:extLst>
                    <a:ext uri="{9D8B030D-6E8A-4147-A177-3AD203B41FA5}">
                      <a16:colId xmlns:a16="http://schemas.microsoft.com/office/drawing/2014/main" val="20000"/>
                    </a:ext>
                  </a:extLst>
                </a:gridCol>
                <a:gridCol w="2033814">
                  <a:extLst>
                    <a:ext uri="{9D8B030D-6E8A-4147-A177-3AD203B41FA5}">
                      <a16:colId xmlns:a16="http://schemas.microsoft.com/office/drawing/2014/main" val="20001"/>
                    </a:ext>
                  </a:extLst>
                </a:gridCol>
                <a:gridCol w="2033814">
                  <a:extLst>
                    <a:ext uri="{9D8B030D-6E8A-4147-A177-3AD203B41FA5}">
                      <a16:colId xmlns:a16="http://schemas.microsoft.com/office/drawing/2014/main" val="20002"/>
                    </a:ext>
                  </a:extLst>
                </a:gridCol>
                <a:gridCol w="2033814">
                  <a:extLst>
                    <a:ext uri="{9D8B030D-6E8A-4147-A177-3AD203B41FA5}">
                      <a16:colId xmlns:a16="http://schemas.microsoft.com/office/drawing/2014/main" val="20003"/>
                    </a:ext>
                  </a:extLst>
                </a:gridCol>
              </a:tblGrid>
              <a:tr h="381000">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400" b="1" dirty="0" smtClean="0">
                          <a:effectLst/>
                          <a:latin typeface="+mn-lt"/>
                          <a:ea typeface="Calibri"/>
                          <a:cs typeface="UniversLTPro-65Bold"/>
                        </a:rPr>
                        <a:t> </a:t>
                      </a:r>
                      <a:r>
                        <a:rPr lang="en-US" sz="1400" b="0" dirty="0" smtClean="0">
                          <a:solidFill>
                            <a:schemeClr val="bg1"/>
                          </a:solidFill>
                          <a:effectLst/>
                          <a:latin typeface="+mn-lt"/>
                          <a:ea typeface="Calibri"/>
                          <a:cs typeface="UniversLTPro-65Bold"/>
                        </a:rPr>
                        <a:t>Blank</a:t>
                      </a:r>
                      <a:endParaRPr lang="en-US" sz="1400" b="0" dirty="0" smtClean="0">
                        <a:solidFill>
                          <a:schemeClr val="bg1"/>
                        </a:solidFill>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400" b="1" dirty="0">
                          <a:effectLst/>
                          <a:latin typeface="+mn-lt"/>
                          <a:ea typeface="Calibri"/>
                          <a:cs typeface="UniversLTPro-65Bold"/>
                        </a:rPr>
                        <a:t>Last Month’s Cash Flow Situation </a:t>
                      </a:r>
                      <a:endParaRPr lang="en-US" sz="14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400" b="1" dirty="0">
                          <a:effectLst/>
                          <a:latin typeface="+mn-lt"/>
                          <a:ea typeface="Calibri"/>
                          <a:cs typeface="UniversLTPro-65Bold"/>
                        </a:rPr>
                        <a:t>Unusual Cash Flows Expected </a:t>
                      </a:r>
                      <a:r>
                        <a:rPr lang="en-US" sz="1400" b="1" dirty="0" smtClean="0">
                          <a:effectLst/>
                          <a:latin typeface="+mn-lt"/>
                          <a:ea typeface="Calibri"/>
                          <a:cs typeface="UniversLTPro-65Bold"/>
                        </a:rPr>
                        <a:t>This Month </a:t>
                      </a:r>
                      <a:endParaRPr lang="en-US" sz="14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400" b="1" dirty="0" smtClean="0">
                          <a:effectLst/>
                          <a:latin typeface="+mn-lt"/>
                          <a:ea typeface="Calibri"/>
                          <a:cs typeface="UniversLTPro-65Bold"/>
                        </a:rPr>
                        <a:t>This </a:t>
                      </a:r>
                      <a:r>
                        <a:rPr lang="en-US" sz="1400" b="1" dirty="0">
                          <a:effectLst/>
                          <a:latin typeface="+mn-lt"/>
                          <a:ea typeface="Calibri"/>
                          <a:cs typeface="UniversLTPro-65Bold"/>
                        </a:rPr>
                        <a:t>Month’s Cash Flow Situation</a:t>
                      </a:r>
                      <a:endParaRPr lang="en-US" sz="1400" dirty="0">
                        <a:effectLst/>
                        <a:latin typeface="+mn-lt"/>
                        <a:ea typeface="Calibri"/>
                        <a:cs typeface="Times New Roman"/>
                      </a:endParaRPr>
                    </a:p>
                  </a:txBody>
                  <a:tcPr anchor="b"/>
                </a:tc>
                <a:extLst>
                  <a:ext uri="{0D108BD9-81ED-4DB2-BD59-A6C34878D82A}">
                    <a16:rowId xmlns:a16="http://schemas.microsoft.com/office/drawing/2014/main" val="10000"/>
                  </a:ext>
                </a:extLst>
              </a:tr>
              <a:tr h="381000">
                <a:tc>
                  <a:txBody>
                    <a:bodyPr/>
                    <a:lstStyle/>
                    <a:p>
                      <a:pPr marL="0" marR="0">
                        <a:lnSpc>
                          <a:spcPct val="115000"/>
                        </a:lnSpc>
                        <a:spcBef>
                          <a:spcPts val="0"/>
                        </a:spcBef>
                        <a:spcAft>
                          <a:spcPts val="0"/>
                        </a:spcAft>
                      </a:pPr>
                      <a:r>
                        <a:rPr lang="en-US" sz="1400" b="1" dirty="0">
                          <a:effectLst/>
                          <a:latin typeface="+mn-lt"/>
                          <a:ea typeface="Calibri"/>
                          <a:cs typeface="UniversLTPro-65Bold"/>
                        </a:rPr>
                        <a:t>Income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Pro-55Roman"/>
                        </a:rPr>
                        <a:t>$2260 </a:t>
                      </a:r>
                      <a:endParaRPr lang="en-US" sz="1400" dirty="0">
                        <a:effectLst/>
                        <a:latin typeface="+mn-lt"/>
                        <a:ea typeface="Calibri"/>
                        <a:cs typeface="Times New Roman"/>
                      </a:endParaRPr>
                    </a:p>
                  </a:txBody>
                  <a:tcPr marR="822960"/>
                </a:tc>
                <a:tc>
                  <a:txBody>
                    <a:bodyPr/>
                    <a:lstStyle/>
                    <a:p>
                      <a:pPr marL="0" marR="0" algn="r">
                        <a:lnSpc>
                          <a:spcPct val="115000"/>
                        </a:lnSpc>
                        <a:spcBef>
                          <a:spcPts val="0"/>
                        </a:spcBef>
                        <a:spcAft>
                          <a:spcPts val="0"/>
                        </a:spcAft>
                      </a:pPr>
                      <a:r>
                        <a:rPr lang="en-US" sz="1400" dirty="0">
                          <a:effectLst/>
                          <a:latin typeface="+mn-lt"/>
                          <a:ea typeface="Calibri"/>
                          <a:cs typeface="UniversLTPro-55Roman"/>
                        </a:rPr>
                        <a:t>$0 </a:t>
                      </a:r>
                      <a:endParaRPr lang="en-US" sz="1400" dirty="0">
                        <a:effectLst/>
                        <a:latin typeface="+mn-lt"/>
                        <a:ea typeface="Calibri"/>
                        <a:cs typeface="Times New Roman"/>
                      </a:endParaRPr>
                    </a:p>
                  </a:txBody>
                  <a:tcPr marR="822960"/>
                </a:tc>
                <a:tc>
                  <a:txBody>
                    <a:bodyPr/>
                    <a:lstStyle/>
                    <a:p>
                      <a:pPr marL="0" marR="0" algn="r">
                        <a:lnSpc>
                          <a:spcPct val="115000"/>
                        </a:lnSpc>
                        <a:spcBef>
                          <a:spcPts val="0"/>
                        </a:spcBef>
                        <a:spcAft>
                          <a:spcPts val="0"/>
                        </a:spcAft>
                      </a:pPr>
                      <a:r>
                        <a:rPr lang="en-US" sz="1400" dirty="0">
                          <a:effectLst/>
                          <a:latin typeface="+mn-lt"/>
                          <a:ea typeface="Calibri"/>
                          <a:cs typeface="UniversLTPro-55Roman"/>
                        </a:rPr>
                        <a:t>$2260</a:t>
                      </a:r>
                      <a:endParaRPr lang="en-US" sz="1400" dirty="0">
                        <a:effectLst/>
                        <a:latin typeface="+mn-lt"/>
                        <a:ea typeface="Calibri"/>
                        <a:cs typeface="Times New Roman"/>
                      </a:endParaRPr>
                    </a:p>
                  </a:txBody>
                  <a:tcPr marR="822960"/>
                </a:tc>
                <a:extLst>
                  <a:ext uri="{0D108BD9-81ED-4DB2-BD59-A6C34878D82A}">
                    <a16:rowId xmlns:a16="http://schemas.microsoft.com/office/drawing/2014/main" val="10001"/>
                  </a:ext>
                </a:extLst>
              </a:tr>
              <a:tr h="381000">
                <a:tc>
                  <a:txBody>
                    <a:bodyPr/>
                    <a:lstStyle/>
                    <a:p>
                      <a:pPr marL="0" marR="0">
                        <a:lnSpc>
                          <a:spcPct val="115000"/>
                        </a:lnSpc>
                        <a:spcBef>
                          <a:spcPts val="0"/>
                        </a:spcBef>
                        <a:spcAft>
                          <a:spcPts val="0"/>
                        </a:spcAft>
                      </a:pPr>
                      <a:r>
                        <a:rPr lang="en-US" sz="1400" b="1" dirty="0">
                          <a:effectLst/>
                          <a:latin typeface="+mn-lt"/>
                          <a:ea typeface="Calibri"/>
                          <a:cs typeface="UniversLTPro-65Bold"/>
                        </a:rPr>
                        <a:t>Expenses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Pro-55Roman"/>
                        </a:rPr>
                        <a:t>1930 </a:t>
                      </a:r>
                      <a:endParaRPr lang="en-US" sz="1400" dirty="0">
                        <a:effectLst/>
                        <a:latin typeface="+mn-lt"/>
                        <a:ea typeface="Calibri"/>
                        <a:cs typeface="Times New Roman"/>
                      </a:endParaRPr>
                    </a:p>
                  </a:txBody>
                  <a:tcPr marR="822960"/>
                </a:tc>
                <a:tc>
                  <a:txBody>
                    <a:bodyPr/>
                    <a:lstStyle/>
                    <a:p>
                      <a:pPr marL="0" marR="0" algn="r">
                        <a:lnSpc>
                          <a:spcPct val="115000"/>
                        </a:lnSpc>
                        <a:spcBef>
                          <a:spcPts val="0"/>
                        </a:spcBef>
                        <a:spcAft>
                          <a:spcPts val="0"/>
                        </a:spcAft>
                      </a:pPr>
                      <a:r>
                        <a:rPr lang="en-US" sz="1400" dirty="0">
                          <a:effectLst/>
                          <a:latin typeface="+mn-lt"/>
                          <a:ea typeface="Calibri"/>
                          <a:cs typeface="UniversLTPro-55Roman"/>
                        </a:rPr>
                        <a:t>600 </a:t>
                      </a:r>
                      <a:endParaRPr lang="en-US" sz="1400" dirty="0">
                        <a:effectLst/>
                        <a:latin typeface="+mn-lt"/>
                        <a:ea typeface="Calibri"/>
                        <a:cs typeface="Times New Roman"/>
                      </a:endParaRPr>
                    </a:p>
                  </a:txBody>
                  <a:tcPr marR="822960"/>
                </a:tc>
                <a:tc>
                  <a:txBody>
                    <a:bodyPr/>
                    <a:lstStyle/>
                    <a:p>
                      <a:pPr marL="0" marR="0" algn="r">
                        <a:lnSpc>
                          <a:spcPct val="115000"/>
                        </a:lnSpc>
                        <a:spcBef>
                          <a:spcPts val="0"/>
                        </a:spcBef>
                        <a:spcAft>
                          <a:spcPts val="0"/>
                        </a:spcAft>
                      </a:pPr>
                      <a:r>
                        <a:rPr lang="en-US" sz="1400" dirty="0">
                          <a:effectLst/>
                          <a:latin typeface="+mn-lt"/>
                          <a:ea typeface="Calibri"/>
                          <a:cs typeface="UniversLTPro-55Roman"/>
                        </a:rPr>
                        <a:t>2530</a:t>
                      </a:r>
                      <a:endParaRPr lang="en-US" sz="1400" dirty="0">
                        <a:effectLst/>
                        <a:latin typeface="+mn-lt"/>
                        <a:ea typeface="Calibri"/>
                        <a:cs typeface="Times New Roman"/>
                      </a:endParaRPr>
                    </a:p>
                  </a:txBody>
                  <a:tcPr marR="822960"/>
                </a:tc>
                <a:extLst>
                  <a:ext uri="{0D108BD9-81ED-4DB2-BD59-A6C34878D82A}">
                    <a16:rowId xmlns:a16="http://schemas.microsoft.com/office/drawing/2014/main" val="10002"/>
                  </a:ext>
                </a:extLst>
              </a:tr>
              <a:tr h="370840">
                <a:tc>
                  <a:txBody>
                    <a:bodyPr/>
                    <a:lstStyle/>
                    <a:p>
                      <a:pPr marL="0" marR="0">
                        <a:lnSpc>
                          <a:spcPct val="115000"/>
                        </a:lnSpc>
                        <a:spcBef>
                          <a:spcPts val="0"/>
                        </a:spcBef>
                        <a:spcAft>
                          <a:spcPts val="0"/>
                        </a:spcAft>
                      </a:pPr>
                      <a:r>
                        <a:rPr lang="en-US" sz="1400" b="1" dirty="0">
                          <a:effectLst/>
                          <a:latin typeface="+mn-lt"/>
                          <a:ea typeface="Calibri"/>
                          <a:cs typeface="UniversLTPro-65Bold"/>
                        </a:rPr>
                        <a:t>Net Cash Flows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smtClean="0">
                          <a:effectLst/>
                          <a:latin typeface="+mn-lt"/>
                          <a:ea typeface="Calibri"/>
                          <a:cs typeface="UniversLTPro-55Roman"/>
                        </a:rPr>
                        <a:t>$330 </a:t>
                      </a:r>
                      <a:endParaRPr lang="en-US" sz="1400" dirty="0">
                        <a:effectLst/>
                        <a:latin typeface="+mn-lt"/>
                        <a:ea typeface="Calibri"/>
                        <a:cs typeface="Times New Roman"/>
                      </a:endParaRPr>
                    </a:p>
                  </a:txBody>
                  <a:tcPr marR="822960"/>
                </a:tc>
                <a:tc>
                  <a:txBody>
                    <a:bodyPr/>
                    <a:lstStyle/>
                    <a:p>
                      <a:pPr marL="0" marR="0" algn="r">
                        <a:lnSpc>
                          <a:spcPct val="115000"/>
                        </a:lnSpc>
                        <a:spcBef>
                          <a:spcPts val="0"/>
                        </a:spcBef>
                        <a:spcAft>
                          <a:spcPts val="0"/>
                        </a:spcAft>
                      </a:pPr>
                      <a:r>
                        <a:rPr lang="en-US" sz="1400" dirty="0" smtClean="0">
                          <a:effectLst/>
                          <a:latin typeface="+mn-lt"/>
                          <a:ea typeface="Calibri"/>
                          <a:cs typeface="UniversLTPro-55Roman"/>
                        </a:rPr>
                        <a:t>−$</a:t>
                      </a:r>
                      <a:r>
                        <a:rPr lang="en-US" sz="1400" dirty="0">
                          <a:effectLst/>
                          <a:latin typeface="+mn-lt"/>
                          <a:ea typeface="Calibri"/>
                          <a:cs typeface="UniversLTPro-55Roman"/>
                        </a:rPr>
                        <a:t>600 </a:t>
                      </a:r>
                      <a:endParaRPr lang="en-US" sz="1400" dirty="0">
                        <a:effectLst/>
                        <a:latin typeface="+mn-lt"/>
                        <a:ea typeface="Calibri"/>
                        <a:cs typeface="Times New Roman"/>
                      </a:endParaRPr>
                    </a:p>
                  </a:txBody>
                  <a:tcPr marR="822960"/>
                </a:tc>
                <a:tc>
                  <a:txBody>
                    <a:bodyPr/>
                    <a:lstStyle/>
                    <a:p>
                      <a:pPr marL="0" marR="0" algn="r">
                        <a:lnSpc>
                          <a:spcPct val="115000"/>
                        </a:lnSpc>
                        <a:spcBef>
                          <a:spcPts val="0"/>
                        </a:spcBef>
                        <a:spcAft>
                          <a:spcPts val="0"/>
                        </a:spcAft>
                      </a:pPr>
                      <a:r>
                        <a:rPr lang="en-US" sz="1400" dirty="0" smtClean="0">
                          <a:effectLst/>
                          <a:latin typeface="+mn-lt"/>
                          <a:ea typeface="Calibri"/>
                          <a:cs typeface="UniversLTPro-55Roman"/>
                        </a:rPr>
                        <a:t>−$270</a:t>
                      </a:r>
                      <a:endParaRPr lang="en-US" sz="1400" dirty="0">
                        <a:effectLst/>
                        <a:latin typeface="+mn-lt"/>
                        <a:ea typeface="Calibri"/>
                        <a:cs typeface="Times New Roman"/>
                      </a:endParaRPr>
                    </a:p>
                  </a:txBody>
                  <a:tcPr marR="82296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3665010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Creating a Budget Notes</a:t>
            </a:r>
          </a:p>
        </p:txBody>
      </p:sp>
      <p:sp>
        <p:nvSpPr>
          <p:cNvPr id="3" name="Content Placeholder 2"/>
          <p:cNvSpPr>
            <a:spLocks noGrp="1"/>
          </p:cNvSpPr>
          <p:nvPr>
            <p:ph idx="1"/>
          </p:nvPr>
        </p:nvSpPr>
        <p:spPr>
          <a:xfrm>
            <a:off x="457200" y="1600200"/>
            <a:ext cx="8229600" cy="4648200"/>
          </a:xfrm>
        </p:spPr>
        <p:txBody>
          <a:bodyPr/>
          <a:lstStyle/>
          <a:p>
            <a:pPr>
              <a:spcBef>
                <a:spcPts val="1200"/>
              </a:spcBef>
            </a:pPr>
            <a:r>
              <a:rPr lang="en-US" dirty="0"/>
              <a:t>Anticipate cash shortages</a:t>
            </a:r>
          </a:p>
          <a:p>
            <a:pPr>
              <a:spcBef>
                <a:spcPts val="1200"/>
              </a:spcBef>
            </a:pPr>
            <a:r>
              <a:rPr lang="en-US" dirty="0"/>
              <a:t>Assess the accuracy of the budget</a:t>
            </a:r>
          </a:p>
          <a:p>
            <a:pPr>
              <a:spcBef>
                <a:spcPts val="1200"/>
              </a:spcBef>
            </a:pPr>
            <a:r>
              <a:rPr lang="en-US" dirty="0"/>
              <a:t>Forecast net cash flows over several months </a:t>
            </a:r>
          </a:p>
          <a:p>
            <a:pPr>
              <a:spcBef>
                <a:spcPts val="1200"/>
              </a:spcBef>
            </a:pPr>
            <a:r>
              <a:rPr lang="en-US" dirty="0"/>
              <a:t>Budget with a biweekly pay period, if applicable (use third biweekly </a:t>
            </a:r>
            <a:r>
              <a:rPr lang="en-US" dirty="0" err="1"/>
              <a:t>cheques</a:t>
            </a:r>
            <a:r>
              <a:rPr lang="en-US" dirty="0"/>
              <a:t> wisely)</a:t>
            </a:r>
          </a:p>
          <a:p>
            <a:pPr>
              <a:spcBef>
                <a:spcPts val="1200"/>
              </a:spcBef>
            </a:pPr>
            <a:r>
              <a:rPr lang="en-US" dirty="0"/>
              <a:t>Create an annual budget, by extending your budget out for longer periods</a:t>
            </a:r>
          </a:p>
          <a:p>
            <a:pPr>
              <a:spcBef>
                <a:spcPts val="1200"/>
              </a:spcBef>
            </a:pPr>
            <a:r>
              <a:rPr lang="en-US" dirty="0"/>
              <a:t>Improve the budget, based on a review to see if your budget reflects reality</a:t>
            </a:r>
          </a:p>
        </p:txBody>
      </p:sp>
    </p:spTree>
    <p:extLst>
      <p:ext uri="{BB962C8B-B14F-4D97-AF65-F5344CB8AC3E}">
        <p14:creationId xmlns:p14="http://schemas.microsoft.com/office/powerpoint/2010/main" val="11457327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Creating a Budget Example Two</a:t>
            </a:r>
          </a:p>
        </p:txBody>
      </p:sp>
      <p:sp>
        <p:nvSpPr>
          <p:cNvPr id="9" name="Content Placeholder 8"/>
          <p:cNvSpPr>
            <a:spLocks noGrp="1"/>
          </p:cNvSpPr>
          <p:nvPr>
            <p:ph idx="1"/>
          </p:nvPr>
        </p:nvSpPr>
        <p:spPr>
          <a:xfrm>
            <a:off x="457200" y="1447800"/>
            <a:ext cx="8382000" cy="4876800"/>
          </a:xfrm>
        </p:spPr>
        <p:txBody>
          <a:bodyPr/>
          <a:lstStyle/>
          <a:p>
            <a:pPr marL="0" indent="0">
              <a:spcBef>
                <a:spcPts val="1200"/>
              </a:spcBef>
              <a:buNone/>
            </a:pPr>
            <a:r>
              <a:rPr lang="en-US" sz="1800" dirty="0"/>
              <a:t>Recall that Rhea Kennedy forecasted income and expenses to create a budget for the coming month. Now it is the end of the month, so she can assess whether her forecasts were accurate. Her forecasted income and expenses are shown in the second column of Exhibit 3.5. She compares the actual income and expenses (third column) to her forecast and calculates the difference between them (shown in the fourth column). The difference between columns two and three is referred to as the forecasting error; a positive difference means that the actual income or expense level was less than forecasted, while a negative difference means that the actual income or expense level exceeded the forecast.</a:t>
            </a:r>
          </a:p>
          <a:p>
            <a:pPr marL="0" indent="0">
              <a:spcBef>
                <a:spcPts val="1200"/>
              </a:spcBef>
              <a:buNone/>
            </a:pPr>
            <a:r>
              <a:rPr lang="en-US" sz="1800" dirty="0"/>
              <a:t>While reviewing the fourth column of Exhibit 3.5, Rhea notices that total expenses were $100 more than expected. Her net cash flows were </a:t>
            </a:r>
            <a:r>
              <a:rPr lang="en-US" sz="1800" dirty="0" smtClean="0"/>
              <a:t>−$</a:t>
            </a:r>
            <a:r>
              <a:rPr lang="en-US" sz="1800" dirty="0"/>
              <a:t>370 (a deficiency of $370), which is worse than the expected level of </a:t>
            </a:r>
            <a:r>
              <a:rPr lang="en-US" sz="1800" dirty="0" smtClean="0"/>
              <a:t>−$</a:t>
            </a:r>
            <a:r>
              <a:rPr lang="en-US" sz="1800" dirty="0"/>
              <a:t>270. Rhea assesses the individual expenses to determine where she underestimated. Although grocery expenses were slightly lower than expected, her clothing and recreation expenses were higher than anticipated. She decides that the expenses were abnormally high in this month only, so she believes that her budgeted expenses should be reasonably accurate in most months</a:t>
            </a:r>
            <a:r>
              <a:rPr lang="en-US" sz="1800" dirty="0" smtClean="0"/>
              <a:t>.</a:t>
            </a:r>
            <a:endParaRPr lang="en-US" sz="1800" dirty="0"/>
          </a:p>
        </p:txBody>
      </p:sp>
    </p:spTree>
    <p:extLst>
      <p:ext uri="{BB962C8B-B14F-4D97-AF65-F5344CB8AC3E}">
        <p14:creationId xmlns:p14="http://schemas.microsoft.com/office/powerpoint/2010/main" val="11457327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Creating a Budget Solution </a:t>
            </a:r>
            <a:r>
              <a:rPr lang="en-US" dirty="0" smtClean="0"/>
              <a:t>Two </a:t>
            </a:r>
            <a:r>
              <a:rPr lang="en-US" sz="2000" b="0" dirty="0"/>
              <a:t>(1 of 2)</a:t>
            </a:r>
            <a:endParaRPr lang="en-US" sz="2000" dirty="0"/>
          </a:p>
        </p:txBody>
      </p:sp>
      <p:sp>
        <p:nvSpPr>
          <p:cNvPr id="7" name="Content Placeholder 6"/>
          <p:cNvSpPr>
            <a:spLocks noGrp="1"/>
          </p:cNvSpPr>
          <p:nvPr>
            <p:ph idx="1"/>
          </p:nvPr>
        </p:nvSpPr>
        <p:spPr>
          <a:xfrm>
            <a:off x="457200" y="1600201"/>
            <a:ext cx="8229600" cy="838200"/>
          </a:xfrm>
        </p:spPr>
        <p:txBody>
          <a:bodyPr/>
          <a:lstStyle/>
          <a:p>
            <a:pPr marL="0" indent="0">
              <a:buNone/>
            </a:pPr>
            <a:r>
              <a:rPr lang="en-US" sz="2400" b="1" dirty="0" smtClean="0"/>
              <a:t>Exhibit 3.5</a:t>
            </a:r>
            <a:r>
              <a:rPr lang="en-US" sz="2400" dirty="0" smtClean="0"/>
              <a:t> </a:t>
            </a:r>
            <a:r>
              <a:rPr lang="en-US" sz="2400" dirty="0"/>
              <a:t>Comparison of Rhea Kennedy’s Budgeted and Actual Cash Flows for This Month</a:t>
            </a:r>
          </a:p>
        </p:txBody>
      </p:sp>
      <p:graphicFrame>
        <p:nvGraphicFramePr>
          <p:cNvPr id="4" name="Table 3"/>
          <p:cNvGraphicFramePr>
            <a:graphicFrameLocks noGrp="1"/>
          </p:cNvGraphicFramePr>
          <p:nvPr>
            <p:extLst>
              <p:ext uri="{D42A27DB-BD31-4B8C-83A1-F6EECF244321}">
                <p14:modId xmlns:p14="http://schemas.microsoft.com/office/powerpoint/2010/main" val="34835068"/>
              </p:ext>
            </p:extLst>
          </p:nvPr>
        </p:nvGraphicFramePr>
        <p:xfrm>
          <a:off x="457200" y="2514600"/>
          <a:ext cx="8305800" cy="2767584"/>
        </p:xfrm>
        <a:graphic>
          <a:graphicData uri="http://schemas.openxmlformats.org/drawingml/2006/table">
            <a:tbl>
              <a:tblPr firstRow="1">
                <a:tableStyleId>{3B4B98B0-60AC-42C2-AFA5-B58CD77FA1E5}</a:tableStyleId>
              </a:tblPr>
              <a:tblGrid>
                <a:gridCol w="2076450">
                  <a:extLst>
                    <a:ext uri="{9D8B030D-6E8A-4147-A177-3AD203B41FA5}">
                      <a16:colId xmlns:a16="http://schemas.microsoft.com/office/drawing/2014/main" val="20000"/>
                    </a:ext>
                  </a:extLst>
                </a:gridCol>
                <a:gridCol w="2076450">
                  <a:extLst>
                    <a:ext uri="{9D8B030D-6E8A-4147-A177-3AD203B41FA5}">
                      <a16:colId xmlns:a16="http://schemas.microsoft.com/office/drawing/2014/main" val="20001"/>
                    </a:ext>
                  </a:extLst>
                </a:gridCol>
                <a:gridCol w="2076450">
                  <a:extLst>
                    <a:ext uri="{9D8B030D-6E8A-4147-A177-3AD203B41FA5}">
                      <a16:colId xmlns:a16="http://schemas.microsoft.com/office/drawing/2014/main" val="20002"/>
                    </a:ext>
                  </a:extLst>
                </a:gridCol>
                <a:gridCol w="2076450">
                  <a:extLst>
                    <a:ext uri="{9D8B030D-6E8A-4147-A177-3AD203B41FA5}">
                      <a16:colId xmlns:a16="http://schemas.microsoft.com/office/drawing/2014/main" val="20003"/>
                    </a:ext>
                  </a:extLst>
                </a:gridCol>
              </a:tblGrid>
              <a:tr h="370840">
                <a:tc>
                  <a:txBody>
                    <a:bodyPr/>
                    <a:lstStyle/>
                    <a:p>
                      <a:pPr marL="0" marR="0">
                        <a:lnSpc>
                          <a:spcPct val="115000"/>
                        </a:lnSpc>
                        <a:spcBef>
                          <a:spcPts val="0"/>
                        </a:spcBef>
                        <a:spcAft>
                          <a:spcPts val="0"/>
                        </a:spcAft>
                      </a:pPr>
                      <a:r>
                        <a:rPr lang="en-US" sz="1400" b="1" dirty="0">
                          <a:effectLst/>
                          <a:latin typeface="+mn-lt"/>
                          <a:ea typeface="Calibri"/>
                          <a:cs typeface="UniversLTPro-65Bold"/>
                        </a:rPr>
                        <a:t>Income </a:t>
                      </a:r>
                      <a:endParaRPr lang="en-US" sz="14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400" b="1" dirty="0">
                          <a:effectLst/>
                          <a:latin typeface="+mn-lt"/>
                          <a:ea typeface="Calibri"/>
                          <a:cs typeface="UniversLTPro-65Bold"/>
                        </a:rPr>
                        <a:t>Expected Amounts (forecasted at the beginning of </a:t>
                      </a:r>
                      <a:r>
                        <a:rPr lang="en-US" sz="1400" b="1" dirty="0" smtClean="0">
                          <a:effectLst/>
                          <a:latin typeface="+mn-lt"/>
                          <a:ea typeface="Calibri"/>
                          <a:cs typeface="UniversLTPro-65Bold"/>
                        </a:rPr>
                        <a:t>the month</a:t>
                      </a:r>
                      <a:r>
                        <a:rPr lang="en-US" sz="1400" b="1" dirty="0">
                          <a:effectLst/>
                          <a:latin typeface="+mn-lt"/>
                          <a:ea typeface="Calibri"/>
                          <a:cs typeface="UniversLTPro-65Bold"/>
                        </a:rPr>
                        <a:t>) </a:t>
                      </a:r>
                      <a:endParaRPr lang="en-US" sz="14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400" b="1" dirty="0">
                          <a:effectLst/>
                          <a:latin typeface="+mn-lt"/>
                          <a:ea typeface="Calibri"/>
                          <a:cs typeface="UniversLTPro-65Bold"/>
                        </a:rPr>
                        <a:t>Actual Amounts (determined at the end of the month) </a:t>
                      </a:r>
                      <a:endParaRPr lang="en-US" sz="14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400" b="1" dirty="0">
                          <a:effectLst/>
                          <a:latin typeface="+mn-lt"/>
                          <a:ea typeface="Calibri"/>
                          <a:cs typeface="UniversLTPro-65Bold"/>
                        </a:rPr>
                        <a:t>Forecasting Error</a:t>
                      </a:r>
                      <a:endParaRPr lang="en-US" sz="1400" dirty="0">
                        <a:effectLst/>
                        <a:latin typeface="+mn-lt"/>
                        <a:ea typeface="Calibri"/>
                        <a:cs typeface="Times New Roman"/>
                      </a:endParaRPr>
                    </a:p>
                  </a:txBody>
                  <a:tcPr anchor="b"/>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400" dirty="0">
                          <a:effectLst/>
                          <a:latin typeface="+mn-lt"/>
                          <a:ea typeface="Calibri"/>
                          <a:cs typeface="UniversLTPro-55Roman"/>
                        </a:rPr>
                        <a:t>Disposable (after-tax) income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Pro-55Roman"/>
                        </a:rPr>
                        <a:t>$2260 </a:t>
                      </a:r>
                      <a:endParaRPr lang="en-US" sz="1400" dirty="0">
                        <a:effectLst/>
                        <a:latin typeface="+mn-lt"/>
                        <a:ea typeface="Calibri"/>
                        <a:cs typeface="Times New Roman"/>
                      </a:endParaRPr>
                    </a:p>
                  </a:txBody>
                  <a:tcPr marR="822960"/>
                </a:tc>
                <a:tc>
                  <a:txBody>
                    <a:bodyPr/>
                    <a:lstStyle/>
                    <a:p>
                      <a:pPr marL="0" marR="0" algn="r">
                        <a:lnSpc>
                          <a:spcPct val="115000"/>
                        </a:lnSpc>
                        <a:spcBef>
                          <a:spcPts val="0"/>
                        </a:spcBef>
                        <a:spcAft>
                          <a:spcPts val="0"/>
                        </a:spcAft>
                      </a:pPr>
                      <a:r>
                        <a:rPr lang="en-US" sz="1400" dirty="0">
                          <a:effectLst/>
                          <a:latin typeface="+mn-lt"/>
                          <a:ea typeface="Calibri"/>
                          <a:cs typeface="UniversLTPro-55Roman"/>
                        </a:rPr>
                        <a:t>$2260 </a:t>
                      </a:r>
                      <a:endParaRPr lang="en-US" sz="1400" dirty="0">
                        <a:effectLst/>
                        <a:latin typeface="+mn-lt"/>
                        <a:ea typeface="Calibri"/>
                        <a:cs typeface="Times New Roman"/>
                      </a:endParaRPr>
                    </a:p>
                  </a:txBody>
                  <a:tcPr marR="822960"/>
                </a:tc>
                <a:tc>
                  <a:txBody>
                    <a:bodyPr/>
                    <a:lstStyle/>
                    <a:p>
                      <a:pPr marL="0" marR="0" algn="r">
                        <a:lnSpc>
                          <a:spcPct val="115000"/>
                        </a:lnSpc>
                        <a:spcBef>
                          <a:spcPts val="0"/>
                        </a:spcBef>
                        <a:spcAft>
                          <a:spcPts val="0"/>
                        </a:spcAft>
                      </a:pPr>
                      <a:r>
                        <a:rPr lang="en-US" sz="1400" dirty="0" smtClean="0">
                          <a:effectLst/>
                          <a:latin typeface="+mn-lt"/>
                          <a:ea typeface="Calibri"/>
                          <a:cs typeface="UniversLTPro-55Roman"/>
                        </a:rPr>
                        <a:t>$0</a:t>
                      </a:r>
                      <a:endParaRPr lang="en-US" sz="1400" dirty="0">
                        <a:effectLst/>
                        <a:latin typeface="+mn-lt"/>
                        <a:ea typeface="Calibri"/>
                        <a:cs typeface="Times New Roman"/>
                      </a:endParaRPr>
                    </a:p>
                  </a:txBody>
                  <a:tcPr marR="822960"/>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400" dirty="0">
                          <a:effectLst/>
                          <a:latin typeface="+mn-lt"/>
                          <a:ea typeface="Calibri"/>
                          <a:cs typeface="UniversLTPro-55Roman"/>
                        </a:rPr>
                        <a:t>Interest on deposits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Pro-55Roman"/>
                        </a:rPr>
                        <a:t>0 </a:t>
                      </a:r>
                      <a:endParaRPr lang="en-US" sz="1400" dirty="0">
                        <a:effectLst/>
                        <a:latin typeface="+mn-lt"/>
                        <a:ea typeface="Calibri"/>
                        <a:cs typeface="Times New Roman"/>
                      </a:endParaRPr>
                    </a:p>
                  </a:txBody>
                  <a:tcPr marR="822960"/>
                </a:tc>
                <a:tc>
                  <a:txBody>
                    <a:bodyPr/>
                    <a:lstStyle/>
                    <a:p>
                      <a:pPr marL="0" marR="0" algn="r">
                        <a:lnSpc>
                          <a:spcPct val="115000"/>
                        </a:lnSpc>
                        <a:spcBef>
                          <a:spcPts val="0"/>
                        </a:spcBef>
                        <a:spcAft>
                          <a:spcPts val="0"/>
                        </a:spcAft>
                      </a:pPr>
                      <a:r>
                        <a:rPr lang="en-US" sz="1400" dirty="0">
                          <a:effectLst/>
                          <a:latin typeface="+mn-lt"/>
                          <a:ea typeface="Calibri"/>
                          <a:cs typeface="UniversLTPro-55Roman"/>
                        </a:rPr>
                        <a:t>0 </a:t>
                      </a:r>
                      <a:endParaRPr lang="en-US" sz="1400" dirty="0">
                        <a:effectLst/>
                        <a:latin typeface="+mn-lt"/>
                        <a:ea typeface="Calibri"/>
                        <a:cs typeface="Times New Roman"/>
                      </a:endParaRPr>
                    </a:p>
                  </a:txBody>
                  <a:tcPr marR="822960"/>
                </a:tc>
                <a:tc>
                  <a:txBody>
                    <a:bodyPr/>
                    <a:lstStyle/>
                    <a:p>
                      <a:pPr marL="0" marR="0" algn="r">
                        <a:lnSpc>
                          <a:spcPct val="115000"/>
                        </a:lnSpc>
                        <a:spcBef>
                          <a:spcPts val="0"/>
                        </a:spcBef>
                        <a:spcAft>
                          <a:spcPts val="0"/>
                        </a:spcAft>
                      </a:pPr>
                      <a:r>
                        <a:rPr lang="en-US" sz="1400" dirty="0">
                          <a:effectLst/>
                          <a:latin typeface="+mn-lt"/>
                          <a:ea typeface="Calibri"/>
                          <a:cs typeface="UniversLTPro-55Roman"/>
                        </a:rPr>
                        <a:t>0</a:t>
                      </a:r>
                      <a:endParaRPr lang="en-US" sz="1400" dirty="0">
                        <a:effectLst/>
                        <a:latin typeface="+mn-lt"/>
                        <a:ea typeface="Calibri"/>
                        <a:cs typeface="Times New Roman"/>
                      </a:endParaRPr>
                    </a:p>
                  </a:txBody>
                  <a:tcPr marR="822960"/>
                </a:tc>
                <a:extLst>
                  <a:ext uri="{0D108BD9-81ED-4DB2-BD59-A6C34878D82A}">
                    <a16:rowId xmlns:a16="http://schemas.microsoft.com/office/drawing/2014/main" val="10002"/>
                  </a:ext>
                </a:extLst>
              </a:tr>
              <a:tr h="370840">
                <a:tc>
                  <a:txBody>
                    <a:bodyPr/>
                    <a:lstStyle/>
                    <a:p>
                      <a:pPr marL="0" marR="0">
                        <a:lnSpc>
                          <a:spcPct val="115000"/>
                        </a:lnSpc>
                        <a:spcBef>
                          <a:spcPts val="0"/>
                        </a:spcBef>
                        <a:spcAft>
                          <a:spcPts val="0"/>
                        </a:spcAft>
                      </a:pPr>
                      <a:r>
                        <a:rPr lang="en-US" sz="1400" dirty="0">
                          <a:effectLst/>
                          <a:latin typeface="+mn-lt"/>
                          <a:ea typeface="Calibri"/>
                          <a:cs typeface="UniversLTPro-55Roman"/>
                        </a:rPr>
                        <a:t>Dividend payments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Pro-55Roman"/>
                        </a:rPr>
                        <a:t>0 </a:t>
                      </a:r>
                      <a:endParaRPr lang="en-US" sz="1400" dirty="0">
                        <a:effectLst/>
                        <a:latin typeface="+mn-lt"/>
                        <a:ea typeface="Calibri"/>
                        <a:cs typeface="Times New Roman"/>
                      </a:endParaRPr>
                    </a:p>
                  </a:txBody>
                  <a:tcPr marR="822960"/>
                </a:tc>
                <a:tc>
                  <a:txBody>
                    <a:bodyPr/>
                    <a:lstStyle/>
                    <a:p>
                      <a:pPr marL="0" marR="0" algn="r">
                        <a:lnSpc>
                          <a:spcPct val="115000"/>
                        </a:lnSpc>
                        <a:spcBef>
                          <a:spcPts val="0"/>
                        </a:spcBef>
                        <a:spcAft>
                          <a:spcPts val="0"/>
                        </a:spcAft>
                      </a:pPr>
                      <a:r>
                        <a:rPr lang="en-US" sz="1400" dirty="0">
                          <a:effectLst/>
                          <a:latin typeface="+mn-lt"/>
                          <a:ea typeface="Calibri"/>
                          <a:cs typeface="UniversLTPro-55Roman"/>
                        </a:rPr>
                        <a:t>0 </a:t>
                      </a:r>
                      <a:endParaRPr lang="en-US" sz="1400" dirty="0">
                        <a:effectLst/>
                        <a:latin typeface="+mn-lt"/>
                        <a:ea typeface="Calibri"/>
                        <a:cs typeface="Times New Roman"/>
                      </a:endParaRPr>
                    </a:p>
                  </a:txBody>
                  <a:tcPr marR="822960"/>
                </a:tc>
                <a:tc>
                  <a:txBody>
                    <a:bodyPr/>
                    <a:lstStyle/>
                    <a:p>
                      <a:pPr marL="0" marR="0" algn="r">
                        <a:lnSpc>
                          <a:spcPct val="115000"/>
                        </a:lnSpc>
                        <a:spcBef>
                          <a:spcPts val="0"/>
                        </a:spcBef>
                        <a:spcAft>
                          <a:spcPts val="0"/>
                        </a:spcAft>
                      </a:pPr>
                      <a:r>
                        <a:rPr lang="en-US" sz="1400" dirty="0">
                          <a:effectLst/>
                          <a:latin typeface="+mn-lt"/>
                          <a:ea typeface="Calibri"/>
                          <a:cs typeface="UniversLTPro-55Roman"/>
                        </a:rPr>
                        <a:t>0</a:t>
                      </a:r>
                      <a:endParaRPr lang="en-US" sz="1400" dirty="0">
                        <a:effectLst/>
                        <a:latin typeface="+mn-lt"/>
                        <a:ea typeface="Calibri"/>
                        <a:cs typeface="Times New Roman"/>
                      </a:endParaRPr>
                    </a:p>
                  </a:txBody>
                  <a:tcPr marR="822960"/>
                </a:tc>
                <a:extLst>
                  <a:ext uri="{0D108BD9-81ED-4DB2-BD59-A6C34878D82A}">
                    <a16:rowId xmlns:a16="http://schemas.microsoft.com/office/drawing/2014/main" val="10003"/>
                  </a:ext>
                </a:extLst>
              </a:tr>
              <a:tr h="370840">
                <a:tc>
                  <a:txBody>
                    <a:bodyPr/>
                    <a:lstStyle/>
                    <a:p>
                      <a:pPr marL="0" marR="0">
                        <a:lnSpc>
                          <a:spcPct val="115000"/>
                        </a:lnSpc>
                        <a:spcBef>
                          <a:spcPts val="0"/>
                        </a:spcBef>
                        <a:spcAft>
                          <a:spcPts val="0"/>
                        </a:spcAft>
                      </a:pPr>
                      <a:r>
                        <a:rPr lang="en-US" sz="1400" b="1">
                          <a:effectLst/>
                          <a:latin typeface="+mn-lt"/>
                          <a:ea typeface="Calibri"/>
                          <a:cs typeface="UniversLTPro-65Bold"/>
                        </a:rPr>
                        <a:t>Total Income </a:t>
                      </a:r>
                      <a:endParaRPr lang="en-US" sz="140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b="1" dirty="0">
                          <a:effectLst/>
                          <a:latin typeface="+mn-lt"/>
                          <a:ea typeface="Calibri"/>
                          <a:cs typeface="UniversLTPro-65Bold"/>
                        </a:rPr>
                        <a:t>$2260 </a:t>
                      </a:r>
                      <a:endParaRPr lang="en-US" sz="1400" dirty="0">
                        <a:effectLst/>
                        <a:latin typeface="+mn-lt"/>
                        <a:ea typeface="Calibri"/>
                        <a:cs typeface="Times New Roman"/>
                      </a:endParaRPr>
                    </a:p>
                  </a:txBody>
                  <a:tcPr marR="822960"/>
                </a:tc>
                <a:tc>
                  <a:txBody>
                    <a:bodyPr/>
                    <a:lstStyle/>
                    <a:p>
                      <a:pPr marL="0" marR="0" algn="r">
                        <a:lnSpc>
                          <a:spcPct val="115000"/>
                        </a:lnSpc>
                        <a:spcBef>
                          <a:spcPts val="0"/>
                        </a:spcBef>
                        <a:spcAft>
                          <a:spcPts val="0"/>
                        </a:spcAft>
                      </a:pPr>
                      <a:r>
                        <a:rPr lang="en-US" sz="1400" b="1" dirty="0">
                          <a:effectLst/>
                          <a:latin typeface="+mn-lt"/>
                          <a:ea typeface="Calibri"/>
                          <a:cs typeface="UniversLTPro-65Bold"/>
                        </a:rPr>
                        <a:t>$2260 </a:t>
                      </a:r>
                      <a:endParaRPr lang="en-US" sz="1400" dirty="0">
                        <a:effectLst/>
                        <a:latin typeface="+mn-lt"/>
                        <a:ea typeface="Calibri"/>
                        <a:cs typeface="Times New Roman"/>
                      </a:endParaRPr>
                    </a:p>
                  </a:txBody>
                  <a:tcPr marR="822960"/>
                </a:tc>
                <a:tc>
                  <a:txBody>
                    <a:bodyPr/>
                    <a:lstStyle/>
                    <a:p>
                      <a:pPr marL="0" marR="0" algn="r">
                        <a:lnSpc>
                          <a:spcPct val="115000"/>
                        </a:lnSpc>
                        <a:spcBef>
                          <a:spcPts val="0"/>
                        </a:spcBef>
                        <a:spcAft>
                          <a:spcPts val="0"/>
                        </a:spcAft>
                      </a:pPr>
                      <a:r>
                        <a:rPr lang="en-US" sz="1400" b="1" dirty="0" smtClean="0">
                          <a:effectLst/>
                          <a:latin typeface="+mn-lt"/>
                          <a:ea typeface="Calibri"/>
                          <a:cs typeface="UniversLTPro-65Bold"/>
                        </a:rPr>
                        <a:t>$0</a:t>
                      </a:r>
                      <a:endParaRPr lang="en-US" sz="1400" dirty="0">
                        <a:effectLst/>
                        <a:latin typeface="+mn-lt"/>
                        <a:ea typeface="Calibri"/>
                        <a:cs typeface="Times New Roman"/>
                      </a:endParaRPr>
                    </a:p>
                  </a:txBody>
                  <a:tcPr marR="82296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1457327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26852"/>
          </a:xfrm>
        </p:spPr>
        <p:txBody>
          <a:bodyPr/>
          <a:lstStyle/>
          <a:p>
            <a:r>
              <a:rPr lang="en-US" dirty="0"/>
              <a:t>Creating a </a:t>
            </a:r>
            <a:r>
              <a:rPr lang="en-US" dirty="0" smtClean="0"/>
              <a:t>Budget </a:t>
            </a:r>
            <a:r>
              <a:rPr lang="en-US" dirty="0"/>
              <a:t>Solution </a:t>
            </a:r>
            <a:r>
              <a:rPr lang="en-US" dirty="0" smtClean="0"/>
              <a:t>Two </a:t>
            </a:r>
            <a:r>
              <a:rPr lang="en-US" sz="2000" b="0" dirty="0" smtClean="0"/>
              <a:t>(2 </a:t>
            </a:r>
            <a:r>
              <a:rPr lang="en-US" sz="2000" b="0" dirty="0"/>
              <a:t>of 2)</a:t>
            </a:r>
            <a:endParaRPr lang="en-US" sz="2000" dirty="0"/>
          </a:p>
        </p:txBody>
      </p:sp>
      <p:sp>
        <p:nvSpPr>
          <p:cNvPr id="3" name="Content Placeholder 2"/>
          <p:cNvSpPr>
            <a:spLocks noGrp="1"/>
          </p:cNvSpPr>
          <p:nvPr>
            <p:ph idx="1"/>
          </p:nvPr>
        </p:nvSpPr>
        <p:spPr>
          <a:xfrm>
            <a:off x="457200" y="990601"/>
            <a:ext cx="8229600" cy="457199"/>
          </a:xfrm>
        </p:spPr>
        <p:txBody>
          <a:bodyPr/>
          <a:lstStyle/>
          <a:p>
            <a:pPr marL="0" indent="0">
              <a:buNone/>
            </a:pPr>
            <a:r>
              <a:rPr lang="en-US" sz="2400" b="1" dirty="0" smtClean="0"/>
              <a:t>Exhibit 3.5</a:t>
            </a:r>
            <a:r>
              <a:rPr lang="en-US" sz="2400" dirty="0" smtClean="0"/>
              <a:t> </a:t>
            </a:r>
            <a:r>
              <a:rPr lang="en-US" sz="2400" i="1" dirty="0" smtClean="0"/>
              <a:t>Continued</a:t>
            </a:r>
            <a:endParaRPr lang="en-US" sz="2400" dirty="0"/>
          </a:p>
        </p:txBody>
      </p:sp>
      <p:graphicFrame>
        <p:nvGraphicFramePr>
          <p:cNvPr id="6" name="Table 5"/>
          <p:cNvGraphicFramePr>
            <a:graphicFrameLocks noGrp="1"/>
          </p:cNvGraphicFramePr>
          <p:nvPr>
            <p:extLst>
              <p:ext uri="{D42A27DB-BD31-4B8C-83A1-F6EECF244321}">
                <p14:modId xmlns:p14="http://schemas.microsoft.com/office/powerpoint/2010/main" val="3567444264"/>
              </p:ext>
            </p:extLst>
          </p:nvPr>
        </p:nvGraphicFramePr>
        <p:xfrm>
          <a:off x="457200" y="1586992"/>
          <a:ext cx="7848600" cy="4661408"/>
        </p:xfrm>
        <a:graphic>
          <a:graphicData uri="http://schemas.openxmlformats.org/drawingml/2006/table">
            <a:tbl>
              <a:tblPr firstRow="1">
                <a:tableStyleId>{3B4B98B0-60AC-42C2-AFA5-B58CD77FA1E5}</a:tableStyleId>
              </a:tblPr>
              <a:tblGrid>
                <a:gridCol w="2209800">
                  <a:extLst>
                    <a:ext uri="{9D8B030D-6E8A-4147-A177-3AD203B41FA5}">
                      <a16:colId xmlns:a16="http://schemas.microsoft.com/office/drawing/2014/main" val="20000"/>
                    </a:ext>
                  </a:extLst>
                </a:gridCol>
                <a:gridCol w="1905000">
                  <a:extLst>
                    <a:ext uri="{9D8B030D-6E8A-4147-A177-3AD203B41FA5}">
                      <a16:colId xmlns:a16="http://schemas.microsoft.com/office/drawing/2014/main" val="20001"/>
                    </a:ext>
                  </a:extLst>
                </a:gridCol>
                <a:gridCol w="19812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3"/>
                    </a:ext>
                  </a:extLst>
                </a:gridCol>
              </a:tblGrid>
              <a:tr h="370840">
                <a:tc>
                  <a:txBody>
                    <a:bodyPr/>
                    <a:lstStyle/>
                    <a:p>
                      <a:pPr marL="0" marR="0">
                        <a:lnSpc>
                          <a:spcPct val="115000"/>
                        </a:lnSpc>
                        <a:spcBef>
                          <a:spcPts val="0"/>
                        </a:spcBef>
                        <a:spcAft>
                          <a:spcPts val="0"/>
                        </a:spcAft>
                      </a:pPr>
                      <a:r>
                        <a:rPr lang="en-US" sz="1400" b="1" dirty="0">
                          <a:effectLst/>
                          <a:latin typeface="+mn-lt"/>
                          <a:ea typeface="Calibri"/>
                          <a:cs typeface="UniversLTPro-65Bold"/>
                        </a:rPr>
                        <a:t>Expenses </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dirty="0">
                          <a:effectLst/>
                          <a:latin typeface="+mn-lt"/>
                          <a:ea typeface="Calibri"/>
                          <a:cs typeface="UniversLTPro-65Bold"/>
                        </a:rPr>
                        <a:t>Expected Amounts </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Pro-65Bold"/>
                        </a:rPr>
                        <a:t>Actual Amounts </a:t>
                      </a:r>
                      <a:endParaRPr lang="en-US" sz="14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a:effectLst/>
                          <a:latin typeface="+mn-lt"/>
                          <a:ea typeface="Calibri"/>
                          <a:cs typeface="UniversLTPro-65Bold"/>
                        </a:rPr>
                        <a:t>Forecasting Error</a:t>
                      </a:r>
                      <a:endParaRPr lang="en-US" sz="1400">
                        <a:effectLst/>
                        <a:latin typeface="+mn-lt"/>
                        <a:ea typeface="Calibri"/>
                        <a:cs typeface="Times New Roman"/>
                      </a:endParaRPr>
                    </a:p>
                  </a:txBody>
                  <a:tcPr/>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400" dirty="0" smtClean="0">
                          <a:effectLst/>
                          <a:latin typeface="+mn-lt"/>
                          <a:ea typeface="Calibri"/>
                          <a:cs typeface="UniversLTPro-55Roman"/>
                        </a:rPr>
                        <a:t>Rent</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smtClean="0">
                          <a:effectLst/>
                          <a:latin typeface="+mn-lt"/>
                          <a:ea typeface="Calibri"/>
                          <a:cs typeface="UniversLTPro-55Roman"/>
                        </a:rPr>
                        <a:t> $600 </a:t>
                      </a:r>
                      <a:endParaRPr lang="en-US" sz="1400" dirty="0">
                        <a:effectLst/>
                        <a:latin typeface="+mn-lt"/>
                        <a:ea typeface="Calibri"/>
                        <a:cs typeface="Times New Roman"/>
                      </a:endParaRPr>
                    </a:p>
                  </a:txBody>
                  <a:tcPr marR="822960"/>
                </a:tc>
                <a:tc>
                  <a:txBody>
                    <a:bodyPr/>
                    <a:lstStyle/>
                    <a:p>
                      <a:pPr marL="0" marR="0" algn="r">
                        <a:lnSpc>
                          <a:spcPct val="115000"/>
                        </a:lnSpc>
                        <a:spcBef>
                          <a:spcPts val="0"/>
                        </a:spcBef>
                        <a:spcAft>
                          <a:spcPts val="0"/>
                        </a:spcAft>
                      </a:pPr>
                      <a:r>
                        <a:rPr lang="en-US" sz="1400" dirty="0" smtClean="0">
                          <a:effectLst/>
                          <a:latin typeface="+mn-lt"/>
                          <a:ea typeface="Calibri"/>
                          <a:cs typeface="UniversLTPro-55Roman"/>
                        </a:rPr>
                        <a:t>$600 </a:t>
                      </a:r>
                      <a:endParaRPr lang="en-US" sz="1400" dirty="0">
                        <a:effectLst/>
                        <a:latin typeface="+mn-lt"/>
                        <a:ea typeface="Calibri"/>
                        <a:cs typeface="Times New Roman"/>
                      </a:endParaRPr>
                    </a:p>
                  </a:txBody>
                  <a:tcPr marR="822960"/>
                </a:tc>
                <a:tc>
                  <a:txBody>
                    <a:bodyPr/>
                    <a:lstStyle/>
                    <a:p>
                      <a:pPr marL="0" marR="0" algn="r">
                        <a:lnSpc>
                          <a:spcPct val="115000"/>
                        </a:lnSpc>
                        <a:spcBef>
                          <a:spcPts val="0"/>
                        </a:spcBef>
                        <a:spcAft>
                          <a:spcPts val="0"/>
                        </a:spcAft>
                      </a:pPr>
                      <a:r>
                        <a:rPr lang="en-US" sz="1400" dirty="0" smtClean="0">
                          <a:effectLst/>
                          <a:latin typeface="+mn-lt"/>
                          <a:ea typeface="Calibri"/>
                          <a:cs typeface="UniversLTPro-55Roman"/>
                        </a:rPr>
                        <a:t>$0</a:t>
                      </a:r>
                      <a:endParaRPr lang="en-US" sz="1400" dirty="0">
                        <a:effectLst/>
                        <a:latin typeface="+mn-lt"/>
                        <a:ea typeface="Calibri"/>
                        <a:cs typeface="Times New Roman"/>
                      </a:endParaRPr>
                    </a:p>
                  </a:txBody>
                  <a:tcPr marR="822960"/>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400" dirty="0">
                          <a:effectLst/>
                          <a:latin typeface="+mn-lt"/>
                          <a:ea typeface="Calibri"/>
                          <a:cs typeface="UniversLTPro-55Roman"/>
                        </a:rPr>
                        <a:t>Cable TV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Pro-55Roman"/>
                        </a:rPr>
                        <a:t>50 </a:t>
                      </a:r>
                      <a:endParaRPr lang="en-US" sz="1400" dirty="0">
                        <a:effectLst/>
                        <a:latin typeface="+mn-lt"/>
                        <a:ea typeface="Calibri"/>
                        <a:cs typeface="Times New Roman"/>
                      </a:endParaRPr>
                    </a:p>
                  </a:txBody>
                  <a:tcPr marR="822960"/>
                </a:tc>
                <a:tc>
                  <a:txBody>
                    <a:bodyPr/>
                    <a:lstStyle/>
                    <a:p>
                      <a:pPr marL="0" marR="0" algn="r">
                        <a:lnSpc>
                          <a:spcPct val="115000"/>
                        </a:lnSpc>
                        <a:spcBef>
                          <a:spcPts val="0"/>
                        </a:spcBef>
                        <a:spcAft>
                          <a:spcPts val="0"/>
                        </a:spcAft>
                      </a:pPr>
                      <a:r>
                        <a:rPr lang="en-US" sz="1400" dirty="0">
                          <a:effectLst/>
                          <a:latin typeface="+mn-lt"/>
                          <a:ea typeface="Calibri"/>
                          <a:cs typeface="UniversLTPro-55Roman"/>
                        </a:rPr>
                        <a:t>50 </a:t>
                      </a:r>
                      <a:endParaRPr lang="en-US" sz="1400" dirty="0">
                        <a:effectLst/>
                        <a:latin typeface="+mn-lt"/>
                        <a:ea typeface="Calibri"/>
                        <a:cs typeface="Times New Roman"/>
                      </a:endParaRPr>
                    </a:p>
                  </a:txBody>
                  <a:tcPr marR="822960"/>
                </a:tc>
                <a:tc>
                  <a:txBody>
                    <a:bodyPr/>
                    <a:lstStyle/>
                    <a:p>
                      <a:pPr marL="0" marR="0" algn="r">
                        <a:lnSpc>
                          <a:spcPct val="115000"/>
                        </a:lnSpc>
                        <a:spcBef>
                          <a:spcPts val="0"/>
                        </a:spcBef>
                        <a:spcAft>
                          <a:spcPts val="0"/>
                        </a:spcAft>
                      </a:pPr>
                      <a:r>
                        <a:rPr lang="en-US" sz="1400">
                          <a:effectLst/>
                          <a:latin typeface="+mn-lt"/>
                          <a:ea typeface="Calibri"/>
                          <a:cs typeface="UniversLTPro-55Roman"/>
                        </a:rPr>
                        <a:t>0</a:t>
                      </a:r>
                      <a:endParaRPr lang="en-US" sz="1400">
                        <a:effectLst/>
                        <a:latin typeface="+mn-lt"/>
                        <a:ea typeface="Calibri"/>
                        <a:cs typeface="Times New Roman"/>
                      </a:endParaRPr>
                    </a:p>
                  </a:txBody>
                  <a:tcPr marR="822960"/>
                </a:tc>
                <a:extLst>
                  <a:ext uri="{0D108BD9-81ED-4DB2-BD59-A6C34878D82A}">
                    <a16:rowId xmlns:a16="http://schemas.microsoft.com/office/drawing/2014/main" val="10002"/>
                  </a:ext>
                </a:extLst>
              </a:tr>
              <a:tr h="370840">
                <a:tc>
                  <a:txBody>
                    <a:bodyPr/>
                    <a:lstStyle/>
                    <a:p>
                      <a:pPr marL="0" marR="0">
                        <a:lnSpc>
                          <a:spcPct val="115000"/>
                        </a:lnSpc>
                        <a:spcBef>
                          <a:spcPts val="0"/>
                        </a:spcBef>
                        <a:spcAft>
                          <a:spcPts val="0"/>
                        </a:spcAft>
                      </a:pPr>
                      <a:r>
                        <a:rPr lang="en-US" sz="1400">
                          <a:effectLst/>
                          <a:latin typeface="+mn-lt"/>
                          <a:ea typeface="Calibri"/>
                          <a:cs typeface="UniversLTPro-55Roman"/>
                        </a:rPr>
                        <a:t>Electricity and water </a:t>
                      </a:r>
                      <a:endParaRPr lang="en-US" sz="140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Pro-55Roman"/>
                        </a:rPr>
                        <a:t>60 </a:t>
                      </a:r>
                      <a:endParaRPr lang="en-US" sz="1400" dirty="0">
                        <a:effectLst/>
                        <a:latin typeface="+mn-lt"/>
                        <a:ea typeface="Calibri"/>
                        <a:cs typeface="Times New Roman"/>
                      </a:endParaRPr>
                    </a:p>
                  </a:txBody>
                  <a:tcPr marR="822960"/>
                </a:tc>
                <a:tc>
                  <a:txBody>
                    <a:bodyPr/>
                    <a:lstStyle/>
                    <a:p>
                      <a:pPr marL="0" marR="0" algn="r">
                        <a:lnSpc>
                          <a:spcPct val="115000"/>
                        </a:lnSpc>
                        <a:spcBef>
                          <a:spcPts val="0"/>
                        </a:spcBef>
                        <a:spcAft>
                          <a:spcPts val="0"/>
                        </a:spcAft>
                      </a:pPr>
                      <a:r>
                        <a:rPr lang="en-US" sz="1400" dirty="0">
                          <a:effectLst/>
                          <a:latin typeface="+mn-lt"/>
                          <a:ea typeface="Calibri"/>
                          <a:cs typeface="UniversLTPro-55Roman"/>
                        </a:rPr>
                        <a:t>60 </a:t>
                      </a:r>
                      <a:endParaRPr lang="en-US" sz="1400" dirty="0">
                        <a:effectLst/>
                        <a:latin typeface="+mn-lt"/>
                        <a:ea typeface="Calibri"/>
                        <a:cs typeface="Times New Roman"/>
                      </a:endParaRPr>
                    </a:p>
                  </a:txBody>
                  <a:tcPr marR="822960"/>
                </a:tc>
                <a:tc>
                  <a:txBody>
                    <a:bodyPr/>
                    <a:lstStyle/>
                    <a:p>
                      <a:pPr marL="0" marR="0" algn="r">
                        <a:lnSpc>
                          <a:spcPct val="115000"/>
                        </a:lnSpc>
                        <a:spcBef>
                          <a:spcPts val="0"/>
                        </a:spcBef>
                        <a:spcAft>
                          <a:spcPts val="0"/>
                        </a:spcAft>
                      </a:pPr>
                      <a:r>
                        <a:rPr lang="en-US" sz="1400">
                          <a:effectLst/>
                          <a:latin typeface="+mn-lt"/>
                          <a:ea typeface="Calibri"/>
                          <a:cs typeface="UniversLTPro-55Roman"/>
                        </a:rPr>
                        <a:t>0</a:t>
                      </a:r>
                      <a:endParaRPr lang="en-US" sz="1400">
                        <a:effectLst/>
                        <a:latin typeface="+mn-lt"/>
                        <a:ea typeface="Calibri"/>
                        <a:cs typeface="Times New Roman"/>
                      </a:endParaRPr>
                    </a:p>
                  </a:txBody>
                  <a:tcPr marR="822960"/>
                </a:tc>
                <a:extLst>
                  <a:ext uri="{0D108BD9-81ED-4DB2-BD59-A6C34878D82A}">
                    <a16:rowId xmlns:a16="http://schemas.microsoft.com/office/drawing/2014/main" val="10003"/>
                  </a:ext>
                </a:extLst>
              </a:tr>
              <a:tr h="370840">
                <a:tc>
                  <a:txBody>
                    <a:bodyPr/>
                    <a:lstStyle/>
                    <a:p>
                      <a:pPr marL="0" marR="0">
                        <a:lnSpc>
                          <a:spcPct val="115000"/>
                        </a:lnSpc>
                        <a:spcBef>
                          <a:spcPts val="0"/>
                        </a:spcBef>
                        <a:spcAft>
                          <a:spcPts val="0"/>
                        </a:spcAft>
                      </a:pPr>
                      <a:r>
                        <a:rPr lang="en-US" sz="1400">
                          <a:effectLst/>
                          <a:latin typeface="+mn-lt"/>
                          <a:ea typeface="Calibri"/>
                          <a:cs typeface="UniversLTPro-55Roman"/>
                        </a:rPr>
                        <a:t>Telephone </a:t>
                      </a:r>
                      <a:endParaRPr lang="en-US" sz="140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Pro-55Roman"/>
                        </a:rPr>
                        <a:t>60 </a:t>
                      </a:r>
                      <a:endParaRPr lang="en-US" sz="1400" dirty="0">
                        <a:effectLst/>
                        <a:latin typeface="+mn-lt"/>
                        <a:ea typeface="Calibri"/>
                        <a:cs typeface="Times New Roman"/>
                      </a:endParaRPr>
                    </a:p>
                  </a:txBody>
                  <a:tcPr marR="822960"/>
                </a:tc>
                <a:tc>
                  <a:txBody>
                    <a:bodyPr/>
                    <a:lstStyle/>
                    <a:p>
                      <a:pPr marL="0" marR="0" algn="r">
                        <a:lnSpc>
                          <a:spcPct val="115000"/>
                        </a:lnSpc>
                        <a:spcBef>
                          <a:spcPts val="0"/>
                        </a:spcBef>
                        <a:spcAft>
                          <a:spcPts val="0"/>
                        </a:spcAft>
                      </a:pPr>
                      <a:r>
                        <a:rPr lang="en-US" sz="1400" dirty="0">
                          <a:effectLst/>
                          <a:latin typeface="+mn-lt"/>
                          <a:ea typeface="Calibri"/>
                          <a:cs typeface="UniversLTPro-55Roman"/>
                        </a:rPr>
                        <a:t>60 </a:t>
                      </a:r>
                      <a:endParaRPr lang="en-US" sz="1400" dirty="0">
                        <a:effectLst/>
                        <a:latin typeface="+mn-lt"/>
                        <a:ea typeface="Calibri"/>
                        <a:cs typeface="Times New Roman"/>
                      </a:endParaRPr>
                    </a:p>
                  </a:txBody>
                  <a:tcPr marR="822960"/>
                </a:tc>
                <a:tc>
                  <a:txBody>
                    <a:bodyPr/>
                    <a:lstStyle/>
                    <a:p>
                      <a:pPr marL="0" marR="0" algn="r">
                        <a:lnSpc>
                          <a:spcPct val="115000"/>
                        </a:lnSpc>
                        <a:spcBef>
                          <a:spcPts val="0"/>
                        </a:spcBef>
                        <a:spcAft>
                          <a:spcPts val="0"/>
                        </a:spcAft>
                      </a:pPr>
                      <a:r>
                        <a:rPr lang="en-US" sz="1400">
                          <a:effectLst/>
                          <a:latin typeface="+mn-lt"/>
                          <a:ea typeface="Calibri"/>
                          <a:cs typeface="UniversLTPro-55Roman"/>
                        </a:rPr>
                        <a:t>0</a:t>
                      </a:r>
                      <a:endParaRPr lang="en-US" sz="1400">
                        <a:effectLst/>
                        <a:latin typeface="+mn-lt"/>
                        <a:ea typeface="Calibri"/>
                        <a:cs typeface="Times New Roman"/>
                      </a:endParaRPr>
                    </a:p>
                  </a:txBody>
                  <a:tcPr marR="822960"/>
                </a:tc>
                <a:extLst>
                  <a:ext uri="{0D108BD9-81ED-4DB2-BD59-A6C34878D82A}">
                    <a16:rowId xmlns:a16="http://schemas.microsoft.com/office/drawing/2014/main" val="10004"/>
                  </a:ext>
                </a:extLst>
              </a:tr>
              <a:tr h="370840">
                <a:tc>
                  <a:txBody>
                    <a:bodyPr/>
                    <a:lstStyle/>
                    <a:p>
                      <a:pPr marL="0" marR="0">
                        <a:lnSpc>
                          <a:spcPct val="115000"/>
                        </a:lnSpc>
                        <a:spcBef>
                          <a:spcPts val="0"/>
                        </a:spcBef>
                        <a:spcAft>
                          <a:spcPts val="0"/>
                        </a:spcAft>
                      </a:pPr>
                      <a:r>
                        <a:rPr lang="en-US" sz="1400" dirty="0">
                          <a:effectLst/>
                          <a:latin typeface="+mn-lt"/>
                          <a:ea typeface="Calibri"/>
                          <a:cs typeface="UniversLTPro-55Roman"/>
                        </a:rPr>
                        <a:t>Groceries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Pro-55Roman"/>
                        </a:rPr>
                        <a:t>200 </a:t>
                      </a:r>
                      <a:endParaRPr lang="en-US" sz="1400" dirty="0">
                        <a:effectLst/>
                        <a:latin typeface="+mn-lt"/>
                        <a:ea typeface="Calibri"/>
                        <a:cs typeface="Times New Roman"/>
                      </a:endParaRPr>
                    </a:p>
                  </a:txBody>
                  <a:tcPr marR="822960"/>
                </a:tc>
                <a:tc>
                  <a:txBody>
                    <a:bodyPr/>
                    <a:lstStyle/>
                    <a:p>
                      <a:pPr marL="0" marR="0" algn="r">
                        <a:lnSpc>
                          <a:spcPct val="115000"/>
                        </a:lnSpc>
                        <a:spcBef>
                          <a:spcPts val="0"/>
                        </a:spcBef>
                        <a:spcAft>
                          <a:spcPts val="0"/>
                        </a:spcAft>
                      </a:pPr>
                      <a:r>
                        <a:rPr lang="en-US" sz="1400" dirty="0">
                          <a:effectLst/>
                          <a:latin typeface="+mn-lt"/>
                          <a:ea typeface="Calibri"/>
                          <a:cs typeface="UniversLTPro-55Roman"/>
                        </a:rPr>
                        <a:t>180 </a:t>
                      </a:r>
                      <a:endParaRPr lang="en-US" sz="1400" dirty="0">
                        <a:effectLst/>
                        <a:latin typeface="+mn-lt"/>
                        <a:ea typeface="Calibri"/>
                        <a:cs typeface="Times New Roman"/>
                      </a:endParaRPr>
                    </a:p>
                  </a:txBody>
                  <a:tcPr marR="822960"/>
                </a:tc>
                <a:tc>
                  <a:txBody>
                    <a:bodyPr/>
                    <a:lstStyle/>
                    <a:p>
                      <a:pPr marL="0" marR="0" algn="r">
                        <a:lnSpc>
                          <a:spcPct val="115000"/>
                        </a:lnSpc>
                        <a:spcBef>
                          <a:spcPts val="0"/>
                        </a:spcBef>
                        <a:spcAft>
                          <a:spcPts val="0"/>
                        </a:spcAft>
                      </a:pPr>
                      <a:r>
                        <a:rPr lang="en-US" sz="1400">
                          <a:effectLst/>
                          <a:latin typeface="+mn-lt"/>
                          <a:ea typeface="Calibri"/>
                          <a:cs typeface="UniversLTPro-55Roman"/>
                        </a:rPr>
                        <a:t>+20</a:t>
                      </a:r>
                      <a:endParaRPr lang="en-US" sz="1400">
                        <a:effectLst/>
                        <a:latin typeface="+mn-lt"/>
                        <a:ea typeface="Calibri"/>
                        <a:cs typeface="Times New Roman"/>
                      </a:endParaRPr>
                    </a:p>
                  </a:txBody>
                  <a:tcPr marR="822960"/>
                </a:tc>
                <a:extLst>
                  <a:ext uri="{0D108BD9-81ED-4DB2-BD59-A6C34878D82A}">
                    <a16:rowId xmlns:a16="http://schemas.microsoft.com/office/drawing/2014/main" val="10005"/>
                  </a:ext>
                </a:extLst>
              </a:tr>
              <a:tr h="370840">
                <a:tc>
                  <a:txBody>
                    <a:bodyPr/>
                    <a:lstStyle/>
                    <a:p>
                      <a:pPr marL="0" marR="0">
                        <a:lnSpc>
                          <a:spcPct val="115000"/>
                        </a:lnSpc>
                        <a:spcBef>
                          <a:spcPts val="0"/>
                        </a:spcBef>
                        <a:spcAft>
                          <a:spcPts val="0"/>
                        </a:spcAft>
                      </a:pPr>
                      <a:r>
                        <a:rPr lang="en-US" sz="1400">
                          <a:effectLst/>
                          <a:latin typeface="+mn-lt"/>
                          <a:ea typeface="Calibri"/>
                          <a:cs typeface="UniversLTPro-55Roman"/>
                        </a:rPr>
                        <a:t>Disability insurance </a:t>
                      </a:r>
                      <a:endParaRPr lang="en-US" sz="140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a:effectLst/>
                          <a:latin typeface="+mn-lt"/>
                          <a:ea typeface="Calibri"/>
                          <a:cs typeface="UniversLTPro-55Roman"/>
                        </a:rPr>
                        <a:t>60 </a:t>
                      </a:r>
                      <a:endParaRPr lang="en-US" sz="1400">
                        <a:effectLst/>
                        <a:latin typeface="+mn-lt"/>
                        <a:ea typeface="Calibri"/>
                        <a:cs typeface="Times New Roman"/>
                      </a:endParaRPr>
                    </a:p>
                  </a:txBody>
                  <a:tcPr marR="822960"/>
                </a:tc>
                <a:tc>
                  <a:txBody>
                    <a:bodyPr/>
                    <a:lstStyle/>
                    <a:p>
                      <a:pPr marL="0" marR="0" algn="r">
                        <a:lnSpc>
                          <a:spcPct val="115000"/>
                        </a:lnSpc>
                        <a:spcBef>
                          <a:spcPts val="0"/>
                        </a:spcBef>
                        <a:spcAft>
                          <a:spcPts val="0"/>
                        </a:spcAft>
                      </a:pPr>
                      <a:r>
                        <a:rPr lang="en-US" sz="1400" dirty="0">
                          <a:effectLst/>
                          <a:latin typeface="+mn-lt"/>
                          <a:ea typeface="Calibri"/>
                          <a:cs typeface="UniversLTPro-55Roman"/>
                        </a:rPr>
                        <a:t>60 </a:t>
                      </a:r>
                      <a:endParaRPr lang="en-US" sz="1400" dirty="0">
                        <a:effectLst/>
                        <a:latin typeface="+mn-lt"/>
                        <a:ea typeface="Calibri"/>
                        <a:cs typeface="Times New Roman"/>
                      </a:endParaRPr>
                    </a:p>
                  </a:txBody>
                  <a:tcPr marR="822960"/>
                </a:tc>
                <a:tc>
                  <a:txBody>
                    <a:bodyPr/>
                    <a:lstStyle/>
                    <a:p>
                      <a:pPr marL="0" marR="0" algn="r">
                        <a:lnSpc>
                          <a:spcPct val="115000"/>
                        </a:lnSpc>
                        <a:spcBef>
                          <a:spcPts val="0"/>
                        </a:spcBef>
                        <a:spcAft>
                          <a:spcPts val="0"/>
                        </a:spcAft>
                      </a:pPr>
                      <a:r>
                        <a:rPr lang="en-US" sz="1400">
                          <a:effectLst/>
                          <a:latin typeface="+mn-lt"/>
                          <a:ea typeface="Calibri"/>
                          <a:cs typeface="UniversLTPro-55Roman"/>
                        </a:rPr>
                        <a:t>0</a:t>
                      </a:r>
                      <a:endParaRPr lang="en-US" sz="1400">
                        <a:effectLst/>
                        <a:latin typeface="+mn-lt"/>
                        <a:ea typeface="Calibri"/>
                        <a:cs typeface="Times New Roman"/>
                      </a:endParaRPr>
                    </a:p>
                  </a:txBody>
                  <a:tcPr marR="822960"/>
                </a:tc>
                <a:extLst>
                  <a:ext uri="{0D108BD9-81ED-4DB2-BD59-A6C34878D82A}">
                    <a16:rowId xmlns:a16="http://schemas.microsoft.com/office/drawing/2014/main" val="10006"/>
                  </a:ext>
                </a:extLst>
              </a:tr>
              <a:tr h="370840">
                <a:tc>
                  <a:txBody>
                    <a:bodyPr/>
                    <a:lstStyle/>
                    <a:p>
                      <a:pPr marL="0" marR="0">
                        <a:lnSpc>
                          <a:spcPct val="115000"/>
                        </a:lnSpc>
                        <a:spcBef>
                          <a:spcPts val="0"/>
                        </a:spcBef>
                        <a:spcAft>
                          <a:spcPts val="0"/>
                        </a:spcAft>
                      </a:pPr>
                      <a:r>
                        <a:rPr lang="en-US" sz="1400">
                          <a:effectLst/>
                          <a:latin typeface="+mn-lt"/>
                          <a:ea typeface="Calibri"/>
                          <a:cs typeface="UniversLTPro-55Roman"/>
                        </a:rPr>
                        <a:t>Clothing </a:t>
                      </a:r>
                      <a:endParaRPr lang="en-US" sz="140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a:effectLst/>
                          <a:latin typeface="+mn-lt"/>
                          <a:ea typeface="Calibri"/>
                          <a:cs typeface="UniversLTPro-55Roman"/>
                        </a:rPr>
                        <a:t>100 </a:t>
                      </a:r>
                      <a:endParaRPr lang="en-US" sz="1400">
                        <a:effectLst/>
                        <a:latin typeface="+mn-lt"/>
                        <a:ea typeface="Calibri"/>
                        <a:cs typeface="Times New Roman"/>
                      </a:endParaRPr>
                    </a:p>
                  </a:txBody>
                  <a:tcPr marR="822960"/>
                </a:tc>
                <a:tc>
                  <a:txBody>
                    <a:bodyPr/>
                    <a:lstStyle/>
                    <a:p>
                      <a:pPr marL="0" marR="0" algn="r">
                        <a:lnSpc>
                          <a:spcPct val="115000"/>
                        </a:lnSpc>
                        <a:spcBef>
                          <a:spcPts val="0"/>
                        </a:spcBef>
                        <a:spcAft>
                          <a:spcPts val="0"/>
                        </a:spcAft>
                      </a:pPr>
                      <a:r>
                        <a:rPr lang="en-US" sz="1400" dirty="0">
                          <a:effectLst/>
                          <a:latin typeface="+mn-lt"/>
                          <a:ea typeface="Calibri"/>
                          <a:cs typeface="UniversLTPro-55Roman"/>
                        </a:rPr>
                        <a:t>170 </a:t>
                      </a:r>
                      <a:endParaRPr lang="en-US" sz="1400" dirty="0">
                        <a:effectLst/>
                        <a:latin typeface="+mn-lt"/>
                        <a:ea typeface="Calibri"/>
                        <a:cs typeface="Times New Roman"/>
                      </a:endParaRPr>
                    </a:p>
                  </a:txBody>
                  <a:tcPr marR="822960"/>
                </a:tc>
                <a:tc>
                  <a:txBody>
                    <a:bodyPr/>
                    <a:lstStyle/>
                    <a:p>
                      <a:pPr marL="0" marR="0" algn="r">
                        <a:lnSpc>
                          <a:spcPct val="115000"/>
                        </a:lnSpc>
                        <a:spcBef>
                          <a:spcPts val="0"/>
                        </a:spcBef>
                        <a:spcAft>
                          <a:spcPts val="0"/>
                        </a:spcAft>
                      </a:pPr>
                      <a:r>
                        <a:rPr lang="en-US" sz="1400" dirty="0" smtClean="0">
                          <a:effectLst/>
                          <a:latin typeface="+mn-lt"/>
                          <a:ea typeface="Calibri"/>
                          <a:cs typeface="UniversLTPro-55Roman"/>
                        </a:rPr>
                        <a:t>−70</a:t>
                      </a:r>
                      <a:endParaRPr lang="en-US" sz="1400" dirty="0">
                        <a:effectLst/>
                        <a:latin typeface="+mn-lt"/>
                        <a:ea typeface="Calibri"/>
                        <a:cs typeface="Times New Roman"/>
                      </a:endParaRPr>
                    </a:p>
                  </a:txBody>
                  <a:tcPr marR="822960"/>
                </a:tc>
                <a:extLst>
                  <a:ext uri="{0D108BD9-81ED-4DB2-BD59-A6C34878D82A}">
                    <a16:rowId xmlns:a16="http://schemas.microsoft.com/office/drawing/2014/main" val="10007"/>
                  </a:ext>
                </a:extLst>
              </a:tr>
              <a:tr h="370840">
                <a:tc>
                  <a:txBody>
                    <a:bodyPr/>
                    <a:lstStyle/>
                    <a:p>
                      <a:pPr marL="0" marR="0">
                        <a:lnSpc>
                          <a:spcPct val="115000"/>
                        </a:lnSpc>
                        <a:spcBef>
                          <a:spcPts val="0"/>
                        </a:spcBef>
                        <a:spcAft>
                          <a:spcPts val="0"/>
                        </a:spcAft>
                      </a:pPr>
                      <a:r>
                        <a:rPr lang="en-US" sz="1400" dirty="0">
                          <a:effectLst/>
                          <a:latin typeface="+mn-lt"/>
                          <a:ea typeface="Calibri"/>
                          <a:cs typeface="UniversLTPro-55Roman"/>
                        </a:rPr>
                        <a:t>Car expenses (insurance, maintenance, and gas)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a:effectLst/>
                          <a:latin typeface="+mn-lt"/>
                          <a:ea typeface="Calibri"/>
                          <a:cs typeface="UniversLTPro-55Roman"/>
                        </a:rPr>
                        <a:t>800 </a:t>
                      </a:r>
                      <a:endParaRPr lang="en-US" sz="1400">
                        <a:effectLst/>
                        <a:latin typeface="+mn-lt"/>
                        <a:ea typeface="Calibri"/>
                        <a:cs typeface="Times New Roman"/>
                      </a:endParaRPr>
                    </a:p>
                  </a:txBody>
                  <a:tcPr marR="822960"/>
                </a:tc>
                <a:tc>
                  <a:txBody>
                    <a:bodyPr/>
                    <a:lstStyle/>
                    <a:p>
                      <a:pPr marL="0" marR="0" algn="r">
                        <a:lnSpc>
                          <a:spcPct val="115000"/>
                        </a:lnSpc>
                        <a:spcBef>
                          <a:spcPts val="0"/>
                        </a:spcBef>
                        <a:spcAft>
                          <a:spcPts val="0"/>
                        </a:spcAft>
                      </a:pPr>
                      <a:r>
                        <a:rPr lang="en-US" sz="1400" dirty="0">
                          <a:effectLst/>
                          <a:latin typeface="+mn-lt"/>
                          <a:ea typeface="Calibri"/>
                          <a:cs typeface="UniversLTPro-55Roman"/>
                        </a:rPr>
                        <a:t>800 </a:t>
                      </a:r>
                      <a:endParaRPr lang="en-US" sz="1400" dirty="0">
                        <a:effectLst/>
                        <a:latin typeface="+mn-lt"/>
                        <a:ea typeface="Calibri"/>
                        <a:cs typeface="Times New Roman"/>
                      </a:endParaRPr>
                    </a:p>
                  </a:txBody>
                  <a:tcPr marR="822960"/>
                </a:tc>
                <a:tc>
                  <a:txBody>
                    <a:bodyPr/>
                    <a:lstStyle/>
                    <a:p>
                      <a:pPr marL="0" marR="0" algn="r">
                        <a:lnSpc>
                          <a:spcPct val="115000"/>
                        </a:lnSpc>
                        <a:spcBef>
                          <a:spcPts val="0"/>
                        </a:spcBef>
                        <a:spcAft>
                          <a:spcPts val="0"/>
                        </a:spcAft>
                      </a:pPr>
                      <a:r>
                        <a:rPr lang="en-US" sz="1400" dirty="0">
                          <a:effectLst/>
                          <a:latin typeface="+mn-lt"/>
                          <a:ea typeface="Calibri"/>
                          <a:cs typeface="UniversLTPro-55Roman"/>
                        </a:rPr>
                        <a:t>0</a:t>
                      </a:r>
                      <a:endParaRPr lang="en-US" sz="1400" dirty="0">
                        <a:effectLst/>
                        <a:latin typeface="+mn-lt"/>
                        <a:ea typeface="Calibri"/>
                        <a:cs typeface="Times New Roman"/>
                      </a:endParaRPr>
                    </a:p>
                  </a:txBody>
                  <a:tcPr marR="822960"/>
                </a:tc>
                <a:extLst>
                  <a:ext uri="{0D108BD9-81ED-4DB2-BD59-A6C34878D82A}">
                    <a16:rowId xmlns:a16="http://schemas.microsoft.com/office/drawing/2014/main" val="10008"/>
                  </a:ext>
                </a:extLst>
              </a:tr>
              <a:tr h="370840">
                <a:tc>
                  <a:txBody>
                    <a:bodyPr/>
                    <a:lstStyle/>
                    <a:p>
                      <a:pPr marL="0" marR="0">
                        <a:lnSpc>
                          <a:spcPct val="115000"/>
                        </a:lnSpc>
                        <a:spcBef>
                          <a:spcPts val="0"/>
                        </a:spcBef>
                        <a:spcAft>
                          <a:spcPts val="0"/>
                        </a:spcAft>
                      </a:pPr>
                      <a:r>
                        <a:rPr lang="en-US" sz="1400">
                          <a:effectLst/>
                          <a:latin typeface="+mn-lt"/>
                          <a:ea typeface="Calibri"/>
                          <a:cs typeface="UniversLTPro-55Roman"/>
                        </a:rPr>
                        <a:t>Recreation </a:t>
                      </a:r>
                      <a:endParaRPr lang="en-US" sz="140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Pro-55Roman"/>
                        </a:rPr>
                        <a:t>600 </a:t>
                      </a:r>
                      <a:endParaRPr lang="en-US" sz="1400" dirty="0">
                        <a:effectLst/>
                        <a:latin typeface="+mn-lt"/>
                        <a:ea typeface="Calibri"/>
                        <a:cs typeface="Times New Roman"/>
                      </a:endParaRPr>
                    </a:p>
                  </a:txBody>
                  <a:tcPr marR="822960"/>
                </a:tc>
                <a:tc>
                  <a:txBody>
                    <a:bodyPr/>
                    <a:lstStyle/>
                    <a:p>
                      <a:pPr marL="0" marR="0" algn="r">
                        <a:lnSpc>
                          <a:spcPct val="115000"/>
                        </a:lnSpc>
                        <a:spcBef>
                          <a:spcPts val="0"/>
                        </a:spcBef>
                        <a:spcAft>
                          <a:spcPts val="0"/>
                        </a:spcAft>
                      </a:pPr>
                      <a:r>
                        <a:rPr lang="en-US" sz="1400" dirty="0">
                          <a:effectLst/>
                          <a:latin typeface="+mn-lt"/>
                          <a:ea typeface="Calibri"/>
                          <a:cs typeface="UniversLTPro-55Roman"/>
                        </a:rPr>
                        <a:t>650</a:t>
                      </a:r>
                      <a:endParaRPr lang="en-US" sz="1400" dirty="0">
                        <a:effectLst/>
                        <a:latin typeface="+mn-lt"/>
                        <a:ea typeface="Calibri"/>
                        <a:cs typeface="Times New Roman"/>
                      </a:endParaRPr>
                    </a:p>
                  </a:txBody>
                  <a:tcPr marR="822960"/>
                </a:tc>
                <a:tc>
                  <a:txBody>
                    <a:bodyPr/>
                    <a:lstStyle/>
                    <a:p>
                      <a:pPr marL="0" marR="0" algn="r">
                        <a:lnSpc>
                          <a:spcPct val="115000"/>
                        </a:lnSpc>
                        <a:spcBef>
                          <a:spcPts val="0"/>
                        </a:spcBef>
                        <a:spcAft>
                          <a:spcPts val="0"/>
                        </a:spcAft>
                      </a:pPr>
                      <a:r>
                        <a:rPr lang="en-US" sz="1400" dirty="0" smtClean="0">
                          <a:effectLst/>
                          <a:latin typeface="+mn-lt"/>
                          <a:ea typeface="Calibri"/>
                          <a:cs typeface="UniversLTPro-55Roman"/>
                        </a:rPr>
                        <a:t>−50</a:t>
                      </a:r>
                      <a:endParaRPr lang="en-US" sz="1400" dirty="0">
                        <a:effectLst/>
                        <a:latin typeface="+mn-lt"/>
                        <a:ea typeface="Calibri"/>
                        <a:cs typeface="Times New Roman"/>
                      </a:endParaRPr>
                    </a:p>
                  </a:txBody>
                  <a:tcPr marR="822960"/>
                </a:tc>
                <a:extLst>
                  <a:ext uri="{0D108BD9-81ED-4DB2-BD59-A6C34878D82A}">
                    <a16:rowId xmlns:a16="http://schemas.microsoft.com/office/drawing/2014/main" val="10009"/>
                  </a:ext>
                </a:extLst>
              </a:tr>
              <a:tr h="370840">
                <a:tc>
                  <a:txBody>
                    <a:bodyPr/>
                    <a:lstStyle/>
                    <a:p>
                      <a:pPr marL="0" marR="0">
                        <a:lnSpc>
                          <a:spcPct val="115000"/>
                        </a:lnSpc>
                        <a:spcBef>
                          <a:spcPts val="0"/>
                        </a:spcBef>
                        <a:spcAft>
                          <a:spcPts val="0"/>
                        </a:spcAft>
                      </a:pPr>
                      <a:r>
                        <a:rPr lang="en-US" sz="1400" b="1">
                          <a:effectLst/>
                          <a:latin typeface="+mn-lt"/>
                          <a:ea typeface="Calibri"/>
                          <a:cs typeface="UniversLTPro-65Bold"/>
                        </a:rPr>
                        <a:t>Total Expenses </a:t>
                      </a:r>
                      <a:endParaRPr lang="en-US" sz="140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b="1">
                          <a:effectLst/>
                          <a:latin typeface="+mn-lt"/>
                          <a:ea typeface="Calibri"/>
                          <a:cs typeface="UniversLTPro-65Bold"/>
                        </a:rPr>
                        <a:t>$2530 </a:t>
                      </a:r>
                      <a:endParaRPr lang="en-US" sz="1400">
                        <a:effectLst/>
                        <a:latin typeface="+mn-lt"/>
                        <a:ea typeface="Calibri"/>
                        <a:cs typeface="Times New Roman"/>
                      </a:endParaRPr>
                    </a:p>
                  </a:txBody>
                  <a:tcPr marR="822960"/>
                </a:tc>
                <a:tc>
                  <a:txBody>
                    <a:bodyPr/>
                    <a:lstStyle/>
                    <a:p>
                      <a:pPr marL="0" marR="0" algn="r">
                        <a:lnSpc>
                          <a:spcPct val="115000"/>
                        </a:lnSpc>
                        <a:spcBef>
                          <a:spcPts val="0"/>
                        </a:spcBef>
                        <a:spcAft>
                          <a:spcPts val="0"/>
                        </a:spcAft>
                      </a:pPr>
                      <a:r>
                        <a:rPr lang="en-US" sz="1400" b="1" dirty="0">
                          <a:effectLst/>
                          <a:latin typeface="+mn-lt"/>
                          <a:ea typeface="Calibri"/>
                          <a:cs typeface="UniversLTPro-65Bold"/>
                        </a:rPr>
                        <a:t>$2630 </a:t>
                      </a:r>
                      <a:endParaRPr lang="en-US" sz="1400" dirty="0">
                        <a:effectLst/>
                        <a:latin typeface="+mn-lt"/>
                        <a:ea typeface="Calibri"/>
                        <a:cs typeface="Times New Roman"/>
                      </a:endParaRPr>
                    </a:p>
                  </a:txBody>
                  <a:tcPr marR="822960"/>
                </a:tc>
                <a:tc>
                  <a:txBody>
                    <a:bodyPr/>
                    <a:lstStyle/>
                    <a:p>
                      <a:pPr marL="0" marR="0" algn="r">
                        <a:lnSpc>
                          <a:spcPct val="115000"/>
                        </a:lnSpc>
                        <a:spcBef>
                          <a:spcPts val="0"/>
                        </a:spcBef>
                        <a:spcAft>
                          <a:spcPts val="0"/>
                        </a:spcAft>
                      </a:pPr>
                      <a:r>
                        <a:rPr lang="en-US" sz="1400" dirty="0" smtClean="0">
                          <a:effectLst/>
                          <a:latin typeface="+mn-lt"/>
                          <a:ea typeface="Calibri"/>
                          <a:cs typeface="UniversLTPro-55Roman"/>
                        </a:rPr>
                        <a:t>−</a:t>
                      </a:r>
                      <a:r>
                        <a:rPr lang="en-US" sz="1400" b="1" dirty="0" smtClean="0">
                          <a:effectLst/>
                          <a:latin typeface="+mn-lt"/>
                          <a:ea typeface="Calibri"/>
                          <a:cs typeface="UniversLTPro-65Bold"/>
                        </a:rPr>
                        <a:t>$</a:t>
                      </a:r>
                      <a:r>
                        <a:rPr lang="en-US" sz="1400" b="1" dirty="0">
                          <a:effectLst/>
                          <a:latin typeface="+mn-lt"/>
                          <a:ea typeface="Calibri"/>
                          <a:cs typeface="UniversLTPro-65Bold"/>
                        </a:rPr>
                        <a:t>100</a:t>
                      </a:r>
                      <a:endParaRPr lang="en-US" sz="1400" dirty="0">
                        <a:effectLst/>
                        <a:latin typeface="+mn-lt"/>
                        <a:ea typeface="Calibri"/>
                        <a:cs typeface="Times New Roman"/>
                      </a:endParaRPr>
                    </a:p>
                  </a:txBody>
                  <a:tcPr marR="822960"/>
                </a:tc>
                <a:extLst>
                  <a:ext uri="{0D108BD9-81ED-4DB2-BD59-A6C34878D82A}">
                    <a16:rowId xmlns:a16="http://schemas.microsoft.com/office/drawing/2014/main" val="10010"/>
                  </a:ext>
                </a:extLst>
              </a:tr>
              <a:tr h="370840">
                <a:tc>
                  <a:txBody>
                    <a:bodyPr/>
                    <a:lstStyle/>
                    <a:p>
                      <a:pPr marL="0" marR="0">
                        <a:lnSpc>
                          <a:spcPct val="115000"/>
                        </a:lnSpc>
                        <a:spcBef>
                          <a:spcPts val="0"/>
                        </a:spcBef>
                        <a:spcAft>
                          <a:spcPts val="0"/>
                        </a:spcAft>
                      </a:pPr>
                      <a:r>
                        <a:rPr lang="en-US" sz="1400" b="1" dirty="0">
                          <a:effectLst/>
                          <a:latin typeface="+mn-lt"/>
                          <a:ea typeface="Calibri"/>
                          <a:cs typeface="UniversLTPro-65Bold"/>
                        </a:rPr>
                        <a:t>Net Cash Flows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smtClean="0">
                          <a:effectLst/>
                          <a:latin typeface="+mn-lt"/>
                          <a:ea typeface="Calibri"/>
                          <a:cs typeface="UniversLTPro-55Roman"/>
                        </a:rPr>
                        <a:t>−$270 </a:t>
                      </a:r>
                      <a:endParaRPr lang="en-US" sz="1400" dirty="0">
                        <a:effectLst/>
                        <a:latin typeface="+mn-lt"/>
                        <a:ea typeface="Calibri"/>
                        <a:cs typeface="Times New Roman"/>
                      </a:endParaRPr>
                    </a:p>
                  </a:txBody>
                  <a:tcPr marR="822960"/>
                </a:tc>
                <a:tc>
                  <a:txBody>
                    <a:bodyPr/>
                    <a:lstStyle/>
                    <a:p>
                      <a:pPr marL="0" marR="0" algn="r">
                        <a:lnSpc>
                          <a:spcPct val="115000"/>
                        </a:lnSpc>
                        <a:spcBef>
                          <a:spcPts val="0"/>
                        </a:spcBef>
                        <a:spcAft>
                          <a:spcPts val="0"/>
                        </a:spcAft>
                      </a:pPr>
                      <a:r>
                        <a:rPr lang="en-US" sz="1400" dirty="0" smtClean="0">
                          <a:effectLst/>
                          <a:latin typeface="+mn-lt"/>
                          <a:ea typeface="Calibri"/>
                          <a:cs typeface="UniversLTPro-55Roman"/>
                        </a:rPr>
                        <a:t>−$370 </a:t>
                      </a:r>
                      <a:endParaRPr lang="en-US" sz="1400" dirty="0">
                        <a:effectLst/>
                        <a:latin typeface="+mn-lt"/>
                        <a:ea typeface="Calibri"/>
                        <a:cs typeface="Times New Roman"/>
                      </a:endParaRPr>
                    </a:p>
                  </a:txBody>
                  <a:tcPr marR="822960"/>
                </a:tc>
                <a:tc>
                  <a:txBody>
                    <a:bodyPr/>
                    <a:lstStyle/>
                    <a:p>
                      <a:pPr marL="0" marR="0" algn="r">
                        <a:lnSpc>
                          <a:spcPct val="115000"/>
                        </a:lnSpc>
                        <a:spcBef>
                          <a:spcPts val="0"/>
                        </a:spcBef>
                        <a:spcAft>
                          <a:spcPts val="0"/>
                        </a:spcAft>
                      </a:pPr>
                      <a:r>
                        <a:rPr lang="en-US" sz="1400" dirty="0" smtClean="0">
                          <a:effectLst/>
                          <a:latin typeface="+mn-lt"/>
                          <a:ea typeface="Calibri"/>
                          <a:cs typeface="UniversLTPro-55Roman"/>
                        </a:rPr>
                        <a:t>−$</a:t>
                      </a:r>
                      <a:r>
                        <a:rPr lang="en-US" sz="1400" dirty="0">
                          <a:effectLst/>
                          <a:latin typeface="+mn-lt"/>
                          <a:ea typeface="Calibri"/>
                          <a:cs typeface="UniversLTPro-55Roman"/>
                        </a:rPr>
                        <a:t>100</a:t>
                      </a:r>
                      <a:endParaRPr lang="en-US" sz="1400" dirty="0">
                        <a:effectLst/>
                        <a:latin typeface="+mn-lt"/>
                        <a:ea typeface="Calibri"/>
                        <a:cs typeface="Times New Roman"/>
                      </a:endParaRPr>
                    </a:p>
                  </a:txBody>
                  <a:tcPr marR="822960"/>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4948298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Creating a Budget Example Three</a:t>
            </a:r>
          </a:p>
        </p:txBody>
      </p:sp>
      <p:sp>
        <p:nvSpPr>
          <p:cNvPr id="5" name="Content Placeholder 4"/>
          <p:cNvSpPr>
            <a:spLocks noGrp="1"/>
          </p:cNvSpPr>
          <p:nvPr>
            <p:ph idx="1"/>
          </p:nvPr>
        </p:nvSpPr>
        <p:spPr/>
        <p:txBody>
          <a:bodyPr/>
          <a:lstStyle/>
          <a:p>
            <a:pPr marL="0" indent="0">
              <a:buNone/>
            </a:pPr>
            <a:r>
              <a:rPr lang="en-US" sz="1800" dirty="0"/>
              <a:t>Rhea Kennedy believes that her budget for the previous month (except for the unusual car expense) is typical for her. She wants to extend it to forecast the amount of money she might be able to save over the next year. Her disposable income is predictable because she already knows her salary for the year. Some of the monthly expenses (such as rent and the cable bill) in her monthly budget are also constant from one month to the next. To forecast these types of expenses, she simply multiplies the monthly amount by 12 to derive an estimate of the annual expenses, as shown in the third column of Exhibit 3.7.</a:t>
            </a:r>
          </a:p>
          <a:p>
            <a:pPr marL="0" indent="0">
              <a:buNone/>
            </a:pPr>
            <a:r>
              <a:rPr lang="en-US" sz="1800" dirty="0"/>
              <a:t>Some other items vary from month to month, but last month’s budgeted amount seems to be a reasonable estimate for the next 12 months. Over the next 12 months, Rhea expects net cash flows of $3960. As well, Rhea realizes that she will receive an additional $2260 from the two bonus pay periods throughout the year. Therefore, she sets a goal of saving $3960, or $330 per month in an emergency fund, while the $2260 will be put into long-term investments.</a:t>
            </a:r>
          </a:p>
        </p:txBody>
      </p:sp>
    </p:spTree>
    <p:extLst>
      <p:ext uri="{BB962C8B-B14F-4D97-AF65-F5344CB8AC3E}">
        <p14:creationId xmlns:p14="http://schemas.microsoft.com/office/powerpoint/2010/main" val="11457327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Creating a Budget Solution </a:t>
            </a:r>
            <a:r>
              <a:rPr lang="en-US" dirty="0" smtClean="0"/>
              <a:t>Three </a:t>
            </a:r>
            <a:r>
              <a:rPr lang="en-US" sz="2000" b="0" dirty="0"/>
              <a:t>(1 of 2)</a:t>
            </a:r>
            <a:endParaRPr lang="en-US" sz="2000" dirty="0"/>
          </a:p>
        </p:txBody>
      </p:sp>
      <p:sp>
        <p:nvSpPr>
          <p:cNvPr id="3" name="Content Placeholder 2"/>
          <p:cNvSpPr>
            <a:spLocks noGrp="1"/>
          </p:cNvSpPr>
          <p:nvPr>
            <p:ph idx="1"/>
          </p:nvPr>
        </p:nvSpPr>
        <p:spPr>
          <a:xfrm>
            <a:off x="457200" y="1600201"/>
            <a:ext cx="8229600" cy="533400"/>
          </a:xfrm>
        </p:spPr>
        <p:txBody>
          <a:bodyPr/>
          <a:lstStyle/>
          <a:p>
            <a:pPr marL="0" indent="0">
              <a:buNone/>
            </a:pPr>
            <a:r>
              <a:rPr lang="en-US" sz="2400" b="1" dirty="0" smtClean="0"/>
              <a:t>Exhibit 3.7</a:t>
            </a:r>
            <a:r>
              <a:rPr lang="en-US" sz="2400" dirty="0" smtClean="0"/>
              <a:t> </a:t>
            </a:r>
            <a:r>
              <a:rPr lang="en-US" sz="2400" dirty="0"/>
              <a:t>Annual Budget for Rhea Kennedy</a:t>
            </a:r>
          </a:p>
        </p:txBody>
      </p:sp>
      <p:graphicFrame>
        <p:nvGraphicFramePr>
          <p:cNvPr id="5" name="Table 4"/>
          <p:cNvGraphicFramePr>
            <a:graphicFrameLocks noGrp="1"/>
          </p:cNvGraphicFramePr>
          <p:nvPr>
            <p:extLst>
              <p:ext uri="{D42A27DB-BD31-4B8C-83A1-F6EECF244321}">
                <p14:modId xmlns:p14="http://schemas.microsoft.com/office/powerpoint/2010/main" val="1854325999"/>
              </p:ext>
            </p:extLst>
          </p:nvPr>
        </p:nvGraphicFramePr>
        <p:xfrm>
          <a:off x="457200" y="2209800"/>
          <a:ext cx="7696200" cy="2310892"/>
        </p:xfrm>
        <a:graphic>
          <a:graphicData uri="http://schemas.openxmlformats.org/drawingml/2006/table">
            <a:tbl>
              <a:tblPr firstRow="1">
                <a:tableStyleId>{3B4B98B0-60AC-42C2-AFA5-B58CD77FA1E5}</a:tableStyleId>
              </a:tblPr>
              <a:tblGrid>
                <a:gridCol w="2565400">
                  <a:extLst>
                    <a:ext uri="{9D8B030D-6E8A-4147-A177-3AD203B41FA5}">
                      <a16:colId xmlns:a16="http://schemas.microsoft.com/office/drawing/2014/main" val="20000"/>
                    </a:ext>
                  </a:extLst>
                </a:gridCol>
                <a:gridCol w="2318727">
                  <a:extLst>
                    <a:ext uri="{9D8B030D-6E8A-4147-A177-3AD203B41FA5}">
                      <a16:colId xmlns:a16="http://schemas.microsoft.com/office/drawing/2014/main" val="20001"/>
                    </a:ext>
                  </a:extLst>
                </a:gridCol>
                <a:gridCol w="2812073">
                  <a:extLst>
                    <a:ext uri="{9D8B030D-6E8A-4147-A177-3AD203B41FA5}">
                      <a16:colId xmlns:a16="http://schemas.microsoft.com/office/drawing/2014/main" val="20002"/>
                    </a:ext>
                  </a:extLst>
                </a:gridCol>
              </a:tblGrid>
              <a:tr h="370840">
                <a:tc>
                  <a:txBody>
                    <a:bodyPr/>
                    <a:lstStyle/>
                    <a:p>
                      <a:pPr marL="0" marR="0">
                        <a:lnSpc>
                          <a:spcPct val="115000"/>
                        </a:lnSpc>
                        <a:spcBef>
                          <a:spcPts val="0"/>
                        </a:spcBef>
                        <a:spcAft>
                          <a:spcPts val="0"/>
                        </a:spcAft>
                      </a:pPr>
                      <a:r>
                        <a:rPr lang="en-US" sz="1400" b="1" dirty="0">
                          <a:effectLst/>
                          <a:latin typeface="+mn-lt"/>
                          <a:ea typeface="Calibri"/>
                          <a:cs typeface="UniversLTPro-65Bold"/>
                        </a:rPr>
                        <a:t>Income </a:t>
                      </a:r>
                      <a:endParaRPr lang="en-US" sz="14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400" b="1" dirty="0">
                          <a:effectLst/>
                          <a:latin typeface="+mn-lt"/>
                          <a:ea typeface="Calibri"/>
                          <a:cs typeface="UniversLTPro-65Bold"/>
                        </a:rPr>
                        <a:t>Typical Month </a:t>
                      </a:r>
                      <a:endParaRPr lang="en-US" sz="14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400" b="1" dirty="0">
                          <a:effectLst/>
                          <a:latin typeface="+mn-lt"/>
                          <a:ea typeface="Calibri"/>
                          <a:cs typeface="UniversLTPro-65Bold"/>
                        </a:rPr>
                        <a:t>This Year’s Cash </a:t>
                      </a:r>
                      <a:r>
                        <a:rPr lang="en-US" sz="1400" b="1" dirty="0" smtClean="0">
                          <a:effectLst/>
                          <a:latin typeface="+mn-lt"/>
                          <a:ea typeface="Calibri"/>
                          <a:cs typeface="UniversLTPro-65Bold"/>
                        </a:rPr>
                        <a:t>Flows (</a:t>
                      </a:r>
                      <a:r>
                        <a:rPr lang="en-US" sz="1400" b="1" dirty="0">
                          <a:effectLst/>
                          <a:latin typeface="+mn-lt"/>
                          <a:ea typeface="Calibri"/>
                          <a:cs typeface="UniversLTPro-65Bold"/>
                        </a:rPr>
                        <a:t>equal to the typical monthly cash flows × 12)</a:t>
                      </a:r>
                      <a:endParaRPr lang="en-US" sz="1400" dirty="0">
                        <a:effectLst/>
                        <a:latin typeface="+mn-lt"/>
                        <a:ea typeface="Calibri"/>
                        <a:cs typeface="Times New Roman"/>
                      </a:endParaRPr>
                    </a:p>
                  </a:txBody>
                  <a:tcPr anchor="b"/>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400" dirty="0">
                          <a:effectLst/>
                          <a:latin typeface="+mn-lt"/>
                          <a:ea typeface="Calibri"/>
                          <a:cs typeface="UniversLTPro-55Roman"/>
                        </a:rPr>
                        <a:t>Disposable (after-tax) income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Pro-55Roman"/>
                        </a:rPr>
                        <a:t>$2260 </a:t>
                      </a:r>
                      <a:endParaRPr lang="en-US" sz="1400" dirty="0">
                        <a:effectLst/>
                        <a:latin typeface="+mn-lt"/>
                        <a:ea typeface="Calibri"/>
                        <a:cs typeface="Times New Roman"/>
                      </a:endParaRPr>
                    </a:p>
                  </a:txBody>
                  <a:tcPr marR="1005840"/>
                </a:tc>
                <a:tc>
                  <a:txBody>
                    <a:bodyPr/>
                    <a:lstStyle/>
                    <a:p>
                      <a:pPr marL="0" marR="0" algn="r">
                        <a:lnSpc>
                          <a:spcPct val="115000"/>
                        </a:lnSpc>
                        <a:spcBef>
                          <a:spcPts val="0"/>
                        </a:spcBef>
                        <a:spcAft>
                          <a:spcPts val="0"/>
                        </a:spcAft>
                      </a:pPr>
                      <a:r>
                        <a:rPr lang="en-US" sz="1400" dirty="0">
                          <a:effectLst/>
                          <a:latin typeface="+mn-lt"/>
                          <a:ea typeface="Calibri"/>
                          <a:cs typeface="UniversLTPro-55Roman"/>
                        </a:rPr>
                        <a:t>$27 120</a:t>
                      </a:r>
                      <a:endParaRPr lang="en-US" sz="1400" dirty="0">
                        <a:effectLst/>
                        <a:latin typeface="+mn-lt"/>
                        <a:ea typeface="Calibri"/>
                        <a:cs typeface="Times New Roman"/>
                      </a:endParaRPr>
                    </a:p>
                  </a:txBody>
                  <a:tcPr marR="1005840"/>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400">
                          <a:effectLst/>
                          <a:latin typeface="+mn-lt"/>
                          <a:ea typeface="Calibri"/>
                          <a:cs typeface="UniversLTPro-55Roman"/>
                        </a:rPr>
                        <a:t>Interest on deposits </a:t>
                      </a:r>
                      <a:endParaRPr lang="en-US" sz="140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Pro-55Roman"/>
                        </a:rPr>
                        <a:t>0 </a:t>
                      </a:r>
                      <a:endParaRPr lang="en-US" sz="1400" dirty="0">
                        <a:effectLst/>
                        <a:latin typeface="+mn-lt"/>
                        <a:ea typeface="Calibri"/>
                        <a:cs typeface="Times New Roman"/>
                      </a:endParaRPr>
                    </a:p>
                  </a:txBody>
                  <a:tcPr marR="1005840"/>
                </a:tc>
                <a:tc>
                  <a:txBody>
                    <a:bodyPr/>
                    <a:lstStyle/>
                    <a:p>
                      <a:pPr marL="0" marR="0" algn="r">
                        <a:lnSpc>
                          <a:spcPct val="115000"/>
                        </a:lnSpc>
                        <a:spcBef>
                          <a:spcPts val="0"/>
                        </a:spcBef>
                        <a:spcAft>
                          <a:spcPts val="0"/>
                        </a:spcAft>
                      </a:pPr>
                      <a:r>
                        <a:rPr lang="en-US" sz="1400" dirty="0">
                          <a:effectLst/>
                          <a:latin typeface="+mn-lt"/>
                          <a:ea typeface="Calibri"/>
                          <a:cs typeface="UniversLTPro-55Roman"/>
                        </a:rPr>
                        <a:t>0</a:t>
                      </a:r>
                      <a:endParaRPr lang="en-US" sz="1400" dirty="0">
                        <a:effectLst/>
                        <a:latin typeface="+mn-lt"/>
                        <a:ea typeface="Calibri"/>
                        <a:cs typeface="Times New Roman"/>
                      </a:endParaRPr>
                    </a:p>
                  </a:txBody>
                  <a:tcPr marR="1005840"/>
                </a:tc>
                <a:extLst>
                  <a:ext uri="{0D108BD9-81ED-4DB2-BD59-A6C34878D82A}">
                    <a16:rowId xmlns:a16="http://schemas.microsoft.com/office/drawing/2014/main" val="10002"/>
                  </a:ext>
                </a:extLst>
              </a:tr>
              <a:tr h="370840">
                <a:tc>
                  <a:txBody>
                    <a:bodyPr/>
                    <a:lstStyle/>
                    <a:p>
                      <a:pPr marL="0" marR="0">
                        <a:lnSpc>
                          <a:spcPct val="115000"/>
                        </a:lnSpc>
                        <a:spcBef>
                          <a:spcPts val="0"/>
                        </a:spcBef>
                        <a:spcAft>
                          <a:spcPts val="0"/>
                        </a:spcAft>
                      </a:pPr>
                      <a:r>
                        <a:rPr lang="en-US" sz="1400">
                          <a:effectLst/>
                          <a:latin typeface="+mn-lt"/>
                          <a:ea typeface="Calibri"/>
                          <a:cs typeface="UniversLTPro-55Roman"/>
                        </a:rPr>
                        <a:t>Dividend payments </a:t>
                      </a:r>
                      <a:endParaRPr lang="en-US" sz="140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Pro-55Roman"/>
                        </a:rPr>
                        <a:t>0 </a:t>
                      </a:r>
                      <a:endParaRPr lang="en-US" sz="1400" dirty="0">
                        <a:effectLst/>
                        <a:latin typeface="+mn-lt"/>
                        <a:ea typeface="Calibri"/>
                        <a:cs typeface="Times New Roman"/>
                      </a:endParaRPr>
                    </a:p>
                  </a:txBody>
                  <a:tcPr marR="1005840"/>
                </a:tc>
                <a:tc>
                  <a:txBody>
                    <a:bodyPr/>
                    <a:lstStyle/>
                    <a:p>
                      <a:pPr marL="0" marR="0" algn="r">
                        <a:lnSpc>
                          <a:spcPct val="115000"/>
                        </a:lnSpc>
                        <a:spcBef>
                          <a:spcPts val="0"/>
                        </a:spcBef>
                        <a:spcAft>
                          <a:spcPts val="0"/>
                        </a:spcAft>
                      </a:pPr>
                      <a:r>
                        <a:rPr lang="en-US" sz="1400" dirty="0">
                          <a:effectLst/>
                          <a:latin typeface="+mn-lt"/>
                          <a:ea typeface="Calibri"/>
                          <a:cs typeface="UniversLTPro-55Roman"/>
                        </a:rPr>
                        <a:t>0</a:t>
                      </a:r>
                      <a:endParaRPr lang="en-US" sz="1400" dirty="0">
                        <a:effectLst/>
                        <a:latin typeface="+mn-lt"/>
                        <a:ea typeface="Calibri"/>
                        <a:cs typeface="Times New Roman"/>
                      </a:endParaRPr>
                    </a:p>
                  </a:txBody>
                  <a:tcPr marR="1005840"/>
                </a:tc>
                <a:extLst>
                  <a:ext uri="{0D108BD9-81ED-4DB2-BD59-A6C34878D82A}">
                    <a16:rowId xmlns:a16="http://schemas.microsoft.com/office/drawing/2014/main" val="10003"/>
                  </a:ext>
                </a:extLst>
              </a:tr>
              <a:tr h="370840">
                <a:tc>
                  <a:txBody>
                    <a:bodyPr/>
                    <a:lstStyle/>
                    <a:p>
                      <a:pPr marL="0" marR="0">
                        <a:lnSpc>
                          <a:spcPct val="115000"/>
                        </a:lnSpc>
                        <a:spcBef>
                          <a:spcPts val="0"/>
                        </a:spcBef>
                        <a:spcAft>
                          <a:spcPts val="0"/>
                        </a:spcAft>
                      </a:pPr>
                      <a:r>
                        <a:rPr lang="en-US" sz="1400" b="1">
                          <a:effectLst/>
                          <a:latin typeface="+mn-lt"/>
                          <a:ea typeface="Calibri"/>
                          <a:cs typeface="UniversLTPro-65Bold"/>
                        </a:rPr>
                        <a:t>Total Income </a:t>
                      </a:r>
                      <a:endParaRPr lang="en-US" sz="140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b="1" dirty="0">
                          <a:effectLst/>
                          <a:latin typeface="+mn-lt"/>
                          <a:ea typeface="Calibri"/>
                          <a:cs typeface="UniversLTPro-65Bold"/>
                        </a:rPr>
                        <a:t>$2260 </a:t>
                      </a:r>
                      <a:endParaRPr lang="en-US" sz="1400" dirty="0">
                        <a:effectLst/>
                        <a:latin typeface="+mn-lt"/>
                        <a:ea typeface="Calibri"/>
                        <a:cs typeface="Times New Roman"/>
                      </a:endParaRPr>
                    </a:p>
                  </a:txBody>
                  <a:tcPr marR="1005840"/>
                </a:tc>
                <a:tc>
                  <a:txBody>
                    <a:bodyPr/>
                    <a:lstStyle/>
                    <a:p>
                      <a:pPr marL="0" marR="0" algn="r">
                        <a:lnSpc>
                          <a:spcPct val="115000"/>
                        </a:lnSpc>
                        <a:spcBef>
                          <a:spcPts val="0"/>
                        </a:spcBef>
                        <a:spcAft>
                          <a:spcPts val="0"/>
                        </a:spcAft>
                      </a:pPr>
                      <a:r>
                        <a:rPr lang="en-US" sz="1400" b="1" dirty="0">
                          <a:effectLst/>
                          <a:latin typeface="+mn-lt"/>
                          <a:ea typeface="Calibri"/>
                          <a:cs typeface="UniversLTPro-65Bold"/>
                        </a:rPr>
                        <a:t>$27 120</a:t>
                      </a:r>
                      <a:endParaRPr lang="en-US" sz="1400" dirty="0">
                        <a:effectLst/>
                        <a:latin typeface="+mn-lt"/>
                        <a:ea typeface="Calibri"/>
                        <a:cs typeface="Times New Roman"/>
                      </a:endParaRPr>
                    </a:p>
                  </a:txBody>
                  <a:tcPr marR="100584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1457327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Objectives</a:t>
            </a:r>
          </a:p>
        </p:txBody>
      </p:sp>
      <p:sp>
        <p:nvSpPr>
          <p:cNvPr id="3" name="Content Placeholder 2"/>
          <p:cNvSpPr>
            <a:spLocks noGrp="1"/>
          </p:cNvSpPr>
          <p:nvPr>
            <p:ph idx="1"/>
          </p:nvPr>
        </p:nvSpPr>
        <p:spPr>
          <a:xfrm>
            <a:off x="457200" y="1600200"/>
            <a:ext cx="8229600" cy="4648200"/>
          </a:xfrm>
        </p:spPr>
        <p:txBody>
          <a:bodyPr/>
          <a:lstStyle/>
          <a:p>
            <a:pPr marL="256032" indent="-256032">
              <a:buSzPct val="100000"/>
              <a:defRPr/>
            </a:pPr>
            <a:r>
              <a:rPr lang="en-US" altLang="en-US" dirty="0"/>
              <a:t>Explain how to create your personal </a:t>
            </a:r>
            <a:r>
              <a:rPr lang="en-US" altLang="en-US" dirty="0" smtClean="0"/>
              <a:t>cash flow </a:t>
            </a:r>
            <a:r>
              <a:rPr lang="en-US" altLang="en-US" dirty="0"/>
              <a:t>statement</a:t>
            </a:r>
          </a:p>
          <a:p>
            <a:pPr marL="256032" indent="-256032">
              <a:buSzPct val="100000"/>
              <a:defRPr/>
            </a:pPr>
            <a:r>
              <a:rPr lang="en-US" altLang="en-US" dirty="0"/>
              <a:t>Identify the factors that affect your cash flows</a:t>
            </a:r>
          </a:p>
          <a:p>
            <a:pPr marL="256032" indent="-256032">
              <a:buSzPct val="100000"/>
              <a:defRPr/>
            </a:pPr>
            <a:r>
              <a:rPr lang="en-US" altLang="en-US" dirty="0"/>
              <a:t>Explain how to create a budget based on your forecasted cash flows</a:t>
            </a:r>
          </a:p>
          <a:p>
            <a:pPr marL="256032" indent="-256032">
              <a:buSzPct val="100000"/>
              <a:defRPr/>
            </a:pPr>
            <a:r>
              <a:rPr lang="en-US" altLang="en-US" dirty="0"/>
              <a:t>Describe how to create your personal balance sheet</a:t>
            </a:r>
          </a:p>
          <a:p>
            <a:pPr marL="256032" indent="-256032">
              <a:buSzPct val="100000"/>
              <a:defRPr/>
            </a:pPr>
            <a:r>
              <a:rPr lang="en-US" altLang="en-US" dirty="0"/>
              <a:t>Calculate financial ratios used to analyze personal financial statements</a:t>
            </a:r>
            <a:endParaRPr lang="en-US" dirty="0"/>
          </a:p>
        </p:txBody>
      </p:sp>
    </p:spTree>
    <p:extLst>
      <p:ext uri="{BB962C8B-B14F-4D97-AF65-F5344CB8AC3E}">
        <p14:creationId xmlns:p14="http://schemas.microsoft.com/office/powerpoint/2010/main" val="34018715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50652"/>
          </a:xfrm>
        </p:spPr>
        <p:txBody>
          <a:bodyPr/>
          <a:lstStyle/>
          <a:p>
            <a:r>
              <a:rPr lang="en-US" dirty="0"/>
              <a:t>Creating a Budget Solution </a:t>
            </a:r>
            <a:r>
              <a:rPr lang="en-US" dirty="0" smtClean="0"/>
              <a:t>Three </a:t>
            </a:r>
            <a:r>
              <a:rPr lang="en-US" sz="2000" b="0" dirty="0" smtClean="0"/>
              <a:t>(2 </a:t>
            </a:r>
            <a:r>
              <a:rPr lang="en-US" sz="2000" b="0" dirty="0"/>
              <a:t>of 2)</a:t>
            </a:r>
            <a:endParaRPr lang="en-US" sz="2000" dirty="0"/>
          </a:p>
        </p:txBody>
      </p:sp>
      <p:sp>
        <p:nvSpPr>
          <p:cNvPr id="3" name="Content Placeholder 2"/>
          <p:cNvSpPr>
            <a:spLocks noGrp="1"/>
          </p:cNvSpPr>
          <p:nvPr>
            <p:ph idx="1"/>
          </p:nvPr>
        </p:nvSpPr>
        <p:spPr>
          <a:xfrm>
            <a:off x="457200" y="762000"/>
            <a:ext cx="8229600" cy="457200"/>
          </a:xfrm>
        </p:spPr>
        <p:txBody>
          <a:bodyPr/>
          <a:lstStyle/>
          <a:p>
            <a:pPr marL="0" indent="0">
              <a:buNone/>
            </a:pPr>
            <a:r>
              <a:rPr lang="en-US" sz="2400" b="1" dirty="0"/>
              <a:t>Exhibit </a:t>
            </a:r>
            <a:r>
              <a:rPr lang="en-US" sz="2400" b="1" dirty="0" smtClean="0"/>
              <a:t>3.7 </a:t>
            </a:r>
            <a:r>
              <a:rPr lang="en-US" sz="2400" i="1" dirty="0" smtClean="0"/>
              <a:t>Continued</a:t>
            </a:r>
            <a:endParaRPr lang="en-US" sz="2400" dirty="0"/>
          </a:p>
        </p:txBody>
      </p:sp>
      <p:graphicFrame>
        <p:nvGraphicFramePr>
          <p:cNvPr id="5" name="Table 4"/>
          <p:cNvGraphicFramePr>
            <a:graphicFrameLocks noGrp="1"/>
          </p:cNvGraphicFramePr>
          <p:nvPr>
            <p:extLst>
              <p:ext uri="{D42A27DB-BD31-4B8C-83A1-F6EECF244321}">
                <p14:modId xmlns:p14="http://schemas.microsoft.com/office/powerpoint/2010/main" val="1112104498"/>
              </p:ext>
            </p:extLst>
          </p:nvPr>
        </p:nvGraphicFramePr>
        <p:xfrm>
          <a:off x="489858" y="1219200"/>
          <a:ext cx="7924800" cy="5118100"/>
        </p:xfrm>
        <a:graphic>
          <a:graphicData uri="http://schemas.openxmlformats.org/drawingml/2006/table">
            <a:tbl>
              <a:tblPr firstRow="1">
                <a:tableStyleId>{3B4B98B0-60AC-42C2-AFA5-B58CD77FA1E5}</a:tableStyleId>
              </a:tblPr>
              <a:tblGrid>
                <a:gridCol w="2641600">
                  <a:extLst>
                    <a:ext uri="{9D8B030D-6E8A-4147-A177-3AD203B41FA5}">
                      <a16:colId xmlns:a16="http://schemas.microsoft.com/office/drawing/2014/main" val="20000"/>
                    </a:ext>
                  </a:extLst>
                </a:gridCol>
                <a:gridCol w="22352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370840">
                <a:tc>
                  <a:txBody>
                    <a:bodyPr/>
                    <a:lstStyle/>
                    <a:p>
                      <a:pPr marL="0" marR="0">
                        <a:lnSpc>
                          <a:spcPct val="115000"/>
                        </a:lnSpc>
                        <a:spcBef>
                          <a:spcPts val="0"/>
                        </a:spcBef>
                        <a:spcAft>
                          <a:spcPts val="0"/>
                        </a:spcAft>
                      </a:pPr>
                      <a:r>
                        <a:rPr lang="en-US" sz="1400" b="1" dirty="0">
                          <a:effectLst/>
                          <a:latin typeface="+mn-lt"/>
                          <a:ea typeface="Calibri"/>
                          <a:cs typeface="UniversLTPro-65Bold"/>
                        </a:rPr>
                        <a:t>Expenses </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dirty="0">
                          <a:effectLst/>
                          <a:latin typeface="+mn-lt"/>
                          <a:ea typeface="Calibri"/>
                          <a:cs typeface="UniversLTPro-65Bold"/>
                        </a:rPr>
                        <a:t>Typical Month </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dirty="0">
                          <a:effectLst/>
                          <a:latin typeface="+mn-lt"/>
                          <a:ea typeface="Calibri"/>
                          <a:cs typeface="UniversLTPro-65Bold"/>
                        </a:rPr>
                        <a:t>This Year’s Cash Flows</a:t>
                      </a:r>
                      <a:endParaRPr lang="en-US" sz="1400" dirty="0">
                        <a:effectLst/>
                        <a:latin typeface="+mn-lt"/>
                        <a:ea typeface="Calibri"/>
                        <a:cs typeface="Times New Roman"/>
                      </a:endParaRPr>
                    </a:p>
                  </a:txBody>
                  <a:tcPr/>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400" dirty="0">
                          <a:effectLst/>
                          <a:latin typeface="+mn-lt"/>
                          <a:ea typeface="Calibri"/>
                          <a:cs typeface="UniversLTPro-55Roman"/>
                        </a:rPr>
                        <a:t>Rent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smtClean="0">
                          <a:effectLst/>
                          <a:latin typeface="+mn-lt"/>
                          <a:ea typeface="Calibri"/>
                          <a:cs typeface="UniversLTPro-55Roman"/>
                        </a:rPr>
                        <a:t>$600 </a:t>
                      </a:r>
                      <a:endParaRPr lang="en-US" sz="1400" dirty="0">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dirty="0" smtClean="0">
                          <a:effectLst/>
                          <a:latin typeface="+mn-lt"/>
                          <a:ea typeface="Calibri"/>
                          <a:cs typeface="UniversLTPro-55Roman"/>
                        </a:rPr>
                        <a:t>$7200</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400" dirty="0">
                          <a:effectLst/>
                          <a:latin typeface="+mn-lt"/>
                          <a:ea typeface="Calibri"/>
                          <a:cs typeface="UniversLTPro-55Roman"/>
                        </a:rPr>
                        <a:t>Cable TV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Pro-55Roman"/>
                        </a:rPr>
                        <a:t>50 </a:t>
                      </a:r>
                      <a:endParaRPr lang="en-US" sz="1400" dirty="0">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dirty="0">
                          <a:effectLst/>
                          <a:latin typeface="+mn-lt"/>
                          <a:ea typeface="Calibri"/>
                          <a:cs typeface="UniversLTPro-55Roman"/>
                        </a:rPr>
                        <a:t>600</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02"/>
                  </a:ext>
                </a:extLst>
              </a:tr>
              <a:tr h="370840">
                <a:tc>
                  <a:txBody>
                    <a:bodyPr/>
                    <a:lstStyle/>
                    <a:p>
                      <a:pPr marL="0" marR="0">
                        <a:lnSpc>
                          <a:spcPct val="115000"/>
                        </a:lnSpc>
                        <a:spcBef>
                          <a:spcPts val="0"/>
                        </a:spcBef>
                        <a:spcAft>
                          <a:spcPts val="0"/>
                        </a:spcAft>
                      </a:pPr>
                      <a:r>
                        <a:rPr lang="en-US" sz="1400" dirty="0">
                          <a:effectLst/>
                          <a:latin typeface="+mn-lt"/>
                          <a:ea typeface="Calibri"/>
                          <a:cs typeface="UniversLTPro-55Roman"/>
                        </a:rPr>
                        <a:t>Electricity and water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Pro-55Roman"/>
                        </a:rPr>
                        <a:t>60 </a:t>
                      </a:r>
                      <a:endParaRPr lang="en-US" sz="1400" dirty="0">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dirty="0">
                          <a:effectLst/>
                          <a:latin typeface="+mn-lt"/>
                          <a:ea typeface="Calibri"/>
                          <a:cs typeface="UniversLTPro-55Roman"/>
                        </a:rPr>
                        <a:t>720</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03"/>
                  </a:ext>
                </a:extLst>
              </a:tr>
              <a:tr h="370840">
                <a:tc>
                  <a:txBody>
                    <a:bodyPr/>
                    <a:lstStyle/>
                    <a:p>
                      <a:pPr marL="0" marR="0">
                        <a:lnSpc>
                          <a:spcPct val="115000"/>
                        </a:lnSpc>
                        <a:spcBef>
                          <a:spcPts val="0"/>
                        </a:spcBef>
                        <a:spcAft>
                          <a:spcPts val="0"/>
                        </a:spcAft>
                      </a:pPr>
                      <a:r>
                        <a:rPr lang="en-US" sz="1400" dirty="0">
                          <a:effectLst/>
                          <a:latin typeface="+mn-lt"/>
                          <a:ea typeface="Calibri"/>
                          <a:cs typeface="UniversLTPro-55Roman"/>
                        </a:rPr>
                        <a:t>Telephone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Pro-55Roman"/>
                        </a:rPr>
                        <a:t>60 </a:t>
                      </a:r>
                      <a:endParaRPr lang="en-US" sz="1400" dirty="0">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dirty="0">
                          <a:effectLst/>
                          <a:latin typeface="+mn-lt"/>
                          <a:ea typeface="Calibri"/>
                          <a:cs typeface="UniversLTPro-55Roman"/>
                        </a:rPr>
                        <a:t>720</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04"/>
                  </a:ext>
                </a:extLst>
              </a:tr>
              <a:tr h="370840">
                <a:tc>
                  <a:txBody>
                    <a:bodyPr/>
                    <a:lstStyle/>
                    <a:p>
                      <a:pPr marL="0" marR="0">
                        <a:lnSpc>
                          <a:spcPct val="115000"/>
                        </a:lnSpc>
                        <a:spcBef>
                          <a:spcPts val="0"/>
                        </a:spcBef>
                        <a:spcAft>
                          <a:spcPts val="0"/>
                        </a:spcAft>
                      </a:pPr>
                      <a:r>
                        <a:rPr lang="en-US" sz="1400">
                          <a:effectLst/>
                          <a:latin typeface="+mn-lt"/>
                          <a:ea typeface="Calibri"/>
                          <a:cs typeface="UniversLTPro-55Roman"/>
                        </a:rPr>
                        <a:t>Groceries </a:t>
                      </a:r>
                      <a:endParaRPr lang="en-US" sz="140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Pro-55Roman"/>
                        </a:rPr>
                        <a:t>200 </a:t>
                      </a:r>
                      <a:endParaRPr lang="en-US" sz="1400" dirty="0">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dirty="0">
                          <a:effectLst/>
                          <a:latin typeface="+mn-lt"/>
                          <a:ea typeface="Calibri"/>
                          <a:cs typeface="UniversLTPro-55Roman"/>
                        </a:rPr>
                        <a:t>2400</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05"/>
                  </a:ext>
                </a:extLst>
              </a:tr>
              <a:tr h="370840">
                <a:tc>
                  <a:txBody>
                    <a:bodyPr/>
                    <a:lstStyle/>
                    <a:p>
                      <a:pPr marL="0" marR="0">
                        <a:lnSpc>
                          <a:spcPct val="115000"/>
                        </a:lnSpc>
                        <a:spcBef>
                          <a:spcPts val="0"/>
                        </a:spcBef>
                        <a:spcAft>
                          <a:spcPts val="0"/>
                        </a:spcAft>
                      </a:pPr>
                      <a:r>
                        <a:rPr lang="en-US" sz="1400">
                          <a:effectLst/>
                          <a:latin typeface="+mn-lt"/>
                          <a:ea typeface="Calibri"/>
                          <a:cs typeface="UniversLTPro-55Roman"/>
                        </a:rPr>
                        <a:t>Disability insurance </a:t>
                      </a:r>
                      <a:endParaRPr lang="en-US" sz="140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Pro-55Roman"/>
                        </a:rPr>
                        <a:t>60 </a:t>
                      </a:r>
                      <a:endParaRPr lang="en-US" sz="1400" dirty="0">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dirty="0">
                          <a:effectLst/>
                          <a:latin typeface="+mn-lt"/>
                          <a:ea typeface="Calibri"/>
                          <a:cs typeface="UniversLTPro-55Roman"/>
                        </a:rPr>
                        <a:t>720</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06"/>
                  </a:ext>
                </a:extLst>
              </a:tr>
              <a:tr h="370840">
                <a:tc>
                  <a:txBody>
                    <a:bodyPr/>
                    <a:lstStyle/>
                    <a:p>
                      <a:pPr marL="0" marR="0">
                        <a:lnSpc>
                          <a:spcPct val="115000"/>
                        </a:lnSpc>
                        <a:spcBef>
                          <a:spcPts val="0"/>
                        </a:spcBef>
                        <a:spcAft>
                          <a:spcPts val="0"/>
                        </a:spcAft>
                      </a:pPr>
                      <a:r>
                        <a:rPr lang="en-US" sz="1400">
                          <a:effectLst/>
                          <a:latin typeface="+mn-lt"/>
                          <a:ea typeface="Calibri"/>
                          <a:cs typeface="UniversLTPro-55Roman"/>
                        </a:rPr>
                        <a:t>Clothing </a:t>
                      </a:r>
                      <a:endParaRPr lang="en-US" sz="140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Pro-55Roman"/>
                        </a:rPr>
                        <a:t>100 </a:t>
                      </a:r>
                      <a:endParaRPr lang="en-US" sz="1400" dirty="0">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dirty="0">
                          <a:effectLst/>
                          <a:latin typeface="+mn-lt"/>
                          <a:ea typeface="Calibri"/>
                          <a:cs typeface="UniversLTPro-55Roman"/>
                        </a:rPr>
                        <a:t>1200</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07"/>
                  </a:ext>
                </a:extLst>
              </a:tr>
              <a:tr h="370840">
                <a:tc>
                  <a:txBody>
                    <a:bodyPr/>
                    <a:lstStyle/>
                    <a:p>
                      <a:pPr marL="0" marR="0">
                        <a:lnSpc>
                          <a:spcPct val="115000"/>
                        </a:lnSpc>
                        <a:spcBef>
                          <a:spcPts val="0"/>
                        </a:spcBef>
                        <a:spcAft>
                          <a:spcPts val="0"/>
                        </a:spcAft>
                      </a:pPr>
                      <a:r>
                        <a:rPr lang="en-US" sz="1400">
                          <a:effectLst/>
                          <a:latin typeface="+mn-lt"/>
                          <a:ea typeface="Calibri"/>
                          <a:cs typeface="UniversLTPro-55Roman"/>
                        </a:rPr>
                        <a:t>Car expenses (insurance, maintenance, and gas) </a:t>
                      </a:r>
                      <a:endParaRPr lang="en-US" sz="140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Pro-55Roman"/>
                        </a:rPr>
                        <a:t>200 </a:t>
                      </a:r>
                      <a:endParaRPr lang="en-US" sz="1400" dirty="0">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dirty="0">
                          <a:effectLst/>
                          <a:latin typeface="+mn-lt"/>
                          <a:ea typeface="Calibri"/>
                          <a:cs typeface="UniversLTPro-55Roman"/>
                        </a:rPr>
                        <a:t>2400</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08"/>
                  </a:ext>
                </a:extLst>
              </a:tr>
              <a:tr h="370840">
                <a:tc>
                  <a:txBody>
                    <a:bodyPr/>
                    <a:lstStyle/>
                    <a:p>
                      <a:pPr marL="0" marR="0">
                        <a:lnSpc>
                          <a:spcPct val="115000"/>
                        </a:lnSpc>
                        <a:spcBef>
                          <a:spcPts val="0"/>
                        </a:spcBef>
                        <a:spcAft>
                          <a:spcPts val="0"/>
                        </a:spcAft>
                      </a:pPr>
                      <a:r>
                        <a:rPr lang="en-US" sz="1400">
                          <a:effectLst/>
                          <a:latin typeface="+mn-lt"/>
                          <a:ea typeface="Calibri"/>
                          <a:cs typeface="UniversLTPro-55Roman"/>
                        </a:rPr>
                        <a:t>Recreation </a:t>
                      </a:r>
                      <a:endParaRPr lang="en-US" sz="140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effectLst/>
                          <a:latin typeface="+mn-lt"/>
                          <a:ea typeface="Calibri"/>
                          <a:cs typeface="UniversLTPro-55Roman"/>
                        </a:rPr>
                        <a:t>600 </a:t>
                      </a:r>
                      <a:endParaRPr lang="en-US" sz="1400" dirty="0">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dirty="0">
                          <a:effectLst/>
                          <a:latin typeface="+mn-lt"/>
                          <a:ea typeface="Calibri"/>
                          <a:cs typeface="UniversLTPro-55Roman"/>
                        </a:rPr>
                        <a:t>7200</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09"/>
                  </a:ext>
                </a:extLst>
              </a:tr>
              <a:tr h="370840">
                <a:tc>
                  <a:txBody>
                    <a:bodyPr/>
                    <a:lstStyle/>
                    <a:p>
                      <a:pPr marL="0" marR="0">
                        <a:lnSpc>
                          <a:spcPct val="115000"/>
                        </a:lnSpc>
                        <a:spcBef>
                          <a:spcPts val="0"/>
                        </a:spcBef>
                        <a:spcAft>
                          <a:spcPts val="0"/>
                        </a:spcAft>
                      </a:pPr>
                      <a:r>
                        <a:rPr lang="en-US" sz="1400" b="1">
                          <a:effectLst/>
                          <a:latin typeface="+mn-lt"/>
                          <a:ea typeface="Calibri"/>
                          <a:cs typeface="UniversLTPro-65Bold"/>
                        </a:rPr>
                        <a:t>Total Expenses </a:t>
                      </a:r>
                      <a:endParaRPr lang="en-US" sz="140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b="1" dirty="0">
                          <a:effectLst/>
                          <a:latin typeface="+mn-lt"/>
                          <a:ea typeface="Calibri"/>
                          <a:cs typeface="UniversLTPro-65Bold"/>
                        </a:rPr>
                        <a:t>1930 </a:t>
                      </a:r>
                      <a:endParaRPr lang="en-US" sz="1400" dirty="0">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b="1" dirty="0">
                          <a:effectLst/>
                          <a:latin typeface="+mn-lt"/>
                          <a:ea typeface="Calibri"/>
                          <a:cs typeface="UniversLTPro-65Bold"/>
                        </a:rPr>
                        <a:t>23 160</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10"/>
                  </a:ext>
                </a:extLst>
              </a:tr>
              <a:tr h="370840">
                <a:tc>
                  <a:txBody>
                    <a:bodyPr/>
                    <a:lstStyle/>
                    <a:p>
                      <a:pPr marL="0" marR="0">
                        <a:lnSpc>
                          <a:spcPct val="115000"/>
                        </a:lnSpc>
                        <a:spcBef>
                          <a:spcPts val="0"/>
                        </a:spcBef>
                        <a:spcAft>
                          <a:spcPts val="0"/>
                        </a:spcAft>
                      </a:pPr>
                      <a:r>
                        <a:rPr lang="en-US" sz="1400" b="1" dirty="0">
                          <a:effectLst/>
                          <a:latin typeface="+mn-lt"/>
                          <a:ea typeface="Calibri"/>
                          <a:cs typeface="UniversLTPro-65Bold"/>
                        </a:rPr>
                        <a:t>Net Cash Flows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b="1" dirty="0" smtClean="0">
                          <a:effectLst/>
                          <a:latin typeface="+mn-lt"/>
                          <a:ea typeface="Calibri"/>
                          <a:cs typeface="UniversLTPro-65Bold"/>
                        </a:rPr>
                        <a:t>+$330 </a:t>
                      </a:r>
                      <a:endParaRPr lang="en-US" sz="1400" dirty="0">
                        <a:effectLst/>
                        <a:latin typeface="+mn-lt"/>
                        <a:ea typeface="Calibri"/>
                        <a:cs typeface="Times New Roman"/>
                      </a:endParaRPr>
                    </a:p>
                  </a:txBody>
                  <a:tcPr marR="1097280"/>
                </a:tc>
                <a:tc>
                  <a:txBody>
                    <a:bodyPr/>
                    <a:lstStyle/>
                    <a:p>
                      <a:pPr marL="0" marR="0" algn="r">
                        <a:lnSpc>
                          <a:spcPct val="115000"/>
                        </a:lnSpc>
                        <a:spcBef>
                          <a:spcPts val="0"/>
                        </a:spcBef>
                        <a:spcAft>
                          <a:spcPts val="0"/>
                        </a:spcAft>
                      </a:pPr>
                      <a:r>
                        <a:rPr lang="en-US" sz="1400" b="1" dirty="0" smtClean="0">
                          <a:effectLst/>
                          <a:latin typeface="+mn-lt"/>
                          <a:ea typeface="Calibri"/>
                          <a:cs typeface="UniversLTPro-65Bold"/>
                        </a:rPr>
                        <a:t>+$3960 </a:t>
                      </a:r>
                      <a:r>
                        <a:rPr lang="en-US" sz="1400" dirty="0">
                          <a:effectLst/>
                          <a:latin typeface="+mn-lt"/>
                          <a:ea typeface="Calibri"/>
                          <a:cs typeface="UniversLTPro-55Roman"/>
                        </a:rPr>
                        <a:t>(difference between income and expenses)</a:t>
                      </a:r>
                      <a:endParaRPr lang="en-US" sz="1400" dirty="0">
                        <a:effectLst/>
                        <a:latin typeface="+mn-lt"/>
                        <a:ea typeface="Calibri"/>
                        <a:cs typeface="Times New Roman"/>
                      </a:endParaRPr>
                    </a:p>
                  </a:txBody>
                  <a:tcPr marR="1097280"/>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3422413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Alternative Budgeting </a:t>
            </a:r>
            <a:r>
              <a:rPr lang="en-US" dirty="0" smtClean="0"/>
              <a:t>Strategies </a:t>
            </a:r>
            <a:r>
              <a:rPr lang="en-US" sz="2000" b="0" dirty="0" smtClean="0"/>
              <a:t>(1 of 2)</a:t>
            </a:r>
            <a:endParaRPr lang="en-US" b="0" dirty="0"/>
          </a:p>
        </p:txBody>
      </p:sp>
      <p:sp>
        <p:nvSpPr>
          <p:cNvPr id="3" name="Content Placeholder 2"/>
          <p:cNvSpPr>
            <a:spLocks noGrp="1"/>
          </p:cNvSpPr>
          <p:nvPr>
            <p:ph idx="1"/>
          </p:nvPr>
        </p:nvSpPr>
        <p:spPr/>
        <p:txBody>
          <a:bodyPr/>
          <a:lstStyle/>
          <a:p>
            <a:pPr>
              <a:defRPr/>
            </a:pPr>
            <a:r>
              <a:rPr lang="en-US" dirty="0"/>
              <a:t>Envelope Method</a:t>
            </a:r>
          </a:p>
          <a:p>
            <a:pPr lvl="1">
              <a:defRPr/>
            </a:pPr>
            <a:r>
              <a:rPr lang="en-US" dirty="0"/>
              <a:t>Forces you to stick to a cash-only budget for the expense categories that are hardest to control (e.g. recreation, dining out, small day-to-day expenses)</a:t>
            </a:r>
          </a:p>
          <a:p>
            <a:pPr lvl="1">
              <a:defRPr/>
            </a:pPr>
            <a:r>
              <a:rPr lang="en-US" dirty="0"/>
              <a:t>Create a separate envelope for each category</a:t>
            </a:r>
          </a:p>
          <a:p>
            <a:pPr lvl="1">
              <a:defRPr/>
            </a:pPr>
            <a:r>
              <a:rPr lang="en-US" dirty="0"/>
              <a:t>Place the budgeted cash amount in each envelope</a:t>
            </a:r>
          </a:p>
          <a:p>
            <a:pPr lvl="1">
              <a:defRPr/>
            </a:pPr>
            <a:r>
              <a:rPr lang="en-US" dirty="0"/>
              <a:t>You can spend only the money in the envelope for the assigned category</a:t>
            </a:r>
          </a:p>
          <a:p>
            <a:pPr lvl="1">
              <a:defRPr/>
            </a:pPr>
            <a:r>
              <a:rPr lang="en-US" dirty="0"/>
              <a:t>Balances can be carried forward</a:t>
            </a:r>
          </a:p>
        </p:txBody>
      </p:sp>
    </p:spTree>
    <p:extLst>
      <p:ext uri="{BB962C8B-B14F-4D97-AF65-F5344CB8AC3E}">
        <p14:creationId xmlns:p14="http://schemas.microsoft.com/office/powerpoint/2010/main" val="11457327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Alternative Budgeting Strategies </a:t>
            </a:r>
            <a:r>
              <a:rPr lang="en-US" sz="2000" b="0" dirty="0" smtClean="0"/>
              <a:t>(2 </a:t>
            </a:r>
            <a:r>
              <a:rPr lang="en-US" sz="2000" b="0" dirty="0"/>
              <a:t>of 2)</a:t>
            </a:r>
            <a:endParaRPr lang="en-US" dirty="0"/>
          </a:p>
        </p:txBody>
      </p:sp>
      <p:sp>
        <p:nvSpPr>
          <p:cNvPr id="4" name="Content Placeholder 3"/>
          <p:cNvSpPr>
            <a:spLocks noGrp="1"/>
          </p:cNvSpPr>
          <p:nvPr>
            <p:ph idx="1"/>
          </p:nvPr>
        </p:nvSpPr>
        <p:spPr>
          <a:xfrm>
            <a:off x="457200" y="1600200"/>
            <a:ext cx="8229600" cy="3352800"/>
          </a:xfrm>
        </p:spPr>
        <p:txBody>
          <a:bodyPr/>
          <a:lstStyle/>
          <a:p>
            <a:pPr>
              <a:defRPr/>
            </a:pPr>
            <a:r>
              <a:rPr lang="en-US" dirty="0"/>
              <a:t>Pay Yourself First Method</a:t>
            </a:r>
          </a:p>
          <a:p>
            <a:pPr lvl="1">
              <a:defRPr/>
            </a:pPr>
            <a:r>
              <a:rPr lang="en-US" dirty="0"/>
              <a:t>Arrange for an automatic transfer of money from your </a:t>
            </a:r>
            <a:r>
              <a:rPr lang="en-US" dirty="0" err="1"/>
              <a:t>chequing</a:t>
            </a:r>
            <a:r>
              <a:rPr lang="en-US" dirty="0"/>
              <a:t> account to your savings account</a:t>
            </a:r>
          </a:p>
          <a:p>
            <a:pPr lvl="1">
              <a:defRPr/>
            </a:pPr>
            <a:r>
              <a:rPr lang="en-US" dirty="0"/>
              <a:t>Transfer would coincide with when you receive your </a:t>
            </a:r>
            <a:r>
              <a:rPr lang="en-US" dirty="0" err="1"/>
              <a:t>paycheque</a:t>
            </a:r>
            <a:endParaRPr lang="en-US" dirty="0"/>
          </a:p>
          <a:p>
            <a:pPr lvl="1">
              <a:defRPr/>
            </a:pPr>
            <a:r>
              <a:rPr lang="en-US" dirty="0"/>
              <a:t>In contrast to the envelope method, this method removes net cash flows at the beginning of the budget period</a:t>
            </a:r>
          </a:p>
        </p:txBody>
      </p:sp>
      <p:sp>
        <p:nvSpPr>
          <p:cNvPr id="5" name="Content Placeholder 4"/>
          <p:cNvSpPr>
            <a:spLocks noGrp="1"/>
          </p:cNvSpPr>
          <p:nvPr>
            <p:ph idx="13"/>
          </p:nvPr>
        </p:nvSpPr>
        <p:spPr>
          <a:xfrm>
            <a:off x="6867525" y="5334000"/>
            <a:ext cx="1828800" cy="792163"/>
          </a:xfrm>
          <a:solidFill>
            <a:schemeClr val="bg2">
              <a:lumMod val="20000"/>
              <a:lumOff val="80000"/>
            </a:schemeClr>
          </a:solidFill>
          <a:ln>
            <a:solidFill>
              <a:schemeClr val="bg2"/>
            </a:solidFill>
          </a:ln>
        </p:spPr>
        <p:txBody>
          <a:bodyPr lIns="91440" tIns="91440" rIns="91440" bIns="91440"/>
          <a:lstStyle/>
          <a:p>
            <a:pPr marL="0" indent="0">
              <a:buNone/>
            </a:pPr>
            <a:r>
              <a:rPr lang="en-US" altLang="en-US" sz="2000" dirty="0"/>
              <a:t>Free App: </a:t>
            </a:r>
            <a:r>
              <a:rPr lang="en-US" altLang="en-US" sz="2000" i="1" dirty="0"/>
              <a:t>The Visual Budget</a:t>
            </a:r>
            <a:endParaRPr lang="en-US" sz="2000" dirty="0"/>
          </a:p>
        </p:txBody>
      </p:sp>
    </p:spTree>
    <p:extLst>
      <p:ext uri="{BB962C8B-B14F-4D97-AF65-F5344CB8AC3E}">
        <p14:creationId xmlns:p14="http://schemas.microsoft.com/office/powerpoint/2010/main" val="11457327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Focus on Ethics: Excessive Financial Dependence</a:t>
            </a:r>
          </a:p>
        </p:txBody>
      </p:sp>
      <p:sp>
        <p:nvSpPr>
          <p:cNvPr id="3" name="Content Placeholder 2"/>
          <p:cNvSpPr>
            <a:spLocks noGrp="1"/>
          </p:cNvSpPr>
          <p:nvPr>
            <p:ph idx="1"/>
          </p:nvPr>
        </p:nvSpPr>
        <p:spPr/>
        <p:txBody>
          <a:bodyPr/>
          <a:lstStyle/>
          <a:p>
            <a:pPr>
              <a:defRPr/>
            </a:pPr>
            <a:r>
              <a:rPr lang="en-US" dirty="0">
                <a:ea typeface="ＭＳ Ｐゴシック" pitchFamily="34" charset="-128"/>
              </a:rPr>
              <a:t>Don</a:t>
            </a:r>
            <a:r>
              <a:rPr lang="en-US" altLang="en-US" dirty="0">
                <a:ea typeface="ＭＳ Ｐゴシック" pitchFamily="34" charset="-128"/>
              </a:rPr>
              <a:t>’</a:t>
            </a:r>
            <a:r>
              <a:rPr lang="en-US" dirty="0">
                <a:ea typeface="ＭＳ Ｐゴシック" pitchFamily="34" charset="-128"/>
              </a:rPr>
              <a:t>t become overly dependent on others</a:t>
            </a:r>
          </a:p>
          <a:p>
            <a:pPr lvl="1">
              <a:defRPr/>
            </a:pPr>
            <a:r>
              <a:rPr lang="en-US" dirty="0">
                <a:ea typeface="ＭＳ Ｐゴシック" pitchFamily="34" charset="-128"/>
              </a:rPr>
              <a:t>Reliance on others over long time periods can create tension and ultimately destroy relationships</a:t>
            </a:r>
          </a:p>
          <a:p>
            <a:pPr>
              <a:defRPr/>
            </a:pPr>
            <a:r>
              <a:rPr lang="en-US" dirty="0">
                <a:ea typeface="ＭＳ Ｐゴシック" pitchFamily="34" charset="-128"/>
              </a:rPr>
              <a:t>Become self-reliant</a:t>
            </a:r>
          </a:p>
          <a:p>
            <a:pPr lvl="1">
              <a:defRPr/>
            </a:pPr>
            <a:r>
              <a:rPr lang="en-US" dirty="0">
                <a:ea typeface="ＭＳ Ｐゴシック" pitchFamily="34" charset="-128"/>
              </a:rPr>
              <a:t>Create a budget and stay within it</a:t>
            </a:r>
          </a:p>
          <a:p>
            <a:pPr lvl="1">
              <a:defRPr/>
            </a:pPr>
            <a:r>
              <a:rPr lang="en-US" dirty="0">
                <a:ea typeface="ＭＳ Ｐゴシック" pitchFamily="34" charset="-128"/>
              </a:rPr>
              <a:t>Build and maintain an emergency fund</a:t>
            </a:r>
            <a:endParaRPr lang="en-US" dirty="0"/>
          </a:p>
        </p:txBody>
      </p:sp>
    </p:spTree>
    <p:extLst>
      <p:ext uri="{BB962C8B-B14F-4D97-AF65-F5344CB8AC3E}">
        <p14:creationId xmlns:p14="http://schemas.microsoft.com/office/powerpoint/2010/main" val="11457327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Balance Sheet</a:t>
            </a:r>
          </a:p>
        </p:txBody>
      </p:sp>
      <p:sp>
        <p:nvSpPr>
          <p:cNvPr id="3" name="Content Placeholder 2"/>
          <p:cNvSpPr>
            <a:spLocks noGrp="1"/>
          </p:cNvSpPr>
          <p:nvPr>
            <p:ph idx="1"/>
          </p:nvPr>
        </p:nvSpPr>
        <p:spPr/>
        <p:txBody>
          <a:bodyPr/>
          <a:lstStyle/>
          <a:p>
            <a:pPr>
              <a:defRPr/>
            </a:pPr>
            <a:r>
              <a:rPr lang="en-US" dirty="0"/>
              <a:t>Personal balance sheet: a summary of your assets (what you own), your liabilities (what you owe), and your net worth (assets minus liabilities)</a:t>
            </a:r>
          </a:p>
          <a:p>
            <a:pPr>
              <a:defRPr/>
            </a:pPr>
            <a:r>
              <a:rPr lang="en-US" dirty="0"/>
              <a:t>A personal balance sheet is a snapshot </a:t>
            </a:r>
            <a:r>
              <a:rPr lang="en-US" dirty="0" smtClean="0"/>
              <a:t>of your </a:t>
            </a:r>
            <a:r>
              <a:rPr lang="en-US" dirty="0"/>
              <a:t>financial position at a </a:t>
            </a:r>
            <a:r>
              <a:rPr lang="en-US" i="1" dirty="0"/>
              <a:t>specific</a:t>
            </a:r>
            <a:r>
              <a:rPr lang="en-US" dirty="0"/>
              <a:t> point in time</a:t>
            </a:r>
          </a:p>
        </p:txBody>
      </p:sp>
    </p:spTree>
    <p:extLst>
      <p:ext uri="{BB962C8B-B14F-4D97-AF65-F5344CB8AC3E}">
        <p14:creationId xmlns:p14="http://schemas.microsoft.com/office/powerpoint/2010/main" val="11457327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Assets</a:t>
            </a:r>
          </a:p>
        </p:txBody>
      </p:sp>
      <p:sp>
        <p:nvSpPr>
          <p:cNvPr id="3" name="Content Placeholder 2"/>
          <p:cNvSpPr>
            <a:spLocks noGrp="1"/>
          </p:cNvSpPr>
          <p:nvPr>
            <p:ph idx="1"/>
          </p:nvPr>
        </p:nvSpPr>
        <p:spPr/>
        <p:txBody>
          <a:bodyPr/>
          <a:lstStyle/>
          <a:p>
            <a:pPr>
              <a:defRPr/>
            </a:pPr>
            <a:r>
              <a:rPr lang="en-US" dirty="0">
                <a:ea typeface="ＭＳ Ｐゴシック" pitchFamily="34" charset="-128"/>
              </a:rPr>
              <a:t>Liquid assets: financial assets that can be easily converted into cash without a loss in value (e.g., cash, </a:t>
            </a:r>
            <a:r>
              <a:rPr lang="en-US" dirty="0" err="1">
                <a:ea typeface="ＭＳ Ｐゴシック" pitchFamily="34" charset="-128"/>
              </a:rPr>
              <a:t>chequing</a:t>
            </a:r>
            <a:r>
              <a:rPr lang="en-US" dirty="0">
                <a:ea typeface="ＭＳ Ｐゴシック" pitchFamily="34" charset="-128"/>
              </a:rPr>
              <a:t> account)</a:t>
            </a:r>
          </a:p>
          <a:p>
            <a:pPr>
              <a:defRPr/>
            </a:pPr>
            <a:r>
              <a:rPr lang="en-US" dirty="0">
                <a:ea typeface="ＭＳ Ｐゴシック" pitchFamily="34" charset="-128"/>
              </a:rPr>
              <a:t>Household assets: items normally owned by a household (e.g., car, furniture)</a:t>
            </a:r>
          </a:p>
          <a:p>
            <a:pPr lvl="1">
              <a:defRPr/>
            </a:pPr>
            <a:r>
              <a:rPr lang="en-US" dirty="0">
                <a:ea typeface="ＭＳ Ｐゴシック" pitchFamily="34" charset="-128"/>
              </a:rPr>
              <a:t>You need to establish market values for </a:t>
            </a:r>
            <a:r>
              <a:rPr lang="en-US" dirty="0" smtClean="0">
                <a:ea typeface="ＭＳ Ｐゴシック" pitchFamily="34" charset="-128"/>
              </a:rPr>
              <a:t>these assets—the </a:t>
            </a:r>
            <a:r>
              <a:rPr lang="en-US" dirty="0">
                <a:ea typeface="ＭＳ Ｐゴシック" pitchFamily="34" charset="-128"/>
              </a:rPr>
              <a:t>amount you would receive </a:t>
            </a:r>
            <a:r>
              <a:rPr lang="en-US">
                <a:ea typeface="ＭＳ Ｐゴシック" pitchFamily="34" charset="-128"/>
              </a:rPr>
              <a:t>if </a:t>
            </a:r>
            <a:r>
              <a:rPr lang="en-US" smtClean="0">
                <a:ea typeface="ＭＳ Ｐゴシック" pitchFamily="34" charset="-128"/>
              </a:rPr>
              <a:t>you sold </a:t>
            </a:r>
            <a:r>
              <a:rPr lang="en-US" dirty="0">
                <a:ea typeface="ＭＳ Ｐゴシック" pitchFamily="34" charset="-128"/>
              </a:rPr>
              <a:t>the asset today</a:t>
            </a:r>
            <a:endParaRPr lang="en-US" dirty="0"/>
          </a:p>
        </p:txBody>
      </p:sp>
    </p:spTree>
    <p:extLst>
      <p:ext uri="{BB962C8B-B14F-4D97-AF65-F5344CB8AC3E}">
        <p14:creationId xmlns:p14="http://schemas.microsoft.com/office/powerpoint/2010/main" val="11457327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Investments</a:t>
            </a:r>
          </a:p>
        </p:txBody>
      </p:sp>
      <p:sp>
        <p:nvSpPr>
          <p:cNvPr id="3" name="Content Placeholder 2"/>
          <p:cNvSpPr>
            <a:spLocks noGrp="1"/>
          </p:cNvSpPr>
          <p:nvPr>
            <p:ph idx="1"/>
          </p:nvPr>
        </p:nvSpPr>
        <p:spPr/>
        <p:txBody>
          <a:bodyPr/>
          <a:lstStyle/>
          <a:p>
            <a:pPr>
              <a:lnSpc>
                <a:spcPct val="90000"/>
              </a:lnSpc>
              <a:defRPr/>
            </a:pPr>
            <a:r>
              <a:rPr lang="en-US" dirty="0"/>
              <a:t>Stocks: certificates representing partial ownership in a firm (see ca.finance.yahoo.com for values)</a:t>
            </a:r>
          </a:p>
          <a:p>
            <a:pPr>
              <a:lnSpc>
                <a:spcPct val="90000"/>
              </a:lnSpc>
              <a:defRPr/>
            </a:pPr>
            <a:r>
              <a:rPr lang="en-US" dirty="0"/>
              <a:t>Bonds: certificates issued by borrowers, usually firms and government agencies, to raise funds</a:t>
            </a:r>
          </a:p>
          <a:p>
            <a:pPr>
              <a:lnSpc>
                <a:spcPct val="90000"/>
              </a:lnSpc>
              <a:defRPr/>
            </a:pPr>
            <a:r>
              <a:rPr lang="en-US" dirty="0"/>
              <a:t>Mutual funds: investment companies that sell units to individuals and invest the proceeds in an overall portfolio of investment instruments such as bonds or stocks</a:t>
            </a:r>
          </a:p>
          <a:p>
            <a:pPr>
              <a:lnSpc>
                <a:spcPct val="90000"/>
              </a:lnSpc>
              <a:defRPr/>
            </a:pPr>
            <a:r>
              <a:rPr lang="en-US" dirty="0"/>
              <a:t>Real estate: principal residence and holdings in rental property and land</a:t>
            </a:r>
          </a:p>
        </p:txBody>
      </p:sp>
    </p:spTree>
    <p:extLst>
      <p:ext uri="{BB962C8B-B14F-4D97-AF65-F5344CB8AC3E}">
        <p14:creationId xmlns:p14="http://schemas.microsoft.com/office/powerpoint/2010/main" val="11457327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Liabilities</a:t>
            </a:r>
          </a:p>
        </p:txBody>
      </p:sp>
      <p:sp>
        <p:nvSpPr>
          <p:cNvPr id="3" name="Content Placeholder 2"/>
          <p:cNvSpPr>
            <a:spLocks noGrp="1"/>
          </p:cNvSpPr>
          <p:nvPr>
            <p:ph idx="1"/>
          </p:nvPr>
        </p:nvSpPr>
        <p:spPr/>
        <p:txBody>
          <a:bodyPr/>
          <a:lstStyle/>
          <a:p>
            <a:pPr>
              <a:buFont typeface="Arial" charset="0"/>
              <a:buChar char="•"/>
              <a:defRPr/>
            </a:pPr>
            <a:r>
              <a:rPr lang="en-US" dirty="0"/>
              <a:t>Current liabilities: personal debts that will be paid in the near future (within a year) (e.g., credit card debt)</a:t>
            </a:r>
          </a:p>
          <a:p>
            <a:pPr>
              <a:buFont typeface="Arial" charset="0"/>
              <a:buChar char="•"/>
              <a:defRPr/>
            </a:pPr>
            <a:r>
              <a:rPr lang="en-US" dirty="0"/>
              <a:t>Long-term liabilities: debts that will be paid over a period longer than one </a:t>
            </a:r>
            <a:r>
              <a:rPr lang="en-US" dirty="0" smtClean="0"/>
              <a:t>year (</a:t>
            </a:r>
            <a:r>
              <a:rPr lang="en-US" dirty="0"/>
              <a:t>e.g., student loan, car loan, mortgage/housing loans)</a:t>
            </a:r>
          </a:p>
        </p:txBody>
      </p:sp>
    </p:spTree>
    <p:extLst>
      <p:ext uri="{BB962C8B-B14F-4D97-AF65-F5344CB8AC3E}">
        <p14:creationId xmlns:p14="http://schemas.microsoft.com/office/powerpoint/2010/main" val="11457327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Net </a:t>
            </a:r>
            <a:r>
              <a:rPr lang="en-US" dirty="0" smtClean="0"/>
              <a:t>Worth</a:t>
            </a:r>
            <a:endParaRPr lang="en-US" dirty="0"/>
          </a:p>
        </p:txBody>
      </p:sp>
      <p:sp>
        <p:nvSpPr>
          <p:cNvPr id="3" name="Content Placeholder 2"/>
          <p:cNvSpPr>
            <a:spLocks noGrp="1"/>
          </p:cNvSpPr>
          <p:nvPr>
            <p:ph idx="1"/>
          </p:nvPr>
        </p:nvSpPr>
        <p:spPr/>
        <p:txBody>
          <a:bodyPr/>
          <a:lstStyle/>
          <a:p>
            <a:pPr>
              <a:defRPr/>
            </a:pPr>
            <a:r>
              <a:rPr lang="en-US" dirty="0">
                <a:ea typeface="ＭＳ Ｐゴシック" pitchFamily="34" charset="-128"/>
              </a:rPr>
              <a:t>Value of total assets </a:t>
            </a:r>
            <a:r>
              <a:rPr lang="en-US" dirty="0" smtClean="0">
                <a:ea typeface="ＭＳ Ｐゴシック" pitchFamily="34" charset="-128"/>
              </a:rPr>
              <a:t>− </a:t>
            </a:r>
            <a:r>
              <a:rPr lang="en-US" dirty="0">
                <a:ea typeface="ＭＳ Ｐゴシック" pitchFamily="34" charset="-128"/>
              </a:rPr>
              <a:t>Value of total liabilities (what you own minus what you owe)</a:t>
            </a:r>
          </a:p>
          <a:p>
            <a:pPr>
              <a:defRPr/>
            </a:pPr>
            <a:r>
              <a:rPr lang="en-US" dirty="0">
                <a:ea typeface="ＭＳ Ｐゴシック" pitchFamily="34" charset="-128"/>
              </a:rPr>
              <a:t>A measure of wealth</a:t>
            </a:r>
          </a:p>
          <a:p>
            <a:pPr>
              <a:defRPr/>
            </a:pPr>
            <a:r>
              <a:rPr lang="en-US" dirty="0">
                <a:ea typeface="ＭＳ Ｐゴシック" pitchFamily="34" charset="-128"/>
              </a:rPr>
              <a:t>Closely related to your life stage (e.g., early career vs. prime earning)</a:t>
            </a:r>
            <a:endParaRPr lang="en-US" dirty="0"/>
          </a:p>
        </p:txBody>
      </p:sp>
    </p:spTree>
    <p:extLst>
      <p:ext uri="{BB962C8B-B14F-4D97-AF65-F5344CB8AC3E}">
        <p14:creationId xmlns:p14="http://schemas.microsoft.com/office/powerpoint/2010/main" val="114573277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Creating a </a:t>
            </a:r>
            <a:r>
              <a:rPr lang="en-US" dirty="0" smtClean="0"/>
              <a:t>Personal Balance Sheet</a:t>
            </a:r>
            <a:endParaRPr lang="en-US" dirty="0"/>
          </a:p>
        </p:txBody>
      </p:sp>
      <p:sp>
        <p:nvSpPr>
          <p:cNvPr id="3" name="Content Placeholder 2"/>
          <p:cNvSpPr>
            <a:spLocks noGrp="1"/>
          </p:cNvSpPr>
          <p:nvPr>
            <p:ph idx="1"/>
          </p:nvPr>
        </p:nvSpPr>
        <p:spPr/>
        <p:txBody>
          <a:bodyPr/>
          <a:lstStyle/>
          <a:p>
            <a:r>
              <a:rPr lang="en-US" dirty="0">
                <a:ea typeface="ＭＳ Ｐゴシック" pitchFamily="34" charset="-128"/>
              </a:rPr>
              <a:t>Allows you to determine your net worth</a:t>
            </a:r>
          </a:p>
          <a:p>
            <a:r>
              <a:rPr lang="en-US" dirty="0">
                <a:ea typeface="ＭＳ Ｐゴシック" pitchFamily="34" charset="-128"/>
              </a:rPr>
              <a:t>Update it periodically to monitor how your wealth changes over time</a:t>
            </a:r>
          </a:p>
          <a:p>
            <a:r>
              <a:rPr lang="en-US" dirty="0">
                <a:ea typeface="ＭＳ Ｐゴシック" pitchFamily="34" charset="-128"/>
              </a:rPr>
              <a:t>Some changes will affect both your personal balance sheet and your net worth</a:t>
            </a:r>
          </a:p>
          <a:p>
            <a:r>
              <a:rPr lang="en-US" dirty="0">
                <a:ea typeface="ＭＳ Ｐゴシック" pitchFamily="34" charset="-128"/>
              </a:rPr>
              <a:t>Your net worth will not grow unless the increase in the value of your assets exceeds the increase in the value of your liabilities</a:t>
            </a:r>
            <a:endParaRPr lang="en-US" dirty="0"/>
          </a:p>
        </p:txBody>
      </p:sp>
    </p:spTree>
    <p:extLst>
      <p:ext uri="{BB962C8B-B14F-4D97-AF65-F5344CB8AC3E}">
        <p14:creationId xmlns:p14="http://schemas.microsoft.com/office/powerpoint/2010/main" val="11457327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Cash Flow Statement</a:t>
            </a:r>
          </a:p>
        </p:txBody>
      </p:sp>
      <p:sp>
        <p:nvSpPr>
          <p:cNvPr id="3" name="Content Placeholder 2"/>
          <p:cNvSpPr>
            <a:spLocks noGrp="1"/>
          </p:cNvSpPr>
          <p:nvPr>
            <p:ph idx="1"/>
          </p:nvPr>
        </p:nvSpPr>
        <p:spPr/>
        <p:txBody>
          <a:bodyPr/>
          <a:lstStyle/>
          <a:p>
            <a:r>
              <a:rPr lang="en-US" dirty="0">
                <a:ea typeface="ＭＳ Ｐゴシック" pitchFamily="34" charset="-128"/>
              </a:rPr>
              <a:t>Personal cash flow statement: a financial statement that measures a person</a:t>
            </a:r>
            <a:r>
              <a:rPr lang="en-US" altLang="en-US" dirty="0">
                <a:ea typeface="ＭＳ Ｐゴシック" pitchFamily="34" charset="-128"/>
              </a:rPr>
              <a:t>’</a:t>
            </a:r>
            <a:r>
              <a:rPr lang="en-US" dirty="0">
                <a:ea typeface="ＭＳ Ｐゴシック" pitchFamily="34" charset="-128"/>
              </a:rPr>
              <a:t>s income and expenses (the first step in the budgeting process)</a:t>
            </a:r>
          </a:p>
          <a:p>
            <a:r>
              <a:rPr lang="en-US" dirty="0">
                <a:ea typeface="ＭＳ Ｐゴシック" pitchFamily="34" charset="-128"/>
              </a:rPr>
              <a:t>Record your income; salary, interest income, dividends, capital gains, etc.</a:t>
            </a:r>
          </a:p>
          <a:p>
            <a:r>
              <a:rPr lang="en-US" dirty="0">
                <a:ea typeface="ＭＳ Ｐゴシック" pitchFamily="34" charset="-128"/>
              </a:rPr>
              <a:t>Record your expenses large and small; rent, living expenses, credit card payments, etc.</a:t>
            </a:r>
          </a:p>
          <a:p>
            <a:r>
              <a:rPr lang="en-US" dirty="0">
                <a:ea typeface="ＭＳ Ｐゴシック" pitchFamily="34" charset="-128"/>
              </a:rPr>
              <a:t>Net cash flows: Disposable (after-tax) income minus expenses</a:t>
            </a:r>
            <a:endParaRPr lang="en-US" dirty="0"/>
          </a:p>
        </p:txBody>
      </p:sp>
    </p:spTree>
    <p:extLst>
      <p:ext uri="{BB962C8B-B14F-4D97-AF65-F5344CB8AC3E}">
        <p14:creationId xmlns:p14="http://schemas.microsoft.com/office/powerpoint/2010/main" val="197552536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622828"/>
          </a:xfrm>
        </p:spPr>
        <p:txBody>
          <a:bodyPr anchor="t"/>
          <a:lstStyle/>
          <a:p>
            <a:r>
              <a:rPr lang="en-US" dirty="0"/>
              <a:t>Personal Balance Sheet Example </a:t>
            </a:r>
            <a:r>
              <a:rPr lang="en-US" dirty="0" smtClean="0"/>
              <a:t>One </a:t>
            </a:r>
            <a:r>
              <a:rPr lang="en-US" sz="2000" b="0" dirty="0"/>
              <a:t>(1 of 2)</a:t>
            </a:r>
            <a:endParaRPr lang="en-US" dirty="0"/>
          </a:p>
        </p:txBody>
      </p:sp>
      <p:sp>
        <p:nvSpPr>
          <p:cNvPr id="3" name="Content Placeholder 2"/>
          <p:cNvSpPr>
            <a:spLocks noGrp="1"/>
          </p:cNvSpPr>
          <p:nvPr>
            <p:ph idx="1"/>
          </p:nvPr>
        </p:nvSpPr>
        <p:spPr>
          <a:xfrm>
            <a:off x="457200" y="990600"/>
            <a:ext cx="8229600" cy="5181600"/>
          </a:xfrm>
        </p:spPr>
        <p:txBody>
          <a:bodyPr/>
          <a:lstStyle/>
          <a:p>
            <a:pPr marL="0" indent="0">
              <a:buNone/>
            </a:pPr>
            <a:r>
              <a:rPr lang="en-US" sz="2200" dirty="0"/>
              <a:t>Rhea Kennedy wants to determine her net worth by creating a personal balance sheet that identifies her assets and liabilities.</a:t>
            </a:r>
          </a:p>
          <a:p>
            <a:pPr marL="0" indent="0">
              <a:spcAft>
                <a:spcPts val="500"/>
              </a:spcAft>
              <a:buNone/>
            </a:pPr>
            <a:r>
              <a:rPr lang="en-US" sz="2200" b="1" dirty="0"/>
              <a:t>Rhea’s Assets. </a:t>
            </a:r>
            <a:r>
              <a:rPr lang="en-US" sz="2200" dirty="0"/>
              <a:t>Rhea owns:</a:t>
            </a:r>
          </a:p>
          <a:p>
            <a:pPr>
              <a:spcBef>
                <a:spcPts val="500"/>
              </a:spcBef>
            </a:pPr>
            <a:r>
              <a:rPr lang="en-US" sz="2200" dirty="0" smtClean="0"/>
              <a:t>$</a:t>
            </a:r>
            <a:r>
              <a:rPr lang="en-US" sz="2200" dirty="0"/>
              <a:t>500 in cash</a:t>
            </a:r>
          </a:p>
          <a:p>
            <a:pPr>
              <a:spcBef>
                <a:spcPts val="500"/>
              </a:spcBef>
            </a:pPr>
            <a:r>
              <a:rPr lang="en-US" sz="2200" dirty="0" smtClean="0"/>
              <a:t>$</a:t>
            </a:r>
            <a:r>
              <a:rPr lang="en-US" sz="2200" dirty="0"/>
              <a:t>3500 in her </a:t>
            </a:r>
            <a:r>
              <a:rPr lang="en-US" sz="2200" dirty="0" err="1"/>
              <a:t>chequing</a:t>
            </a:r>
            <a:r>
              <a:rPr lang="en-US" sz="2200" dirty="0"/>
              <a:t> account</a:t>
            </a:r>
          </a:p>
          <a:p>
            <a:pPr>
              <a:spcBef>
                <a:spcPts val="500"/>
              </a:spcBef>
            </a:pPr>
            <a:r>
              <a:rPr lang="en-US" sz="2200" dirty="0" smtClean="0"/>
              <a:t>Furniture </a:t>
            </a:r>
            <a:r>
              <a:rPr lang="en-US" sz="2200" dirty="0"/>
              <a:t>in her apartment that is worth about $1000</a:t>
            </a:r>
          </a:p>
          <a:p>
            <a:pPr>
              <a:spcBef>
                <a:spcPts val="500"/>
              </a:spcBef>
            </a:pPr>
            <a:r>
              <a:rPr lang="en-US" sz="2200" dirty="0" smtClean="0"/>
              <a:t>A </a:t>
            </a:r>
            <a:r>
              <a:rPr lang="en-US" sz="2200" dirty="0"/>
              <a:t>car that is worth about $1000</a:t>
            </a:r>
          </a:p>
          <a:p>
            <a:pPr>
              <a:spcBef>
                <a:spcPts val="500"/>
              </a:spcBef>
            </a:pPr>
            <a:r>
              <a:rPr lang="en-US" sz="2200" dirty="0" smtClean="0"/>
              <a:t>100 </a:t>
            </a:r>
            <a:r>
              <a:rPr lang="en-US" sz="2200" dirty="0"/>
              <a:t>shares of stock, which does not pay dividends, which she just purchased for $3000 ($30 per share)</a:t>
            </a:r>
          </a:p>
          <a:p>
            <a:pPr marL="0" indent="0">
              <a:buNone/>
            </a:pPr>
            <a:r>
              <a:rPr lang="en-US" sz="2200" dirty="0"/>
              <a:t>Rhea uses this information to complete the top of her personal balance sheet, shown in Exhibit 3.8. She classifies each item that she owns as a liquid asset, a household asset, or an investment asset</a:t>
            </a:r>
            <a:r>
              <a:rPr lang="en-US" sz="2200" dirty="0" smtClean="0"/>
              <a:t>.</a:t>
            </a:r>
            <a:endParaRPr lang="en-US" sz="2200" dirty="0"/>
          </a:p>
        </p:txBody>
      </p:sp>
    </p:spTree>
    <p:extLst>
      <p:ext uri="{BB962C8B-B14F-4D97-AF65-F5344CB8AC3E}">
        <p14:creationId xmlns:p14="http://schemas.microsoft.com/office/powerpoint/2010/main" val="114573277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699028"/>
          </a:xfrm>
        </p:spPr>
        <p:txBody>
          <a:bodyPr anchor="t"/>
          <a:lstStyle/>
          <a:p>
            <a:r>
              <a:rPr lang="en-US" dirty="0"/>
              <a:t>Personal Balance Sheet Example </a:t>
            </a:r>
            <a:r>
              <a:rPr lang="en-US" dirty="0" smtClean="0"/>
              <a:t>One </a:t>
            </a:r>
            <a:r>
              <a:rPr lang="en-US" sz="2000" b="0" dirty="0" smtClean="0"/>
              <a:t>(2 </a:t>
            </a:r>
            <a:r>
              <a:rPr lang="en-US" sz="2000" b="0" dirty="0"/>
              <a:t>of 2)</a:t>
            </a:r>
            <a:endParaRPr lang="en-US" dirty="0"/>
          </a:p>
        </p:txBody>
      </p:sp>
      <p:sp>
        <p:nvSpPr>
          <p:cNvPr id="3" name="Content Placeholder 2"/>
          <p:cNvSpPr>
            <a:spLocks noGrp="1"/>
          </p:cNvSpPr>
          <p:nvPr>
            <p:ph idx="1"/>
          </p:nvPr>
        </p:nvSpPr>
        <p:spPr>
          <a:xfrm>
            <a:off x="457200" y="990600"/>
            <a:ext cx="8229600" cy="5029200"/>
          </a:xfrm>
        </p:spPr>
        <p:txBody>
          <a:bodyPr/>
          <a:lstStyle/>
          <a:p>
            <a:pPr marL="0" indent="0">
              <a:buNone/>
            </a:pPr>
            <a:r>
              <a:rPr lang="en-US" sz="2200" b="1" dirty="0" smtClean="0"/>
              <a:t>Rhea’s </a:t>
            </a:r>
            <a:r>
              <a:rPr lang="en-US" sz="2200" b="1" dirty="0"/>
              <a:t>Liabilities.</a:t>
            </a:r>
            <a:r>
              <a:rPr lang="en-US" sz="2200" dirty="0"/>
              <a:t> Rhea owes $2000 on her credit card. She does not have any other liabilities at this time, so she lists the one liability on her personal balance sheet under “Current Liabilities” because she will pay off the debt soon. Since she has no long-term liabilities at this time, her total liabilities are $2000.</a:t>
            </a:r>
          </a:p>
          <a:p>
            <a:pPr marL="0" indent="0">
              <a:buNone/>
            </a:pPr>
            <a:r>
              <a:rPr lang="en-US" sz="2200" b="1" dirty="0"/>
              <a:t>Rhea’s Net Worth.</a:t>
            </a:r>
            <a:r>
              <a:rPr lang="en-US" sz="2200" dirty="0"/>
              <a:t> Rhea determines her net worth as the difference between her total assets and total liabilities. Notice from her personal balance sheet that her total assets are valued at $9000, while her total liabilities are valued at $2000. Thus, her net worth is:</a:t>
            </a:r>
          </a:p>
          <a:p>
            <a:pPr marL="1422400" indent="-1422400">
              <a:buNone/>
            </a:pPr>
            <a:r>
              <a:rPr lang="en-US" sz="2200" dirty="0"/>
              <a:t>Net Worth = Total Assets </a:t>
            </a:r>
            <a:r>
              <a:rPr lang="en-US" sz="2200" dirty="0" smtClean="0"/>
              <a:t>− </a:t>
            </a:r>
            <a:r>
              <a:rPr lang="en-US" sz="2200" dirty="0"/>
              <a:t>Total Liabilities</a:t>
            </a:r>
          </a:p>
          <a:p>
            <a:pPr marL="1311275" indent="0">
              <a:spcBef>
                <a:spcPts val="500"/>
              </a:spcBef>
              <a:buNone/>
            </a:pPr>
            <a:r>
              <a:rPr lang="en-US" sz="2200" dirty="0" smtClean="0"/>
              <a:t>= </a:t>
            </a:r>
            <a:r>
              <a:rPr lang="en-US" sz="2200" dirty="0"/>
              <a:t>$9000 </a:t>
            </a:r>
            <a:r>
              <a:rPr lang="en-US" sz="2200" dirty="0" smtClean="0"/>
              <a:t>− </a:t>
            </a:r>
            <a:r>
              <a:rPr lang="en-US" sz="2200" dirty="0"/>
              <a:t>$2000</a:t>
            </a:r>
          </a:p>
          <a:p>
            <a:pPr marL="1311275" indent="0">
              <a:spcBef>
                <a:spcPts val="500"/>
              </a:spcBef>
              <a:buNone/>
            </a:pPr>
            <a:r>
              <a:rPr lang="en-US" sz="2200" dirty="0" smtClean="0"/>
              <a:t>= </a:t>
            </a:r>
            <a:r>
              <a:rPr lang="en-US" sz="2200" dirty="0"/>
              <a:t>$7000</a:t>
            </a:r>
          </a:p>
          <a:p>
            <a:pPr>
              <a:spcBef>
                <a:spcPts val="500"/>
              </a:spcBef>
            </a:pPr>
            <a:endParaRPr lang="en-US" sz="2200" dirty="0"/>
          </a:p>
        </p:txBody>
      </p:sp>
    </p:spTree>
    <p:extLst>
      <p:ext uri="{BB962C8B-B14F-4D97-AF65-F5344CB8AC3E}">
        <p14:creationId xmlns:p14="http://schemas.microsoft.com/office/powerpoint/2010/main" val="275436007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622828"/>
          </a:xfrm>
        </p:spPr>
        <p:txBody>
          <a:bodyPr anchor="t"/>
          <a:lstStyle/>
          <a:p>
            <a:r>
              <a:rPr lang="en-US" dirty="0"/>
              <a:t>Personal Balance Sheet Solution </a:t>
            </a:r>
            <a:r>
              <a:rPr lang="en-US" dirty="0" smtClean="0"/>
              <a:t>One </a:t>
            </a:r>
            <a:r>
              <a:rPr lang="en-US" sz="2000" b="0" dirty="0"/>
              <a:t>(1 of 2)</a:t>
            </a:r>
            <a:endParaRPr lang="en-US" sz="2000" dirty="0"/>
          </a:p>
        </p:txBody>
      </p:sp>
      <p:sp>
        <p:nvSpPr>
          <p:cNvPr id="3" name="Content Placeholder 2"/>
          <p:cNvSpPr>
            <a:spLocks noGrp="1"/>
          </p:cNvSpPr>
          <p:nvPr>
            <p:ph idx="1"/>
          </p:nvPr>
        </p:nvSpPr>
        <p:spPr>
          <a:xfrm>
            <a:off x="457200" y="990601"/>
            <a:ext cx="8229600" cy="457200"/>
          </a:xfrm>
        </p:spPr>
        <p:txBody>
          <a:bodyPr/>
          <a:lstStyle/>
          <a:p>
            <a:pPr marL="0" indent="0">
              <a:buNone/>
            </a:pPr>
            <a:r>
              <a:rPr lang="en-US" sz="2400" b="1" dirty="0" smtClean="0"/>
              <a:t>Exhibit 3.8</a:t>
            </a:r>
            <a:r>
              <a:rPr lang="en-US" sz="2400" dirty="0" smtClean="0"/>
              <a:t> </a:t>
            </a:r>
            <a:r>
              <a:rPr lang="en-US" sz="2400" dirty="0"/>
              <a:t>Rhea Kennedy’s Personal Balance Sheet</a:t>
            </a:r>
          </a:p>
        </p:txBody>
      </p:sp>
      <p:graphicFrame>
        <p:nvGraphicFramePr>
          <p:cNvPr id="7" name="Table 6"/>
          <p:cNvGraphicFramePr>
            <a:graphicFrameLocks noGrp="1"/>
          </p:cNvGraphicFramePr>
          <p:nvPr>
            <p:extLst>
              <p:ext uri="{D42A27DB-BD31-4B8C-83A1-F6EECF244321}">
                <p14:modId xmlns:p14="http://schemas.microsoft.com/office/powerpoint/2010/main" val="2180776736"/>
              </p:ext>
            </p:extLst>
          </p:nvPr>
        </p:nvGraphicFramePr>
        <p:xfrm>
          <a:off x="457200" y="1676400"/>
          <a:ext cx="7924800" cy="4079240"/>
        </p:xfrm>
        <a:graphic>
          <a:graphicData uri="http://schemas.openxmlformats.org/drawingml/2006/table">
            <a:tbl>
              <a:tblPr firstRow="1">
                <a:tableStyleId>{3B4B98B0-60AC-42C2-AFA5-B58CD77FA1E5}</a:tableStyleId>
              </a:tblPr>
              <a:tblGrid>
                <a:gridCol w="3962400">
                  <a:extLst>
                    <a:ext uri="{9D8B030D-6E8A-4147-A177-3AD203B41FA5}">
                      <a16:colId xmlns:a16="http://schemas.microsoft.com/office/drawing/2014/main" val="20000"/>
                    </a:ext>
                  </a:extLst>
                </a:gridCol>
                <a:gridCol w="3962400">
                  <a:extLst>
                    <a:ext uri="{9D8B030D-6E8A-4147-A177-3AD203B41FA5}">
                      <a16:colId xmlns:a16="http://schemas.microsoft.com/office/drawing/2014/main" val="20001"/>
                    </a:ext>
                  </a:extLst>
                </a:gridCol>
              </a:tblGrid>
              <a:tr h="370840">
                <a:tc>
                  <a:txBody>
                    <a:bodyPr/>
                    <a:lstStyle/>
                    <a:p>
                      <a:pPr marL="0" marR="0">
                        <a:lnSpc>
                          <a:spcPct val="115000"/>
                        </a:lnSpc>
                        <a:spcBef>
                          <a:spcPts val="0"/>
                        </a:spcBef>
                        <a:spcAft>
                          <a:spcPts val="0"/>
                        </a:spcAft>
                      </a:pPr>
                      <a:r>
                        <a:rPr lang="en-US" sz="1400" b="1" dirty="0">
                          <a:solidFill>
                            <a:srgbClr val="C00000"/>
                          </a:solidFill>
                          <a:effectLst/>
                          <a:latin typeface="+mn-lt"/>
                          <a:ea typeface="Calibri"/>
                          <a:cs typeface="UniversLTPro-65Bold"/>
                        </a:rPr>
                        <a:t>Assets</a:t>
                      </a:r>
                      <a:endParaRPr lang="en-US" sz="1400" dirty="0">
                        <a:solidFill>
                          <a:srgbClr val="C00000"/>
                        </a:solidFill>
                        <a:effectLst/>
                        <a:latin typeface="+mn-lt"/>
                        <a:ea typeface="Calibri"/>
                        <a:cs typeface="Times New Roman"/>
                      </a:endParaRPr>
                    </a:p>
                  </a:txBody>
                  <a:tcPr>
                    <a:lnB w="12700" cmpd="sng">
                      <a:noFill/>
                    </a:lnB>
                  </a:tcPr>
                </a:tc>
                <a:tc>
                  <a:txBody>
                    <a:bodyPr/>
                    <a:lstStyle/>
                    <a:p>
                      <a:pPr marL="0" marR="0" indent="0" algn="r" defTabSz="914400" rtl="0" eaLnBrk="1" fontAlgn="auto" latinLnBrk="0" hangingPunct="1">
                        <a:lnSpc>
                          <a:spcPct val="115000"/>
                        </a:lnSpc>
                        <a:spcBef>
                          <a:spcPts val="0"/>
                        </a:spcBef>
                        <a:spcAft>
                          <a:spcPts val="0"/>
                        </a:spcAft>
                        <a:buClrTx/>
                        <a:buSzTx/>
                        <a:buFontTx/>
                        <a:buNone/>
                        <a:tabLst/>
                        <a:defRPr/>
                      </a:pPr>
                      <a:r>
                        <a:rPr lang="en-US" sz="1400" b="0" dirty="0" smtClean="0">
                          <a:solidFill>
                            <a:schemeClr val="bg1"/>
                          </a:solidFill>
                          <a:effectLst/>
                          <a:latin typeface="+mn-lt"/>
                          <a:ea typeface="Calibri"/>
                          <a:cs typeface="UniversLTPro-65Bold"/>
                        </a:rPr>
                        <a:t> Blank</a:t>
                      </a:r>
                      <a:endParaRPr lang="en-US" sz="1400" dirty="0">
                        <a:effectLst/>
                        <a:latin typeface="+mn-lt"/>
                        <a:ea typeface="Calibri"/>
                        <a:cs typeface="Times New Roman"/>
                      </a:endParaRPr>
                    </a:p>
                  </a:txBody>
                  <a:tcPr marR="1554480">
                    <a:lnB w="12700" cmpd="sng">
                      <a:noFill/>
                    </a:lnB>
                  </a:tcPr>
                </a:tc>
                <a:extLst>
                  <a:ext uri="{0D108BD9-81ED-4DB2-BD59-A6C34878D82A}">
                    <a16:rowId xmlns:a16="http://schemas.microsoft.com/office/drawing/2014/main" val="10000"/>
                  </a:ext>
                </a:extLst>
              </a:tr>
              <a:tr h="370840">
                <a:tc>
                  <a:txBody>
                    <a:bodyPr/>
                    <a:lstStyle/>
                    <a:p>
                      <a:pPr marL="457200" marR="0" lvl="1">
                        <a:lnSpc>
                          <a:spcPct val="115000"/>
                        </a:lnSpc>
                        <a:spcBef>
                          <a:spcPts val="0"/>
                        </a:spcBef>
                        <a:spcAft>
                          <a:spcPts val="0"/>
                        </a:spcAft>
                      </a:pPr>
                      <a:r>
                        <a:rPr lang="en-US" sz="1400" b="1" dirty="0">
                          <a:solidFill>
                            <a:schemeClr val="tx1"/>
                          </a:solidFill>
                          <a:effectLst/>
                          <a:latin typeface="+mn-lt"/>
                          <a:ea typeface="Calibri"/>
                          <a:cs typeface="UniversLTPro-65Bold"/>
                        </a:rPr>
                        <a:t>Liquid Assets</a:t>
                      </a:r>
                      <a:endParaRPr lang="en-US" sz="1400" dirty="0">
                        <a:solidFill>
                          <a:schemeClr val="tx1"/>
                        </a:solidFill>
                        <a:effectLst/>
                        <a:latin typeface="+mn-lt"/>
                        <a:ea typeface="Calibri"/>
                        <a:cs typeface="Times New Roman"/>
                      </a:endParaRPr>
                    </a:p>
                  </a:txBody>
                  <a:tcPr>
                    <a:lnL>
                      <a:noFill/>
                    </a:lnL>
                    <a:lnR>
                      <a:noFill/>
                    </a:lnR>
                    <a:lnT w="12700" cmpd="sng">
                      <a:noFill/>
                    </a:lnT>
                    <a:lnB>
                      <a:noFill/>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15000"/>
                        </a:lnSpc>
                        <a:spcBef>
                          <a:spcPts val="0"/>
                        </a:spcBef>
                        <a:spcAft>
                          <a:spcPts val="0"/>
                        </a:spcAft>
                        <a:buClrTx/>
                        <a:buSzTx/>
                        <a:buFontTx/>
                        <a:buNone/>
                        <a:tabLst/>
                        <a:defRPr/>
                      </a:pPr>
                      <a:r>
                        <a:rPr lang="en-US" sz="1400" dirty="0" smtClean="0">
                          <a:solidFill>
                            <a:schemeClr val="bg1"/>
                          </a:solidFill>
                          <a:effectLst/>
                          <a:latin typeface="+mn-lt"/>
                          <a:ea typeface="Calibri"/>
                          <a:cs typeface="UniversLTPro-55Roman"/>
                        </a:rPr>
                        <a:t> </a:t>
                      </a:r>
                      <a:r>
                        <a:rPr lang="en-US" sz="1400" b="0" dirty="0" smtClean="0">
                          <a:solidFill>
                            <a:schemeClr val="bg1"/>
                          </a:solidFill>
                          <a:effectLst/>
                          <a:latin typeface="+mn-lt"/>
                          <a:ea typeface="Calibri"/>
                          <a:cs typeface="UniversLTPro-65Bold"/>
                        </a:rPr>
                        <a:t>Blank</a:t>
                      </a:r>
                      <a:endParaRPr lang="en-US" sz="1400" dirty="0">
                        <a:solidFill>
                          <a:schemeClr val="bg1"/>
                        </a:solidFill>
                        <a:effectLst/>
                        <a:latin typeface="+mn-lt"/>
                        <a:ea typeface="Calibri"/>
                        <a:cs typeface="Times New Roman"/>
                      </a:endParaRPr>
                    </a:p>
                  </a:txBody>
                  <a:tcPr marR="1554480">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370840">
                <a:tc>
                  <a:txBody>
                    <a:bodyPr/>
                    <a:lstStyle/>
                    <a:p>
                      <a:pPr marL="914400" marR="0" lvl="2">
                        <a:lnSpc>
                          <a:spcPct val="115000"/>
                        </a:lnSpc>
                        <a:spcBef>
                          <a:spcPts val="0"/>
                        </a:spcBef>
                        <a:spcAft>
                          <a:spcPts val="0"/>
                        </a:spcAft>
                      </a:pPr>
                      <a:r>
                        <a:rPr lang="en-US" sz="1400" dirty="0">
                          <a:solidFill>
                            <a:srgbClr val="000000"/>
                          </a:solidFill>
                          <a:effectLst/>
                          <a:latin typeface="+mn-lt"/>
                          <a:ea typeface="Calibri"/>
                          <a:cs typeface="UniversLTPro-55Roman"/>
                        </a:rPr>
                        <a:t>Cash </a:t>
                      </a:r>
                      <a:endParaRPr lang="en-US" sz="1400" dirty="0">
                        <a:effectLst/>
                        <a:latin typeface="+mn-lt"/>
                        <a:ea typeface="Calibri"/>
                        <a:cs typeface="Times New Roman"/>
                      </a:endParaRPr>
                    </a:p>
                  </a:txBody>
                  <a:tcPr>
                    <a:lnL>
                      <a:noFill/>
                    </a:lnL>
                    <a:lnR>
                      <a:noFill/>
                    </a:lnR>
                    <a:lnT>
                      <a:noFill/>
                    </a:lnT>
                    <a:lnB>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dirty="0" smtClean="0">
                          <a:solidFill>
                            <a:srgbClr val="000000"/>
                          </a:solidFill>
                          <a:effectLst/>
                          <a:latin typeface="+mn-lt"/>
                          <a:ea typeface="Calibri"/>
                          <a:cs typeface="UniversLTPro-55Roman"/>
                        </a:rPr>
                        <a:t>$500</a:t>
                      </a:r>
                      <a:endParaRPr lang="en-US" sz="1400" dirty="0">
                        <a:effectLst/>
                        <a:latin typeface="+mn-lt"/>
                        <a:ea typeface="Calibri"/>
                        <a:cs typeface="Times New Roman"/>
                      </a:endParaRPr>
                    </a:p>
                  </a:txBody>
                  <a:tcPr marR="155448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70840">
                <a:tc>
                  <a:txBody>
                    <a:bodyPr/>
                    <a:lstStyle/>
                    <a:p>
                      <a:pPr marL="914400" marR="0" lvl="2">
                        <a:lnSpc>
                          <a:spcPct val="115000"/>
                        </a:lnSpc>
                        <a:spcBef>
                          <a:spcPts val="0"/>
                        </a:spcBef>
                        <a:spcAft>
                          <a:spcPts val="0"/>
                        </a:spcAft>
                      </a:pPr>
                      <a:r>
                        <a:rPr lang="en-US" sz="1400" dirty="0" err="1">
                          <a:solidFill>
                            <a:srgbClr val="000000"/>
                          </a:solidFill>
                          <a:effectLst/>
                          <a:latin typeface="+mn-lt"/>
                          <a:ea typeface="Calibri"/>
                          <a:cs typeface="UniversLTPro-55Roman"/>
                        </a:rPr>
                        <a:t>Chequing</a:t>
                      </a:r>
                      <a:r>
                        <a:rPr lang="en-US" sz="1400" dirty="0">
                          <a:solidFill>
                            <a:srgbClr val="000000"/>
                          </a:solidFill>
                          <a:effectLst/>
                          <a:latin typeface="+mn-lt"/>
                          <a:ea typeface="Calibri"/>
                          <a:cs typeface="UniversLTPro-55Roman"/>
                        </a:rPr>
                        <a:t> account </a:t>
                      </a:r>
                      <a:endParaRPr lang="en-US" sz="1400" dirty="0">
                        <a:effectLst/>
                        <a:latin typeface="+mn-lt"/>
                        <a:ea typeface="Calibri"/>
                        <a:cs typeface="Times New Roman"/>
                      </a:endParaRPr>
                    </a:p>
                  </a:txBody>
                  <a:tcPr>
                    <a:lnL>
                      <a:noFill/>
                    </a:lnL>
                    <a:lnR>
                      <a:noFill/>
                    </a:lnR>
                    <a:lnT>
                      <a:noFill/>
                    </a:lnT>
                    <a:lnB>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Pro-55Roman"/>
                        </a:rPr>
                        <a:t>3500</a:t>
                      </a:r>
                      <a:endParaRPr lang="en-US" sz="1400" dirty="0">
                        <a:effectLst/>
                        <a:latin typeface="+mn-lt"/>
                        <a:ea typeface="Calibri"/>
                        <a:cs typeface="Times New Roman"/>
                      </a:endParaRPr>
                    </a:p>
                  </a:txBody>
                  <a:tcPr marR="155448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70840">
                <a:tc>
                  <a:txBody>
                    <a:bodyPr/>
                    <a:lstStyle/>
                    <a:p>
                      <a:pPr marL="914400" marR="0" lvl="2">
                        <a:lnSpc>
                          <a:spcPct val="115000"/>
                        </a:lnSpc>
                        <a:spcBef>
                          <a:spcPts val="0"/>
                        </a:spcBef>
                        <a:spcAft>
                          <a:spcPts val="0"/>
                        </a:spcAft>
                      </a:pPr>
                      <a:r>
                        <a:rPr lang="en-US" sz="1400" dirty="0">
                          <a:solidFill>
                            <a:srgbClr val="000000"/>
                          </a:solidFill>
                          <a:effectLst/>
                          <a:latin typeface="+mn-lt"/>
                          <a:ea typeface="Calibri"/>
                          <a:cs typeface="UniversLTPro-55Roman"/>
                        </a:rPr>
                        <a:t>Savings account </a:t>
                      </a:r>
                      <a:endParaRPr lang="en-US" sz="1400" dirty="0">
                        <a:effectLst/>
                        <a:latin typeface="+mn-lt"/>
                        <a:ea typeface="Calibri"/>
                        <a:cs typeface="Times New Roman"/>
                      </a:endParaRPr>
                    </a:p>
                  </a:txBody>
                  <a:tcPr>
                    <a:lnT>
                      <a:noFill/>
                    </a:lnT>
                  </a:tcPr>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Pro-55Roman"/>
                        </a:rPr>
                        <a:t>0</a:t>
                      </a:r>
                      <a:endParaRPr lang="en-US" sz="1400" dirty="0">
                        <a:effectLst/>
                        <a:latin typeface="+mn-lt"/>
                        <a:ea typeface="Calibri"/>
                        <a:cs typeface="Times New Roman"/>
                      </a:endParaRPr>
                    </a:p>
                  </a:txBody>
                  <a:tcPr marR="1554480">
                    <a:lnT>
                      <a:noFill/>
                    </a:lnT>
                  </a:tcPr>
                </a:tc>
                <a:extLst>
                  <a:ext uri="{0D108BD9-81ED-4DB2-BD59-A6C34878D82A}">
                    <a16:rowId xmlns:a16="http://schemas.microsoft.com/office/drawing/2014/main" val="10004"/>
                  </a:ext>
                </a:extLst>
              </a:tr>
              <a:tr h="370840">
                <a:tc>
                  <a:txBody>
                    <a:bodyPr/>
                    <a:lstStyle/>
                    <a:p>
                      <a:pPr marL="914400" marR="0" lvl="2">
                        <a:lnSpc>
                          <a:spcPct val="115000"/>
                        </a:lnSpc>
                        <a:spcBef>
                          <a:spcPts val="0"/>
                        </a:spcBef>
                        <a:spcAft>
                          <a:spcPts val="0"/>
                        </a:spcAft>
                      </a:pPr>
                      <a:r>
                        <a:rPr lang="en-US" sz="1400" dirty="0">
                          <a:solidFill>
                            <a:srgbClr val="000000"/>
                          </a:solidFill>
                          <a:effectLst/>
                          <a:latin typeface="+mn-lt"/>
                          <a:ea typeface="Calibri"/>
                          <a:cs typeface="UniversLTPro-55Roman"/>
                        </a:rPr>
                        <a:t>Total liquid assets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Pro-55Roman"/>
                        </a:rPr>
                        <a:t>4000</a:t>
                      </a:r>
                      <a:endParaRPr lang="en-US" sz="1400" dirty="0">
                        <a:effectLst/>
                        <a:latin typeface="+mn-lt"/>
                        <a:ea typeface="Calibri"/>
                        <a:cs typeface="Times New Roman"/>
                      </a:endParaRPr>
                    </a:p>
                  </a:txBody>
                  <a:tcPr marR="1554480"/>
                </a:tc>
                <a:extLst>
                  <a:ext uri="{0D108BD9-81ED-4DB2-BD59-A6C34878D82A}">
                    <a16:rowId xmlns:a16="http://schemas.microsoft.com/office/drawing/2014/main" val="10005"/>
                  </a:ext>
                </a:extLst>
              </a:tr>
              <a:tr h="370840">
                <a:tc>
                  <a:txBody>
                    <a:bodyPr/>
                    <a:lstStyle/>
                    <a:p>
                      <a:pPr marL="457200" marR="0" lvl="1">
                        <a:lnSpc>
                          <a:spcPct val="115000"/>
                        </a:lnSpc>
                        <a:spcBef>
                          <a:spcPts val="0"/>
                        </a:spcBef>
                        <a:spcAft>
                          <a:spcPts val="0"/>
                        </a:spcAft>
                      </a:pPr>
                      <a:r>
                        <a:rPr lang="en-US" sz="1400" b="1" dirty="0">
                          <a:solidFill>
                            <a:schemeClr val="tx1"/>
                          </a:solidFill>
                          <a:effectLst/>
                          <a:latin typeface="+mn-lt"/>
                          <a:ea typeface="Calibri"/>
                          <a:cs typeface="UniversLTPro-65Bold"/>
                        </a:rPr>
                        <a:t>Household Assets</a:t>
                      </a:r>
                      <a:endParaRPr lang="en-US" sz="1400" dirty="0">
                        <a:solidFill>
                          <a:schemeClr val="tx1"/>
                        </a:solidFill>
                        <a:effectLst/>
                        <a:latin typeface="+mn-lt"/>
                        <a:ea typeface="Calibri"/>
                        <a:cs typeface="Times New Roman"/>
                      </a:endParaRPr>
                    </a:p>
                  </a:txBody>
                  <a:tcPr/>
                </a:tc>
                <a:tc>
                  <a:txBody>
                    <a:bodyPr/>
                    <a:lstStyle/>
                    <a:p>
                      <a:pPr marL="0" marR="0" indent="0" algn="r" defTabSz="914400" rtl="0" eaLnBrk="1" fontAlgn="auto" latinLnBrk="0" hangingPunct="1">
                        <a:lnSpc>
                          <a:spcPct val="115000"/>
                        </a:lnSpc>
                        <a:spcBef>
                          <a:spcPts val="0"/>
                        </a:spcBef>
                        <a:spcAft>
                          <a:spcPts val="0"/>
                        </a:spcAft>
                        <a:buClrTx/>
                        <a:buSzTx/>
                        <a:buFontTx/>
                        <a:buNone/>
                        <a:tabLst/>
                        <a:defRPr/>
                      </a:pPr>
                      <a:r>
                        <a:rPr lang="en-US" sz="1400" dirty="0" smtClean="0">
                          <a:solidFill>
                            <a:srgbClr val="000000"/>
                          </a:solidFill>
                          <a:effectLst/>
                          <a:latin typeface="+mn-lt"/>
                          <a:ea typeface="Calibri"/>
                          <a:cs typeface="UniversLTPro-55Roman"/>
                        </a:rPr>
                        <a:t> </a:t>
                      </a:r>
                      <a:r>
                        <a:rPr lang="en-US" sz="1400" b="0" dirty="0" smtClean="0">
                          <a:solidFill>
                            <a:schemeClr val="bg1"/>
                          </a:solidFill>
                          <a:effectLst/>
                          <a:latin typeface="+mn-lt"/>
                          <a:ea typeface="Calibri"/>
                          <a:cs typeface="UniversLTPro-65Bold"/>
                        </a:rPr>
                        <a:t>Blank</a:t>
                      </a:r>
                      <a:endParaRPr lang="en-US" sz="1400" dirty="0">
                        <a:effectLst/>
                        <a:latin typeface="+mn-lt"/>
                        <a:ea typeface="Calibri"/>
                        <a:cs typeface="Times New Roman"/>
                      </a:endParaRPr>
                    </a:p>
                  </a:txBody>
                  <a:tcPr marR="1554480"/>
                </a:tc>
                <a:extLst>
                  <a:ext uri="{0D108BD9-81ED-4DB2-BD59-A6C34878D82A}">
                    <a16:rowId xmlns:a16="http://schemas.microsoft.com/office/drawing/2014/main" val="10006"/>
                  </a:ext>
                </a:extLst>
              </a:tr>
              <a:tr h="370840">
                <a:tc>
                  <a:txBody>
                    <a:bodyPr/>
                    <a:lstStyle/>
                    <a:p>
                      <a:pPr marL="914400" marR="0" lvl="2">
                        <a:lnSpc>
                          <a:spcPct val="115000"/>
                        </a:lnSpc>
                        <a:spcBef>
                          <a:spcPts val="0"/>
                        </a:spcBef>
                        <a:spcAft>
                          <a:spcPts val="0"/>
                        </a:spcAft>
                      </a:pPr>
                      <a:r>
                        <a:rPr lang="en-US" sz="1400" dirty="0">
                          <a:solidFill>
                            <a:srgbClr val="000000"/>
                          </a:solidFill>
                          <a:effectLst/>
                          <a:latin typeface="+mn-lt"/>
                          <a:ea typeface="Calibri"/>
                          <a:cs typeface="UniversLTPro-55Roman"/>
                        </a:rPr>
                        <a:t>Home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smtClean="0">
                          <a:solidFill>
                            <a:srgbClr val="000000"/>
                          </a:solidFill>
                          <a:effectLst/>
                          <a:latin typeface="+mn-lt"/>
                          <a:ea typeface="Calibri"/>
                          <a:cs typeface="UniversLTPro-55Roman"/>
                        </a:rPr>
                        <a:t>0</a:t>
                      </a:r>
                      <a:endParaRPr lang="en-US" sz="1400" dirty="0">
                        <a:effectLst/>
                        <a:latin typeface="+mn-lt"/>
                        <a:ea typeface="Calibri"/>
                        <a:cs typeface="Times New Roman"/>
                      </a:endParaRPr>
                    </a:p>
                  </a:txBody>
                  <a:tcPr marR="1554480"/>
                </a:tc>
                <a:extLst>
                  <a:ext uri="{0D108BD9-81ED-4DB2-BD59-A6C34878D82A}">
                    <a16:rowId xmlns:a16="http://schemas.microsoft.com/office/drawing/2014/main" val="10007"/>
                  </a:ext>
                </a:extLst>
              </a:tr>
              <a:tr h="370840">
                <a:tc>
                  <a:txBody>
                    <a:bodyPr/>
                    <a:lstStyle/>
                    <a:p>
                      <a:pPr marL="914400" marR="0" lvl="2">
                        <a:lnSpc>
                          <a:spcPct val="115000"/>
                        </a:lnSpc>
                        <a:spcBef>
                          <a:spcPts val="0"/>
                        </a:spcBef>
                        <a:spcAft>
                          <a:spcPts val="0"/>
                        </a:spcAft>
                      </a:pPr>
                      <a:r>
                        <a:rPr lang="en-US" sz="1400" dirty="0">
                          <a:solidFill>
                            <a:srgbClr val="000000"/>
                          </a:solidFill>
                          <a:effectLst/>
                          <a:latin typeface="+mn-lt"/>
                          <a:ea typeface="Calibri"/>
                          <a:cs typeface="UniversLTPro-55Roman"/>
                        </a:rPr>
                        <a:t>Car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Pro-55Roman"/>
                        </a:rPr>
                        <a:t>1000</a:t>
                      </a:r>
                      <a:endParaRPr lang="en-US" sz="1400" dirty="0">
                        <a:effectLst/>
                        <a:latin typeface="+mn-lt"/>
                        <a:ea typeface="Calibri"/>
                        <a:cs typeface="Times New Roman"/>
                      </a:endParaRPr>
                    </a:p>
                  </a:txBody>
                  <a:tcPr marR="1554480"/>
                </a:tc>
                <a:extLst>
                  <a:ext uri="{0D108BD9-81ED-4DB2-BD59-A6C34878D82A}">
                    <a16:rowId xmlns:a16="http://schemas.microsoft.com/office/drawing/2014/main" val="10008"/>
                  </a:ext>
                </a:extLst>
              </a:tr>
              <a:tr h="370840">
                <a:tc>
                  <a:txBody>
                    <a:bodyPr/>
                    <a:lstStyle/>
                    <a:p>
                      <a:pPr marL="914400" marR="0" lvl="2">
                        <a:lnSpc>
                          <a:spcPct val="115000"/>
                        </a:lnSpc>
                        <a:spcBef>
                          <a:spcPts val="0"/>
                        </a:spcBef>
                        <a:spcAft>
                          <a:spcPts val="0"/>
                        </a:spcAft>
                      </a:pPr>
                      <a:r>
                        <a:rPr lang="en-US" sz="1400" dirty="0">
                          <a:solidFill>
                            <a:srgbClr val="000000"/>
                          </a:solidFill>
                          <a:effectLst/>
                          <a:latin typeface="+mn-lt"/>
                          <a:ea typeface="Calibri"/>
                          <a:cs typeface="UniversLTPro-55Roman"/>
                        </a:rPr>
                        <a:t>Furniture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Pro-55Roman"/>
                        </a:rPr>
                        <a:t>1000</a:t>
                      </a:r>
                      <a:endParaRPr lang="en-US" sz="1400" dirty="0">
                        <a:effectLst/>
                        <a:latin typeface="+mn-lt"/>
                        <a:ea typeface="Calibri"/>
                        <a:cs typeface="Times New Roman"/>
                      </a:endParaRPr>
                    </a:p>
                  </a:txBody>
                  <a:tcPr marR="1554480"/>
                </a:tc>
                <a:extLst>
                  <a:ext uri="{0D108BD9-81ED-4DB2-BD59-A6C34878D82A}">
                    <a16:rowId xmlns:a16="http://schemas.microsoft.com/office/drawing/2014/main" val="10009"/>
                  </a:ext>
                </a:extLst>
              </a:tr>
              <a:tr h="370840">
                <a:tc>
                  <a:txBody>
                    <a:bodyPr/>
                    <a:lstStyle/>
                    <a:p>
                      <a:pPr marL="914400" marR="0" lvl="2">
                        <a:lnSpc>
                          <a:spcPct val="115000"/>
                        </a:lnSpc>
                        <a:spcBef>
                          <a:spcPts val="0"/>
                        </a:spcBef>
                        <a:spcAft>
                          <a:spcPts val="0"/>
                        </a:spcAft>
                      </a:pPr>
                      <a:r>
                        <a:rPr lang="en-US" sz="1400" dirty="0">
                          <a:solidFill>
                            <a:srgbClr val="000000"/>
                          </a:solidFill>
                          <a:effectLst/>
                          <a:latin typeface="+mn-lt"/>
                          <a:ea typeface="Calibri"/>
                          <a:cs typeface="UniversLTPro-55Roman"/>
                        </a:rPr>
                        <a:t>Total household assets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Pro-55Roman"/>
                        </a:rPr>
                        <a:t>2000</a:t>
                      </a:r>
                      <a:endParaRPr lang="en-US" sz="1400" dirty="0">
                        <a:effectLst/>
                        <a:latin typeface="+mn-lt"/>
                        <a:ea typeface="Calibri"/>
                        <a:cs typeface="Times New Roman"/>
                      </a:endParaRPr>
                    </a:p>
                  </a:txBody>
                  <a:tcPr marR="1554480"/>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1457327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622828"/>
          </a:xfrm>
        </p:spPr>
        <p:txBody>
          <a:bodyPr anchor="t"/>
          <a:lstStyle/>
          <a:p>
            <a:r>
              <a:rPr lang="en-US" dirty="0"/>
              <a:t>Personal Balance Sheet Solution </a:t>
            </a:r>
            <a:r>
              <a:rPr lang="en-US" dirty="0" smtClean="0"/>
              <a:t>One </a:t>
            </a:r>
            <a:r>
              <a:rPr lang="en-US" sz="2000" b="0" dirty="0" smtClean="0"/>
              <a:t>(2 </a:t>
            </a:r>
            <a:r>
              <a:rPr lang="en-US" sz="2000" b="0" dirty="0"/>
              <a:t>of 2)</a:t>
            </a:r>
            <a:endParaRPr lang="en-US" sz="2000" dirty="0"/>
          </a:p>
        </p:txBody>
      </p:sp>
      <p:sp>
        <p:nvSpPr>
          <p:cNvPr id="3" name="Content Placeholder 2"/>
          <p:cNvSpPr>
            <a:spLocks noGrp="1"/>
          </p:cNvSpPr>
          <p:nvPr>
            <p:ph idx="1"/>
          </p:nvPr>
        </p:nvSpPr>
        <p:spPr>
          <a:xfrm>
            <a:off x="457200" y="989013"/>
            <a:ext cx="8229600" cy="458788"/>
          </a:xfrm>
        </p:spPr>
        <p:txBody>
          <a:bodyPr/>
          <a:lstStyle/>
          <a:p>
            <a:pPr marL="0" indent="0">
              <a:buNone/>
            </a:pPr>
            <a:r>
              <a:rPr lang="en-US" sz="2400" b="1" dirty="0" smtClean="0"/>
              <a:t>Exhibit 3.8</a:t>
            </a:r>
            <a:r>
              <a:rPr lang="en-US" sz="2400" dirty="0" smtClean="0"/>
              <a:t> </a:t>
            </a:r>
            <a:r>
              <a:rPr lang="en-US" sz="2400" i="1" dirty="0" smtClean="0"/>
              <a:t>Continued</a:t>
            </a:r>
            <a:endParaRPr lang="en-US" sz="2400" dirty="0"/>
          </a:p>
        </p:txBody>
      </p:sp>
      <p:graphicFrame>
        <p:nvGraphicFramePr>
          <p:cNvPr id="5" name="Table 4"/>
          <p:cNvGraphicFramePr>
            <a:graphicFrameLocks noGrp="1"/>
          </p:cNvGraphicFramePr>
          <p:nvPr>
            <p:extLst>
              <p:ext uri="{D42A27DB-BD31-4B8C-83A1-F6EECF244321}">
                <p14:modId xmlns:p14="http://schemas.microsoft.com/office/powerpoint/2010/main" val="1610900830"/>
              </p:ext>
            </p:extLst>
          </p:nvPr>
        </p:nvGraphicFramePr>
        <p:xfrm>
          <a:off x="457200" y="1600204"/>
          <a:ext cx="8153400" cy="4648196"/>
        </p:xfrm>
        <a:graphic>
          <a:graphicData uri="http://schemas.openxmlformats.org/drawingml/2006/table">
            <a:tbl>
              <a:tblPr firstRow="1">
                <a:tableStyleId>{3B4B98B0-60AC-42C2-AFA5-B58CD77FA1E5}</a:tableStyleId>
              </a:tblPr>
              <a:tblGrid>
                <a:gridCol w="4076700">
                  <a:extLst>
                    <a:ext uri="{9D8B030D-6E8A-4147-A177-3AD203B41FA5}">
                      <a16:colId xmlns:a16="http://schemas.microsoft.com/office/drawing/2014/main" val="20000"/>
                    </a:ext>
                  </a:extLst>
                </a:gridCol>
                <a:gridCol w="4076700">
                  <a:extLst>
                    <a:ext uri="{9D8B030D-6E8A-4147-A177-3AD203B41FA5}">
                      <a16:colId xmlns:a16="http://schemas.microsoft.com/office/drawing/2014/main" val="20001"/>
                    </a:ext>
                  </a:extLst>
                </a:gridCol>
              </a:tblGrid>
              <a:tr h="332014">
                <a:tc>
                  <a:txBody>
                    <a:bodyPr/>
                    <a:lstStyle/>
                    <a:p>
                      <a:pPr marL="457200" marR="0" lvl="1">
                        <a:lnSpc>
                          <a:spcPct val="115000"/>
                        </a:lnSpc>
                        <a:spcBef>
                          <a:spcPts val="0"/>
                        </a:spcBef>
                        <a:spcAft>
                          <a:spcPts val="0"/>
                        </a:spcAft>
                      </a:pPr>
                      <a:r>
                        <a:rPr lang="en-US" sz="1400" b="1" dirty="0">
                          <a:solidFill>
                            <a:schemeClr val="tx1"/>
                          </a:solidFill>
                          <a:effectLst/>
                          <a:latin typeface="+mn-lt"/>
                          <a:ea typeface="Calibri"/>
                          <a:cs typeface="UniversLTPro-65Bold"/>
                        </a:rPr>
                        <a:t>Investment assets</a:t>
                      </a:r>
                      <a:endParaRPr lang="en-US" sz="1400" dirty="0">
                        <a:solidFill>
                          <a:schemeClr val="tx1"/>
                        </a:solidFill>
                        <a:effectLst/>
                        <a:latin typeface="+mn-lt"/>
                        <a:ea typeface="Calibri"/>
                        <a:cs typeface="Times New Roman"/>
                      </a:endParaRPr>
                    </a:p>
                  </a:txBody>
                  <a:tcPr marL="45720" marT="18288" marB="0">
                    <a:lnB w="12700" cmpd="sng">
                      <a:noFill/>
                    </a:lnB>
                  </a:tcPr>
                </a:tc>
                <a:tc>
                  <a:txBody>
                    <a:bodyPr/>
                    <a:lstStyle/>
                    <a:p>
                      <a:pPr marL="0" marR="0" algn="r">
                        <a:lnSpc>
                          <a:spcPct val="115000"/>
                        </a:lnSpc>
                        <a:spcBef>
                          <a:spcPts val="0"/>
                        </a:spcBef>
                        <a:spcAft>
                          <a:spcPts val="0"/>
                        </a:spcAft>
                      </a:pPr>
                      <a:r>
                        <a:rPr lang="en-US" sz="1400" dirty="0" smtClean="0">
                          <a:solidFill>
                            <a:srgbClr val="000000"/>
                          </a:solidFill>
                          <a:effectLst/>
                          <a:latin typeface="+mn-lt"/>
                          <a:ea typeface="Calibri"/>
                          <a:cs typeface="UniversLTPro-55Roman"/>
                        </a:rPr>
                        <a:t> </a:t>
                      </a:r>
                      <a:r>
                        <a:rPr lang="en-US" sz="1400" b="0" dirty="0" smtClean="0">
                          <a:solidFill>
                            <a:schemeClr val="bg1"/>
                          </a:solidFill>
                          <a:effectLst/>
                          <a:latin typeface="+mn-lt"/>
                          <a:ea typeface="Calibri"/>
                          <a:cs typeface="UniversLTPro-65Bold"/>
                        </a:rPr>
                        <a:t>Blank</a:t>
                      </a:r>
                      <a:endParaRPr lang="en-US" sz="1400" dirty="0">
                        <a:effectLst/>
                        <a:latin typeface="+mn-lt"/>
                        <a:ea typeface="Calibri"/>
                        <a:cs typeface="Times New Roman"/>
                      </a:endParaRPr>
                    </a:p>
                  </a:txBody>
                  <a:tcPr marL="45720" marR="1645920" marT="18288" marB="0">
                    <a:lnB w="12700" cmpd="sng">
                      <a:noFill/>
                    </a:lnB>
                  </a:tcPr>
                </a:tc>
                <a:extLst>
                  <a:ext uri="{0D108BD9-81ED-4DB2-BD59-A6C34878D82A}">
                    <a16:rowId xmlns:a16="http://schemas.microsoft.com/office/drawing/2014/main" val="10000"/>
                  </a:ext>
                </a:extLst>
              </a:tr>
              <a:tr h="332014">
                <a:tc>
                  <a:txBody>
                    <a:bodyPr/>
                    <a:lstStyle/>
                    <a:p>
                      <a:pPr marL="914400" marR="0" lvl="2">
                        <a:lnSpc>
                          <a:spcPct val="115000"/>
                        </a:lnSpc>
                        <a:spcBef>
                          <a:spcPts val="0"/>
                        </a:spcBef>
                        <a:spcAft>
                          <a:spcPts val="0"/>
                        </a:spcAft>
                      </a:pPr>
                      <a:r>
                        <a:rPr lang="en-US" sz="1400" dirty="0">
                          <a:solidFill>
                            <a:srgbClr val="000000"/>
                          </a:solidFill>
                          <a:effectLst/>
                          <a:latin typeface="+mn-lt"/>
                          <a:ea typeface="Calibri"/>
                          <a:cs typeface="UniversLTPro-55Roman"/>
                        </a:rPr>
                        <a:t>Stocks </a:t>
                      </a:r>
                      <a:endParaRPr lang="en-US" sz="1400" dirty="0">
                        <a:effectLst/>
                        <a:latin typeface="+mn-lt"/>
                        <a:ea typeface="Calibri"/>
                        <a:cs typeface="Times New Roman"/>
                      </a:endParaRPr>
                    </a:p>
                  </a:txBody>
                  <a:tcPr marL="45720" marT="18288" marB="0">
                    <a:lnL>
                      <a:noFill/>
                    </a:lnL>
                    <a:lnR>
                      <a:noFill/>
                    </a:lnR>
                    <a:lnT w="12700" cmpd="sng">
                      <a:noFill/>
                    </a:lnT>
                    <a:lnB>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Pro-55Roman"/>
                        </a:rPr>
                        <a:t>3000</a:t>
                      </a:r>
                      <a:endParaRPr lang="en-US" sz="1400" dirty="0">
                        <a:effectLst/>
                        <a:latin typeface="+mn-lt"/>
                        <a:ea typeface="Calibri"/>
                        <a:cs typeface="Times New Roman"/>
                      </a:endParaRPr>
                    </a:p>
                  </a:txBody>
                  <a:tcPr marL="45720" marR="1645920" marT="18288" marB="0">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332014">
                <a:tc>
                  <a:txBody>
                    <a:bodyPr/>
                    <a:lstStyle/>
                    <a:p>
                      <a:pPr marL="914400" marR="0" lvl="2">
                        <a:lnSpc>
                          <a:spcPct val="115000"/>
                        </a:lnSpc>
                        <a:spcBef>
                          <a:spcPts val="0"/>
                        </a:spcBef>
                        <a:spcAft>
                          <a:spcPts val="0"/>
                        </a:spcAft>
                      </a:pPr>
                      <a:r>
                        <a:rPr lang="en-US" sz="1400" dirty="0">
                          <a:solidFill>
                            <a:srgbClr val="000000"/>
                          </a:solidFill>
                          <a:effectLst/>
                          <a:latin typeface="+mn-lt"/>
                          <a:ea typeface="Calibri"/>
                          <a:cs typeface="UniversLTPro-55Roman"/>
                        </a:rPr>
                        <a:t>Total investment assets </a:t>
                      </a:r>
                      <a:endParaRPr lang="en-US" sz="1400" dirty="0">
                        <a:effectLst/>
                        <a:latin typeface="+mn-lt"/>
                        <a:ea typeface="Calibri"/>
                        <a:cs typeface="Times New Roman"/>
                      </a:endParaRPr>
                    </a:p>
                  </a:txBody>
                  <a:tcPr marL="45720" marT="18288" marB="0">
                    <a:lnL>
                      <a:noFill/>
                    </a:lnL>
                    <a:lnR>
                      <a:noFill/>
                    </a:lnR>
                    <a:lnT>
                      <a:noFill/>
                    </a:lnT>
                    <a:lnB>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Pro-55Roman"/>
                        </a:rPr>
                        <a:t>3000</a:t>
                      </a:r>
                      <a:endParaRPr lang="en-US" sz="1400" dirty="0">
                        <a:effectLst/>
                        <a:latin typeface="+mn-lt"/>
                        <a:ea typeface="Calibri"/>
                        <a:cs typeface="Times New Roman"/>
                      </a:endParaRPr>
                    </a:p>
                  </a:txBody>
                  <a:tcPr marL="45720" marR="1645920" marT="18288"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32014">
                <a:tc>
                  <a:txBody>
                    <a:bodyPr/>
                    <a:lstStyle/>
                    <a:p>
                      <a:pPr marL="914400" marR="0" lvl="2">
                        <a:lnSpc>
                          <a:spcPct val="115000"/>
                        </a:lnSpc>
                        <a:spcBef>
                          <a:spcPts val="0"/>
                        </a:spcBef>
                        <a:spcAft>
                          <a:spcPts val="0"/>
                        </a:spcAft>
                      </a:pPr>
                      <a:r>
                        <a:rPr lang="en-US" sz="1400" b="1" dirty="0">
                          <a:solidFill>
                            <a:srgbClr val="000000"/>
                          </a:solidFill>
                          <a:effectLst/>
                          <a:latin typeface="+mn-lt"/>
                          <a:ea typeface="Calibri"/>
                          <a:cs typeface="UniversLTPro-65Bold"/>
                        </a:rPr>
                        <a:t>Total Assets </a:t>
                      </a:r>
                      <a:endParaRPr lang="en-US" sz="1400" dirty="0">
                        <a:effectLst/>
                        <a:latin typeface="+mn-lt"/>
                        <a:ea typeface="Calibri"/>
                        <a:cs typeface="Times New Roman"/>
                      </a:endParaRPr>
                    </a:p>
                  </a:txBody>
                  <a:tcPr marL="45720" marT="18288" marB="0">
                    <a:lnL>
                      <a:noFill/>
                    </a:lnL>
                    <a:lnR>
                      <a:noFill/>
                    </a:lnR>
                    <a:lnT>
                      <a:noFill/>
                    </a:lnT>
                    <a:lnB>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b="1" dirty="0">
                          <a:solidFill>
                            <a:srgbClr val="000000"/>
                          </a:solidFill>
                          <a:effectLst/>
                          <a:latin typeface="+mn-lt"/>
                          <a:ea typeface="Calibri"/>
                          <a:cs typeface="UniversLTPro-65Bold"/>
                        </a:rPr>
                        <a:t>$9000</a:t>
                      </a:r>
                      <a:endParaRPr lang="en-US" sz="1400" dirty="0">
                        <a:effectLst/>
                        <a:latin typeface="+mn-lt"/>
                        <a:ea typeface="Calibri"/>
                        <a:cs typeface="Times New Roman"/>
                      </a:endParaRPr>
                    </a:p>
                  </a:txBody>
                  <a:tcPr marL="45720" marR="1645920" marT="18288"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32014">
                <a:tc>
                  <a:txBody>
                    <a:bodyPr/>
                    <a:lstStyle/>
                    <a:p>
                      <a:pPr marL="0" marR="0">
                        <a:lnSpc>
                          <a:spcPct val="115000"/>
                        </a:lnSpc>
                        <a:spcBef>
                          <a:spcPts val="0"/>
                        </a:spcBef>
                        <a:spcAft>
                          <a:spcPts val="0"/>
                        </a:spcAft>
                      </a:pPr>
                      <a:r>
                        <a:rPr lang="en-US" sz="1400" b="1" dirty="0">
                          <a:solidFill>
                            <a:srgbClr val="C00000"/>
                          </a:solidFill>
                          <a:effectLst/>
                          <a:latin typeface="+mn-lt"/>
                          <a:ea typeface="Calibri"/>
                          <a:cs typeface="UniversLTPro-65Bold"/>
                        </a:rPr>
                        <a:t>Liabilities and Net Worth</a:t>
                      </a:r>
                      <a:endParaRPr lang="en-US" sz="1400" dirty="0">
                        <a:solidFill>
                          <a:srgbClr val="C00000"/>
                        </a:solidFill>
                        <a:effectLst/>
                        <a:latin typeface="+mn-lt"/>
                        <a:ea typeface="Calibri"/>
                        <a:cs typeface="Times New Roman"/>
                      </a:endParaRPr>
                    </a:p>
                  </a:txBody>
                  <a:tcPr marL="45720" marT="18288" marB="0">
                    <a:lnT>
                      <a:noFill/>
                    </a:lnT>
                  </a:tcPr>
                </a:tc>
                <a:tc>
                  <a:txBody>
                    <a:bodyPr/>
                    <a:lstStyle/>
                    <a:p>
                      <a:pPr marL="0" marR="0" algn="r">
                        <a:lnSpc>
                          <a:spcPct val="115000"/>
                        </a:lnSpc>
                        <a:spcBef>
                          <a:spcPts val="0"/>
                        </a:spcBef>
                        <a:spcAft>
                          <a:spcPts val="0"/>
                        </a:spcAft>
                      </a:pPr>
                      <a:r>
                        <a:rPr lang="en-US" sz="1400" dirty="0" smtClean="0">
                          <a:solidFill>
                            <a:srgbClr val="000000"/>
                          </a:solidFill>
                          <a:effectLst/>
                          <a:latin typeface="+mn-lt"/>
                          <a:ea typeface="Calibri"/>
                          <a:cs typeface="UniversLTPro-55Roman"/>
                        </a:rPr>
                        <a:t> </a:t>
                      </a:r>
                      <a:r>
                        <a:rPr lang="en-US" sz="1400" b="0" dirty="0" smtClean="0">
                          <a:solidFill>
                            <a:schemeClr val="bg1"/>
                          </a:solidFill>
                          <a:effectLst/>
                          <a:latin typeface="+mn-lt"/>
                          <a:ea typeface="Calibri"/>
                          <a:cs typeface="UniversLTPro-65Bold"/>
                        </a:rPr>
                        <a:t>Blank</a:t>
                      </a:r>
                      <a:endParaRPr lang="en-US" sz="1400" dirty="0">
                        <a:effectLst/>
                        <a:latin typeface="+mn-lt"/>
                        <a:ea typeface="Calibri"/>
                        <a:cs typeface="Times New Roman"/>
                      </a:endParaRPr>
                    </a:p>
                  </a:txBody>
                  <a:tcPr marL="45720" marR="1645920" marT="18288" marB="0">
                    <a:lnT>
                      <a:noFill/>
                    </a:lnT>
                  </a:tcPr>
                </a:tc>
                <a:extLst>
                  <a:ext uri="{0D108BD9-81ED-4DB2-BD59-A6C34878D82A}">
                    <a16:rowId xmlns:a16="http://schemas.microsoft.com/office/drawing/2014/main" val="10004"/>
                  </a:ext>
                </a:extLst>
              </a:tr>
              <a:tr h="332014">
                <a:tc>
                  <a:txBody>
                    <a:bodyPr/>
                    <a:lstStyle/>
                    <a:p>
                      <a:pPr marL="457200" marR="0" lvl="1">
                        <a:lnSpc>
                          <a:spcPct val="115000"/>
                        </a:lnSpc>
                        <a:spcBef>
                          <a:spcPts val="0"/>
                        </a:spcBef>
                        <a:spcAft>
                          <a:spcPts val="0"/>
                        </a:spcAft>
                      </a:pPr>
                      <a:r>
                        <a:rPr lang="en-US" sz="1400" b="1" dirty="0">
                          <a:solidFill>
                            <a:schemeClr val="tx1"/>
                          </a:solidFill>
                          <a:effectLst/>
                          <a:latin typeface="+mn-lt"/>
                          <a:ea typeface="Calibri"/>
                          <a:cs typeface="UniversLTPro-65Bold"/>
                        </a:rPr>
                        <a:t>Current Liabilities</a:t>
                      </a:r>
                      <a:endParaRPr lang="en-US" sz="1400" dirty="0">
                        <a:solidFill>
                          <a:schemeClr val="tx1"/>
                        </a:solidFill>
                        <a:effectLst/>
                        <a:latin typeface="+mn-lt"/>
                        <a:ea typeface="Calibri"/>
                        <a:cs typeface="Times New Roman"/>
                      </a:endParaRPr>
                    </a:p>
                  </a:txBody>
                  <a:tcPr marL="45720" marT="18288" marB="0"/>
                </a:tc>
                <a:tc>
                  <a:txBody>
                    <a:bodyPr/>
                    <a:lstStyle/>
                    <a:p>
                      <a:pPr marL="0" marR="0" indent="0" algn="r" defTabSz="914400" rtl="0" eaLnBrk="1" fontAlgn="auto" latinLnBrk="0" hangingPunct="1">
                        <a:lnSpc>
                          <a:spcPct val="115000"/>
                        </a:lnSpc>
                        <a:spcBef>
                          <a:spcPts val="0"/>
                        </a:spcBef>
                        <a:spcAft>
                          <a:spcPts val="0"/>
                        </a:spcAft>
                        <a:buClrTx/>
                        <a:buSzTx/>
                        <a:buFontTx/>
                        <a:buNone/>
                        <a:tabLst/>
                        <a:defRPr/>
                      </a:pPr>
                      <a:r>
                        <a:rPr lang="en-US" sz="1400" kern="1200" dirty="0" smtClean="0">
                          <a:solidFill>
                            <a:schemeClr val="bg1"/>
                          </a:solidFill>
                          <a:latin typeface="+mn-lt"/>
                          <a:ea typeface="+mn-ea"/>
                          <a:cs typeface="+mn-cs"/>
                        </a:rPr>
                        <a:t>Blank</a:t>
                      </a:r>
                      <a:endParaRPr lang="en-US" sz="1400" dirty="0">
                        <a:solidFill>
                          <a:schemeClr val="bg1"/>
                        </a:solidFill>
                        <a:effectLst/>
                        <a:latin typeface="+mn-lt"/>
                        <a:ea typeface="Calibri"/>
                        <a:cs typeface="Times New Roman"/>
                      </a:endParaRPr>
                    </a:p>
                  </a:txBody>
                  <a:tcPr marL="45720" marR="1645920" marT="18288" marB="0"/>
                </a:tc>
                <a:extLst>
                  <a:ext uri="{0D108BD9-81ED-4DB2-BD59-A6C34878D82A}">
                    <a16:rowId xmlns:a16="http://schemas.microsoft.com/office/drawing/2014/main" val="10005"/>
                  </a:ext>
                </a:extLst>
              </a:tr>
              <a:tr h="332014">
                <a:tc>
                  <a:txBody>
                    <a:bodyPr/>
                    <a:lstStyle/>
                    <a:p>
                      <a:pPr marL="914400" marR="0" lvl="2">
                        <a:lnSpc>
                          <a:spcPct val="115000"/>
                        </a:lnSpc>
                        <a:spcBef>
                          <a:spcPts val="0"/>
                        </a:spcBef>
                        <a:spcAft>
                          <a:spcPts val="0"/>
                        </a:spcAft>
                      </a:pPr>
                      <a:r>
                        <a:rPr lang="en-US" sz="1400" dirty="0">
                          <a:solidFill>
                            <a:srgbClr val="000000"/>
                          </a:solidFill>
                          <a:effectLst/>
                          <a:latin typeface="+mn-lt"/>
                          <a:ea typeface="Calibri"/>
                          <a:cs typeface="UniversLTPro-55Roman"/>
                        </a:rPr>
                        <a:t>Credit card balance </a:t>
                      </a:r>
                      <a:endParaRPr lang="en-US" sz="1400" dirty="0">
                        <a:effectLst/>
                        <a:latin typeface="+mn-lt"/>
                        <a:ea typeface="Calibri"/>
                        <a:cs typeface="Times New Roman"/>
                      </a:endParaRPr>
                    </a:p>
                  </a:txBody>
                  <a:tcPr marL="45720" marT="18288" marB="0"/>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Pro-55Roman"/>
                        </a:rPr>
                        <a:t>$2000</a:t>
                      </a:r>
                      <a:endParaRPr lang="en-US" sz="1400" dirty="0">
                        <a:effectLst/>
                        <a:latin typeface="+mn-lt"/>
                        <a:ea typeface="Calibri"/>
                        <a:cs typeface="Times New Roman"/>
                      </a:endParaRPr>
                    </a:p>
                  </a:txBody>
                  <a:tcPr marL="45720" marR="1645920" marT="18288" marB="0"/>
                </a:tc>
                <a:extLst>
                  <a:ext uri="{0D108BD9-81ED-4DB2-BD59-A6C34878D82A}">
                    <a16:rowId xmlns:a16="http://schemas.microsoft.com/office/drawing/2014/main" val="10006"/>
                  </a:ext>
                </a:extLst>
              </a:tr>
              <a:tr h="332014">
                <a:tc>
                  <a:txBody>
                    <a:bodyPr/>
                    <a:lstStyle/>
                    <a:p>
                      <a:pPr marL="914400" marR="0" lvl="2">
                        <a:lnSpc>
                          <a:spcPct val="115000"/>
                        </a:lnSpc>
                        <a:spcBef>
                          <a:spcPts val="0"/>
                        </a:spcBef>
                        <a:spcAft>
                          <a:spcPts val="0"/>
                        </a:spcAft>
                      </a:pPr>
                      <a:r>
                        <a:rPr lang="en-US" sz="1400" dirty="0">
                          <a:solidFill>
                            <a:srgbClr val="000000"/>
                          </a:solidFill>
                          <a:effectLst/>
                          <a:latin typeface="+mn-lt"/>
                          <a:ea typeface="Calibri"/>
                          <a:cs typeface="UniversLTPro-55Roman"/>
                        </a:rPr>
                        <a:t>Total current liabilities </a:t>
                      </a:r>
                      <a:endParaRPr lang="en-US" sz="1400" dirty="0">
                        <a:effectLst/>
                        <a:latin typeface="+mn-lt"/>
                        <a:ea typeface="Calibri"/>
                        <a:cs typeface="Times New Roman"/>
                      </a:endParaRPr>
                    </a:p>
                  </a:txBody>
                  <a:tcPr marL="45720" marT="18288" marB="0"/>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Pro-55Roman"/>
                        </a:rPr>
                        <a:t>2000</a:t>
                      </a:r>
                      <a:endParaRPr lang="en-US" sz="1400" dirty="0">
                        <a:effectLst/>
                        <a:latin typeface="+mn-lt"/>
                        <a:ea typeface="Calibri"/>
                        <a:cs typeface="Times New Roman"/>
                      </a:endParaRPr>
                    </a:p>
                  </a:txBody>
                  <a:tcPr marL="45720" marR="1645920" marT="18288" marB="0"/>
                </a:tc>
                <a:extLst>
                  <a:ext uri="{0D108BD9-81ED-4DB2-BD59-A6C34878D82A}">
                    <a16:rowId xmlns:a16="http://schemas.microsoft.com/office/drawing/2014/main" val="10007"/>
                  </a:ext>
                </a:extLst>
              </a:tr>
              <a:tr h="332014">
                <a:tc>
                  <a:txBody>
                    <a:bodyPr/>
                    <a:lstStyle/>
                    <a:p>
                      <a:pPr marL="457200" marR="0" lvl="1">
                        <a:lnSpc>
                          <a:spcPct val="115000"/>
                        </a:lnSpc>
                        <a:spcBef>
                          <a:spcPts val="0"/>
                        </a:spcBef>
                        <a:spcAft>
                          <a:spcPts val="0"/>
                        </a:spcAft>
                      </a:pPr>
                      <a:r>
                        <a:rPr lang="en-US" sz="1400" b="1" dirty="0">
                          <a:solidFill>
                            <a:schemeClr val="tx1"/>
                          </a:solidFill>
                          <a:effectLst/>
                          <a:latin typeface="+mn-lt"/>
                          <a:ea typeface="Calibri"/>
                          <a:cs typeface="UniversLTPro-65Bold"/>
                        </a:rPr>
                        <a:t>Long-Term Liabilities</a:t>
                      </a:r>
                      <a:endParaRPr lang="en-US" sz="1400" dirty="0">
                        <a:solidFill>
                          <a:schemeClr val="tx1"/>
                        </a:solidFill>
                        <a:effectLst/>
                        <a:latin typeface="+mn-lt"/>
                        <a:ea typeface="Calibri"/>
                        <a:cs typeface="Times New Roman"/>
                      </a:endParaRPr>
                    </a:p>
                  </a:txBody>
                  <a:tcPr marL="45720" marT="18288" marB="0"/>
                </a:tc>
                <a:tc>
                  <a:txBody>
                    <a:bodyPr/>
                    <a:lstStyle/>
                    <a:p>
                      <a:pPr marL="0" marR="0" algn="r">
                        <a:lnSpc>
                          <a:spcPct val="115000"/>
                        </a:lnSpc>
                        <a:spcBef>
                          <a:spcPts val="0"/>
                        </a:spcBef>
                        <a:spcAft>
                          <a:spcPts val="0"/>
                        </a:spcAft>
                      </a:pPr>
                      <a:r>
                        <a:rPr lang="en-US" sz="1400" dirty="0" smtClean="0">
                          <a:solidFill>
                            <a:srgbClr val="000000"/>
                          </a:solidFill>
                          <a:effectLst/>
                          <a:latin typeface="+mn-lt"/>
                          <a:ea typeface="Calibri"/>
                          <a:cs typeface="UniversLTPro-55Roman"/>
                        </a:rPr>
                        <a:t> </a:t>
                      </a:r>
                      <a:r>
                        <a:rPr lang="en-US" sz="1400" b="0" dirty="0" smtClean="0">
                          <a:solidFill>
                            <a:schemeClr val="bg1"/>
                          </a:solidFill>
                          <a:effectLst/>
                          <a:latin typeface="+mn-lt"/>
                          <a:ea typeface="Calibri"/>
                          <a:cs typeface="UniversLTPro-65Bold"/>
                        </a:rPr>
                        <a:t>Blank</a:t>
                      </a:r>
                      <a:endParaRPr lang="en-US" sz="1400" dirty="0">
                        <a:effectLst/>
                        <a:latin typeface="+mn-lt"/>
                        <a:ea typeface="Calibri"/>
                        <a:cs typeface="Times New Roman"/>
                      </a:endParaRPr>
                    </a:p>
                  </a:txBody>
                  <a:tcPr marL="45720" marR="1645920" marT="18288" marB="0"/>
                </a:tc>
                <a:extLst>
                  <a:ext uri="{0D108BD9-81ED-4DB2-BD59-A6C34878D82A}">
                    <a16:rowId xmlns:a16="http://schemas.microsoft.com/office/drawing/2014/main" val="10008"/>
                  </a:ext>
                </a:extLst>
              </a:tr>
              <a:tr h="332014">
                <a:tc>
                  <a:txBody>
                    <a:bodyPr/>
                    <a:lstStyle/>
                    <a:p>
                      <a:pPr marL="914400" marR="0" lvl="2">
                        <a:lnSpc>
                          <a:spcPct val="115000"/>
                        </a:lnSpc>
                        <a:spcBef>
                          <a:spcPts val="0"/>
                        </a:spcBef>
                        <a:spcAft>
                          <a:spcPts val="0"/>
                        </a:spcAft>
                      </a:pPr>
                      <a:r>
                        <a:rPr lang="en-US" sz="1400" dirty="0">
                          <a:solidFill>
                            <a:srgbClr val="000000"/>
                          </a:solidFill>
                          <a:effectLst/>
                          <a:latin typeface="+mn-lt"/>
                          <a:ea typeface="Calibri"/>
                          <a:cs typeface="UniversLTPro-55Roman"/>
                        </a:rPr>
                        <a:t>Mortgage </a:t>
                      </a:r>
                      <a:endParaRPr lang="en-US" sz="1400" dirty="0">
                        <a:effectLst/>
                        <a:latin typeface="+mn-lt"/>
                        <a:ea typeface="Calibri"/>
                        <a:cs typeface="Times New Roman"/>
                      </a:endParaRPr>
                    </a:p>
                  </a:txBody>
                  <a:tcPr marL="45720" marT="18288" marB="0"/>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Pro-55Roman"/>
                        </a:rPr>
                        <a:t>0</a:t>
                      </a:r>
                      <a:endParaRPr lang="en-US" sz="1400" dirty="0">
                        <a:effectLst/>
                        <a:latin typeface="+mn-lt"/>
                        <a:ea typeface="Calibri"/>
                        <a:cs typeface="Times New Roman"/>
                      </a:endParaRPr>
                    </a:p>
                  </a:txBody>
                  <a:tcPr marL="45720" marR="1645920" marT="18288" marB="0"/>
                </a:tc>
                <a:extLst>
                  <a:ext uri="{0D108BD9-81ED-4DB2-BD59-A6C34878D82A}">
                    <a16:rowId xmlns:a16="http://schemas.microsoft.com/office/drawing/2014/main" val="10009"/>
                  </a:ext>
                </a:extLst>
              </a:tr>
              <a:tr h="332014">
                <a:tc>
                  <a:txBody>
                    <a:bodyPr/>
                    <a:lstStyle/>
                    <a:p>
                      <a:pPr marL="914400" marR="0" lvl="2">
                        <a:lnSpc>
                          <a:spcPct val="115000"/>
                        </a:lnSpc>
                        <a:spcBef>
                          <a:spcPts val="0"/>
                        </a:spcBef>
                        <a:spcAft>
                          <a:spcPts val="0"/>
                        </a:spcAft>
                      </a:pPr>
                      <a:r>
                        <a:rPr lang="en-US" sz="1400" dirty="0">
                          <a:solidFill>
                            <a:srgbClr val="000000"/>
                          </a:solidFill>
                          <a:effectLst/>
                          <a:latin typeface="+mn-lt"/>
                          <a:ea typeface="Calibri"/>
                          <a:cs typeface="UniversLTPro-55Roman"/>
                        </a:rPr>
                        <a:t>Car Loan </a:t>
                      </a:r>
                      <a:endParaRPr lang="en-US" sz="1400" dirty="0">
                        <a:effectLst/>
                        <a:latin typeface="+mn-lt"/>
                        <a:ea typeface="Calibri"/>
                        <a:cs typeface="Times New Roman"/>
                      </a:endParaRPr>
                    </a:p>
                  </a:txBody>
                  <a:tcPr marL="45720" marT="18288" marB="0"/>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Pro-55Roman"/>
                        </a:rPr>
                        <a:t>0</a:t>
                      </a:r>
                      <a:endParaRPr lang="en-US" sz="1400" dirty="0">
                        <a:effectLst/>
                        <a:latin typeface="+mn-lt"/>
                        <a:ea typeface="Calibri"/>
                        <a:cs typeface="Times New Roman"/>
                      </a:endParaRPr>
                    </a:p>
                  </a:txBody>
                  <a:tcPr marL="45720" marR="1645920" marT="18288" marB="0"/>
                </a:tc>
                <a:extLst>
                  <a:ext uri="{0D108BD9-81ED-4DB2-BD59-A6C34878D82A}">
                    <a16:rowId xmlns:a16="http://schemas.microsoft.com/office/drawing/2014/main" val="10010"/>
                  </a:ext>
                </a:extLst>
              </a:tr>
              <a:tr h="332014">
                <a:tc>
                  <a:txBody>
                    <a:bodyPr/>
                    <a:lstStyle/>
                    <a:p>
                      <a:pPr marL="914400" marR="0" lvl="2">
                        <a:lnSpc>
                          <a:spcPct val="115000"/>
                        </a:lnSpc>
                        <a:spcBef>
                          <a:spcPts val="0"/>
                        </a:spcBef>
                        <a:spcAft>
                          <a:spcPts val="0"/>
                        </a:spcAft>
                      </a:pPr>
                      <a:r>
                        <a:rPr lang="en-US" sz="1400" dirty="0">
                          <a:solidFill>
                            <a:srgbClr val="000000"/>
                          </a:solidFill>
                          <a:effectLst/>
                          <a:latin typeface="+mn-lt"/>
                          <a:ea typeface="Calibri"/>
                          <a:cs typeface="UniversLTPro-55Roman"/>
                        </a:rPr>
                        <a:t>Total long-term liabilities </a:t>
                      </a:r>
                      <a:endParaRPr lang="en-US" sz="1400" dirty="0">
                        <a:effectLst/>
                        <a:latin typeface="+mn-lt"/>
                        <a:ea typeface="Calibri"/>
                        <a:cs typeface="Times New Roman"/>
                      </a:endParaRPr>
                    </a:p>
                  </a:txBody>
                  <a:tcPr marL="45720" marT="18288" marB="0"/>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Pro-55Roman"/>
                        </a:rPr>
                        <a:t>0</a:t>
                      </a:r>
                      <a:endParaRPr lang="en-US" sz="1400" dirty="0">
                        <a:effectLst/>
                        <a:latin typeface="+mn-lt"/>
                        <a:ea typeface="Calibri"/>
                        <a:cs typeface="Times New Roman"/>
                      </a:endParaRPr>
                    </a:p>
                  </a:txBody>
                  <a:tcPr marL="45720" marR="1645920" marT="18288" marB="0"/>
                </a:tc>
                <a:extLst>
                  <a:ext uri="{0D108BD9-81ED-4DB2-BD59-A6C34878D82A}">
                    <a16:rowId xmlns:a16="http://schemas.microsoft.com/office/drawing/2014/main" val="10011"/>
                  </a:ext>
                </a:extLst>
              </a:tr>
              <a:tr h="332014">
                <a:tc>
                  <a:txBody>
                    <a:bodyPr/>
                    <a:lstStyle/>
                    <a:p>
                      <a:pPr marL="914400" marR="0" lvl="2">
                        <a:lnSpc>
                          <a:spcPct val="115000"/>
                        </a:lnSpc>
                        <a:spcBef>
                          <a:spcPts val="0"/>
                        </a:spcBef>
                        <a:spcAft>
                          <a:spcPts val="0"/>
                        </a:spcAft>
                      </a:pPr>
                      <a:r>
                        <a:rPr lang="en-US" sz="1400" b="1" dirty="0">
                          <a:solidFill>
                            <a:srgbClr val="000000"/>
                          </a:solidFill>
                          <a:effectLst/>
                          <a:latin typeface="+mn-lt"/>
                          <a:ea typeface="Calibri"/>
                          <a:cs typeface="UniversLTPro-65Bold"/>
                        </a:rPr>
                        <a:t>Total Liabilities </a:t>
                      </a:r>
                      <a:endParaRPr lang="en-US" sz="1400" dirty="0">
                        <a:effectLst/>
                        <a:latin typeface="+mn-lt"/>
                        <a:ea typeface="Calibri"/>
                        <a:cs typeface="Times New Roman"/>
                      </a:endParaRPr>
                    </a:p>
                  </a:txBody>
                  <a:tcPr marL="45720" marT="18288" marB="0"/>
                </a:tc>
                <a:tc>
                  <a:txBody>
                    <a:bodyPr/>
                    <a:lstStyle/>
                    <a:p>
                      <a:pPr marL="0" marR="0" algn="r">
                        <a:lnSpc>
                          <a:spcPct val="115000"/>
                        </a:lnSpc>
                        <a:spcBef>
                          <a:spcPts val="0"/>
                        </a:spcBef>
                        <a:spcAft>
                          <a:spcPts val="0"/>
                        </a:spcAft>
                      </a:pPr>
                      <a:r>
                        <a:rPr lang="en-US" sz="1400" b="1" dirty="0">
                          <a:solidFill>
                            <a:srgbClr val="000000"/>
                          </a:solidFill>
                          <a:effectLst/>
                          <a:latin typeface="+mn-lt"/>
                          <a:ea typeface="Calibri"/>
                          <a:cs typeface="UniversLTPro-65Bold"/>
                        </a:rPr>
                        <a:t>$2000</a:t>
                      </a:r>
                      <a:endParaRPr lang="en-US" sz="1400" dirty="0">
                        <a:effectLst/>
                        <a:latin typeface="+mn-lt"/>
                        <a:ea typeface="Calibri"/>
                        <a:cs typeface="Times New Roman"/>
                      </a:endParaRPr>
                    </a:p>
                  </a:txBody>
                  <a:tcPr marL="45720" marR="1645920" marT="18288" marB="0"/>
                </a:tc>
                <a:extLst>
                  <a:ext uri="{0D108BD9-81ED-4DB2-BD59-A6C34878D82A}">
                    <a16:rowId xmlns:a16="http://schemas.microsoft.com/office/drawing/2014/main" val="10012"/>
                  </a:ext>
                </a:extLst>
              </a:tr>
              <a:tr h="332014">
                <a:tc>
                  <a:txBody>
                    <a:bodyPr/>
                    <a:lstStyle/>
                    <a:p>
                      <a:pPr marL="914400" marR="0" lvl="2">
                        <a:lnSpc>
                          <a:spcPct val="115000"/>
                        </a:lnSpc>
                        <a:spcBef>
                          <a:spcPts val="0"/>
                        </a:spcBef>
                        <a:spcAft>
                          <a:spcPts val="0"/>
                        </a:spcAft>
                      </a:pPr>
                      <a:r>
                        <a:rPr lang="en-US" sz="1400" b="1" dirty="0">
                          <a:solidFill>
                            <a:srgbClr val="000000"/>
                          </a:solidFill>
                          <a:effectLst/>
                          <a:latin typeface="+mn-lt"/>
                          <a:ea typeface="Calibri"/>
                          <a:cs typeface="UniversLTPro-65Bold"/>
                        </a:rPr>
                        <a:t>Net Worth </a:t>
                      </a:r>
                      <a:endParaRPr lang="en-US" sz="1400" dirty="0">
                        <a:effectLst/>
                        <a:latin typeface="+mn-lt"/>
                        <a:ea typeface="Calibri"/>
                        <a:cs typeface="Times New Roman"/>
                      </a:endParaRPr>
                    </a:p>
                  </a:txBody>
                  <a:tcPr marL="45720" marT="18288" marB="0"/>
                </a:tc>
                <a:tc>
                  <a:txBody>
                    <a:bodyPr/>
                    <a:lstStyle/>
                    <a:p>
                      <a:pPr marL="0" marR="0" algn="r">
                        <a:lnSpc>
                          <a:spcPct val="115000"/>
                        </a:lnSpc>
                        <a:spcBef>
                          <a:spcPts val="0"/>
                        </a:spcBef>
                        <a:spcAft>
                          <a:spcPts val="0"/>
                        </a:spcAft>
                      </a:pPr>
                      <a:r>
                        <a:rPr lang="en-US" sz="1400" b="1" dirty="0">
                          <a:solidFill>
                            <a:srgbClr val="000000"/>
                          </a:solidFill>
                          <a:effectLst/>
                          <a:latin typeface="+mn-lt"/>
                          <a:ea typeface="Calibri"/>
                          <a:cs typeface="UniversLTPro-65Bold"/>
                        </a:rPr>
                        <a:t>$7000</a:t>
                      </a:r>
                      <a:endParaRPr lang="en-US" sz="1400" dirty="0">
                        <a:effectLst/>
                        <a:latin typeface="+mn-lt"/>
                        <a:ea typeface="Calibri"/>
                        <a:cs typeface="Times New Roman"/>
                      </a:endParaRPr>
                    </a:p>
                  </a:txBody>
                  <a:tcPr marL="45720" marR="1645920" marT="18288" marB="0"/>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148951814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Balance Sheet Example </a:t>
            </a:r>
            <a:r>
              <a:rPr lang="en-US" dirty="0" smtClean="0"/>
              <a:t>Two </a:t>
            </a:r>
            <a:r>
              <a:rPr lang="en-US" sz="2000" b="0" dirty="0"/>
              <a:t>(1 of </a:t>
            </a:r>
            <a:r>
              <a:rPr lang="en-US" sz="2000" b="0" dirty="0" smtClean="0"/>
              <a:t>4)</a:t>
            </a:r>
            <a:endParaRPr lang="en-US" sz="2000" dirty="0"/>
          </a:p>
        </p:txBody>
      </p:sp>
      <p:sp>
        <p:nvSpPr>
          <p:cNvPr id="3" name="Content Placeholder 2"/>
          <p:cNvSpPr>
            <a:spLocks noGrp="1"/>
          </p:cNvSpPr>
          <p:nvPr>
            <p:ph idx="1"/>
          </p:nvPr>
        </p:nvSpPr>
        <p:spPr>
          <a:xfrm>
            <a:off x="457200" y="1600200"/>
            <a:ext cx="7772400" cy="4525963"/>
          </a:xfrm>
        </p:spPr>
        <p:txBody>
          <a:bodyPr/>
          <a:lstStyle/>
          <a:p>
            <a:pPr marL="0" indent="0">
              <a:buNone/>
            </a:pPr>
            <a:r>
              <a:rPr lang="en-US" sz="2400" dirty="0"/>
              <a:t>Rhea Kennedy is considering purchasing a new car for $20 000. To make the purchase, she would: </a:t>
            </a:r>
          </a:p>
          <a:p>
            <a:r>
              <a:rPr lang="en-US" sz="2400" dirty="0"/>
              <a:t>Trade in her existing car, which has a market value of about $1000.</a:t>
            </a:r>
          </a:p>
          <a:p>
            <a:r>
              <a:rPr lang="en-US" sz="2400" dirty="0"/>
              <a:t>Write a </a:t>
            </a:r>
            <a:r>
              <a:rPr lang="en-US" sz="2400" dirty="0" err="1"/>
              <a:t>cheque</a:t>
            </a:r>
            <a:r>
              <a:rPr lang="en-US" sz="2400" dirty="0"/>
              <a:t> for $3000 as a down payment on the car.</a:t>
            </a:r>
          </a:p>
          <a:p>
            <a:r>
              <a:rPr lang="en-US" sz="2400" dirty="0"/>
              <a:t>Obtain a five-year loan for $16 000 to cover the remaining amount owed to the car dealer</a:t>
            </a:r>
            <a:r>
              <a:rPr lang="en-US" sz="2400" dirty="0" smtClean="0"/>
              <a:t>.</a:t>
            </a:r>
          </a:p>
          <a:p>
            <a:pPr marL="0" indent="0">
              <a:buNone/>
            </a:pPr>
            <a:r>
              <a:rPr lang="en-US" sz="2400" dirty="0" smtClean="0"/>
              <a:t>Her </a:t>
            </a:r>
            <a:r>
              <a:rPr lang="en-US" sz="2400" dirty="0"/>
              <a:t>personal balance sheet would be affected as shown in Exhibit 3.9 and explained next</a:t>
            </a:r>
            <a:r>
              <a:rPr lang="en-US" sz="2400" dirty="0" smtClean="0"/>
              <a:t>.</a:t>
            </a:r>
            <a:endParaRPr lang="en-US" sz="2400" dirty="0"/>
          </a:p>
        </p:txBody>
      </p:sp>
    </p:spTree>
    <p:extLst>
      <p:ext uri="{BB962C8B-B14F-4D97-AF65-F5344CB8AC3E}">
        <p14:creationId xmlns:p14="http://schemas.microsoft.com/office/powerpoint/2010/main" val="114573277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Balance Sheet Example </a:t>
            </a:r>
            <a:r>
              <a:rPr lang="en-US" dirty="0" smtClean="0"/>
              <a:t>Two </a:t>
            </a:r>
            <a:r>
              <a:rPr lang="en-US" sz="2000" b="0" dirty="0" smtClean="0"/>
              <a:t>(2 </a:t>
            </a:r>
            <a:r>
              <a:rPr lang="en-US" sz="2000" b="0" dirty="0"/>
              <a:t>of </a:t>
            </a:r>
            <a:r>
              <a:rPr lang="en-US" sz="2000" b="0" dirty="0" smtClean="0"/>
              <a:t>4)</a:t>
            </a:r>
            <a:endParaRPr lang="en-US" sz="2000" dirty="0"/>
          </a:p>
        </p:txBody>
      </p:sp>
      <p:sp>
        <p:nvSpPr>
          <p:cNvPr id="3" name="Content Placeholder 2"/>
          <p:cNvSpPr>
            <a:spLocks noGrp="1"/>
          </p:cNvSpPr>
          <p:nvPr>
            <p:ph idx="1"/>
          </p:nvPr>
        </p:nvSpPr>
        <p:spPr/>
        <p:txBody>
          <a:bodyPr/>
          <a:lstStyle/>
          <a:p>
            <a:pPr marL="0" indent="0">
              <a:buNone/>
            </a:pPr>
            <a:r>
              <a:rPr lang="en-US" sz="2400" b="1" dirty="0" smtClean="0"/>
              <a:t>Change </a:t>
            </a:r>
            <a:r>
              <a:rPr lang="en-US" sz="2400" b="1" dirty="0"/>
              <a:t>in Rhea’s Assets. </a:t>
            </a:r>
            <a:r>
              <a:rPr lang="en-US" sz="2400" dirty="0"/>
              <a:t>Rhea’s assets would change as follows:</a:t>
            </a:r>
          </a:p>
          <a:p>
            <a:r>
              <a:rPr lang="en-US" sz="2400" dirty="0"/>
              <a:t>Her car would now have a market value of $20 000 instead of $1000.</a:t>
            </a:r>
          </a:p>
          <a:p>
            <a:r>
              <a:rPr lang="en-US" sz="2400" dirty="0"/>
              <a:t>Her </a:t>
            </a:r>
            <a:r>
              <a:rPr lang="en-US" sz="2400" dirty="0" err="1"/>
              <a:t>chequing</a:t>
            </a:r>
            <a:r>
              <a:rPr lang="en-US" sz="2400" dirty="0"/>
              <a:t> account balance would be reduced from $3500 to $500.</a:t>
            </a:r>
          </a:p>
          <a:p>
            <a:pPr marL="0" indent="0">
              <a:buNone/>
            </a:pPr>
            <a:r>
              <a:rPr lang="en-US" sz="2400" dirty="0"/>
              <a:t>Thus, her total assets would increase by $16 000 (her new car would be valued at $19 000 more than her old one, but her </a:t>
            </a:r>
            <a:r>
              <a:rPr lang="en-US" sz="2400" dirty="0" err="1"/>
              <a:t>chequing</a:t>
            </a:r>
            <a:r>
              <a:rPr lang="en-US" sz="2400" dirty="0"/>
              <a:t> account would be reduced by $3000</a:t>
            </a:r>
            <a:r>
              <a:rPr lang="en-US" sz="2400" dirty="0" smtClean="0"/>
              <a:t>).</a:t>
            </a:r>
            <a:endParaRPr lang="en-US" sz="2400" dirty="0"/>
          </a:p>
        </p:txBody>
      </p:sp>
    </p:spTree>
    <p:extLst>
      <p:ext uri="{BB962C8B-B14F-4D97-AF65-F5344CB8AC3E}">
        <p14:creationId xmlns:p14="http://schemas.microsoft.com/office/powerpoint/2010/main" val="303891379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Balance Sheet Example </a:t>
            </a:r>
            <a:r>
              <a:rPr lang="en-US" dirty="0" smtClean="0"/>
              <a:t>Two </a:t>
            </a:r>
            <a:r>
              <a:rPr lang="en-US" sz="2000" b="0" dirty="0" smtClean="0"/>
              <a:t>(3 </a:t>
            </a:r>
            <a:r>
              <a:rPr lang="en-US" sz="2000" b="0" dirty="0"/>
              <a:t>of </a:t>
            </a:r>
            <a:r>
              <a:rPr lang="en-US" sz="2000" b="0" dirty="0" smtClean="0"/>
              <a:t>4)</a:t>
            </a:r>
            <a:endParaRPr lang="en-US" sz="2000" dirty="0"/>
          </a:p>
        </p:txBody>
      </p:sp>
      <p:sp>
        <p:nvSpPr>
          <p:cNvPr id="3" name="Content Placeholder 2"/>
          <p:cNvSpPr>
            <a:spLocks noGrp="1"/>
          </p:cNvSpPr>
          <p:nvPr>
            <p:ph idx="1"/>
          </p:nvPr>
        </p:nvSpPr>
        <p:spPr>
          <a:xfrm>
            <a:off x="457200" y="1600200"/>
            <a:ext cx="8458200" cy="4572000"/>
          </a:xfrm>
        </p:spPr>
        <p:txBody>
          <a:bodyPr/>
          <a:lstStyle/>
          <a:p>
            <a:pPr marL="0" indent="0">
              <a:buNone/>
            </a:pPr>
            <a:r>
              <a:rPr lang="en-US" sz="2200" b="1" dirty="0" smtClean="0"/>
              <a:t>Change </a:t>
            </a:r>
            <a:r>
              <a:rPr lang="en-US" sz="2200" b="1" dirty="0"/>
              <a:t>in Rhea’s Liabilities. </a:t>
            </a:r>
            <a:r>
              <a:rPr lang="en-US" sz="2200" dirty="0"/>
              <a:t>Rhea’s liabilities would also change:</a:t>
            </a:r>
          </a:p>
          <a:p>
            <a:r>
              <a:rPr lang="en-US" sz="2200" dirty="0"/>
              <a:t>She would now have a long-term liability of $16 000 as a result of the car loan. </a:t>
            </a:r>
            <a:endParaRPr lang="en-US" sz="2200" dirty="0" smtClean="0"/>
          </a:p>
          <a:p>
            <a:pPr marL="0" indent="0">
              <a:buNone/>
            </a:pPr>
            <a:r>
              <a:rPr lang="en-US" sz="2200" dirty="0" smtClean="0"/>
              <a:t>Therefore</a:t>
            </a:r>
            <a:r>
              <a:rPr lang="en-US" sz="2200" dirty="0"/>
              <a:t>, her total liabilities would increase by $16 000 if she purchases the car.</a:t>
            </a:r>
          </a:p>
          <a:p>
            <a:pPr marL="0" indent="0">
              <a:buNone/>
            </a:pPr>
            <a:r>
              <a:rPr lang="en-US" sz="2200" b="1" dirty="0"/>
              <a:t>Change in Rhea’s Net Worth. </a:t>
            </a:r>
            <a:r>
              <a:rPr lang="en-US" sz="2200" dirty="0"/>
              <a:t>If Rhea purchases the car, her net worth would be:</a:t>
            </a:r>
          </a:p>
          <a:p>
            <a:pPr marL="1030288" indent="-1030288">
              <a:buNone/>
            </a:pPr>
            <a:r>
              <a:rPr lang="en-US" sz="2200" dirty="0"/>
              <a:t>Net Worth = Total Assets − Total Liabilities</a:t>
            </a:r>
          </a:p>
          <a:p>
            <a:pPr marL="1311275" indent="0">
              <a:buNone/>
            </a:pPr>
            <a:r>
              <a:rPr lang="en-US" sz="2200" dirty="0" smtClean="0"/>
              <a:t>= </a:t>
            </a:r>
            <a:r>
              <a:rPr lang="en-US" sz="2200" dirty="0"/>
              <a:t>$25 000 − $18 000</a:t>
            </a:r>
          </a:p>
          <a:p>
            <a:pPr marL="1311275" indent="0">
              <a:buNone/>
            </a:pPr>
            <a:r>
              <a:rPr lang="en-US" sz="2200" dirty="0" smtClean="0"/>
              <a:t>= </a:t>
            </a:r>
            <a:r>
              <a:rPr lang="en-US" sz="2200" dirty="0"/>
              <a:t>$</a:t>
            </a:r>
            <a:r>
              <a:rPr lang="en-US" sz="2200" dirty="0" smtClean="0"/>
              <a:t>7000</a:t>
            </a:r>
            <a:endParaRPr lang="en-US" sz="2200" dirty="0"/>
          </a:p>
        </p:txBody>
      </p:sp>
    </p:spTree>
    <p:extLst>
      <p:ext uri="{BB962C8B-B14F-4D97-AF65-F5344CB8AC3E}">
        <p14:creationId xmlns:p14="http://schemas.microsoft.com/office/powerpoint/2010/main" val="338150152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Balance Sheet Example </a:t>
            </a:r>
            <a:r>
              <a:rPr lang="en-US" dirty="0" smtClean="0"/>
              <a:t>Two </a:t>
            </a:r>
            <a:r>
              <a:rPr lang="en-US" sz="2000" b="0" dirty="0" smtClean="0"/>
              <a:t>(4 </a:t>
            </a:r>
            <a:r>
              <a:rPr lang="en-US" sz="2000" b="0" dirty="0"/>
              <a:t>of </a:t>
            </a:r>
            <a:r>
              <a:rPr lang="en-US" sz="2000" b="0" dirty="0" smtClean="0"/>
              <a:t>4)</a:t>
            </a:r>
            <a:endParaRPr lang="en-US" sz="2000" dirty="0"/>
          </a:p>
        </p:txBody>
      </p:sp>
      <p:sp>
        <p:nvSpPr>
          <p:cNvPr id="3" name="Content Placeholder 2"/>
          <p:cNvSpPr>
            <a:spLocks noGrp="1"/>
          </p:cNvSpPr>
          <p:nvPr>
            <p:ph idx="1"/>
          </p:nvPr>
        </p:nvSpPr>
        <p:spPr/>
        <p:txBody>
          <a:bodyPr/>
          <a:lstStyle/>
          <a:p>
            <a:pPr marL="0" indent="0">
              <a:buNone/>
            </a:pPr>
            <a:r>
              <a:rPr lang="en-US" sz="2400" dirty="0" smtClean="0"/>
              <a:t>Rhea’s </a:t>
            </a:r>
            <a:r>
              <a:rPr lang="en-US" sz="2400" dirty="0"/>
              <a:t>net worth would remain unchanged as a result of buying the car because her total assets and total liabilities would increase by the same amount.</a:t>
            </a:r>
          </a:p>
          <a:p>
            <a:pPr marL="0" indent="0">
              <a:buNone/>
            </a:pPr>
            <a:r>
              <a:rPr lang="en-US" sz="2400" b="1" dirty="0"/>
              <a:t>Rhea’s Decision. </a:t>
            </a:r>
            <a:r>
              <a:rPr lang="en-US" sz="2400" dirty="0"/>
              <a:t>Because the purchase of a new car will not increase her net worth, she decides not to purchase the car at this time. Still, she is concerned that her old car will require a lot of maintenance in the future, so she will likely buy a car in a few months once she improves her financial position</a:t>
            </a:r>
            <a:r>
              <a:rPr lang="en-US" sz="2400" dirty="0" smtClean="0"/>
              <a:t>.</a:t>
            </a:r>
            <a:endParaRPr lang="en-US" sz="2400" dirty="0"/>
          </a:p>
        </p:txBody>
      </p:sp>
    </p:spTree>
    <p:extLst>
      <p:ext uri="{BB962C8B-B14F-4D97-AF65-F5344CB8AC3E}">
        <p14:creationId xmlns:p14="http://schemas.microsoft.com/office/powerpoint/2010/main" val="211363874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584728"/>
          </a:xfrm>
        </p:spPr>
        <p:txBody>
          <a:bodyPr anchor="t"/>
          <a:lstStyle/>
          <a:p>
            <a:r>
              <a:rPr lang="en-US" dirty="0"/>
              <a:t>Personal Balance Sheet Solution </a:t>
            </a:r>
            <a:r>
              <a:rPr lang="en-US" dirty="0" smtClean="0"/>
              <a:t>Two </a:t>
            </a:r>
            <a:r>
              <a:rPr lang="en-US" sz="2000" b="0" dirty="0"/>
              <a:t>(1 of 2)</a:t>
            </a:r>
            <a:endParaRPr lang="en-US" sz="2000" dirty="0"/>
          </a:p>
        </p:txBody>
      </p:sp>
      <p:sp>
        <p:nvSpPr>
          <p:cNvPr id="3" name="Content Placeholder 2"/>
          <p:cNvSpPr>
            <a:spLocks noGrp="1"/>
          </p:cNvSpPr>
          <p:nvPr>
            <p:ph idx="1"/>
          </p:nvPr>
        </p:nvSpPr>
        <p:spPr>
          <a:xfrm>
            <a:off x="457200" y="914400"/>
            <a:ext cx="8229600" cy="762000"/>
          </a:xfrm>
        </p:spPr>
        <p:txBody>
          <a:bodyPr/>
          <a:lstStyle/>
          <a:p>
            <a:pPr marL="0" indent="0">
              <a:buNone/>
            </a:pPr>
            <a:r>
              <a:rPr lang="en-US" sz="2400" b="1" dirty="0" smtClean="0"/>
              <a:t>Exhibit 3.9</a:t>
            </a:r>
            <a:r>
              <a:rPr lang="en-US" sz="2400" dirty="0" smtClean="0"/>
              <a:t> </a:t>
            </a:r>
            <a:r>
              <a:rPr lang="en-US" sz="2400" dirty="0"/>
              <a:t>Rhea’s Personal Balance Sheet if She Buys a New Car</a:t>
            </a:r>
          </a:p>
        </p:txBody>
      </p:sp>
      <p:graphicFrame>
        <p:nvGraphicFramePr>
          <p:cNvPr id="5" name="Table 4"/>
          <p:cNvGraphicFramePr>
            <a:graphicFrameLocks noGrp="1"/>
          </p:cNvGraphicFramePr>
          <p:nvPr>
            <p:extLst>
              <p:ext uri="{D42A27DB-BD31-4B8C-83A1-F6EECF244321}">
                <p14:modId xmlns:p14="http://schemas.microsoft.com/office/powerpoint/2010/main" val="353515883"/>
              </p:ext>
            </p:extLst>
          </p:nvPr>
        </p:nvGraphicFramePr>
        <p:xfrm>
          <a:off x="457200" y="1905000"/>
          <a:ext cx="7924800" cy="4079240"/>
        </p:xfrm>
        <a:graphic>
          <a:graphicData uri="http://schemas.openxmlformats.org/drawingml/2006/table">
            <a:tbl>
              <a:tblPr firstRow="1">
                <a:tableStyleId>{3B4B98B0-60AC-42C2-AFA5-B58CD77FA1E5}</a:tableStyleId>
              </a:tblPr>
              <a:tblGrid>
                <a:gridCol w="3048000">
                  <a:extLst>
                    <a:ext uri="{9D8B030D-6E8A-4147-A177-3AD203B41FA5}">
                      <a16:colId xmlns:a16="http://schemas.microsoft.com/office/drawing/2014/main" val="20000"/>
                    </a:ext>
                  </a:extLst>
                </a:gridCol>
                <a:gridCol w="2235200">
                  <a:extLst>
                    <a:ext uri="{9D8B030D-6E8A-4147-A177-3AD203B41FA5}">
                      <a16:colId xmlns:a16="http://schemas.microsoft.com/office/drawing/2014/main" val="20001"/>
                    </a:ext>
                  </a:extLst>
                </a:gridCol>
                <a:gridCol w="2641600">
                  <a:extLst>
                    <a:ext uri="{9D8B030D-6E8A-4147-A177-3AD203B41FA5}">
                      <a16:colId xmlns:a16="http://schemas.microsoft.com/office/drawing/2014/main" val="20002"/>
                    </a:ext>
                  </a:extLst>
                </a:gridCol>
              </a:tblGrid>
              <a:tr h="370840">
                <a:tc>
                  <a:txBody>
                    <a:bodyPr/>
                    <a:lstStyle/>
                    <a:p>
                      <a:pPr marL="0" marR="0">
                        <a:lnSpc>
                          <a:spcPct val="115000"/>
                        </a:lnSpc>
                        <a:spcBef>
                          <a:spcPts val="0"/>
                        </a:spcBef>
                        <a:spcAft>
                          <a:spcPts val="0"/>
                        </a:spcAft>
                      </a:pPr>
                      <a:r>
                        <a:rPr lang="en-US" sz="1400" b="1" dirty="0">
                          <a:solidFill>
                            <a:srgbClr val="C00000"/>
                          </a:solidFill>
                          <a:effectLst/>
                          <a:latin typeface="+mn-lt"/>
                          <a:ea typeface="Calibri"/>
                          <a:cs typeface="UniversLTPro-65Bold"/>
                        </a:rPr>
                        <a:t>Assets </a:t>
                      </a:r>
                      <a:endParaRPr lang="en-US" sz="1400" dirty="0">
                        <a:solidFill>
                          <a:srgbClr val="C00000"/>
                        </a:solidFill>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dirty="0">
                          <a:solidFill>
                            <a:srgbClr val="000000"/>
                          </a:solidFill>
                          <a:effectLst/>
                          <a:latin typeface="+mn-lt"/>
                          <a:ea typeface="Calibri"/>
                          <a:cs typeface="UniversLTPro-65Bold"/>
                        </a:rPr>
                        <a:t>Present Situation </a:t>
                      </a:r>
                      <a:endParaRPr lang="en-US" sz="14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400" b="1" dirty="0">
                          <a:solidFill>
                            <a:srgbClr val="000000"/>
                          </a:solidFill>
                          <a:effectLst/>
                          <a:latin typeface="+mn-lt"/>
                          <a:ea typeface="Calibri"/>
                          <a:cs typeface="UniversLTPro-65Bold"/>
                        </a:rPr>
                        <a:t>If She Purchases a New Car</a:t>
                      </a:r>
                      <a:endParaRPr lang="en-US" sz="1400" dirty="0">
                        <a:effectLst/>
                        <a:latin typeface="+mn-lt"/>
                        <a:ea typeface="Calibri"/>
                        <a:cs typeface="Times New Roman"/>
                      </a:endParaRPr>
                    </a:p>
                  </a:txBody>
                  <a:tcPr/>
                </a:tc>
                <a:extLst>
                  <a:ext uri="{0D108BD9-81ED-4DB2-BD59-A6C34878D82A}">
                    <a16:rowId xmlns:a16="http://schemas.microsoft.com/office/drawing/2014/main" val="10000"/>
                  </a:ext>
                </a:extLst>
              </a:tr>
              <a:tr h="370840">
                <a:tc>
                  <a:txBody>
                    <a:bodyPr/>
                    <a:lstStyle/>
                    <a:p>
                      <a:pPr marL="457200" marR="0" lvl="1">
                        <a:lnSpc>
                          <a:spcPct val="115000"/>
                        </a:lnSpc>
                        <a:spcBef>
                          <a:spcPts val="0"/>
                        </a:spcBef>
                        <a:spcAft>
                          <a:spcPts val="0"/>
                        </a:spcAft>
                      </a:pPr>
                      <a:r>
                        <a:rPr lang="en-US" sz="1400" b="1" dirty="0">
                          <a:solidFill>
                            <a:schemeClr val="tx1"/>
                          </a:solidFill>
                          <a:effectLst/>
                          <a:latin typeface="+mn-lt"/>
                          <a:ea typeface="Calibri"/>
                          <a:cs typeface="UniversLTPro-65Bold"/>
                        </a:rPr>
                        <a:t>Liquid Assets</a:t>
                      </a:r>
                      <a:endParaRPr lang="en-US" sz="1400" dirty="0">
                        <a:solidFill>
                          <a:schemeClr val="tx1"/>
                        </a:solidFill>
                        <a:effectLst/>
                        <a:latin typeface="+mn-lt"/>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400" b="0" dirty="0" smtClean="0">
                          <a:solidFill>
                            <a:schemeClr val="bg1"/>
                          </a:solidFill>
                          <a:effectLst/>
                          <a:latin typeface="+mn-lt"/>
                          <a:ea typeface="Calibri"/>
                          <a:cs typeface="UniversLTPro-65Bold"/>
                        </a:rPr>
                        <a:t>Blank</a:t>
                      </a:r>
                      <a:endParaRPr lang="en-US" sz="1400" dirty="0">
                        <a:solidFill>
                          <a:schemeClr val="bg1"/>
                        </a:solidFill>
                        <a:effectLst/>
                        <a:latin typeface="+mn-lt"/>
                        <a:ea typeface="Calibri"/>
                        <a:cs typeface="Times New Roman"/>
                      </a:endParaRPr>
                    </a:p>
                  </a:txBody>
                  <a:tcPr marR="1005840"/>
                </a:tc>
                <a:tc>
                  <a:txBody>
                    <a:bodyPr/>
                    <a:lstStyle/>
                    <a:p>
                      <a:pPr marL="0" marR="0" algn="r">
                        <a:lnSpc>
                          <a:spcPct val="115000"/>
                        </a:lnSpc>
                        <a:spcBef>
                          <a:spcPts val="0"/>
                        </a:spcBef>
                        <a:spcAft>
                          <a:spcPts val="0"/>
                        </a:spcAft>
                      </a:pPr>
                      <a:r>
                        <a:rPr lang="en-US" sz="1400" b="0" dirty="0" smtClean="0">
                          <a:solidFill>
                            <a:schemeClr val="bg1"/>
                          </a:solidFill>
                          <a:effectLst/>
                          <a:latin typeface="+mn-lt"/>
                          <a:ea typeface="Calibri"/>
                          <a:cs typeface="UniversLTPro-65Bold"/>
                        </a:rPr>
                        <a:t>Blank</a:t>
                      </a:r>
                      <a:endParaRPr lang="en-US" sz="1400" dirty="0">
                        <a:solidFill>
                          <a:schemeClr val="bg1"/>
                        </a:solidFill>
                        <a:effectLst/>
                        <a:latin typeface="+mn-lt"/>
                        <a:ea typeface="Calibri"/>
                        <a:cs typeface="Times New Roman"/>
                      </a:endParaRPr>
                    </a:p>
                  </a:txBody>
                  <a:tcPr marR="1005840"/>
                </a:tc>
                <a:extLst>
                  <a:ext uri="{0D108BD9-81ED-4DB2-BD59-A6C34878D82A}">
                    <a16:rowId xmlns:a16="http://schemas.microsoft.com/office/drawing/2014/main" val="10001"/>
                  </a:ext>
                </a:extLst>
              </a:tr>
              <a:tr h="370840">
                <a:tc>
                  <a:txBody>
                    <a:bodyPr/>
                    <a:lstStyle/>
                    <a:p>
                      <a:pPr marL="914400" marR="0" lvl="2">
                        <a:lnSpc>
                          <a:spcPct val="115000"/>
                        </a:lnSpc>
                        <a:spcBef>
                          <a:spcPts val="0"/>
                        </a:spcBef>
                        <a:spcAft>
                          <a:spcPts val="0"/>
                        </a:spcAft>
                      </a:pPr>
                      <a:r>
                        <a:rPr lang="en-US" sz="1400" dirty="0">
                          <a:solidFill>
                            <a:srgbClr val="000000"/>
                          </a:solidFill>
                          <a:effectLst/>
                          <a:latin typeface="+mn-lt"/>
                          <a:ea typeface="Calibri"/>
                          <a:cs typeface="UniversLTPro-55Roman"/>
                        </a:rPr>
                        <a:t>Cash </a:t>
                      </a:r>
                      <a:endParaRPr lang="en-US" sz="1400" dirty="0">
                        <a:effectLst/>
                        <a:latin typeface="+mn-lt"/>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400" dirty="0" smtClean="0">
                          <a:solidFill>
                            <a:srgbClr val="000000"/>
                          </a:solidFill>
                          <a:effectLst/>
                          <a:latin typeface="+mn-lt"/>
                          <a:ea typeface="Calibri"/>
                          <a:cs typeface="UniversLTPro-55Roman"/>
                        </a:rPr>
                        <a:t>$500</a:t>
                      </a:r>
                      <a:endParaRPr lang="en-US" sz="1400" dirty="0">
                        <a:effectLst/>
                        <a:latin typeface="+mn-lt"/>
                        <a:ea typeface="Calibri"/>
                        <a:cs typeface="Times New Roman"/>
                      </a:endParaRPr>
                    </a:p>
                  </a:txBody>
                  <a:tcPr marR="1005840"/>
                </a:tc>
                <a:tc>
                  <a:txBody>
                    <a:bodyPr/>
                    <a:lstStyle/>
                    <a:p>
                      <a:pPr marL="0" marR="0" algn="r">
                        <a:lnSpc>
                          <a:spcPct val="115000"/>
                        </a:lnSpc>
                        <a:spcBef>
                          <a:spcPts val="0"/>
                        </a:spcBef>
                        <a:spcAft>
                          <a:spcPts val="0"/>
                        </a:spcAft>
                      </a:pPr>
                      <a:r>
                        <a:rPr lang="en-US" sz="1400" dirty="0" smtClean="0">
                          <a:solidFill>
                            <a:srgbClr val="000000"/>
                          </a:solidFill>
                          <a:effectLst/>
                          <a:latin typeface="+mn-lt"/>
                          <a:ea typeface="Calibri"/>
                          <a:cs typeface="UniversLTPro-55Roman"/>
                        </a:rPr>
                        <a:t>$500</a:t>
                      </a:r>
                      <a:endParaRPr lang="en-US" sz="1400" dirty="0">
                        <a:effectLst/>
                        <a:latin typeface="+mn-lt"/>
                        <a:ea typeface="Calibri"/>
                        <a:cs typeface="Times New Roman"/>
                      </a:endParaRPr>
                    </a:p>
                  </a:txBody>
                  <a:tcPr marR="1005840"/>
                </a:tc>
                <a:extLst>
                  <a:ext uri="{0D108BD9-81ED-4DB2-BD59-A6C34878D82A}">
                    <a16:rowId xmlns:a16="http://schemas.microsoft.com/office/drawing/2014/main" val="10002"/>
                  </a:ext>
                </a:extLst>
              </a:tr>
              <a:tr h="370840">
                <a:tc>
                  <a:txBody>
                    <a:bodyPr/>
                    <a:lstStyle/>
                    <a:p>
                      <a:pPr marL="914400" marR="0" lvl="2">
                        <a:lnSpc>
                          <a:spcPct val="115000"/>
                        </a:lnSpc>
                        <a:spcBef>
                          <a:spcPts val="0"/>
                        </a:spcBef>
                        <a:spcAft>
                          <a:spcPts val="0"/>
                        </a:spcAft>
                      </a:pPr>
                      <a:r>
                        <a:rPr lang="en-US" sz="1400" dirty="0" err="1">
                          <a:solidFill>
                            <a:srgbClr val="000000"/>
                          </a:solidFill>
                          <a:effectLst/>
                          <a:latin typeface="+mn-lt"/>
                          <a:ea typeface="Calibri"/>
                          <a:cs typeface="UniversLTPro-55Roman"/>
                        </a:rPr>
                        <a:t>Chequing</a:t>
                      </a:r>
                      <a:r>
                        <a:rPr lang="en-US" sz="1400" dirty="0">
                          <a:solidFill>
                            <a:srgbClr val="000000"/>
                          </a:solidFill>
                          <a:effectLst/>
                          <a:latin typeface="+mn-lt"/>
                          <a:ea typeface="Calibri"/>
                          <a:cs typeface="UniversLTPro-55Roman"/>
                        </a:rPr>
                        <a:t> account </a:t>
                      </a:r>
                      <a:endParaRPr lang="en-US" sz="1400" dirty="0">
                        <a:effectLst/>
                        <a:latin typeface="+mn-lt"/>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Pro-55Roman"/>
                        </a:rPr>
                        <a:t>3500</a:t>
                      </a:r>
                      <a:endParaRPr lang="en-US" sz="1400" dirty="0">
                        <a:effectLst/>
                        <a:latin typeface="+mn-lt"/>
                        <a:ea typeface="Calibri"/>
                        <a:cs typeface="Times New Roman"/>
                      </a:endParaRPr>
                    </a:p>
                  </a:txBody>
                  <a:tcPr marR="1005840"/>
                </a:tc>
                <a:tc>
                  <a:txBody>
                    <a:bodyPr/>
                    <a:lstStyle/>
                    <a:p>
                      <a:pPr marL="0" marR="0" algn="r">
                        <a:lnSpc>
                          <a:spcPct val="115000"/>
                        </a:lnSpc>
                        <a:spcBef>
                          <a:spcPts val="0"/>
                        </a:spcBef>
                        <a:spcAft>
                          <a:spcPts val="0"/>
                        </a:spcAft>
                      </a:pPr>
                      <a:r>
                        <a:rPr lang="en-US" sz="1400" dirty="0">
                          <a:effectLst/>
                          <a:latin typeface="+mn-lt"/>
                          <a:ea typeface="Calibri"/>
                          <a:cs typeface="UniversLTPro-55Roman"/>
                        </a:rPr>
                        <a:t>500</a:t>
                      </a:r>
                      <a:endParaRPr lang="en-US" sz="1400" dirty="0">
                        <a:effectLst/>
                        <a:latin typeface="+mn-lt"/>
                        <a:ea typeface="Calibri"/>
                        <a:cs typeface="Times New Roman"/>
                      </a:endParaRPr>
                    </a:p>
                  </a:txBody>
                  <a:tcPr marR="1005840"/>
                </a:tc>
                <a:extLst>
                  <a:ext uri="{0D108BD9-81ED-4DB2-BD59-A6C34878D82A}">
                    <a16:rowId xmlns:a16="http://schemas.microsoft.com/office/drawing/2014/main" val="10003"/>
                  </a:ext>
                </a:extLst>
              </a:tr>
              <a:tr h="370840">
                <a:tc>
                  <a:txBody>
                    <a:bodyPr/>
                    <a:lstStyle/>
                    <a:p>
                      <a:pPr marL="914400" marR="0" lvl="2">
                        <a:lnSpc>
                          <a:spcPct val="115000"/>
                        </a:lnSpc>
                        <a:spcBef>
                          <a:spcPts val="0"/>
                        </a:spcBef>
                        <a:spcAft>
                          <a:spcPts val="0"/>
                        </a:spcAft>
                      </a:pPr>
                      <a:r>
                        <a:rPr lang="en-US" sz="1400" dirty="0">
                          <a:solidFill>
                            <a:srgbClr val="000000"/>
                          </a:solidFill>
                          <a:effectLst/>
                          <a:latin typeface="+mn-lt"/>
                          <a:ea typeface="Calibri"/>
                          <a:cs typeface="UniversLTPro-55Roman"/>
                        </a:rPr>
                        <a:t>Savings account </a:t>
                      </a:r>
                      <a:endParaRPr lang="en-US" sz="1400" dirty="0">
                        <a:effectLst/>
                        <a:latin typeface="+mn-lt"/>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Pro-55Roman"/>
                        </a:rPr>
                        <a:t>0</a:t>
                      </a:r>
                      <a:endParaRPr lang="en-US" sz="1400" dirty="0">
                        <a:effectLst/>
                        <a:latin typeface="+mn-lt"/>
                        <a:ea typeface="Calibri"/>
                        <a:cs typeface="Times New Roman"/>
                      </a:endParaRPr>
                    </a:p>
                  </a:txBody>
                  <a:tcPr marR="1005840"/>
                </a:tc>
                <a:tc>
                  <a:txBody>
                    <a:bodyPr/>
                    <a:lstStyle/>
                    <a:p>
                      <a:pPr marL="0" marR="0" algn="r">
                        <a:lnSpc>
                          <a:spcPct val="115000"/>
                        </a:lnSpc>
                        <a:spcBef>
                          <a:spcPts val="0"/>
                        </a:spcBef>
                        <a:spcAft>
                          <a:spcPts val="0"/>
                        </a:spcAft>
                      </a:pPr>
                      <a:r>
                        <a:rPr lang="en-US" sz="1400" dirty="0">
                          <a:effectLst/>
                          <a:latin typeface="+mn-lt"/>
                          <a:ea typeface="Calibri"/>
                          <a:cs typeface="UniversLTPro-55Roman"/>
                        </a:rPr>
                        <a:t>0</a:t>
                      </a:r>
                      <a:endParaRPr lang="en-US" sz="1400" dirty="0">
                        <a:effectLst/>
                        <a:latin typeface="+mn-lt"/>
                        <a:ea typeface="Calibri"/>
                        <a:cs typeface="Times New Roman"/>
                      </a:endParaRPr>
                    </a:p>
                  </a:txBody>
                  <a:tcPr marR="1005840"/>
                </a:tc>
                <a:extLst>
                  <a:ext uri="{0D108BD9-81ED-4DB2-BD59-A6C34878D82A}">
                    <a16:rowId xmlns:a16="http://schemas.microsoft.com/office/drawing/2014/main" val="10004"/>
                  </a:ext>
                </a:extLst>
              </a:tr>
              <a:tr h="370840">
                <a:tc>
                  <a:txBody>
                    <a:bodyPr/>
                    <a:lstStyle/>
                    <a:p>
                      <a:pPr marL="914400" marR="0" lvl="2">
                        <a:lnSpc>
                          <a:spcPct val="115000"/>
                        </a:lnSpc>
                        <a:spcBef>
                          <a:spcPts val="0"/>
                        </a:spcBef>
                        <a:spcAft>
                          <a:spcPts val="0"/>
                        </a:spcAft>
                      </a:pPr>
                      <a:r>
                        <a:rPr lang="en-US" sz="1400" dirty="0">
                          <a:solidFill>
                            <a:srgbClr val="000000"/>
                          </a:solidFill>
                          <a:effectLst/>
                          <a:latin typeface="+mn-lt"/>
                          <a:ea typeface="Calibri"/>
                          <a:cs typeface="UniversLTPro-55Roman"/>
                        </a:rPr>
                        <a:t>Total liquid assets </a:t>
                      </a:r>
                      <a:endParaRPr lang="en-US" sz="1400" dirty="0">
                        <a:effectLst/>
                        <a:latin typeface="+mn-lt"/>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Pro-55Roman"/>
                        </a:rPr>
                        <a:t>4000</a:t>
                      </a:r>
                      <a:endParaRPr lang="en-US" sz="1400" dirty="0">
                        <a:effectLst/>
                        <a:latin typeface="+mn-lt"/>
                        <a:ea typeface="Calibri"/>
                        <a:cs typeface="Times New Roman"/>
                      </a:endParaRPr>
                    </a:p>
                  </a:txBody>
                  <a:tcPr marR="1005840"/>
                </a:tc>
                <a:tc>
                  <a:txBody>
                    <a:bodyPr/>
                    <a:lstStyle/>
                    <a:p>
                      <a:pPr marL="0" marR="0" algn="r">
                        <a:lnSpc>
                          <a:spcPct val="115000"/>
                        </a:lnSpc>
                        <a:spcBef>
                          <a:spcPts val="0"/>
                        </a:spcBef>
                        <a:spcAft>
                          <a:spcPts val="0"/>
                        </a:spcAft>
                      </a:pPr>
                      <a:r>
                        <a:rPr lang="en-US" sz="1400" dirty="0">
                          <a:effectLst/>
                          <a:latin typeface="+mn-lt"/>
                          <a:ea typeface="Calibri"/>
                          <a:cs typeface="UniversLTPro-55Roman"/>
                        </a:rPr>
                        <a:t>1000</a:t>
                      </a:r>
                      <a:endParaRPr lang="en-US" sz="1400" dirty="0">
                        <a:effectLst/>
                        <a:latin typeface="+mn-lt"/>
                        <a:ea typeface="Calibri"/>
                        <a:cs typeface="Times New Roman"/>
                      </a:endParaRPr>
                    </a:p>
                  </a:txBody>
                  <a:tcPr marR="1005840"/>
                </a:tc>
                <a:extLst>
                  <a:ext uri="{0D108BD9-81ED-4DB2-BD59-A6C34878D82A}">
                    <a16:rowId xmlns:a16="http://schemas.microsoft.com/office/drawing/2014/main" val="10005"/>
                  </a:ext>
                </a:extLst>
              </a:tr>
              <a:tr h="370840">
                <a:tc>
                  <a:txBody>
                    <a:bodyPr/>
                    <a:lstStyle/>
                    <a:p>
                      <a:pPr marL="457200" marR="0" lvl="1">
                        <a:lnSpc>
                          <a:spcPct val="115000"/>
                        </a:lnSpc>
                        <a:spcBef>
                          <a:spcPts val="0"/>
                        </a:spcBef>
                        <a:spcAft>
                          <a:spcPts val="0"/>
                        </a:spcAft>
                      </a:pPr>
                      <a:r>
                        <a:rPr lang="en-US" sz="1400" b="1" dirty="0">
                          <a:solidFill>
                            <a:schemeClr val="tx1"/>
                          </a:solidFill>
                          <a:effectLst/>
                          <a:latin typeface="+mn-lt"/>
                          <a:ea typeface="Calibri"/>
                          <a:cs typeface="UniversLTPro-65Bold"/>
                        </a:rPr>
                        <a:t>Household Assets</a:t>
                      </a:r>
                      <a:endParaRPr lang="en-US" sz="1400" dirty="0">
                        <a:solidFill>
                          <a:schemeClr val="tx1"/>
                        </a:solidFill>
                        <a:effectLst/>
                        <a:latin typeface="+mn-lt"/>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400" dirty="0" smtClean="0">
                          <a:solidFill>
                            <a:srgbClr val="000000"/>
                          </a:solidFill>
                          <a:effectLst/>
                          <a:latin typeface="+mn-lt"/>
                          <a:ea typeface="Calibri"/>
                          <a:cs typeface="UniversLTPro-55Roman"/>
                        </a:rPr>
                        <a:t> </a:t>
                      </a:r>
                      <a:r>
                        <a:rPr lang="en-US" sz="1400" b="0" dirty="0" smtClean="0">
                          <a:solidFill>
                            <a:schemeClr val="bg1"/>
                          </a:solidFill>
                          <a:effectLst/>
                          <a:latin typeface="+mn-lt"/>
                          <a:ea typeface="Calibri"/>
                          <a:cs typeface="UniversLTPro-65Bold"/>
                        </a:rPr>
                        <a:t>Blank</a:t>
                      </a:r>
                      <a:endParaRPr lang="en-US" sz="1400" dirty="0">
                        <a:effectLst/>
                        <a:latin typeface="+mn-lt"/>
                        <a:ea typeface="Calibri"/>
                        <a:cs typeface="Times New Roman"/>
                      </a:endParaRPr>
                    </a:p>
                  </a:txBody>
                  <a:tcPr marR="1005840"/>
                </a:tc>
                <a:tc>
                  <a:txBody>
                    <a:bodyPr/>
                    <a:lstStyle/>
                    <a:p>
                      <a:pPr marL="0" marR="0" algn="r">
                        <a:lnSpc>
                          <a:spcPct val="115000"/>
                        </a:lnSpc>
                        <a:spcBef>
                          <a:spcPts val="0"/>
                        </a:spcBef>
                        <a:spcAft>
                          <a:spcPts val="0"/>
                        </a:spcAft>
                      </a:pPr>
                      <a:r>
                        <a:rPr lang="en-US" sz="1400" dirty="0" smtClean="0">
                          <a:solidFill>
                            <a:srgbClr val="000000"/>
                          </a:solidFill>
                          <a:effectLst/>
                          <a:latin typeface="+mn-lt"/>
                          <a:ea typeface="Calibri"/>
                          <a:cs typeface="UniversLTPro-55Roman"/>
                        </a:rPr>
                        <a:t> </a:t>
                      </a:r>
                      <a:r>
                        <a:rPr lang="en-US" sz="1400" b="0" dirty="0" smtClean="0">
                          <a:solidFill>
                            <a:schemeClr val="bg1"/>
                          </a:solidFill>
                          <a:effectLst/>
                          <a:latin typeface="+mn-lt"/>
                          <a:ea typeface="Calibri"/>
                          <a:cs typeface="UniversLTPro-65Bold"/>
                        </a:rPr>
                        <a:t>Blank</a:t>
                      </a:r>
                      <a:endParaRPr lang="en-US" sz="1400" dirty="0">
                        <a:effectLst/>
                        <a:latin typeface="+mn-lt"/>
                        <a:ea typeface="Calibri"/>
                        <a:cs typeface="Times New Roman"/>
                      </a:endParaRPr>
                    </a:p>
                  </a:txBody>
                  <a:tcPr marR="1005840"/>
                </a:tc>
                <a:extLst>
                  <a:ext uri="{0D108BD9-81ED-4DB2-BD59-A6C34878D82A}">
                    <a16:rowId xmlns:a16="http://schemas.microsoft.com/office/drawing/2014/main" val="10006"/>
                  </a:ext>
                </a:extLst>
              </a:tr>
              <a:tr h="370840">
                <a:tc>
                  <a:txBody>
                    <a:bodyPr/>
                    <a:lstStyle/>
                    <a:p>
                      <a:pPr marL="914400" marR="0" lvl="2">
                        <a:lnSpc>
                          <a:spcPct val="115000"/>
                        </a:lnSpc>
                        <a:spcBef>
                          <a:spcPts val="0"/>
                        </a:spcBef>
                        <a:spcAft>
                          <a:spcPts val="0"/>
                        </a:spcAft>
                      </a:pPr>
                      <a:r>
                        <a:rPr lang="en-US" sz="1400" dirty="0">
                          <a:solidFill>
                            <a:srgbClr val="000000"/>
                          </a:solidFill>
                          <a:effectLst/>
                          <a:latin typeface="+mn-lt"/>
                          <a:ea typeface="Calibri"/>
                          <a:cs typeface="UniversLTPro-55Roman"/>
                        </a:rPr>
                        <a:t>Home </a:t>
                      </a:r>
                      <a:endParaRPr lang="en-US" sz="1400" dirty="0">
                        <a:effectLst/>
                        <a:latin typeface="+mn-lt"/>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Pro-55Roman"/>
                        </a:rPr>
                        <a:t>0</a:t>
                      </a:r>
                      <a:endParaRPr lang="en-US" sz="1400" dirty="0">
                        <a:effectLst/>
                        <a:latin typeface="+mn-lt"/>
                        <a:ea typeface="Calibri"/>
                        <a:cs typeface="Times New Roman"/>
                      </a:endParaRPr>
                    </a:p>
                  </a:txBody>
                  <a:tcPr marR="1005840"/>
                </a:tc>
                <a:tc>
                  <a:txBody>
                    <a:bodyPr/>
                    <a:lstStyle/>
                    <a:p>
                      <a:pPr marL="0" marR="0" algn="r">
                        <a:lnSpc>
                          <a:spcPct val="115000"/>
                        </a:lnSpc>
                        <a:spcBef>
                          <a:spcPts val="0"/>
                        </a:spcBef>
                        <a:spcAft>
                          <a:spcPts val="0"/>
                        </a:spcAft>
                      </a:pPr>
                      <a:r>
                        <a:rPr lang="en-US" sz="1400" dirty="0">
                          <a:effectLst/>
                          <a:latin typeface="+mn-lt"/>
                          <a:ea typeface="Calibri"/>
                          <a:cs typeface="UniversLTPro-55Roman"/>
                        </a:rPr>
                        <a:t>0</a:t>
                      </a:r>
                      <a:endParaRPr lang="en-US" sz="1400" dirty="0">
                        <a:effectLst/>
                        <a:latin typeface="+mn-lt"/>
                        <a:ea typeface="Calibri"/>
                        <a:cs typeface="Times New Roman"/>
                      </a:endParaRPr>
                    </a:p>
                  </a:txBody>
                  <a:tcPr marR="1005840"/>
                </a:tc>
                <a:extLst>
                  <a:ext uri="{0D108BD9-81ED-4DB2-BD59-A6C34878D82A}">
                    <a16:rowId xmlns:a16="http://schemas.microsoft.com/office/drawing/2014/main" val="10007"/>
                  </a:ext>
                </a:extLst>
              </a:tr>
              <a:tr h="370840">
                <a:tc>
                  <a:txBody>
                    <a:bodyPr/>
                    <a:lstStyle/>
                    <a:p>
                      <a:pPr marL="914400" marR="0" lvl="2">
                        <a:lnSpc>
                          <a:spcPct val="115000"/>
                        </a:lnSpc>
                        <a:spcBef>
                          <a:spcPts val="0"/>
                        </a:spcBef>
                        <a:spcAft>
                          <a:spcPts val="0"/>
                        </a:spcAft>
                      </a:pPr>
                      <a:r>
                        <a:rPr lang="en-US" sz="1400" dirty="0">
                          <a:solidFill>
                            <a:srgbClr val="000000"/>
                          </a:solidFill>
                          <a:effectLst/>
                          <a:latin typeface="+mn-lt"/>
                          <a:ea typeface="Calibri"/>
                          <a:cs typeface="UniversLTPro-55Roman"/>
                        </a:rPr>
                        <a:t>Car </a:t>
                      </a:r>
                      <a:endParaRPr lang="en-US" sz="1400" dirty="0">
                        <a:effectLst/>
                        <a:latin typeface="+mn-lt"/>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Pro-55Roman"/>
                        </a:rPr>
                        <a:t>1000</a:t>
                      </a:r>
                      <a:endParaRPr lang="en-US" sz="1400" dirty="0">
                        <a:effectLst/>
                        <a:latin typeface="+mn-lt"/>
                        <a:ea typeface="Calibri"/>
                        <a:cs typeface="Times New Roman"/>
                      </a:endParaRPr>
                    </a:p>
                  </a:txBody>
                  <a:tcPr marR="1005840"/>
                </a:tc>
                <a:tc>
                  <a:txBody>
                    <a:bodyPr/>
                    <a:lstStyle/>
                    <a:p>
                      <a:pPr marL="0" marR="0" algn="r">
                        <a:lnSpc>
                          <a:spcPct val="115000"/>
                        </a:lnSpc>
                        <a:spcBef>
                          <a:spcPts val="0"/>
                        </a:spcBef>
                        <a:spcAft>
                          <a:spcPts val="0"/>
                        </a:spcAft>
                      </a:pPr>
                      <a:r>
                        <a:rPr lang="en-US" sz="1400" dirty="0">
                          <a:effectLst/>
                          <a:latin typeface="+mn-lt"/>
                          <a:ea typeface="Calibri"/>
                          <a:cs typeface="UniversLTPro-55Roman"/>
                        </a:rPr>
                        <a:t>20 000</a:t>
                      </a:r>
                      <a:endParaRPr lang="en-US" sz="1400" dirty="0">
                        <a:effectLst/>
                        <a:latin typeface="+mn-lt"/>
                        <a:ea typeface="Calibri"/>
                        <a:cs typeface="Times New Roman"/>
                      </a:endParaRPr>
                    </a:p>
                  </a:txBody>
                  <a:tcPr marR="1005840"/>
                </a:tc>
                <a:extLst>
                  <a:ext uri="{0D108BD9-81ED-4DB2-BD59-A6C34878D82A}">
                    <a16:rowId xmlns:a16="http://schemas.microsoft.com/office/drawing/2014/main" val="10008"/>
                  </a:ext>
                </a:extLst>
              </a:tr>
              <a:tr h="370840">
                <a:tc>
                  <a:txBody>
                    <a:bodyPr/>
                    <a:lstStyle/>
                    <a:p>
                      <a:pPr marL="914400" marR="0" lvl="2">
                        <a:lnSpc>
                          <a:spcPct val="115000"/>
                        </a:lnSpc>
                        <a:spcBef>
                          <a:spcPts val="0"/>
                        </a:spcBef>
                        <a:spcAft>
                          <a:spcPts val="0"/>
                        </a:spcAft>
                      </a:pPr>
                      <a:r>
                        <a:rPr lang="en-US" sz="1400" dirty="0">
                          <a:solidFill>
                            <a:srgbClr val="000000"/>
                          </a:solidFill>
                          <a:effectLst/>
                          <a:latin typeface="+mn-lt"/>
                          <a:ea typeface="Calibri"/>
                          <a:cs typeface="UniversLTPro-55Roman"/>
                        </a:rPr>
                        <a:t>Furniture </a:t>
                      </a:r>
                      <a:endParaRPr lang="en-US" sz="1400" dirty="0">
                        <a:effectLst/>
                        <a:latin typeface="+mn-lt"/>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Pro-55Roman"/>
                        </a:rPr>
                        <a:t>1000</a:t>
                      </a:r>
                      <a:endParaRPr lang="en-US" sz="1400" dirty="0">
                        <a:effectLst/>
                        <a:latin typeface="+mn-lt"/>
                        <a:ea typeface="Calibri"/>
                        <a:cs typeface="Times New Roman"/>
                      </a:endParaRPr>
                    </a:p>
                  </a:txBody>
                  <a:tcPr marR="1005840"/>
                </a:tc>
                <a:tc>
                  <a:txBody>
                    <a:bodyPr/>
                    <a:lstStyle/>
                    <a:p>
                      <a:pPr marL="0" marR="0" algn="r">
                        <a:lnSpc>
                          <a:spcPct val="115000"/>
                        </a:lnSpc>
                        <a:spcBef>
                          <a:spcPts val="0"/>
                        </a:spcBef>
                        <a:spcAft>
                          <a:spcPts val="0"/>
                        </a:spcAft>
                      </a:pPr>
                      <a:r>
                        <a:rPr lang="en-US" sz="1400" dirty="0">
                          <a:effectLst/>
                          <a:latin typeface="+mn-lt"/>
                          <a:ea typeface="Calibri"/>
                          <a:cs typeface="UniversLTPro-55Roman"/>
                        </a:rPr>
                        <a:t>1000</a:t>
                      </a:r>
                      <a:endParaRPr lang="en-US" sz="1400" dirty="0">
                        <a:effectLst/>
                        <a:latin typeface="+mn-lt"/>
                        <a:ea typeface="Calibri"/>
                        <a:cs typeface="Times New Roman"/>
                      </a:endParaRPr>
                    </a:p>
                  </a:txBody>
                  <a:tcPr marR="1005840"/>
                </a:tc>
                <a:extLst>
                  <a:ext uri="{0D108BD9-81ED-4DB2-BD59-A6C34878D82A}">
                    <a16:rowId xmlns:a16="http://schemas.microsoft.com/office/drawing/2014/main" val="10009"/>
                  </a:ext>
                </a:extLst>
              </a:tr>
              <a:tr h="370840">
                <a:tc>
                  <a:txBody>
                    <a:bodyPr/>
                    <a:lstStyle/>
                    <a:p>
                      <a:pPr marL="914400" marR="0" lvl="2">
                        <a:lnSpc>
                          <a:spcPct val="115000"/>
                        </a:lnSpc>
                        <a:spcBef>
                          <a:spcPts val="0"/>
                        </a:spcBef>
                        <a:spcAft>
                          <a:spcPts val="0"/>
                        </a:spcAft>
                      </a:pPr>
                      <a:r>
                        <a:rPr lang="en-US" sz="1400" dirty="0">
                          <a:solidFill>
                            <a:srgbClr val="000000"/>
                          </a:solidFill>
                          <a:effectLst/>
                          <a:latin typeface="+mn-lt"/>
                          <a:ea typeface="Calibri"/>
                          <a:cs typeface="UniversLTPro-55Roman"/>
                        </a:rPr>
                        <a:t>Total household assets </a:t>
                      </a:r>
                      <a:endParaRPr lang="en-US" sz="1400" dirty="0">
                        <a:effectLst/>
                        <a:latin typeface="+mn-lt"/>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Pro-55Roman"/>
                        </a:rPr>
                        <a:t>2000</a:t>
                      </a:r>
                      <a:endParaRPr lang="en-US" sz="1400" dirty="0">
                        <a:effectLst/>
                        <a:latin typeface="+mn-lt"/>
                        <a:ea typeface="Calibri"/>
                        <a:cs typeface="Times New Roman"/>
                      </a:endParaRPr>
                    </a:p>
                  </a:txBody>
                  <a:tcPr marR="1005840"/>
                </a:tc>
                <a:tc>
                  <a:txBody>
                    <a:bodyPr/>
                    <a:lstStyle/>
                    <a:p>
                      <a:pPr marL="0" marR="0" algn="r">
                        <a:lnSpc>
                          <a:spcPct val="115000"/>
                        </a:lnSpc>
                        <a:spcBef>
                          <a:spcPts val="0"/>
                        </a:spcBef>
                        <a:spcAft>
                          <a:spcPts val="0"/>
                        </a:spcAft>
                      </a:pPr>
                      <a:r>
                        <a:rPr lang="en-US" sz="1400" dirty="0">
                          <a:effectLst/>
                          <a:latin typeface="+mn-lt"/>
                          <a:ea typeface="Calibri"/>
                          <a:cs typeface="UniversLTPro-55Roman"/>
                        </a:rPr>
                        <a:t>21 000</a:t>
                      </a:r>
                      <a:endParaRPr lang="en-US" sz="1400" dirty="0">
                        <a:effectLst/>
                        <a:latin typeface="+mn-lt"/>
                        <a:ea typeface="Calibri"/>
                        <a:cs typeface="Times New Roman"/>
                      </a:endParaRPr>
                    </a:p>
                  </a:txBody>
                  <a:tcPr marR="1005840"/>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14573277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622828"/>
          </a:xfrm>
        </p:spPr>
        <p:txBody>
          <a:bodyPr anchor="t"/>
          <a:lstStyle/>
          <a:p>
            <a:r>
              <a:rPr lang="en-US" dirty="0"/>
              <a:t>Personal Balance Sheet Solution </a:t>
            </a:r>
            <a:r>
              <a:rPr lang="en-US" dirty="0" smtClean="0"/>
              <a:t>Two </a:t>
            </a:r>
            <a:r>
              <a:rPr lang="en-US" sz="2000" b="0" dirty="0" smtClean="0"/>
              <a:t>(2 </a:t>
            </a:r>
            <a:r>
              <a:rPr lang="en-US" sz="2000" b="0" dirty="0"/>
              <a:t>of 2)</a:t>
            </a:r>
            <a:endParaRPr lang="en-US" sz="2000" dirty="0"/>
          </a:p>
        </p:txBody>
      </p:sp>
      <p:sp>
        <p:nvSpPr>
          <p:cNvPr id="3" name="Content Placeholder 2"/>
          <p:cNvSpPr>
            <a:spLocks noGrp="1"/>
          </p:cNvSpPr>
          <p:nvPr>
            <p:ph idx="1"/>
          </p:nvPr>
        </p:nvSpPr>
        <p:spPr>
          <a:xfrm>
            <a:off x="457200" y="912813"/>
            <a:ext cx="8229600" cy="382588"/>
          </a:xfrm>
        </p:spPr>
        <p:txBody>
          <a:bodyPr/>
          <a:lstStyle/>
          <a:p>
            <a:pPr marL="0" indent="0">
              <a:buNone/>
            </a:pPr>
            <a:r>
              <a:rPr lang="en-US" sz="2400" b="1" dirty="0" smtClean="0"/>
              <a:t>Exhibit 3.9</a:t>
            </a:r>
            <a:r>
              <a:rPr lang="en-US" sz="2400" dirty="0" smtClean="0"/>
              <a:t> </a:t>
            </a:r>
            <a:r>
              <a:rPr lang="en-US" sz="2400" i="1" dirty="0" smtClean="0"/>
              <a:t>Continued</a:t>
            </a:r>
            <a:endParaRPr lang="en-US" sz="2400" dirty="0"/>
          </a:p>
        </p:txBody>
      </p:sp>
      <p:graphicFrame>
        <p:nvGraphicFramePr>
          <p:cNvPr id="5" name="Table 4"/>
          <p:cNvGraphicFramePr>
            <a:graphicFrameLocks noGrp="1"/>
          </p:cNvGraphicFramePr>
          <p:nvPr>
            <p:extLst>
              <p:ext uri="{D42A27DB-BD31-4B8C-83A1-F6EECF244321}">
                <p14:modId xmlns:p14="http://schemas.microsoft.com/office/powerpoint/2010/main" val="636016047"/>
              </p:ext>
            </p:extLst>
          </p:nvPr>
        </p:nvGraphicFramePr>
        <p:xfrm>
          <a:off x="457200" y="1447804"/>
          <a:ext cx="8229600" cy="4715256"/>
        </p:xfrm>
        <a:graphic>
          <a:graphicData uri="http://schemas.openxmlformats.org/drawingml/2006/table">
            <a:tbl>
              <a:tblPr firstRow="1">
                <a:tableStyleId>{3B4B98B0-60AC-42C2-AFA5-B58CD77FA1E5}</a:tableStyleId>
              </a:tblPr>
              <a:tblGrid>
                <a:gridCol w="3370217">
                  <a:extLst>
                    <a:ext uri="{9D8B030D-6E8A-4147-A177-3AD203B41FA5}">
                      <a16:colId xmlns:a16="http://schemas.microsoft.com/office/drawing/2014/main" val="20000"/>
                    </a:ext>
                  </a:extLst>
                </a:gridCol>
                <a:gridCol w="2821577">
                  <a:extLst>
                    <a:ext uri="{9D8B030D-6E8A-4147-A177-3AD203B41FA5}">
                      <a16:colId xmlns:a16="http://schemas.microsoft.com/office/drawing/2014/main" val="20001"/>
                    </a:ext>
                  </a:extLst>
                </a:gridCol>
                <a:gridCol w="2037806">
                  <a:extLst>
                    <a:ext uri="{9D8B030D-6E8A-4147-A177-3AD203B41FA5}">
                      <a16:colId xmlns:a16="http://schemas.microsoft.com/office/drawing/2014/main" val="20002"/>
                    </a:ext>
                  </a:extLst>
                </a:gridCol>
              </a:tblGrid>
              <a:tr h="332014">
                <a:tc>
                  <a:txBody>
                    <a:bodyPr/>
                    <a:lstStyle/>
                    <a:p>
                      <a:pPr marL="457200" marR="0" lvl="1">
                        <a:lnSpc>
                          <a:spcPct val="115000"/>
                        </a:lnSpc>
                        <a:spcBef>
                          <a:spcPts val="0"/>
                        </a:spcBef>
                        <a:spcAft>
                          <a:spcPts val="0"/>
                        </a:spcAft>
                      </a:pPr>
                      <a:r>
                        <a:rPr lang="en-US" sz="1400" b="1" dirty="0">
                          <a:solidFill>
                            <a:schemeClr val="tx1"/>
                          </a:solidFill>
                          <a:effectLst/>
                          <a:latin typeface="+mn-lt"/>
                          <a:ea typeface="Calibri"/>
                          <a:cs typeface="UniversLTPro-65Bold"/>
                        </a:rPr>
                        <a:t>Investment assets</a:t>
                      </a:r>
                      <a:endParaRPr lang="en-US" sz="1400" dirty="0">
                        <a:solidFill>
                          <a:schemeClr val="tx1"/>
                        </a:solidFill>
                        <a:effectLst/>
                        <a:latin typeface="+mn-lt"/>
                        <a:ea typeface="Calibri"/>
                        <a:cs typeface="Times New Roman"/>
                      </a:endParaRPr>
                    </a:p>
                  </a:txBody>
                  <a:tcPr>
                    <a:lnB w="12700" cmpd="sng">
                      <a:noFill/>
                    </a:lnB>
                  </a:tcPr>
                </a:tc>
                <a:tc>
                  <a:txBody>
                    <a:bodyPr/>
                    <a:lstStyle/>
                    <a:p>
                      <a:pPr marL="0" marR="0" algn="r">
                        <a:lnSpc>
                          <a:spcPct val="115000"/>
                        </a:lnSpc>
                        <a:spcBef>
                          <a:spcPts val="0"/>
                        </a:spcBef>
                        <a:spcAft>
                          <a:spcPts val="0"/>
                        </a:spcAft>
                      </a:pPr>
                      <a:r>
                        <a:rPr lang="en-US" sz="1400" b="1" dirty="0" smtClean="0">
                          <a:solidFill>
                            <a:srgbClr val="005AFF"/>
                          </a:solidFill>
                          <a:effectLst/>
                          <a:latin typeface="+mn-lt"/>
                          <a:ea typeface="Calibri"/>
                          <a:cs typeface="UniversLTPro-65Bold"/>
                        </a:rPr>
                        <a:t> </a:t>
                      </a:r>
                      <a:r>
                        <a:rPr lang="en-US" sz="1400" b="0" dirty="0" smtClean="0">
                          <a:solidFill>
                            <a:schemeClr val="bg1"/>
                          </a:solidFill>
                          <a:effectLst/>
                          <a:latin typeface="+mn-lt"/>
                          <a:ea typeface="Calibri"/>
                          <a:cs typeface="UniversLTPro-65Bold"/>
                        </a:rPr>
                        <a:t>Blank</a:t>
                      </a:r>
                      <a:endParaRPr lang="en-US" sz="1400" dirty="0">
                        <a:effectLst/>
                        <a:latin typeface="+mn-lt"/>
                        <a:ea typeface="Calibri"/>
                        <a:cs typeface="Times New Roman"/>
                      </a:endParaRPr>
                    </a:p>
                  </a:txBody>
                  <a:tcPr marR="731520">
                    <a:lnB w="12700" cmpd="sng">
                      <a:noFill/>
                    </a:lnB>
                  </a:tcPr>
                </a:tc>
                <a:tc>
                  <a:txBody>
                    <a:bodyPr/>
                    <a:lstStyle/>
                    <a:p>
                      <a:pPr marL="0" marR="0" algn="r">
                        <a:lnSpc>
                          <a:spcPct val="115000"/>
                        </a:lnSpc>
                        <a:spcBef>
                          <a:spcPts val="0"/>
                        </a:spcBef>
                        <a:spcAft>
                          <a:spcPts val="0"/>
                        </a:spcAft>
                      </a:pPr>
                      <a:r>
                        <a:rPr lang="en-US" sz="1400" dirty="0" smtClean="0">
                          <a:solidFill>
                            <a:srgbClr val="000000"/>
                          </a:solidFill>
                          <a:effectLst/>
                          <a:latin typeface="+mn-lt"/>
                          <a:ea typeface="Calibri"/>
                          <a:cs typeface="UniversLTPro-55Roman"/>
                        </a:rPr>
                        <a:t> </a:t>
                      </a:r>
                      <a:r>
                        <a:rPr lang="en-US" sz="1400" b="0" dirty="0" smtClean="0">
                          <a:solidFill>
                            <a:schemeClr val="bg1"/>
                          </a:solidFill>
                          <a:effectLst/>
                          <a:latin typeface="+mn-lt"/>
                          <a:ea typeface="Calibri"/>
                          <a:cs typeface="UniversLTPro-65Bold"/>
                        </a:rPr>
                        <a:t>Blank</a:t>
                      </a:r>
                      <a:endParaRPr lang="en-US" sz="1400" dirty="0">
                        <a:effectLst/>
                        <a:latin typeface="+mn-lt"/>
                        <a:ea typeface="Calibri"/>
                        <a:cs typeface="Times New Roman"/>
                      </a:endParaRPr>
                    </a:p>
                  </a:txBody>
                  <a:tcPr marR="731520">
                    <a:lnB w="12700" cmpd="sng">
                      <a:noFill/>
                    </a:lnB>
                  </a:tcPr>
                </a:tc>
                <a:extLst>
                  <a:ext uri="{0D108BD9-81ED-4DB2-BD59-A6C34878D82A}">
                    <a16:rowId xmlns:a16="http://schemas.microsoft.com/office/drawing/2014/main" val="10000"/>
                  </a:ext>
                </a:extLst>
              </a:tr>
              <a:tr h="332014">
                <a:tc>
                  <a:txBody>
                    <a:bodyPr/>
                    <a:lstStyle/>
                    <a:p>
                      <a:pPr marL="914400" marR="0" lvl="2">
                        <a:lnSpc>
                          <a:spcPct val="115000"/>
                        </a:lnSpc>
                        <a:spcBef>
                          <a:spcPts val="0"/>
                        </a:spcBef>
                        <a:spcAft>
                          <a:spcPts val="0"/>
                        </a:spcAft>
                      </a:pPr>
                      <a:r>
                        <a:rPr lang="en-US" sz="1400" dirty="0">
                          <a:solidFill>
                            <a:srgbClr val="000000"/>
                          </a:solidFill>
                          <a:effectLst/>
                          <a:latin typeface="+mn-lt"/>
                          <a:ea typeface="Calibri"/>
                          <a:cs typeface="UniversLTPro-55Roman"/>
                        </a:rPr>
                        <a:t>Stocks </a:t>
                      </a:r>
                      <a:endParaRPr lang="en-US" sz="1400" dirty="0">
                        <a:effectLst/>
                        <a:latin typeface="+mn-lt"/>
                        <a:ea typeface="Calibri"/>
                        <a:cs typeface="Times New Roman"/>
                      </a:endParaRPr>
                    </a:p>
                  </a:txBody>
                  <a:tcPr>
                    <a:lnL>
                      <a:noFill/>
                    </a:lnL>
                    <a:lnR>
                      <a:noFill/>
                    </a:lnR>
                    <a:lnT w="12700" cmpd="sng">
                      <a:noFill/>
                    </a:lnT>
                    <a:lnB>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Pro-55Roman"/>
                        </a:rPr>
                        <a:t>3000</a:t>
                      </a:r>
                      <a:endParaRPr lang="en-US" sz="1400" dirty="0">
                        <a:effectLst/>
                        <a:latin typeface="+mn-lt"/>
                        <a:ea typeface="Calibri"/>
                        <a:cs typeface="Times New Roman"/>
                      </a:endParaRPr>
                    </a:p>
                  </a:txBody>
                  <a:tcPr marR="731520">
                    <a:lnL>
                      <a:noFill/>
                    </a:lnL>
                    <a:lnR>
                      <a:noFill/>
                    </a:lnR>
                    <a:lnT w="12700" cmpd="sng">
                      <a:noFill/>
                    </a:lnT>
                    <a:lnB>
                      <a:noFill/>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400" dirty="0">
                          <a:effectLst/>
                          <a:latin typeface="+mn-lt"/>
                          <a:ea typeface="Calibri"/>
                          <a:cs typeface="UniversLTPro-55Roman"/>
                        </a:rPr>
                        <a:t>3000</a:t>
                      </a:r>
                      <a:endParaRPr lang="en-US" sz="1400" dirty="0">
                        <a:effectLst/>
                        <a:latin typeface="+mn-lt"/>
                        <a:ea typeface="Calibri"/>
                        <a:cs typeface="Times New Roman"/>
                      </a:endParaRPr>
                    </a:p>
                  </a:txBody>
                  <a:tcPr marR="731520">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332014">
                <a:tc>
                  <a:txBody>
                    <a:bodyPr/>
                    <a:lstStyle/>
                    <a:p>
                      <a:pPr marL="914400" marR="0" lvl="2">
                        <a:lnSpc>
                          <a:spcPct val="115000"/>
                        </a:lnSpc>
                        <a:spcBef>
                          <a:spcPts val="0"/>
                        </a:spcBef>
                        <a:spcAft>
                          <a:spcPts val="0"/>
                        </a:spcAft>
                      </a:pPr>
                      <a:r>
                        <a:rPr lang="en-US" sz="1400" dirty="0">
                          <a:solidFill>
                            <a:srgbClr val="000000"/>
                          </a:solidFill>
                          <a:effectLst/>
                          <a:latin typeface="+mn-lt"/>
                          <a:ea typeface="Calibri"/>
                          <a:cs typeface="UniversLTPro-55Roman"/>
                        </a:rPr>
                        <a:t>Total investment assets </a:t>
                      </a:r>
                      <a:endParaRPr lang="en-US" sz="1400" dirty="0">
                        <a:effectLst/>
                        <a:latin typeface="+mn-lt"/>
                        <a:ea typeface="Calibri"/>
                        <a:cs typeface="Times New Roman"/>
                      </a:endParaRPr>
                    </a:p>
                  </a:txBody>
                  <a:tcPr>
                    <a:lnT>
                      <a:noFill/>
                    </a:lnT>
                  </a:tcPr>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Pro-55Roman"/>
                        </a:rPr>
                        <a:t>3000</a:t>
                      </a:r>
                      <a:endParaRPr lang="en-US" sz="1400" dirty="0">
                        <a:effectLst/>
                        <a:latin typeface="+mn-lt"/>
                        <a:ea typeface="Calibri"/>
                        <a:cs typeface="Times New Roman"/>
                      </a:endParaRPr>
                    </a:p>
                  </a:txBody>
                  <a:tcPr marR="731520">
                    <a:lnT>
                      <a:noFill/>
                    </a:lnT>
                  </a:tcPr>
                </a:tc>
                <a:tc>
                  <a:txBody>
                    <a:bodyPr/>
                    <a:lstStyle/>
                    <a:p>
                      <a:pPr marL="0" marR="0" algn="r">
                        <a:lnSpc>
                          <a:spcPct val="115000"/>
                        </a:lnSpc>
                        <a:spcBef>
                          <a:spcPts val="0"/>
                        </a:spcBef>
                        <a:spcAft>
                          <a:spcPts val="0"/>
                        </a:spcAft>
                      </a:pPr>
                      <a:r>
                        <a:rPr lang="en-US" sz="1400" dirty="0">
                          <a:effectLst/>
                          <a:latin typeface="+mn-lt"/>
                          <a:ea typeface="Calibri"/>
                          <a:cs typeface="UniversLTPro-55Roman"/>
                        </a:rPr>
                        <a:t>3000</a:t>
                      </a:r>
                      <a:endParaRPr lang="en-US" sz="1400" dirty="0">
                        <a:effectLst/>
                        <a:latin typeface="+mn-lt"/>
                        <a:ea typeface="Calibri"/>
                        <a:cs typeface="Times New Roman"/>
                      </a:endParaRPr>
                    </a:p>
                  </a:txBody>
                  <a:tcPr marR="731520">
                    <a:lnT>
                      <a:noFill/>
                    </a:lnT>
                  </a:tcPr>
                </a:tc>
                <a:extLst>
                  <a:ext uri="{0D108BD9-81ED-4DB2-BD59-A6C34878D82A}">
                    <a16:rowId xmlns:a16="http://schemas.microsoft.com/office/drawing/2014/main" val="10002"/>
                  </a:ext>
                </a:extLst>
              </a:tr>
              <a:tr h="332014">
                <a:tc>
                  <a:txBody>
                    <a:bodyPr/>
                    <a:lstStyle/>
                    <a:p>
                      <a:pPr marL="914400" marR="0" lvl="2">
                        <a:lnSpc>
                          <a:spcPct val="115000"/>
                        </a:lnSpc>
                        <a:spcBef>
                          <a:spcPts val="0"/>
                        </a:spcBef>
                        <a:spcAft>
                          <a:spcPts val="0"/>
                        </a:spcAft>
                      </a:pPr>
                      <a:r>
                        <a:rPr lang="en-US" sz="1400" b="1" dirty="0">
                          <a:solidFill>
                            <a:srgbClr val="000000"/>
                          </a:solidFill>
                          <a:effectLst/>
                          <a:latin typeface="+mn-lt"/>
                          <a:ea typeface="Calibri"/>
                          <a:cs typeface="UniversLTPro-65Bold"/>
                        </a:rPr>
                        <a:t>Total Assets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b="1" dirty="0">
                          <a:solidFill>
                            <a:srgbClr val="000000"/>
                          </a:solidFill>
                          <a:effectLst/>
                          <a:latin typeface="+mn-lt"/>
                          <a:ea typeface="Calibri"/>
                          <a:cs typeface="UniversLTPro-65Bold"/>
                        </a:rPr>
                        <a:t>$9000</a:t>
                      </a:r>
                      <a:endParaRPr lang="en-US" sz="1400" dirty="0">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400" b="1" dirty="0">
                          <a:effectLst/>
                          <a:latin typeface="+mn-lt"/>
                          <a:ea typeface="Calibri"/>
                          <a:cs typeface="UniversLTPro-65Bold"/>
                        </a:rPr>
                        <a:t>$25 000</a:t>
                      </a:r>
                      <a:endParaRPr lang="en-US" sz="1400" dirty="0">
                        <a:effectLst/>
                        <a:latin typeface="+mn-lt"/>
                        <a:ea typeface="Calibri"/>
                        <a:cs typeface="Times New Roman"/>
                      </a:endParaRPr>
                    </a:p>
                  </a:txBody>
                  <a:tcPr marR="731520"/>
                </a:tc>
                <a:extLst>
                  <a:ext uri="{0D108BD9-81ED-4DB2-BD59-A6C34878D82A}">
                    <a16:rowId xmlns:a16="http://schemas.microsoft.com/office/drawing/2014/main" val="10003"/>
                  </a:ext>
                </a:extLst>
              </a:tr>
              <a:tr h="332014">
                <a:tc>
                  <a:txBody>
                    <a:bodyPr/>
                    <a:lstStyle/>
                    <a:p>
                      <a:pPr marL="0" marR="0">
                        <a:lnSpc>
                          <a:spcPct val="115000"/>
                        </a:lnSpc>
                        <a:spcBef>
                          <a:spcPts val="0"/>
                        </a:spcBef>
                        <a:spcAft>
                          <a:spcPts val="0"/>
                        </a:spcAft>
                      </a:pPr>
                      <a:r>
                        <a:rPr lang="en-US" sz="1400" b="1" dirty="0">
                          <a:solidFill>
                            <a:srgbClr val="C00000"/>
                          </a:solidFill>
                          <a:effectLst/>
                          <a:latin typeface="+mn-lt"/>
                          <a:ea typeface="Calibri"/>
                          <a:cs typeface="UniversLTPro-65Bold"/>
                        </a:rPr>
                        <a:t>Liabilities and Net Worth</a:t>
                      </a:r>
                      <a:endParaRPr lang="en-US" sz="1400" dirty="0">
                        <a:solidFill>
                          <a:srgbClr val="C00000"/>
                        </a:solidFill>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smtClean="0">
                          <a:solidFill>
                            <a:srgbClr val="000000"/>
                          </a:solidFill>
                          <a:effectLst/>
                          <a:latin typeface="+mn-lt"/>
                          <a:ea typeface="Calibri"/>
                          <a:cs typeface="UniversLTPro-55Roman"/>
                        </a:rPr>
                        <a:t> </a:t>
                      </a:r>
                      <a:r>
                        <a:rPr lang="en-US" sz="1400" b="0" dirty="0" smtClean="0">
                          <a:solidFill>
                            <a:schemeClr val="bg1"/>
                          </a:solidFill>
                          <a:effectLst/>
                          <a:latin typeface="+mn-lt"/>
                          <a:ea typeface="Calibri"/>
                          <a:cs typeface="UniversLTPro-65Bold"/>
                        </a:rPr>
                        <a:t>Blank</a:t>
                      </a:r>
                      <a:endParaRPr lang="en-US" sz="1400" dirty="0">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400" dirty="0" smtClean="0">
                          <a:solidFill>
                            <a:srgbClr val="000000"/>
                          </a:solidFill>
                          <a:effectLst/>
                          <a:latin typeface="+mn-lt"/>
                          <a:ea typeface="Calibri"/>
                          <a:cs typeface="UniversLTPro-55Roman"/>
                        </a:rPr>
                        <a:t> </a:t>
                      </a:r>
                      <a:r>
                        <a:rPr lang="en-US" sz="1400" b="0" dirty="0" smtClean="0">
                          <a:solidFill>
                            <a:schemeClr val="bg1"/>
                          </a:solidFill>
                          <a:effectLst/>
                          <a:latin typeface="+mn-lt"/>
                          <a:ea typeface="Calibri"/>
                          <a:cs typeface="UniversLTPro-65Bold"/>
                        </a:rPr>
                        <a:t>Blank</a:t>
                      </a:r>
                      <a:endParaRPr lang="en-US" sz="1400" dirty="0">
                        <a:effectLst/>
                        <a:latin typeface="+mn-lt"/>
                        <a:ea typeface="Calibri"/>
                        <a:cs typeface="Times New Roman"/>
                      </a:endParaRPr>
                    </a:p>
                  </a:txBody>
                  <a:tcPr marR="731520"/>
                </a:tc>
                <a:extLst>
                  <a:ext uri="{0D108BD9-81ED-4DB2-BD59-A6C34878D82A}">
                    <a16:rowId xmlns:a16="http://schemas.microsoft.com/office/drawing/2014/main" val="10004"/>
                  </a:ext>
                </a:extLst>
              </a:tr>
              <a:tr h="332014">
                <a:tc>
                  <a:txBody>
                    <a:bodyPr/>
                    <a:lstStyle/>
                    <a:p>
                      <a:pPr marL="457200" marR="0" lvl="1">
                        <a:lnSpc>
                          <a:spcPct val="115000"/>
                        </a:lnSpc>
                        <a:spcBef>
                          <a:spcPts val="0"/>
                        </a:spcBef>
                        <a:spcAft>
                          <a:spcPts val="0"/>
                        </a:spcAft>
                      </a:pPr>
                      <a:r>
                        <a:rPr lang="en-US" sz="1400" b="1" dirty="0">
                          <a:solidFill>
                            <a:schemeClr val="tx1"/>
                          </a:solidFill>
                          <a:effectLst/>
                          <a:latin typeface="+mn-lt"/>
                          <a:ea typeface="Calibri"/>
                          <a:cs typeface="UniversLTPro-65Bold"/>
                        </a:rPr>
                        <a:t>Current Liabilities</a:t>
                      </a:r>
                      <a:endParaRPr lang="en-US" sz="1400" dirty="0">
                        <a:solidFill>
                          <a:schemeClr val="tx1"/>
                        </a:solidFill>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b="0" dirty="0" smtClean="0">
                          <a:solidFill>
                            <a:schemeClr val="bg1"/>
                          </a:solidFill>
                          <a:effectLst/>
                          <a:latin typeface="+mn-lt"/>
                          <a:ea typeface="Calibri"/>
                          <a:cs typeface="UniversLTPro-65Bold"/>
                        </a:rPr>
                        <a:t>Blank</a:t>
                      </a:r>
                      <a:endParaRPr lang="en-US" sz="1400" dirty="0">
                        <a:solidFill>
                          <a:schemeClr val="bg1"/>
                        </a:solidFill>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400" b="0" dirty="0" smtClean="0">
                          <a:solidFill>
                            <a:schemeClr val="bg1"/>
                          </a:solidFill>
                          <a:effectLst/>
                          <a:latin typeface="+mn-lt"/>
                          <a:ea typeface="Calibri"/>
                          <a:cs typeface="UniversLTPro-65Bold"/>
                        </a:rPr>
                        <a:t>Blank</a:t>
                      </a:r>
                      <a:endParaRPr lang="en-US" sz="1400" dirty="0">
                        <a:solidFill>
                          <a:schemeClr val="bg1"/>
                        </a:solidFill>
                        <a:effectLst/>
                        <a:latin typeface="+mn-lt"/>
                        <a:ea typeface="Calibri"/>
                        <a:cs typeface="Times New Roman"/>
                      </a:endParaRPr>
                    </a:p>
                  </a:txBody>
                  <a:tcPr marR="731520"/>
                </a:tc>
                <a:extLst>
                  <a:ext uri="{0D108BD9-81ED-4DB2-BD59-A6C34878D82A}">
                    <a16:rowId xmlns:a16="http://schemas.microsoft.com/office/drawing/2014/main" val="10005"/>
                  </a:ext>
                </a:extLst>
              </a:tr>
              <a:tr h="332014">
                <a:tc>
                  <a:txBody>
                    <a:bodyPr/>
                    <a:lstStyle/>
                    <a:p>
                      <a:pPr marL="914400" marR="0" lvl="2">
                        <a:lnSpc>
                          <a:spcPct val="115000"/>
                        </a:lnSpc>
                        <a:spcBef>
                          <a:spcPts val="0"/>
                        </a:spcBef>
                        <a:spcAft>
                          <a:spcPts val="0"/>
                        </a:spcAft>
                      </a:pPr>
                      <a:r>
                        <a:rPr lang="en-US" sz="1400" dirty="0">
                          <a:solidFill>
                            <a:srgbClr val="000000"/>
                          </a:solidFill>
                          <a:effectLst/>
                          <a:latin typeface="+mn-lt"/>
                          <a:ea typeface="Calibri"/>
                          <a:cs typeface="UniversLTPro-55Roman"/>
                        </a:rPr>
                        <a:t>Credit card balance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Pro-55Roman"/>
                        </a:rPr>
                        <a:t>$2000</a:t>
                      </a:r>
                      <a:endParaRPr lang="en-US" sz="1400" dirty="0">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400" dirty="0" smtClean="0">
                          <a:effectLst/>
                          <a:latin typeface="+mn-lt"/>
                          <a:ea typeface="Calibri"/>
                          <a:cs typeface="UniversLTPro-55Roman"/>
                        </a:rPr>
                        <a:t>$2000</a:t>
                      </a:r>
                      <a:endParaRPr lang="en-US" sz="1400" dirty="0">
                        <a:effectLst/>
                        <a:latin typeface="+mn-lt"/>
                        <a:ea typeface="Calibri"/>
                        <a:cs typeface="Times New Roman"/>
                      </a:endParaRPr>
                    </a:p>
                  </a:txBody>
                  <a:tcPr marR="731520"/>
                </a:tc>
                <a:extLst>
                  <a:ext uri="{0D108BD9-81ED-4DB2-BD59-A6C34878D82A}">
                    <a16:rowId xmlns:a16="http://schemas.microsoft.com/office/drawing/2014/main" val="10006"/>
                  </a:ext>
                </a:extLst>
              </a:tr>
              <a:tr h="332014">
                <a:tc>
                  <a:txBody>
                    <a:bodyPr/>
                    <a:lstStyle/>
                    <a:p>
                      <a:pPr marL="914400" marR="0" lvl="2">
                        <a:lnSpc>
                          <a:spcPct val="115000"/>
                        </a:lnSpc>
                        <a:spcBef>
                          <a:spcPts val="0"/>
                        </a:spcBef>
                        <a:spcAft>
                          <a:spcPts val="0"/>
                        </a:spcAft>
                      </a:pPr>
                      <a:r>
                        <a:rPr lang="en-US" sz="1400" dirty="0">
                          <a:solidFill>
                            <a:srgbClr val="000000"/>
                          </a:solidFill>
                          <a:effectLst/>
                          <a:latin typeface="+mn-lt"/>
                          <a:ea typeface="Calibri"/>
                          <a:cs typeface="UniversLTPro-55Roman"/>
                        </a:rPr>
                        <a:t>Total current liabilities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Pro-55Roman"/>
                        </a:rPr>
                        <a:t>2000</a:t>
                      </a:r>
                      <a:endParaRPr lang="en-US" sz="1400" dirty="0">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400" dirty="0">
                          <a:effectLst/>
                          <a:latin typeface="+mn-lt"/>
                          <a:ea typeface="Calibri"/>
                          <a:cs typeface="UniversLTPro-55Roman"/>
                        </a:rPr>
                        <a:t>2000</a:t>
                      </a:r>
                      <a:endParaRPr lang="en-US" sz="1400" dirty="0">
                        <a:effectLst/>
                        <a:latin typeface="+mn-lt"/>
                        <a:ea typeface="Calibri"/>
                        <a:cs typeface="Times New Roman"/>
                      </a:endParaRPr>
                    </a:p>
                  </a:txBody>
                  <a:tcPr marR="731520"/>
                </a:tc>
                <a:extLst>
                  <a:ext uri="{0D108BD9-81ED-4DB2-BD59-A6C34878D82A}">
                    <a16:rowId xmlns:a16="http://schemas.microsoft.com/office/drawing/2014/main" val="10007"/>
                  </a:ext>
                </a:extLst>
              </a:tr>
              <a:tr h="332014">
                <a:tc>
                  <a:txBody>
                    <a:bodyPr/>
                    <a:lstStyle/>
                    <a:p>
                      <a:pPr marL="457200" marR="0" lvl="1">
                        <a:lnSpc>
                          <a:spcPct val="115000"/>
                        </a:lnSpc>
                        <a:spcBef>
                          <a:spcPts val="0"/>
                        </a:spcBef>
                        <a:spcAft>
                          <a:spcPts val="0"/>
                        </a:spcAft>
                      </a:pPr>
                      <a:r>
                        <a:rPr lang="en-US" sz="1400" b="1" dirty="0">
                          <a:solidFill>
                            <a:schemeClr val="tx1"/>
                          </a:solidFill>
                          <a:effectLst/>
                          <a:latin typeface="+mn-lt"/>
                          <a:ea typeface="Calibri"/>
                          <a:cs typeface="UniversLTPro-65Bold"/>
                        </a:rPr>
                        <a:t>Long-Term Liabilities</a:t>
                      </a:r>
                      <a:endParaRPr lang="en-US" sz="1400" dirty="0">
                        <a:solidFill>
                          <a:schemeClr val="tx1"/>
                        </a:solidFill>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smtClean="0">
                          <a:solidFill>
                            <a:srgbClr val="000000"/>
                          </a:solidFill>
                          <a:effectLst/>
                          <a:latin typeface="+mn-lt"/>
                          <a:ea typeface="Calibri"/>
                          <a:cs typeface="UniversLTPro-55Roman"/>
                        </a:rPr>
                        <a:t> </a:t>
                      </a:r>
                      <a:r>
                        <a:rPr lang="en-US" sz="1400" b="0" dirty="0" smtClean="0">
                          <a:solidFill>
                            <a:schemeClr val="bg1"/>
                          </a:solidFill>
                          <a:effectLst/>
                          <a:latin typeface="+mn-lt"/>
                          <a:ea typeface="Calibri"/>
                          <a:cs typeface="UniversLTPro-65Bold"/>
                        </a:rPr>
                        <a:t>Blank</a:t>
                      </a:r>
                      <a:endParaRPr lang="en-US" sz="1400" dirty="0">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400" dirty="0" smtClean="0">
                          <a:solidFill>
                            <a:srgbClr val="000000"/>
                          </a:solidFill>
                          <a:effectLst/>
                          <a:latin typeface="+mn-lt"/>
                          <a:ea typeface="Calibri"/>
                          <a:cs typeface="UniversLTPro-55Roman"/>
                        </a:rPr>
                        <a:t> </a:t>
                      </a:r>
                      <a:r>
                        <a:rPr lang="en-US" sz="1400" b="0" dirty="0" smtClean="0">
                          <a:solidFill>
                            <a:schemeClr val="bg1"/>
                          </a:solidFill>
                          <a:effectLst/>
                          <a:latin typeface="+mn-lt"/>
                          <a:ea typeface="Calibri"/>
                          <a:cs typeface="UniversLTPro-65Bold"/>
                        </a:rPr>
                        <a:t>Blank</a:t>
                      </a:r>
                      <a:endParaRPr lang="en-US" sz="1400" dirty="0">
                        <a:effectLst/>
                        <a:latin typeface="+mn-lt"/>
                        <a:ea typeface="Calibri"/>
                        <a:cs typeface="Times New Roman"/>
                      </a:endParaRPr>
                    </a:p>
                  </a:txBody>
                  <a:tcPr marR="731520"/>
                </a:tc>
                <a:extLst>
                  <a:ext uri="{0D108BD9-81ED-4DB2-BD59-A6C34878D82A}">
                    <a16:rowId xmlns:a16="http://schemas.microsoft.com/office/drawing/2014/main" val="10008"/>
                  </a:ext>
                </a:extLst>
              </a:tr>
              <a:tr h="332014">
                <a:tc>
                  <a:txBody>
                    <a:bodyPr/>
                    <a:lstStyle/>
                    <a:p>
                      <a:pPr marL="914400" marR="0" lvl="2">
                        <a:lnSpc>
                          <a:spcPct val="115000"/>
                        </a:lnSpc>
                        <a:spcBef>
                          <a:spcPts val="0"/>
                        </a:spcBef>
                        <a:spcAft>
                          <a:spcPts val="0"/>
                        </a:spcAft>
                      </a:pPr>
                      <a:r>
                        <a:rPr lang="en-US" sz="1400" dirty="0">
                          <a:solidFill>
                            <a:srgbClr val="000000"/>
                          </a:solidFill>
                          <a:effectLst/>
                          <a:latin typeface="+mn-lt"/>
                          <a:ea typeface="Calibri"/>
                          <a:cs typeface="UniversLTPro-55Roman"/>
                        </a:rPr>
                        <a:t>Mortgage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Pro-55Roman"/>
                        </a:rPr>
                        <a:t>0</a:t>
                      </a:r>
                      <a:endParaRPr lang="en-US" sz="1400" dirty="0">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400" dirty="0">
                          <a:effectLst/>
                          <a:latin typeface="+mn-lt"/>
                          <a:ea typeface="Calibri"/>
                          <a:cs typeface="UniversLTPro-55Roman"/>
                        </a:rPr>
                        <a:t>0</a:t>
                      </a:r>
                      <a:endParaRPr lang="en-US" sz="1400" dirty="0">
                        <a:effectLst/>
                        <a:latin typeface="+mn-lt"/>
                        <a:ea typeface="Calibri"/>
                        <a:cs typeface="Times New Roman"/>
                      </a:endParaRPr>
                    </a:p>
                  </a:txBody>
                  <a:tcPr marR="731520"/>
                </a:tc>
                <a:extLst>
                  <a:ext uri="{0D108BD9-81ED-4DB2-BD59-A6C34878D82A}">
                    <a16:rowId xmlns:a16="http://schemas.microsoft.com/office/drawing/2014/main" val="10009"/>
                  </a:ext>
                </a:extLst>
              </a:tr>
              <a:tr h="332014">
                <a:tc>
                  <a:txBody>
                    <a:bodyPr/>
                    <a:lstStyle/>
                    <a:p>
                      <a:pPr marL="914400" marR="0" lvl="2">
                        <a:lnSpc>
                          <a:spcPct val="115000"/>
                        </a:lnSpc>
                        <a:spcBef>
                          <a:spcPts val="0"/>
                        </a:spcBef>
                        <a:spcAft>
                          <a:spcPts val="0"/>
                        </a:spcAft>
                      </a:pPr>
                      <a:r>
                        <a:rPr lang="en-US" sz="1400" dirty="0">
                          <a:solidFill>
                            <a:srgbClr val="000000"/>
                          </a:solidFill>
                          <a:effectLst/>
                          <a:latin typeface="+mn-lt"/>
                          <a:ea typeface="Calibri"/>
                          <a:cs typeface="UniversLTPro-55Roman"/>
                        </a:rPr>
                        <a:t>Car Loan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Pro-55Roman"/>
                        </a:rPr>
                        <a:t>0</a:t>
                      </a:r>
                      <a:endParaRPr lang="en-US" sz="1400" dirty="0">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400" dirty="0">
                          <a:effectLst/>
                          <a:latin typeface="+mn-lt"/>
                          <a:ea typeface="Calibri"/>
                          <a:cs typeface="UniversLTPro-55Roman"/>
                        </a:rPr>
                        <a:t>16 000</a:t>
                      </a:r>
                      <a:endParaRPr lang="en-US" sz="1400" dirty="0">
                        <a:effectLst/>
                        <a:latin typeface="+mn-lt"/>
                        <a:ea typeface="Calibri"/>
                        <a:cs typeface="Times New Roman"/>
                      </a:endParaRPr>
                    </a:p>
                  </a:txBody>
                  <a:tcPr marR="731520"/>
                </a:tc>
                <a:extLst>
                  <a:ext uri="{0D108BD9-81ED-4DB2-BD59-A6C34878D82A}">
                    <a16:rowId xmlns:a16="http://schemas.microsoft.com/office/drawing/2014/main" val="10010"/>
                  </a:ext>
                </a:extLst>
              </a:tr>
              <a:tr h="332014">
                <a:tc>
                  <a:txBody>
                    <a:bodyPr/>
                    <a:lstStyle/>
                    <a:p>
                      <a:pPr marL="914400" marR="0" lvl="2">
                        <a:lnSpc>
                          <a:spcPct val="115000"/>
                        </a:lnSpc>
                        <a:spcBef>
                          <a:spcPts val="0"/>
                        </a:spcBef>
                        <a:spcAft>
                          <a:spcPts val="0"/>
                        </a:spcAft>
                      </a:pPr>
                      <a:r>
                        <a:rPr lang="en-US" sz="1400" dirty="0">
                          <a:solidFill>
                            <a:srgbClr val="000000"/>
                          </a:solidFill>
                          <a:effectLst/>
                          <a:latin typeface="+mn-lt"/>
                          <a:ea typeface="Calibri"/>
                          <a:cs typeface="UniversLTPro-55Roman"/>
                        </a:rPr>
                        <a:t>Total long-term liabilities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dirty="0">
                          <a:solidFill>
                            <a:srgbClr val="000000"/>
                          </a:solidFill>
                          <a:effectLst/>
                          <a:latin typeface="+mn-lt"/>
                          <a:ea typeface="Calibri"/>
                          <a:cs typeface="UniversLTPro-55Roman"/>
                        </a:rPr>
                        <a:t>0</a:t>
                      </a:r>
                      <a:endParaRPr lang="en-US" sz="1400" dirty="0">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400" dirty="0">
                          <a:effectLst/>
                          <a:latin typeface="+mn-lt"/>
                          <a:ea typeface="Calibri"/>
                          <a:cs typeface="UniversLTPro-55Roman"/>
                        </a:rPr>
                        <a:t>16 000</a:t>
                      </a:r>
                      <a:endParaRPr lang="en-US" sz="1400" dirty="0">
                        <a:effectLst/>
                        <a:latin typeface="+mn-lt"/>
                        <a:ea typeface="Calibri"/>
                        <a:cs typeface="Times New Roman"/>
                      </a:endParaRPr>
                    </a:p>
                  </a:txBody>
                  <a:tcPr marR="731520"/>
                </a:tc>
                <a:extLst>
                  <a:ext uri="{0D108BD9-81ED-4DB2-BD59-A6C34878D82A}">
                    <a16:rowId xmlns:a16="http://schemas.microsoft.com/office/drawing/2014/main" val="10011"/>
                  </a:ext>
                </a:extLst>
              </a:tr>
              <a:tr h="332014">
                <a:tc>
                  <a:txBody>
                    <a:bodyPr/>
                    <a:lstStyle/>
                    <a:p>
                      <a:pPr marL="914400" marR="0" lvl="2">
                        <a:lnSpc>
                          <a:spcPct val="115000"/>
                        </a:lnSpc>
                        <a:spcBef>
                          <a:spcPts val="0"/>
                        </a:spcBef>
                        <a:spcAft>
                          <a:spcPts val="0"/>
                        </a:spcAft>
                      </a:pPr>
                      <a:r>
                        <a:rPr lang="en-US" sz="1400" b="1" dirty="0">
                          <a:solidFill>
                            <a:srgbClr val="000000"/>
                          </a:solidFill>
                          <a:effectLst/>
                          <a:latin typeface="+mn-lt"/>
                          <a:ea typeface="Calibri"/>
                          <a:cs typeface="UniversLTPro-65Bold"/>
                        </a:rPr>
                        <a:t>Total Liabilities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b="1" dirty="0">
                          <a:solidFill>
                            <a:srgbClr val="000000"/>
                          </a:solidFill>
                          <a:effectLst/>
                          <a:latin typeface="+mn-lt"/>
                          <a:ea typeface="Calibri"/>
                          <a:cs typeface="UniversLTPro-65Bold"/>
                        </a:rPr>
                        <a:t>$2000</a:t>
                      </a:r>
                      <a:endParaRPr lang="en-US" sz="1400" dirty="0">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400" b="1" dirty="0">
                          <a:effectLst/>
                          <a:latin typeface="+mn-lt"/>
                          <a:ea typeface="Calibri"/>
                          <a:cs typeface="UniversLTPro-65Bold"/>
                        </a:rPr>
                        <a:t>$18 000</a:t>
                      </a:r>
                      <a:endParaRPr lang="en-US" sz="1400" dirty="0">
                        <a:effectLst/>
                        <a:latin typeface="+mn-lt"/>
                        <a:ea typeface="Calibri"/>
                        <a:cs typeface="Times New Roman"/>
                      </a:endParaRPr>
                    </a:p>
                  </a:txBody>
                  <a:tcPr marR="731520"/>
                </a:tc>
                <a:extLst>
                  <a:ext uri="{0D108BD9-81ED-4DB2-BD59-A6C34878D82A}">
                    <a16:rowId xmlns:a16="http://schemas.microsoft.com/office/drawing/2014/main" val="10012"/>
                  </a:ext>
                </a:extLst>
              </a:tr>
              <a:tr h="332014">
                <a:tc>
                  <a:txBody>
                    <a:bodyPr/>
                    <a:lstStyle/>
                    <a:p>
                      <a:pPr marL="914400" marR="0" lvl="2">
                        <a:lnSpc>
                          <a:spcPct val="115000"/>
                        </a:lnSpc>
                        <a:spcBef>
                          <a:spcPts val="0"/>
                        </a:spcBef>
                        <a:spcAft>
                          <a:spcPts val="0"/>
                        </a:spcAft>
                      </a:pPr>
                      <a:r>
                        <a:rPr lang="en-US" sz="1400" b="1" dirty="0">
                          <a:solidFill>
                            <a:srgbClr val="000000"/>
                          </a:solidFill>
                          <a:effectLst/>
                          <a:latin typeface="+mn-lt"/>
                          <a:ea typeface="Calibri"/>
                          <a:cs typeface="UniversLTPro-65Bold"/>
                        </a:rPr>
                        <a:t>Net Worth </a:t>
                      </a:r>
                      <a:endParaRPr lang="en-US" sz="14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400" b="1">
                          <a:solidFill>
                            <a:srgbClr val="000000"/>
                          </a:solidFill>
                          <a:effectLst/>
                          <a:latin typeface="+mn-lt"/>
                          <a:ea typeface="Calibri"/>
                          <a:cs typeface="UniversLTPro-65Bold"/>
                        </a:rPr>
                        <a:t>$7000</a:t>
                      </a:r>
                      <a:endParaRPr lang="en-US" sz="1400">
                        <a:effectLst/>
                        <a:latin typeface="+mn-lt"/>
                        <a:ea typeface="Calibri"/>
                        <a:cs typeface="Times New Roman"/>
                      </a:endParaRPr>
                    </a:p>
                  </a:txBody>
                  <a:tcPr marR="731520"/>
                </a:tc>
                <a:tc>
                  <a:txBody>
                    <a:bodyPr/>
                    <a:lstStyle/>
                    <a:p>
                      <a:pPr marL="0" marR="0" algn="r">
                        <a:lnSpc>
                          <a:spcPct val="115000"/>
                        </a:lnSpc>
                        <a:spcBef>
                          <a:spcPts val="0"/>
                        </a:spcBef>
                        <a:spcAft>
                          <a:spcPts val="0"/>
                        </a:spcAft>
                      </a:pPr>
                      <a:r>
                        <a:rPr lang="en-US" sz="1400" b="1" dirty="0" smtClean="0">
                          <a:effectLst/>
                          <a:latin typeface="+mn-lt"/>
                          <a:ea typeface="Calibri"/>
                          <a:cs typeface="UniversLTPro-65Bold"/>
                        </a:rPr>
                        <a:t>$7000</a:t>
                      </a:r>
                      <a:endParaRPr lang="en-US" sz="1400" dirty="0">
                        <a:effectLst/>
                        <a:latin typeface="+mn-lt"/>
                        <a:ea typeface="Calibri"/>
                        <a:cs typeface="Times New Roman"/>
                      </a:endParaRPr>
                    </a:p>
                  </a:txBody>
                  <a:tcPr marR="731520"/>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16779140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Cash Flow Statement </a:t>
            </a:r>
            <a:r>
              <a:rPr lang="en-US" dirty="0" smtClean="0"/>
              <a:t>Sample </a:t>
            </a:r>
            <a:r>
              <a:rPr lang="en-US" sz="2000" b="0" dirty="0" smtClean="0"/>
              <a:t>(1 of 2)</a:t>
            </a:r>
            <a:endParaRPr lang="en-US" b="0" dirty="0"/>
          </a:p>
        </p:txBody>
      </p:sp>
      <p:sp>
        <p:nvSpPr>
          <p:cNvPr id="3" name="Content Placeholder 2"/>
          <p:cNvSpPr>
            <a:spLocks noGrp="1"/>
          </p:cNvSpPr>
          <p:nvPr>
            <p:ph idx="1"/>
          </p:nvPr>
        </p:nvSpPr>
        <p:spPr>
          <a:xfrm>
            <a:off x="457200" y="1600201"/>
            <a:ext cx="8382000" cy="381000"/>
          </a:xfrm>
        </p:spPr>
        <p:txBody>
          <a:bodyPr/>
          <a:lstStyle/>
          <a:p>
            <a:pPr marL="0" indent="0">
              <a:buNone/>
            </a:pPr>
            <a:r>
              <a:rPr lang="en-US" sz="2400" b="1" dirty="0" smtClean="0"/>
              <a:t>Exhibit 3.1</a:t>
            </a:r>
            <a:r>
              <a:rPr lang="en-US" sz="2400" dirty="0" smtClean="0"/>
              <a:t> Personal </a:t>
            </a:r>
            <a:r>
              <a:rPr lang="en-US" sz="2400" dirty="0"/>
              <a:t>Cash Flow Statement for Rhea Kennedy</a:t>
            </a:r>
          </a:p>
        </p:txBody>
      </p:sp>
      <p:graphicFrame>
        <p:nvGraphicFramePr>
          <p:cNvPr id="5" name="Table 4"/>
          <p:cNvGraphicFramePr>
            <a:graphicFrameLocks noGrp="1"/>
          </p:cNvGraphicFramePr>
          <p:nvPr>
            <p:extLst>
              <p:ext uri="{D42A27DB-BD31-4B8C-83A1-F6EECF244321}">
                <p14:modId xmlns:p14="http://schemas.microsoft.com/office/powerpoint/2010/main" val="3535002127"/>
              </p:ext>
            </p:extLst>
          </p:nvPr>
        </p:nvGraphicFramePr>
        <p:xfrm>
          <a:off x="489858" y="2260600"/>
          <a:ext cx="8196942" cy="1854200"/>
        </p:xfrm>
        <a:graphic>
          <a:graphicData uri="http://schemas.openxmlformats.org/drawingml/2006/table">
            <a:tbl>
              <a:tblPr firstRow="1">
                <a:tableStyleId>{3B4B98B0-60AC-42C2-AFA5-B58CD77FA1E5}</a:tableStyleId>
              </a:tblPr>
              <a:tblGrid>
                <a:gridCol w="4217844">
                  <a:extLst>
                    <a:ext uri="{9D8B030D-6E8A-4147-A177-3AD203B41FA5}">
                      <a16:colId xmlns:a16="http://schemas.microsoft.com/office/drawing/2014/main" val="20000"/>
                    </a:ext>
                  </a:extLst>
                </a:gridCol>
                <a:gridCol w="3979098">
                  <a:extLst>
                    <a:ext uri="{9D8B030D-6E8A-4147-A177-3AD203B41FA5}">
                      <a16:colId xmlns:a16="http://schemas.microsoft.com/office/drawing/2014/main" val="20001"/>
                    </a:ext>
                  </a:extLst>
                </a:gridCol>
              </a:tblGrid>
              <a:tr h="370840">
                <a:tc>
                  <a:txBody>
                    <a:bodyPr/>
                    <a:lstStyle/>
                    <a:p>
                      <a:r>
                        <a:rPr lang="en-US" sz="1800" dirty="0" smtClean="0"/>
                        <a:t>Income</a:t>
                      </a:r>
                      <a:endParaRPr lang="en-US" sz="1800" dirty="0"/>
                    </a:p>
                  </a:txBody>
                  <a:tcPr/>
                </a:tc>
                <a:tc>
                  <a:txBody>
                    <a:bodyPr/>
                    <a:lstStyle/>
                    <a:p>
                      <a:pPr algn="ctr"/>
                      <a:r>
                        <a:rPr lang="en-US" sz="1800" dirty="0" smtClean="0"/>
                        <a:t>Last Month</a:t>
                      </a:r>
                      <a:endParaRPr lang="en-US" sz="1800" dirty="0"/>
                    </a:p>
                  </a:txBody>
                  <a:tcPr/>
                </a:tc>
                <a:extLst>
                  <a:ext uri="{0D108BD9-81ED-4DB2-BD59-A6C34878D82A}">
                    <a16:rowId xmlns:a16="http://schemas.microsoft.com/office/drawing/2014/main" val="10000"/>
                  </a:ext>
                </a:extLst>
              </a:tr>
              <a:tr h="370840">
                <a:tc>
                  <a:txBody>
                    <a:bodyPr/>
                    <a:lstStyle/>
                    <a:p>
                      <a:r>
                        <a:rPr lang="en-US" sz="1800" dirty="0" smtClean="0"/>
                        <a:t>Disposable (after-tax) income</a:t>
                      </a:r>
                      <a:endParaRPr lang="en-US" sz="1800" dirty="0"/>
                    </a:p>
                  </a:txBody>
                  <a:tcPr/>
                </a:tc>
                <a:tc>
                  <a:txBody>
                    <a:bodyPr/>
                    <a:lstStyle/>
                    <a:p>
                      <a:pPr algn="r"/>
                      <a:r>
                        <a:rPr lang="en-US" sz="1800" dirty="0" smtClean="0"/>
                        <a:t>$2260</a:t>
                      </a:r>
                      <a:endParaRPr lang="en-US" sz="1800" dirty="0"/>
                    </a:p>
                  </a:txBody>
                  <a:tcPr marR="1554480"/>
                </a:tc>
                <a:extLst>
                  <a:ext uri="{0D108BD9-81ED-4DB2-BD59-A6C34878D82A}">
                    <a16:rowId xmlns:a16="http://schemas.microsoft.com/office/drawing/2014/main" val="10001"/>
                  </a:ext>
                </a:extLst>
              </a:tr>
              <a:tr h="370840">
                <a:tc>
                  <a:txBody>
                    <a:bodyPr/>
                    <a:lstStyle/>
                    <a:p>
                      <a:r>
                        <a:rPr lang="en-US" sz="1800" dirty="0" smtClean="0"/>
                        <a:t>Interest on deposits</a:t>
                      </a:r>
                      <a:endParaRPr lang="en-US" sz="1800" dirty="0"/>
                    </a:p>
                  </a:txBody>
                  <a:tcPr/>
                </a:tc>
                <a:tc>
                  <a:txBody>
                    <a:bodyPr/>
                    <a:lstStyle/>
                    <a:p>
                      <a:pPr algn="r"/>
                      <a:r>
                        <a:rPr lang="en-US" sz="1800" dirty="0" smtClean="0"/>
                        <a:t>0</a:t>
                      </a:r>
                      <a:endParaRPr lang="en-US" sz="1800" dirty="0"/>
                    </a:p>
                  </a:txBody>
                  <a:tcPr marR="1554480"/>
                </a:tc>
                <a:extLst>
                  <a:ext uri="{0D108BD9-81ED-4DB2-BD59-A6C34878D82A}">
                    <a16:rowId xmlns:a16="http://schemas.microsoft.com/office/drawing/2014/main" val="10002"/>
                  </a:ext>
                </a:extLst>
              </a:tr>
              <a:tr h="370840">
                <a:tc>
                  <a:txBody>
                    <a:bodyPr/>
                    <a:lstStyle/>
                    <a:p>
                      <a:r>
                        <a:rPr lang="en-US" sz="1800" dirty="0" smtClean="0"/>
                        <a:t>Dividend payments</a:t>
                      </a:r>
                      <a:endParaRPr lang="en-US" sz="1800" dirty="0"/>
                    </a:p>
                  </a:txBody>
                  <a:tcPr/>
                </a:tc>
                <a:tc>
                  <a:txBody>
                    <a:bodyPr/>
                    <a:lstStyle/>
                    <a:p>
                      <a:pPr algn="r"/>
                      <a:r>
                        <a:rPr lang="en-US" sz="1800" dirty="0" smtClean="0"/>
                        <a:t>0</a:t>
                      </a:r>
                      <a:endParaRPr lang="en-US" sz="1800" dirty="0"/>
                    </a:p>
                  </a:txBody>
                  <a:tcPr marR="1554480"/>
                </a:tc>
                <a:extLst>
                  <a:ext uri="{0D108BD9-81ED-4DB2-BD59-A6C34878D82A}">
                    <a16:rowId xmlns:a16="http://schemas.microsoft.com/office/drawing/2014/main" val="10003"/>
                  </a:ext>
                </a:extLst>
              </a:tr>
              <a:tr h="370840">
                <a:tc>
                  <a:txBody>
                    <a:bodyPr/>
                    <a:lstStyle/>
                    <a:p>
                      <a:r>
                        <a:rPr lang="en-US" sz="1800" b="1" dirty="0" smtClean="0"/>
                        <a:t>Total Income</a:t>
                      </a:r>
                      <a:endParaRPr lang="en-US" sz="1800" b="1" dirty="0"/>
                    </a:p>
                  </a:txBody>
                  <a:tcPr/>
                </a:tc>
                <a:tc>
                  <a:txBody>
                    <a:bodyPr/>
                    <a:lstStyle/>
                    <a:p>
                      <a:pPr algn="r"/>
                      <a:r>
                        <a:rPr lang="en-US" sz="1800" b="1" dirty="0" smtClean="0"/>
                        <a:t>$2260</a:t>
                      </a:r>
                      <a:endParaRPr lang="en-US" sz="1800" b="1" dirty="0"/>
                    </a:p>
                  </a:txBody>
                  <a:tcPr marR="155448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14573277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Financial Ratio Calculations</a:t>
            </a:r>
          </a:p>
        </p:txBody>
      </p:sp>
      <p:sp>
        <p:nvSpPr>
          <p:cNvPr id="3" name="Content Placeholder 2"/>
          <p:cNvSpPr>
            <a:spLocks noGrp="1"/>
          </p:cNvSpPr>
          <p:nvPr>
            <p:ph idx="1"/>
          </p:nvPr>
        </p:nvSpPr>
        <p:spPr/>
        <p:txBody>
          <a:bodyPr/>
          <a:lstStyle/>
          <a:p>
            <a:r>
              <a:rPr lang="en-US" dirty="0">
                <a:ea typeface="ＭＳ Ｐゴシック" pitchFamily="34" charset="-128"/>
              </a:rPr>
              <a:t>Allow you to analyze your personal balance sheet and income statement; monitoring of liquidity, debt, and ability to save</a:t>
            </a:r>
          </a:p>
          <a:p>
            <a:r>
              <a:rPr lang="en-US" dirty="0">
                <a:ea typeface="ＭＳ Ｐゴシック" pitchFamily="34" charset="-128"/>
              </a:rPr>
              <a:t>Liquidity is measured by the current ratio and the liquidity ratio</a:t>
            </a:r>
          </a:p>
          <a:p>
            <a:pPr lvl="1"/>
            <a:r>
              <a:rPr lang="en-US" dirty="0">
                <a:ea typeface="ＭＳ Ｐゴシック" pitchFamily="34" charset="-128"/>
              </a:rPr>
              <a:t>Current ratio = Liquid Assets/Current Liabilities</a:t>
            </a:r>
          </a:p>
          <a:p>
            <a:pPr lvl="1"/>
            <a:r>
              <a:rPr lang="en-US" dirty="0">
                <a:ea typeface="ＭＳ Ｐゴシック" pitchFamily="34" charset="-128"/>
              </a:rPr>
              <a:t>High current ratio </a:t>
            </a:r>
            <a:r>
              <a:rPr lang="en-US" dirty="0" smtClean="0"/>
              <a:t>→</a:t>
            </a:r>
            <a:r>
              <a:rPr lang="en-US" dirty="0" smtClean="0">
                <a:ea typeface="ＭＳ Ｐゴシック" pitchFamily="34" charset="-128"/>
              </a:rPr>
              <a:t> </a:t>
            </a:r>
            <a:r>
              <a:rPr lang="en-US" dirty="0">
                <a:ea typeface="ＭＳ Ｐゴシック" pitchFamily="34" charset="-128"/>
              </a:rPr>
              <a:t>higher degree of liquidity</a:t>
            </a:r>
          </a:p>
          <a:p>
            <a:pPr lvl="1"/>
            <a:r>
              <a:rPr lang="en-US" dirty="0">
                <a:ea typeface="ＭＳ Ｐゴシック" pitchFamily="34" charset="-128"/>
              </a:rPr>
              <a:t>Liquidity ratio = Liquid Assets/Monthly Living Expenses (assess trend</a:t>
            </a:r>
            <a:r>
              <a:rPr lang="mr-IN" dirty="0">
                <a:ea typeface="ＭＳ Ｐゴシック" pitchFamily="34" charset="-128"/>
              </a:rPr>
              <a:t>…</a:t>
            </a:r>
            <a:r>
              <a:rPr lang="en-CA" dirty="0">
                <a:ea typeface="ＭＳ Ｐゴシック" pitchFamily="34" charset="-128"/>
              </a:rPr>
              <a:t>)</a:t>
            </a:r>
            <a:endParaRPr lang="en-US" dirty="0"/>
          </a:p>
        </p:txBody>
      </p:sp>
    </p:spTree>
    <p:extLst>
      <p:ext uri="{BB962C8B-B14F-4D97-AF65-F5344CB8AC3E}">
        <p14:creationId xmlns:p14="http://schemas.microsoft.com/office/powerpoint/2010/main" val="114573277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Debt level ratios</a:t>
            </a:r>
          </a:p>
        </p:txBody>
      </p:sp>
      <p:sp>
        <p:nvSpPr>
          <p:cNvPr id="3" name="Content Placeholder 2"/>
          <p:cNvSpPr>
            <a:spLocks noGrp="1"/>
          </p:cNvSpPr>
          <p:nvPr>
            <p:ph idx="1"/>
          </p:nvPr>
        </p:nvSpPr>
        <p:spPr/>
        <p:txBody>
          <a:bodyPr/>
          <a:lstStyle/>
          <a:p>
            <a:pPr>
              <a:defRPr/>
            </a:pPr>
            <a:r>
              <a:rPr lang="en-US" dirty="0"/>
              <a:t>Debt-to-Asset Ratio = Total liabilities/Total Assets</a:t>
            </a:r>
          </a:p>
          <a:p>
            <a:pPr>
              <a:defRPr/>
            </a:pPr>
            <a:r>
              <a:rPr lang="en-US" dirty="0"/>
              <a:t>High debt-to-asset ratio → excessive amount of debt</a:t>
            </a:r>
          </a:p>
          <a:p>
            <a:pPr>
              <a:defRPr/>
            </a:pPr>
            <a:r>
              <a:rPr lang="en-US" dirty="0"/>
              <a:t>Should be directly related to the financial planning life stages</a:t>
            </a:r>
          </a:p>
          <a:p>
            <a:pPr>
              <a:defRPr/>
            </a:pPr>
            <a:r>
              <a:rPr lang="en-US" dirty="0"/>
              <a:t>Should have no debt when you reach the retirement life stage</a:t>
            </a:r>
          </a:p>
        </p:txBody>
      </p:sp>
    </p:spTree>
    <p:extLst>
      <p:ext uri="{BB962C8B-B14F-4D97-AF65-F5344CB8AC3E}">
        <p14:creationId xmlns:p14="http://schemas.microsoft.com/office/powerpoint/2010/main" val="114573277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Savings Ratio</a:t>
            </a:r>
          </a:p>
        </p:txBody>
      </p:sp>
      <p:sp>
        <p:nvSpPr>
          <p:cNvPr id="3" name="Content Placeholder 2"/>
          <p:cNvSpPr>
            <a:spLocks noGrp="1"/>
          </p:cNvSpPr>
          <p:nvPr>
            <p:ph idx="1"/>
          </p:nvPr>
        </p:nvSpPr>
        <p:spPr/>
        <p:txBody>
          <a:bodyPr/>
          <a:lstStyle/>
          <a:p>
            <a:pPr>
              <a:buFont typeface="Arial" charset="0"/>
              <a:buChar char="•"/>
              <a:defRPr/>
            </a:pPr>
            <a:r>
              <a:rPr lang="en-US" dirty="0"/>
              <a:t>measures savings over the period in comparison to disposable income over the period</a:t>
            </a:r>
          </a:p>
          <a:p>
            <a:pPr>
              <a:defRPr/>
            </a:pPr>
            <a:r>
              <a:rPr lang="en-US" dirty="0"/>
              <a:t>Savings Ratio = Savings during the Period/Disposable Income during the Period</a:t>
            </a:r>
          </a:p>
        </p:txBody>
      </p:sp>
    </p:spTree>
    <p:extLst>
      <p:ext uri="{BB962C8B-B14F-4D97-AF65-F5344CB8AC3E}">
        <p14:creationId xmlns:p14="http://schemas.microsoft.com/office/powerpoint/2010/main" val="11457327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546628"/>
          </a:xfrm>
        </p:spPr>
        <p:txBody>
          <a:bodyPr/>
          <a:lstStyle/>
          <a:p>
            <a:r>
              <a:rPr lang="en-US" dirty="0"/>
              <a:t>Personal Cash </a:t>
            </a:r>
            <a:r>
              <a:rPr lang="en-US" dirty="0" smtClean="0"/>
              <a:t>Flow </a:t>
            </a:r>
            <a:r>
              <a:rPr lang="en-US" dirty="0"/>
              <a:t>Statement Sample </a:t>
            </a:r>
            <a:r>
              <a:rPr lang="en-US" sz="2000" b="0" dirty="0" smtClean="0"/>
              <a:t>(2 of </a:t>
            </a:r>
            <a:r>
              <a:rPr lang="en-US" sz="2000" b="0" dirty="0"/>
              <a:t>2)</a:t>
            </a:r>
            <a:endParaRPr lang="en-US" dirty="0"/>
          </a:p>
        </p:txBody>
      </p:sp>
      <p:sp>
        <p:nvSpPr>
          <p:cNvPr id="3" name="Content Placeholder 2"/>
          <p:cNvSpPr>
            <a:spLocks noGrp="1"/>
          </p:cNvSpPr>
          <p:nvPr>
            <p:ph idx="1"/>
          </p:nvPr>
        </p:nvSpPr>
        <p:spPr>
          <a:xfrm>
            <a:off x="457200" y="990600"/>
            <a:ext cx="8382000" cy="381000"/>
          </a:xfrm>
        </p:spPr>
        <p:txBody>
          <a:bodyPr/>
          <a:lstStyle/>
          <a:p>
            <a:pPr marL="0" indent="0">
              <a:buNone/>
            </a:pPr>
            <a:r>
              <a:rPr lang="en-US" sz="2400" b="1" dirty="0" smtClean="0"/>
              <a:t>Exhibit 3.1</a:t>
            </a:r>
            <a:r>
              <a:rPr lang="en-US" sz="2400" dirty="0" smtClean="0"/>
              <a:t> </a:t>
            </a:r>
            <a:r>
              <a:rPr lang="en-US" sz="2400" i="1" dirty="0" smtClean="0"/>
              <a:t>Continued</a:t>
            </a:r>
            <a:endParaRPr lang="en-US" sz="2400" i="1" dirty="0"/>
          </a:p>
        </p:txBody>
      </p:sp>
      <p:graphicFrame>
        <p:nvGraphicFramePr>
          <p:cNvPr id="6" name="Table 5"/>
          <p:cNvGraphicFramePr>
            <a:graphicFrameLocks noGrp="1"/>
          </p:cNvGraphicFramePr>
          <p:nvPr>
            <p:extLst>
              <p:ext uri="{D42A27DB-BD31-4B8C-83A1-F6EECF244321}">
                <p14:modId xmlns:p14="http://schemas.microsoft.com/office/powerpoint/2010/main" val="3157778287"/>
              </p:ext>
            </p:extLst>
          </p:nvPr>
        </p:nvGraphicFramePr>
        <p:xfrm>
          <a:off x="475344" y="1524000"/>
          <a:ext cx="8196942" cy="4450080"/>
        </p:xfrm>
        <a:graphic>
          <a:graphicData uri="http://schemas.openxmlformats.org/drawingml/2006/table">
            <a:tbl>
              <a:tblPr firstRow="1">
                <a:tableStyleId>{3B4B98B0-60AC-42C2-AFA5-B58CD77FA1E5}</a:tableStyleId>
              </a:tblPr>
              <a:tblGrid>
                <a:gridCol w="5987142">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tblGrid>
              <a:tr h="370840">
                <a:tc>
                  <a:txBody>
                    <a:bodyPr/>
                    <a:lstStyle/>
                    <a:p>
                      <a:r>
                        <a:rPr lang="en-US" sz="1800" b="1" i="0" u="none" strike="noStrike" kern="1200" baseline="0" dirty="0" smtClean="0">
                          <a:solidFill>
                            <a:schemeClr val="tx1"/>
                          </a:solidFill>
                          <a:latin typeface="+mn-lt"/>
                          <a:ea typeface="+mn-ea"/>
                          <a:cs typeface="+mn-cs"/>
                        </a:rPr>
                        <a:t>Expenses</a:t>
                      </a:r>
                      <a:endParaRPr lang="en-US" dirty="0"/>
                    </a:p>
                  </a:txBody>
                  <a:tcPr/>
                </a:tc>
                <a:tc>
                  <a:txBody>
                    <a:bodyPr/>
                    <a:lstStyle/>
                    <a:p>
                      <a:pPr algn="r"/>
                      <a:r>
                        <a:rPr lang="en-US" sz="1800" b="1" i="0" u="none" strike="noStrike" kern="1200" baseline="0" dirty="0" smtClean="0">
                          <a:solidFill>
                            <a:schemeClr val="tx1"/>
                          </a:solidFill>
                          <a:latin typeface="+mn-lt"/>
                          <a:ea typeface="+mn-ea"/>
                          <a:cs typeface="+mn-cs"/>
                        </a:rPr>
                        <a:t>Last Month</a:t>
                      </a:r>
                      <a:endParaRPr lang="en-US" dirty="0"/>
                    </a:p>
                  </a:txBody>
                  <a:tcPr marR="457200"/>
                </a:tc>
                <a:extLst>
                  <a:ext uri="{0D108BD9-81ED-4DB2-BD59-A6C34878D82A}">
                    <a16:rowId xmlns:a16="http://schemas.microsoft.com/office/drawing/2014/main" val="10000"/>
                  </a:ext>
                </a:extLst>
              </a:tr>
              <a:tr h="370840">
                <a:tc>
                  <a:txBody>
                    <a:bodyPr/>
                    <a:lstStyle/>
                    <a:p>
                      <a:r>
                        <a:rPr lang="en-US" sz="1800" b="0" i="0" u="none" strike="noStrike" kern="1200" baseline="0" dirty="0" smtClean="0">
                          <a:solidFill>
                            <a:schemeClr val="tx1"/>
                          </a:solidFill>
                          <a:latin typeface="+mn-lt"/>
                          <a:ea typeface="+mn-ea"/>
                          <a:cs typeface="+mn-cs"/>
                        </a:rPr>
                        <a:t>Rent</a:t>
                      </a:r>
                      <a:endParaRPr lang="en-US" dirty="0"/>
                    </a:p>
                  </a:txBody>
                  <a:tcPr/>
                </a:tc>
                <a:tc>
                  <a:txBody>
                    <a:bodyPr/>
                    <a:lstStyle/>
                    <a:p>
                      <a:pPr algn="r"/>
                      <a:r>
                        <a:rPr lang="en-US" sz="1800" b="0" i="0" u="none" strike="noStrike" kern="1200" baseline="0" dirty="0" smtClean="0">
                          <a:solidFill>
                            <a:schemeClr val="tx1"/>
                          </a:solidFill>
                          <a:latin typeface="+mn-lt"/>
                          <a:ea typeface="+mn-ea"/>
                          <a:cs typeface="+mn-cs"/>
                        </a:rPr>
                        <a:t>$600</a:t>
                      </a:r>
                      <a:endParaRPr lang="en-US" dirty="0"/>
                    </a:p>
                  </a:txBody>
                  <a:tcPr marR="731520"/>
                </a:tc>
                <a:extLst>
                  <a:ext uri="{0D108BD9-81ED-4DB2-BD59-A6C34878D82A}">
                    <a16:rowId xmlns:a16="http://schemas.microsoft.com/office/drawing/2014/main" val="10001"/>
                  </a:ext>
                </a:extLst>
              </a:tr>
              <a:tr h="370840">
                <a:tc>
                  <a:txBody>
                    <a:bodyPr/>
                    <a:lstStyle/>
                    <a:p>
                      <a:r>
                        <a:rPr lang="en-US" sz="1800" b="0" i="0" u="none" strike="noStrike" kern="1200" baseline="0" dirty="0" smtClean="0">
                          <a:solidFill>
                            <a:schemeClr val="tx1"/>
                          </a:solidFill>
                          <a:latin typeface="+mn-lt"/>
                          <a:ea typeface="+mn-ea"/>
                          <a:cs typeface="+mn-cs"/>
                        </a:rPr>
                        <a:t>Cable TV</a:t>
                      </a:r>
                      <a:endParaRPr lang="en-US" dirty="0"/>
                    </a:p>
                  </a:txBody>
                  <a:tcPr/>
                </a:tc>
                <a:tc>
                  <a:txBody>
                    <a:bodyPr/>
                    <a:lstStyle/>
                    <a:p>
                      <a:pPr algn="r"/>
                      <a:r>
                        <a:rPr lang="en-US" sz="1800" b="0" i="0" u="none" strike="noStrike" kern="1200" baseline="0" dirty="0" smtClean="0">
                          <a:solidFill>
                            <a:schemeClr val="tx1"/>
                          </a:solidFill>
                          <a:latin typeface="+mn-lt"/>
                          <a:ea typeface="+mn-ea"/>
                          <a:cs typeface="+mn-cs"/>
                        </a:rPr>
                        <a:t>50</a:t>
                      </a:r>
                      <a:endParaRPr lang="en-US" dirty="0"/>
                    </a:p>
                  </a:txBody>
                  <a:tcPr marR="731520"/>
                </a:tc>
                <a:extLst>
                  <a:ext uri="{0D108BD9-81ED-4DB2-BD59-A6C34878D82A}">
                    <a16:rowId xmlns:a16="http://schemas.microsoft.com/office/drawing/2014/main" val="10002"/>
                  </a:ext>
                </a:extLst>
              </a:tr>
              <a:tr h="370840">
                <a:tc>
                  <a:txBody>
                    <a:bodyPr/>
                    <a:lstStyle/>
                    <a:p>
                      <a:r>
                        <a:rPr lang="en-US" sz="1800" b="0" i="0" u="none" strike="noStrike" kern="1200" baseline="0" dirty="0" smtClean="0">
                          <a:solidFill>
                            <a:schemeClr val="tx1"/>
                          </a:solidFill>
                          <a:latin typeface="+mn-lt"/>
                          <a:ea typeface="+mn-ea"/>
                          <a:cs typeface="+mn-cs"/>
                        </a:rPr>
                        <a:t>Electricity and water</a:t>
                      </a:r>
                      <a:endParaRPr lang="en-US" dirty="0"/>
                    </a:p>
                  </a:txBody>
                  <a:tcPr/>
                </a:tc>
                <a:tc>
                  <a:txBody>
                    <a:bodyPr/>
                    <a:lstStyle/>
                    <a:p>
                      <a:pPr algn="r"/>
                      <a:r>
                        <a:rPr lang="en-US" sz="1800" b="0" i="0" u="none" strike="noStrike" kern="1200" baseline="0" dirty="0" smtClean="0">
                          <a:solidFill>
                            <a:schemeClr val="tx1"/>
                          </a:solidFill>
                          <a:latin typeface="+mn-lt"/>
                          <a:ea typeface="+mn-ea"/>
                          <a:cs typeface="+mn-cs"/>
                        </a:rPr>
                        <a:t>60</a:t>
                      </a:r>
                      <a:endParaRPr lang="en-US" dirty="0"/>
                    </a:p>
                  </a:txBody>
                  <a:tcPr marR="731520"/>
                </a:tc>
                <a:extLst>
                  <a:ext uri="{0D108BD9-81ED-4DB2-BD59-A6C34878D82A}">
                    <a16:rowId xmlns:a16="http://schemas.microsoft.com/office/drawing/2014/main" val="10003"/>
                  </a:ext>
                </a:extLst>
              </a:tr>
              <a:tr h="370840">
                <a:tc>
                  <a:txBody>
                    <a:bodyPr/>
                    <a:lstStyle/>
                    <a:p>
                      <a:r>
                        <a:rPr lang="en-US" sz="1800" b="0" i="0" u="none" strike="noStrike" kern="1200" baseline="0" dirty="0" smtClean="0">
                          <a:solidFill>
                            <a:schemeClr val="tx1"/>
                          </a:solidFill>
                          <a:latin typeface="+mn-lt"/>
                          <a:ea typeface="+mn-ea"/>
                          <a:cs typeface="+mn-cs"/>
                        </a:rPr>
                        <a:t>Telephone</a:t>
                      </a:r>
                      <a:endParaRPr lang="en-US" dirty="0"/>
                    </a:p>
                  </a:txBody>
                  <a:tcPr/>
                </a:tc>
                <a:tc>
                  <a:txBody>
                    <a:bodyPr/>
                    <a:lstStyle/>
                    <a:p>
                      <a:pPr algn="r"/>
                      <a:r>
                        <a:rPr lang="en-US" sz="1800" b="0" i="0" u="none" strike="noStrike" kern="1200" baseline="0" dirty="0" smtClean="0">
                          <a:solidFill>
                            <a:schemeClr val="tx1"/>
                          </a:solidFill>
                          <a:latin typeface="+mn-lt"/>
                          <a:ea typeface="+mn-ea"/>
                          <a:cs typeface="+mn-cs"/>
                        </a:rPr>
                        <a:t>60</a:t>
                      </a:r>
                      <a:endParaRPr lang="en-US" dirty="0"/>
                    </a:p>
                  </a:txBody>
                  <a:tcPr marR="731520"/>
                </a:tc>
                <a:extLst>
                  <a:ext uri="{0D108BD9-81ED-4DB2-BD59-A6C34878D82A}">
                    <a16:rowId xmlns:a16="http://schemas.microsoft.com/office/drawing/2014/main" val="10004"/>
                  </a:ext>
                </a:extLst>
              </a:tr>
              <a:tr h="370840">
                <a:tc>
                  <a:txBody>
                    <a:bodyPr/>
                    <a:lstStyle/>
                    <a:p>
                      <a:r>
                        <a:rPr lang="en-US" sz="1800" b="0" i="0" u="none" strike="noStrike" kern="1200" baseline="0" dirty="0" smtClean="0">
                          <a:solidFill>
                            <a:schemeClr val="tx1"/>
                          </a:solidFill>
                          <a:latin typeface="+mn-lt"/>
                          <a:ea typeface="+mn-ea"/>
                          <a:cs typeface="+mn-cs"/>
                        </a:rPr>
                        <a:t>Groceries</a:t>
                      </a:r>
                      <a:endParaRPr lang="en-US" dirty="0"/>
                    </a:p>
                  </a:txBody>
                  <a:tcPr/>
                </a:tc>
                <a:tc>
                  <a:txBody>
                    <a:bodyPr/>
                    <a:lstStyle/>
                    <a:p>
                      <a:pPr algn="r"/>
                      <a:r>
                        <a:rPr lang="en-US" sz="1800" b="0" i="0" u="none" strike="noStrike" kern="1200" baseline="0" dirty="0" smtClean="0">
                          <a:solidFill>
                            <a:schemeClr val="tx1"/>
                          </a:solidFill>
                          <a:latin typeface="+mn-lt"/>
                          <a:ea typeface="+mn-ea"/>
                          <a:cs typeface="+mn-cs"/>
                        </a:rPr>
                        <a:t>200</a:t>
                      </a:r>
                      <a:endParaRPr lang="en-US" dirty="0"/>
                    </a:p>
                  </a:txBody>
                  <a:tcPr marR="731520"/>
                </a:tc>
                <a:extLst>
                  <a:ext uri="{0D108BD9-81ED-4DB2-BD59-A6C34878D82A}">
                    <a16:rowId xmlns:a16="http://schemas.microsoft.com/office/drawing/2014/main" val="10005"/>
                  </a:ext>
                </a:extLst>
              </a:tr>
              <a:tr h="370840">
                <a:tc>
                  <a:txBody>
                    <a:bodyPr/>
                    <a:lstStyle/>
                    <a:p>
                      <a:r>
                        <a:rPr lang="en-US" sz="1800" b="0" i="0" u="none" strike="noStrike" kern="1200" baseline="0" dirty="0" smtClean="0">
                          <a:solidFill>
                            <a:schemeClr val="tx1"/>
                          </a:solidFill>
                          <a:latin typeface="+mn-lt"/>
                          <a:ea typeface="+mn-ea"/>
                          <a:cs typeface="+mn-cs"/>
                        </a:rPr>
                        <a:t>Disability insurance</a:t>
                      </a:r>
                      <a:endParaRPr lang="en-US" dirty="0"/>
                    </a:p>
                  </a:txBody>
                  <a:tcPr/>
                </a:tc>
                <a:tc>
                  <a:txBody>
                    <a:bodyPr/>
                    <a:lstStyle/>
                    <a:p>
                      <a:pPr algn="r"/>
                      <a:r>
                        <a:rPr lang="en-US" sz="1800" b="0" i="0" u="none" strike="noStrike" kern="1200" baseline="0" dirty="0" smtClean="0">
                          <a:solidFill>
                            <a:schemeClr val="tx1"/>
                          </a:solidFill>
                          <a:latin typeface="+mn-lt"/>
                          <a:ea typeface="+mn-ea"/>
                          <a:cs typeface="+mn-cs"/>
                        </a:rPr>
                        <a:t>60</a:t>
                      </a:r>
                      <a:endParaRPr lang="en-US" dirty="0"/>
                    </a:p>
                  </a:txBody>
                  <a:tcPr marR="731520"/>
                </a:tc>
                <a:extLst>
                  <a:ext uri="{0D108BD9-81ED-4DB2-BD59-A6C34878D82A}">
                    <a16:rowId xmlns:a16="http://schemas.microsoft.com/office/drawing/2014/main" val="10006"/>
                  </a:ext>
                </a:extLst>
              </a:tr>
              <a:tr h="370840">
                <a:tc>
                  <a:txBody>
                    <a:bodyPr/>
                    <a:lstStyle/>
                    <a:p>
                      <a:r>
                        <a:rPr lang="en-US" sz="1800" b="0" i="0" u="none" strike="noStrike" kern="1200" baseline="0" dirty="0" smtClean="0">
                          <a:solidFill>
                            <a:schemeClr val="tx1"/>
                          </a:solidFill>
                          <a:latin typeface="+mn-lt"/>
                          <a:ea typeface="+mn-ea"/>
                          <a:cs typeface="+mn-cs"/>
                        </a:rPr>
                        <a:t>Clothing</a:t>
                      </a:r>
                      <a:endParaRPr lang="en-US" dirty="0"/>
                    </a:p>
                  </a:txBody>
                  <a:tcPr/>
                </a:tc>
                <a:tc>
                  <a:txBody>
                    <a:bodyPr/>
                    <a:lstStyle/>
                    <a:p>
                      <a:pPr algn="r"/>
                      <a:r>
                        <a:rPr lang="en-US" sz="1800" b="0" i="0" u="none" strike="noStrike" kern="1200" baseline="0" dirty="0" smtClean="0">
                          <a:solidFill>
                            <a:schemeClr val="tx1"/>
                          </a:solidFill>
                          <a:latin typeface="+mn-lt"/>
                          <a:ea typeface="+mn-ea"/>
                          <a:cs typeface="+mn-cs"/>
                        </a:rPr>
                        <a:t>100</a:t>
                      </a:r>
                      <a:endParaRPr lang="en-US" dirty="0"/>
                    </a:p>
                  </a:txBody>
                  <a:tcPr marR="731520"/>
                </a:tc>
                <a:extLst>
                  <a:ext uri="{0D108BD9-81ED-4DB2-BD59-A6C34878D82A}">
                    <a16:rowId xmlns:a16="http://schemas.microsoft.com/office/drawing/2014/main" val="10007"/>
                  </a:ext>
                </a:extLst>
              </a:tr>
              <a:tr h="370840">
                <a:tc>
                  <a:txBody>
                    <a:bodyPr/>
                    <a:lstStyle/>
                    <a:p>
                      <a:r>
                        <a:rPr lang="en-US" sz="1800" b="0" i="0" u="none" strike="noStrike" kern="1200" baseline="0" dirty="0" smtClean="0">
                          <a:solidFill>
                            <a:schemeClr val="tx1"/>
                          </a:solidFill>
                          <a:latin typeface="+mn-lt"/>
                          <a:ea typeface="+mn-ea"/>
                          <a:cs typeface="+mn-cs"/>
                        </a:rPr>
                        <a:t>Car expenses (insurance, maintenance, and gas)</a:t>
                      </a:r>
                      <a:endParaRPr lang="en-US" dirty="0"/>
                    </a:p>
                  </a:txBody>
                  <a:tcPr/>
                </a:tc>
                <a:tc>
                  <a:txBody>
                    <a:bodyPr/>
                    <a:lstStyle/>
                    <a:p>
                      <a:pPr algn="r"/>
                      <a:r>
                        <a:rPr lang="en-US" sz="1800" b="0" i="0" u="none" strike="noStrike" kern="1200" baseline="0" dirty="0" smtClean="0">
                          <a:solidFill>
                            <a:schemeClr val="tx1"/>
                          </a:solidFill>
                          <a:latin typeface="+mn-lt"/>
                          <a:ea typeface="+mn-ea"/>
                          <a:cs typeface="+mn-cs"/>
                        </a:rPr>
                        <a:t>200</a:t>
                      </a:r>
                      <a:endParaRPr lang="en-US" dirty="0"/>
                    </a:p>
                  </a:txBody>
                  <a:tcPr marR="731520"/>
                </a:tc>
                <a:extLst>
                  <a:ext uri="{0D108BD9-81ED-4DB2-BD59-A6C34878D82A}">
                    <a16:rowId xmlns:a16="http://schemas.microsoft.com/office/drawing/2014/main" val="10008"/>
                  </a:ext>
                </a:extLst>
              </a:tr>
              <a:tr h="370840">
                <a:tc>
                  <a:txBody>
                    <a:bodyPr/>
                    <a:lstStyle/>
                    <a:p>
                      <a:r>
                        <a:rPr lang="en-US" sz="1800" b="0" i="0" u="none" strike="noStrike" kern="1200" baseline="0" dirty="0" smtClean="0">
                          <a:solidFill>
                            <a:schemeClr val="tx1"/>
                          </a:solidFill>
                          <a:latin typeface="+mn-lt"/>
                          <a:ea typeface="+mn-ea"/>
                          <a:cs typeface="+mn-cs"/>
                        </a:rPr>
                        <a:t>Recreation</a:t>
                      </a:r>
                      <a:endParaRPr lang="en-US" dirty="0"/>
                    </a:p>
                  </a:txBody>
                  <a:tcPr/>
                </a:tc>
                <a:tc>
                  <a:txBody>
                    <a:bodyPr/>
                    <a:lstStyle/>
                    <a:p>
                      <a:pPr algn="r"/>
                      <a:r>
                        <a:rPr lang="en-US" sz="1800" b="0" i="0" u="none" strike="noStrike" kern="1200" baseline="0" dirty="0" smtClean="0">
                          <a:solidFill>
                            <a:schemeClr val="tx1"/>
                          </a:solidFill>
                          <a:latin typeface="+mn-lt"/>
                          <a:ea typeface="+mn-ea"/>
                          <a:cs typeface="+mn-cs"/>
                        </a:rPr>
                        <a:t>600</a:t>
                      </a:r>
                      <a:endParaRPr lang="en-US" dirty="0"/>
                    </a:p>
                  </a:txBody>
                  <a:tcPr marR="731520"/>
                </a:tc>
                <a:extLst>
                  <a:ext uri="{0D108BD9-81ED-4DB2-BD59-A6C34878D82A}">
                    <a16:rowId xmlns:a16="http://schemas.microsoft.com/office/drawing/2014/main" val="10009"/>
                  </a:ext>
                </a:extLst>
              </a:tr>
              <a:tr h="370840">
                <a:tc>
                  <a:txBody>
                    <a:bodyPr/>
                    <a:lstStyle/>
                    <a:p>
                      <a:r>
                        <a:rPr lang="en-US" sz="1800" b="1" i="0" u="none" strike="noStrike" kern="1200" baseline="0" dirty="0" smtClean="0">
                          <a:solidFill>
                            <a:schemeClr val="tx1"/>
                          </a:solidFill>
                          <a:latin typeface="+mn-lt"/>
                          <a:ea typeface="+mn-ea"/>
                          <a:cs typeface="+mn-cs"/>
                        </a:rPr>
                        <a:t>Total Expenses</a:t>
                      </a:r>
                      <a:endParaRPr lang="en-US" dirty="0"/>
                    </a:p>
                  </a:txBody>
                  <a:tcPr/>
                </a:tc>
                <a:tc>
                  <a:txBody>
                    <a:bodyPr/>
                    <a:lstStyle/>
                    <a:p>
                      <a:pPr algn="r"/>
                      <a:r>
                        <a:rPr lang="en-US" sz="1800" b="1" i="0" u="none" strike="noStrike" kern="1200" baseline="0" dirty="0" smtClean="0">
                          <a:solidFill>
                            <a:schemeClr val="tx1"/>
                          </a:solidFill>
                          <a:latin typeface="+mn-lt"/>
                          <a:ea typeface="+mn-ea"/>
                          <a:cs typeface="+mn-cs"/>
                        </a:rPr>
                        <a:t>$1930</a:t>
                      </a:r>
                      <a:endParaRPr lang="en-US" dirty="0"/>
                    </a:p>
                  </a:txBody>
                  <a:tcPr marR="731520"/>
                </a:tc>
                <a:extLst>
                  <a:ext uri="{0D108BD9-81ED-4DB2-BD59-A6C34878D82A}">
                    <a16:rowId xmlns:a16="http://schemas.microsoft.com/office/drawing/2014/main" val="10010"/>
                  </a:ext>
                </a:extLst>
              </a:tr>
              <a:tr h="370840">
                <a:tc>
                  <a:txBody>
                    <a:bodyPr/>
                    <a:lstStyle/>
                    <a:p>
                      <a:r>
                        <a:rPr lang="en-US" sz="1800" b="1" i="0" u="none" strike="noStrike" kern="1200" baseline="0" dirty="0" smtClean="0">
                          <a:solidFill>
                            <a:schemeClr val="tx1"/>
                          </a:solidFill>
                          <a:latin typeface="+mn-lt"/>
                          <a:ea typeface="+mn-ea"/>
                          <a:cs typeface="+mn-cs"/>
                        </a:rPr>
                        <a:t>Net Cash Flows</a:t>
                      </a:r>
                      <a:endParaRPr lang="en-US" dirty="0"/>
                    </a:p>
                  </a:txBody>
                  <a:tcPr/>
                </a:tc>
                <a:tc>
                  <a:txBody>
                    <a:bodyPr/>
                    <a:lstStyle/>
                    <a:p>
                      <a:pPr algn="r"/>
                      <a:r>
                        <a:rPr lang="en-US" sz="1800" b="1" i="0" u="none" strike="noStrike" kern="1200" baseline="0" dirty="0" smtClean="0">
                          <a:solidFill>
                            <a:schemeClr val="tx1"/>
                          </a:solidFill>
                          <a:latin typeface="+mn-lt"/>
                          <a:ea typeface="+mn-ea"/>
                          <a:cs typeface="+mn-cs"/>
                        </a:rPr>
                        <a:t>+$330</a:t>
                      </a:r>
                      <a:endParaRPr lang="en-US" dirty="0"/>
                    </a:p>
                  </a:txBody>
                  <a:tcPr marR="731520"/>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3065925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Factors That Affect Cash </a:t>
            </a:r>
            <a:r>
              <a:rPr lang="en-US" dirty="0" smtClean="0"/>
              <a:t>Flows </a:t>
            </a:r>
            <a:r>
              <a:rPr lang="en-US" sz="2000" b="0" dirty="0" smtClean="0"/>
              <a:t>(1 of 2)</a:t>
            </a:r>
            <a:endParaRPr lang="en-US" b="0" dirty="0"/>
          </a:p>
        </p:txBody>
      </p:sp>
      <p:sp>
        <p:nvSpPr>
          <p:cNvPr id="3" name="Content Placeholder 2"/>
          <p:cNvSpPr>
            <a:spLocks noGrp="1"/>
          </p:cNvSpPr>
          <p:nvPr>
            <p:ph idx="1"/>
          </p:nvPr>
        </p:nvSpPr>
        <p:spPr/>
        <p:txBody>
          <a:bodyPr/>
          <a:lstStyle/>
          <a:p>
            <a:pPr>
              <a:defRPr/>
            </a:pPr>
            <a:r>
              <a:rPr lang="en-US" dirty="0"/>
              <a:t>Factors Affecting Income:</a:t>
            </a:r>
          </a:p>
          <a:p>
            <a:pPr lvl="1">
              <a:defRPr/>
            </a:pPr>
            <a:r>
              <a:rPr lang="en-US" dirty="0"/>
              <a:t>Stage in Your Career Path </a:t>
            </a:r>
          </a:p>
          <a:p>
            <a:pPr lvl="2">
              <a:defRPr/>
            </a:pPr>
            <a:r>
              <a:rPr lang="en-US" dirty="0"/>
              <a:t>Closely related to your life stage (e.g., early career stage vs. prime earning years)</a:t>
            </a:r>
          </a:p>
          <a:p>
            <a:pPr lvl="1">
              <a:defRPr/>
            </a:pPr>
            <a:r>
              <a:rPr lang="en-US" dirty="0"/>
              <a:t>Type of Job</a:t>
            </a:r>
          </a:p>
          <a:p>
            <a:pPr lvl="2">
              <a:defRPr/>
            </a:pPr>
            <a:r>
              <a:rPr lang="en-US" dirty="0"/>
              <a:t>Based on skill level and demand for those skills</a:t>
            </a:r>
          </a:p>
          <a:p>
            <a:pPr lvl="1">
              <a:defRPr/>
            </a:pPr>
            <a:r>
              <a:rPr lang="en-US" dirty="0"/>
              <a:t>Number of Income Earners in Your Household</a:t>
            </a:r>
          </a:p>
        </p:txBody>
      </p:sp>
    </p:spTree>
    <p:extLst>
      <p:ext uri="{BB962C8B-B14F-4D97-AF65-F5344CB8AC3E}">
        <p14:creationId xmlns:p14="http://schemas.microsoft.com/office/powerpoint/2010/main" val="11457327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That Affect Cash Flows </a:t>
            </a:r>
            <a:r>
              <a:rPr lang="en-US" sz="2000" b="0" dirty="0" smtClean="0"/>
              <a:t>(2 of 2)</a:t>
            </a:r>
            <a:endParaRPr lang="en-US" dirty="0"/>
          </a:p>
        </p:txBody>
      </p:sp>
      <p:sp>
        <p:nvSpPr>
          <p:cNvPr id="3" name="Content Placeholder 2"/>
          <p:cNvSpPr>
            <a:spLocks noGrp="1"/>
          </p:cNvSpPr>
          <p:nvPr>
            <p:ph idx="1"/>
          </p:nvPr>
        </p:nvSpPr>
        <p:spPr/>
        <p:txBody>
          <a:bodyPr/>
          <a:lstStyle/>
          <a:p>
            <a:pPr>
              <a:defRPr/>
            </a:pPr>
            <a:r>
              <a:rPr lang="en-US" dirty="0">
                <a:ea typeface="ＭＳ Ｐゴシック" pitchFamily="34" charset="-128"/>
              </a:rPr>
              <a:t>Factors Affecting Expenses:</a:t>
            </a:r>
          </a:p>
          <a:p>
            <a:pPr lvl="1">
              <a:defRPr/>
            </a:pPr>
            <a:r>
              <a:rPr lang="en-US" dirty="0">
                <a:ea typeface="ＭＳ Ｐゴシック" pitchFamily="34" charset="-128"/>
              </a:rPr>
              <a:t>Size of Family</a:t>
            </a:r>
          </a:p>
          <a:p>
            <a:pPr lvl="1">
              <a:defRPr/>
            </a:pPr>
            <a:r>
              <a:rPr lang="en-US" dirty="0">
                <a:ea typeface="ＭＳ Ｐゴシック" pitchFamily="34" charset="-128"/>
              </a:rPr>
              <a:t>Age</a:t>
            </a:r>
          </a:p>
          <a:p>
            <a:pPr lvl="1">
              <a:defRPr/>
            </a:pPr>
            <a:r>
              <a:rPr lang="en-US" dirty="0">
                <a:ea typeface="ＭＳ Ｐゴシック" pitchFamily="34" charset="-128"/>
              </a:rPr>
              <a:t>Personal Consumption </a:t>
            </a:r>
            <a:r>
              <a:rPr lang="en-US" dirty="0" err="1">
                <a:ea typeface="ＭＳ Ｐゴシック" pitchFamily="34" charset="-128"/>
              </a:rPr>
              <a:t>Behaviour</a:t>
            </a:r>
            <a:endParaRPr lang="en-US" dirty="0">
              <a:ea typeface="ＭＳ Ｐゴシック" pitchFamily="34" charset="-128"/>
            </a:endParaRPr>
          </a:p>
          <a:p>
            <a:pPr lvl="2">
              <a:defRPr/>
            </a:pPr>
            <a:r>
              <a:rPr lang="en-US" dirty="0">
                <a:ea typeface="ＭＳ Ｐゴシック" pitchFamily="34" charset="-128"/>
              </a:rPr>
              <a:t>Some people spend all of their income and more, while others, </a:t>
            </a:r>
            <a:r>
              <a:rPr lang="en-US" altLang="en-US" dirty="0">
                <a:ea typeface="ＭＳ Ｐゴシック" pitchFamily="34" charset="-128"/>
              </a:rPr>
              <a:t>“</a:t>
            </a:r>
            <a:r>
              <a:rPr lang="en-US" dirty="0">
                <a:ea typeface="ＭＳ Ｐゴシック" pitchFamily="34" charset="-128"/>
              </a:rPr>
              <a:t>big savers</a:t>
            </a:r>
            <a:r>
              <a:rPr lang="en-US" altLang="en-US" dirty="0">
                <a:ea typeface="ＭＳ Ｐゴシック" pitchFamily="34" charset="-128"/>
              </a:rPr>
              <a:t>”</a:t>
            </a:r>
            <a:r>
              <a:rPr lang="en-US" dirty="0">
                <a:ea typeface="ＭＳ Ｐゴシック" pitchFamily="34" charset="-128"/>
              </a:rPr>
              <a:t>, spend mainly on necessities and concentrate on saving for the future</a:t>
            </a:r>
            <a:endParaRPr lang="en-US" dirty="0"/>
          </a:p>
        </p:txBody>
      </p:sp>
    </p:spTree>
    <p:extLst>
      <p:ext uri="{BB962C8B-B14F-4D97-AF65-F5344CB8AC3E}">
        <p14:creationId xmlns:p14="http://schemas.microsoft.com/office/powerpoint/2010/main" val="11457327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Creating a Budget</a:t>
            </a:r>
          </a:p>
        </p:txBody>
      </p:sp>
      <p:sp>
        <p:nvSpPr>
          <p:cNvPr id="3" name="Content Placeholder 2"/>
          <p:cNvSpPr>
            <a:spLocks noGrp="1"/>
          </p:cNvSpPr>
          <p:nvPr>
            <p:ph idx="1"/>
          </p:nvPr>
        </p:nvSpPr>
        <p:spPr/>
        <p:txBody>
          <a:bodyPr/>
          <a:lstStyle/>
          <a:p>
            <a:pPr>
              <a:defRPr/>
            </a:pPr>
            <a:r>
              <a:rPr lang="en-US" dirty="0"/>
              <a:t>Budget: a cash flow statement that </a:t>
            </a:r>
            <a:r>
              <a:rPr lang="en-US" dirty="0" smtClean="0"/>
              <a:t>is based </a:t>
            </a:r>
            <a:r>
              <a:rPr lang="en-US" dirty="0"/>
              <a:t>on forecasted cash flows (income and expenses) for a future time period</a:t>
            </a:r>
          </a:p>
          <a:p>
            <a:pPr>
              <a:defRPr/>
            </a:pPr>
            <a:r>
              <a:rPr lang="en-US" dirty="0"/>
              <a:t>Budgets are useful for anticipating either cash surpluses or cash deficiencies. Cash surpluses may be used to build an emergency fund, invest in additional assets or make extra payments to reduce personal debt</a:t>
            </a:r>
          </a:p>
        </p:txBody>
      </p:sp>
    </p:spTree>
    <p:extLst>
      <p:ext uri="{BB962C8B-B14F-4D97-AF65-F5344CB8AC3E}">
        <p14:creationId xmlns:p14="http://schemas.microsoft.com/office/powerpoint/2010/main" val="11457327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Creating a Budget Example </a:t>
            </a:r>
            <a:r>
              <a:rPr lang="en-US" dirty="0" smtClean="0"/>
              <a:t>One </a:t>
            </a:r>
            <a:r>
              <a:rPr lang="en-US" sz="2000" b="0" dirty="0"/>
              <a:t>(1 of 2)</a:t>
            </a:r>
            <a:endParaRPr lang="en-US" dirty="0"/>
          </a:p>
        </p:txBody>
      </p:sp>
      <p:sp>
        <p:nvSpPr>
          <p:cNvPr id="3" name="Content Placeholder 2"/>
          <p:cNvSpPr>
            <a:spLocks noGrp="1"/>
          </p:cNvSpPr>
          <p:nvPr>
            <p:ph idx="1"/>
          </p:nvPr>
        </p:nvSpPr>
        <p:spPr>
          <a:xfrm>
            <a:off x="457200" y="1524000"/>
            <a:ext cx="8382000" cy="4724400"/>
          </a:xfrm>
        </p:spPr>
        <p:txBody>
          <a:bodyPr/>
          <a:lstStyle/>
          <a:p>
            <a:pPr marL="0" indent="0">
              <a:buNone/>
            </a:pPr>
            <a:r>
              <a:rPr lang="en-US" sz="2400" dirty="0"/>
              <a:t>Rhea Kennedy wants to determine whether she will have sufficient income this month. She uses the personal cash flow statement she developed last month to forecast this month’s cash flows. However, she adjusts that statement for the following additional anticipated expenses:</a:t>
            </a:r>
          </a:p>
          <a:p>
            <a:r>
              <a:rPr lang="en-US" sz="2400" dirty="0" smtClean="0"/>
              <a:t>Car </a:t>
            </a:r>
            <a:r>
              <a:rPr lang="en-US" sz="2400" dirty="0"/>
              <a:t>maintenance expenses will be an additional $600 this month because Rhea has made an appointment to have her brakes replaced.</a:t>
            </a:r>
          </a:p>
          <a:p>
            <a:pPr marL="0" indent="0">
              <a:buNone/>
            </a:pPr>
            <a:r>
              <a:rPr lang="en-US" sz="2400" dirty="0"/>
              <a:t>Rhea revises her personal cash flow statement from last month to reflect the expected changes this month, as shown in Exhibit 3.3. The numbers in boldface show the revised cash flows as a result of the unusual circumstances for this month</a:t>
            </a:r>
            <a:r>
              <a:rPr lang="en-US" sz="2400" dirty="0" smtClean="0"/>
              <a:t>.</a:t>
            </a:r>
            <a:endParaRPr lang="en-US" sz="2400" dirty="0"/>
          </a:p>
        </p:txBody>
      </p:sp>
    </p:spTree>
    <p:extLst>
      <p:ext uri="{BB962C8B-B14F-4D97-AF65-F5344CB8AC3E}">
        <p14:creationId xmlns:p14="http://schemas.microsoft.com/office/powerpoint/2010/main" val="1145732778"/>
      </p:ext>
    </p:extLst>
  </p:cSld>
  <p:clrMapOvr>
    <a:masterClrMapping/>
  </p:clrMapOvr>
  <p:timing>
    <p:tnLst>
      <p:par>
        <p:cTn id="1" dur="indefinite" restart="never" nodeType="tmRoot"/>
      </p:par>
    </p:tnLst>
  </p:timing>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7776</TotalTime>
  <Words>3272</Words>
  <Application>Microsoft Office PowerPoint</Application>
  <PresentationFormat>On-screen Show (4:3)</PresentationFormat>
  <Paragraphs>525</Paragraphs>
  <Slides>42</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42</vt:i4>
      </vt:variant>
    </vt:vector>
  </HeadingPairs>
  <TitlesOfParts>
    <vt:vector size="52" baseType="lpstr">
      <vt:lpstr>ＭＳ Ｐゴシック</vt:lpstr>
      <vt:lpstr>UniversLTPro-55Roman</vt:lpstr>
      <vt:lpstr>UniversLTPro-65Bold</vt:lpstr>
      <vt:lpstr>Arial</vt:lpstr>
      <vt:lpstr>Calibri</vt:lpstr>
      <vt:lpstr>Mangal</vt:lpstr>
      <vt:lpstr>Times New Roman</vt:lpstr>
      <vt:lpstr>Verdana</vt:lpstr>
      <vt:lpstr>Wingdings</vt:lpstr>
      <vt:lpstr>508 Lecture</vt:lpstr>
      <vt:lpstr>Personal Finance</vt:lpstr>
      <vt:lpstr>Chapter Objectives</vt:lpstr>
      <vt:lpstr>Personal Cash Flow Statement</vt:lpstr>
      <vt:lpstr>Personal Cash Flow Statement Sample (1 of 2)</vt:lpstr>
      <vt:lpstr>Personal Cash Flow Statement Sample (2 of 2)</vt:lpstr>
      <vt:lpstr>Factors That Affect Cash Flows (1 of 2)</vt:lpstr>
      <vt:lpstr>Factors That Affect Cash Flows (2 of 2)</vt:lpstr>
      <vt:lpstr>Creating a Budget</vt:lpstr>
      <vt:lpstr>Creating a Budget Example One (1 of 2)</vt:lpstr>
      <vt:lpstr>Creating a Budget Example One (2 of 2)</vt:lpstr>
      <vt:lpstr>Creating a Budget Solution One (1 of 3)</vt:lpstr>
      <vt:lpstr>Creating a Budget Solution One (2 of 3)</vt:lpstr>
      <vt:lpstr>Creating a Budget Solution One (3 of 3)</vt:lpstr>
      <vt:lpstr>Creating a Budget Notes</vt:lpstr>
      <vt:lpstr>Creating a Budget Example Two</vt:lpstr>
      <vt:lpstr>Creating a Budget Solution Two (1 of 2)</vt:lpstr>
      <vt:lpstr>Creating a Budget Solution Two (2 of 2)</vt:lpstr>
      <vt:lpstr>Creating a Budget Example Three</vt:lpstr>
      <vt:lpstr>Creating a Budget Solution Three (1 of 2)</vt:lpstr>
      <vt:lpstr>Creating a Budget Solution Three (2 of 2)</vt:lpstr>
      <vt:lpstr>Alternative Budgeting Strategies (1 of 2)</vt:lpstr>
      <vt:lpstr>Alternative Budgeting Strategies (2 of 2)</vt:lpstr>
      <vt:lpstr>Focus on Ethics: Excessive Financial Dependence</vt:lpstr>
      <vt:lpstr>Personal Balance Sheet</vt:lpstr>
      <vt:lpstr>Assets</vt:lpstr>
      <vt:lpstr>Investments</vt:lpstr>
      <vt:lpstr>Liabilities</vt:lpstr>
      <vt:lpstr>Net Worth</vt:lpstr>
      <vt:lpstr>Creating a Personal Balance Sheet</vt:lpstr>
      <vt:lpstr>Personal Balance Sheet Example One (1 of 2)</vt:lpstr>
      <vt:lpstr>Personal Balance Sheet Example One (2 of 2)</vt:lpstr>
      <vt:lpstr>Personal Balance Sheet Solution One (1 of 2)</vt:lpstr>
      <vt:lpstr>Personal Balance Sheet Solution One (2 of 2)</vt:lpstr>
      <vt:lpstr>Personal Balance Sheet Example Two (1 of 4)</vt:lpstr>
      <vt:lpstr>Personal Balance Sheet Example Two (2 of 4)</vt:lpstr>
      <vt:lpstr>Personal Balance Sheet Example Two (3 of 4)</vt:lpstr>
      <vt:lpstr>Personal Balance Sheet Example Two (4 of 4)</vt:lpstr>
      <vt:lpstr>Personal Balance Sheet Solution Two (1 of 2)</vt:lpstr>
      <vt:lpstr>Personal Balance Sheet Solution Two (2 of 2)</vt:lpstr>
      <vt:lpstr>Financial Ratio Calculations</vt:lpstr>
      <vt:lpstr>Debt level ratios</vt:lpstr>
      <vt:lpstr>Savings Ratio</vt:lpstr>
    </vt:vector>
  </TitlesOfParts>
  <Manager/>
  <Company>Pearson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Finance, Fourth Canadian Edition</dc:title>
  <dc:subject>Finance</dc:subject>
  <dc:creator>Jeff Madura and Hardeep Singh Gill</dc:creator>
  <cp:keywords>Finance</cp:keywords>
  <dc:description/>
  <cp:lastModifiedBy>setup</cp:lastModifiedBy>
  <cp:revision>664</cp:revision>
  <dcterms:created xsi:type="dcterms:W3CDTF">2014-07-14T20:04:21Z</dcterms:created>
  <dcterms:modified xsi:type="dcterms:W3CDTF">2018-11-29T19:57:09Z</dcterms:modified>
  <cp:category>Finance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682740</vt:lpwstr>
  </property>
  <property fmtid="{D5CDD505-2E9C-101B-9397-08002B2CF9AE}" pid="3" name="Offisync_UpdateToken">
    <vt:lpwstr>1</vt:lpwstr>
  </property>
  <property fmtid="{D5CDD505-2E9C-101B-9397-08002B2CF9AE}" pid="4" name="Jive_VersionGuid">
    <vt:lpwstr>7b502893-ac4a-4309-967d-6eb652f6b574</vt:lpwstr>
  </property>
  <property fmtid="{D5CDD505-2E9C-101B-9397-08002B2CF9AE}" pid="5" name="Offisync_ProviderInitializationData">
    <vt:lpwstr>https://neo.pearson.com</vt:lpwstr>
  </property>
  <property fmtid="{D5CDD505-2E9C-101B-9397-08002B2CF9AE}" pid="6" name="Offisync_ServerID">
    <vt:lpwstr>7e960520-0e88-4f05-9fa0-24079b61e486</vt:lpwstr>
  </property>
  <property fmtid="{D5CDD505-2E9C-101B-9397-08002B2CF9AE}" pid="7" name="Jive_LatestUserAccountName">
    <vt:lpwstr>sumit.gupta</vt:lpwstr>
  </property>
</Properties>
</file>