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9" r:id="rId1"/>
  </p:sldMasterIdLst>
  <p:notesMasterIdLst>
    <p:notesMasterId r:id="rId55"/>
  </p:notesMasterIdLst>
  <p:handoutMasterIdLst>
    <p:handoutMasterId r:id="rId56"/>
  </p:handoutMasterIdLst>
  <p:sldIdLst>
    <p:sldId id="378" r:id="rId2"/>
    <p:sldId id="335" r:id="rId3"/>
    <p:sldId id="332" r:id="rId4"/>
    <p:sldId id="396" r:id="rId5"/>
    <p:sldId id="397" r:id="rId6"/>
    <p:sldId id="398" r:id="rId7"/>
    <p:sldId id="399" r:id="rId8"/>
    <p:sldId id="400" r:id="rId9"/>
    <p:sldId id="387" r:id="rId10"/>
    <p:sldId id="401" r:id="rId11"/>
    <p:sldId id="389" r:id="rId12"/>
    <p:sldId id="402" r:id="rId13"/>
    <p:sldId id="392" r:id="rId14"/>
    <p:sldId id="403" r:id="rId15"/>
    <p:sldId id="333" r:id="rId16"/>
    <p:sldId id="338" r:id="rId17"/>
    <p:sldId id="368" r:id="rId18"/>
    <p:sldId id="280" r:id="rId19"/>
    <p:sldId id="370" r:id="rId20"/>
    <p:sldId id="372" r:id="rId21"/>
    <p:sldId id="369" r:id="rId22"/>
    <p:sldId id="374" r:id="rId23"/>
    <p:sldId id="376" r:id="rId24"/>
    <p:sldId id="377" r:id="rId25"/>
    <p:sldId id="340" r:id="rId26"/>
    <p:sldId id="341" r:id="rId27"/>
    <p:sldId id="347" r:id="rId28"/>
    <p:sldId id="352" r:id="rId29"/>
    <p:sldId id="343" r:id="rId30"/>
    <p:sldId id="411" r:id="rId31"/>
    <p:sldId id="412" r:id="rId32"/>
    <p:sldId id="346" r:id="rId33"/>
    <p:sldId id="344" r:id="rId34"/>
    <p:sldId id="362" r:id="rId35"/>
    <p:sldId id="354" r:id="rId36"/>
    <p:sldId id="345" r:id="rId37"/>
    <p:sldId id="358" r:id="rId38"/>
    <p:sldId id="431" r:id="rId39"/>
    <p:sldId id="356" r:id="rId40"/>
    <p:sldId id="430" r:id="rId41"/>
    <p:sldId id="413" r:id="rId42"/>
    <p:sldId id="424" r:id="rId43"/>
    <p:sldId id="423" r:id="rId44"/>
    <p:sldId id="414" r:id="rId45"/>
    <p:sldId id="419" r:id="rId46"/>
    <p:sldId id="415" r:id="rId47"/>
    <p:sldId id="420" r:id="rId48"/>
    <p:sldId id="421" r:id="rId49"/>
    <p:sldId id="425" r:id="rId50"/>
    <p:sldId id="426" r:id="rId51"/>
    <p:sldId id="429" r:id="rId52"/>
    <p:sldId id="432" r:id="rId53"/>
    <p:sldId id="410" r:id="rId5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folHlink"/>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kern="1200">
        <a:solidFill>
          <a:schemeClr val="folHlink"/>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kern="1200">
        <a:solidFill>
          <a:schemeClr val="folHlink"/>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kern="1200">
        <a:solidFill>
          <a:schemeClr val="folHlink"/>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kern="1200">
        <a:solidFill>
          <a:schemeClr val="folHlink"/>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kern="1200">
        <a:solidFill>
          <a:schemeClr val="folHlink"/>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kern="1200">
        <a:solidFill>
          <a:schemeClr val="folHlink"/>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kern="1200">
        <a:solidFill>
          <a:schemeClr val="folHlink"/>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kern="1200">
        <a:solidFill>
          <a:schemeClr val="folHlink"/>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187F"/>
    <a:srgbClr val="FFFF00"/>
    <a:srgbClr val="FFCC00"/>
    <a:srgbClr val="FF0000"/>
    <a:srgbClr val="B1B1B1"/>
    <a:srgbClr val="FFFFFF"/>
    <a:srgbClr val="000000"/>
    <a:srgbClr val="990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68176" autoAdjust="0"/>
  </p:normalViewPr>
  <p:slideViewPr>
    <p:cSldViewPr>
      <p:cViewPr varScale="1">
        <p:scale>
          <a:sx n="77" d="100"/>
          <a:sy n="77" d="100"/>
        </p:scale>
        <p:origin x="-261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1">
                <a:solidFill>
                  <a:srgbClr val="03187F"/>
                </a:solidFill>
                <a:effectLst/>
                <a:latin typeface="Helvetica" pitchFamily="34" charset="0"/>
              </a:defRPr>
            </a:lvl1pPr>
          </a:lstStyle>
          <a:p>
            <a:endParaRPr lang="en-US" altLang="en-US"/>
          </a:p>
        </p:txBody>
      </p:sp>
      <p:sp>
        <p:nvSpPr>
          <p:cNvPr id="614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solidFill>
                  <a:srgbClr val="03187F"/>
                </a:solidFill>
                <a:effectLst/>
                <a:latin typeface="Helvetica" pitchFamily="34" charset="0"/>
              </a:defRPr>
            </a:lvl1pPr>
          </a:lstStyle>
          <a:p>
            <a:fld id="{90296CCA-B675-4D9D-8B18-0ADBF5238E7D}" type="datetime1">
              <a:rPr lang="en-US" altLang="en-US"/>
              <a:pPr/>
              <a:t>11/13/2016</a:t>
            </a:fld>
            <a:endParaRPr lang="en-US" altLang="en-US"/>
          </a:p>
        </p:txBody>
      </p:sp>
      <p:sp>
        <p:nvSpPr>
          <p:cNvPr id="614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1">
                <a:solidFill>
                  <a:srgbClr val="03187F"/>
                </a:solidFill>
                <a:effectLst/>
                <a:latin typeface="Helvetica" pitchFamily="34" charset="0"/>
              </a:defRPr>
            </a:lvl1pPr>
          </a:lstStyle>
          <a:p>
            <a:endParaRPr lang="en-US" altLang="en-US"/>
          </a:p>
        </p:txBody>
      </p:sp>
      <p:sp>
        <p:nvSpPr>
          <p:cNvPr id="614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rgbClr val="03187F"/>
                </a:solidFill>
                <a:effectLst/>
                <a:latin typeface="Helvetica" pitchFamily="34" charset="0"/>
              </a:defRPr>
            </a:lvl1pPr>
          </a:lstStyle>
          <a:p>
            <a:fld id="{7F6C53F3-1480-466D-8E05-2A9A49CC7CA1}" type="slidenum">
              <a:rPr lang="en-US" altLang="en-US"/>
              <a:pPr/>
              <a:t>‹#›</a:t>
            </a:fld>
            <a:endParaRPr lang="en-US" altLang="en-US"/>
          </a:p>
        </p:txBody>
      </p:sp>
    </p:spTree>
    <p:extLst>
      <p:ext uri="{BB962C8B-B14F-4D97-AF65-F5344CB8AC3E}">
        <p14:creationId xmlns:p14="http://schemas.microsoft.com/office/powerpoint/2010/main" val="974840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1">
                <a:solidFill>
                  <a:srgbClr val="03187F"/>
                </a:solidFill>
                <a:effectLst/>
                <a:latin typeface="Helvetica" pitchFamily="34" charset="0"/>
              </a:defRPr>
            </a:lvl1pPr>
          </a:lstStyle>
          <a:p>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solidFill>
                  <a:srgbClr val="03187F"/>
                </a:solidFill>
                <a:effectLst/>
                <a:latin typeface="Helvetica" pitchFamily="34" charset="0"/>
              </a:defRPr>
            </a:lvl1pPr>
          </a:lstStyle>
          <a:p>
            <a:fld id="{03534997-8720-4B56-9FEE-64529017D776}" type="datetime1">
              <a:rPr lang="en-US" altLang="en-US"/>
              <a:pPr/>
              <a:t>11/13/2016</a:t>
            </a:fld>
            <a:endParaRPr lang="en-US" alt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1">
                <a:solidFill>
                  <a:srgbClr val="03187F"/>
                </a:solidFill>
                <a:effectLst/>
                <a:latin typeface="Helvetica" pitchFamily="34" charset="0"/>
              </a:defRPr>
            </a:lvl1pPr>
          </a:lstStyle>
          <a:p>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rgbClr val="03187F"/>
                </a:solidFill>
                <a:effectLst/>
                <a:latin typeface="Helvetica" pitchFamily="34" charset="0"/>
              </a:defRPr>
            </a:lvl1pPr>
          </a:lstStyle>
          <a:p>
            <a:fld id="{BD447F11-6E41-4223-BBE6-E970A042A871}" type="slidenum">
              <a:rPr lang="en-US" altLang="en-US"/>
              <a:pPr/>
              <a:t>‹#›</a:t>
            </a:fld>
            <a:endParaRPr lang="en-US" altLang="en-US"/>
          </a:p>
        </p:txBody>
      </p:sp>
    </p:spTree>
    <p:extLst>
      <p:ext uri="{BB962C8B-B14F-4D97-AF65-F5344CB8AC3E}">
        <p14:creationId xmlns:p14="http://schemas.microsoft.com/office/powerpoint/2010/main" val="1802836582"/>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Times" pitchFamily="18" charset="0"/>
        <a:ea typeface="+mn-ea"/>
        <a:cs typeface="+mn-cs"/>
      </a:defRPr>
    </a:lvl1pPr>
    <a:lvl2pPr marL="457200" algn="l" rtl="0" fontAlgn="base">
      <a:spcBef>
        <a:spcPct val="30000"/>
      </a:spcBef>
      <a:spcAft>
        <a:spcPct val="0"/>
      </a:spcAft>
      <a:defRPr sz="1200" kern="1200">
        <a:solidFill>
          <a:schemeClr val="tx1"/>
        </a:solidFill>
        <a:latin typeface="Times" pitchFamily="18" charset="0"/>
        <a:ea typeface="+mn-ea"/>
        <a:cs typeface="+mn-cs"/>
      </a:defRPr>
    </a:lvl2pPr>
    <a:lvl3pPr marL="914400" algn="l" rtl="0" fontAlgn="base">
      <a:spcBef>
        <a:spcPct val="30000"/>
      </a:spcBef>
      <a:spcAft>
        <a:spcPct val="0"/>
      </a:spcAft>
      <a:defRPr sz="1200" kern="1200">
        <a:solidFill>
          <a:schemeClr val="tx1"/>
        </a:solidFill>
        <a:latin typeface="Times" pitchFamily="18" charset="0"/>
        <a:ea typeface="+mn-ea"/>
        <a:cs typeface="+mn-cs"/>
      </a:defRPr>
    </a:lvl3pPr>
    <a:lvl4pPr marL="1371600" algn="l" rtl="0" fontAlgn="base">
      <a:spcBef>
        <a:spcPct val="30000"/>
      </a:spcBef>
      <a:spcAft>
        <a:spcPct val="0"/>
      </a:spcAft>
      <a:defRPr sz="1200" kern="1200">
        <a:solidFill>
          <a:schemeClr val="tx1"/>
        </a:solidFill>
        <a:latin typeface="Times" pitchFamily="18" charset="0"/>
        <a:ea typeface="+mn-ea"/>
        <a:cs typeface="+mn-cs"/>
      </a:defRPr>
    </a:lvl4pPr>
    <a:lvl5pPr marL="1828800" algn="l" rtl="0" fontAlgn="base">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28769-086A-499C-AEA5-18F5A4CBE192}" type="slidenum">
              <a:rPr lang="sv-SE"/>
              <a:pPr/>
              <a:t>19</a:t>
            </a:fld>
            <a:endParaRPr lang="sv-SE"/>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p:txBody>
          <a:bodyPr/>
          <a:lstStyle/>
          <a:p>
            <a:r>
              <a:rPr lang="sv-SE"/>
              <a:t>NS: Classical mechanics! </a:t>
            </a:r>
          </a:p>
        </p:txBody>
      </p:sp>
    </p:spTree>
    <p:extLst>
      <p:ext uri="{BB962C8B-B14F-4D97-AF65-F5344CB8AC3E}">
        <p14:creationId xmlns:p14="http://schemas.microsoft.com/office/powerpoint/2010/main" val="3217446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8CEF40-4699-4229-A862-5D4E1343615D}" type="slidenum">
              <a:rPr lang="sv-SE"/>
              <a:pPr/>
              <a:t>20</a:t>
            </a:fld>
            <a:endParaRPr lang="sv-SE"/>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endParaRPr lang="sv-SE"/>
          </a:p>
        </p:txBody>
      </p:sp>
    </p:spTree>
    <p:extLst>
      <p:ext uri="{BB962C8B-B14F-4D97-AF65-F5344CB8AC3E}">
        <p14:creationId xmlns:p14="http://schemas.microsoft.com/office/powerpoint/2010/main" val="42480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1" dirty="0" smtClean="0">
                <a:latin typeface="+mn-lt"/>
              </a:rPr>
              <a:t>Box 1.1 | Recent Temperature Trends and their Implications</a:t>
            </a:r>
          </a:p>
          <a:p>
            <a:pPr>
              <a:defRPr/>
            </a:pPr>
            <a:endParaRPr lang="en-US" dirty="0" smtClean="0">
              <a:latin typeface="+mn-lt"/>
            </a:endParaRPr>
          </a:p>
          <a:p>
            <a:pPr>
              <a:defRPr/>
            </a:pPr>
            <a:r>
              <a:rPr lang="en-US" dirty="0" smtClean="0">
                <a:latin typeface="+mn-lt"/>
              </a:rPr>
              <a:t>The rate of warming of the observed global mean surface temperature over the period from 1998 to 2012 is estimated to be around one-third to one-half of the trend over the period from 1951 to 2012.</a:t>
            </a:r>
          </a:p>
          <a:p>
            <a:pPr>
              <a:defRPr/>
            </a:pPr>
            <a:r>
              <a:rPr lang="en-US" dirty="0" smtClean="0">
                <a:latin typeface="+mn-lt"/>
              </a:rPr>
              <a:t>Even with this reduction in surface warming trend, the climate system has </a:t>
            </a:r>
            <a:r>
              <a:rPr lang="en-US" i="1" dirty="0" smtClean="0">
                <a:latin typeface="+mn-lt"/>
              </a:rPr>
              <a:t>very likely </a:t>
            </a:r>
            <a:r>
              <a:rPr lang="en-US" dirty="0" smtClean="0">
                <a:latin typeface="+mn-lt"/>
              </a:rPr>
              <a:t>continued to accumulate heat since 1998 (Figure 1.2) and sea level has continued to rise (Figure 1.1)</a:t>
            </a:r>
          </a:p>
          <a:p>
            <a:pPr>
              <a:defRPr/>
            </a:pPr>
            <a:r>
              <a:rPr lang="en-US" dirty="0" smtClean="0">
                <a:latin typeface="+mn-lt"/>
              </a:rPr>
              <a:t>For the period from 1998 to 2012, 111 of the 114 available climate-model simulations show a surface warming trend larger than the observations.</a:t>
            </a:r>
          </a:p>
          <a:p>
            <a:pPr>
              <a:defRPr/>
            </a:pPr>
            <a:r>
              <a:rPr lang="en-US" dirty="0" smtClean="0">
                <a:latin typeface="+mn-lt"/>
              </a:rPr>
              <a:t>There is </a:t>
            </a:r>
            <a:r>
              <a:rPr lang="en-US" i="1" dirty="0" smtClean="0">
                <a:latin typeface="+mn-lt"/>
              </a:rPr>
              <a:t>medium confidence </a:t>
            </a:r>
            <a:r>
              <a:rPr lang="en-US" dirty="0" smtClean="0">
                <a:latin typeface="+mn-lt"/>
              </a:rPr>
              <a:t>that this difference between models and observations is to a substantial degree caused by natural internal climate variability, which sometimes enhances and sometimes counteracts the long-term externally forced warming trend (compare Box 1.1, Figures 1a and 1b; during the period from 1984 to 1998, most model simulations show a smaller warming trend than observed).</a:t>
            </a:r>
          </a:p>
          <a:p>
            <a:pPr>
              <a:defRPr/>
            </a:pPr>
            <a:r>
              <a:rPr lang="en-US" dirty="0" smtClean="0">
                <a:latin typeface="+mn-lt"/>
              </a:rPr>
              <a:t>Natural internal variability thus diminishes the relevance of short trends for long-term climate change. The difference between models and observations may also contain contributions from inadequacies in the solar, volcanic and aerosol </a:t>
            </a:r>
            <a:r>
              <a:rPr lang="en-US" dirty="0" err="1" smtClean="0">
                <a:latin typeface="+mn-lt"/>
              </a:rPr>
              <a:t>forcings</a:t>
            </a:r>
            <a:r>
              <a:rPr lang="en-US" dirty="0" smtClean="0">
                <a:latin typeface="+mn-lt"/>
              </a:rPr>
              <a:t> used by the models and, in some models, from an overestimate of the response to increasing greenhouse gas and other anthropogenic forcing (the latter dominated by the effects of aerosols).</a:t>
            </a:r>
          </a:p>
          <a:p>
            <a:pPr>
              <a:defRPr/>
            </a:pPr>
            <a:r>
              <a:rPr lang="en-US" dirty="0" smtClean="0">
                <a:latin typeface="+mn-lt"/>
              </a:rPr>
              <a:t>For the longer period from 1951 to 2012, simulated surface warming trends are consistent with the observed trend (</a:t>
            </a:r>
            <a:r>
              <a:rPr lang="en-US" i="1" dirty="0" smtClean="0">
                <a:latin typeface="+mn-lt"/>
              </a:rPr>
              <a:t>very high confidence</a:t>
            </a:r>
            <a:r>
              <a:rPr lang="en-US" dirty="0" smtClean="0">
                <a:latin typeface="+mn-lt"/>
              </a:rPr>
              <a:t>).</a:t>
            </a:r>
            <a:endParaRPr lang="en-US" dirty="0"/>
          </a:p>
        </p:txBody>
      </p:sp>
      <p:sp>
        <p:nvSpPr>
          <p:cNvPr id="71684" name="Slide Number Placeholder 3"/>
          <p:cNvSpPr>
            <a:spLocks noGrp="1"/>
          </p:cNvSpPr>
          <p:nvPr>
            <p:ph type="sldNum" sz="quarter" idx="5"/>
          </p:nvPr>
        </p:nvSpPr>
        <p:spPr>
          <a:noFill/>
        </p:spPr>
        <p:txBody>
          <a:bodyPr/>
          <a:lstStyle>
            <a:lvl1pPr>
              <a:defRPr sz="2000" b="1">
                <a:solidFill>
                  <a:schemeClr val="tx1"/>
                </a:solidFill>
                <a:latin typeface="Helvetica" pitchFamily="34" charset="0"/>
              </a:defRPr>
            </a:lvl1pPr>
            <a:lvl2pPr marL="742950" indent="-285750">
              <a:defRPr sz="2000" b="1">
                <a:solidFill>
                  <a:schemeClr val="tx1"/>
                </a:solidFill>
                <a:latin typeface="Helvetica" pitchFamily="34" charset="0"/>
              </a:defRPr>
            </a:lvl2pPr>
            <a:lvl3pPr marL="1143000" indent="-228600">
              <a:defRPr sz="2000" b="1">
                <a:solidFill>
                  <a:schemeClr val="tx1"/>
                </a:solidFill>
                <a:latin typeface="Helvetica" pitchFamily="34" charset="0"/>
              </a:defRPr>
            </a:lvl3pPr>
            <a:lvl4pPr marL="1600200" indent="-228600">
              <a:defRPr sz="2000" b="1">
                <a:solidFill>
                  <a:schemeClr val="tx1"/>
                </a:solidFill>
                <a:latin typeface="Helvetica" pitchFamily="34" charset="0"/>
              </a:defRPr>
            </a:lvl4pPr>
            <a:lvl5pPr marL="2057400" indent="-228600">
              <a:defRPr sz="2000" b="1">
                <a:solidFill>
                  <a:schemeClr val="tx1"/>
                </a:solidFill>
                <a:latin typeface="Helvetica" pitchFamily="34" charset="0"/>
              </a:defRPr>
            </a:lvl5pPr>
            <a:lvl6pPr marL="2514600" indent="-228600" eaLnBrk="0" fontAlgn="base" hangingPunct="0">
              <a:spcBef>
                <a:spcPct val="0"/>
              </a:spcBef>
              <a:spcAft>
                <a:spcPct val="0"/>
              </a:spcAft>
              <a:defRPr sz="2000" b="1">
                <a:solidFill>
                  <a:schemeClr val="tx1"/>
                </a:solidFill>
                <a:latin typeface="Helvetica" pitchFamily="34" charset="0"/>
              </a:defRPr>
            </a:lvl6pPr>
            <a:lvl7pPr marL="2971800" indent="-228600" eaLnBrk="0" fontAlgn="base" hangingPunct="0">
              <a:spcBef>
                <a:spcPct val="0"/>
              </a:spcBef>
              <a:spcAft>
                <a:spcPct val="0"/>
              </a:spcAft>
              <a:defRPr sz="2000" b="1">
                <a:solidFill>
                  <a:schemeClr val="tx1"/>
                </a:solidFill>
                <a:latin typeface="Helvetica" pitchFamily="34" charset="0"/>
              </a:defRPr>
            </a:lvl7pPr>
            <a:lvl8pPr marL="3429000" indent="-228600" eaLnBrk="0" fontAlgn="base" hangingPunct="0">
              <a:spcBef>
                <a:spcPct val="0"/>
              </a:spcBef>
              <a:spcAft>
                <a:spcPct val="0"/>
              </a:spcAft>
              <a:defRPr sz="2000" b="1">
                <a:solidFill>
                  <a:schemeClr val="tx1"/>
                </a:solidFill>
                <a:latin typeface="Helvetica" pitchFamily="34" charset="0"/>
              </a:defRPr>
            </a:lvl8pPr>
            <a:lvl9pPr marL="3886200" indent="-228600" eaLnBrk="0" fontAlgn="base" hangingPunct="0">
              <a:spcBef>
                <a:spcPct val="0"/>
              </a:spcBef>
              <a:spcAft>
                <a:spcPct val="0"/>
              </a:spcAft>
              <a:defRPr sz="2000" b="1">
                <a:solidFill>
                  <a:schemeClr val="tx1"/>
                </a:solidFill>
                <a:latin typeface="Helvetica" pitchFamily="34" charset="0"/>
              </a:defRPr>
            </a:lvl9pPr>
          </a:lstStyle>
          <a:p>
            <a:fld id="{CF824D20-18BD-485B-9A66-B9D8B1B0D7CD}" type="slidenum">
              <a:rPr lang="en-US" altLang="en-US" sz="1200" smtClean="0">
                <a:solidFill>
                  <a:srgbClr val="03187F"/>
                </a:solidFill>
              </a:rPr>
              <a:pPr/>
              <a:t>49</a:t>
            </a:fld>
            <a:endParaRPr lang="en-US" altLang="en-US" sz="1200" smtClean="0">
              <a:solidFill>
                <a:srgbClr val="03187F"/>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200" b="0" i="0" u="none" strike="noStrike" baseline="0" dirty="0" smtClean="0">
                <a:latin typeface="TimesNewRomanPSMT"/>
              </a:rPr>
              <a:t>Near-term increase in global mean surface air temperatures (°C) across scenarios. Increases in 10-year mean (2016–2025, 2026–2035, 2036–2045 and 2046–2055) relative to the reference period (1986–2005) of the globally averaged surface air temperatures. Results are shown for the CMIP5 model ensembles (see Annex I for listing of models included) for RCP2.6 (dark blue), RCP4.5 (light blue), RCP6.0 (orange), and RCP8.5 (red) and the CMIP3 model ensemble (22 models) for SRES A1b (black). The multi-model median (square), 17–83% range (wide boxes), 5–95% range (whiskers) across all models are shown for each decade and scenario. Values are provided in Table AII.7.5.  Also shown are best estimates for a UNEP scenario (UNEP-ref, gray upward triangles) and one that implements technological controls on methane emissions (UNEP CH4, red downward-pointing triangles) (UNEP and WMO, 2011; </a:t>
            </a:r>
            <a:r>
              <a:rPr lang="en-CA" sz="1200" b="0" i="0" u="none" strike="noStrike" baseline="0" dirty="0" err="1" smtClean="0">
                <a:latin typeface="TimesNewRomanPSMT"/>
              </a:rPr>
              <a:t>Shindell</a:t>
            </a:r>
            <a:r>
              <a:rPr lang="en-CA" sz="1200" b="0" i="0" u="none" strike="noStrike" baseline="0" dirty="0" smtClean="0">
                <a:latin typeface="TimesNewRomanPSMT"/>
              </a:rPr>
              <a:t> et al., 2012a). Both UNEP scenarios are adjusted to reflect the 1986–2005 reference period. The right-hand floating axis shows increases in global mean surface air temperature relative to pre-industrial era (0.61°C) defined from the difference between 1850–1900 and 1986–2005 in the HadCRUT4 global mean temperature analysis (Chapter 2 and Table AII.1.3). Note that uncertainty remains on how to match the 1986–2005 reference period in observations with that in CMIP5 results, see discussion of Figure 11.25.</a:t>
            </a:r>
            <a:endParaRPr lang="en-CA" dirty="0"/>
          </a:p>
        </p:txBody>
      </p:sp>
      <p:sp>
        <p:nvSpPr>
          <p:cNvPr id="4" name="Date Placeholder 3"/>
          <p:cNvSpPr>
            <a:spLocks noGrp="1"/>
          </p:cNvSpPr>
          <p:nvPr>
            <p:ph type="dt" idx="10"/>
          </p:nvPr>
        </p:nvSpPr>
        <p:spPr/>
        <p:txBody>
          <a:bodyPr/>
          <a:lstStyle/>
          <a:p>
            <a:fld id="{03534997-8720-4B56-9FEE-64529017D776}" type="datetime1">
              <a:rPr lang="en-US" altLang="en-US" smtClean="0"/>
              <a:pPr/>
              <a:t>11/13/2016</a:t>
            </a:fld>
            <a:endParaRPr lang="en-US" altLang="en-US"/>
          </a:p>
        </p:txBody>
      </p:sp>
      <p:sp>
        <p:nvSpPr>
          <p:cNvPr id="5" name="Slide Number Placeholder 4"/>
          <p:cNvSpPr>
            <a:spLocks noGrp="1"/>
          </p:cNvSpPr>
          <p:nvPr>
            <p:ph type="sldNum" sz="quarter" idx="11"/>
          </p:nvPr>
        </p:nvSpPr>
        <p:spPr/>
        <p:txBody>
          <a:bodyPr/>
          <a:lstStyle/>
          <a:p>
            <a:fld id="{BD447F11-6E41-4223-BBE6-E970A042A871}" type="slidenum">
              <a:rPr lang="en-US" altLang="en-US" smtClean="0"/>
              <a:pPr/>
              <a:t>51</a:t>
            </a:fld>
            <a:endParaRPr lang="en-US" altLang="en-US"/>
          </a:p>
        </p:txBody>
      </p:sp>
    </p:spTree>
    <p:extLst>
      <p:ext uri="{BB962C8B-B14F-4D97-AF65-F5344CB8AC3E}">
        <p14:creationId xmlns:p14="http://schemas.microsoft.com/office/powerpoint/2010/main" val="1717583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rgbClr val="FF0000"/>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8B37D5FE-740C-46F5-801A-FA5477D9711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404293E7-76C9-4C88-9514-7AA1677B9278}" type="slidenum">
              <a:rPr lang="en-US" altLang="en-US" smtClean="0"/>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12A5F459-2636-4E37-91EA-C96A6374DE3E}" type="slidenum">
              <a:rPr lang="en-US" altLang="en-US" smtClean="0"/>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70EE82E1-6F4F-47B0-B27D-F7BA09454650}" type="slidenum">
              <a:rPr lang="en-US" altLang="en-US" smtClean="0"/>
              <a:pPr/>
              <a:t>‹#›</a:t>
            </a:fld>
            <a:endParaRPr lang="en-US" alt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6" name="Slide Number Placeholder 5"/>
          <p:cNvSpPr>
            <a:spLocks noGrp="1"/>
          </p:cNvSpPr>
          <p:nvPr>
            <p:ph type="sldNum" sz="quarter" idx="12"/>
          </p:nvPr>
        </p:nvSpPr>
        <p:spPr/>
        <p:txBody>
          <a:bodyPr/>
          <a:lstStyle>
            <a:extLst/>
          </a:lstStyle>
          <a:p>
            <a:fld id="{E56BF227-3AFE-43AF-AF2D-61FA72B4A34F}" type="slidenum">
              <a:rPr lang="en-US" altLang="en-US" smtClean="0"/>
              <a:pPr/>
              <a:t>‹#›</a:t>
            </a:fld>
            <a:endParaRPr lang="en-US" alt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extLst/>
          </a:lstStyle>
          <a:p>
            <a:fld id="{702B1E5A-45EB-4A40-AEF6-E4DF3127B170}" type="slidenum">
              <a:rPr lang="en-US" altLang="en-US" smtClean="0"/>
              <a:pPr/>
              <a:t>‹#›</a:t>
            </a:fld>
            <a:endParaRPr lang="en-US" alt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p:txBody>
          <a:bodyPr/>
          <a:lstStyle>
            <a:extLst/>
          </a:lstStyle>
          <a:p>
            <a:fld id="{651E9026-19BF-401D-B3E0-9D341F36BBFC}" type="slidenum">
              <a:rPr lang="en-US" altLang="en-US" smtClean="0"/>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extLst/>
          </a:lstStyle>
          <a:p>
            <a:fld id="{C9E03117-24DC-442A-84D4-2E3C935EF0A8}" type="slidenum">
              <a:rPr lang="en-US" altLang="en-US" smtClean="0"/>
              <a:pPr/>
              <a:t>‹#›</a:t>
            </a:fld>
            <a:endParaRPr lang="en-US" alt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extLst/>
          </a:lstStyle>
          <a:p>
            <a:fld id="{90ACC5E9-0E8E-4A7F-91E6-E174B6B35308}" type="slidenum">
              <a:rPr lang="en-US" altLang="en-US" smtClean="0"/>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extLst/>
          </a:lstStyle>
          <a:p>
            <a:fld id="{ADEC4082-F864-4EE5-A5C6-918D35A62FA2}" type="slidenum">
              <a:rPr lang="en-US" altLang="en-US" smtClean="0"/>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1F8C035-8EC3-4044-9B85-07A59AE0FA6F}" type="slidenum">
              <a:rPr lang="en-US" altLang="en-US" smtClean="0"/>
              <a:pPr/>
              <a:t>‹#›</a:t>
            </a:fld>
            <a:endParaRPr lang="en-US" alt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56BF227-3AFE-43AF-AF2D-61FA72B4A34F}"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p:txStyles>
    <p:titleStyle>
      <a:lvl1pPr algn="l" rtl="0" eaLnBrk="1" latinLnBrk="0" hangingPunct="1">
        <a:spcBef>
          <a:spcPct val="0"/>
        </a:spcBef>
        <a:buNone/>
        <a:defRPr kumimoji="0" sz="4100" b="1" kern="1200">
          <a:solidFill>
            <a:srgbClr val="FF0000"/>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Arial" panose="020B0604020202020204" pitchFamily="34" charset="0"/>
          <a:ea typeface="+mn-ea"/>
          <a:cs typeface="Arial" panose="020B0604020202020204" pitchFamily="34" charset="0"/>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Arial" panose="020B0604020202020204" pitchFamily="34" charset="0"/>
          <a:ea typeface="+mn-ea"/>
          <a:cs typeface="Arial" panose="020B0604020202020204" pitchFamily="34" charset="0"/>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e-education.psu.edu/earth10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22.wmf"/><Relationship Id="rId2" Type="http://schemas.openxmlformats.org/officeDocument/2006/relationships/slideLayout" Target="../slideLayouts/slideLayout2.xml"/><Relationship Id="rId16" Type="http://schemas.openxmlformats.org/officeDocument/2006/relationships/image" Target="../media/image24.wmf"/><Relationship Id="rId1" Type="http://schemas.openxmlformats.org/officeDocument/2006/relationships/vmlDrawing" Target="../drawings/vmlDrawing3.vml"/><Relationship Id="rId6" Type="http://schemas.openxmlformats.org/officeDocument/2006/relationships/image" Target="../media/image19.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7.bin"/><Relationship Id="rId14" Type="http://schemas.openxmlformats.org/officeDocument/2006/relationships/image" Target="../media/image23.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Weather_Research_and_Forecasting_model" TargetMode="External"/><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hyperlink" Target="http://en.wikipedia.org/wiki/Typhoon_Mawa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en.wikipedia.org/wiki/Climate_model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0" y="2204864"/>
            <a:ext cx="9144000" cy="720080"/>
          </a:xfrm>
        </p:spPr>
        <p:txBody>
          <a:bodyPr>
            <a:noAutofit/>
          </a:bodyPr>
          <a:lstStyle/>
          <a:p>
            <a:pPr algn="ctr"/>
            <a:r>
              <a:rPr lang="en-US" sz="4000" dirty="0" smtClean="0"/>
              <a:t>Climate Models and Modeling</a:t>
            </a:r>
            <a:r>
              <a:rPr lang="en-US" sz="4000" dirty="0" smtClean="0">
                <a:solidFill>
                  <a:srgbClr val="FF0000"/>
                </a:solidFill>
              </a:rPr>
              <a:t>  </a:t>
            </a:r>
            <a:endParaRPr lang="en-US" sz="4000" dirty="0"/>
          </a:p>
        </p:txBody>
      </p:sp>
      <p:sp>
        <p:nvSpPr>
          <p:cNvPr id="8" name="Rectangle 6"/>
          <p:cNvSpPr>
            <a:spLocks noGrp="1" noChangeArrowheads="1"/>
          </p:cNvSpPr>
          <p:nvPr>
            <p:ph type="sldNum" sz="quarter" idx="12"/>
          </p:nvPr>
        </p:nvSpPr>
        <p:spPr/>
        <p:txBody>
          <a:bodyPr/>
          <a:lstStyle/>
          <a:p>
            <a:fld id="{F6443569-CABC-4BF4-999A-DB1E77C15F92}" type="slidenum">
              <a:rPr lang="en-US"/>
              <a:pPr/>
              <a:t>1</a:t>
            </a:fld>
            <a:endParaRPr lang="en-US" dirty="0"/>
          </a:p>
        </p:txBody>
      </p:sp>
    </p:spTree>
    <p:extLst>
      <p:ext uri="{BB962C8B-B14F-4D97-AF65-F5344CB8AC3E}">
        <p14:creationId xmlns:p14="http://schemas.microsoft.com/office/powerpoint/2010/main" val="1464893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EE82E1-6F4F-47B0-B27D-F7BA09454650}" type="slidenum">
              <a:rPr lang="en-US" altLang="en-US" smtClean="0"/>
              <a:pPr/>
              <a:t>10</a:t>
            </a:fld>
            <a:endParaRPr lang="en-US" altLang="en-US"/>
          </a:p>
        </p:txBody>
      </p:sp>
      <p:sp>
        <p:nvSpPr>
          <p:cNvPr id="4" name="Title 3"/>
          <p:cNvSpPr>
            <a:spLocks noGrp="1"/>
          </p:cNvSpPr>
          <p:nvPr>
            <p:ph type="title"/>
          </p:nvPr>
        </p:nvSpPr>
        <p:spPr/>
        <p:txBody>
          <a:bodyPr/>
          <a:lstStyle/>
          <a:p>
            <a:r>
              <a:rPr lang="en-US" dirty="0"/>
              <a:t>0-dimensional model</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074740884"/>
              </p:ext>
            </p:extLst>
          </p:nvPr>
        </p:nvGraphicFramePr>
        <p:xfrm>
          <a:off x="2286000" y="2133600"/>
          <a:ext cx="4204010" cy="658019"/>
        </p:xfrm>
        <a:graphic>
          <a:graphicData uri="http://schemas.openxmlformats.org/presentationml/2006/ole">
            <mc:AlternateContent xmlns:mc="http://schemas.openxmlformats.org/markup-compatibility/2006">
              <mc:Choice xmlns:v="urn:schemas-microsoft-com:vml" Requires="v">
                <p:oleObj spid="_x0000_s18596" name="Equation" r:id="rId3" imgW="1460500" imgH="228600" progId="Equation.3">
                  <p:embed/>
                </p:oleObj>
              </mc:Choice>
              <mc:Fallback>
                <p:oleObj name="Equation" r:id="rId3" imgW="1460500" imgH="228600" progId="Equation.3">
                  <p:embed/>
                  <p:pic>
                    <p:nvPicPr>
                      <p:cNvPr id="0" name="Picture 1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133600"/>
                        <a:ext cx="4204010" cy="6580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152400" y="3429000"/>
            <a:ext cx="8610600" cy="1477328"/>
          </a:xfrm>
          <a:prstGeom prst="rect">
            <a:avLst/>
          </a:prstGeom>
        </p:spPr>
        <p:txBody>
          <a:bodyPr wrap="square">
            <a:spAutoFit/>
          </a:bodyPr>
          <a:lstStyle/>
          <a:p>
            <a:pPr marL="285750" indent="-285750">
              <a:buFont typeface="Arial" panose="020B0604020202020204" pitchFamily="34" charset="0"/>
              <a:buChar char="•"/>
            </a:pPr>
            <a:r>
              <a:rPr lang="en-US" dirty="0">
                <a:solidFill>
                  <a:schemeClr val="tx1"/>
                </a:solidFill>
                <a:effectLst/>
              </a:rPr>
              <a:t>S is the solar constant - the incoming solar radiation per unit area - about 1367 W·m</a:t>
            </a:r>
            <a:r>
              <a:rPr lang="en-US" baseline="30000" dirty="0">
                <a:solidFill>
                  <a:schemeClr val="tx1"/>
                </a:solidFill>
                <a:effectLst/>
              </a:rPr>
              <a:t>-2</a:t>
            </a:r>
            <a:r>
              <a:rPr lang="en-US" dirty="0">
                <a:solidFill>
                  <a:schemeClr val="tx1"/>
                </a:solidFill>
                <a:effectLst/>
              </a:rPr>
              <a:t> </a:t>
            </a:r>
          </a:p>
          <a:p>
            <a:pPr marL="285750" indent="-285750">
              <a:buFont typeface="Arial" panose="020B0604020202020204" pitchFamily="34" charset="0"/>
              <a:buChar char="•"/>
            </a:pPr>
            <a:r>
              <a:rPr lang="en-US" dirty="0">
                <a:solidFill>
                  <a:schemeClr val="tx1"/>
                </a:solidFill>
                <a:effectLst/>
              </a:rPr>
              <a:t>a is the Earth's average albedo, approximately 0.37 to 0.39 </a:t>
            </a:r>
          </a:p>
          <a:p>
            <a:pPr marL="285750" indent="-285750">
              <a:buFont typeface="Arial" panose="020B0604020202020204" pitchFamily="34" charset="0"/>
              <a:buChar char="•"/>
            </a:pPr>
            <a:r>
              <a:rPr lang="en-US" dirty="0">
                <a:solidFill>
                  <a:schemeClr val="tx1"/>
                </a:solidFill>
                <a:effectLst/>
              </a:rPr>
              <a:t>r is Earth's radius — approximately 6.371×106m </a:t>
            </a:r>
          </a:p>
          <a:p>
            <a:pPr marL="285750" indent="-285750">
              <a:buFont typeface="Arial" panose="020B0604020202020204" pitchFamily="34" charset="0"/>
              <a:buChar char="•"/>
            </a:pPr>
            <a:r>
              <a:rPr lang="en-US" dirty="0">
                <a:solidFill>
                  <a:schemeClr val="tx1"/>
                </a:solidFill>
                <a:effectLst/>
              </a:rPr>
              <a:t>     is the Stefan-Boltzmann constant — approximately 5.67×10</a:t>
            </a:r>
            <a:r>
              <a:rPr lang="en-US" baseline="30000" dirty="0">
                <a:solidFill>
                  <a:schemeClr val="tx1"/>
                </a:solidFill>
                <a:effectLst/>
              </a:rPr>
              <a:t>-8</a:t>
            </a:r>
            <a:r>
              <a:rPr lang="en-US" dirty="0">
                <a:solidFill>
                  <a:schemeClr val="tx1"/>
                </a:solidFill>
                <a:effectLst/>
              </a:rPr>
              <a:t> J·K</a:t>
            </a:r>
            <a:r>
              <a:rPr lang="en-US" baseline="30000" dirty="0">
                <a:solidFill>
                  <a:schemeClr val="tx1"/>
                </a:solidFill>
                <a:effectLst/>
              </a:rPr>
              <a:t>-4</a:t>
            </a:r>
            <a:r>
              <a:rPr lang="en-US" dirty="0">
                <a:solidFill>
                  <a:schemeClr val="tx1"/>
                </a:solidFill>
                <a:effectLst/>
              </a:rPr>
              <a:t>·m</a:t>
            </a:r>
            <a:r>
              <a:rPr lang="en-US" baseline="30000" dirty="0">
                <a:solidFill>
                  <a:schemeClr val="tx1"/>
                </a:solidFill>
                <a:effectLst/>
              </a:rPr>
              <a:t>-2</a:t>
            </a:r>
            <a:r>
              <a:rPr lang="en-US" dirty="0">
                <a:solidFill>
                  <a:schemeClr val="tx1"/>
                </a:solidFill>
                <a:effectLst/>
              </a:rPr>
              <a:t>·s</a:t>
            </a:r>
            <a:r>
              <a:rPr lang="en-US" baseline="30000" dirty="0">
                <a:solidFill>
                  <a:schemeClr val="tx1"/>
                </a:solidFill>
                <a:effectLst/>
              </a:rPr>
              <a:t>-1</a:t>
            </a:r>
            <a:r>
              <a:rPr lang="en-US" dirty="0">
                <a:solidFill>
                  <a:schemeClr val="tx1"/>
                </a:solidFill>
                <a:effectLst/>
              </a:rPr>
              <a:t> </a:t>
            </a:r>
          </a:p>
        </p:txBody>
      </p:sp>
      <p:graphicFrame>
        <p:nvGraphicFramePr>
          <p:cNvPr id="7" name="Object 6"/>
          <p:cNvGraphicFramePr>
            <a:graphicFrameLocks noGrp="1" noChangeAspect="1"/>
          </p:cNvGraphicFramePr>
          <p:nvPr>
            <p:extLst>
              <p:ext uri="{D42A27DB-BD31-4B8C-83A1-F6EECF244321}">
                <p14:modId xmlns:p14="http://schemas.microsoft.com/office/powerpoint/2010/main" val="3365537931"/>
              </p:ext>
            </p:extLst>
          </p:nvPr>
        </p:nvGraphicFramePr>
        <p:xfrm>
          <a:off x="472615" y="4613275"/>
          <a:ext cx="289385" cy="263525"/>
        </p:xfrm>
        <a:graphic>
          <a:graphicData uri="http://schemas.openxmlformats.org/presentationml/2006/ole">
            <mc:AlternateContent xmlns:mc="http://schemas.openxmlformats.org/markup-compatibility/2006">
              <mc:Choice xmlns:v="urn:schemas-microsoft-com:vml" Requires="v">
                <p:oleObj spid="_x0000_s18597" name="Equation" r:id="rId5" imgW="152334" imgH="139639" progId="Equation.3">
                  <p:embed/>
                </p:oleObj>
              </mc:Choice>
              <mc:Fallback>
                <p:oleObj name="Equation" r:id="rId5" imgW="152334" imgH="139639" progId="Equation.3">
                  <p:embed/>
                  <p:pic>
                    <p:nvPicPr>
                      <p:cNvPr id="0" name="Picture 1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615" y="4613275"/>
                        <a:ext cx="289385"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24769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8FC4AB1-DA59-4819-8EDC-A9702ADD2D1E}" type="slidenum">
              <a:rPr lang="en-US" altLang="en-US"/>
              <a:pPr/>
              <a:t>11</a:t>
            </a:fld>
            <a:endParaRPr lang="en-US" altLang="en-US"/>
          </a:p>
        </p:txBody>
      </p:sp>
      <p:pic>
        <p:nvPicPr>
          <p:cNvPr id="56324" name="Picture 4" descr="FG06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752600"/>
            <a:ext cx="7262781" cy="295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995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only dimension represented is variation with latitude</a:t>
            </a:r>
            <a:r>
              <a:rPr lang="en-US" dirty="0" smtClean="0"/>
              <a:t>;</a:t>
            </a:r>
          </a:p>
          <a:p>
            <a:r>
              <a:rPr lang="en-US" dirty="0" smtClean="0"/>
              <a:t>atmosphere </a:t>
            </a:r>
            <a:r>
              <a:rPr lang="en-US" dirty="0"/>
              <a:t>is averaged vertically and </a:t>
            </a:r>
            <a:r>
              <a:rPr lang="en-US" dirty="0" smtClean="0"/>
              <a:t>E-W.</a:t>
            </a:r>
          </a:p>
          <a:p>
            <a:r>
              <a:rPr lang="en-US" dirty="0" smtClean="0"/>
              <a:t>Multiple </a:t>
            </a:r>
            <a:r>
              <a:rPr lang="en-US" dirty="0"/>
              <a:t>processes of N-S heat transport by atmosphere and oceans are usually represented as diffusion. Such models are useful for modeling the interaction of heat transport feedbacks.</a:t>
            </a:r>
          </a:p>
          <a:p>
            <a:endParaRPr lang="en-US"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12</a:t>
            </a:fld>
            <a:endParaRPr lang="en-US" altLang="en-US"/>
          </a:p>
        </p:txBody>
      </p:sp>
      <p:sp>
        <p:nvSpPr>
          <p:cNvPr id="4" name="Title 3"/>
          <p:cNvSpPr>
            <a:spLocks noGrp="1"/>
          </p:cNvSpPr>
          <p:nvPr>
            <p:ph type="title"/>
          </p:nvPr>
        </p:nvSpPr>
        <p:spPr/>
        <p:txBody>
          <a:bodyPr/>
          <a:lstStyle/>
          <a:p>
            <a:r>
              <a:rPr lang="en-US" dirty="0"/>
              <a:t>One dimensional model</a:t>
            </a:r>
          </a:p>
        </p:txBody>
      </p:sp>
    </p:spTree>
    <p:extLst>
      <p:ext uri="{BB962C8B-B14F-4D97-AF65-F5344CB8AC3E}">
        <p14:creationId xmlns:p14="http://schemas.microsoft.com/office/powerpoint/2010/main" val="3612704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776ED76-8280-4F41-A9E9-3FE3C6B16343}" type="slidenum">
              <a:rPr lang="en-US" altLang="en-US"/>
              <a:pPr/>
              <a:t>13</a:t>
            </a:fld>
            <a:endParaRPr lang="en-US" altLang="en-US"/>
          </a:p>
        </p:txBody>
      </p:sp>
      <p:pic>
        <p:nvPicPr>
          <p:cNvPr id="75780" name="Picture 4" descr="ebmglo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600200"/>
            <a:ext cx="4907109" cy="3011264"/>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009" y="609600"/>
            <a:ext cx="1559991" cy="472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228600" y="5338763"/>
            <a:ext cx="8610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buClr>
                <a:srgbClr val="FF0217"/>
              </a:buClr>
              <a:buSzPct val="120000"/>
              <a:buFont typeface="Wingdings" pitchFamily="2" charset="2"/>
              <a:buNone/>
            </a:pPr>
            <a:r>
              <a:rPr lang="en-US" altLang="en-US" sz="2000" dirty="0">
                <a:solidFill>
                  <a:schemeClr val="tx1"/>
                </a:solidFill>
                <a:effectLst/>
                <a:latin typeface="Helvetica" pitchFamily="34" charset="0"/>
              </a:rPr>
              <a:t>Radiation energy in = Radiation energy out + transport into another zone :</a:t>
            </a:r>
          </a:p>
        </p:txBody>
      </p:sp>
    </p:spTree>
    <p:extLst>
      <p:ext uri="{BB962C8B-B14F-4D97-AF65-F5344CB8AC3E}">
        <p14:creationId xmlns:p14="http://schemas.microsoft.com/office/powerpoint/2010/main" val="2970119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2D models permit more physically-based computation of horizontal heat transport than 1D.</a:t>
            </a:r>
          </a:p>
          <a:p>
            <a:endParaRPr lang="en-US"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14</a:t>
            </a:fld>
            <a:endParaRPr lang="en-US" altLang="en-US"/>
          </a:p>
        </p:txBody>
      </p:sp>
      <p:sp>
        <p:nvSpPr>
          <p:cNvPr id="4" name="Title 3"/>
          <p:cNvSpPr>
            <a:spLocks noGrp="1"/>
          </p:cNvSpPr>
          <p:nvPr>
            <p:ph type="title"/>
          </p:nvPr>
        </p:nvSpPr>
        <p:spPr/>
        <p:txBody>
          <a:bodyPr>
            <a:normAutofit/>
          </a:bodyPr>
          <a:lstStyle/>
          <a:p>
            <a:r>
              <a:rPr lang="en-US" dirty="0"/>
              <a:t>Two dimensional </a:t>
            </a:r>
            <a:r>
              <a:rPr lang="en-US" dirty="0" smtClean="0"/>
              <a:t>models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1576227"/>
              </p:ext>
            </p:extLst>
          </p:nvPr>
        </p:nvGraphicFramePr>
        <p:xfrm>
          <a:off x="1447800" y="2667000"/>
          <a:ext cx="5486400" cy="3894137"/>
        </p:xfrm>
        <a:graphic>
          <a:graphicData uri="http://schemas.openxmlformats.org/presentationml/2006/ole">
            <mc:AlternateContent xmlns:mc="http://schemas.openxmlformats.org/markup-compatibility/2006">
              <mc:Choice xmlns:v="urn:schemas-microsoft-com:vml" Requires="v">
                <p:oleObj spid="_x0000_s21586" name="Picture" r:id="rId3" imgW="2413000" imgH="1600200" progId="Word.Picture.8">
                  <p:embed/>
                </p:oleObj>
              </mc:Choice>
              <mc:Fallback>
                <p:oleObj name="Picture" r:id="rId3" imgW="2413000" imgH="1600200" progId="Word.Picture.8">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667000"/>
                        <a:ext cx="5486400" cy="3894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38475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15</a:t>
            </a:fld>
            <a:endParaRPr lang="en-US" altLang="en-US"/>
          </a:p>
        </p:txBody>
      </p:sp>
      <p:sp>
        <p:nvSpPr>
          <p:cNvPr id="3" name="Title 2"/>
          <p:cNvSpPr>
            <a:spLocks noGrp="1"/>
          </p:cNvSpPr>
          <p:nvPr>
            <p:ph type="title"/>
          </p:nvPr>
        </p:nvSpPr>
        <p:spPr/>
        <p:txBody>
          <a:bodyPr/>
          <a:lstStyle/>
          <a:p>
            <a:r>
              <a:rPr lang="en-US" dirty="0" smtClean="0"/>
              <a:t>Modeling Climate</a:t>
            </a:r>
            <a:endParaRPr lang="en-US" dirty="0"/>
          </a:p>
        </p:txBody>
      </p:sp>
      <p:pic>
        <p:nvPicPr>
          <p:cNvPr id="134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752600"/>
            <a:ext cx="5096698" cy="335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09600" y="5221069"/>
            <a:ext cx="4572000" cy="646331"/>
          </a:xfrm>
          <a:prstGeom prst="rect">
            <a:avLst/>
          </a:prstGeom>
          <a:noFill/>
        </p:spPr>
        <p:txBody>
          <a:bodyPr>
            <a:spAutoFit/>
          </a:bodyPr>
          <a:lstStyle/>
          <a:p>
            <a:pPr>
              <a:buFontTx/>
              <a:buNone/>
            </a:pPr>
            <a:r>
              <a:rPr lang="en-US" altLang="en-US" dirty="0" smtClean="0">
                <a:solidFill>
                  <a:schemeClr val="tx1"/>
                </a:solidFill>
                <a:effectLst/>
              </a:rPr>
              <a:t>Model the interactions </a:t>
            </a:r>
            <a:r>
              <a:rPr lang="en-US" altLang="en-US" dirty="0">
                <a:solidFill>
                  <a:schemeClr val="tx1"/>
                </a:solidFill>
                <a:effectLst/>
              </a:rPr>
              <a:t>of the atmosphere, </a:t>
            </a:r>
            <a:r>
              <a:rPr lang="en-US" altLang="en-US" dirty="0" smtClean="0">
                <a:solidFill>
                  <a:schemeClr val="tx1"/>
                </a:solidFill>
                <a:effectLst/>
              </a:rPr>
              <a:t>oceans, land </a:t>
            </a:r>
            <a:r>
              <a:rPr lang="en-US" altLang="en-US" dirty="0">
                <a:solidFill>
                  <a:schemeClr val="tx1"/>
                </a:solidFill>
                <a:effectLst/>
              </a:rPr>
              <a:t>surface, and ice. </a:t>
            </a:r>
          </a:p>
        </p:txBody>
      </p:sp>
      <p:sp>
        <p:nvSpPr>
          <p:cNvPr id="9" name="Content Placeholder 1"/>
          <p:cNvSpPr txBox="1">
            <a:spLocks/>
          </p:cNvSpPr>
          <p:nvPr/>
        </p:nvSpPr>
        <p:spPr>
          <a:xfrm>
            <a:off x="5638800" y="3581400"/>
            <a:ext cx="3367861" cy="17526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Arial" panose="020B0604020202020204" pitchFamily="34" charset="0"/>
                <a:ea typeface="+mn-ea"/>
                <a:cs typeface="Arial" panose="020B0604020202020204" pitchFamily="34" charset="0"/>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Arial" panose="020B0604020202020204" pitchFamily="34" charset="0"/>
                <a:ea typeface="+mn-ea"/>
                <a:cs typeface="Arial" panose="020B0604020202020204" pitchFamily="34" charset="0"/>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r>
              <a:rPr lang="en-US" sz="1400" b="1" dirty="0" smtClean="0">
                <a:effectLst/>
              </a:rPr>
              <a:t>Describe the relationship among different components of climate system in the form of  mathematical equations. </a:t>
            </a:r>
          </a:p>
          <a:p>
            <a:pPr fontAlgn="auto"/>
            <a:r>
              <a:rPr lang="en-US" sz="1400" b="1" dirty="0" smtClean="0">
                <a:effectLst/>
              </a:rPr>
              <a:t>Solving the equations, </a:t>
            </a:r>
          </a:p>
          <a:p>
            <a:pPr fontAlgn="auto"/>
            <a:r>
              <a:rPr lang="en-US" sz="1400" b="1" dirty="0" smtClean="0">
                <a:effectLst/>
              </a:rPr>
              <a:t>Predict the earth climate system.</a:t>
            </a:r>
            <a:endParaRPr lang="en-US" sz="1400" b="1" dirty="0">
              <a:effectLs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3592" y="762000"/>
            <a:ext cx="3505199" cy="2395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596896"/>
            <a:ext cx="4241800" cy="246221"/>
          </a:xfrm>
          <a:prstGeom prst="rect">
            <a:avLst/>
          </a:prstGeom>
          <a:solidFill>
            <a:srgbClr val="FFFF00"/>
          </a:solidFill>
        </p:spPr>
        <p:txBody>
          <a:bodyPr wrap="square">
            <a:spAutoFit/>
          </a:bodyPr>
          <a:lstStyle/>
          <a:p>
            <a:r>
              <a:rPr lang="en-US" sz="1000" i="1" dirty="0" smtClean="0">
                <a:solidFill>
                  <a:schemeClr val="tx1"/>
                </a:solidFill>
                <a:effectLst/>
              </a:rPr>
              <a:t>Source: Earth </a:t>
            </a:r>
            <a:r>
              <a:rPr lang="en-US" sz="1000" i="1" dirty="0">
                <a:solidFill>
                  <a:schemeClr val="tx1"/>
                </a:solidFill>
                <a:effectLst/>
              </a:rPr>
              <a:t>in the Future</a:t>
            </a:r>
            <a:r>
              <a:rPr lang="en-US" sz="1000" dirty="0">
                <a:solidFill>
                  <a:schemeClr val="tx1"/>
                </a:solidFill>
                <a:effectLst/>
              </a:rPr>
              <a:t> (</a:t>
            </a:r>
            <a:r>
              <a:rPr lang="en-US" sz="1000" dirty="0">
                <a:solidFill>
                  <a:schemeClr val="tx1"/>
                </a:solidFill>
                <a:effectLst/>
                <a:hlinkClick r:id="rId4"/>
              </a:rPr>
              <a:t>https://www.e-education.psu.edu/earth103</a:t>
            </a:r>
            <a:endParaRPr lang="en-US" sz="1000" dirty="0">
              <a:solidFill>
                <a:schemeClr val="tx1"/>
              </a:solidFill>
              <a:effectLst/>
            </a:endParaRPr>
          </a:p>
        </p:txBody>
      </p:sp>
    </p:spTree>
    <p:extLst>
      <p:ext uri="{BB962C8B-B14F-4D97-AF65-F5344CB8AC3E}">
        <p14:creationId xmlns:p14="http://schemas.microsoft.com/office/powerpoint/2010/main" val="3322019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Starts with known physical </a:t>
            </a:r>
            <a:r>
              <a:rPr lang="en-US" dirty="0" smtClean="0"/>
              <a:t>laws</a:t>
            </a:r>
          </a:p>
          <a:p>
            <a:pPr lvl="1"/>
            <a:r>
              <a:rPr lang="en-US" dirty="0" smtClean="0"/>
              <a:t>conservation </a:t>
            </a:r>
            <a:r>
              <a:rPr lang="en-US" dirty="0"/>
              <a:t>of momentum, energy, &amp; mass.</a:t>
            </a:r>
          </a:p>
          <a:p>
            <a:endParaRPr lang="en-US" dirty="0"/>
          </a:p>
          <a:p>
            <a:r>
              <a:rPr lang="en-US" dirty="0"/>
              <a:t>View atmosphere, ocean, land as a </a:t>
            </a:r>
            <a:r>
              <a:rPr lang="en-US" dirty="0" smtClean="0"/>
              <a:t>continuum</a:t>
            </a:r>
          </a:p>
          <a:p>
            <a:pPr lvl="1"/>
            <a:r>
              <a:rPr lang="en-US" dirty="0" smtClean="0"/>
              <a:t>all </a:t>
            </a:r>
            <a:r>
              <a:rPr lang="en-US" dirty="0"/>
              <a:t>spatial scales </a:t>
            </a:r>
            <a:r>
              <a:rPr lang="en-US" dirty="0" smtClean="0"/>
              <a:t>satisfying </a:t>
            </a:r>
            <a:r>
              <a:rPr lang="en-US" dirty="0"/>
              <a:t>same laws.</a:t>
            </a:r>
          </a:p>
          <a:p>
            <a:endParaRPr lang="en-US" dirty="0"/>
          </a:p>
          <a:p>
            <a:r>
              <a:rPr lang="en-US" dirty="0"/>
              <a:t>Use numerical approximations to the physical laws.</a:t>
            </a:r>
          </a:p>
          <a:p>
            <a:endParaRPr lang="en-US" dirty="0"/>
          </a:p>
          <a:p>
            <a:r>
              <a:rPr lang="en-US" dirty="0"/>
              <a:t>Integrate in time to develop climate statistics.</a:t>
            </a:r>
          </a:p>
          <a:p>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16</a:t>
            </a:fld>
            <a:endParaRPr lang="en-US" altLang="en-US"/>
          </a:p>
        </p:txBody>
      </p:sp>
      <p:sp>
        <p:nvSpPr>
          <p:cNvPr id="7" name="Rectangle 2"/>
          <p:cNvSpPr>
            <a:spLocks noGrp="1" noChangeArrowheads="1"/>
          </p:cNvSpPr>
          <p:nvPr>
            <p:ph type="title"/>
          </p:nvPr>
        </p:nvSpPr>
        <p:spPr/>
        <p:txBody>
          <a:bodyPr>
            <a:normAutofit/>
          </a:bodyPr>
          <a:lstStyle/>
          <a:p>
            <a:r>
              <a:rPr lang="en-US" altLang="en-US" sz="4000" dirty="0"/>
              <a:t>Climate </a:t>
            </a:r>
            <a:r>
              <a:rPr lang="en-US" altLang="en-US" sz="4000" dirty="0" smtClean="0"/>
              <a:t>Model</a:t>
            </a:r>
            <a:endParaRPr lang="en-US" altLang="en-US" sz="4000" dirty="0"/>
          </a:p>
        </p:txBody>
      </p:sp>
    </p:spTree>
    <p:extLst>
      <p:ext uri="{BB962C8B-B14F-4D97-AF65-F5344CB8AC3E}">
        <p14:creationId xmlns:p14="http://schemas.microsoft.com/office/powerpoint/2010/main" val="3715576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idx="1"/>
          </p:nvPr>
        </p:nvSpPr>
        <p:spPr/>
        <p:txBody>
          <a:bodyPr>
            <a:normAutofit/>
          </a:bodyPr>
          <a:lstStyle/>
          <a:p>
            <a:pPr marL="552450" indent="-457200" algn="just">
              <a:lnSpc>
                <a:spcPct val="90000"/>
              </a:lnSpc>
            </a:pPr>
            <a:r>
              <a:rPr lang="en-US" sz="2800" dirty="0" smtClean="0"/>
              <a:t>It is </a:t>
            </a:r>
            <a:r>
              <a:rPr lang="en-US" sz="2800" dirty="0"/>
              <a:t>the study of the </a:t>
            </a:r>
            <a:r>
              <a:rPr lang="en-US" sz="2800" dirty="0" smtClean="0"/>
              <a:t>dynamics of </a:t>
            </a:r>
            <a:r>
              <a:rPr lang="en-US" sz="2800" dirty="0"/>
              <a:t>the fluid systems of the earth and planets. </a:t>
            </a:r>
            <a:r>
              <a:rPr lang="en-US" sz="2800" dirty="0" smtClean="0"/>
              <a:t>The principal </a:t>
            </a:r>
            <a:r>
              <a:rPr lang="en-US" sz="2800" dirty="0"/>
              <a:t>fluid systems in which we are interested are </a:t>
            </a:r>
            <a:r>
              <a:rPr lang="en-US" sz="2800" dirty="0" smtClean="0"/>
              <a:t>the atmosphere </a:t>
            </a:r>
            <a:r>
              <a:rPr lang="en-US" sz="2800" dirty="0"/>
              <a:t>and the oceans</a:t>
            </a:r>
            <a:r>
              <a:rPr lang="en-US" sz="2800" dirty="0" smtClean="0"/>
              <a:t>.</a:t>
            </a:r>
          </a:p>
          <a:p>
            <a:pPr>
              <a:lnSpc>
                <a:spcPct val="90000"/>
              </a:lnSpc>
            </a:pPr>
            <a:endParaRPr lang="en-US" sz="2800" dirty="0"/>
          </a:p>
          <a:p>
            <a:pPr marL="552450" indent="-457200" algn="just">
              <a:lnSpc>
                <a:spcPct val="80000"/>
              </a:lnSpc>
            </a:pPr>
            <a:r>
              <a:rPr lang="en-US" sz="2800" dirty="0"/>
              <a:t>The basis of GFD lies in the principles of conservation </a:t>
            </a:r>
            <a:r>
              <a:rPr lang="en-US" sz="2800" dirty="0" smtClean="0"/>
              <a:t>of momentum</a:t>
            </a:r>
            <a:r>
              <a:rPr lang="en-US" sz="2800" dirty="0"/>
              <a:t>, mass and </a:t>
            </a:r>
            <a:r>
              <a:rPr lang="en-US" sz="2800" dirty="0" smtClean="0"/>
              <a:t>energy</a:t>
            </a:r>
            <a:r>
              <a:rPr lang="en-US" sz="2800" dirty="0"/>
              <a:t>. These </a:t>
            </a:r>
            <a:r>
              <a:rPr lang="en-US" sz="2800" dirty="0" smtClean="0"/>
              <a:t>are expressed mathematically in </a:t>
            </a:r>
            <a:r>
              <a:rPr lang="en-US" sz="2800" dirty="0"/>
              <a:t>Newton’s equations of motion for a </a:t>
            </a:r>
            <a:r>
              <a:rPr lang="en-US" sz="2800" dirty="0" smtClean="0"/>
              <a:t>continuous medium</a:t>
            </a:r>
            <a:r>
              <a:rPr lang="en-US" sz="2800" dirty="0"/>
              <a:t>, the equation of continuity and the </a:t>
            </a:r>
            <a:r>
              <a:rPr lang="en-US" sz="2800" dirty="0" smtClean="0"/>
              <a:t>thermodynamic energy </a:t>
            </a:r>
            <a:r>
              <a:rPr lang="en-US" sz="2800" dirty="0"/>
              <a:t>equation</a:t>
            </a:r>
            <a:r>
              <a:rPr lang="en-US" sz="2800" dirty="0" smtClean="0"/>
              <a:t>.</a:t>
            </a:r>
            <a:endParaRPr lang="en-US" sz="2800" dirty="0"/>
          </a:p>
        </p:txBody>
      </p:sp>
      <p:sp>
        <p:nvSpPr>
          <p:cNvPr id="2" name="Title 1"/>
          <p:cNvSpPr>
            <a:spLocks noGrp="1"/>
          </p:cNvSpPr>
          <p:nvPr>
            <p:ph type="title"/>
          </p:nvPr>
        </p:nvSpPr>
        <p:spPr/>
        <p:txBody>
          <a:bodyPr>
            <a:normAutofit/>
          </a:bodyPr>
          <a:lstStyle/>
          <a:p>
            <a:r>
              <a:rPr lang="en-US" sz="3200" dirty="0"/>
              <a:t>Geophysical Fluid Dynamics (GFD)</a:t>
            </a:r>
            <a:endParaRPr lang="en-CA" sz="3200" b="0" dirty="0">
              <a:solidFill>
                <a:schemeClr val="tx1"/>
              </a:solidFill>
              <a:effectLst/>
            </a:endParaRPr>
          </a:p>
        </p:txBody>
      </p:sp>
    </p:spTree>
    <p:extLst>
      <p:ext uri="{BB962C8B-B14F-4D97-AF65-F5344CB8AC3E}">
        <p14:creationId xmlns:p14="http://schemas.microsoft.com/office/powerpoint/2010/main" val="3143396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6934200" y="326542"/>
            <a:ext cx="1295400" cy="359258"/>
          </a:xfrm>
        </p:spPr>
        <p:txBody>
          <a:bodyPr>
            <a:normAutofit lnSpcReduction="10000"/>
          </a:bodyPr>
          <a:lstStyle/>
          <a:p>
            <a:pPr marL="109728" indent="0">
              <a:buNone/>
            </a:pPr>
            <a:r>
              <a:rPr lang="en-US" altLang="en-US" sz="1800" dirty="0"/>
              <a:t>Ideal </a:t>
            </a:r>
            <a:r>
              <a:rPr lang="en-US" altLang="en-US" sz="1800" dirty="0" smtClean="0"/>
              <a:t>gas</a:t>
            </a:r>
            <a:endParaRPr lang="en-US" altLang="en-US" sz="1800" dirty="0"/>
          </a:p>
        </p:txBody>
      </p:sp>
      <p:sp>
        <p:nvSpPr>
          <p:cNvPr id="7" name="Slide Number Placeholder 5"/>
          <p:cNvSpPr>
            <a:spLocks noGrp="1"/>
          </p:cNvSpPr>
          <p:nvPr>
            <p:ph type="sldNum" sz="quarter" idx="12"/>
          </p:nvPr>
        </p:nvSpPr>
        <p:spPr/>
        <p:txBody>
          <a:bodyPr/>
          <a:lstStyle/>
          <a:p>
            <a:fld id="{BDAE75A3-7015-4A24-8ACE-FF297078770D}" type="slidenum">
              <a:rPr lang="en-US" altLang="en-US"/>
              <a:pPr/>
              <a:t>18</a:t>
            </a:fld>
            <a:endParaRPr lang="en-US" altLang="en-US"/>
          </a:p>
        </p:txBody>
      </p:sp>
      <p:pic>
        <p:nvPicPr>
          <p:cNvPr id="81924" name="Picture 4" descr="819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685800"/>
            <a:ext cx="1414463" cy="1666560"/>
          </a:xfrm>
          <a:prstGeom prst="rect">
            <a:avLst/>
          </a:prstGeom>
          <a:noFill/>
          <a:extLst>
            <a:ext uri="{909E8E84-426E-40DD-AFC4-6F175D3DCCD1}">
              <a14:hiddenFill xmlns:a14="http://schemas.microsoft.com/office/drawing/2010/main">
                <a:solidFill>
                  <a:srgbClr val="FFFFFF"/>
                </a:solidFill>
              </a14:hiddenFill>
            </a:ext>
          </a:extLst>
        </p:spPr>
      </p:pic>
      <p:pic>
        <p:nvPicPr>
          <p:cNvPr id="81925" name="Picture 5" descr="81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838200"/>
            <a:ext cx="1143000" cy="979458"/>
          </a:xfrm>
          <a:prstGeom prst="rect">
            <a:avLst/>
          </a:prstGeom>
          <a:noFill/>
          <a:extLst>
            <a:ext uri="{909E8E84-426E-40DD-AFC4-6F175D3DCCD1}">
              <a14:hiddenFill xmlns:a14="http://schemas.microsoft.com/office/drawing/2010/main">
                <a:solidFill>
                  <a:srgbClr val="FFFFFF"/>
                </a:solidFill>
              </a14:hiddenFill>
            </a:ext>
          </a:extLst>
        </p:spPr>
      </p:pic>
      <p:pic>
        <p:nvPicPr>
          <p:cNvPr id="141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59" y="838200"/>
            <a:ext cx="24876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459" y="304800"/>
            <a:ext cx="1600118" cy="369332"/>
          </a:xfrm>
          <a:prstGeom prst="rect">
            <a:avLst/>
          </a:prstGeom>
        </p:spPr>
        <p:txBody>
          <a:bodyPr wrap="none">
            <a:spAutoFit/>
          </a:bodyPr>
          <a:lstStyle/>
          <a:p>
            <a:r>
              <a:rPr lang="en-US" altLang="en-US" dirty="0">
                <a:solidFill>
                  <a:schemeClr val="tx1"/>
                </a:solidFill>
                <a:effectLst/>
              </a:rPr>
              <a:t>Newton's law </a:t>
            </a:r>
          </a:p>
        </p:txBody>
      </p:sp>
      <p:pic>
        <p:nvPicPr>
          <p:cNvPr id="141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3113" y="3111500"/>
            <a:ext cx="25177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87481" y="2648213"/>
            <a:ext cx="2775119" cy="369332"/>
          </a:xfrm>
          <a:prstGeom prst="rect">
            <a:avLst/>
          </a:prstGeom>
        </p:spPr>
        <p:txBody>
          <a:bodyPr wrap="none">
            <a:spAutoFit/>
          </a:bodyPr>
          <a:lstStyle/>
          <a:p>
            <a:r>
              <a:rPr lang="en-US" dirty="0" err="1">
                <a:solidFill>
                  <a:schemeClr val="tx1"/>
                </a:solidFill>
                <a:effectLst/>
              </a:rPr>
              <a:t>Navier</a:t>
            </a:r>
            <a:r>
              <a:rPr lang="en-US" dirty="0">
                <a:solidFill>
                  <a:schemeClr val="tx1"/>
                </a:solidFill>
                <a:effectLst/>
              </a:rPr>
              <a:t> Stokes Equations </a:t>
            </a:r>
          </a:p>
        </p:txBody>
      </p:sp>
      <p:pic>
        <p:nvPicPr>
          <p:cNvPr id="1413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4572000"/>
            <a:ext cx="28098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10400" y="4191000"/>
            <a:ext cx="1595309" cy="369332"/>
          </a:xfrm>
          <a:prstGeom prst="rect">
            <a:avLst/>
          </a:prstGeom>
        </p:spPr>
        <p:txBody>
          <a:bodyPr wrap="none">
            <a:spAutoFit/>
          </a:bodyPr>
          <a:lstStyle/>
          <a:p>
            <a:r>
              <a:rPr lang="en-US" dirty="0" err="1">
                <a:solidFill>
                  <a:schemeClr val="tx1"/>
                </a:solidFill>
                <a:effectLst/>
              </a:rPr>
              <a:t>Coriolis</a:t>
            </a:r>
            <a:r>
              <a:rPr lang="en-US" dirty="0">
                <a:solidFill>
                  <a:schemeClr val="tx1"/>
                </a:solidFill>
                <a:effectLst/>
              </a:rPr>
              <a:t> force </a:t>
            </a:r>
          </a:p>
        </p:txBody>
      </p:sp>
      <p:pic>
        <p:nvPicPr>
          <p:cNvPr id="14131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859" y="4949825"/>
            <a:ext cx="24876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91746" y="4580493"/>
            <a:ext cx="3121367" cy="369332"/>
          </a:xfrm>
          <a:prstGeom prst="rect">
            <a:avLst/>
          </a:prstGeom>
        </p:spPr>
        <p:txBody>
          <a:bodyPr wrap="none">
            <a:spAutoFit/>
          </a:bodyPr>
          <a:lstStyle/>
          <a:p>
            <a:r>
              <a:rPr lang="en-US" dirty="0">
                <a:solidFill>
                  <a:schemeClr val="tx1"/>
                </a:solidFill>
                <a:effectLst/>
              </a:rPr>
              <a:t>First law of thermodynamics </a:t>
            </a:r>
          </a:p>
        </p:txBody>
      </p:sp>
      <p:pic>
        <p:nvPicPr>
          <p:cNvPr id="1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276" y="215829"/>
            <a:ext cx="8608124" cy="6413571"/>
          </a:xfrm>
          <a:prstGeom prst="rect">
            <a:avLst/>
          </a:prstGeom>
          <a:solidFill>
            <a:srgbClr val="FFFF00">
              <a:alpha val="30196"/>
            </a:srgbClr>
          </a:solidFill>
          <a:ln>
            <a:noFill/>
          </a:ln>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normAutofit/>
          </a:bodyPr>
          <a:lstStyle/>
          <a:p>
            <a:r>
              <a:rPr lang="sv-SE" dirty="0"/>
              <a:t>Climate - basic equations </a:t>
            </a:r>
          </a:p>
        </p:txBody>
      </p:sp>
      <p:sp>
        <p:nvSpPr>
          <p:cNvPr id="541699" name="Rectangle 3"/>
          <p:cNvSpPr>
            <a:spLocks noGrp="1" noChangeArrowheads="1"/>
          </p:cNvSpPr>
          <p:nvPr>
            <p:ph type="body" idx="1"/>
          </p:nvPr>
        </p:nvSpPr>
        <p:spPr/>
        <p:txBody>
          <a:bodyPr>
            <a:noAutofit/>
          </a:bodyPr>
          <a:lstStyle/>
          <a:p>
            <a:r>
              <a:rPr lang="sv-SE" sz="2800" dirty="0"/>
              <a:t>Momentum conservation (’Newton’s Second Law’ → Navier-Stokes equations)</a:t>
            </a:r>
          </a:p>
          <a:p>
            <a:r>
              <a:rPr lang="sv-SE" sz="2800" dirty="0"/>
              <a:t>Mass conservation (‘Continuity equation’)</a:t>
            </a:r>
          </a:p>
          <a:p>
            <a:r>
              <a:rPr lang="sv-SE" sz="2800" dirty="0"/>
              <a:t>Energy conservation (’The first law of thermodynamics’)</a:t>
            </a:r>
          </a:p>
          <a:p>
            <a:r>
              <a:rPr lang="sv-SE" sz="2800" dirty="0"/>
              <a:t>The ideal gas law: The thermodynamic state of the atmosphere, at any point, is determined by its pressure, temperature and density</a:t>
            </a:r>
            <a:r>
              <a:rPr lang="sv-SE" sz="2800" dirty="0" smtClean="0"/>
              <a:t>.</a:t>
            </a:r>
            <a:endParaRPr lang="sv-SE" sz="2800" dirty="0"/>
          </a:p>
        </p:txBody>
      </p:sp>
    </p:spTree>
    <p:extLst>
      <p:ext uri="{BB962C8B-B14F-4D97-AF65-F5344CB8AC3E}">
        <p14:creationId xmlns:p14="http://schemas.microsoft.com/office/powerpoint/2010/main" val="21379627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Models and Simulations</a:t>
            </a:r>
          </a:p>
          <a:p>
            <a:r>
              <a:rPr lang="en-US" dirty="0" smtClean="0"/>
              <a:t>Statistical models</a:t>
            </a:r>
          </a:p>
          <a:p>
            <a:r>
              <a:rPr lang="en-US" dirty="0"/>
              <a:t>Dynamical/physical models </a:t>
            </a:r>
          </a:p>
          <a:p>
            <a:r>
              <a:rPr lang="en-US" dirty="0" smtClean="0"/>
              <a:t>Modeling in Climate Science</a:t>
            </a:r>
          </a:p>
          <a:p>
            <a:r>
              <a:rPr lang="en-US" dirty="0" smtClean="0"/>
              <a:t>Climate </a:t>
            </a:r>
            <a:r>
              <a:rPr lang="en-US" dirty="0"/>
              <a:t>- </a:t>
            </a:r>
            <a:r>
              <a:rPr lang="en-US" dirty="0" smtClean="0"/>
              <a:t>Basic Equations </a:t>
            </a:r>
          </a:p>
          <a:p>
            <a:r>
              <a:rPr lang="en-US" dirty="0" smtClean="0"/>
              <a:t>Global Climate/Circulation Model </a:t>
            </a:r>
          </a:p>
          <a:p>
            <a:r>
              <a:rPr lang="en-US" dirty="0" smtClean="0"/>
              <a:t>Regional Climate </a:t>
            </a:r>
            <a:r>
              <a:rPr lang="en-US" dirty="0"/>
              <a:t>Model </a:t>
            </a:r>
            <a:endParaRPr lang="en-US" dirty="0" smtClean="0"/>
          </a:p>
          <a:p>
            <a:r>
              <a:rPr lang="en-US" dirty="0" smtClean="0"/>
              <a:t>Limited-area/</a:t>
            </a:r>
            <a:r>
              <a:rPr lang="en-US" dirty="0" err="1" smtClean="0"/>
              <a:t>Mesoscale</a:t>
            </a:r>
            <a:r>
              <a:rPr lang="en-US" dirty="0" smtClean="0"/>
              <a:t> Model </a:t>
            </a:r>
          </a:p>
          <a:p>
            <a:r>
              <a:rPr lang="en-US" dirty="0" smtClean="0"/>
              <a:t>Strengths </a:t>
            </a:r>
            <a:r>
              <a:rPr lang="en-US" dirty="0"/>
              <a:t>and </a:t>
            </a:r>
            <a:r>
              <a:rPr lang="en-US" dirty="0" smtClean="0"/>
              <a:t>weaknesses</a:t>
            </a:r>
          </a:p>
          <a:p>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2</a:t>
            </a:fld>
            <a:endParaRPr lang="en-US" altLang="en-US"/>
          </a:p>
        </p:txBody>
      </p:sp>
      <p:sp>
        <p:nvSpPr>
          <p:cNvPr id="6" name="Title 5"/>
          <p:cNvSpPr>
            <a:spLocks noGrp="1"/>
          </p:cNvSpPr>
          <p:nvPr>
            <p:ph type="title"/>
          </p:nvPr>
        </p:nvSpPr>
        <p:spPr/>
        <p:txBody>
          <a:bodyPr/>
          <a:lstStyle/>
          <a:p>
            <a:r>
              <a:rPr lang="en-US" dirty="0" smtClean="0"/>
              <a:t>Review</a:t>
            </a:r>
            <a:endParaRPr lang="en-US" dirty="0"/>
          </a:p>
        </p:txBody>
      </p:sp>
    </p:spTree>
    <p:extLst>
      <p:ext uri="{BB962C8B-B14F-4D97-AF65-F5344CB8AC3E}">
        <p14:creationId xmlns:p14="http://schemas.microsoft.com/office/powerpoint/2010/main" val="40612068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p:txBody>
          <a:bodyPr>
            <a:normAutofit/>
          </a:bodyPr>
          <a:lstStyle/>
          <a:p>
            <a:r>
              <a:rPr lang="sv-SE" dirty="0"/>
              <a:t>Gives…</a:t>
            </a:r>
          </a:p>
        </p:txBody>
      </p:sp>
      <p:sp>
        <p:nvSpPr>
          <p:cNvPr id="485379" name="Rectangle 3"/>
          <p:cNvSpPr>
            <a:spLocks noGrp="1" noChangeArrowheads="1"/>
          </p:cNvSpPr>
          <p:nvPr>
            <p:ph type="body" idx="1"/>
          </p:nvPr>
        </p:nvSpPr>
        <p:spPr/>
        <p:txBody>
          <a:bodyPr/>
          <a:lstStyle/>
          <a:p>
            <a:r>
              <a:rPr lang="sv-SE" sz="2400" dirty="0"/>
              <a:t>Three equations of motion (u, v, w)</a:t>
            </a:r>
          </a:p>
          <a:p>
            <a:r>
              <a:rPr lang="sv-SE" sz="2400" dirty="0"/>
              <a:t>Continuity equation (</a:t>
            </a:r>
            <a:r>
              <a:rPr lang="sv-SE" sz="2400" dirty="0">
                <a:sym typeface="Symbol" pitchFamily="18" charset="2"/>
              </a:rPr>
              <a:t></a:t>
            </a:r>
            <a:r>
              <a:rPr lang="sv-SE" sz="2400" dirty="0"/>
              <a:t>)</a:t>
            </a:r>
          </a:p>
          <a:p>
            <a:r>
              <a:rPr lang="sv-SE" sz="2400" dirty="0"/>
              <a:t>The ideal gas law (p)</a:t>
            </a:r>
          </a:p>
          <a:p>
            <a:r>
              <a:rPr lang="sv-SE" sz="2400" dirty="0"/>
              <a:t>Thermodynamic energy equation (T)</a:t>
            </a:r>
          </a:p>
          <a:p>
            <a:r>
              <a:rPr lang="sv-SE" sz="2400" dirty="0"/>
              <a:t>6 equations, 6 unknowns u, v, w, p, </a:t>
            </a:r>
            <a:r>
              <a:rPr lang="sv-SE" sz="2400" dirty="0">
                <a:sym typeface="Symbol" pitchFamily="18" charset="2"/>
              </a:rPr>
              <a:t>,</a:t>
            </a:r>
            <a:r>
              <a:rPr lang="sv-SE" sz="2400" dirty="0"/>
              <a:t> T</a:t>
            </a:r>
          </a:p>
          <a:p>
            <a:endParaRPr lang="sv-SE" sz="2400" dirty="0"/>
          </a:p>
          <a:p>
            <a:r>
              <a:rPr lang="sv-SE" sz="2400" dirty="0"/>
              <a:t>Too complicated to solve in practice </a:t>
            </a:r>
            <a:endParaRPr lang="sv-SE" sz="2400" dirty="0" smtClean="0"/>
          </a:p>
          <a:p>
            <a:pPr marL="109728" indent="0">
              <a:buNone/>
            </a:pPr>
            <a:r>
              <a:rPr lang="sv-SE" sz="2400" dirty="0"/>
              <a:t> </a:t>
            </a:r>
            <a:r>
              <a:rPr lang="sv-SE" sz="2400" dirty="0" smtClean="0"/>
              <a:t>- </a:t>
            </a:r>
            <a:r>
              <a:rPr lang="sv-SE" sz="2400" dirty="0"/>
              <a:t>need to </a:t>
            </a:r>
            <a:r>
              <a:rPr lang="sv-SE" sz="2400" dirty="0" smtClean="0"/>
              <a:t>simplify and </a:t>
            </a:r>
            <a:r>
              <a:rPr lang="sv-SE" sz="2400" dirty="0"/>
              <a:t>turn to </a:t>
            </a:r>
            <a:r>
              <a:rPr lang="sv-SE" sz="2400" u="sng" dirty="0"/>
              <a:t>computational</a:t>
            </a:r>
            <a:r>
              <a:rPr lang="sv-SE" sz="2400" dirty="0"/>
              <a:t> fluid </a:t>
            </a:r>
            <a:r>
              <a:rPr lang="sv-SE" sz="2400" dirty="0" smtClean="0"/>
              <a:t>dynamics</a:t>
            </a:r>
            <a:endParaRPr lang="sv-SE" sz="2400" dirty="0"/>
          </a:p>
          <a:p>
            <a:pPr>
              <a:buFontTx/>
              <a:buNone/>
            </a:pPr>
            <a:endParaRPr lang="sv-SE" sz="2400" dirty="0"/>
          </a:p>
        </p:txBody>
      </p:sp>
    </p:spTree>
    <p:extLst>
      <p:ext uri="{BB962C8B-B14F-4D97-AF65-F5344CB8AC3E}">
        <p14:creationId xmlns:p14="http://schemas.microsoft.com/office/powerpoint/2010/main" val="2058813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382000" cy="4876800"/>
          </a:xfrm>
        </p:spPr>
        <p:txBody>
          <a:bodyPr>
            <a:normAutofit/>
          </a:bodyPr>
          <a:lstStyle/>
          <a:p>
            <a:pPr algn="just"/>
            <a:r>
              <a:rPr lang="en-US" sz="2800" dirty="0" smtClean="0"/>
              <a:t>The evolution of the weather systems is governed by dynamical (Newton’s Laws) and thermodynamics processes (First and second law of thermodynamics).</a:t>
            </a:r>
          </a:p>
          <a:p>
            <a:pPr algn="just"/>
            <a:endParaRPr lang="en-US" sz="2800" dirty="0" smtClean="0"/>
          </a:p>
          <a:p>
            <a:pPr algn="just"/>
            <a:r>
              <a:rPr lang="en-US" sz="2800" dirty="0" smtClean="0"/>
              <a:t>The first law of the Thermodynamics (which represents changes and heat, expansion, contraction, increase, decrease in temperature, etc) is a prognostic equation for the parcel of air moving in the atmosphere</a:t>
            </a:r>
          </a:p>
        </p:txBody>
      </p:sp>
    </p:spTree>
    <p:extLst>
      <p:ext uri="{BB962C8B-B14F-4D97-AF65-F5344CB8AC3E}">
        <p14:creationId xmlns:p14="http://schemas.microsoft.com/office/powerpoint/2010/main" val="2627814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4525963"/>
          </a:xfrm>
        </p:spPr>
        <p:txBody>
          <a:bodyPr>
            <a:normAutofit/>
          </a:bodyPr>
          <a:lstStyle/>
          <a:p>
            <a:pPr algn="just"/>
            <a:r>
              <a:rPr lang="en-US" sz="2800" dirty="0" smtClean="0"/>
              <a:t>The so called </a:t>
            </a:r>
            <a:r>
              <a:rPr lang="en-US" sz="2800" u="sng" dirty="0" smtClean="0"/>
              <a:t>primitive equations </a:t>
            </a:r>
            <a:r>
              <a:rPr lang="en-US" sz="2800" dirty="0" smtClean="0"/>
              <a:t>are those that govern the evolution of the large-scale motions.</a:t>
            </a:r>
          </a:p>
          <a:p>
            <a:pPr marL="109728" indent="0" algn="just">
              <a:buNone/>
            </a:pPr>
            <a:endParaRPr lang="en-US" sz="2800" dirty="0" smtClean="0"/>
          </a:p>
          <a:p>
            <a:pPr algn="just"/>
            <a:r>
              <a:rPr lang="en-US" sz="2800" dirty="0" smtClean="0"/>
              <a:t>In other words, are the equations that describe the horizontal and vertical movement of the atmosphere and changes in temperature.</a:t>
            </a:r>
          </a:p>
          <a:p>
            <a:pPr marL="109728" indent="0" algn="just">
              <a:buNone/>
            </a:pPr>
            <a:endParaRPr lang="en-US" sz="2800" dirty="0" smtClean="0"/>
          </a:p>
          <a:p>
            <a:pPr algn="just"/>
            <a:r>
              <a:rPr lang="en-US" sz="2800" dirty="0" smtClean="0"/>
              <a:t>They are easiest to interpret when we transform the z coordinate into p coordinate</a:t>
            </a:r>
          </a:p>
          <a:p>
            <a:pPr algn="just"/>
            <a:endParaRPr lang="en-US" sz="2800" dirty="0" smtClean="0"/>
          </a:p>
          <a:p>
            <a:pPr algn="just"/>
            <a:endParaRPr lang="en-US" sz="2800" dirty="0"/>
          </a:p>
        </p:txBody>
      </p:sp>
    </p:spTree>
    <p:extLst>
      <p:ext uri="{BB962C8B-B14F-4D97-AF65-F5344CB8AC3E}">
        <p14:creationId xmlns:p14="http://schemas.microsoft.com/office/powerpoint/2010/main" val="1439256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23</a:t>
            </a:fld>
            <a:endParaRPr lang="en-US" altLang="en-US"/>
          </a:p>
        </p:txBody>
      </p:sp>
      <p:sp>
        <p:nvSpPr>
          <p:cNvPr id="6" name="Title 5"/>
          <p:cNvSpPr>
            <a:spLocks noGrp="1"/>
          </p:cNvSpPr>
          <p:nvPr>
            <p:ph type="title"/>
          </p:nvPr>
        </p:nvSpPr>
        <p:spPr/>
        <p:txBody>
          <a:bodyPr>
            <a:normAutofit fontScale="90000"/>
          </a:bodyPr>
          <a:lstStyle/>
          <a:p>
            <a:r>
              <a:rPr lang="sv-SE" sz="4400" dirty="0"/>
              <a:t>The atmosphere in ”Primitive Equations”</a:t>
            </a:r>
            <a:endParaRPr lang="en-US" dirty="0"/>
          </a:p>
        </p:txBody>
      </p:sp>
      <p:graphicFrame>
        <p:nvGraphicFramePr>
          <p:cNvPr id="7" name="Object 3"/>
          <p:cNvGraphicFramePr>
            <a:graphicFrameLocks noChangeAspect="1"/>
          </p:cNvGraphicFramePr>
          <p:nvPr>
            <p:extLst>
              <p:ext uri="{D42A27DB-BD31-4B8C-83A1-F6EECF244321}">
                <p14:modId xmlns:p14="http://schemas.microsoft.com/office/powerpoint/2010/main" val="2351360144"/>
              </p:ext>
            </p:extLst>
          </p:nvPr>
        </p:nvGraphicFramePr>
        <p:xfrm>
          <a:off x="835025" y="1374775"/>
          <a:ext cx="3659188" cy="731838"/>
        </p:xfrm>
        <a:graphic>
          <a:graphicData uri="http://schemas.openxmlformats.org/presentationml/2006/ole">
            <mc:AlternateContent xmlns:mc="http://schemas.openxmlformats.org/markup-compatibility/2006">
              <mc:Choice xmlns:v="urn:schemas-microsoft-com:vml" Requires="v">
                <p:oleObj spid="_x0000_s14989" name="Formel" r:id="rId3" imgW="2095500" imgH="419100" progId="Equation.3">
                  <p:embed/>
                </p:oleObj>
              </mc:Choice>
              <mc:Fallback>
                <p:oleObj name="Formel" r:id="rId3" imgW="2095500" imgH="419100" progId="Equation.3">
                  <p:embed/>
                  <p:pic>
                    <p:nvPicPr>
                      <p:cNvPr id="0" name="Picture 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25" y="1374775"/>
                        <a:ext cx="3659188"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3311411555"/>
              </p:ext>
            </p:extLst>
          </p:nvPr>
        </p:nvGraphicFramePr>
        <p:xfrm>
          <a:off x="833438" y="2212975"/>
          <a:ext cx="3600450" cy="733425"/>
        </p:xfrm>
        <a:graphic>
          <a:graphicData uri="http://schemas.openxmlformats.org/presentationml/2006/ole">
            <mc:AlternateContent xmlns:mc="http://schemas.openxmlformats.org/markup-compatibility/2006">
              <mc:Choice xmlns:v="urn:schemas-microsoft-com:vml" Requires="v">
                <p:oleObj spid="_x0000_s14990" name="Formel" r:id="rId5" imgW="2057400" imgH="419100" progId="Equation.3">
                  <p:embed/>
                </p:oleObj>
              </mc:Choice>
              <mc:Fallback>
                <p:oleObj name="Formel" r:id="rId5" imgW="2057400" imgH="419100" progId="Equation.3">
                  <p:embed/>
                  <p:pic>
                    <p:nvPicPr>
                      <p:cNvPr id="0" name="Picture 1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438" y="2212975"/>
                        <a:ext cx="36004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237828309"/>
              </p:ext>
            </p:extLst>
          </p:nvPr>
        </p:nvGraphicFramePr>
        <p:xfrm>
          <a:off x="835025" y="2974975"/>
          <a:ext cx="1022350" cy="733425"/>
        </p:xfrm>
        <a:graphic>
          <a:graphicData uri="http://schemas.openxmlformats.org/presentationml/2006/ole">
            <mc:AlternateContent xmlns:mc="http://schemas.openxmlformats.org/markup-compatibility/2006">
              <mc:Choice xmlns:v="urn:schemas-microsoft-com:vml" Requires="v">
                <p:oleObj spid="_x0000_s14991" name="Formel" r:id="rId7" imgW="583947" imgH="418918" progId="Equation.3">
                  <p:embed/>
                </p:oleObj>
              </mc:Choice>
              <mc:Fallback>
                <p:oleObj name="Formel" r:id="rId7" imgW="583947" imgH="418918" progId="Equation.3">
                  <p:embed/>
                  <p:pic>
                    <p:nvPicPr>
                      <p:cNvPr id="0" name="Picture 1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025" y="2974975"/>
                        <a:ext cx="10223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6"/>
          <p:cNvGraphicFramePr>
            <a:graphicFrameLocks noChangeAspect="1"/>
          </p:cNvGraphicFramePr>
          <p:nvPr>
            <p:extLst>
              <p:ext uri="{D42A27DB-BD31-4B8C-83A1-F6EECF244321}">
                <p14:modId xmlns:p14="http://schemas.microsoft.com/office/powerpoint/2010/main" val="4082193947"/>
              </p:ext>
            </p:extLst>
          </p:nvPr>
        </p:nvGraphicFramePr>
        <p:xfrm>
          <a:off x="833438" y="3813175"/>
          <a:ext cx="4133850" cy="733425"/>
        </p:xfrm>
        <a:graphic>
          <a:graphicData uri="http://schemas.openxmlformats.org/presentationml/2006/ole">
            <mc:AlternateContent xmlns:mc="http://schemas.openxmlformats.org/markup-compatibility/2006">
              <mc:Choice xmlns:v="urn:schemas-microsoft-com:vml" Requires="v">
                <p:oleObj spid="_x0000_s14992" name="Formel" r:id="rId9" imgW="2362200" imgH="419100" progId="Equation.3">
                  <p:embed/>
                </p:oleObj>
              </mc:Choice>
              <mc:Fallback>
                <p:oleObj name="Formel" r:id="rId9" imgW="2362200" imgH="419100" progId="Equation.3">
                  <p:embed/>
                  <p:pic>
                    <p:nvPicPr>
                      <p:cNvPr id="0" name="Picture 1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438" y="3813175"/>
                        <a:ext cx="41338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7"/>
          <p:cNvGraphicFramePr>
            <a:graphicFrameLocks noChangeAspect="1"/>
          </p:cNvGraphicFramePr>
          <p:nvPr>
            <p:extLst>
              <p:ext uri="{D42A27DB-BD31-4B8C-83A1-F6EECF244321}">
                <p14:modId xmlns:p14="http://schemas.microsoft.com/office/powerpoint/2010/main" val="785947005"/>
              </p:ext>
            </p:extLst>
          </p:nvPr>
        </p:nvGraphicFramePr>
        <p:xfrm>
          <a:off x="841375" y="4524375"/>
          <a:ext cx="1600200" cy="733425"/>
        </p:xfrm>
        <a:graphic>
          <a:graphicData uri="http://schemas.openxmlformats.org/presentationml/2006/ole">
            <mc:AlternateContent xmlns:mc="http://schemas.openxmlformats.org/markup-compatibility/2006">
              <mc:Choice xmlns:v="urn:schemas-microsoft-com:vml" Requires="v">
                <p:oleObj spid="_x0000_s14993" name="Formel" r:id="rId11" imgW="914400" imgH="419100" progId="Equation.3">
                  <p:embed/>
                </p:oleObj>
              </mc:Choice>
              <mc:Fallback>
                <p:oleObj name="Formel" r:id="rId11" imgW="914400" imgH="419100" progId="Equation.3">
                  <p:embed/>
                  <p:pic>
                    <p:nvPicPr>
                      <p:cNvPr id="0" name="Picture 1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1375" y="4524375"/>
                        <a:ext cx="1600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8"/>
          <p:cNvGraphicFramePr>
            <a:graphicFrameLocks noChangeAspect="1"/>
          </p:cNvGraphicFramePr>
          <p:nvPr>
            <p:extLst>
              <p:ext uri="{D42A27DB-BD31-4B8C-83A1-F6EECF244321}">
                <p14:modId xmlns:p14="http://schemas.microsoft.com/office/powerpoint/2010/main" val="4068144381"/>
              </p:ext>
            </p:extLst>
          </p:nvPr>
        </p:nvGraphicFramePr>
        <p:xfrm>
          <a:off x="841375" y="5438775"/>
          <a:ext cx="1066800" cy="355600"/>
        </p:xfrm>
        <a:graphic>
          <a:graphicData uri="http://schemas.openxmlformats.org/presentationml/2006/ole">
            <mc:AlternateContent xmlns:mc="http://schemas.openxmlformats.org/markup-compatibility/2006">
              <mc:Choice xmlns:v="urn:schemas-microsoft-com:vml" Requires="v">
                <p:oleObj spid="_x0000_s14994" name="Formel" r:id="rId13" imgW="609336" imgH="203112" progId="Equation.3">
                  <p:embed/>
                </p:oleObj>
              </mc:Choice>
              <mc:Fallback>
                <p:oleObj name="Formel" r:id="rId13" imgW="609336" imgH="203112" progId="Equation.3">
                  <p:embed/>
                  <p:pic>
                    <p:nvPicPr>
                      <p:cNvPr id="0" name="Picture 12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75" y="5438775"/>
                        <a:ext cx="1066800"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9"/>
          <p:cNvGraphicFramePr>
            <a:graphicFrameLocks noChangeAspect="1"/>
          </p:cNvGraphicFramePr>
          <p:nvPr>
            <p:extLst>
              <p:ext uri="{D42A27DB-BD31-4B8C-83A1-F6EECF244321}">
                <p14:modId xmlns:p14="http://schemas.microsoft.com/office/powerpoint/2010/main" val="1377480408"/>
              </p:ext>
            </p:extLst>
          </p:nvPr>
        </p:nvGraphicFramePr>
        <p:xfrm>
          <a:off x="762000" y="5972175"/>
          <a:ext cx="2578100" cy="733425"/>
        </p:xfrm>
        <a:graphic>
          <a:graphicData uri="http://schemas.openxmlformats.org/presentationml/2006/ole">
            <mc:AlternateContent xmlns:mc="http://schemas.openxmlformats.org/markup-compatibility/2006">
              <mc:Choice xmlns:v="urn:schemas-microsoft-com:vml" Requires="v">
                <p:oleObj spid="_x0000_s14995" name="Formel" r:id="rId15" imgW="1473200" imgH="419100" progId="Equation.3">
                  <p:embed/>
                </p:oleObj>
              </mc:Choice>
              <mc:Fallback>
                <p:oleObj name="Formel" r:id="rId15" imgW="1473200" imgH="419100" progId="Equation.3">
                  <p:embed/>
                  <p:pic>
                    <p:nvPicPr>
                      <p:cNvPr id="0" name="Picture 1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0" y="5972175"/>
                        <a:ext cx="25781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Line 10"/>
          <p:cNvSpPr>
            <a:spLocks noChangeShapeType="1"/>
          </p:cNvSpPr>
          <p:nvPr/>
        </p:nvSpPr>
        <p:spPr bwMode="auto">
          <a:xfrm flipH="1" flipV="1">
            <a:off x="4722813" y="1735138"/>
            <a:ext cx="1871662"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 name="Line 11"/>
          <p:cNvSpPr>
            <a:spLocks noChangeShapeType="1"/>
          </p:cNvSpPr>
          <p:nvPr/>
        </p:nvSpPr>
        <p:spPr bwMode="auto">
          <a:xfrm flipH="1">
            <a:off x="4578350" y="2309813"/>
            <a:ext cx="1944688" cy="2174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6" name="Line 12"/>
          <p:cNvSpPr>
            <a:spLocks noChangeShapeType="1"/>
          </p:cNvSpPr>
          <p:nvPr/>
        </p:nvSpPr>
        <p:spPr bwMode="auto">
          <a:xfrm flipH="1">
            <a:off x="2346325" y="2598738"/>
            <a:ext cx="4176713" cy="719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 name="Line 13"/>
          <p:cNvSpPr>
            <a:spLocks noChangeShapeType="1"/>
          </p:cNvSpPr>
          <p:nvPr/>
        </p:nvSpPr>
        <p:spPr bwMode="auto">
          <a:xfrm flipH="1">
            <a:off x="5081588" y="3751263"/>
            <a:ext cx="865187"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8" name="Line 14"/>
          <p:cNvSpPr>
            <a:spLocks noChangeShapeType="1"/>
          </p:cNvSpPr>
          <p:nvPr/>
        </p:nvSpPr>
        <p:spPr bwMode="auto">
          <a:xfrm flipH="1">
            <a:off x="2633663" y="4902200"/>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9" name="Line 15"/>
          <p:cNvSpPr>
            <a:spLocks noChangeShapeType="1"/>
          </p:cNvSpPr>
          <p:nvPr/>
        </p:nvSpPr>
        <p:spPr bwMode="auto">
          <a:xfrm flipH="1">
            <a:off x="2201863" y="5549900"/>
            <a:ext cx="1368425"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0" name="Text Box 16"/>
          <p:cNvSpPr txBox="1">
            <a:spLocks noChangeArrowheads="1"/>
          </p:cNvSpPr>
          <p:nvPr/>
        </p:nvSpPr>
        <p:spPr bwMode="auto">
          <a:xfrm>
            <a:off x="6594475" y="1776413"/>
            <a:ext cx="1752403" cy="646331"/>
          </a:xfrm>
          <a:prstGeom prst="rect">
            <a:avLst/>
          </a:prstGeom>
          <a:solidFill>
            <a:srgbClr val="00B0F0"/>
          </a:solidFill>
          <a:ln w="9525">
            <a:solidFill>
              <a:schemeClr val="tx1"/>
            </a:solidFill>
            <a:miter lim="800000"/>
            <a:headEnd/>
            <a:tailEnd/>
          </a:ln>
          <a:effectLst/>
          <a:extLst/>
        </p:spPr>
        <p:txBody>
          <a:bodyPr wrap="none">
            <a:spAutoFit/>
          </a:bodyPr>
          <a:lstStyle/>
          <a:p>
            <a:r>
              <a:rPr lang="sv-SE" dirty="0">
                <a:solidFill>
                  <a:schemeClr val="tx1">
                    <a:lumMod val="85000"/>
                  </a:schemeClr>
                </a:solidFill>
                <a:effectLst/>
                <a:latin typeface="Comic Sans MS" pitchFamily="66" charset="0"/>
              </a:rPr>
              <a:t>Navier-Stokes</a:t>
            </a:r>
            <a:br>
              <a:rPr lang="sv-SE" dirty="0">
                <a:solidFill>
                  <a:schemeClr val="tx1">
                    <a:lumMod val="85000"/>
                  </a:schemeClr>
                </a:solidFill>
                <a:effectLst/>
                <a:latin typeface="Comic Sans MS" pitchFamily="66" charset="0"/>
              </a:rPr>
            </a:br>
            <a:r>
              <a:rPr lang="sv-SE" dirty="0">
                <a:solidFill>
                  <a:schemeClr val="tx1">
                    <a:lumMod val="85000"/>
                  </a:schemeClr>
                </a:solidFill>
                <a:effectLst/>
                <a:latin typeface="Comic Sans MS" pitchFamily="66" charset="0"/>
              </a:rPr>
              <a:t>equations</a:t>
            </a:r>
          </a:p>
        </p:txBody>
      </p:sp>
      <p:sp>
        <p:nvSpPr>
          <p:cNvPr id="21" name="Text Box 17"/>
          <p:cNvSpPr txBox="1">
            <a:spLocks noChangeArrowheads="1"/>
          </p:cNvSpPr>
          <p:nvPr/>
        </p:nvSpPr>
        <p:spPr bwMode="auto">
          <a:xfrm>
            <a:off x="3714750" y="5305425"/>
            <a:ext cx="1685077"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dirty="0">
                <a:solidFill>
                  <a:schemeClr val="tx1">
                    <a:lumMod val="85000"/>
                  </a:schemeClr>
                </a:solidFill>
                <a:effectLst/>
                <a:latin typeface="Comic Sans MS" pitchFamily="66" charset="0"/>
              </a:rPr>
              <a:t>Ideal Gas Law</a:t>
            </a:r>
          </a:p>
        </p:txBody>
      </p:sp>
      <p:sp>
        <p:nvSpPr>
          <p:cNvPr id="22" name="Text Box 18"/>
          <p:cNvSpPr txBox="1">
            <a:spLocks noChangeArrowheads="1"/>
          </p:cNvSpPr>
          <p:nvPr/>
        </p:nvSpPr>
        <p:spPr bwMode="auto">
          <a:xfrm>
            <a:off x="3714750" y="4619625"/>
            <a:ext cx="2260555"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dirty="0">
                <a:solidFill>
                  <a:schemeClr val="tx1">
                    <a:lumMod val="85000"/>
                  </a:schemeClr>
                </a:solidFill>
                <a:effectLst/>
                <a:latin typeface="Comic Sans MS" pitchFamily="66" charset="0"/>
              </a:rPr>
              <a:t>Continuity Equation</a:t>
            </a:r>
          </a:p>
        </p:txBody>
      </p:sp>
      <p:sp>
        <p:nvSpPr>
          <p:cNvPr id="23" name="Line 19"/>
          <p:cNvSpPr>
            <a:spLocks noChangeShapeType="1"/>
          </p:cNvSpPr>
          <p:nvPr/>
        </p:nvSpPr>
        <p:spPr bwMode="auto">
          <a:xfrm flipH="1" flipV="1">
            <a:off x="3467100" y="6126163"/>
            <a:ext cx="2047875" cy="15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4" name="Text Box 20"/>
          <p:cNvSpPr txBox="1">
            <a:spLocks noChangeArrowheads="1"/>
          </p:cNvSpPr>
          <p:nvPr/>
        </p:nvSpPr>
        <p:spPr bwMode="auto">
          <a:xfrm>
            <a:off x="5480050" y="5910263"/>
            <a:ext cx="2577950"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dirty="0">
                <a:solidFill>
                  <a:schemeClr val="tx1">
                    <a:lumMod val="85000"/>
                  </a:schemeClr>
                </a:solidFill>
                <a:effectLst/>
                <a:latin typeface="Comic Sans MS" pitchFamily="66" charset="0"/>
              </a:rPr>
              <a:t>Moisture conservation</a:t>
            </a:r>
          </a:p>
        </p:txBody>
      </p:sp>
      <p:sp>
        <p:nvSpPr>
          <p:cNvPr id="25" name="Text Box 21"/>
          <p:cNvSpPr txBox="1">
            <a:spLocks noChangeArrowheads="1"/>
          </p:cNvSpPr>
          <p:nvPr/>
        </p:nvSpPr>
        <p:spPr bwMode="auto">
          <a:xfrm>
            <a:off x="6089650" y="3467100"/>
            <a:ext cx="1939955" cy="64633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dirty="0">
                <a:solidFill>
                  <a:schemeClr val="tx1">
                    <a:lumMod val="85000"/>
                  </a:schemeClr>
                </a:solidFill>
                <a:effectLst/>
                <a:latin typeface="Comic Sans MS" pitchFamily="66" charset="0"/>
              </a:rPr>
              <a:t>Thermodynamic </a:t>
            </a:r>
          </a:p>
          <a:p>
            <a:r>
              <a:rPr lang="sv-SE" dirty="0">
                <a:solidFill>
                  <a:schemeClr val="tx1">
                    <a:lumMod val="85000"/>
                  </a:schemeClr>
                </a:solidFill>
                <a:effectLst/>
                <a:latin typeface="Comic Sans MS" pitchFamily="66" charset="0"/>
              </a:rPr>
              <a:t>Energy Equation</a:t>
            </a:r>
          </a:p>
        </p:txBody>
      </p:sp>
      <p:sp>
        <p:nvSpPr>
          <p:cNvPr id="2" name="Rectangle 1"/>
          <p:cNvSpPr/>
          <p:nvPr/>
        </p:nvSpPr>
        <p:spPr>
          <a:xfrm>
            <a:off x="4734130" y="2845872"/>
            <a:ext cx="4172937" cy="369332"/>
          </a:xfrm>
          <a:prstGeom prst="rect">
            <a:avLst/>
          </a:prstGeom>
        </p:spPr>
        <p:txBody>
          <a:bodyPr wrap="none">
            <a:spAutoFit/>
          </a:bodyPr>
          <a:lstStyle/>
          <a:p>
            <a:r>
              <a:rPr lang="en-CA" dirty="0">
                <a:solidFill>
                  <a:srgbClr val="FF0000"/>
                </a:solidFill>
                <a:effectLst/>
              </a:rPr>
              <a:t>describe the motion of fluid substances</a:t>
            </a:r>
          </a:p>
        </p:txBody>
      </p:sp>
    </p:spTree>
    <p:extLst>
      <p:ext uri="{BB962C8B-B14F-4D97-AF65-F5344CB8AC3E}">
        <p14:creationId xmlns:p14="http://schemas.microsoft.com/office/powerpoint/2010/main" val="2805697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24</a:t>
            </a:fld>
            <a:endParaRPr lang="en-US" altLang="en-US"/>
          </a:p>
        </p:txBody>
      </p:sp>
      <p:sp>
        <p:nvSpPr>
          <p:cNvPr id="6" name="Title 5"/>
          <p:cNvSpPr>
            <a:spLocks noGrp="1"/>
          </p:cNvSpPr>
          <p:nvPr>
            <p:ph type="title"/>
          </p:nvPr>
        </p:nvSpPr>
        <p:spPr/>
        <p:txBody>
          <a:bodyPr/>
          <a:lstStyle/>
          <a:p>
            <a:r>
              <a:rPr lang="en-US" dirty="0"/>
              <a:t>Numerical solutions</a:t>
            </a:r>
          </a:p>
        </p:txBody>
      </p:sp>
      <p:sp>
        <p:nvSpPr>
          <p:cNvPr id="7" name="Flowchart: Process 6"/>
          <p:cNvSpPr/>
          <p:nvPr/>
        </p:nvSpPr>
        <p:spPr>
          <a:xfrm>
            <a:off x="533400" y="2286000"/>
            <a:ext cx="3048000" cy="167640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838200" y="1905000"/>
            <a:ext cx="3048000" cy="167640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rocess 8"/>
          <p:cNvSpPr/>
          <p:nvPr/>
        </p:nvSpPr>
        <p:spPr>
          <a:xfrm>
            <a:off x="609600" y="2362200"/>
            <a:ext cx="3276600" cy="1371600"/>
          </a:xfrm>
          <a:prstGeom prst="flowChartProcess">
            <a:avLst/>
          </a:prstGeom>
          <a:noFill/>
          <a:ln w="38100">
            <a:solidFill>
              <a:schemeClr val="tx1"/>
            </a:solidFill>
          </a:ln>
          <a:scene3d>
            <a:camera prst="isometricOffAxis2Top">
              <a:rot lat="18075715" lon="3207254" rev="18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p:cNvSpPr/>
          <p:nvPr/>
        </p:nvSpPr>
        <p:spPr>
          <a:xfrm>
            <a:off x="609600" y="1752600"/>
            <a:ext cx="3276600" cy="1371600"/>
          </a:xfrm>
          <a:prstGeom prst="flowChartProcess">
            <a:avLst/>
          </a:prstGeom>
          <a:noFill/>
          <a:ln w="38100">
            <a:solidFill>
              <a:schemeClr val="tx1"/>
            </a:solidFill>
          </a:ln>
          <a:scene3d>
            <a:camera prst="isometricOffAxis2Top">
              <a:rot lat="18075715" lon="3207254" rev="18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p:cNvSpPr/>
          <p:nvPr/>
        </p:nvSpPr>
        <p:spPr>
          <a:xfrm>
            <a:off x="609600" y="2895600"/>
            <a:ext cx="3276600" cy="1371600"/>
          </a:xfrm>
          <a:prstGeom prst="flowChartProcess">
            <a:avLst/>
          </a:prstGeom>
          <a:noFill/>
          <a:ln w="38100">
            <a:solidFill>
              <a:schemeClr val="tx1"/>
            </a:solidFill>
          </a:ln>
          <a:scene3d>
            <a:camera prst="isometricOffAxis2Top">
              <a:rot lat="18075715" lon="3207254" rev="18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533400" y="1752600"/>
            <a:ext cx="3505200" cy="236220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p:cNvSpPr/>
          <p:nvPr/>
        </p:nvSpPr>
        <p:spPr>
          <a:xfrm>
            <a:off x="263240" y="2112805"/>
            <a:ext cx="2133600" cy="1849596"/>
          </a:xfrm>
          <a:prstGeom prst="flowChartProcess">
            <a:avLst/>
          </a:prstGeom>
          <a:noFill/>
          <a:ln>
            <a:solidFill>
              <a:schemeClr val="tx1"/>
            </a:solidFill>
          </a:ln>
          <a:scene3d>
            <a:camera prst="isometricOffAxis2Right">
              <a:rot lat="1080000" lon="1716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p:cNvSpPr/>
          <p:nvPr/>
        </p:nvSpPr>
        <p:spPr>
          <a:xfrm>
            <a:off x="685800" y="2112804"/>
            <a:ext cx="2133600" cy="1849596"/>
          </a:xfrm>
          <a:prstGeom prst="flowChartProcess">
            <a:avLst/>
          </a:prstGeom>
          <a:noFill/>
          <a:ln>
            <a:solidFill>
              <a:schemeClr val="tx1"/>
            </a:solidFill>
          </a:ln>
          <a:scene3d>
            <a:camera prst="isometricOffAxis2Right">
              <a:rot lat="1080000" lon="1716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p:cNvSpPr/>
          <p:nvPr/>
        </p:nvSpPr>
        <p:spPr>
          <a:xfrm>
            <a:off x="1143000" y="2057400"/>
            <a:ext cx="2133600" cy="1849596"/>
          </a:xfrm>
          <a:prstGeom prst="flowChartProcess">
            <a:avLst/>
          </a:prstGeom>
          <a:noFill/>
          <a:ln>
            <a:solidFill>
              <a:schemeClr val="tx1"/>
            </a:solidFill>
          </a:ln>
          <a:scene3d>
            <a:camera prst="isometricOffAxis2Right">
              <a:rot lat="1080000" lon="1716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Process 15"/>
          <p:cNvSpPr/>
          <p:nvPr/>
        </p:nvSpPr>
        <p:spPr>
          <a:xfrm>
            <a:off x="1676400" y="2057400"/>
            <a:ext cx="2133600" cy="1849596"/>
          </a:xfrm>
          <a:prstGeom prst="flowChartProcess">
            <a:avLst/>
          </a:prstGeom>
          <a:noFill/>
          <a:ln>
            <a:solidFill>
              <a:schemeClr val="tx1"/>
            </a:solidFill>
          </a:ln>
          <a:scene3d>
            <a:camera prst="isometricOffAxis2Right">
              <a:rot lat="1080000" lon="1716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4191000" y="2895600"/>
            <a:ext cx="3276600" cy="1371600"/>
            <a:chOff x="4191000" y="2895600"/>
            <a:chExt cx="3276600" cy="1371600"/>
          </a:xfrm>
        </p:grpSpPr>
        <p:sp>
          <p:nvSpPr>
            <p:cNvPr id="18" name="Flowchart: Process 17"/>
            <p:cNvSpPr/>
            <p:nvPr/>
          </p:nvSpPr>
          <p:spPr>
            <a:xfrm>
              <a:off x="4191000" y="2895600"/>
              <a:ext cx="3276600" cy="1371600"/>
            </a:xfrm>
            <a:prstGeom prst="flowChartProcess">
              <a:avLst/>
            </a:prstGeom>
            <a:noFill/>
            <a:ln w="57150">
              <a:solidFill>
                <a:schemeClr val="tx1"/>
              </a:solidFill>
            </a:ln>
            <a:scene3d>
              <a:camera prst="isometricOffAxis2Top">
                <a:rot lat="18075715" lon="3207254" rev="18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191000" y="3276600"/>
              <a:ext cx="3276600" cy="609600"/>
              <a:chOff x="4191000" y="3276600"/>
              <a:chExt cx="3276600" cy="609600"/>
            </a:xfrm>
          </p:grpSpPr>
          <p:cxnSp>
            <p:nvCxnSpPr>
              <p:cNvPr id="20" name="Straight Connector 19"/>
              <p:cNvCxnSpPr/>
              <p:nvPr/>
            </p:nvCxnSpPr>
            <p:spPr>
              <a:xfrm rot="5400000" flipH="1" flipV="1">
                <a:off x="42672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45720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48768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51816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54864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57912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0960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6324600" y="33528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6629400" y="33528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91000" y="3581400"/>
                <a:ext cx="31242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343400" y="3429000"/>
                <a:ext cx="31242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1" name="Flowchart: Process 30"/>
          <p:cNvSpPr/>
          <p:nvPr/>
        </p:nvSpPr>
        <p:spPr>
          <a:xfrm>
            <a:off x="2209800" y="2057400"/>
            <a:ext cx="2133600" cy="1849596"/>
          </a:xfrm>
          <a:prstGeom prst="flowChartProcess">
            <a:avLst/>
          </a:prstGeom>
          <a:noFill/>
          <a:ln>
            <a:solidFill>
              <a:schemeClr val="tx1"/>
            </a:solidFill>
          </a:ln>
          <a:scene3d>
            <a:camera prst="isometricOffAxis2Right">
              <a:rot lat="1080000" lon="1716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953000" y="1371600"/>
            <a:ext cx="3886200" cy="1200329"/>
          </a:xfrm>
          <a:prstGeom prst="rect">
            <a:avLst/>
          </a:prstGeom>
          <a:noFill/>
        </p:spPr>
        <p:txBody>
          <a:bodyPr wrap="square" rtlCol="0">
            <a:spAutoFit/>
          </a:bodyPr>
          <a:lstStyle/>
          <a:p>
            <a:r>
              <a:rPr lang="en-US" sz="2400" dirty="0" smtClean="0">
                <a:solidFill>
                  <a:schemeClr val="tx1"/>
                </a:solidFill>
                <a:effectLst/>
              </a:rPr>
              <a:t>Regularly spaced horizontal grid points at a number of vertical levels</a:t>
            </a:r>
            <a:endParaRPr lang="en-US" sz="2400" dirty="0">
              <a:solidFill>
                <a:schemeClr val="tx1"/>
              </a:solidFill>
              <a:effectLst/>
            </a:endParaRPr>
          </a:p>
        </p:txBody>
      </p:sp>
      <p:sp>
        <p:nvSpPr>
          <p:cNvPr id="33" name="Flowchart: Process 32"/>
          <p:cNvSpPr/>
          <p:nvPr/>
        </p:nvSpPr>
        <p:spPr>
          <a:xfrm>
            <a:off x="685800" y="2057400"/>
            <a:ext cx="3048000" cy="167640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41278" y="4960203"/>
            <a:ext cx="7467600" cy="830997"/>
          </a:xfrm>
          <a:prstGeom prst="rect">
            <a:avLst/>
          </a:prstGeom>
          <a:noFill/>
        </p:spPr>
        <p:txBody>
          <a:bodyPr wrap="square" rtlCol="0">
            <a:spAutoFit/>
          </a:bodyPr>
          <a:lstStyle/>
          <a:p>
            <a:r>
              <a:rPr lang="en-US" sz="2400" dirty="0" smtClean="0">
                <a:solidFill>
                  <a:schemeClr val="tx1"/>
                </a:solidFill>
                <a:effectLst/>
              </a:rPr>
              <a:t>Equations involving horizontal and vertical derivatives are evaluated using finite difference techniques. </a:t>
            </a:r>
            <a:endParaRPr lang="en-US" sz="2400" dirty="0">
              <a:solidFill>
                <a:schemeClr val="tx1"/>
              </a:solidFill>
              <a:effectLst/>
            </a:endParaRPr>
          </a:p>
        </p:txBody>
      </p:sp>
      <p:sp>
        <p:nvSpPr>
          <p:cNvPr id="35" name="TextBox 34"/>
          <p:cNvSpPr txBox="1"/>
          <p:nvPr/>
        </p:nvSpPr>
        <p:spPr>
          <a:xfrm>
            <a:off x="5791200" y="3810000"/>
            <a:ext cx="453970" cy="369332"/>
          </a:xfrm>
          <a:prstGeom prst="rect">
            <a:avLst/>
          </a:prstGeom>
          <a:noFill/>
        </p:spPr>
        <p:txBody>
          <a:bodyPr wrap="none" rtlCol="0">
            <a:spAutoFit/>
          </a:bodyPr>
          <a:lstStyle/>
          <a:p>
            <a:r>
              <a:rPr lang="el-GR" dirty="0" smtClean="0">
                <a:effectLst/>
              </a:rPr>
              <a:t>Δ</a:t>
            </a:r>
            <a:r>
              <a:rPr lang="en-US" dirty="0" smtClean="0">
                <a:effectLst/>
              </a:rPr>
              <a:t>x</a:t>
            </a:r>
            <a:endParaRPr lang="en-US" dirty="0">
              <a:effectLst/>
            </a:endParaRPr>
          </a:p>
        </p:txBody>
      </p:sp>
      <p:sp>
        <p:nvSpPr>
          <p:cNvPr id="36" name="TextBox 35"/>
          <p:cNvSpPr txBox="1"/>
          <p:nvPr/>
        </p:nvSpPr>
        <p:spPr>
          <a:xfrm>
            <a:off x="7543800" y="3581400"/>
            <a:ext cx="453970" cy="369332"/>
          </a:xfrm>
          <a:prstGeom prst="rect">
            <a:avLst/>
          </a:prstGeom>
          <a:noFill/>
        </p:spPr>
        <p:txBody>
          <a:bodyPr wrap="none" rtlCol="0">
            <a:spAutoFit/>
          </a:bodyPr>
          <a:lstStyle/>
          <a:p>
            <a:r>
              <a:rPr lang="el-GR" dirty="0" smtClean="0">
                <a:effectLst/>
              </a:rPr>
              <a:t>Δ</a:t>
            </a:r>
            <a:r>
              <a:rPr lang="en-US" dirty="0" smtClean="0">
                <a:effectLst/>
              </a:rPr>
              <a:t>y</a:t>
            </a:r>
            <a:endParaRPr lang="en-US" dirty="0">
              <a:effectLst/>
            </a:endParaRPr>
          </a:p>
        </p:txBody>
      </p:sp>
      <p:sp>
        <p:nvSpPr>
          <p:cNvPr id="37" name="TextBox 36"/>
          <p:cNvSpPr txBox="1"/>
          <p:nvPr/>
        </p:nvSpPr>
        <p:spPr>
          <a:xfrm>
            <a:off x="4114800" y="2133600"/>
            <a:ext cx="453970" cy="369332"/>
          </a:xfrm>
          <a:prstGeom prst="rect">
            <a:avLst/>
          </a:prstGeom>
          <a:noFill/>
        </p:spPr>
        <p:txBody>
          <a:bodyPr wrap="none" rtlCol="0">
            <a:spAutoFit/>
          </a:bodyPr>
          <a:lstStyle/>
          <a:p>
            <a:r>
              <a:rPr lang="el-GR" dirty="0" smtClean="0">
                <a:effectLst/>
              </a:rPr>
              <a:t>Δ</a:t>
            </a:r>
            <a:r>
              <a:rPr lang="en-US" dirty="0" smtClean="0">
                <a:effectLst/>
              </a:rPr>
              <a:t>z</a:t>
            </a:r>
            <a:endParaRPr lang="en-US" dirty="0">
              <a:effectLst/>
            </a:endParaRPr>
          </a:p>
        </p:txBody>
      </p:sp>
    </p:spTree>
    <p:extLst>
      <p:ext uri="{BB962C8B-B14F-4D97-AF65-F5344CB8AC3E}">
        <p14:creationId xmlns:p14="http://schemas.microsoft.com/office/powerpoint/2010/main" val="221102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Left)">
                                      <p:cBhvr>
                                        <p:cTn id="7" dur="500"/>
                                        <p:tgtEl>
                                          <p:spTgt spid="1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25</a:t>
            </a:fld>
            <a:endParaRPr lang="en-US" altLang="en-US"/>
          </a:p>
        </p:txBody>
      </p:sp>
      <p:sp>
        <p:nvSpPr>
          <p:cNvPr id="6" name="Title 5"/>
          <p:cNvSpPr>
            <a:spLocks noGrp="1"/>
          </p:cNvSpPr>
          <p:nvPr>
            <p:ph type="title"/>
          </p:nvPr>
        </p:nvSpPr>
        <p:spPr/>
        <p:txBody>
          <a:bodyPr>
            <a:normAutofit fontScale="90000"/>
          </a:bodyPr>
          <a:lstStyle/>
          <a:p>
            <a:r>
              <a:rPr lang="en-US" dirty="0"/>
              <a:t>Global Climate/Circulation Model (GCM</a:t>
            </a:r>
            <a:r>
              <a:rPr lang="en-US" dirty="0" smtClean="0"/>
              <a:t>)</a:t>
            </a:r>
            <a:endParaRPr lang="en-US" dirty="0"/>
          </a:p>
        </p:txBody>
      </p:sp>
      <p:pic>
        <p:nvPicPr>
          <p:cNvPr id="139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5580" y="1481138"/>
            <a:ext cx="6852839"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7791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3657600" cy="4525963"/>
          </a:xfrm>
        </p:spPr>
        <p:txBody>
          <a:bodyPr>
            <a:normAutofit fontScale="70000" lnSpcReduction="20000"/>
          </a:bodyPr>
          <a:lstStyle/>
          <a:p>
            <a:r>
              <a:rPr lang="en-US" dirty="0" smtClean="0"/>
              <a:t>Global -- Most </a:t>
            </a:r>
            <a:r>
              <a:rPr lang="en-US" dirty="0"/>
              <a:t>complex</a:t>
            </a:r>
            <a:r>
              <a:rPr lang="en-US" dirty="0" smtClean="0"/>
              <a:t>.</a:t>
            </a:r>
          </a:p>
          <a:p>
            <a:endParaRPr lang="en-US" dirty="0"/>
          </a:p>
          <a:p>
            <a:r>
              <a:rPr lang="en-US" dirty="0" smtClean="0"/>
              <a:t>Divide atmosphere/ocean </a:t>
            </a:r>
            <a:r>
              <a:rPr lang="en-US" dirty="0"/>
              <a:t>into a horizontal </a:t>
            </a:r>
            <a:r>
              <a:rPr lang="en-US" dirty="0" smtClean="0"/>
              <a:t>grid</a:t>
            </a:r>
          </a:p>
          <a:p>
            <a:pPr lvl="1"/>
            <a:r>
              <a:rPr lang="en-US" dirty="0" smtClean="0"/>
              <a:t>resolution </a:t>
            </a:r>
            <a:r>
              <a:rPr lang="en-US" dirty="0"/>
              <a:t>of 3 degree latitude by 3 degree </a:t>
            </a:r>
            <a:r>
              <a:rPr lang="en-US" dirty="0" smtClean="0"/>
              <a:t>longitude</a:t>
            </a:r>
          </a:p>
          <a:p>
            <a:pPr lvl="1"/>
            <a:r>
              <a:rPr lang="en-US" dirty="0" smtClean="0"/>
              <a:t>20 to 40 </a:t>
            </a:r>
            <a:r>
              <a:rPr lang="en-US" dirty="0"/>
              <a:t>layers in the </a:t>
            </a:r>
            <a:r>
              <a:rPr lang="en-US" dirty="0" smtClean="0"/>
              <a:t>vertical.</a:t>
            </a:r>
          </a:p>
          <a:p>
            <a:pPr lvl="1"/>
            <a:endParaRPr lang="en-US" dirty="0"/>
          </a:p>
          <a:p>
            <a:r>
              <a:rPr lang="en-US" dirty="0" smtClean="0"/>
              <a:t>Simulate </a:t>
            </a:r>
            <a:r>
              <a:rPr lang="en-US" dirty="0"/>
              <a:t>winds, ocean </a:t>
            </a:r>
            <a:r>
              <a:rPr lang="en-US" dirty="0" smtClean="0"/>
              <a:t>currents, temperature and </a:t>
            </a:r>
            <a:r>
              <a:rPr lang="en-US" dirty="0"/>
              <a:t>many other </a:t>
            </a:r>
            <a:r>
              <a:rPr lang="en-US" dirty="0" smtClean="0"/>
              <a:t>processes simultaneously.</a:t>
            </a:r>
          </a:p>
          <a:p>
            <a:endParaRPr lang="en-US" dirty="0"/>
          </a:p>
          <a:p>
            <a:r>
              <a:rPr lang="en-US" dirty="0"/>
              <a:t>Feedback processes are simulated in the coupled atmosphere and ocean GCMs - water vapor, clouds, seasonal snow and ice. </a:t>
            </a:r>
          </a:p>
          <a:p>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26</a:t>
            </a:fld>
            <a:endParaRPr lang="en-US" altLang="en-US"/>
          </a:p>
        </p:txBody>
      </p:sp>
      <p:sp>
        <p:nvSpPr>
          <p:cNvPr id="6" name="Title 5"/>
          <p:cNvSpPr>
            <a:spLocks noGrp="1"/>
          </p:cNvSpPr>
          <p:nvPr>
            <p:ph type="title"/>
          </p:nvPr>
        </p:nvSpPr>
        <p:spPr/>
        <p:txBody>
          <a:bodyPr/>
          <a:lstStyle/>
          <a:p>
            <a:r>
              <a:rPr lang="en-US" dirty="0" smtClean="0"/>
              <a:t>GCMs</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1526288"/>
            <a:ext cx="5286375" cy="426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0" y="6596896"/>
            <a:ext cx="4241800" cy="246221"/>
          </a:xfrm>
          <a:prstGeom prst="rect">
            <a:avLst/>
          </a:prstGeom>
          <a:solidFill>
            <a:srgbClr val="FFFF00"/>
          </a:solidFill>
        </p:spPr>
        <p:txBody>
          <a:bodyPr wrap="square">
            <a:spAutoFit/>
          </a:bodyPr>
          <a:lstStyle/>
          <a:p>
            <a:r>
              <a:rPr lang="en-US" sz="1000" i="1" dirty="0" smtClean="0">
                <a:solidFill>
                  <a:schemeClr val="tx1"/>
                </a:solidFill>
                <a:effectLst/>
              </a:rPr>
              <a:t>Source: Hadley Centre, UK</a:t>
            </a:r>
            <a:endParaRPr lang="en-US" sz="1000" dirty="0">
              <a:solidFill>
                <a:schemeClr val="tx1"/>
              </a:solidFill>
              <a:effectLst/>
            </a:endParaRPr>
          </a:p>
        </p:txBody>
      </p:sp>
    </p:spTree>
    <p:extLst>
      <p:ext uri="{BB962C8B-B14F-4D97-AF65-F5344CB8AC3E}">
        <p14:creationId xmlns:p14="http://schemas.microsoft.com/office/powerpoint/2010/main" val="1321069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GCMs systems</a:t>
            </a:r>
            <a:endParaRPr lang="en-US" dirty="0"/>
          </a:p>
        </p:txBody>
      </p:sp>
      <p:grpSp>
        <p:nvGrpSpPr>
          <p:cNvPr id="4" name="Group 3"/>
          <p:cNvGrpSpPr>
            <a:grpSpLocks/>
          </p:cNvGrpSpPr>
          <p:nvPr/>
        </p:nvGrpSpPr>
        <p:grpSpPr bwMode="auto">
          <a:xfrm>
            <a:off x="1114425" y="2205038"/>
            <a:ext cx="3087688" cy="1141412"/>
            <a:chOff x="663" y="1389"/>
            <a:chExt cx="1945" cy="719"/>
          </a:xfrm>
        </p:grpSpPr>
        <p:sp>
          <p:nvSpPr>
            <p:cNvPr id="5" name="AutoShape 4"/>
            <p:cNvSpPr>
              <a:spLocks noChangeArrowheads="1"/>
            </p:cNvSpPr>
            <p:nvPr/>
          </p:nvSpPr>
          <p:spPr bwMode="auto">
            <a:xfrm>
              <a:off x="703" y="1389"/>
              <a:ext cx="1905" cy="680"/>
            </a:xfrm>
            <a:prstGeom prst="roundRect">
              <a:avLst>
                <a:gd name="adj" fmla="val 16667"/>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auto">
            <a:xfrm>
              <a:off x="663" y="1428"/>
              <a:ext cx="1905" cy="680"/>
            </a:xfrm>
            <a:prstGeom prst="roundRect">
              <a:avLst>
                <a:gd name="adj" fmla="val 16667"/>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Line 6"/>
          <p:cNvSpPr>
            <a:spLocks noChangeShapeType="1"/>
          </p:cNvSpPr>
          <p:nvPr/>
        </p:nvSpPr>
        <p:spPr bwMode="auto">
          <a:xfrm flipV="1">
            <a:off x="1619250"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7"/>
          <p:cNvSpPr>
            <a:spLocks noChangeShapeType="1"/>
          </p:cNvSpPr>
          <p:nvPr/>
        </p:nvSpPr>
        <p:spPr bwMode="auto">
          <a:xfrm flipV="1">
            <a:off x="2051050"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
          <p:cNvSpPr>
            <a:spLocks noChangeShapeType="1"/>
          </p:cNvSpPr>
          <p:nvPr/>
        </p:nvSpPr>
        <p:spPr bwMode="auto">
          <a:xfrm flipV="1">
            <a:off x="2482850"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flipV="1">
            <a:off x="2843213"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0"/>
          <p:cNvSpPr>
            <a:spLocks noChangeShapeType="1"/>
          </p:cNvSpPr>
          <p:nvPr/>
        </p:nvSpPr>
        <p:spPr bwMode="auto">
          <a:xfrm flipV="1">
            <a:off x="3203575"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1"/>
          <p:cNvSpPr>
            <a:spLocks noChangeShapeType="1"/>
          </p:cNvSpPr>
          <p:nvPr/>
        </p:nvSpPr>
        <p:spPr bwMode="auto">
          <a:xfrm flipV="1">
            <a:off x="3563938"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12"/>
          <p:cNvSpPr txBox="1">
            <a:spLocks noChangeArrowheads="1"/>
          </p:cNvSpPr>
          <p:nvPr/>
        </p:nvSpPr>
        <p:spPr bwMode="auto">
          <a:xfrm>
            <a:off x="1114425" y="3700463"/>
            <a:ext cx="3086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dirty="0">
                <a:solidFill>
                  <a:schemeClr val="tx1"/>
                </a:solidFill>
                <a:effectLst/>
                <a:latin typeface="Arial" charset="0"/>
              </a:rPr>
              <a:t>Prescribe SST as boundary condition</a:t>
            </a:r>
          </a:p>
        </p:txBody>
      </p:sp>
      <p:grpSp>
        <p:nvGrpSpPr>
          <p:cNvPr id="14" name="Group 13"/>
          <p:cNvGrpSpPr>
            <a:grpSpLocks/>
          </p:cNvGrpSpPr>
          <p:nvPr/>
        </p:nvGrpSpPr>
        <p:grpSpPr bwMode="auto">
          <a:xfrm>
            <a:off x="5003800" y="2205038"/>
            <a:ext cx="3087688" cy="1141412"/>
            <a:chOff x="663" y="1389"/>
            <a:chExt cx="1945" cy="719"/>
          </a:xfrm>
        </p:grpSpPr>
        <p:sp>
          <p:nvSpPr>
            <p:cNvPr id="15" name="AutoShape 14"/>
            <p:cNvSpPr>
              <a:spLocks noChangeArrowheads="1"/>
            </p:cNvSpPr>
            <p:nvPr/>
          </p:nvSpPr>
          <p:spPr bwMode="auto">
            <a:xfrm>
              <a:off x="703" y="1389"/>
              <a:ext cx="1905" cy="680"/>
            </a:xfrm>
            <a:prstGeom prst="roundRect">
              <a:avLst>
                <a:gd name="adj" fmla="val 16667"/>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AutoShape 15"/>
            <p:cNvSpPr>
              <a:spLocks noChangeArrowheads="1"/>
            </p:cNvSpPr>
            <p:nvPr/>
          </p:nvSpPr>
          <p:spPr bwMode="auto">
            <a:xfrm>
              <a:off x="663" y="1428"/>
              <a:ext cx="1905" cy="680"/>
            </a:xfrm>
            <a:prstGeom prst="roundRect">
              <a:avLst>
                <a:gd name="adj" fmla="val 16667"/>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AutoShape 16"/>
          <p:cNvSpPr>
            <a:spLocks noChangeArrowheads="1"/>
          </p:cNvSpPr>
          <p:nvPr/>
        </p:nvSpPr>
        <p:spPr bwMode="auto">
          <a:xfrm>
            <a:off x="5067300" y="3500438"/>
            <a:ext cx="3024188" cy="1079500"/>
          </a:xfrm>
          <a:prstGeom prst="roundRect">
            <a:avLst>
              <a:gd name="adj" fmla="val 16667"/>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AutoShape 17"/>
          <p:cNvSpPr>
            <a:spLocks noChangeArrowheads="1"/>
          </p:cNvSpPr>
          <p:nvPr/>
        </p:nvSpPr>
        <p:spPr bwMode="auto">
          <a:xfrm>
            <a:off x="5003800" y="3573463"/>
            <a:ext cx="3024188" cy="1079500"/>
          </a:xfrm>
          <a:prstGeom prst="roundRect">
            <a:avLst>
              <a:gd name="adj" fmla="val 16667"/>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 name="Group 18"/>
          <p:cNvGrpSpPr>
            <a:grpSpLocks/>
          </p:cNvGrpSpPr>
          <p:nvPr/>
        </p:nvGrpSpPr>
        <p:grpSpPr bwMode="auto">
          <a:xfrm>
            <a:off x="5580063" y="3213100"/>
            <a:ext cx="1944687" cy="503238"/>
            <a:chOff x="3243" y="1979"/>
            <a:chExt cx="1225" cy="317"/>
          </a:xfrm>
        </p:grpSpPr>
        <p:sp>
          <p:nvSpPr>
            <p:cNvPr id="20" name="Line 19"/>
            <p:cNvSpPr>
              <a:spLocks noChangeShapeType="1"/>
            </p:cNvSpPr>
            <p:nvPr/>
          </p:nvSpPr>
          <p:spPr bwMode="auto">
            <a:xfrm flipV="1">
              <a:off x="3243"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0"/>
            <p:cNvSpPr>
              <a:spLocks noChangeShapeType="1"/>
            </p:cNvSpPr>
            <p:nvPr/>
          </p:nvSpPr>
          <p:spPr bwMode="auto">
            <a:xfrm flipV="1">
              <a:off x="3515"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1"/>
            <p:cNvSpPr>
              <a:spLocks noChangeShapeType="1"/>
            </p:cNvSpPr>
            <p:nvPr/>
          </p:nvSpPr>
          <p:spPr bwMode="auto">
            <a:xfrm flipV="1">
              <a:off x="3787"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2"/>
            <p:cNvSpPr>
              <a:spLocks noChangeShapeType="1"/>
            </p:cNvSpPr>
            <p:nvPr/>
          </p:nvSpPr>
          <p:spPr bwMode="auto">
            <a:xfrm flipV="1">
              <a:off x="4014"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3"/>
            <p:cNvSpPr>
              <a:spLocks noChangeShapeType="1"/>
            </p:cNvSpPr>
            <p:nvPr/>
          </p:nvSpPr>
          <p:spPr bwMode="auto">
            <a:xfrm flipV="1">
              <a:off x="4241"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4"/>
            <p:cNvSpPr>
              <a:spLocks noChangeShapeType="1"/>
            </p:cNvSpPr>
            <p:nvPr/>
          </p:nvSpPr>
          <p:spPr bwMode="auto">
            <a:xfrm flipV="1">
              <a:off x="4468"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 name="Line 25"/>
          <p:cNvSpPr>
            <a:spLocks noChangeShapeType="1"/>
          </p:cNvSpPr>
          <p:nvPr/>
        </p:nvSpPr>
        <p:spPr bwMode="auto">
          <a:xfrm rot="10800000" flipV="1">
            <a:off x="7400925" y="3227388"/>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6"/>
          <p:cNvSpPr>
            <a:spLocks noChangeShapeType="1"/>
          </p:cNvSpPr>
          <p:nvPr/>
        </p:nvSpPr>
        <p:spPr bwMode="auto">
          <a:xfrm rot="10800000" flipV="1">
            <a:off x="7019925" y="3227388"/>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7"/>
          <p:cNvSpPr>
            <a:spLocks noChangeShapeType="1"/>
          </p:cNvSpPr>
          <p:nvPr/>
        </p:nvSpPr>
        <p:spPr bwMode="auto">
          <a:xfrm rot="10800000" flipV="1">
            <a:off x="6650038" y="3241675"/>
            <a:ext cx="0" cy="503238"/>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8"/>
          <p:cNvSpPr>
            <a:spLocks noChangeShapeType="1"/>
          </p:cNvSpPr>
          <p:nvPr/>
        </p:nvSpPr>
        <p:spPr bwMode="auto">
          <a:xfrm rot="10800000" flipV="1">
            <a:off x="6284913" y="3246438"/>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9"/>
          <p:cNvSpPr>
            <a:spLocks noChangeShapeType="1"/>
          </p:cNvSpPr>
          <p:nvPr/>
        </p:nvSpPr>
        <p:spPr bwMode="auto">
          <a:xfrm rot="10800000" flipV="1">
            <a:off x="5862638" y="3236913"/>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0"/>
          <p:cNvSpPr>
            <a:spLocks noChangeShapeType="1"/>
          </p:cNvSpPr>
          <p:nvPr/>
        </p:nvSpPr>
        <p:spPr bwMode="auto">
          <a:xfrm rot="10800000" flipV="1">
            <a:off x="5435600" y="3236913"/>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Text Box 31"/>
          <p:cNvSpPr txBox="1">
            <a:spLocks noChangeArrowheads="1"/>
          </p:cNvSpPr>
          <p:nvPr/>
        </p:nvSpPr>
        <p:spPr bwMode="auto">
          <a:xfrm>
            <a:off x="1835150" y="2565400"/>
            <a:ext cx="165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b="1">
                <a:solidFill>
                  <a:srgbClr val="FFFFFF"/>
                </a:solidFill>
                <a:latin typeface="Arial" charset="0"/>
              </a:rPr>
              <a:t>Atmosphere</a:t>
            </a:r>
          </a:p>
        </p:txBody>
      </p:sp>
      <p:sp>
        <p:nvSpPr>
          <p:cNvPr id="33" name="Text Box 32"/>
          <p:cNvSpPr txBox="1">
            <a:spLocks noChangeArrowheads="1"/>
          </p:cNvSpPr>
          <p:nvPr/>
        </p:nvSpPr>
        <p:spPr bwMode="auto">
          <a:xfrm>
            <a:off x="5724525" y="2565400"/>
            <a:ext cx="165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b="1">
                <a:solidFill>
                  <a:srgbClr val="FFFFFF"/>
                </a:solidFill>
                <a:latin typeface="Arial" charset="0"/>
              </a:rPr>
              <a:t>Atmosphere</a:t>
            </a:r>
          </a:p>
        </p:txBody>
      </p:sp>
      <p:sp>
        <p:nvSpPr>
          <p:cNvPr id="34" name="Text Box 33"/>
          <p:cNvSpPr txBox="1">
            <a:spLocks noChangeArrowheads="1"/>
          </p:cNvSpPr>
          <p:nvPr/>
        </p:nvSpPr>
        <p:spPr bwMode="auto">
          <a:xfrm>
            <a:off x="5724525" y="3925888"/>
            <a:ext cx="1655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b="1">
                <a:solidFill>
                  <a:srgbClr val="FFFF99"/>
                </a:solidFill>
                <a:latin typeface="Arial" charset="0"/>
              </a:rPr>
              <a:t>Ocean</a:t>
            </a:r>
          </a:p>
        </p:txBody>
      </p:sp>
      <p:sp>
        <p:nvSpPr>
          <p:cNvPr id="35" name="Rectangle 34"/>
          <p:cNvSpPr>
            <a:spLocks noChangeArrowheads="1"/>
          </p:cNvSpPr>
          <p:nvPr/>
        </p:nvSpPr>
        <p:spPr bwMode="auto">
          <a:xfrm>
            <a:off x="4787900" y="2060575"/>
            <a:ext cx="3529013" cy="2736850"/>
          </a:xfrm>
          <a:prstGeom prst="rect">
            <a:avLst/>
          </a:prstGeom>
          <a:noFill/>
          <a:ln w="15875">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35"/>
          <p:cNvSpPr>
            <a:spLocks noChangeArrowheads="1"/>
          </p:cNvSpPr>
          <p:nvPr/>
        </p:nvSpPr>
        <p:spPr bwMode="auto">
          <a:xfrm>
            <a:off x="971550" y="2062163"/>
            <a:ext cx="3363913" cy="1438275"/>
          </a:xfrm>
          <a:prstGeom prst="rect">
            <a:avLst/>
          </a:prstGeom>
          <a:noFill/>
          <a:ln w="1587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Rectangle 36"/>
          <p:cNvSpPr>
            <a:spLocks noChangeArrowheads="1"/>
          </p:cNvSpPr>
          <p:nvPr/>
        </p:nvSpPr>
        <p:spPr bwMode="auto">
          <a:xfrm>
            <a:off x="971550" y="3573463"/>
            <a:ext cx="3363913" cy="1223962"/>
          </a:xfrm>
          <a:prstGeom prst="rect">
            <a:avLst/>
          </a:prstGeom>
          <a:noFill/>
          <a:ln w="1587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Text Box 37"/>
          <p:cNvSpPr txBox="1">
            <a:spLocks noChangeArrowheads="1"/>
          </p:cNvSpPr>
          <p:nvPr/>
        </p:nvSpPr>
        <p:spPr bwMode="auto">
          <a:xfrm>
            <a:off x="1835150" y="4005263"/>
            <a:ext cx="1655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600" b="1">
                <a:solidFill>
                  <a:srgbClr val="FF5050"/>
                </a:solidFill>
                <a:latin typeface="Arial" charset="0"/>
              </a:rPr>
              <a:t>SST Prediction</a:t>
            </a:r>
          </a:p>
        </p:txBody>
      </p:sp>
      <p:sp>
        <p:nvSpPr>
          <p:cNvPr id="41" name="Text Box 42"/>
          <p:cNvSpPr txBox="1">
            <a:spLocks noChangeArrowheads="1"/>
          </p:cNvSpPr>
          <p:nvPr/>
        </p:nvSpPr>
        <p:spPr bwMode="auto">
          <a:xfrm>
            <a:off x="1546225" y="5326063"/>
            <a:ext cx="2881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b="1" u="sng">
                <a:solidFill>
                  <a:schemeClr val="accent2"/>
                </a:solidFill>
                <a:latin typeface="Arial" charset="0"/>
              </a:rPr>
              <a:t>SST prediction skill</a:t>
            </a:r>
          </a:p>
        </p:txBody>
      </p:sp>
      <p:sp>
        <p:nvSpPr>
          <p:cNvPr id="42" name="Text Box 43"/>
          <p:cNvSpPr txBox="1">
            <a:spLocks noChangeArrowheads="1"/>
          </p:cNvSpPr>
          <p:nvPr/>
        </p:nvSpPr>
        <p:spPr bwMode="auto">
          <a:xfrm>
            <a:off x="5076825" y="5295900"/>
            <a:ext cx="28813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b="1" u="sng">
                <a:solidFill>
                  <a:schemeClr val="accent2"/>
                </a:solidFill>
                <a:latin typeface="Arial" charset="0"/>
              </a:rPr>
              <a:t>Coupling of atmosphere and ocean process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961463"/>
            <a:ext cx="4319191" cy="293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61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457200" y="1481328"/>
            <a:ext cx="4648200" cy="4525963"/>
          </a:xfrm>
        </p:spPr>
        <p:txBody>
          <a:bodyPr>
            <a:noAutofit/>
          </a:bodyPr>
          <a:lstStyle/>
          <a:p>
            <a:pPr marL="0" indent="0">
              <a:lnSpc>
                <a:spcPct val="80000"/>
              </a:lnSpc>
              <a:buFont typeface="Wingdings" pitchFamily="2" charset="2"/>
              <a:buNone/>
            </a:pPr>
            <a:r>
              <a:rPr lang="en-US" sz="2400" dirty="0">
                <a:solidFill>
                  <a:srgbClr val="FF6600"/>
                </a:solidFill>
              </a:rPr>
              <a:t>AGCM (</a:t>
            </a:r>
            <a:r>
              <a:rPr lang="en-US" sz="2400" dirty="0" smtClean="0">
                <a:solidFill>
                  <a:srgbClr val="FF6600"/>
                </a:solidFill>
              </a:rPr>
              <a:t>Atmospheric)</a:t>
            </a:r>
            <a:endParaRPr lang="en-US" sz="2400" dirty="0">
              <a:solidFill>
                <a:srgbClr val="FF6600"/>
              </a:solidFill>
            </a:endParaRPr>
          </a:p>
          <a:p>
            <a:pPr marL="0" indent="0">
              <a:lnSpc>
                <a:spcPct val="80000"/>
              </a:lnSpc>
              <a:buFont typeface="Wingdings" pitchFamily="2" charset="2"/>
              <a:buNone/>
            </a:pPr>
            <a:r>
              <a:rPr lang="en-US" sz="2400" dirty="0"/>
              <a:t>Atmospheric </a:t>
            </a:r>
            <a:r>
              <a:rPr lang="en-US" sz="2400" dirty="0" smtClean="0"/>
              <a:t>GCM </a:t>
            </a:r>
            <a:r>
              <a:rPr lang="en-US" sz="2400" dirty="0"/>
              <a:t>model the atmosphere and impose sea surface temperatures.</a:t>
            </a:r>
          </a:p>
          <a:p>
            <a:pPr marL="0" indent="0">
              <a:lnSpc>
                <a:spcPct val="80000"/>
              </a:lnSpc>
              <a:buFont typeface="Wingdings" pitchFamily="2" charset="2"/>
              <a:buNone/>
            </a:pPr>
            <a:endParaRPr lang="en-US" sz="2400" dirty="0">
              <a:solidFill>
                <a:srgbClr val="FF6600"/>
              </a:solidFill>
            </a:endParaRPr>
          </a:p>
          <a:p>
            <a:pPr marL="0" indent="0">
              <a:lnSpc>
                <a:spcPct val="80000"/>
              </a:lnSpc>
              <a:buFont typeface="Wingdings" pitchFamily="2" charset="2"/>
              <a:buNone/>
            </a:pPr>
            <a:r>
              <a:rPr lang="en-US" sz="2400" dirty="0">
                <a:solidFill>
                  <a:srgbClr val="FF6600"/>
                </a:solidFill>
              </a:rPr>
              <a:t>OGCM (Ocean </a:t>
            </a:r>
            <a:r>
              <a:rPr lang="en-US" sz="2400" dirty="0" smtClean="0">
                <a:solidFill>
                  <a:srgbClr val="FF6600"/>
                </a:solidFill>
              </a:rPr>
              <a:t>)</a:t>
            </a:r>
            <a:endParaRPr lang="en-US" sz="2400" dirty="0">
              <a:solidFill>
                <a:srgbClr val="FF6600"/>
              </a:solidFill>
            </a:endParaRPr>
          </a:p>
          <a:p>
            <a:pPr marL="0" indent="0">
              <a:lnSpc>
                <a:spcPct val="80000"/>
              </a:lnSpc>
              <a:buFont typeface="Wingdings" pitchFamily="2" charset="2"/>
              <a:buNone/>
            </a:pPr>
            <a:r>
              <a:rPr lang="en-US" sz="2400" dirty="0"/>
              <a:t>This </a:t>
            </a:r>
            <a:r>
              <a:rPr lang="en-US" sz="2400" dirty="0" smtClean="0"/>
              <a:t>model </a:t>
            </a:r>
            <a:r>
              <a:rPr lang="en-US" sz="2400" dirty="0"/>
              <a:t>simulated the global sea patterns.</a:t>
            </a:r>
          </a:p>
          <a:p>
            <a:pPr marL="0" indent="0">
              <a:lnSpc>
                <a:spcPct val="80000"/>
              </a:lnSpc>
              <a:buFont typeface="Wingdings" pitchFamily="2" charset="2"/>
              <a:buNone/>
            </a:pPr>
            <a:endParaRPr lang="en-US" sz="2400" dirty="0"/>
          </a:p>
          <a:p>
            <a:pPr marL="0" indent="0">
              <a:lnSpc>
                <a:spcPct val="80000"/>
              </a:lnSpc>
              <a:buFont typeface="Wingdings" pitchFamily="2" charset="2"/>
              <a:buNone/>
            </a:pPr>
            <a:r>
              <a:rPr lang="en-US" sz="2400" dirty="0">
                <a:solidFill>
                  <a:srgbClr val="FF6600"/>
                </a:solidFill>
              </a:rPr>
              <a:t>AOGCM (</a:t>
            </a:r>
            <a:r>
              <a:rPr lang="en-US" sz="2400" dirty="0" smtClean="0">
                <a:solidFill>
                  <a:srgbClr val="FF6600"/>
                </a:solidFill>
              </a:rPr>
              <a:t>Atmospheric and Ocean)</a:t>
            </a:r>
            <a:endParaRPr lang="en-US" sz="2400" dirty="0">
              <a:solidFill>
                <a:srgbClr val="FF6600"/>
              </a:solidFill>
            </a:endParaRPr>
          </a:p>
          <a:p>
            <a:pPr marL="0" indent="0">
              <a:lnSpc>
                <a:spcPct val="80000"/>
              </a:lnSpc>
              <a:buFont typeface="Wingdings" pitchFamily="2" charset="2"/>
              <a:buNone/>
            </a:pPr>
            <a:r>
              <a:rPr lang="en-US" sz="2400" dirty="0"/>
              <a:t>Coupled atmosphere-ocean </a:t>
            </a:r>
            <a:r>
              <a:rPr lang="en-US" sz="2400" dirty="0" smtClean="0"/>
              <a:t>GCM is a </a:t>
            </a:r>
            <a:r>
              <a:rPr lang="en-US" sz="2400" dirty="0"/>
              <a:t>combine models e.g. </a:t>
            </a:r>
            <a:r>
              <a:rPr lang="en-US" sz="2400" dirty="0" smtClean="0"/>
              <a:t>CCSM4, HadCM3</a:t>
            </a:r>
            <a:r>
              <a:rPr lang="en-US" sz="2400" dirty="0"/>
              <a:t>, </a:t>
            </a:r>
            <a:r>
              <a:rPr lang="en-US" sz="2400" dirty="0" smtClean="0"/>
              <a:t>GFDL </a:t>
            </a:r>
            <a:endParaRPr lang="en-US" sz="2400" dirty="0"/>
          </a:p>
        </p:txBody>
      </p:sp>
      <p:sp>
        <p:nvSpPr>
          <p:cNvPr id="6" name="Slide Number Placeholder 5"/>
          <p:cNvSpPr>
            <a:spLocks noGrp="1"/>
          </p:cNvSpPr>
          <p:nvPr>
            <p:ph type="sldNum" sz="quarter" idx="12"/>
          </p:nvPr>
        </p:nvSpPr>
        <p:spPr/>
        <p:txBody>
          <a:bodyPr/>
          <a:lstStyle/>
          <a:p>
            <a:pPr>
              <a:defRPr/>
            </a:pPr>
            <a:fld id="{90562A10-B6B9-45C8-B5F3-09F8D4C8FA81}" type="slidenum">
              <a:rPr lang="en-US"/>
              <a:pPr>
                <a:defRPr/>
              </a:pPr>
              <a:t>28</a:t>
            </a:fld>
            <a:endParaRPr lang="en-US"/>
          </a:p>
        </p:txBody>
      </p:sp>
      <p:sp>
        <p:nvSpPr>
          <p:cNvPr id="26626" name="Rectangle 2"/>
          <p:cNvSpPr>
            <a:spLocks noGrp="1" noChangeArrowheads="1"/>
          </p:cNvSpPr>
          <p:nvPr>
            <p:ph type="title"/>
          </p:nvPr>
        </p:nvSpPr>
        <p:spPr/>
        <p:txBody>
          <a:bodyPr>
            <a:normAutofit/>
          </a:bodyPr>
          <a:lstStyle/>
          <a:p>
            <a:r>
              <a:rPr lang="en-US" sz="3700" dirty="0"/>
              <a:t>Types of GCM</a:t>
            </a:r>
          </a:p>
        </p:txBody>
      </p:sp>
      <p:pic>
        <p:nvPicPr>
          <p:cNvPr id="26628" name="Picture 4" descr="GFDL_HPCC6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60020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p:cNvSpPr>
            <a:spLocks noChangeArrowheads="1"/>
          </p:cNvSpPr>
          <p:nvPr/>
        </p:nvSpPr>
        <p:spPr bwMode="auto">
          <a:xfrm>
            <a:off x="5867400" y="4876800"/>
            <a:ext cx="30604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dirty="0">
                <a:solidFill>
                  <a:srgbClr val="FF0000"/>
                </a:solidFill>
                <a:effectLst/>
              </a:rPr>
              <a:t>Hardware Behind the Climate Model</a:t>
            </a:r>
          </a:p>
        </p:txBody>
      </p:sp>
    </p:spTree>
    <p:extLst>
      <p:ext uri="{BB962C8B-B14F-4D97-AF65-F5344CB8AC3E}">
        <p14:creationId xmlns:p14="http://schemas.microsoft.com/office/powerpoint/2010/main" val="4278142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29</a:t>
            </a:fld>
            <a:endParaRPr lang="en-US" altLang="en-US"/>
          </a:p>
        </p:txBody>
      </p:sp>
      <p:sp>
        <p:nvSpPr>
          <p:cNvPr id="6" name="Title 5"/>
          <p:cNvSpPr>
            <a:spLocks noGrp="1"/>
          </p:cNvSpPr>
          <p:nvPr>
            <p:ph type="title"/>
          </p:nvPr>
        </p:nvSpPr>
        <p:spPr/>
        <p:txBody>
          <a:bodyPr>
            <a:normAutofit fontScale="90000"/>
          </a:bodyPr>
          <a:lstStyle/>
          <a:p>
            <a:r>
              <a:rPr lang="en-US" dirty="0" smtClean="0"/>
              <a:t>Development of Climate Models</a:t>
            </a:r>
            <a:endParaRPr lang="en-US" dirty="0"/>
          </a:p>
        </p:txBody>
      </p:sp>
      <p:pic>
        <p:nvPicPr>
          <p:cNvPr id="14233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771"/>
          <a:stretch/>
        </p:blipFill>
        <p:spPr bwMode="auto">
          <a:xfrm>
            <a:off x="600075" y="1143000"/>
            <a:ext cx="7858125" cy="546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
          <p:cNvSpPr txBox="1">
            <a:spLocks noChangeArrowheads="1"/>
          </p:cNvSpPr>
          <p:nvPr/>
        </p:nvSpPr>
        <p:spPr bwMode="auto">
          <a:xfrm>
            <a:off x="114300" y="6529387"/>
            <a:ext cx="2400300" cy="307975"/>
          </a:xfrm>
          <a:prstGeom prst="rect">
            <a:avLst/>
          </a:prstGeom>
          <a:solidFill>
            <a:srgbClr val="FFFF00"/>
          </a:solidFill>
          <a:ln>
            <a:noFill/>
          </a:ln>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CA" sz="1400" dirty="0" smtClean="0"/>
              <a:t>Taken </a:t>
            </a:r>
            <a:r>
              <a:rPr lang="en-CA" sz="1400" dirty="0"/>
              <a:t>from </a:t>
            </a:r>
            <a:r>
              <a:rPr lang="en-CA" sz="1400" dirty="0" smtClean="0"/>
              <a:t>IPCC </a:t>
            </a:r>
            <a:r>
              <a:rPr lang="en-CA" sz="1400" dirty="0"/>
              <a:t>(modified) </a:t>
            </a:r>
          </a:p>
        </p:txBody>
      </p:sp>
    </p:spTree>
    <p:extLst>
      <p:ext uri="{BB962C8B-B14F-4D97-AF65-F5344CB8AC3E}">
        <p14:creationId xmlns:p14="http://schemas.microsoft.com/office/powerpoint/2010/main" val="1345665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solidFill>
                  <a:srgbClr val="0070C0"/>
                </a:solidFill>
              </a:rPr>
              <a:t>Model</a:t>
            </a:r>
          </a:p>
          <a:p>
            <a:pPr lvl="1"/>
            <a:r>
              <a:rPr lang="en-US" dirty="0"/>
              <a:t>A representation of working of some system of interest. </a:t>
            </a:r>
          </a:p>
          <a:p>
            <a:pPr lvl="1"/>
            <a:r>
              <a:rPr lang="en-US" dirty="0"/>
              <a:t>Similar or simpler than system (close representation).</a:t>
            </a:r>
          </a:p>
          <a:p>
            <a:pPr lvl="1"/>
            <a:r>
              <a:rPr lang="en-US" dirty="0"/>
              <a:t>Purpose is to predict the changes to the system. </a:t>
            </a:r>
          </a:p>
          <a:p>
            <a:pPr lvl="1"/>
            <a:r>
              <a:rPr lang="en-US" dirty="0"/>
              <a:t>More complex model –- more similarity to the </a:t>
            </a:r>
            <a:r>
              <a:rPr lang="en-US" dirty="0" smtClean="0"/>
              <a:t>system</a:t>
            </a:r>
          </a:p>
          <a:p>
            <a:pPr marL="393192" lvl="1" indent="0">
              <a:buNone/>
            </a:pPr>
            <a:endParaRPr lang="en-US" dirty="0" smtClean="0"/>
          </a:p>
          <a:p>
            <a:pPr marL="365760" lvl="1" indent="-256032">
              <a:spcBef>
                <a:spcPts val="400"/>
              </a:spcBef>
              <a:buSzPct val="68000"/>
              <a:buFont typeface="Wingdings 3"/>
              <a:buChar char=""/>
            </a:pPr>
            <a:r>
              <a:rPr lang="en-US" sz="2700" dirty="0" smtClean="0">
                <a:solidFill>
                  <a:srgbClr val="0070C0"/>
                </a:solidFill>
              </a:rPr>
              <a:t>Simulation</a:t>
            </a:r>
            <a:endParaRPr lang="en-US" sz="2700" dirty="0">
              <a:solidFill>
                <a:srgbClr val="0070C0"/>
              </a:solidFill>
            </a:endParaRPr>
          </a:p>
          <a:p>
            <a:pPr lvl="1"/>
            <a:r>
              <a:rPr lang="en-US" dirty="0" smtClean="0"/>
              <a:t>Study the model over given time.</a:t>
            </a:r>
          </a:p>
          <a:p>
            <a:pPr lvl="1"/>
            <a:r>
              <a:rPr lang="en-US" dirty="0" smtClean="0"/>
              <a:t>The operation of the model </a:t>
            </a:r>
            <a:r>
              <a:rPr lang="en-US" dirty="0"/>
              <a:t>to reproduce behavior </a:t>
            </a:r>
            <a:r>
              <a:rPr lang="en-US" dirty="0" smtClean="0"/>
              <a:t>of system.</a:t>
            </a:r>
          </a:p>
          <a:p>
            <a:pPr lvl="1"/>
            <a:r>
              <a:rPr lang="en-US" dirty="0" smtClean="0"/>
              <a:t>It is a tool to evaluate the performance of the system under different configuration.</a:t>
            </a:r>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3</a:t>
            </a:fld>
            <a:endParaRPr lang="en-US" altLang="en-US"/>
          </a:p>
        </p:txBody>
      </p:sp>
      <p:sp>
        <p:nvSpPr>
          <p:cNvPr id="3" name="Title 2"/>
          <p:cNvSpPr>
            <a:spLocks noGrp="1"/>
          </p:cNvSpPr>
          <p:nvPr>
            <p:ph type="title"/>
          </p:nvPr>
        </p:nvSpPr>
        <p:spPr/>
        <p:txBody>
          <a:bodyPr>
            <a:normAutofit/>
          </a:bodyPr>
          <a:lstStyle/>
          <a:p>
            <a:r>
              <a:rPr lang="en-US" dirty="0"/>
              <a:t>Models and </a:t>
            </a:r>
            <a:r>
              <a:rPr lang="en-US" dirty="0" smtClean="0"/>
              <a:t>Simulations</a:t>
            </a:r>
            <a:endParaRPr lang="en-US" dirty="0"/>
          </a:p>
        </p:txBody>
      </p:sp>
    </p:spTree>
    <p:extLst>
      <p:ext uri="{BB962C8B-B14F-4D97-AF65-F5344CB8AC3E}">
        <p14:creationId xmlns:p14="http://schemas.microsoft.com/office/powerpoint/2010/main" val="3043744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4294967295"/>
          </p:nvPr>
        </p:nvSpPr>
        <p:spPr>
          <a:xfrm>
            <a:off x="457200" y="6356350"/>
            <a:ext cx="2133600" cy="365125"/>
          </a:xfrm>
          <a:prstGeom prst="rect">
            <a:avLst/>
          </a:prstGeom>
        </p:spPr>
        <p:txBody>
          <a:bodyPr/>
          <a:lstStyle/>
          <a:p>
            <a:fld id="{5CCBBC39-5EE5-483D-A6EA-633C0C4F8081}" type="datetime1">
              <a:rPr lang="en-US" altLang="en-US"/>
              <a:pPr/>
              <a:t>11/13/2016</a:t>
            </a:fld>
            <a:endParaRPr lang="zh-CN" altLang="en-US" sz="1800">
              <a:solidFill>
                <a:schemeClr val="tx1"/>
              </a:solidFill>
              <a:ea typeface="宋体" pitchFamily="2" charset="-122"/>
            </a:endParaRPr>
          </a:p>
        </p:txBody>
      </p:sp>
      <p:sp>
        <p:nvSpPr>
          <p:cNvPr id="79874" name="矩形 1"/>
          <p:cNvSpPr>
            <a:spLocks noChangeArrowheads="1"/>
          </p:cNvSpPr>
          <p:nvPr/>
        </p:nvSpPr>
        <p:spPr bwMode="auto">
          <a:xfrm>
            <a:off x="457200" y="228600"/>
            <a:ext cx="8466138" cy="71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72" tIns="50387" rIns="100772" bIns="50387">
            <a:spAutoFit/>
          </a:bodyPr>
          <a:lstStyle>
            <a:lvl1pPr>
              <a:defRPr>
                <a:solidFill>
                  <a:schemeClr val="tx1"/>
                </a:solidFill>
                <a:latin typeface="Comic Sans MS" pitchFamily="66" charset="0"/>
                <a:ea typeface="宋体" pitchFamily="2" charset="-122"/>
              </a:defRPr>
            </a:lvl1pPr>
            <a:lvl2pPr marL="742950" indent="-285750">
              <a:defRPr>
                <a:solidFill>
                  <a:schemeClr val="tx1"/>
                </a:solidFill>
                <a:latin typeface="Comic Sans MS" pitchFamily="66" charset="0"/>
                <a:ea typeface="宋体" pitchFamily="2" charset="-122"/>
              </a:defRPr>
            </a:lvl2pPr>
            <a:lvl3pPr marL="1143000" indent="-228600">
              <a:defRPr>
                <a:solidFill>
                  <a:schemeClr val="tx1"/>
                </a:solidFill>
                <a:latin typeface="Comic Sans MS" pitchFamily="66" charset="0"/>
                <a:ea typeface="宋体" pitchFamily="2" charset="-122"/>
              </a:defRPr>
            </a:lvl3pPr>
            <a:lvl4pPr marL="1600200" indent="-228600">
              <a:defRPr>
                <a:solidFill>
                  <a:schemeClr val="tx1"/>
                </a:solidFill>
                <a:latin typeface="Comic Sans MS" pitchFamily="66" charset="0"/>
                <a:ea typeface="宋体" pitchFamily="2" charset="-122"/>
              </a:defRPr>
            </a:lvl4pPr>
            <a:lvl5pPr marL="2057400" indent="-228600">
              <a:defRPr>
                <a:solidFill>
                  <a:schemeClr val="tx1"/>
                </a:solidFill>
                <a:latin typeface="Comic Sans MS" pitchFamily="66"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9pPr>
          </a:lstStyle>
          <a:p>
            <a:pPr eaLnBrk="1" hangingPunct="1"/>
            <a:r>
              <a:rPr lang="en-US" altLang="zh-CN" sz="2000" b="1" dirty="0" smtClean="0">
                <a:solidFill>
                  <a:srgbClr val="03187F"/>
                </a:solidFill>
              </a:rPr>
              <a:t>Numerical weather forecast is one of the most significant achievements of sciences and technologies in the 20</a:t>
            </a:r>
            <a:r>
              <a:rPr lang="en-US" altLang="zh-CN" sz="2000" b="1" baseline="30000" dirty="0" smtClean="0">
                <a:solidFill>
                  <a:srgbClr val="03187F"/>
                </a:solidFill>
              </a:rPr>
              <a:t>th</a:t>
            </a:r>
            <a:r>
              <a:rPr lang="en-US" altLang="zh-CN" sz="2000" b="1" dirty="0" smtClean="0">
                <a:solidFill>
                  <a:srgbClr val="03187F"/>
                </a:solidFill>
              </a:rPr>
              <a:t> century. </a:t>
            </a:r>
            <a:r>
              <a:rPr lang="zh-CN" altLang="en-US" sz="2000" b="1" dirty="0">
                <a:solidFill>
                  <a:srgbClr val="03187F"/>
                </a:solidFill>
              </a:rPr>
              <a:t> </a:t>
            </a:r>
          </a:p>
        </p:txBody>
      </p:sp>
      <p:pic>
        <p:nvPicPr>
          <p:cNvPr id="798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315200" cy="477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474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4"/>
          <p:cNvSpPr>
            <a:spLocks noChangeArrowheads="1"/>
          </p:cNvSpPr>
          <p:nvPr/>
        </p:nvSpPr>
        <p:spPr bwMode="auto">
          <a:xfrm>
            <a:off x="1371600" y="228600"/>
            <a:ext cx="5762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ea typeface="宋体" pitchFamily="2" charset="-122"/>
              </a:defRPr>
            </a:lvl1pPr>
            <a:lvl2pPr marL="742950" indent="-285750">
              <a:defRPr>
                <a:solidFill>
                  <a:schemeClr val="tx1"/>
                </a:solidFill>
                <a:latin typeface="Comic Sans MS" pitchFamily="66" charset="0"/>
                <a:ea typeface="宋体" pitchFamily="2" charset="-122"/>
              </a:defRPr>
            </a:lvl2pPr>
            <a:lvl3pPr marL="1143000" indent="-228600">
              <a:defRPr>
                <a:solidFill>
                  <a:schemeClr val="tx1"/>
                </a:solidFill>
                <a:latin typeface="Comic Sans MS" pitchFamily="66" charset="0"/>
                <a:ea typeface="宋体" pitchFamily="2" charset="-122"/>
              </a:defRPr>
            </a:lvl3pPr>
            <a:lvl4pPr marL="1600200" indent="-228600">
              <a:defRPr>
                <a:solidFill>
                  <a:schemeClr val="tx1"/>
                </a:solidFill>
                <a:latin typeface="Comic Sans MS" pitchFamily="66" charset="0"/>
                <a:ea typeface="宋体" pitchFamily="2" charset="-122"/>
              </a:defRPr>
            </a:lvl4pPr>
            <a:lvl5pPr marL="2057400" indent="-228600">
              <a:defRPr>
                <a:solidFill>
                  <a:schemeClr val="tx1"/>
                </a:solidFill>
                <a:latin typeface="Comic Sans MS" pitchFamily="66"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9pPr>
          </a:lstStyle>
          <a:p>
            <a:pPr algn="ctr" eaLnBrk="1" hangingPunct="1"/>
            <a:r>
              <a:rPr lang="en-US" altLang="zh-CN" sz="2800" b="1" dirty="0" smtClean="0">
                <a:solidFill>
                  <a:srgbClr val="FF0000"/>
                </a:solidFill>
                <a:latin typeface="Tahoma" pitchFamily="34" charset="0"/>
                <a:ea typeface="黑体" pitchFamily="49" charset="-122"/>
                <a:sym typeface="Tahoma" pitchFamily="34" charset="0"/>
              </a:rPr>
              <a:t>Ocean Prediction</a:t>
            </a:r>
            <a:endParaRPr lang="en-US" altLang="en-US" dirty="0">
              <a:solidFill>
                <a:srgbClr val="FF0000"/>
              </a:solidFill>
            </a:endParaRPr>
          </a:p>
        </p:txBody>
      </p:sp>
      <p:sp>
        <p:nvSpPr>
          <p:cNvPr id="80899" name="Rectangle 2"/>
          <p:cNvSpPr>
            <a:spLocks noChangeArrowheads="1"/>
          </p:cNvSpPr>
          <p:nvPr/>
        </p:nvSpPr>
        <p:spPr bwMode="auto">
          <a:xfrm>
            <a:off x="0" y="5995988"/>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ts val="600"/>
              </a:spcBef>
            </a:pPr>
            <a:r>
              <a:rPr lang="en-US" altLang="en-US" sz="2400" b="1" dirty="0">
                <a:solidFill>
                  <a:srgbClr val="002060"/>
                </a:solidFill>
                <a:latin typeface="幼圆" pitchFamily="1" charset="-122"/>
                <a:ea typeface="幼圆" pitchFamily="1" charset="-122"/>
                <a:sym typeface="Arial Unicode MS" pitchFamily="34" charset="-128"/>
              </a:rPr>
              <a:t>Forecast skill of HYCOM (Chassignet,2009)</a:t>
            </a:r>
            <a:endParaRPr lang="en-US" altLang="en-US" dirty="0"/>
          </a:p>
        </p:txBody>
      </p:sp>
      <p:pic>
        <p:nvPicPr>
          <p:cNvPr id="809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 y="914400"/>
            <a:ext cx="81629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520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32</a:t>
            </a:fld>
            <a:endParaRPr lang="en-US" altLang="en-US"/>
          </a:p>
        </p:txBody>
      </p:sp>
      <p:pic>
        <p:nvPicPr>
          <p:cNvPr id="145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066800"/>
            <a:ext cx="4278752" cy="548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457200" y="274638"/>
            <a:ext cx="8229600" cy="1143000"/>
          </a:xfrm>
        </p:spPr>
        <p:txBody>
          <a:bodyPr>
            <a:normAutofit/>
          </a:bodyPr>
          <a:lstStyle/>
          <a:p>
            <a:r>
              <a:rPr lang="en-US" sz="3700" dirty="0" smtClean="0"/>
              <a:t>GCM output</a:t>
            </a:r>
            <a:endParaRPr lang="en-US" sz="37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143000"/>
            <a:ext cx="4114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902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70037"/>
            <a:ext cx="3200400" cy="4525963"/>
          </a:xfrm>
        </p:spPr>
        <p:txBody>
          <a:bodyPr>
            <a:normAutofit/>
          </a:bodyPr>
          <a:lstStyle/>
          <a:p>
            <a:pPr marL="109728" indent="0">
              <a:buNone/>
            </a:pPr>
            <a:r>
              <a:rPr lang="en-US" sz="2000" dirty="0"/>
              <a:t>Global mean near-surface temperatures from observations (black) and as obtained from </a:t>
            </a:r>
            <a:r>
              <a:rPr lang="en-US" sz="2000" dirty="0">
                <a:solidFill>
                  <a:srgbClr val="FF0000"/>
                </a:solidFill>
              </a:rPr>
              <a:t>58 simulations produced by 14 different climate models </a:t>
            </a:r>
            <a:r>
              <a:rPr lang="en-US" sz="2000" dirty="0"/>
              <a:t>driven by both natural and human-caused factors that influence climate (yellow).</a:t>
            </a:r>
          </a:p>
          <a:p>
            <a:pPr marL="109728" indent="0">
              <a:buNone/>
            </a:pPr>
            <a:endParaRPr lang="en-US" sz="2000"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33</a:t>
            </a:fld>
            <a:endParaRPr lang="en-US" altLang="en-US"/>
          </a:p>
        </p:txBody>
      </p:sp>
      <p:sp>
        <p:nvSpPr>
          <p:cNvPr id="6" name="Title 5"/>
          <p:cNvSpPr>
            <a:spLocks noGrp="1"/>
          </p:cNvSpPr>
          <p:nvPr>
            <p:ph type="title"/>
          </p:nvPr>
        </p:nvSpPr>
        <p:spPr/>
        <p:txBody>
          <a:bodyPr>
            <a:normAutofit fontScale="90000"/>
          </a:bodyPr>
          <a:lstStyle/>
          <a:p>
            <a:pPr marL="109728" indent="0"/>
            <a:r>
              <a:rPr lang="en-US" dirty="0"/>
              <a:t>GCMs </a:t>
            </a:r>
            <a:r>
              <a:rPr lang="en-US" dirty="0" smtClean="0"/>
              <a:t>climate prediction of temperature changes</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1554626"/>
            <a:ext cx="5334000" cy="400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783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34</a:t>
            </a:fld>
            <a:endParaRPr lang="en-US" altLang="en-US"/>
          </a:p>
        </p:txBody>
      </p:sp>
      <p:sp>
        <p:nvSpPr>
          <p:cNvPr id="6" name="Title 5"/>
          <p:cNvSpPr>
            <a:spLocks noGrp="1"/>
          </p:cNvSpPr>
          <p:nvPr>
            <p:ph type="title"/>
          </p:nvPr>
        </p:nvSpPr>
        <p:spPr/>
        <p:txBody>
          <a:bodyPr/>
          <a:lstStyle/>
          <a:p>
            <a:r>
              <a:rPr lang="en-US" dirty="0" smtClean="0"/>
              <a:t>Global Warming Prediction</a:t>
            </a:r>
            <a:endParaRPr lang="en-US" dirty="0"/>
          </a:p>
        </p:txBody>
      </p:sp>
      <p:pic>
        <p:nvPicPr>
          <p:cNvPr id="1126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0207"/>
          <a:stretch/>
        </p:blipFill>
        <p:spPr bwMode="auto">
          <a:xfrm>
            <a:off x="1490726" y="1524000"/>
            <a:ext cx="6205474"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474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rgbClr val="FF0000"/>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en-CA" altLang="en-US" sz="3700" dirty="0"/>
              <a:t>GCM Idealized Experiments</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69" t="46877" r="1537" b="10283"/>
          <a:stretch/>
        </p:blipFill>
        <p:spPr bwMode="auto">
          <a:xfrm>
            <a:off x="38100" y="1066800"/>
            <a:ext cx="7853363"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468"/>
          <a:stretch/>
        </p:blipFill>
        <p:spPr bwMode="auto">
          <a:xfrm>
            <a:off x="3219450" y="3778250"/>
            <a:ext cx="5886450"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500" y="3605768"/>
            <a:ext cx="2668359" cy="369332"/>
          </a:xfrm>
          <a:prstGeom prst="rect">
            <a:avLst/>
          </a:prstGeom>
        </p:spPr>
        <p:txBody>
          <a:bodyPr wrap="none">
            <a:spAutoFit/>
          </a:bodyPr>
          <a:lstStyle/>
          <a:p>
            <a:r>
              <a:rPr lang="en-CA" altLang="en-US" dirty="0">
                <a:solidFill>
                  <a:schemeClr val="tx1"/>
                </a:solidFill>
                <a:effectLst/>
                <a:latin typeface="Arial" panose="020B0604020202020204" pitchFamily="34" charset="0"/>
                <a:cs typeface="Arial" panose="020B0604020202020204" pitchFamily="34" charset="0"/>
              </a:rPr>
              <a:t>SST Boundary condition</a:t>
            </a:r>
            <a:endParaRPr lang="en-US" dirty="0">
              <a:solidFill>
                <a:schemeClr val="tx1"/>
              </a:solidFill>
              <a:effectLst/>
            </a:endParaRPr>
          </a:p>
        </p:txBody>
      </p:sp>
      <p:sp>
        <p:nvSpPr>
          <p:cNvPr id="6" name="Rectangle 5"/>
          <p:cNvSpPr/>
          <p:nvPr/>
        </p:nvSpPr>
        <p:spPr>
          <a:xfrm>
            <a:off x="260188" y="4800600"/>
            <a:ext cx="2274982" cy="369332"/>
          </a:xfrm>
          <a:prstGeom prst="rect">
            <a:avLst/>
          </a:prstGeom>
        </p:spPr>
        <p:txBody>
          <a:bodyPr wrap="none">
            <a:spAutoFit/>
          </a:bodyPr>
          <a:lstStyle/>
          <a:p>
            <a:r>
              <a:rPr lang="en-CA" altLang="en-US" dirty="0">
                <a:solidFill>
                  <a:schemeClr val="tx1"/>
                </a:solidFill>
                <a:latin typeface="Arial" panose="020B0604020202020204" pitchFamily="34" charset="0"/>
                <a:cs typeface="Arial" panose="020B0604020202020204" pitchFamily="34" charset="0"/>
              </a:rPr>
              <a:t>Beauty Of Modeling </a:t>
            </a:r>
            <a:endParaRPr lang="en-US" dirty="0">
              <a:solidFill>
                <a:schemeClr val="tx1"/>
              </a:solidFill>
            </a:endParaRPr>
          </a:p>
        </p:txBody>
      </p:sp>
    </p:spTree>
    <p:extLst>
      <p:ext uri="{BB962C8B-B14F-4D97-AF65-F5344CB8AC3E}">
        <p14:creationId xmlns:p14="http://schemas.microsoft.com/office/powerpoint/2010/main" val="5736608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36</a:t>
            </a:fld>
            <a:endParaRPr lang="en-US" altLang="en-US"/>
          </a:p>
        </p:txBody>
      </p:sp>
      <p:sp>
        <p:nvSpPr>
          <p:cNvPr id="6" name="Title 5"/>
          <p:cNvSpPr>
            <a:spLocks noGrp="1"/>
          </p:cNvSpPr>
          <p:nvPr>
            <p:ph type="title"/>
          </p:nvPr>
        </p:nvSpPr>
        <p:spPr/>
        <p:txBody>
          <a:bodyPr/>
          <a:lstStyle/>
          <a:p>
            <a:r>
              <a:rPr lang="en-US" dirty="0" smtClean="0"/>
              <a:t>Regional Climate Model</a:t>
            </a:r>
            <a:endParaRPr lang="en-US" dirty="0"/>
          </a:p>
        </p:txBody>
      </p:sp>
      <p:pic>
        <p:nvPicPr>
          <p:cNvPr id="144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95425"/>
            <a:ext cx="38100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98466"/>
            <a:ext cx="4114800" cy="288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27425"/>
            <a:ext cx="3703004" cy="303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0" y="4724400"/>
            <a:ext cx="4114800" cy="1477328"/>
          </a:xfrm>
          <a:prstGeom prst="rect">
            <a:avLst/>
          </a:prstGeom>
        </p:spPr>
        <p:txBody>
          <a:bodyPr wrap="square">
            <a:spAutoFit/>
          </a:bodyPr>
          <a:lstStyle/>
          <a:p>
            <a:r>
              <a:rPr lang="en-US" dirty="0" smtClean="0">
                <a:solidFill>
                  <a:schemeClr val="tx1"/>
                </a:solidFill>
                <a:effectLst/>
              </a:rPr>
              <a:t>Consists </a:t>
            </a:r>
            <a:r>
              <a:rPr lang="en-US" dirty="0">
                <a:solidFill>
                  <a:schemeClr val="tx1"/>
                </a:solidFill>
                <a:effectLst/>
              </a:rPr>
              <a:t>of using initial conditions, time-dependent lateral meteorological conditions and surface boundary conditions to drive high-resolution </a:t>
            </a:r>
            <a:r>
              <a:rPr lang="en-US" dirty="0" smtClean="0">
                <a:solidFill>
                  <a:schemeClr val="tx1"/>
                </a:solidFill>
                <a:effectLst/>
              </a:rPr>
              <a:t>output</a:t>
            </a:r>
            <a:endParaRPr lang="en-US" dirty="0">
              <a:solidFill>
                <a:schemeClr val="tx1"/>
              </a:solidFill>
              <a:effectLst/>
            </a:endParaRPr>
          </a:p>
        </p:txBody>
      </p:sp>
    </p:spTree>
    <p:extLst>
      <p:ext uri="{BB962C8B-B14F-4D97-AF65-F5344CB8AC3E}">
        <p14:creationId xmlns:p14="http://schemas.microsoft.com/office/powerpoint/2010/main" val="25600233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1600"/>
            <a:ext cx="8229600" cy="4525963"/>
          </a:xfrm>
        </p:spPr>
        <p:txBody>
          <a:bodyPr>
            <a:normAutofit/>
          </a:bodyPr>
          <a:lstStyle/>
          <a:p>
            <a:r>
              <a:rPr lang="en-US" dirty="0"/>
              <a:t>Practically</a:t>
            </a:r>
            <a:r>
              <a:rPr lang="en-US" dirty="0" smtClean="0"/>
              <a:t>, consideration:</a:t>
            </a:r>
          </a:p>
          <a:p>
            <a:pPr lvl="1"/>
            <a:r>
              <a:rPr lang="en-US" dirty="0"/>
              <a:t>choice of physics parametrizations,</a:t>
            </a:r>
          </a:p>
          <a:p>
            <a:pPr lvl="1"/>
            <a:r>
              <a:rPr lang="en-US" dirty="0"/>
              <a:t>model domain size</a:t>
            </a:r>
          </a:p>
          <a:p>
            <a:pPr lvl="1"/>
            <a:r>
              <a:rPr lang="en-US" dirty="0" smtClean="0"/>
              <a:t>resolution</a:t>
            </a:r>
            <a:endParaRPr lang="en-US" dirty="0"/>
          </a:p>
          <a:p>
            <a:pPr lvl="1"/>
            <a:r>
              <a:rPr lang="en-US" dirty="0"/>
              <a:t>technique for assimilation of large-scale meteorological conditions, and</a:t>
            </a:r>
          </a:p>
          <a:p>
            <a:pPr lvl="1"/>
            <a:r>
              <a:rPr lang="en-US" dirty="0"/>
              <a:t>internal variability due to non-linear dynamics not associated with the boundary forcing.</a:t>
            </a:r>
          </a:p>
          <a:p>
            <a:endParaRPr lang="en-US" dirty="0" smtClean="0"/>
          </a:p>
          <a:p>
            <a:r>
              <a:rPr lang="en-US" dirty="0" smtClean="0"/>
              <a:t>Primary </a:t>
            </a:r>
            <a:r>
              <a:rPr lang="en-US" dirty="0"/>
              <a:t>advantages is “computationally inexpensive</a:t>
            </a:r>
            <a:r>
              <a:rPr lang="en-US" dirty="0" smtClean="0"/>
              <a:t>”.</a:t>
            </a:r>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37</a:t>
            </a:fld>
            <a:endParaRPr lang="en-US" altLang="en-US"/>
          </a:p>
        </p:txBody>
      </p:sp>
      <p:sp>
        <p:nvSpPr>
          <p:cNvPr id="6" name="Title 5"/>
          <p:cNvSpPr>
            <a:spLocks noGrp="1"/>
          </p:cNvSpPr>
          <p:nvPr>
            <p:ph type="title"/>
          </p:nvPr>
        </p:nvSpPr>
        <p:spPr/>
        <p:txBody>
          <a:bodyPr/>
          <a:lstStyle/>
          <a:p>
            <a:r>
              <a:rPr lang="en-US" dirty="0" smtClean="0"/>
              <a:t>RCMs</a:t>
            </a:r>
            <a:endParaRPr lang="en-US" dirty="0"/>
          </a:p>
        </p:txBody>
      </p:sp>
      <p:sp>
        <p:nvSpPr>
          <p:cNvPr id="7" name="Rectangle 6"/>
          <p:cNvSpPr/>
          <p:nvPr/>
        </p:nvSpPr>
        <p:spPr>
          <a:xfrm>
            <a:off x="5484721" y="6172200"/>
            <a:ext cx="2668679" cy="307777"/>
          </a:xfrm>
          <a:prstGeom prst="rect">
            <a:avLst/>
          </a:prstGeom>
          <a:solidFill>
            <a:srgbClr val="FFFF00"/>
          </a:solidFill>
        </p:spPr>
        <p:txBody>
          <a:bodyPr wrap="none">
            <a:spAutoFit/>
          </a:bodyPr>
          <a:lstStyle/>
          <a:p>
            <a:pPr marL="393192" lvl="1" indent="0">
              <a:buNone/>
            </a:pPr>
            <a:r>
              <a:rPr lang="en-US" sz="1400" dirty="0">
                <a:solidFill>
                  <a:schemeClr val="tx1"/>
                </a:solidFill>
                <a:effectLst/>
              </a:rPr>
              <a:t>(</a:t>
            </a:r>
            <a:r>
              <a:rPr lang="en-US" sz="1400" dirty="0" err="1">
                <a:solidFill>
                  <a:schemeClr val="tx1"/>
                </a:solidFill>
                <a:effectLst/>
              </a:rPr>
              <a:t>Giorgi</a:t>
            </a:r>
            <a:r>
              <a:rPr lang="en-US" sz="1400" dirty="0">
                <a:solidFill>
                  <a:schemeClr val="tx1"/>
                </a:solidFill>
                <a:effectLst/>
              </a:rPr>
              <a:t> and </a:t>
            </a:r>
            <a:r>
              <a:rPr lang="en-US" sz="1400" dirty="0" err="1">
                <a:solidFill>
                  <a:schemeClr val="tx1"/>
                </a:solidFill>
                <a:effectLst/>
              </a:rPr>
              <a:t>Mearns</a:t>
            </a:r>
            <a:r>
              <a:rPr lang="en-US" sz="1400" dirty="0">
                <a:solidFill>
                  <a:schemeClr val="tx1"/>
                </a:solidFill>
                <a:effectLst/>
              </a:rPr>
              <a:t>, 1999)</a:t>
            </a:r>
          </a:p>
        </p:txBody>
      </p:sp>
    </p:spTree>
    <p:extLst>
      <p:ext uri="{BB962C8B-B14F-4D97-AF65-F5344CB8AC3E}">
        <p14:creationId xmlns:p14="http://schemas.microsoft.com/office/powerpoint/2010/main" val="26744795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38</a:t>
            </a:fld>
            <a:endParaRPr lang="en-US" altLang="en-US"/>
          </a:p>
        </p:txBody>
      </p:sp>
      <p:sp>
        <p:nvSpPr>
          <p:cNvPr id="6" name="Title 5"/>
          <p:cNvSpPr>
            <a:spLocks noGrp="1"/>
          </p:cNvSpPr>
          <p:nvPr>
            <p:ph type="title"/>
          </p:nvPr>
        </p:nvSpPr>
        <p:spPr/>
        <p:txBody>
          <a:bodyPr/>
          <a:lstStyle/>
          <a:p>
            <a:r>
              <a:rPr lang="en-US" dirty="0" err="1" smtClean="0"/>
              <a:t>Mesoscale</a:t>
            </a:r>
            <a:r>
              <a:rPr lang="en-US" dirty="0" smtClean="0"/>
              <a:t> Model</a:t>
            </a:r>
            <a:endParaRPr lang="en-US" dirty="0"/>
          </a:p>
        </p:txBody>
      </p:sp>
      <p:pic>
        <p:nvPicPr>
          <p:cNvPr id="12292" name="Picture 4" descr="C:\Users\sislam\Desktop\Typhoon_Mawar_2005_computer_simulation_thumbnail.gif"/>
          <p:cNvPicPr>
            <a:picLocks noGrp="1" noChangeAspect="1" noChangeArrowheads="1" noCro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752600"/>
            <a:ext cx="4286250" cy="38385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5100" y="1828800"/>
            <a:ext cx="3733800" cy="2862322"/>
          </a:xfrm>
          <a:prstGeom prst="rect">
            <a:avLst/>
          </a:prstGeom>
        </p:spPr>
        <p:txBody>
          <a:bodyPr wrap="square">
            <a:spAutoFit/>
          </a:bodyPr>
          <a:lstStyle/>
          <a:p>
            <a:r>
              <a:rPr lang="en-US" dirty="0">
                <a:solidFill>
                  <a:schemeClr val="tx1"/>
                </a:solidFill>
                <a:effectLst/>
              </a:rPr>
              <a:t>A 48 hour simulation </a:t>
            </a:r>
            <a:r>
              <a:rPr lang="en-US" dirty="0" smtClean="0">
                <a:solidFill>
                  <a:schemeClr val="tx1"/>
                </a:solidFill>
                <a:effectLst/>
              </a:rPr>
              <a:t>of </a:t>
            </a:r>
            <a:r>
              <a:rPr lang="en-US" dirty="0" smtClean="0">
                <a:solidFill>
                  <a:schemeClr val="tx1"/>
                </a:solidFill>
                <a:effectLst/>
                <a:hlinkClick r:id="rId3" tooltip="w:Weather Research and Forecasting model"/>
              </a:rPr>
              <a:t>Weather </a:t>
            </a:r>
            <a:r>
              <a:rPr lang="en-US" dirty="0">
                <a:solidFill>
                  <a:schemeClr val="tx1"/>
                </a:solidFill>
                <a:effectLst/>
                <a:hlinkClick r:id="rId3" tooltip="w:Weather Research and Forecasting model"/>
              </a:rPr>
              <a:t>Research and Forecasting model </a:t>
            </a:r>
            <a:r>
              <a:rPr lang="en-US" dirty="0" smtClean="0">
                <a:solidFill>
                  <a:schemeClr val="tx1"/>
                </a:solidFill>
                <a:effectLst/>
              </a:rPr>
              <a:t> (WRF) </a:t>
            </a:r>
            <a:r>
              <a:rPr lang="en-US" dirty="0">
                <a:solidFill>
                  <a:schemeClr val="tx1"/>
                </a:solidFill>
                <a:effectLst/>
              </a:rPr>
              <a:t>model run, showing simulated radar reflectivity </a:t>
            </a:r>
            <a:r>
              <a:rPr lang="en-US" dirty="0" smtClean="0">
                <a:solidFill>
                  <a:schemeClr val="tx1"/>
                </a:solidFill>
                <a:effectLst/>
              </a:rPr>
              <a:t>for </a:t>
            </a:r>
            <a:r>
              <a:rPr lang="en-US" dirty="0">
                <a:solidFill>
                  <a:schemeClr val="tx1"/>
                </a:solidFill>
                <a:effectLst/>
                <a:hlinkClick r:id="rId4" tooltip="Typhoon Mawar"/>
              </a:rPr>
              <a:t>Typhoon </a:t>
            </a:r>
            <a:r>
              <a:rPr lang="en-US" dirty="0" err="1">
                <a:solidFill>
                  <a:schemeClr val="tx1"/>
                </a:solidFill>
                <a:effectLst/>
                <a:hlinkClick r:id="rId4" tooltip="Typhoon Mawar"/>
              </a:rPr>
              <a:t>Mawar</a:t>
            </a:r>
            <a:r>
              <a:rPr lang="en-US" dirty="0">
                <a:solidFill>
                  <a:schemeClr val="tx1"/>
                </a:solidFill>
                <a:effectLst/>
              </a:rPr>
              <a:t> (active in the western Pacific). </a:t>
            </a:r>
            <a:endParaRPr lang="en-US" dirty="0" smtClean="0">
              <a:solidFill>
                <a:schemeClr val="tx1"/>
              </a:solidFill>
              <a:effectLst/>
            </a:endParaRPr>
          </a:p>
          <a:p>
            <a:endParaRPr lang="en-US" dirty="0">
              <a:solidFill>
                <a:schemeClr val="tx1"/>
              </a:solidFill>
              <a:effectLst/>
            </a:endParaRPr>
          </a:p>
          <a:p>
            <a:r>
              <a:rPr lang="en-US" dirty="0" smtClean="0">
                <a:solidFill>
                  <a:schemeClr val="tx1"/>
                </a:solidFill>
                <a:effectLst/>
              </a:rPr>
              <a:t>Loop </a:t>
            </a:r>
            <a:r>
              <a:rPr lang="en-US" dirty="0">
                <a:solidFill>
                  <a:schemeClr val="tx1"/>
                </a:solidFill>
                <a:effectLst/>
              </a:rPr>
              <a:t>period is </a:t>
            </a:r>
            <a:r>
              <a:rPr lang="en-US" dirty="0" smtClean="0">
                <a:solidFill>
                  <a:schemeClr val="tx1"/>
                </a:solidFill>
                <a:effectLst/>
              </a:rPr>
              <a:t>22 </a:t>
            </a:r>
            <a:r>
              <a:rPr lang="en-US" dirty="0">
                <a:solidFill>
                  <a:schemeClr val="tx1"/>
                </a:solidFill>
                <a:effectLst/>
              </a:rPr>
              <a:t>August 2005 to </a:t>
            </a:r>
            <a:r>
              <a:rPr lang="en-US" dirty="0" smtClean="0">
                <a:solidFill>
                  <a:schemeClr val="tx1"/>
                </a:solidFill>
                <a:effectLst/>
              </a:rPr>
              <a:t>24 </a:t>
            </a:r>
            <a:r>
              <a:rPr lang="en-US" dirty="0">
                <a:solidFill>
                  <a:schemeClr val="tx1"/>
                </a:solidFill>
                <a:effectLst/>
              </a:rPr>
              <a:t>August </a:t>
            </a:r>
            <a:r>
              <a:rPr lang="en-US" dirty="0" smtClean="0">
                <a:solidFill>
                  <a:schemeClr val="tx1"/>
                </a:solidFill>
                <a:effectLst/>
              </a:rPr>
              <a:t>2005 on 3.3-km </a:t>
            </a:r>
            <a:r>
              <a:rPr lang="en-US" dirty="0">
                <a:solidFill>
                  <a:schemeClr val="tx1"/>
                </a:solidFill>
                <a:effectLst/>
              </a:rPr>
              <a:t>grid </a:t>
            </a:r>
            <a:r>
              <a:rPr lang="en-US" dirty="0" smtClean="0">
                <a:solidFill>
                  <a:schemeClr val="tx1"/>
                </a:solidFill>
                <a:effectLst/>
              </a:rPr>
              <a:t>spacing</a:t>
            </a:r>
            <a:r>
              <a:rPr lang="en-US" dirty="0">
                <a:solidFill>
                  <a:schemeClr val="tx1"/>
                </a:solidFill>
                <a:effectLst/>
              </a:rPr>
              <a:t>.</a:t>
            </a:r>
          </a:p>
        </p:txBody>
      </p:sp>
      <p:sp>
        <p:nvSpPr>
          <p:cNvPr id="8" name="Rectangle 7"/>
          <p:cNvSpPr/>
          <p:nvPr/>
        </p:nvSpPr>
        <p:spPr>
          <a:xfrm>
            <a:off x="304800" y="5855732"/>
            <a:ext cx="8521700" cy="584775"/>
          </a:xfrm>
          <a:prstGeom prst="rect">
            <a:avLst/>
          </a:prstGeom>
          <a:solidFill>
            <a:srgbClr val="FFFF00"/>
          </a:solidFill>
        </p:spPr>
        <p:txBody>
          <a:bodyPr wrap="square">
            <a:spAutoFit/>
          </a:bodyPr>
          <a:lstStyle/>
          <a:p>
            <a:r>
              <a:rPr lang="en-US" sz="1600" dirty="0" smtClean="0">
                <a:solidFill>
                  <a:schemeClr val="tx1"/>
                </a:solidFill>
                <a:effectLst/>
              </a:rPr>
              <a:t>Initial </a:t>
            </a:r>
            <a:r>
              <a:rPr lang="en-US" sz="1600" dirty="0">
                <a:solidFill>
                  <a:schemeClr val="tx1"/>
                </a:solidFill>
                <a:effectLst/>
              </a:rPr>
              <a:t>conditions and boundary conditions are 1 degree </a:t>
            </a:r>
            <a:r>
              <a:rPr lang="en-US" sz="1600" dirty="0" smtClean="0">
                <a:solidFill>
                  <a:schemeClr val="tx1"/>
                </a:solidFill>
                <a:effectLst/>
              </a:rPr>
              <a:t>reanalysis.</a:t>
            </a:r>
          </a:p>
          <a:p>
            <a:r>
              <a:rPr lang="en-US" sz="1600" dirty="0" smtClean="0">
                <a:solidFill>
                  <a:schemeClr val="tx1"/>
                </a:solidFill>
                <a:effectLst/>
              </a:rPr>
              <a:t>							Source: NCAR</a:t>
            </a:r>
            <a:endParaRPr lang="en-US" sz="1600" dirty="0">
              <a:solidFill>
                <a:schemeClr val="tx1"/>
              </a:solidFill>
              <a:effectLst/>
            </a:endParaRPr>
          </a:p>
        </p:txBody>
      </p:sp>
    </p:spTree>
    <p:extLst>
      <p:ext uri="{BB962C8B-B14F-4D97-AF65-F5344CB8AC3E}">
        <p14:creationId xmlns:p14="http://schemas.microsoft.com/office/powerpoint/2010/main" val="35635170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5" name="Text Box 7"/>
          <p:cNvSpPr txBox="1">
            <a:spLocks noChangeArrowheads="1"/>
          </p:cNvSpPr>
          <p:nvPr/>
        </p:nvSpPr>
        <p:spPr bwMode="auto">
          <a:xfrm>
            <a:off x="152400" y="5398770"/>
            <a:ext cx="2438400" cy="366713"/>
          </a:xfrm>
          <a:prstGeom prst="rect">
            <a:avLst/>
          </a:prstGeom>
          <a:solidFill>
            <a:schemeClr val="bg1"/>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chemeClr val="tx1"/>
                </a:solidFill>
                <a:effectLst/>
                <a:ea typeface="SimSun" pitchFamily="2" charset="-122"/>
              </a:rPr>
              <a:t>Future (2071-2100)</a:t>
            </a:r>
          </a:p>
        </p:txBody>
      </p:sp>
      <p:pic>
        <p:nvPicPr>
          <p:cNvPr id="130057" name="Picture 9" descr="diff-mean-temp"/>
          <p:cNvPicPr preferRelativeResize="0">
            <a:picLocks noChangeArrowheads="1"/>
          </p:cNvPicPr>
          <p:nvPr/>
        </p:nvPicPr>
        <p:blipFill>
          <a:blip r:embed="rId2" cstate="print">
            <a:extLst>
              <a:ext uri="{28A0092B-C50C-407E-A947-70E740481C1C}">
                <a14:useLocalDpi xmlns:a14="http://schemas.microsoft.com/office/drawing/2010/main" val="0"/>
              </a:ext>
            </a:extLst>
          </a:blip>
          <a:srcRect l="12000" r="6000"/>
          <a:stretch>
            <a:fillRect/>
          </a:stretch>
        </p:blipFill>
        <p:spPr bwMode="auto">
          <a:xfrm>
            <a:off x="3422164" y="1752600"/>
            <a:ext cx="31988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3200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6130833" y="4206599"/>
            <a:ext cx="2959099" cy="252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1143000" y="3833018"/>
            <a:ext cx="914400" cy="396081"/>
          </a:xfrm>
          <a:prstGeom prst="rect">
            <a:avLst/>
          </a:prstGeom>
        </p:spPr>
        <p:txBody>
          <a:bodyPr>
            <a:normAutofit fontScale="92500" lnSpcReduction="10000"/>
          </a:bodyPr>
          <a:lstStyle>
            <a:lvl1pPr algn="l" rtl="0" eaLnBrk="1" latinLnBrk="0" hangingPunct="1">
              <a:spcBef>
                <a:spcPct val="0"/>
              </a:spcBef>
              <a:buNone/>
              <a:defRPr kumimoji="0" sz="4100" b="1" kern="1200">
                <a:solidFill>
                  <a:srgbClr val="FF0000"/>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en-US" sz="2400" b="0" dirty="0" smtClean="0">
                <a:effectLst/>
                <a:latin typeface="Arial" panose="020B0604020202020204" pitchFamily="34" charset="0"/>
                <a:cs typeface="Arial" panose="020B0604020202020204" pitchFamily="34" charset="0"/>
              </a:rPr>
              <a:t>GCM</a:t>
            </a:r>
            <a:endParaRPr lang="en-US" sz="2400" b="0" dirty="0">
              <a:effectLst/>
              <a:latin typeface="Arial" panose="020B0604020202020204" pitchFamily="34" charset="0"/>
              <a:cs typeface="Arial" panose="020B0604020202020204" pitchFamily="34" charset="0"/>
            </a:endParaRPr>
          </a:p>
        </p:txBody>
      </p:sp>
      <p:sp>
        <p:nvSpPr>
          <p:cNvPr id="13" name="Rectangle 2"/>
          <p:cNvSpPr txBox="1">
            <a:spLocks noChangeArrowheads="1"/>
          </p:cNvSpPr>
          <p:nvPr/>
        </p:nvSpPr>
        <p:spPr>
          <a:xfrm>
            <a:off x="5097843" y="5090730"/>
            <a:ext cx="914400" cy="396081"/>
          </a:xfrm>
          <a:prstGeom prst="rect">
            <a:avLst/>
          </a:prstGeom>
        </p:spPr>
        <p:txBody>
          <a:bodyPr>
            <a:normAutofit fontScale="92500" lnSpcReduction="10000"/>
          </a:bodyPr>
          <a:lstStyle>
            <a:lvl1pPr algn="l" rtl="0" eaLnBrk="1" latinLnBrk="0" hangingPunct="1">
              <a:spcBef>
                <a:spcPct val="0"/>
              </a:spcBef>
              <a:buNone/>
              <a:defRPr kumimoji="0" sz="4100" b="1" kern="1200">
                <a:solidFill>
                  <a:srgbClr val="FF0000"/>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en-US" sz="2400" b="0" dirty="0" smtClean="0">
                <a:effectLst/>
                <a:latin typeface="Arial" panose="020B0604020202020204" pitchFamily="34" charset="0"/>
                <a:cs typeface="Arial" panose="020B0604020202020204" pitchFamily="34" charset="0"/>
              </a:rPr>
              <a:t>RCM</a:t>
            </a:r>
            <a:endParaRPr lang="en-US" sz="2400" b="0" dirty="0">
              <a:effectLst/>
              <a:latin typeface="Arial" panose="020B0604020202020204" pitchFamily="34" charset="0"/>
              <a:cs typeface="Arial" panose="020B0604020202020204" pitchFamily="34" charset="0"/>
            </a:endParaRPr>
          </a:p>
        </p:txBody>
      </p:sp>
      <p:sp>
        <p:nvSpPr>
          <p:cNvPr id="14" name="Title 5"/>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rgbClr val="FF0000"/>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en-US" dirty="0" smtClean="0"/>
              <a:t>Dynamical Downscaling</a:t>
            </a:r>
            <a:endParaRPr lang="en-US" dirty="0"/>
          </a:p>
        </p:txBody>
      </p:sp>
    </p:spTree>
    <p:extLst>
      <p:ext uri="{BB962C8B-B14F-4D97-AF65-F5344CB8AC3E}">
        <p14:creationId xmlns:p14="http://schemas.microsoft.com/office/powerpoint/2010/main" val="3521495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ctr">
              <a:buNone/>
            </a:pPr>
            <a:endParaRPr lang="en-US" dirty="0" smtClean="0"/>
          </a:p>
          <a:p>
            <a:pPr marL="109728" indent="0" algn="ctr">
              <a:buNone/>
            </a:pPr>
            <a:r>
              <a:rPr lang="en-US" dirty="0" smtClean="0"/>
              <a:t>y(</a:t>
            </a:r>
            <a:r>
              <a:rPr lang="en-US" dirty="0" err="1" smtClean="0"/>
              <a:t>t+t</a:t>
            </a:r>
            <a:r>
              <a:rPr lang="en-US" dirty="0"/>
              <a:t>’) =  F1(y(t))+F2(x(t</a:t>
            </a:r>
            <a:r>
              <a:rPr lang="en-US" dirty="0" smtClean="0"/>
              <a:t>))</a:t>
            </a:r>
            <a:endParaRPr lang="en-US" dirty="0"/>
          </a:p>
          <a:p>
            <a:endParaRPr lang="en-US" dirty="0"/>
          </a:p>
          <a:p>
            <a:pPr marL="624078" indent="-514350">
              <a:buFont typeface="+mj-lt"/>
              <a:buAutoNum type="arabicPeriod"/>
            </a:pPr>
            <a:r>
              <a:rPr lang="en-US" dirty="0" smtClean="0"/>
              <a:t>If </a:t>
            </a:r>
            <a:r>
              <a:rPr lang="en-US" dirty="0"/>
              <a:t>F1 and F2 are both linear, the model is linear statistical models. Otherwise models are nonlinear.</a:t>
            </a:r>
          </a:p>
          <a:p>
            <a:pPr marL="624078" indent="-514350">
              <a:buFont typeface="+mj-lt"/>
              <a:buAutoNum type="arabicPeriod"/>
            </a:pPr>
            <a:r>
              <a:rPr lang="en-US" dirty="0" smtClean="0"/>
              <a:t>If </a:t>
            </a:r>
            <a:r>
              <a:rPr lang="en-US" dirty="0"/>
              <a:t>F1=0, models are regression models</a:t>
            </a:r>
          </a:p>
          <a:p>
            <a:pPr marL="624078" indent="-514350">
              <a:buFont typeface="+mj-lt"/>
              <a:buAutoNum type="arabicPeriod"/>
            </a:pPr>
            <a:r>
              <a:rPr lang="en-US" dirty="0" smtClean="0"/>
              <a:t>If </a:t>
            </a:r>
            <a:r>
              <a:rPr lang="en-US" dirty="0"/>
              <a:t>F2=0, models are Markov models.</a:t>
            </a:r>
          </a:p>
          <a:p>
            <a:endParaRPr lang="en-US"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4</a:t>
            </a:fld>
            <a:endParaRPr lang="en-US" altLang="en-US"/>
          </a:p>
        </p:txBody>
      </p:sp>
      <p:sp>
        <p:nvSpPr>
          <p:cNvPr id="4" name="Title 3"/>
          <p:cNvSpPr>
            <a:spLocks noGrp="1"/>
          </p:cNvSpPr>
          <p:nvPr>
            <p:ph type="title"/>
          </p:nvPr>
        </p:nvSpPr>
        <p:spPr/>
        <p:txBody>
          <a:bodyPr/>
          <a:lstStyle/>
          <a:p>
            <a:r>
              <a:rPr lang="en-US" dirty="0"/>
              <a:t>Statistical models</a:t>
            </a:r>
          </a:p>
        </p:txBody>
      </p:sp>
    </p:spTree>
    <p:extLst>
      <p:ext uri="{BB962C8B-B14F-4D97-AF65-F5344CB8AC3E}">
        <p14:creationId xmlns:p14="http://schemas.microsoft.com/office/powerpoint/2010/main" val="12868212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EE82E1-6F4F-47B0-B27D-F7BA09454650}" type="slidenum">
              <a:rPr lang="en-US" altLang="en-US" smtClean="0"/>
              <a:pPr/>
              <a:t>40</a:t>
            </a:fld>
            <a:endParaRPr lang="en-US" altLang="en-U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0"/>
            <a:ext cx="906681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3780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4294967295"/>
          </p:nvPr>
        </p:nvSpPr>
        <p:spPr>
          <a:xfrm>
            <a:off x="457200" y="6248400"/>
            <a:ext cx="2133600" cy="457200"/>
          </a:xfrm>
          <a:prstGeom prst="rect">
            <a:avLst/>
          </a:prstGeom>
        </p:spPr>
        <p:txBody>
          <a:bodyPr/>
          <a:lstStyle/>
          <a:p>
            <a:pPr>
              <a:defRPr/>
            </a:pPr>
            <a:fld id="{0CAE0987-E407-4563-BFC3-DDBFC418D8A7}" type="datetime9">
              <a:rPr lang="en-US" altLang="en-US"/>
              <a:pPr>
                <a:defRPr/>
              </a:pPr>
              <a:t>11/13/2016 9:31:09 PM</a:t>
            </a:fld>
            <a:endParaRPr lang="en-US" altLang="en-US"/>
          </a:p>
        </p:txBody>
      </p:sp>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ltLang="en-US"/>
              <a:t>UNBC</a:t>
            </a:r>
          </a:p>
        </p:txBody>
      </p:sp>
      <p:sp>
        <p:nvSpPr>
          <p:cNvPr id="5" name="Slide Number Placeholder 5"/>
          <p:cNvSpPr>
            <a:spLocks noGrp="1"/>
          </p:cNvSpPr>
          <p:nvPr>
            <p:ph type="sldNum" sz="quarter" idx="12"/>
          </p:nvPr>
        </p:nvSpPr>
        <p:spPr/>
        <p:txBody>
          <a:bodyPr/>
          <a:lstStyle/>
          <a:p>
            <a:pPr>
              <a:defRPr/>
            </a:pPr>
            <a:fld id="{8C56AAD3-BC5C-4504-8224-7F7DBB5272CF}" type="slidenum">
              <a:rPr lang="en-US" altLang="en-US"/>
              <a:pPr>
                <a:defRPr/>
              </a:pPr>
              <a:t>41</a:t>
            </a:fld>
            <a:endParaRPr lang="en-US" altLang="en-US"/>
          </a:p>
        </p:txBody>
      </p:sp>
      <p:sp>
        <p:nvSpPr>
          <p:cNvPr id="34821" name="Rectangle 3"/>
          <p:cNvSpPr>
            <a:spLocks noGrp="1" noChangeArrowheads="1"/>
          </p:cNvSpPr>
          <p:nvPr>
            <p:ph type="body" idx="1"/>
          </p:nvPr>
        </p:nvSpPr>
        <p:spPr>
          <a:xfrm>
            <a:off x="533400" y="838200"/>
            <a:ext cx="8229600" cy="5029200"/>
          </a:xfrm>
        </p:spPr>
        <p:txBody>
          <a:bodyPr/>
          <a:lstStyle/>
          <a:p>
            <a:pPr eaLnBrk="1" hangingPunct="1">
              <a:lnSpc>
                <a:spcPct val="80000"/>
              </a:lnSpc>
            </a:pPr>
            <a:r>
              <a:rPr lang="en-US" altLang="en-US" sz="3600" smtClean="0">
                <a:solidFill>
                  <a:srgbClr val="990353"/>
                </a:solidFill>
              </a:rPr>
              <a:t>equilibrium climate simulation</a:t>
            </a:r>
            <a:r>
              <a:rPr lang="en-US" altLang="en-US" sz="2800" smtClean="0"/>
              <a:t> </a:t>
            </a:r>
          </a:p>
          <a:p>
            <a:pPr eaLnBrk="1" hangingPunct="1">
              <a:lnSpc>
                <a:spcPct val="80000"/>
              </a:lnSpc>
              <a:buFontTx/>
              <a:buNone/>
            </a:pPr>
            <a:r>
              <a:rPr lang="en-US" altLang="en-US" sz="2800" smtClean="0"/>
              <a:t>   greenhouse gas concentrations are suddenly changed (typically from pre-industrial values to twice pre-industrial values) and the model allowed to come into equilibrium with the new forcing. </a:t>
            </a:r>
          </a:p>
          <a:p>
            <a:pPr eaLnBrk="1" hangingPunct="1">
              <a:lnSpc>
                <a:spcPct val="80000"/>
              </a:lnSpc>
            </a:pPr>
            <a:r>
              <a:rPr lang="en-US" altLang="en-US" sz="3600" smtClean="0">
                <a:solidFill>
                  <a:srgbClr val="990353"/>
                </a:solidFill>
              </a:rPr>
              <a:t>transient climate simulation</a:t>
            </a:r>
            <a:endParaRPr lang="en-US" altLang="en-US" sz="2800" smtClean="0"/>
          </a:p>
          <a:p>
            <a:pPr eaLnBrk="1" hangingPunct="1">
              <a:lnSpc>
                <a:spcPct val="80000"/>
              </a:lnSpc>
              <a:buFontTx/>
              <a:buNone/>
            </a:pPr>
            <a:r>
              <a:rPr lang="en-US" altLang="en-US" sz="2800" smtClean="0"/>
              <a:t>   a mode of running a global climate model in which a period of time (typically 1850-2100) is simulated with continuously-varying concentrations of greenhouse gases so that the climate of the model represents a realistic mode of possible change in the real world. </a:t>
            </a:r>
          </a:p>
        </p:txBody>
      </p:sp>
    </p:spTree>
    <p:extLst>
      <p:ext uri="{BB962C8B-B14F-4D97-AF65-F5344CB8AC3E}">
        <p14:creationId xmlns:p14="http://schemas.microsoft.com/office/powerpoint/2010/main" val="5716223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4294967295"/>
          </p:nvPr>
        </p:nvSpPr>
        <p:spPr>
          <a:xfrm>
            <a:off x="457200" y="6248400"/>
            <a:ext cx="2133600" cy="457200"/>
          </a:xfrm>
          <a:prstGeom prst="rect">
            <a:avLst/>
          </a:prstGeom>
        </p:spPr>
        <p:txBody>
          <a:bodyPr/>
          <a:lstStyle/>
          <a:p>
            <a:pPr>
              <a:defRPr/>
            </a:pPr>
            <a:fld id="{01154ACC-5EA1-4CFD-A2E4-D62DCCCCE7A8}" type="datetime9">
              <a:rPr lang="en-US" altLang="en-US"/>
              <a:pPr>
                <a:defRPr/>
              </a:pPr>
              <a:t>11/13/2016 9:31:09 PM</a:t>
            </a:fld>
            <a:endParaRPr lang="en-US" altLang="en-US"/>
          </a:p>
        </p:txBody>
      </p:sp>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ltLang="en-US"/>
              <a:t>UNBC</a:t>
            </a:r>
          </a:p>
        </p:txBody>
      </p:sp>
      <p:sp>
        <p:nvSpPr>
          <p:cNvPr id="5" name="Slide Number Placeholder 5"/>
          <p:cNvSpPr>
            <a:spLocks noGrp="1"/>
          </p:cNvSpPr>
          <p:nvPr>
            <p:ph type="sldNum" sz="quarter" idx="12"/>
          </p:nvPr>
        </p:nvSpPr>
        <p:spPr/>
        <p:txBody>
          <a:bodyPr/>
          <a:lstStyle/>
          <a:p>
            <a:pPr>
              <a:defRPr/>
            </a:pPr>
            <a:fld id="{5E31B0CC-517E-464B-A9AC-8263A69839C6}" type="slidenum">
              <a:rPr lang="en-US" altLang="en-US"/>
              <a:pPr>
                <a:defRPr/>
              </a:pPr>
              <a:t>42</a:t>
            </a:fld>
            <a:endParaRPr lang="en-US" altLang="en-US"/>
          </a:p>
        </p:txBody>
      </p:sp>
      <p:pic>
        <p:nvPicPr>
          <p:cNvPr id="35845" name="Picture 2" descr="Global_Warming_Predi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76962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1135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C8262E0E-987F-4B08-8C5B-DF97BEF70EB4}" type="slidenum">
              <a:rPr lang="en-US" altLang="en-US"/>
              <a:pPr>
                <a:defRPr/>
              </a:pPr>
              <a:t>43</a:t>
            </a:fld>
            <a:endParaRPr lang="en-US" altLang="en-US"/>
          </a:p>
        </p:txBody>
      </p:sp>
      <p:sp>
        <p:nvSpPr>
          <p:cNvPr id="4" name="Date Placeholder 4"/>
          <p:cNvSpPr>
            <a:spLocks noGrp="1"/>
          </p:cNvSpPr>
          <p:nvPr>
            <p:ph type="dt" sz="quarter" idx="4294967295"/>
          </p:nvPr>
        </p:nvSpPr>
        <p:spPr>
          <a:xfrm>
            <a:off x="0" y="6248400"/>
            <a:ext cx="2133600" cy="457200"/>
          </a:xfrm>
          <a:prstGeom prst="rect">
            <a:avLst/>
          </a:prstGeom>
        </p:spPr>
        <p:txBody>
          <a:bodyPr/>
          <a:lstStyle/>
          <a:p>
            <a:pPr>
              <a:defRPr/>
            </a:pPr>
            <a:fld id="{0A8AF58E-053F-4024-80A4-67F72712CAA7}" type="datetime9">
              <a:rPr lang="en-US" altLang="en-US"/>
              <a:pPr>
                <a:defRPr/>
              </a:pPr>
              <a:t>11/13/2016 9:31:09 PM</a:t>
            </a:fld>
            <a:endParaRPr lang="en-US" altLang="en-US"/>
          </a:p>
        </p:txBody>
      </p:sp>
      <p:sp>
        <p:nvSpPr>
          <p:cNvPr id="5" name="Footer Placeholder 5"/>
          <p:cNvSpPr>
            <a:spLocks noGrp="1"/>
          </p:cNvSpPr>
          <p:nvPr>
            <p:ph type="ftr" sz="quarter" idx="4294967295"/>
          </p:nvPr>
        </p:nvSpPr>
        <p:spPr>
          <a:xfrm>
            <a:off x="0" y="6248400"/>
            <a:ext cx="2895600" cy="457200"/>
          </a:xfrm>
          <a:prstGeom prst="rect">
            <a:avLst/>
          </a:prstGeom>
        </p:spPr>
        <p:txBody>
          <a:bodyPr/>
          <a:lstStyle/>
          <a:p>
            <a:pPr>
              <a:defRPr/>
            </a:pPr>
            <a:r>
              <a:rPr lang="en-US" altLang="en-US"/>
              <a:t>UNBC</a:t>
            </a:r>
          </a:p>
        </p:txBody>
      </p:sp>
      <p:sp>
        <p:nvSpPr>
          <p:cNvPr id="154631" name="Rectangle 7"/>
          <p:cNvSpPr>
            <a:spLocks noGrp="1" noChangeArrowheads="1"/>
          </p:cNvSpPr>
          <p:nvPr>
            <p:ph type="title" idx="4294967295"/>
          </p:nvPr>
        </p:nvSpPr>
        <p:spPr>
          <a:xfrm>
            <a:off x="304800" y="152400"/>
            <a:ext cx="8382000" cy="149383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lgn="l" eaLnBrk="1" hangingPunct="1">
              <a:defRPr/>
            </a:pPr>
            <a:r>
              <a:rPr lang="en-US" altLang="en-US" sz="1800" i="1" dirty="0" smtClean="0">
                <a:solidFill>
                  <a:srgbClr val="00B050"/>
                </a:solidFill>
              </a:rPr>
              <a:t>Global mean near-surface temperatures from observations (black) and as obtained from 58 simulations produced by 14 different climate models driven by both natural and human-caused factors that influence climate. The mean of all these runs is also shown (thick red line). Temperature anomalies are shown relative to the 1901 to 1950 mean. Vertical grey lines indicate the timing of major volcanic eruptions. </a:t>
            </a:r>
          </a:p>
        </p:txBody>
      </p:sp>
      <p:pic>
        <p:nvPicPr>
          <p:cNvPr id="33798" name="Picture 9" descr="Fig 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752600"/>
            <a:ext cx="8915400" cy="3406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6265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Initial </a:t>
            </a:r>
            <a:r>
              <a:rPr lang="en-US" dirty="0"/>
              <a:t>conditions,</a:t>
            </a:r>
          </a:p>
          <a:p>
            <a:r>
              <a:rPr lang="en-US" dirty="0"/>
              <a:t>Boundary conditions,</a:t>
            </a:r>
          </a:p>
          <a:p>
            <a:r>
              <a:rPr lang="en-US" dirty="0" smtClean="0"/>
              <a:t>Parameterizations </a:t>
            </a:r>
            <a:r>
              <a:rPr lang="en-US" dirty="0"/>
              <a:t>and model structure</a:t>
            </a:r>
            <a:endParaRPr lang="en-US" dirty="0" smtClean="0"/>
          </a:p>
          <a:p>
            <a:r>
              <a:rPr lang="en-US" dirty="0" smtClean="0"/>
              <a:t>Ability </a:t>
            </a:r>
            <a:r>
              <a:rPr lang="en-US" dirty="0"/>
              <a:t>to reproduce observed features of  current and past climate </a:t>
            </a:r>
            <a:r>
              <a:rPr lang="en-US" dirty="0" smtClean="0"/>
              <a:t>change</a:t>
            </a:r>
          </a:p>
          <a:p>
            <a:r>
              <a:rPr lang="en-US" altLang="en-US" dirty="0"/>
              <a:t>A</a:t>
            </a:r>
            <a:r>
              <a:rPr lang="en-US" altLang="en-US" dirty="0" smtClean="0"/>
              <a:t>lbedo errors</a:t>
            </a:r>
          </a:p>
          <a:p>
            <a:r>
              <a:rPr lang="en-US" altLang="en-US" dirty="0"/>
              <a:t>E</a:t>
            </a:r>
            <a:r>
              <a:rPr lang="en-US" altLang="en-US" dirty="0" smtClean="0"/>
              <a:t>xternal </a:t>
            </a:r>
            <a:r>
              <a:rPr lang="en-US" altLang="en-US" dirty="0"/>
              <a:t>factors not taken into </a:t>
            </a:r>
            <a:r>
              <a:rPr lang="en-US" altLang="en-US" dirty="0" smtClean="0"/>
              <a:t>consideration</a:t>
            </a:r>
          </a:p>
          <a:p>
            <a:r>
              <a:rPr lang="en-US" altLang="en-US" dirty="0" smtClean="0"/>
              <a:t>model resolution</a:t>
            </a:r>
          </a:p>
          <a:p>
            <a:r>
              <a:rPr lang="en-US" altLang="en-US" dirty="0" smtClean="0"/>
              <a:t>The </a:t>
            </a:r>
            <a:r>
              <a:rPr lang="en-US" altLang="en-US" dirty="0"/>
              <a:t>role of clouds on climate changes  </a:t>
            </a:r>
          </a:p>
          <a:p>
            <a:endParaRPr lang="en-US" dirty="0"/>
          </a:p>
          <a:p>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44</a:t>
            </a:fld>
            <a:endParaRPr lang="en-US" altLang="en-US"/>
          </a:p>
        </p:txBody>
      </p:sp>
      <p:sp>
        <p:nvSpPr>
          <p:cNvPr id="6" name="Title 5"/>
          <p:cNvSpPr>
            <a:spLocks noGrp="1"/>
          </p:cNvSpPr>
          <p:nvPr>
            <p:ph type="title"/>
          </p:nvPr>
        </p:nvSpPr>
        <p:spPr/>
        <p:txBody>
          <a:bodyPr/>
          <a:lstStyle/>
          <a:p>
            <a:r>
              <a:rPr lang="en-US" altLang="en-US" dirty="0" smtClean="0"/>
              <a:t>Confidence of climate </a:t>
            </a:r>
            <a:r>
              <a:rPr lang="en-US" altLang="en-US" dirty="0"/>
              <a:t>Modeling</a:t>
            </a:r>
            <a:endParaRPr lang="en-US" dirty="0"/>
          </a:p>
        </p:txBody>
      </p:sp>
    </p:spTree>
    <p:extLst>
      <p:ext uri="{BB962C8B-B14F-4D97-AF65-F5344CB8AC3E}">
        <p14:creationId xmlns:p14="http://schemas.microsoft.com/office/powerpoint/2010/main" val="41934159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4294967295"/>
          </p:nvPr>
        </p:nvSpPr>
        <p:spPr>
          <a:xfrm>
            <a:off x="457200" y="6248400"/>
            <a:ext cx="2133600" cy="457200"/>
          </a:xfrm>
          <a:prstGeom prst="rect">
            <a:avLst/>
          </a:prstGeom>
        </p:spPr>
        <p:txBody>
          <a:bodyPr/>
          <a:lstStyle/>
          <a:p>
            <a:pPr>
              <a:defRPr/>
            </a:pPr>
            <a:fld id="{C47CA1C1-6955-4592-A124-3F946A53D471}" type="datetime9">
              <a:rPr lang="en-US" altLang="en-US"/>
              <a:pPr>
                <a:defRPr/>
              </a:pPr>
              <a:t>11/13/2016 9:31:09 PM</a:t>
            </a:fld>
            <a:endParaRPr lang="en-US" altLang="en-US"/>
          </a:p>
        </p:txBody>
      </p:sp>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ltLang="en-US"/>
              <a:t>UNBC</a:t>
            </a:r>
          </a:p>
        </p:txBody>
      </p:sp>
      <p:sp>
        <p:nvSpPr>
          <p:cNvPr id="5" name="Slide Number Placeholder 5"/>
          <p:cNvSpPr>
            <a:spLocks noGrp="1"/>
          </p:cNvSpPr>
          <p:nvPr>
            <p:ph type="sldNum" sz="quarter" idx="12"/>
          </p:nvPr>
        </p:nvSpPr>
        <p:spPr/>
        <p:txBody>
          <a:bodyPr/>
          <a:lstStyle/>
          <a:p>
            <a:pPr>
              <a:defRPr/>
            </a:pPr>
            <a:fld id="{3F4131C3-0A42-48A8-9954-DC5B6D5D8B08}" type="slidenum">
              <a:rPr lang="en-US" altLang="en-US"/>
              <a:pPr>
                <a:defRPr/>
              </a:pPr>
              <a:t>45</a:t>
            </a:fld>
            <a:endParaRPr lang="en-US" altLang="en-US"/>
          </a:p>
        </p:txBody>
      </p:sp>
      <p:sp>
        <p:nvSpPr>
          <p:cNvPr id="39941" name="Rectangle 3"/>
          <p:cNvSpPr>
            <a:spLocks noGrp="1" noChangeArrowheads="1"/>
          </p:cNvSpPr>
          <p:nvPr>
            <p:ph type="body" idx="1"/>
          </p:nvPr>
        </p:nvSpPr>
        <p:spPr>
          <a:xfrm>
            <a:off x="609600" y="457200"/>
            <a:ext cx="8534400" cy="5486400"/>
          </a:xfrm>
        </p:spPr>
        <p:txBody>
          <a:bodyPr/>
          <a:lstStyle/>
          <a:p>
            <a:pPr marL="109728" indent="0" eaLnBrk="1" hangingPunct="1">
              <a:buNone/>
            </a:pPr>
            <a:r>
              <a:rPr lang="en-US" altLang="en-US" dirty="0" smtClean="0"/>
              <a:t>   </a:t>
            </a:r>
            <a:r>
              <a:rPr lang="en-US" altLang="en-US" dirty="0" smtClean="0">
                <a:solidFill>
                  <a:srgbClr val="FF0000"/>
                </a:solidFill>
              </a:rPr>
              <a:t>Evidence of model reliability:</a:t>
            </a:r>
          </a:p>
          <a:p>
            <a:pPr eaLnBrk="1" hangingPunct="1"/>
            <a:endParaRPr lang="en-US" altLang="en-US" dirty="0" smtClean="0"/>
          </a:p>
          <a:p>
            <a:pPr eaLnBrk="1" hangingPunct="1">
              <a:buFontTx/>
              <a:buNone/>
            </a:pPr>
            <a:r>
              <a:rPr lang="en-US" altLang="en-US" dirty="0" smtClean="0"/>
              <a:t>   (1) The model mean exhibits good agreement with observations. </a:t>
            </a:r>
          </a:p>
          <a:p>
            <a:pPr eaLnBrk="1" hangingPunct="1">
              <a:buFontTx/>
              <a:buNone/>
            </a:pPr>
            <a:r>
              <a:rPr lang="en-US" altLang="en-US" dirty="0" smtClean="0"/>
              <a:t>   (2) Surface air temperature is particularly well simulated. </a:t>
            </a:r>
          </a:p>
          <a:p>
            <a:pPr eaLnBrk="1" hangingPunct="1">
              <a:buFontTx/>
              <a:buNone/>
            </a:pPr>
            <a:r>
              <a:rPr lang="en-US" altLang="en-US" dirty="0" smtClean="0"/>
              <a:t>   (3) For nearly all models the </a:t>
            </a:r>
            <a:r>
              <a:rPr lang="en-US" altLang="en-US" dirty="0" err="1" smtClean="0"/>
              <a:t>r.m.s</a:t>
            </a:r>
            <a:r>
              <a:rPr lang="en-US" altLang="en-US" dirty="0" smtClean="0"/>
              <a:t>. error in zonal- and annual-mean surface air temperature is small compared with its natural variability. </a:t>
            </a:r>
          </a:p>
          <a:p>
            <a:pPr eaLnBrk="1" hangingPunct="1">
              <a:buFontTx/>
              <a:buNone/>
            </a:pPr>
            <a:r>
              <a:rPr lang="en-US" altLang="en-US" dirty="0" smtClean="0"/>
              <a:t>  </a:t>
            </a:r>
          </a:p>
        </p:txBody>
      </p:sp>
    </p:spTree>
    <p:extLst>
      <p:ext uri="{BB962C8B-B14F-4D97-AF65-F5344CB8AC3E}">
        <p14:creationId xmlns:p14="http://schemas.microsoft.com/office/powerpoint/2010/main" val="7151334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The individual models often exhibit worse agreement with observations</a:t>
            </a:r>
            <a:r>
              <a:rPr lang="en-US" dirty="0" smtClean="0"/>
              <a:t>.</a:t>
            </a:r>
          </a:p>
          <a:p>
            <a:endParaRPr lang="en-US" dirty="0"/>
          </a:p>
          <a:p>
            <a:r>
              <a:rPr lang="en-US" dirty="0"/>
              <a:t>All models have shortcomings in their simulations of the present day </a:t>
            </a:r>
            <a:r>
              <a:rPr lang="en-US" dirty="0" smtClean="0"/>
              <a:t>climate, </a:t>
            </a:r>
            <a:r>
              <a:rPr lang="en-US" dirty="0"/>
              <a:t>which might limit the accuracy of predictions of future climate change</a:t>
            </a:r>
            <a:r>
              <a:rPr lang="en-US" dirty="0" smtClean="0"/>
              <a:t>.</a:t>
            </a:r>
          </a:p>
          <a:p>
            <a:endParaRPr lang="en-US" dirty="0"/>
          </a:p>
          <a:p>
            <a:r>
              <a:rPr lang="en-US" dirty="0" smtClean="0"/>
              <a:t>Coupled </a:t>
            </a:r>
            <a:r>
              <a:rPr lang="en-US" dirty="0"/>
              <a:t>climate models do not simulate with reasonable accuracy clouds and some related hydrological processes.</a:t>
            </a:r>
          </a:p>
          <a:p>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46</a:t>
            </a:fld>
            <a:endParaRPr lang="en-US" altLang="en-US"/>
          </a:p>
        </p:txBody>
      </p:sp>
      <p:sp>
        <p:nvSpPr>
          <p:cNvPr id="6" name="Title 5"/>
          <p:cNvSpPr>
            <a:spLocks noGrp="1"/>
          </p:cNvSpPr>
          <p:nvPr>
            <p:ph type="title"/>
          </p:nvPr>
        </p:nvSpPr>
        <p:spPr/>
        <p:txBody>
          <a:bodyPr/>
          <a:lstStyle/>
          <a:p>
            <a:r>
              <a:rPr lang="en-US" dirty="0"/>
              <a:t>Evidence of some uncertainties</a:t>
            </a:r>
          </a:p>
        </p:txBody>
      </p:sp>
    </p:spTree>
    <p:extLst>
      <p:ext uri="{BB962C8B-B14F-4D97-AF65-F5344CB8AC3E}">
        <p14:creationId xmlns:p14="http://schemas.microsoft.com/office/powerpoint/2010/main" val="2361085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4294967295"/>
          </p:nvPr>
        </p:nvSpPr>
        <p:spPr>
          <a:xfrm>
            <a:off x="457200" y="6248400"/>
            <a:ext cx="2133600" cy="457200"/>
          </a:xfrm>
          <a:prstGeom prst="rect">
            <a:avLst/>
          </a:prstGeom>
        </p:spPr>
        <p:txBody>
          <a:bodyPr/>
          <a:lstStyle/>
          <a:p>
            <a:pPr>
              <a:defRPr/>
            </a:pPr>
            <a:fld id="{9D8F3AC2-3BC2-4AF7-9B25-633F98738077}" type="datetime9">
              <a:rPr lang="en-US" altLang="en-US"/>
              <a:pPr>
                <a:defRPr/>
              </a:pPr>
              <a:t>11/13/2016 9:31:09 PM</a:t>
            </a:fld>
            <a:endParaRPr lang="en-US" altLang="en-US"/>
          </a:p>
        </p:txBody>
      </p:sp>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ltLang="en-US"/>
              <a:t>UNBC</a:t>
            </a:r>
          </a:p>
        </p:txBody>
      </p:sp>
      <p:sp>
        <p:nvSpPr>
          <p:cNvPr id="5" name="Slide Number Placeholder 5"/>
          <p:cNvSpPr>
            <a:spLocks noGrp="1"/>
          </p:cNvSpPr>
          <p:nvPr>
            <p:ph type="sldNum" sz="quarter" idx="12"/>
          </p:nvPr>
        </p:nvSpPr>
        <p:spPr/>
        <p:txBody>
          <a:bodyPr/>
          <a:lstStyle/>
          <a:p>
            <a:pPr>
              <a:defRPr/>
            </a:pPr>
            <a:fld id="{FC4B3F11-DC90-4D2C-8076-D3B0495C06B1}" type="slidenum">
              <a:rPr lang="en-US" altLang="en-US"/>
              <a:pPr>
                <a:defRPr/>
              </a:pPr>
              <a:t>47</a:t>
            </a:fld>
            <a:endParaRPr lang="en-US" altLang="en-US"/>
          </a:p>
        </p:txBody>
      </p:sp>
      <p:pic>
        <p:nvPicPr>
          <p:cNvPr id="32773" name="Picture 2" descr="GCM_temp_anomalies_3_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0010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9019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C8262E0E-987F-4B08-8C5B-DF97BEF70EB4}" type="slidenum">
              <a:rPr lang="en-US" altLang="en-US"/>
              <a:pPr>
                <a:defRPr/>
              </a:pPr>
              <a:t>48</a:t>
            </a:fld>
            <a:endParaRPr lang="en-US" altLang="en-US"/>
          </a:p>
        </p:txBody>
      </p:sp>
      <p:sp>
        <p:nvSpPr>
          <p:cNvPr id="4" name="Date Placeholder 4"/>
          <p:cNvSpPr>
            <a:spLocks noGrp="1"/>
          </p:cNvSpPr>
          <p:nvPr>
            <p:ph type="dt" sz="quarter" idx="4294967295"/>
          </p:nvPr>
        </p:nvSpPr>
        <p:spPr>
          <a:xfrm>
            <a:off x="0" y="6248400"/>
            <a:ext cx="2133600" cy="457200"/>
          </a:xfrm>
          <a:prstGeom prst="rect">
            <a:avLst/>
          </a:prstGeom>
        </p:spPr>
        <p:txBody>
          <a:bodyPr/>
          <a:lstStyle/>
          <a:p>
            <a:pPr>
              <a:defRPr/>
            </a:pPr>
            <a:fld id="{0A8AF58E-053F-4024-80A4-67F72712CAA7}" type="datetime9">
              <a:rPr lang="en-US" altLang="en-US"/>
              <a:pPr>
                <a:defRPr/>
              </a:pPr>
              <a:t>11/13/2016 9:31:10 PM</a:t>
            </a:fld>
            <a:endParaRPr lang="en-US" altLang="en-US"/>
          </a:p>
        </p:txBody>
      </p:sp>
      <p:sp>
        <p:nvSpPr>
          <p:cNvPr id="5" name="Footer Placeholder 5"/>
          <p:cNvSpPr>
            <a:spLocks noGrp="1"/>
          </p:cNvSpPr>
          <p:nvPr>
            <p:ph type="ftr" sz="quarter" idx="4294967295"/>
          </p:nvPr>
        </p:nvSpPr>
        <p:spPr>
          <a:xfrm>
            <a:off x="0" y="6248400"/>
            <a:ext cx="2895600" cy="457200"/>
          </a:xfrm>
          <a:prstGeom prst="rect">
            <a:avLst/>
          </a:prstGeom>
        </p:spPr>
        <p:txBody>
          <a:bodyPr/>
          <a:lstStyle/>
          <a:p>
            <a:pPr>
              <a:defRPr/>
            </a:pPr>
            <a:r>
              <a:rPr lang="en-US" altLang="en-US"/>
              <a:t>UNBC</a:t>
            </a:r>
          </a:p>
        </p:txBody>
      </p:sp>
      <p:sp>
        <p:nvSpPr>
          <p:cNvPr id="154631" name="Rectangle 7"/>
          <p:cNvSpPr>
            <a:spLocks noGrp="1" noChangeArrowheads="1"/>
          </p:cNvSpPr>
          <p:nvPr>
            <p:ph type="title" idx="4294967295"/>
          </p:nvPr>
        </p:nvSpPr>
        <p:spPr>
          <a:xfrm>
            <a:off x="304800" y="152400"/>
            <a:ext cx="8382000" cy="149383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lgn="l" eaLnBrk="1" hangingPunct="1">
              <a:defRPr/>
            </a:pPr>
            <a:r>
              <a:rPr lang="en-US" altLang="en-US" sz="1800" i="1" dirty="0" smtClean="0">
                <a:solidFill>
                  <a:srgbClr val="00B050"/>
                </a:solidFill>
              </a:rPr>
              <a:t>Global mean near-surface temperatures from observations (black) and as obtained from 58 simulations produced by 14 different climate models driven by both natural and human-caused factors that influence climate. The mean of all these runs is also shown (thick red line). Temperature anomalies are shown relative to the 1901 to 1950 mean. Vertical grey lines indicate the timing of major volcanic eruptions. </a:t>
            </a:r>
          </a:p>
        </p:txBody>
      </p:sp>
      <p:pic>
        <p:nvPicPr>
          <p:cNvPr id="33798" name="Picture 9" descr="Fig 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752600"/>
            <a:ext cx="8915400" cy="3406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324614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l="9262" t="21895" r="7893" b="21426"/>
          <a:stretch>
            <a:fillRect/>
          </a:stretch>
        </p:blipFill>
        <p:spPr bwMode="auto">
          <a:xfrm>
            <a:off x="304800" y="1106488"/>
            <a:ext cx="868680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190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US" sz="3200" dirty="0"/>
              <a:t>t’ is the time interval. When t’=0, there is no time ahead for </a:t>
            </a:r>
            <a:r>
              <a:rPr lang="en-US" sz="3200" dirty="0" smtClean="0"/>
              <a:t>prediction </a:t>
            </a:r>
            <a:r>
              <a:rPr lang="en-US" sz="3200" dirty="0"/>
              <a:t>i.e</a:t>
            </a:r>
            <a:r>
              <a:rPr lang="en-US" sz="3200" dirty="0" smtClean="0"/>
              <a:t>. </a:t>
            </a:r>
            <a:r>
              <a:rPr lang="en-US" sz="3200" dirty="0"/>
              <a:t>prediction is simultaneous.   </a:t>
            </a:r>
          </a:p>
          <a:p>
            <a:endParaRPr lang="en-US" sz="3200" dirty="0"/>
          </a:p>
          <a:p>
            <a:r>
              <a:rPr lang="en-US" sz="3200" dirty="0"/>
              <a:t>      </a:t>
            </a:r>
            <a:r>
              <a:rPr lang="en-US" sz="3200" dirty="0" err="1" smtClean="0"/>
              <a:t>Univariate</a:t>
            </a:r>
            <a:r>
              <a:rPr lang="en-US" sz="3200" dirty="0" smtClean="0"/>
              <a:t> </a:t>
            </a:r>
            <a:r>
              <a:rPr lang="en-US" sz="3200" dirty="0"/>
              <a:t>and Multiple Regression </a:t>
            </a:r>
          </a:p>
          <a:p>
            <a:r>
              <a:rPr lang="en-US" sz="3200" dirty="0"/>
              <a:t>      </a:t>
            </a:r>
            <a:r>
              <a:rPr lang="en-US" sz="3200" dirty="0" smtClean="0"/>
              <a:t>Markov </a:t>
            </a:r>
            <a:r>
              <a:rPr lang="en-US" sz="3200" dirty="0"/>
              <a:t>models or Auto-Regression </a:t>
            </a:r>
          </a:p>
          <a:p>
            <a:r>
              <a:rPr lang="en-US" sz="3200" dirty="0"/>
              <a:t>      </a:t>
            </a:r>
            <a:r>
              <a:rPr lang="en-US" sz="3200" dirty="0" smtClean="0"/>
              <a:t>Neural </a:t>
            </a:r>
            <a:r>
              <a:rPr lang="en-US" sz="3200" dirty="0"/>
              <a:t>Network </a:t>
            </a:r>
          </a:p>
          <a:p>
            <a:endParaRPr lang="en-US" sz="3200"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5</a:t>
            </a:fld>
            <a:endParaRPr lang="en-US" altLang="en-US"/>
          </a:p>
        </p:txBody>
      </p:sp>
      <p:sp>
        <p:nvSpPr>
          <p:cNvPr id="4" name="Title 3"/>
          <p:cNvSpPr>
            <a:spLocks noGrp="1"/>
          </p:cNvSpPr>
          <p:nvPr>
            <p:ph type="title"/>
          </p:nvPr>
        </p:nvSpPr>
        <p:spPr/>
        <p:txBody>
          <a:bodyPr>
            <a:normAutofit fontScale="90000"/>
          </a:bodyPr>
          <a:lstStyle/>
          <a:p>
            <a:r>
              <a:rPr lang="en-US" dirty="0" smtClean="0"/>
              <a:t>Several </a:t>
            </a:r>
            <a:r>
              <a:rPr lang="en-US" dirty="0"/>
              <a:t>common statistical models</a:t>
            </a:r>
          </a:p>
        </p:txBody>
      </p:sp>
    </p:spTree>
    <p:extLst>
      <p:ext uri="{BB962C8B-B14F-4D97-AF65-F5344CB8AC3E}">
        <p14:creationId xmlns:p14="http://schemas.microsoft.com/office/powerpoint/2010/main" val="2948403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p:cNvSpPr>
            <a:spLocks noGrp="1"/>
          </p:cNvSpPr>
          <p:nvPr>
            <p:ph type="sldNum" sz="quarter" idx="12"/>
          </p:nvPr>
        </p:nvSpPr>
        <p:spPr>
          <a:noFill/>
        </p:spPr>
        <p:txBody>
          <a:bodyPr/>
          <a:lstStyle>
            <a:lvl1pPr>
              <a:defRPr sz="2000" b="1">
                <a:solidFill>
                  <a:schemeClr val="tx1"/>
                </a:solidFill>
                <a:latin typeface="Helvetica" pitchFamily="34" charset="0"/>
              </a:defRPr>
            </a:lvl1pPr>
            <a:lvl2pPr marL="742950" indent="-285750">
              <a:defRPr sz="2000" b="1">
                <a:solidFill>
                  <a:schemeClr val="tx1"/>
                </a:solidFill>
                <a:latin typeface="Helvetica" pitchFamily="34" charset="0"/>
              </a:defRPr>
            </a:lvl2pPr>
            <a:lvl3pPr marL="1143000" indent="-228600">
              <a:defRPr sz="2000" b="1">
                <a:solidFill>
                  <a:schemeClr val="tx1"/>
                </a:solidFill>
                <a:latin typeface="Helvetica" pitchFamily="34" charset="0"/>
              </a:defRPr>
            </a:lvl3pPr>
            <a:lvl4pPr marL="1600200" indent="-228600">
              <a:defRPr sz="2000" b="1">
                <a:solidFill>
                  <a:schemeClr val="tx1"/>
                </a:solidFill>
                <a:latin typeface="Helvetica" pitchFamily="34" charset="0"/>
              </a:defRPr>
            </a:lvl4pPr>
            <a:lvl5pPr marL="2057400" indent="-228600">
              <a:defRPr sz="2000" b="1">
                <a:solidFill>
                  <a:schemeClr val="tx1"/>
                </a:solidFill>
                <a:latin typeface="Helvetica" pitchFamily="34" charset="0"/>
              </a:defRPr>
            </a:lvl5pPr>
            <a:lvl6pPr marL="2514600" indent="-228600" eaLnBrk="0" fontAlgn="base" hangingPunct="0">
              <a:spcBef>
                <a:spcPct val="0"/>
              </a:spcBef>
              <a:spcAft>
                <a:spcPct val="0"/>
              </a:spcAft>
              <a:defRPr sz="2000" b="1">
                <a:solidFill>
                  <a:schemeClr val="tx1"/>
                </a:solidFill>
                <a:latin typeface="Helvetica" pitchFamily="34" charset="0"/>
              </a:defRPr>
            </a:lvl6pPr>
            <a:lvl7pPr marL="2971800" indent="-228600" eaLnBrk="0" fontAlgn="base" hangingPunct="0">
              <a:spcBef>
                <a:spcPct val="0"/>
              </a:spcBef>
              <a:spcAft>
                <a:spcPct val="0"/>
              </a:spcAft>
              <a:defRPr sz="2000" b="1">
                <a:solidFill>
                  <a:schemeClr val="tx1"/>
                </a:solidFill>
                <a:latin typeface="Helvetica" pitchFamily="34" charset="0"/>
              </a:defRPr>
            </a:lvl7pPr>
            <a:lvl8pPr marL="3429000" indent="-228600" eaLnBrk="0" fontAlgn="base" hangingPunct="0">
              <a:spcBef>
                <a:spcPct val="0"/>
              </a:spcBef>
              <a:spcAft>
                <a:spcPct val="0"/>
              </a:spcAft>
              <a:defRPr sz="2000" b="1">
                <a:solidFill>
                  <a:schemeClr val="tx1"/>
                </a:solidFill>
                <a:latin typeface="Helvetica" pitchFamily="34" charset="0"/>
              </a:defRPr>
            </a:lvl8pPr>
            <a:lvl9pPr marL="3886200" indent="-228600" eaLnBrk="0" fontAlgn="base" hangingPunct="0">
              <a:spcBef>
                <a:spcPct val="0"/>
              </a:spcBef>
              <a:spcAft>
                <a:spcPct val="0"/>
              </a:spcAft>
              <a:defRPr sz="2000" b="1">
                <a:solidFill>
                  <a:schemeClr val="tx1"/>
                </a:solidFill>
                <a:latin typeface="Helvetica" pitchFamily="34" charset="0"/>
              </a:defRPr>
            </a:lvl9pPr>
          </a:lstStyle>
          <a:p>
            <a:fld id="{E209DE9D-5CD7-4595-B6FC-88E132F367B7}" type="slidenum">
              <a:rPr lang="en-US" altLang="en-US" sz="1400" b="0" smtClean="0">
                <a:latin typeface="Times" pitchFamily="18" charset="0"/>
              </a:rPr>
              <a:pPr/>
              <a:t>50</a:t>
            </a:fld>
            <a:endParaRPr lang="en-US" altLang="en-US" sz="1400" b="0" smtClean="0">
              <a:latin typeface="Times" pitchFamily="18" charset="0"/>
            </a:endParaRP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33350"/>
            <a:ext cx="4681538" cy="322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475" y="3357563"/>
            <a:ext cx="746125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5" name="Content Placeholder 2"/>
          <p:cNvSpPr>
            <a:spLocks noGrp="1"/>
          </p:cNvSpPr>
          <p:nvPr>
            <p:ph idx="1"/>
          </p:nvPr>
        </p:nvSpPr>
        <p:spPr>
          <a:xfrm>
            <a:off x="1476375" y="1168400"/>
            <a:ext cx="1373188" cy="576263"/>
          </a:xfrm>
        </p:spPr>
        <p:txBody>
          <a:bodyPr/>
          <a:lstStyle/>
          <a:p>
            <a:pPr eaLnBrk="1" hangingPunct="1"/>
            <a:r>
              <a:rPr lang="en-US" altLang="en-US" b="1" dirty="0" smtClean="0"/>
              <a:t> </a:t>
            </a:r>
            <a:r>
              <a:rPr lang="en-US" altLang="zh-CN" b="1" dirty="0" smtClean="0">
                <a:ea typeface="宋体" charset="-122"/>
              </a:rPr>
              <a:t>AR4</a:t>
            </a:r>
            <a:endParaRPr lang="en-US" altLang="en-US" b="1" dirty="0" smtClean="0"/>
          </a:p>
        </p:txBody>
      </p:sp>
      <p:sp>
        <p:nvSpPr>
          <p:cNvPr id="9" name="Content Placeholder 2"/>
          <p:cNvSpPr txBox="1">
            <a:spLocks/>
          </p:cNvSpPr>
          <p:nvPr/>
        </p:nvSpPr>
        <p:spPr bwMode="auto">
          <a:xfrm>
            <a:off x="187325" y="4652963"/>
            <a:ext cx="15049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lgn="l" rtl="0" fontAlgn="base">
              <a:spcBef>
                <a:spcPct val="20000"/>
              </a:spcBef>
              <a:spcAft>
                <a:spcPct val="0"/>
              </a:spcAft>
              <a:buClr>
                <a:srgbClr val="FF0217"/>
              </a:buClr>
              <a:buSzPct val="140000"/>
              <a:buFont typeface="Times" pitchFamily="18" charset="0"/>
              <a:buChar char="•"/>
              <a:defRPr sz="3200" b="1">
                <a:solidFill>
                  <a:schemeClr val="tx1"/>
                </a:solidFill>
                <a:latin typeface="+mn-lt"/>
                <a:ea typeface="+mn-ea"/>
                <a:cs typeface="+mn-cs"/>
              </a:defRPr>
            </a:lvl1pPr>
            <a:lvl2pPr marL="574675" indent="-228600" algn="l" rtl="0" fontAlgn="base">
              <a:spcBef>
                <a:spcPct val="20000"/>
              </a:spcBef>
              <a:spcAft>
                <a:spcPct val="0"/>
              </a:spcAft>
              <a:buClr>
                <a:schemeClr val="accent2"/>
              </a:buClr>
              <a:buSzPct val="140000"/>
              <a:buFont typeface="Times" pitchFamily="18" charset="0"/>
              <a:buChar char="•"/>
              <a:defRPr sz="3200" b="1">
                <a:solidFill>
                  <a:schemeClr val="tx1"/>
                </a:solidFill>
                <a:latin typeface="+mn-lt"/>
              </a:defRPr>
            </a:lvl2pPr>
            <a:lvl3pPr marL="854075" indent="-165100" algn="l" rtl="0" fontAlgn="base">
              <a:spcBef>
                <a:spcPct val="20000"/>
              </a:spcBef>
              <a:spcAft>
                <a:spcPct val="0"/>
              </a:spcAft>
              <a:buClr>
                <a:schemeClr val="hlink"/>
              </a:buClr>
              <a:buSzPct val="140000"/>
              <a:buFont typeface="Times" pitchFamily="18" charset="0"/>
              <a:buChar char="•"/>
              <a:defRPr sz="2800" b="1">
                <a:solidFill>
                  <a:schemeClr val="tx1"/>
                </a:solidFill>
                <a:latin typeface="+mn-lt"/>
              </a:defRPr>
            </a:lvl3pPr>
            <a:lvl4pPr marL="976313" indent="-7938" algn="l" rtl="0" fontAlgn="base">
              <a:spcBef>
                <a:spcPct val="20000"/>
              </a:spcBef>
              <a:spcAft>
                <a:spcPct val="0"/>
              </a:spcAft>
              <a:defRPr sz="2400">
                <a:solidFill>
                  <a:schemeClr val="tx1"/>
                </a:solidFill>
                <a:latin typeface="Times" pitchFamily="18" charset="0"/>
              </a:defRPr>
            </a:lvl4pPr>
            <a:lvl5pPr marL="1090613" algn="l" rtl="0" fontAlgn="base">
              <a:spcBef>
                <a:spcPct val="20000"/>
              </a:spcBef>
              <a:spcAft>
                <a:spcPct val="0"/>
              </a:spcAft>
              <a:defRPr sz="2000">
                <a:solidFill>
                  <a:schemeClr val="tx1"/>
                </a:solidFill>
                <a:latin typeface="Times" pitchFamily="18" charset="0"/>
              </a:defRPr>
            </a:lvl5pPr>
            <a:lvl6pPr marL="1547813" algn="l" rtl="0" fontAlgn="base">
              <a:spcBef>
                <a:spcPct val="20000"/>
              </a:spcBef>
              <a:spcAft>
                <a:spcPct val="0"/>
              </a:spcAft>
              <a:defRPr sz="2000">
                <a:solidFill>
                  <a:schemeClr val="tx1"/>
                </a:solidFill>
                <a:latin typeface="Times" pitchFamily="18" charset="0"/>
              </a:defRPr>
            </a:lvl6pPr>
            <a:lvl7pPr marL="2005013" algn="l" rtl="0" fontAlgn="base">
              <a:spcBef>
                <a:spcPct val="20000"/>
              </a:spcBef>
              <a:spcAft>
                <a:spcPct val="0"/>
              </a:spcAft>
              <a:defRPr sz="2000">
                <a:solidFill>
                  <a:schemeClr val="tx1"/>
                </a:solidFill>
                <a:latin typeface="Times" pitchFamily="18" charset="0"/>
              </a:defRPr>
            </a:lvl7pPr>
            <a:lvl8pPr marL="2462213" algn="l" rtl="0" fontAlgn="base">
              <a:spcBef>
                <a:spcPct val="20000"/>
              </a:spcBef>
              <a:spcAft>
                <a:spcPct val="0"/>
              </a:spcAft>
              <a:defRPr sz="2000">
                <a:solidFill>
                  <a:schemeClr val="tx1"/>
                </a:solidFill>
                <a:latin typeface="Times" pitchFamily="18" charset="0"/>
              </a:defRPr>
            </a:lvl8pPr>
            <a:lvl9pPr marL="2919413" algn="l" rtl="0" fontAlgn="base">
              <a:spcBef>
                <a:spcPct val="20000"/>
              </a:spcBef>
              <a:spcAft>
                <a:spcPct val="0"/>
              </a:spcAft>
              <a:defRPr sz="2000">
                <a:solidFill>
                  <a:schemeClr val="tx1"/>
                </a:solidFill>
                <a:latin typeface="Times" pitchFamily="18" charset="0"/>
              </a:defRPr>
            </a:lvl9pPr>
          </a:lstStyle>
          <a:p>
            <a:pPr eaLnBrk="1" hangingPunct="1">
              <a:defRPr/>
            </a:pPr>
            <a:r>
              <a:rPr lang="en-US" kern="0" dirty="0" smtClean="0"/>
              <a:t> </a:t>
            </a:r>
            <a:r>
              <a:rPr lang="en-US" altLang="zh-CN" kern="0" dirty="0" smtClean="0"/>
              <a:t>AR5</a:t>
            </a:r>
            <a:endParaRPr lang="en-US" kern="0" dirty="0" smtClean="0"/>
          </a:p>
        </p:txBody>
      </p:sp>
    </p:spTree>
    <p:extLst>
      <p:ext uri="{BB962C8B-B14F-4D97-AF65-F5344CB8AC3E}">
        <p14:creationId xmlns:p14="http://schemas.microsoft.com/office/powerpoint/2010/main" val="15380125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EE82E1-6F4F-47B0-B27D-F7BA09454650}" type="slidenum">
              <a:rPr lang="en-US" altLang="en-US" smtClean="0"/>
              <a:pPr/>
              <a:t>51</a:t>
            </a:fld>
            <a:endParaRPr lang="en-US" altLang="en-US"/>
          </a:p>
        </p:txBody>
      </p:sp>
      <p:pic>
        <p:nvPicPr>
          <p:cNvPr id="25602" name="Picture 2" descr="C:\Users\Youmin\Desktop\ENSC425_2015\figure\ch11-graphics\WGI_AR5_Fig11-24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7924800" cy="44181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 y="4876800"/>
            <a:ext cx="7162800" cy="1200329"/>
          </a:xfrm>
          <a:prstGeom prst="rect">
            <a:avLst/>
          </a:prstGeom>
        </p:spPr>
        <p:txBody>
          <a:bodyPr wrap="square">
            <a:spAutoFit/>
          </a:bodyPr>
          <a:lstStyle/>
          <a:p>
            <a:r>
              <a:rPr lang="en-CA" dirty="0">
                <a:latin typeface="Sitka Banner" panose="02000505000000020004" pitchFamily="2" charset="0"/>
              </a:rPr>
              <a:t>Near-term increase in global mean surface air temperatures (°C) across scenarios. Increases in </a:t>
            </a:r>
            <a:r>
              <a:rPr lang="en-CA" dirty="0" smtClean="0">
                <a:latin typeface="Sitka Banner" panose="02000505000000020004" pitchFamily="2" charset="0"/>
              </a:rPr>
              <a:t>10-year mean </a:t>
            </a:r>
            <a:r>
              <a:rPr lang="en-CA" dirty="0">
                <a:latin typeface="Sitka Banner" panose="02000505000000020004" pitchFamily="2" charset="0"/>
              </a:rPr>
              <a:t>(2016–2025, 2026–2035, 2036–2045 and 2046–2055) relative to the reference period (1986–2005) of the </a:t>
            </a:r>
            <a:r>
              <a:rPr lang="en-CA" dirty="0" smtClean="0">
                <a:latin typeface="Sitka Banner" panose="02000505000000020004" pitchFamily="2" charset="0"/>
              </a:rPr>
              <a:t>globally averaged </a:t>
            </a:r>
            <a:r>
              <a:rPr lang="en-CA" dirty="0">
                <a:latin typeface="Sitka Banner" panose="02000505000000020004" pitchFamily="2" charset="0"/>
              </a:rPr>
              <a:t>surface air temperatures</a:t>
            </a:r>
            <a:r>
              <a:rPr lang="en-CA" dirty="0" smtClean="0">
                <a:latin typeface="Sitka Banner" panose="02000505000000020004" pitchFamily="2" charset="0"/>
              </a:rPr>
              <a:t>.</a:t>
            </a:r>
            <a:endParaRPr lang="en-CA" dirty="0">
              <a:latin typeface="Sitka Banner" panose="02000505000000020004" pitchFamily="2" charset="0"/>
            </a:endParaRPr>
          </a:p>
        </p:txBody>
      </p:sp>
    </p:spTree>
    <p:extLst>
      <p:ext uri="{BB962C8B-B14F-4D97-AF65-F5344CB8AC3E}">
        <p14:creationId xmlns:p14="http://schemas.microsoft.com/office/powerpoint/2010/main" val="36163579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EE82E1-6F4F-47B0-B27D-F7BA09454650}" type="slidenum">
              <a:rPr lang="en-US" altLang="en-US" smtClean="0"/>
              <a:pPr/>
              <a:t>52</a:t>
            </a:fld>
            <a:endParaRPr lang="en-US" altLang="en-US"/>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02657"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33319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4294967295"/>
          </p:nvPr>
        </p:nvSpPr>
        <p:spPr>
          <a:xfrm>
            <a:off x="457200" y="6248400"/>
            <a:ext cx="2133600" cy="457200"/>
          </a:xfrm>
          <a:prstGeom prst="rect">
            <a:avLst/>
          </a:prstGeom>
        </p:spPr>
        <p:txBody>
          <a:bodyPr/>
          <a:lstStyle/>
          <a:p>
            <a:pPr>
              <a:defRPr/>
            </a:pPr>
            <a:fld id="{76A0432B-FF52-4299-8895-D114BC25245C}" type="datetime9">
              <a:rPr lang="en-US" altLang="en-US"/>
              <a:pPr>
                <a:defRPr/>
              </a:pPr>
              <a:t>11/13/2016 9:31:10 PM</a:t>
            </a:fld>
            <a:endParaRPr lang="en-US" altLang="en-US"/>
          </a:p>
        </p:txBody>
      </p:sp>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ltLang="en-US"/>
              <a:t>UNBC</a:t>
            </a:r>
          </a:p>
        </p:txBody>
      </p:sp>
      <p:sp>
        <p:nvSpPr>
          <p:cNvPr id="5" name="Slide Number Placeholder 5"/>
          <p:cNvSpPr>
            <a:spLocks noGrp="1"/>
          </p:cNvSpPr>
          <p:nvPr>
            <p:ph type="sldNum" sz="quarter" idx="12"/>
          </p:nvPr>
        </p:nvSpPr>
        <p:spPr/>
        <p:txBody>
          <a:bodyPr/>
          <a:lstStyle/>
          <a:p>
            <a:pPr>
              <a:defRPr/>
            </a:pPr>
            <a:fld id="{6BF400F8-2CDE-408B-98BC-6FA0D994417F}" type="slidenum">
              <a:rPr lang="en-US" altLang="en-US"/>
              <a:pPr>
                <a:defRPr/>
              </a:pPr>
              <a:t>53</a:t>
            </a:fld>
            <a:endParaRPr lang="en-US" altLang="en-US"/>
          </a:p>
        </p:txBody>
      </p:sp>
      <p:sp>
        <p:nvSpPr>
          <p:cNvPr id="41989" name="Rectangle 3"/>
          <p:cNvSpPr>
            <a:spLocks noGrp="1" noChangeArrowheads="1"/>
          </p:cNvSpPr>
          <p:nvPr>
            <p:ph type="body" idx="1"/>
          </p:nvPr>
        </p:nvSpPr>
        <p:spPr>
          <a:xfrm>
            <a:off x="457200" y="685800"/>
            <a:ext cx="8382000" cy="5257800"/>
          </a:xfrm>
        </p:spPr>
        <p:txBody>
          <a:bodyPr/>
          <a:lstStyle/>
          <a:p>
            <a:pPr eaLnBrk="1" hangingPunct="1">
              <a:buFontTx/>
              <a:buNone/>
            </a:pPr>
            <a:r>
              <a:rPr lang="en-US" altLang="en-US" smtClean="0"/>
              <a:t>   </a:t>
            </a:r>
            <a:r>
              <a:rPr lang="en-US" altLang="en-US" sz="4000" smtClean="0">
                <a:solidFill>
                  <a:schemeClr val="tx2"/>
                </a:solidFill>
              </a:rPr>
              <a:t>Conclusion</a:t>
            </a:r>
          </a:p>
          <a:p>
            <a:pPr eaLnBrk="1" hangingPunct="1">
              <a:buFontTx/>
              <a:buNone/>
            </a:pPr>
            <a:r>
              <a:rPr lang="en-US" altLang="en-US" smtClean="0"/>
              <a:t>  =============  </a:t>
            </a:r>
          </a:p>
          <a:p>
            <a:pPr eaLnBrk="1" hangingPunct="1">
              <a:buFontTx/>
              <a:buNone/>
            </a:pPr>
            <a:r>
              <a:rPr lang="en-US" altLang="en-US" smtClean="0"/>
              <a:t>  The majority of climatologists agree that important climate processes are imperfectly accounted for by the </a:t>
            </a:r>
            <a:r>
              <a:rPr lang="en-US" altLang="en-US" smtClean="0">
                <a:hlinkClick r:id="rId2" tooltip="Climate models"/>
              </a:rPr>
              <a:t>climate models</a:t>
            </a:r>
            <a:r>
              <a:rPr lang="en-US" altLang="en-US" smtClean="0"/>
              <a:t> but don't think that better models would change the conclusion. </a:t>
            </a:r>
          </a:p>
        </p:txBody>
      </p:sp>
    </p:spTree>
    <p:extLst>
      <p:ext uri="{BB962C8B-B14F-4D97-AF65-F5344CB8AC3E}">
        <p14:creationId xmlns:p14="http://schemas.microsoft.com/office/powerpoint/2010/main" val="3124050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EE82E1-6F4F-47B0-B27D-F7BA09454650}" type="slidenum">
              <a:rPr lang="en-US" altLang="en-US" smtClean="0"/>
              <a:pPr/>
              <a:t>6</a:t>
            </a:fld>
            <a:endParaRPr lang="en-US" altLang="en-US"/>
          </a:p>
        </p:txBody>
      </p:sp>
      <p:sp>
        <p:nvSpPr>
          <p:cNvPr id="4" name="Title 3"/>
          <p:cNvSpPr>
            <a:spLocks noGrp="1"/>
          </p:cNvSpPr>
          <p:nvPr>
            <p:ph type="title"/>
          </p:nvPr>
        </p:nvSpPr>
        <p:spPr>
          <a:xfrm>
            <a:off x="457200" y="457200"/>
            <a:ext cx="8229600" cy="1143000"/>
          </a:xfrm>
        </p:spPr>
        <p:txBody>
          <a:bodyPr>
            <a:normAutofit fontScale="90000"/>
          </a:bodyPr>
          <a:lstStyle/>
          <a:p>
            <a:r>
              <a:rPr lang="en-US" dirty="0"/>
              <a:t>Example of Statistical models:  El </a:t>
            </a:r>
            <a:r>
              <a:rPr lang="en-US" dirty="0" smtClean="0"/>
              <a:t>Nino prediction </a:t>
            </a:r>
            <a:r>
              <a:rPr lang="en-US" dirty="0"/>
              <a:t>using SLP data </a:t>
            </a:r>
            <a:br>
              <a:rPr lang="en-US" dirty="0"/>
            </a:br>
            <a:endParaRPr lang="en-US" dirty="0"/>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18563" y="1481138"/>
            <a:ext cx="7506873"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734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a:solidFill>
                  <a:schemeClr val="bg2">
                    <a:lumMod val="50000"/>
                  </a:schemeClr>
                </a:solidFill>
              </a:rPr>
              <a:t>Advantages:  </a:t>
            </a:r>
            <a:r>
              <a:rPr lang="en-US" dirty="0"/>
              <a:t>simple, cheap and useful. For some problems, statistical models are as good as the most complicated dynamical models.. </a:t>
            </a:r>
          </a:p>
          <a:p>
            <a:endParaRPr lang="en-US" dirty="0"/>
          </a:p>
          <a:p>
            <a:pPr marL="109728" indent="0">
              <a:buNone/>
            </a:pPr>
            <a:r>
              <a:rPr lang="en-US" dirty="0" smtClean="0">
                <a:solidFill>
                  <a:schemeClr val="bg2">
                    <a:lumMod val="50000"/>
                  </a:schemeClr>
                </a:solidFill>
              </a:rPr>
              <a:t>Disadvantages:</a:t>
            </a:r>
          </a:p>
          <a:p>
            <a:r>
              <a:rPr lang="en-US" dirty="0" smtClean="0"/>
              <a:t>Only statistical, not physical/dynamical</a:t>
            </a:r>
          </a:p>
          <a:p>
            <a:r>
              <a:rPr lang="en-US" dirty="0"/>
              <a:t>need a large of data set, which is often not available. </a:t>
            </a:r>
          </a:p>
          <a:p>
            <a:r>
              <a:rPr lang="en-US" dirty="0" smtClean="0"/>
              <a:t>statistical </a:t>
            </a:r>
            <a:r>
              <a:rPr lang="en-US" dirty="0"/>
              <a:t>relation may shift for different period.</a:t>
            </a:r>
          </a:p>
          <a:p>
            <a:endParaRPr lang="en-US"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7</a:t>
            </a:fld>
            <a:endParaRPr lang="en-US" altLang="en-US"/>
          </a:p>
        </p:txBody>
      </p:sp>
      <p:sp>
        <p:nvSpPr>
          <p:cNvPr id="4" name="Title 3"/>
          <p:cNvSpPr>
            <a:spLocks noGrp="1"/>
          </p:cNvSpPr>
          <p:nvPr>
            <p:ph type="title"/>
          </p:nvPr>
        </p:nvSpPr>
        <p:spPr/>
        <p:txBody>
          <a:bodyPr>
            <a:normAutofit fontScale="90000"/>
          </a:bodyPr>
          <a:lstStyle/>
          <a:p>
            <a:r>
              <a:rPr lang="en-US" dirty="0"/>
              <a:t>Advantage and disadvantages of statistical models</a:t>
            </a:r>
          </a:p>
        </p:txBody>
      </p:sp>
    </p:spTree>
    <p:extLst>
      <p:ext uri="{BB962C8B-B14F-4D97-AF65-F5344CB8AC3E}">
        <p14:creationId xmlns:p14="http://schemas.microsoft.com/office/powerpoint/2010/main" val="1932353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Using physical principles to describe the </a:t>
            </a:r>
            <a:r>
              <a:rPr lang="en-US" dirty="0" smtClean="0"/>
              <a:t>relationship </a:t>
            </a:r>
            <a:r>
              <a:rPr lang="en-US" dirty="0"/>
              <a:t>among different components </a:t>
            </a:r>
            <a:r>
              <a:rPr lang="en-US" dirty="0" smtClean="0"/>
              <a:t>of physical system </a:t>
            </a:r>
            <a:r>
              <a:rPr lang="en-US" dirty="0"/>
              <a:t>in the form of  </a:t>
            </a:r>
            <a:r>
              <a:rPr lang="en-US" dirty="0" smtClean="0"/>
              <a:t>mathematical equations</a:t>
            </a:r>
            <a:r>
              <a:rPr lang="en-US" dirty="0"/>
              <a:t>. </a:t>
            </a:r>
            <a:endParaRPr lang="en-US" dirty="0" smtClean="0"/>
          </a:p>
          <a:p>
            <a:endParaRPr lang="en-US" dirty="0" smtClean="0"/>
          </a:p>
          <a:p>
            <a:r>
              <a:rPr lang="en-US" dirty="0" smtClean="0"/>
              <a:t>By </a:t>
            </a:r>
            <a:r>
              <a:rPr lang="en-US" dirty="0"/>
              <a:t>solving the </a:t>
            </a:r>
            <a:r>
              <a:rPr lang="en-US" dirty="0" smtClean="0"/>
              <a:t>equations</a:t>
            </a:r>
            <a:r>
              <a:rPr lang="en-US" dirty="0"/>
              <a:t>, we can simulate and predict the </a:t>
            </a:r>
            <a:r>
              <a:rPr lang="en-US" dirty="0" smtClean="0"/>
              <a:t>components </a:t>
            </a:r>
            <a:r>
              <a:rPr lang="en-US" dirty="0"/>
              <a:t>of the earth climate system.</a:t>
            </a:r>
          </a:p>
          <a:p>
            <a:endParaRPr lang="en-US"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8</a:t>
            </a:fld>
            <a:endParaRPr lang="en-US" altLang="en-US"/>
          </a:p>
        </p:txBody>
      </p:sp>
      <p:sp>
        <p:nvSpPr>
          <p:cNvPr id="4" name="Title 3"/>
          <p:cNvSpPr>
            <a:spLocks noGrp="1"/>
          </p:cNvSpPr>
          <p:nvPr>
            <p:ph type="title"/>
          </p:nvPr>
        </p:nvSpPr>
        <p:spPr/>
        <p:txBody>
          <a:bodyPr>
            <a:normAutofit/>
          </a:bodyPr>
          <a:lstStyle/>
          <a:p>
            <a:r>
              <a:rPr lang="en-US" dirty="0"/>
              <a:t>Dynamical/physical </a:t>
            </a:r>
            <a:r>
              <a:rPr lang="en-US" dirty="0" smtClean="0"/>
              <a:t>models </a:t>
            </a:r>
            <a:endParaRPr lang="en-US" dirty="0"/>
          </a:p>
        </p:txBody>
      </p:sp>
    </p:spTree>
    <p:extLst>
      <p:ext uri="{BB962C8B-B14F-4D97-AF65-F5344CB8AC3E}">
        <p14:creationId xmlns:p14="http://schemas.microsoft.com/office/powerpoint/2010/main" val="1459832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627BE8A-C57F-46CA-B7C3-8117DA67F905}" type="slidenum">
              <a:rPr lang="en-US" altLang="en-US"/>
              <a:pPr/>
              <a:t>9</a:t>
            </a:fld>
            <a:endParaRPr lang="en-US" altLang="en-US"/>
          </a:p>
        </p:txBody>
      </p:sp>
      <p:sp>
        <p:nvSpPr>
          <p:cNvPr id="124930" name="Rectangle 2"/>
          <p:cNvSpPr>
            <a:spLocks noGrp="1" noChangeArrowheads="1"/>
          </p:cNvSpPr>
          <p:nvPr>
            <p:ph type="title"/>
          </p:nvPr>
        </p:nvSpPr>
        <p:spPr>
          <a:xfrm>
            <a:off x="457200" y="457200"/>
            <a:ext cx="8686800" cy="533400"/>
          </a:xfrm>
        </p:spPr>
        <p:txBody>
          <a:bodyPr>
            <a:normAutofit fontScale="90000"/>
          </a:bodyPr>
          <a:lstStyle/>
          <a:p>
            <a:r>
              <a:rPr lang="en-US" altLang="en-US" sz="4000"/>
              <a:t>Climate Model – what does it do?</a:t>
            </a:r>
          </a:p>
        </p:txBody>
      </p:sp>
      <p:sp>
        <p:nvSpPr>
          <p:cNvPr id="124931" name="Rectangle 3"/>
          <p:cNvSpPr>
            <a:spLocks noGrp="1" noChangeArrowheads="1"/>
          </p:cNvSpPr>
          <p:nvPr>
            <p:ph type="body" idx="1"/>
          </p:nvPr>
        </p:nvSpPr>
        <p:spPr>
          <a:xfrm>
            <a:off x="457200" y="1600200"/>
            <a:ext cx="8686800" cy="4530725"/>
          </a:xfrm>
        </p:spPr>
        <p:txBody>
          <a:bodyPr/>
          <a:lstStyle/>
          <a:p>
            <a:r>
              <a:rPr lang="en-US" altLang="en-US" sz="2400" dirty="0"/>
              <a:t>Starts with known physical laws – conservation of momentum, energy, &amp; mass.</a:t>
            </a:r>
          </a:p>
          <a:p>
            <a:r>
              <a:rPr lang="en-US" altLang="en-US" sz="2400" dirty="0"/>
              <a:t>Views atmosphere, ocean, land as a continuum (i.e. all spatial scales present satisfying same laws).</a:t>
            </a:r>
          </a:p>
          <a:p>
            <a:r>
              <a:rPr lang="en-US" altLang="en-US" sz="2400" dirty="0"/>
              <a:t>Find and use numerical approximations to the continuum physical laws.</a:t>
            </a:r>
          </a:p>
          <a:p>
            <a:r>
              <a:rPr lang="en-US" altLang="en-US" sz="2400" dirty="0"/>
              <a:t>Integrate in time to develop climate statistics same as observed-evaluate success by extent of agreement.</a:t>
            </a:r>
          </a:p>
          <a:p>
            <a:r>
              <a:rPr lang="en-US" altLang="en-US" sz="2400" dirty="0"/>
              <a:t>On global scale, this agenda is very successful.</a:t>
            </a:r>
          </a:p>
        </p:txBody>
      </p:sp>
    </p:spTree>
    <p:extLst>
      <p:ext uri="{BB962C8B-B14F-4D97-AF65-F5344CB8AC3E}">
        <p14:creationId xmlns:p14="http://schemas.microsoft.com/office/powerpoint/2010/main" val="264898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6732</TotalTime>
  <Words>2415</Words>
  <Application>Microsoft Office PowerPoint</Application>
  <PresentationFormat>On-screen Show (4:3)</PresentationFormat>
  <Paragraphs>295</Paragraphs>
  <Slides>53</Slides>
  <Notes>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57" baseType="lpstr">
      <vt:lpstr>Concourse</vt:lpstr>
      <vt:lpstr>Equation</vt:lpstr>
      <vt:lpstr>Picture</vt:lpstr>
      <vt:lpstr>Formel</vt:lpstr>
      <vt:lpstr>Climate Models and Modeling  </vt:lpstr>
      <vt:lpstr>Review</vt:lpstr>
      <vt:lpstr>Models and Simulations</vt:lpstr>
      <vt:lpstr>Statistical models</vt:lpstr>
      <vt:lpstr>Several common statistical models</vt:lpstr>
      <vt:lpstr>Example of Statistical models:  El Nino prediction using SLP data  </vt:lpstr>
      <vt:lpstr>Advantage and disadvantages of statistical models</vt:lpstr>
      <vt:lpstr>Dynamical/physical models </vt:lpstr>
      <vt:lpstr>Climate Model – what does it do?</vt:lpstr>
      <vt:lpstr>0-dimensional model</vt:lpstr>
      <vt:lpstr>PowerPoint Presentation</vt:lpstr>
      <vt:lpstr>One dimensional model</vt:lpstr>
      <vt:lpstr>PowerPoint Presentation</vt:lpstr>
      <vt:lpstr>Two dimensional models</vt:lpstr>
      <vt:lpstr>Modeling Climate</vt:lpstr>
      <vt:lpstr>Climate Model</vt:lpstr>
      <vt:lpstr>Geophysical Fluid Dynamics (GFD)</vt:lpstr>
      <vt:lpstr>PowerPoint Presentation</vt:lpstr>
      <vt:lpstr>Climate - basic equations </vt:lpstr>
      <vt:lpstr>Gives…</vt:lpstr>
      <vt:lpstr>PowerPoint Presentation</vt:lpstr>
      <vt:lpstr>PowerPoint Presentation</vt:lpstr>
      <vt:lpstr>The atmosphere in ”Primitive Equations”</vt:lpstr>
      <vt:lpstr>Numerical solutions</vt:lpstr>
      <vt:lpstr>Global Climate/Circulation Model (GCM)</vt:lpstr>
      <vt:lpstr>GCMs</vt:lpstr>
      <vt:lpstr>GCMs systems</vt:lpstr>
      <vt:lpstr>Types of GCM</vt:lpstr>
      <vt:lpstr>Development of Climate Models</vt:lpstr>
      <vt:lpstr>PowerPoint Presentation</vt:lpstr>
      <vt:lpstr>PowerPoint Presentation</vt:lpstr>
      <vt:lpstr>GCM output</vt:lpstr>
      <vt:lpstr>GCMs climate prediction of temperature changes</vt:lpstr>
      <vt:lpstr>Global Warming Prediction</vt:lpstr>
      <vt:lpstr>PowerPoint Presentation</vt:lpstr>
      <vt:lpstr>Regional Climate Model</vt:lpstr>
      <vt:lpstr>RCMs</vt:lpstr>
      <vt:lpstr>Mesoscale Model</vt:lpstr>
      <vt:lpstr>PowerPoint Presentation</vt:lpstr>
      <vt:lpstr>PowerPoint Presentation</vt:lpstr>
      <vt:lpstr>PowerPoint Presentation</vt:lpstr>
      <vt:lpstr>PowerPoint Presentation</vt:lpstr>
      <vt:lpstr>Global mean near-surface temperatures from observations (black) and as obtained from 58 simulations produced by 14 different climate models driven by both natural and human-caused factors that influence climate. The mean of all these runs is also shown (thick red line). Temperature anomalies are shown relative to the 1901 to 1950 mean. Vertical grey lines indicate the timing of major volcanic eruptions. </vt:lpstr>
      <vt:lpstr>Confidence of climate Modeling</vt:lpstr>
      <vt:lpstr>PowerPoint Presentation</vt:lpstr>
      <vt:lpstr>Evidence of some uncertainties</vt:lpstr>
      <vt:lpstr>PowerPoint Presentation</vt:lpstr>
      <vt:lpstr>Global mean near-surface temperatures from observations (black) and as obtained from 58 simulations produced by 14 different climate models driven by both natural and human-caused factors that influence climate. The mean of all these runs is also shown (thick red line). Temperature anomalies are shown relative to the 1901 to 1950 mean. Vertical grey lines indicate the timing of major volcanic eruptions. </vt:lpstr>
      <vt:lpstr>PowerPoint Presentation</vt:lpstr>
      <vt:lpstr>PowerPoint Presentation</vt:lpstr>
      <vt:lpstr>PowerPoint Presentation</vt:lpstr>
      <vt:lpstr>PowerPoint Presentation</vt:lpstr>
      <vt:lpstr>PowerPoint Presentation</vt:lpstr>
    </vt:vector>
  </TitlesOfParts>
  <Company>_x000f_　Ѣ岐_x0004_怐ΦѢ巰Щ퍐_x000f_蜄뿿쬀</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OC-2  Wind-driven Ocean Circulation [text KKC, pp.80-85]</dc:title>
  <dc:creator>William Hsieh</dc:creator>
  <cp:lastModifiedBy>setup</cp:lastModifiedBy>
  <cp:revision>185</cp:revision>
  <cp:lastPrinted>2003-06-22T06:41:26Z</cp:lastPrinted>
  <dcterms:created xsi:type="dcterms:W3CDTF">2003-06-21T05:09:09Z</dcterms:created>
  <dcterms:modified xsi:type="dcterms:W3CDTF">2016-11-14T05:31:28Z</dcterms:modified>
</cp:coreProperties>
</file>