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4"/>
  </p:handoutMasterIdLst>
  <p:sldIdLst>
    <p:sldId id="256" r:id="rId2"/>
    <p:sldId id="349" r:id="rId3"/>
    <p:sldId id="336" r:id="rId4"/>
    <p:sldId id="300" r:id="rId5"/>
    <p:sldId id="301" r:id="rId6"/>
    <p:sldId id="302" r:id="rId7"/>
    <p:sldId id="320" r:id="rId8"/>
    <p:sldId id="321" r:id="rId9"/>
    <p:sldId id="322" r:id="rId10"/>
    <p:sldId id="323" r:id="rId11"/>
    <p:sldId id="324" r:id="rId12"/>
    <p:sldId id="335" r:id="rId13"/>
    <p:sldId id="341" r:id="rId14"/>
    <p:sldId id="342" r:id="rId15"/>
    <p:sldId id="343" r:id="rId16"/>
    <p:sldId id="344" r:id="rId17"/>
    <p:sldId id="345" r:id="rId18"/>
    <p:sldId id="330" r:id="rId19"/>
    <p:sldId id="331" r:id="rId20"/>
    <p:sldId id="332" r:id="rId21"/>
    <p:sldId id="333" r:id="rId22"/>
    <p:sldId id="346" r:id="rId23"/>
    <p:sldId id="347" r:id="rId24"/>
    <p:sldId id="348" r:id="rId25"/>
    <p:sldId id="359" r:id="rId26"/>
    <p:sldId id="360" r:id="rId27"/>
    <p:sldId id="337" r:id="rId28"/>
    <p:sldId id="338" r:id="rId29"/>
    <p:sldId id="339" r:id="rId30"/>
    <p:sldId id="340" r:id="rId31"/>
    <p:sldId id="361" r:id="rId32"/>
    <p:sldId id="303" r:id="rId33"/>
    <p:sldId id="362" r:id="rId34"/>
    <p:sldId id="350" r:id="rId35"/>
    <p:sldId id="351" r:id="rId36"/>
    <p:sldId id="352" r:id="rId37"/>
    <p:sldId id="353" r:id="rId38"/>
    <p:sldId id="354" r:id="rId39"/>
    <p:sldId id="355" r:id="rId40"/>
    <p:sldId id="356" r:id="rId41"/>
    <p:sldId id="357" r:id="rId42"/>
    <p:sldId id="358" r:id="rId43"/>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3" d="100"/>
          <a:sy n="83" d="100"/>
        </p:scale>
        <p:origin x="-23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defTabSz="915988" eaLnBrk="1" hangingPunct="1">
              <a:defRPr sz="1200" smtClean="0"/>
            </a:lvl1pPr>
          </a:lstStyle>
          <a:p>
            <a:pPr>
              <a:defRPr/>
            </a:pPr>
            <a:endParaRPr lang="en-US"/>
          </a:p>
        </p:txBody>
      </p:sp>
      <p:sp>
        <p:nvSpPr>
          <p:cNvPr id="15363" name="Rectangle 3"/>
          <p:cNvSpPr>
            <a:spLocks noGrp="1" noChangeArrowheads="1"/>
          </p:cNvSpPr>
          <p:nvPr>
            <p:ph type="dt" sz="quarter" idx="1"/>
          </p:nvPr>
        </p:nvSpPr>
        <p:spPr bwMode="auto">
          <a:xfrm>
            <a:off x="3978275"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r" defTabSz="915988" eaLnBrk="1" hangingPunct="1">
              <a:defRPr sz="1200" smtClean="0"/>
            </a:lvl1pPr>
          </a:lstStyle>
          <a:p>
            <a:pPr>
              <a:defRPr/>
            </a:pPr>
            <a:endParaRPr lang="en-US"/>
          </a:p>
        </p:txBody>
      </p:sp>
      <p:sp>
        <p:nvSpPr>
          <p:cNvPr id="15364" name="Rectangle 4"/>
          <p:cNvSpPr>
            <a:spLocks noGrp="1" noChangeArrowheads="1"/>
          </p:cNvSpPr>
          <p:nvPr>
            <p:ph type="ftr" sz="quarter" idx="2"/>
          </p:nvPr>
        </p:nvSpPr>
        <p:spPr bwMode="auto">
          <a:xfrm>
            <a:off x="0"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defTabSz="915988" eaLnBrk="1" hangingPunct="1">
              <a:defRPr sz="1200" smtClean="0"/>
            </a:lvl1pPr>
          </a:lstStyle>
          <a:p>
            <a:pPr>
              <a:defRPr/>
            </a:pPr>
            <a:endParaRPr lang="en-US"/>
          </a:p>
        </p:txBody>
      </p:sp>
      <p:sp>
        <p:nvSpPr>
          <p:cNvPr id="15365" name="Rectangle 5"/>
          <p:cNvSpPr>
            <a:spLocks noGrp="1" noChangeArrowheads="1"/>
          </p:cNvSpPr>
          <p:nvPr>
            <p:ph type="sldNum" sz="quarter" idx="3"/>
          </p:nvPr>
        </p:nvSpPr>
        <p:spPr bwMode="auto">
          <a:xfrm>
            <a:off x="3978275"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r" defTabSz="915988" eaLnBrk="1" hangingPunct="1">
              <a:defRPr sz="1200" smtClean="0"/>
            </a:lvl1pPr>
          </a:lstStyle>
          <a:p>
            <a:pPr>
              <a:defRPr/>
            </a:pPr>
            <a:fld id="{A93EDD12-CF1A-4A10-BC6E-0BB068B47B8E}" type="slidenum">
              <a:rPr lang="en-US"/>
              <a:pPr>
                <a:defRPr/>
              </a:pPr>
              <a:t>‹#›</a:t>
            </a:fld>
            <a:endParaRPr lang="en-US"/>
          </a:p>
        </p:txBody>
      </p:sp>
    </p:spTree>
    <p:extLst>
      <p:ext uri="{BB962C8B-B14F-4D97-AF65-F5344CB8AC3E}">
        <p14:creationId xmlns:p14="http://schemas.microsoft.com/office/powerpoint/2010/main" val="33130570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F5B5BB-02E2-4F73-9D7C-522756BAA9BE}" type="slidenum">
              <a:rPr lang="en-US"/>
              <a:pPr>
                <a:defRPr/>
              </a:pPr>
              <a:t>‹#›</a:t>
            </a:fld>
            <a:endParaRPr lang="en-US"/>
          </a:p>
        </p:txBody>
      </p:sp>
    </p:spTree>
    <p:extLst>
      <p:ext uri="{BB962C8B-B14F-4D97-AF65-F5344CB8AC3E}">
        <p14:creationId xmlns:p14="http://schemas.microsoft.com/office/powerpoint/2010/main" val="3234563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DC5450-9348-4429-876B-A7BF43AD8962}" type="slidenum">
              <a:rPr lang="en-US"/>
              <a:pPr>
                <a:defRPr/>
              </a:pPr>
              <a:t>‹#›</a:t>
            </a:fld>
            <a:endParaRPr lang="en-US"/>
          </a:p>
        </p:txBody>
      </p:sp>
    </p:spTree>
    <p:extLst>
      <p:ext uri="{BB962C8B-B14F-4D97-AF65-F5344CB8AC3E}">
        <p14:creationId xmlns:p14="http://schemas.microsoft.com/office/powerpoint/2010/main" val="2428856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D33FA6-C0A5-424F-9AEB-877AE2984608}" type="slidenum">
              <a:rPr lang="en-US"/>
              <a:pPr>
                <a:defRPr/>
              </a:pPr>
              <a:t>‹#›</a:t>
            </a:fld>
            <a:endParaRPr lang="en-US"/>
          </a:p>
        </p:txBody>
      </p:sp>
    </p:spTree>
    <p:extLst>
      <p:ext uri="{BB962C8B-B14F-4D97-AF65-F5344CB8AC3E}">
        <p14:creationId xmlns:p14="http://schemas.microsoft.com/office/powerpoint/2010/main" val="2500616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740E3B-E379-4F0E-B1F6-367232EBF26F}" type="slidenum">
              <a:rPr lang="en-US"/>
              <a:pPr>
                <a:defRPr/>
              </a:pPr>
              <a:t>‹#›</a:t>
            </a:fld>
            <a:endParaRPr lang="en-US"/>
          </a:p>
        </p:txBody>
      </p:sp>
    </p:spTree>
    <p:extLst>
      <p:ext uri="{BB962C8B-B14F-4D97-AF65-F5344CB8AC3E}">
        <p14:creationId xmlns:p14="http://schemas.microsoft.com/office/powerpoint/2010/main" val="3017504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582FF1-4B22-44F2-8F40-67C5D7D77470}" type="slidenum">
              <a:rPr lang="en-US"/>
              <a:pPr>
                <a:defRPr/>
              </a:pPr>
              <a:t>‹#›</a:t>
            </a:fld>
            <a:endParaRPr lang="en-US"/>
          </a:p>
        </p:txBody>
      </p:sp>
    </p:spTree>
    <p:extLst>
      <p:ext uri="{BB962C8B-B14F-4D97-AF65-F5344CB8AC3E}">
        <p14:creationId xmlns:p14="http://schemas.microsoft.com/office/powerpoint/2010/main" val="1294100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C08F75-AB30-49F2-AA97-4A93344878AB}" type="slidenum">
              <a:rPr lang="en-US"/>
              <a:pPr>
                <a:defRPr/>
              </a:pPr>
              <a:t>‹#›</a:t>
            </a:fld>
            <a:endParaRPr lang="en-US"/>
          </a:p>
        </p:txBody>
      </p:sp>
    </p:spTree>
    <p:extLst>
      <p:ext uri="{BB962C8B-B14F-4D97-AF65-F5344CB8AC3E}">
        <p14:creationId xmlns:p14="http://schemas.microsoft.com/office/powerpoint/2010/main" val="2652463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5BFE8F1-4703-4E96-91F8-5D5F3E487370}" type="slidenum">
              <a:rPr lang="en-US"/>
              <a:pPr>
                <a:defRPr/>
              </a:pPr>
              <a:t>‹#›</a:t>
            </a:fld>
            <a:endParaRPr lang="en-US"/>
          </a:p>
        </p:txBody>
      </p:sp>
    </p:spTree>
    <p:extLst>
      <p:ext uri="{BB962C8B-B14F-4D97-AF65-F5344CB8AC3E}">
        <p14:creationId xmlns:p14="http://schemas.microsoft.com/office/powerpoint/2010/main" val="4140420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0FD64B2-596E-458B-93FE-0DF674BCF946}" type="slidenum">
              <a:rPr lang="en-US"/>
              <a:pPr>
                <a:defRPr/>
              </a:pPr>
              <a:t>‹#›</a:t>
            </a:fld>
            <a:endParaRPr lang="en-US"/>
          </a:p>
        </p:txBody>
      </p:sp>
    </p:spTree>
    <p:extLst>
      <p:ext uri="{BB962C8B-B14F-4D97-AF65-F5344CB8AC3E}">
        <p14:creationId xmlns:p14="http://schemas.microsoft.com/office/powerpoint/2010/main" val="2196930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EA0DEB0-BE5D-4026-8937-D9AA6D22D57F}" type="slidenum">
              <a:rPr lang="en-US"/>
              <a:pPr>
                <a:defRPr/>
              </a:pPr>
              <a:t>‹#›</a:t>
            </a:fld>
            <a:endParaRPr lang="en-US"/>
          </a:p>
        </p:txBody>
      </p:sp>
    </p:spTree>
    <p:extLst>
      <p:ext uri="{BB962C8B-B14F-4D97-AF65-F5344CB8AC3E}">
        <p14:creationId xmlns:p14="http://schemas.microsoft.com/office/powerpoint/2010/main" val="4234425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A4FBB1-65B8-40FB-A2AE-AC68FF1D0128}" type="slidenum">
              <a:rPr lang="en-US"/>
              <a:pPr>
                <a:defRPr/>
              </a:pPr>
              <a:t>‹#›</a:t>
            </a:fld>
            <a:endParaRPr lang="en-US"/>
          </a:p>
        </p:txBody>
      </p:sp>
    </p:spTree>
    <p:extLst>
      <p:ext uri="{BB962C8B-B14F-4D97-AF65-F5344CB8AC3E}">
        <p14:creationId xmlns:p14="http://schemas.microsoft.com/office/powerpoint/2010/main" val="4018863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83A07-0036-4E60-AF73-B14B0D5DEA25}" type="slidenum">
              <a:rPr lang="en-US"/>
              <a:pPr>
                <a:defRPr/>
              </a:pPr>
              <a:t>‹#›</a:t>
            </a:fld>
            <a:endParaRPr lang="en-US"/>
          </a:p>
        </p:txBody>
      </p:sp>
    </p:spTree>
    <p:extLst>
      <p:ext uri="{BB962C8B-B14F-4D97-AF65-F5344CB8AC3E}">
        <p14:creationId xmlns:p14="http://schemas.microsoft.com/office/powerpoint/2010/main" val="602866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326DE13-7A03-4397-B4A3-03B4E85BBA5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dirty="0" smtClean="0"/>
              <a:t>Discounting and Risk</a:t>
            </a:r>
          </a:p>
        </p:txBody>
      </p:sp>
      <p:sp>
        <p:nvSpPr>
          <p:cNvPr id="2051" name="Rectangle 3"/>
          <p:cNvSpPr>
            <a:spLocks noGrp="1" noChangeArrowheads="1"/>
          </p:cNvSpPr>
          <p:nvPr>
            <p:ph type="subTitle" idx="1"/>
          </p:nvPr>
        </p:nvSpPr>
        <p:spPr/>
        <p:txBody>
          <a:bodyPr/>
          <a:lstStyle/>
          <a:p>
            <a:pPr eaLnBrk="1" hangingPunct="1"/>
            <a:endParaRPr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Solution</a:t>
            </a:r>
          </a:p>
        </p:txBody>
      </p:sp>
      <p:sp>
        <p:nvSpPr>
          <p:cNvPr id="10243" name="Rectangle 3"/>
          <p:cNvSpPr>
            <a:spLocks noGrp="1" noChangeArrowheads="1"/>
          </p:cNvSpPr>
          <p:nvPr>
            <p:ph type="body" idx="1"/>
          </p:nvPr>
        </p:nvSpPr>
        <p:spPr/>
        <p:txBody>
          <a:bodyPr/>
          <a:lstStyle/>
          <a:p>
            <a:pPr eaLnBrk="1" hangingPunct="1"/>
            <a:r>
              <a:rPr lang="en-US" smtClean="0"/>
              <a:t>The amount of loan</a:t>
            </a:r>
          </a:p>
          <a:p>
            <a:pPr lvl="2" eaLnBrk="1" hangingPunct="1"/>
            <a:r>
              <a:rPr lang="en-US" smtClean="0"/>
              <a:t>0.9 million</a:t>
            </a:r>
          </a:p>
          <a:p>
            <a:pPr eaLnBrk="1" hangingPunct="1"/>
            <a:r>
              <a:rPr lang="en-US" smtClean="0"/>
              <a:t>The required payback</a:t>
            </a:r>
          </a:p>
          <a:p>
            <a:pPr lvl="2" eaLnBrk="1" hangingPunct="1"/>
            <a:r>
              <a:rPr lang="en-US" smtClean="0"/>
              <a:t>0.9*1.02= 0.918</a:t>
            </a:r>
          </a:p>
          <a:p>
            <a:pPr eaLnBrk="1" hangingPunct="1"/>
            <a:r>
              <a:rPr lang="en-US" smtClean="0"/>
              <a:t>Assume the loan rate is x</a:t>
            </a:r>
          </a:p>
          <a:p>
            <a:pPr lvl="2" eaLnBrk="1" hangingPunct="1"/>
            <a:r>
              <a:rPr lang="en-US" smtClean="0"/>
              <a:t>0.9*(1+x)*0.85+0.7*0.6*0.15=0.918</a:t>
            </a:r>
          </a:p>
          <a:p>
            <a:pPr eaLnBrk="1" hangingPunct="1"/>
            <a:r>
              <a:rPr lang="en-US" smtClean="0"/>
              <a:t>Solving the equation to obtain x</a:t>
            </a:r>
          </a:p>
          <a:p>
            <a:pPr lvl="2" eaLnBrk="1" hangingPunct="1"/>
            <a:r>
              <a:rPr lang="en-US" smtClean="0"/>
              <a:t>X = 11.76%</a:t>
            </a:r>
          </a:p>
          <a:p>
            <a:pPr lvl="2" eaLnBrk="1" hangingPunct="1"/>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smtClean="0"/>
          </a:p>
        </p:txBody>
      </p:sp>
      <p:sp>
        <p:nvSpPr>
          <p:cNvPr id="11267" name="Rectangle 3"/>
          <p:cNvSpPr>
            <a:spLocks noGrp="1" noChangeArrowheads="1"/>
          </p:cNvSpPr>
          <p:nvPr>
            <p:ph type="body" idx="1"/>
          </p:nvPr>
        </p:nvSpPr>
        <p:spPr/>
        <p:txBody>
          <a:bodyPr/>
          <a:lstStyle/>
          <a:p>
            <a:pPr eaLnBrk="1" hangingPunct="1"/>
            <a:r>
              <a:rPr lang="en-US" smtClean="0"/>
              <a:t>When the part of self funding are 0.2 million or 0.3 million, the required loan rates are 10.74% and 9.41%.</a:t>
            </a:r>
          </a:p>
          <a:p>
            <a:pPr eaLnBrk="1" hangingPunct="1"/>
            <a:r>
              <a:rPr lang="en-US" smtClean="0"/>
              <a:t>This shows that the higher the percentage of self funding, the lower the discount rate. </a:t>
            </a:r>
          </a:p>
          <a:p>
            <a:pPr eaLnBrk="1" hangingPunct="1"/>
            <a:r>
              <a:rPr lang="en-US" smtClean="0"/>
              <a:t>When you put in your own money, others trust you more.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Discussion</a:t>
            </a:r>
          </a:p>
        </p:txBody>
      </p:sp>
      <p:sp>
        <p:nvSpPr>
          <p:cNvPr id="12291" name="Rectangle 3"/>
          <p:cNvSpPr>
            <a:spLocks noGrp="1" noChangeArrowheads="1"/>
          </p:cNvSpPr>
          <p:nvPr>
            <p:ph type="body" idx="1"/>
          </p:nvPr>
        </p:nvSpPr>
        <p:spPr/>
        <p:txBody>
          <a:bodyPr/>
          <a:lstStyle/>
          <a:p>
            <a:pPr eaLnBrk="1" hangingPunct="1"/>
            <a:r>
              <a:rPr lang="en-US" smtClean="0"/>
              <a:t>How much trading in banks is funded by traders themselves or by banks? </a:t>
            </a:r>
          </a:p>
          <a:p>
            <a:pPr eaLnBrk="1" hangingPunct="1"/>
            <a:r>
              <a:rPr lang="en-US" smtClean="0"/>
              <a:t>Should banks enjoy such low rate in their own trading activities?</a:t>
            </a:r>
          </a:p>
          <a:p>
            <a:pPr eaLnBrk="1" hangingPunct="1"/>
            <a:r>
              <a:rPr lang="en-US" smtClean="0"/>
              <a:t>It is often said the causes of financial crisis are “complex”. Are they really that complex?</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Uncertainty and discounting</a:t>
            </a:r>
          </a:p>
        </p:txBody>
      </p:sp>
      <p:sp>
        <p:nvSpPr>
          <p:cNvPr id="104451" name="Rectangle 3"/>
          <p:cNvSpPr>
            <a:spLocks noGrp="1" noChangeArrowheads="1"/>
          </p:cNvSpPr>
          <p:nvPr>
            <p:ph type="body" idx="1"/>
          </p:nvPr>
        </p:nvSpPr>
        <p:spPr/>
        <p:txBody>
          <a:bodyPr/>
          <a:lstStyle/>
          <a:p>
            <a:pPr marL="0" indent="0" eaLnBrk="1" hangingPunct="1">
              <a:lnSpc>
                <a:spcPct val="80000"/>
              </a:lnSpc>
              <a:buFontTx/>
              <a:buNone/>
              <a:defRPr/>
            </a:pPr>
            <a:r>
              <a:rPr lang="en-US" sz="2300" dirty="0" smtClean="0"/>
              <a:t>A company has a choice to select one of the two projects. The first project requires an initial spending of 10 million dollars. For the next ten years, the project will generate 3 million dollar profit each year. The second project requires an initial spending of 20 million dollars. The project will generate 3 million dollar profit the first year. The profit from the project will increase 10% from each previous year. The project will last ten years. The criterion of selection is NPV of a project. If the discount rate is 3%, which project you will choose? If projects are forced to close down after three years due to unexpected circumstances, what would be the realized value for both projects, discounted at 3%?  If the discount rate is 10%, which project you will choose?  With the benefit of hindsight, what discount rate one should use to value two potential projects? How should the choice of discount rate be related to uncertainty and our capacity in information processing? </a:t>
            </a:r>
          </a:p>
          <a:p>
            <a:pPr marL="609600" indent="-609600" eaLnBrk="1" hangingPunct="1">
              <a:lnSpc>
                <a:spcPct val="80000"/>
              </a:lnSpc>
              <a:defRPr/>
            </a:pPr>
            <a:endParaRPr lang="en-US"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Solution</a:t>
            </a:r>
          </a:p>
        </p:txBody>
      </p:sp>
      <p:sp>
        <p:nvSpPr>
          <p:cNvPr id="14339" name="Rectangle 3"/>
          <p:cNvSpPr>
            <a:spLocks noGrp="1" noChangeArrowheads="1"/>
          </p:cNvSpPr>
          <p:nvPr>
            <p:ph type="body" idx="1"/>
          </p:nvPr>
        </p:nvSpPr>
        <p:spPr/>
        <p:txBody>
          <a:bodyPr/>
          <a:lstStyle/>
          <a:p>
            <a:pPr eaLnBrk="1" hangingPunct="1"/>
            <a:r>
              <a:rPr lang="en-US" smtClean="0"/>
              <a:t>When discounted at 3%</a:t>
            </a:r>
          </a:p>
          <a:p>
            <a:pPr lvl="1" eaLnBrk="1" hangingPunct="1"/>
            <a:r>
              <a:rPr lang="en-US" smtClean="0"/>
              <a:t>NPV of project 1 = 15.59 million</a:t>
            </a:r>
          </a:p>
          <a:p>
            <a:pPr lvl="1" eaLnBrk="1" hangingPunct="1"/>
            <a:r>
              <a:rPr lang="en-US" smtClean="0"/>
              <a:t>NPV of project 2 = 19.86 million</a:t>
            </a:r>
          </a:p>
          <a:p>
            <a:pPr lvl="1" eaLnBrk="1" hangingPunct="1"/>
            <a:r>
              <a:rPr lang="en-US" smtClean="0"/>
              <a:t>Choose project 2</a:t>
            </a:r>
          </a:p>
          <a:p>
            <a:pPr eaLnBrk="1" hangingPunct="1"/>
            <a:r>
              <a:rPr lang="en-US" smtClean="0"/>
              <a:t>If projects have to close down after three years</a:t>
            </a:r>
          </a:p>
          <a:p>
            <a:pPr lvl="1" eaLnBrk="1" hangingPunct="1"/>
            <a:r>
              <a:rPr lang="en-US" smtClean="0"/>
              <a:t>Realized value of project 1 = -1.51 million</a:t>
            </a:r>
          </a:p>
          <a:p>
            <a:pPr lvl="1" eaLnBrk="1" hangingPunct="1"/>
            <a:r>
              <a:rPr lang="en-US" smtClean="0"/>
              <a:t>Realized value of project 2 = -10.65 million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Solution (Continued) </a:t>
            </a:r>
          </a:p>
        </p:txBody>
      </p:sp>
      <p:sp>
        <p:nvSpPr>
          <p:cNvPr id="15363" name="Rectangle 3"/>
          <p:cNvSpPr>
            <a:spLocks noGrp="1" noChangeArrowheads="1"/>
          </p:cNvSpPr>
          <p:nvPr>
            <p:ph type="body" idx="1"/>
          </p:nvPr>
        </p:nvSpPr>
        <p:spPr/>
        <p:txBody>
          <a:bodyPr/>
          <a:lstStyle/>
          <a:p>
            <a:pPr eaLnBrk="1" hangingPunct="1"/>
            <a:r>
              <a:rPr lang="en-US" smtClean="0"/>
              <a:t>When discounted at 10%</a:t>
            </a:r>
          </a:p>
          <a:p>
            <a:pPr lvl="1" eaLnBrk="1" hangingPunct="1"/>
            <a:r>
              <a:rPr lang="en-US" smtClean="0"/>
              <a:t>NPV of project 1 = 8.43 million</a:t>
            </a:r>
          </a:p>
          <a:p>
            <a:pPr lvl="1" eaLnBrk="1" hangingPunct="1"/>
            <a:r>
              <a:rPr lang="en-US" smtClean="0"/>
              <a:t>NPV of project 2 = 7.27 million</a:t>
            </a:r>
          </a:p>
          <a:p>
            <a:pPr lvl="1" eaLnBrk="1" hangingPunct="1"/>
            <a:r>
              <a:rPr lang="en-US" smtClean="0"/>
              <a:t>Choose project 1</a:t>
            </a:r>
          </a:p>
          <a:p>
            <a:pPr eaLnBrk="1" hangingPunct="1"/>
            <a:r>
              <a:rPr lang="en-US" smtClean="0"/>
              <a:t>Choosing project 1 avoid possible heavy losses due to uncertainty. </a:t>
            </a:r>
          </a:p>
          <a:p>
            <a:pPr eaLnBrk="1" hangingPunct="1"/>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Discussion</a:t>
            </a:r>
          </a:p>
        </p:txBody>
      </p:sp>
      <p:sp>
        <p:nvSpPr>
          <p:cNvPr id="16387" name="Rectangle 3"/>
          <p:cNvSpPr>
            <a:spLocks noGrp="1" noChangeArrowheads="1"/>
          </p:cNvSpPr>
          <p:nvPr>
            <p:ph type="body" idx="1"/>
          </p:nvPr>
        </p:nvSpPr>
        <p:spPr/>
        <p:txBody>
          <a:bodyPr/>
          <a:lstStyle/>
          <a:p>
            <a:pPr eaLnBrk="1" hangingPunct="1">
              <a:lnSpc>
                <a:spcPct val="90000"/>
              </a:lnSpc>
            </a:pPr>
            <a:r>
              <a:rPr lang="en-US" sz="2800" smtClean="0"/>
              <a:t>Some people claimed that since future is unpredictable, one should not be held responsible for losses due to uncertainty.</a:t>
            </a:r>
          </a:p>
          <a:p>
            <a:pPr eaLnBrk="1" hangingPunct="1">
              <a:lnSpc>
                <a:spcPct val="90000"/>
              </a:lnSpc>
            </a:pPr>
            <a:r>
              <a:rPr lang="en-US" sz="2800" smtClean="0"/>
              <a:t>However, if we acknowledge future is highly uncertain, one should discount future at a higher rate. This will help you reduce the amount of losses due to uncertainty. </a:t>
            </a:r>
          </a:p>
          <a:p>
            <a:pPr eaLnBrk="1" hangingPunct="1">
              <a:lnSpc>
                <a:spcPct val="90000"/>
              </a:lnSpc>
            </a:pPr>
            <a:r>
              <a:rPr lang="en-US" sz="2800" smtClean="0"/>
              <a:t>Policymakers often attribute bad economic performance to uncertainty but at the same time keep discount rate low. Are they being consistent?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4000" smtClean="0"/>
              <a:t>Discounting, long term forecasting and fraud</a:t>
            </a:r>
          </a:p>
        </p:txBody>
      </p:sp>
      <p:sp>
        <p:nvSpPr>
          <p:cNvPr id="17411" name="Rectangle 3"/>
          <p:cNvSpPr>
            <a:spLocks noGrp="1" noChangeArrowheads="1"/>
          </p:cNvSpPr>
          <p:nvPr>
            <p:ph type="body" idx="1"/>
          </p:nvPr>
        </p:nvSpPr>
        <p:spPr/>
        <p:txBody>
          <a:bodyPr/>
          <a:lstStyle/>
          <a:p>
            <a:pPr eaLnBrk="1" hangingPunct="1"/>
            <a:r>
              <a:rPr lang="en-US" smtClean="0"/>
              <a:t>Low discount rate makes expected earning in distant future more valuable. This encourages long term forecasting.</a:t>
            </a:r>
          </a:p>
          <a:p>
            <a:pPr eaLnBrk="1" hangingPunct="1"/>
            <a:r>
              <a:rPr lang="en-US" smtClean="0"/>
              <a:t>Since we are less capable to forecast distant future, aggressive optimism and downright fraud often flourish in low discount rate environment.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Interest rate and housing price</a:t>
            </a:r>
          </a:p>
        </p:txBody>
      </p:sp>
      <p:sp>
        <p:nvSpPr>
          <p:cNvPr id="27651" name="Rectangle 3"/>
          <p:cNvSpPr>
            <a:spLocks noGrp="1" noChangeArrowheads="1"/>
          </p:cNvSpPr>
          <p:nvPr>
            <p:ph type="body" idx="1"/>
          </p:nvPr>
        </p:nvSpPr>
        <p:spPr/>
        <p:txBody>
          <a:bodyPr/>
          <a:lstStyle/>
          <a:p>
            <a:pPr marL="609600" indent="-609600" eaLnBrk="1" hangingPunct="1">
              <a:lnSpc>
                <a:spcPct val="80000"/>
              </a:lnSpc>
            </a:pPr>
            <a:r>
              <a:rPr lang="en-US" sz="2000" smtClean="0"/>
              <a:t>Suppose a house is bought for 400,000 dollars. The required down payment is 5% of the house price. The rest of the money is borrowed through a 30-year mortgage with monthly payments. What is the amount of down payment and what is the amount of borrowing? The annual percentage rate on the mortgage loan is 6%.   Calculate the monthly payment. Now suppose the government tries to making housing more affordable. It reduces the interest rate to 3%.  What is the new monthly payment on the mortgage? Does the government policy improve the affordability of housing market over the short term? If the housing supply doesn’t increase, those who can afford the monthly payment of the original 400,000 dollar house will likely to buy the same kind of house. What will be the new price of the house which was originally sold for 400,000 dollars, if monthly payment is kept at the same level when interest rate was at 6% and down payment is 5% of the housing price?  What is the new down payment? Over the long term, will lowering the interest rate alone improve or deteriorate the affordability of housing market?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Solution</a:t>
            </a:r>
          </a:p>
        </p:txBody>
      </p:sp>
      <p:sp>
        <p:nvSpPr>
          <p:cNvPr id="28675" name="Rectangle 3"/>
          <p:cNvSpPr>
            <a:spLocks noGrp="1" noChangeArrowheads="1"/>
          </p:cNvSpPr>
          <p:nvPr>
            <p:ph type="body" idx="1"/>
          </p:nvPr>
        </p:nvSpPr>
        <p:spPr/>
        <p:txBody>
          <a:bodyPr/>
          <a:lstStyle/>
          <a:p>
            <a:pPr eaLnBrk="1" hangingPunct="1"/>
            <a:r>
              <a:rPr lang="en-US" smtClean="0"/>
              <a:t>Down payment</a:t>
            </a:r>
          </a:p>
          <a:p>
            <a:pPr lvl="2" eaLnBrk="1" hangingPunct="1"/>
            <a:r>
              <a:rPr lang="en-US" smtClean="0"/>
              <a:t>400000*5% = 20000</a:t>
            </a:r>
          </a:p>
          <a:p>
            <a:pPr eaLnBrk="1" hangingPunct="1"/>
            <a:r>
              <a:rPr lang="en-US" smtClean="0"/>
              <a:t>Amount remaining</a:t>
            </a:r>
          </a:p>
          <a:p>
            <a:pPr lvl="2" eaLnBrk="1" hangingPunct="1"/>
            <a:r>
              <a:rPr lang="en-US" smtClean="0"/>
              <a:t>400000 – 20000 = 380000</a:t>
            </a:r>
          </a:p>
          <a:p>
            <a:pPr eaLnBrk="1" hangingPunct="1"/>
            <a:r>
              <a:rPr lang="en-US" smtClean="0"/>
              <a:t>Number of payment</a:t>
            </a:r>
          </a:p>
          <a:p>
            <a:pPr lvl="2" eaLnBrk="1" hangingPunct="1"/>
            <a:r>
              <a:rPr lang="en-US" smtClean="0"/>
              <a:t>30*12 = 360</a:t>
            </a:r>
          </a:p>
          <a:p>
            <a:pPr eaLnBrk="1" hangingPunct="1"/>
            <a:r>
              <a:rPr lang="en-US" smtClean="0"/>
              <a:t>Monthly interest</a:t>
            </a:r>
          </a:p>
          <a:p>
            <a:pPr lvl="2" eaLnBrk="1" hangingPunct="1"/>
            <a:r>
              <a:rPr lang="en-US" smtClean="0"/>
              <a:t>6%/12 = 0.0005</a:t>
            </a:r>
          </a:p>
          <a:p>
            <a:pPr eaLnBrk="1" hangingPunct="1"/>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Discount rate</a:t>
            </a:r>
            <a:endParaRPr lang="en-US" dirty="0"/>
          </a:p>
        </p:txBody>
      </p:sp>
      <p:sp>
        <p:nvSpPr>
          <p:cNvPr id="3" name="Content Placeholder 2"/>
          <p:cNvSpPr>
            <a:spLocks noGrp="1"/>
          </p:cNvSpPr>
          <p:nvPr>
            <p:ph idx="1"/>
          </p:nvPr>
        </p:nvSpPr>
        <p:spPr/>
        <p:txBody>
          <a:bodyPr/>
          <a:lstStyle/>
          <a:p>
            <a:r>
              <a:rPr lang="en-US" dirty="0" smtClean="0"/>
              <a:t>Discount rate is the main tool governments and central banks use to fine tune economic activities. </a:t>
            </a:r>
            <a:endParaRPr lang="en-US" dirty="0"/>
          </a:p>
          <a:p>
            <a:r>
              <a:rPr lang="en-US" dirty="0" smtClean="0"/>
              <a:t>It is the cost of borrowing. For simplicity, we don’t distinguish discount rate and interest rate. </a:t>
            </a:r>
          </a:p>
          <a:p>
            <a:endParaRPr lang="en-US" dirty="0"/>
          </a:p>
        </p:txBody>
      </p:sp>
    </p:spTree>
    <p:extLst>
      <p:ext uri="{BB962C8B-B14F-4D97-AF65-F5344CB8AC3E}">
        <p14:creationId xmlns:p14="http://schemas.microsoft.com/office/powerpoint/2010/main" val="42278510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endParaRPr lang="en-US" smtClean="0"/>
          </a:p>
        </p:txBody>
      </p:sp>
      <p:sp>
        <p:nvSpPr>
          <p:cNvPr id="29699" name="Rectangle 3"/>
          <p:cNvSpPr>
            <a:spLocks noGrp="1" noChangeArrowheads="1"/>
          </p:cNvSpPr>
          <p:nvPr>
            <p:ph type="body" idx="1"/>
          </p:nvPr>
        </p:nvSpPr>
        <p:spPr/>
        <p:txBody>
          <a:bodyPr/>
          <a:lstStyle/>
          <a:p>
            <a:pPr eaLnBrk="1" hangingPunct="1"/>
            <a:r>
              <a:rPr lang="en-US" smtClean="0"/>
              <a:t>Monthly payment</a:t>
            </a:r>
          </a:p>
          <a:p>
            <a:pPr lvl="2" eaLnBrk="1" hangingPunct="1"/>
            <a:r>
              <a:rPr lang="en-US" smtClean="0"/>
              <a:t>2278.292</a:t>
            </a:r>
          </a:p>
          <a:p>
            <a:pPr eaLnBrk="1" hangingPunct="1"/>
            <a:r>
              <a:rPr lang="en-US" smtClean="0"/>
              <a:t>Formula for calculation</a:t>
            </a:r>
          </a:p>
          <a:p>
            <a:pPr lvl="1" eaLnBrk="1" hangingPunct="1"/>
            <a:endParaRPr lang="en-US" smtClean="0"/>
          </a:p>
          <a:p>
            <a:pPr eaLnBrk="1" hangingPunct="1"/>
            <a:endParaRPr lang="en-US" smtClean="0"/>
          </a:p>
        </p:txBody>
      </p:sp>
      <p:sp>
        <p:nvSpPr>
          <p:cNvPr id="29700"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9701" name="Object 4"/>
          <p:cNvGraphicFramePr>
            <a:graphicFrameLocks noChangeAspect="1"/>
          </p:cNvGraphicFramePr>
          <p:nvPr/>
        </p:nvGraphicFramePr>
        <p:xfrm>
          <a:off x="2286000" y="3733800"/>
          <a:ext cx="2895600" cy="1355725"/>
        </p:xfrm>
        <a:graphic>
          <a:graphicData uri="http://schemas.openxmlformats.org/presentationml/2006/ole">
            <mc:AlternateContent xmlns:mc="http://schemas.openxmlformats.org/markup-compatibility/2006">
              <mc:Choice xmlns:v="urn:schemas-microsoft-com:vml" Requires="v">
                <p:oleObj spid="_x0000_s29777" name="Equation" r:id="rId3" imgW="1790700" imgH="838200" progId="Equation.3">
                  <p:embed/>
                </p:oleObj>
              </mc:Choice>
              <mc:Fallback>
                <p:oleObj name="Equation" r:id="rId3" imgW="1790700" imgH="838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733800"/>
                        <a:ext cx="2895600"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en-US" smtClean="0"/>
          </a:p>
        </p:txBody>
      </p:sp>
      <p:sp>
        <p:nvSpPr>
          <p:cNvPr id="30723" name="Rectangle 3"/>
          <p:cNvSpPr>
            <a:spLocks noGrp="1" noChangeArrowheads="1"/>
          </p:cNvSpPr>
          <p:nvPr>
            <p:ph type="body" idx="1"/>
          </p:nvPr>
        </p:nvSpPr>
        <p:spPr/>
        <p:txBody>
          <a:bodyPr/>
          <a:lstStyle/>
          <a:p>
            <a:pPr eaLnBrk="1" hangingPunct="1">
              <a:lnSpc>
                <a:spcPct val="90000"/>
              </a:lnSpc>
            </a:pPr>
            <a:r>
              <a:rPr lang="en-US" sz="2400" smtClean="0"/>
              <a:t>When the interest rate is reduced to 3%, redo the calculation to obtain the new monthly payment: 1602.095</a:t>
            </a:r>
          </a:p>
          <a:p>
            <a:pPr eaLnBrk="1" hangingPunct="1">
              <a:lnSpc>
                <a:spcPct val="90000"/>
              </a:lnSpc>
            </a:pPr>
            <a:r>
              <a:rPr lang="en-US" sz="2400" smtClean="0"/>
              <a:t>Over the short term, the low interest rate policy improves the affordability of housing. </a:t>
            </a:r>
          </a:p>
          <a:p>
            <a:pPr eaLnBrk="1" hangingPunct="1">
              <a:lnSpc>
                <a:spcPct val="90000"/>
              </a:lnSpc>
            </a:pPr>
            <a:r>
              <a:rPr lang="en-US" sz="2400" smtClean="0"/>
              <a:t>To maintain the original monthly payment of 2278.292 with the 3% interest rate, the present value becomes 540386.7, which represent 95% of the housing value, which is 568828.1.With this housing price, the new down payment will be 28441.4</a:t>
            </a:r>
          </a:p>
          <a:p>
            <a:pPr eaLnBrk="1" hangingPunct="1">
              <a:lnSpc>
                <a:spcPct val="90000"/>
              </a:lnSpc>
            </a:pPr>
            <a:r>
              <a:rPr lang="en-US" sz="2400" smtClean="0"/>
              <a:t>Over the long term, low interest rte policy will deteriorate the affordability of housing market</a:t>
            </a:r>
          </a:p>
          <a:p>
            <a:pPr eaLnBrk="1" hangingPunct="1">
              <a:lnSpc>
                <a:spcPct val="90000"/>
              </a:lnSpc>
            </a:pPr>
            <a:endParaRPr lang="en-US" sz="24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mtClean="0">
                <a:solidFill>
                  <a:schemeClr val="tx1"/>
                </a:solidFill>
              </a:rPr>
              <a:t>adjustable rates mortgage</a:t>
            </a:r>
            <a:endParaRPr lang="en-US" smtClean="0"/>
          </a:p>
        </p:txBody>
      </p:sp>
      <p:sp>
        <p:nvSpPr>
          <p:cNvPr id="31747" name="Content Placeholder 2"/>
          <p:cNvSpPr>
            <a:spLocks noGrp="1"/>
          </p:cNvSpPr>
          <p:nvPr>
            <p:ph idx="1"/>
          </p:nvPr>
        </p:nvSpPr>
        <p:spPr/>
        <p:txBody>
          <a:bodyPr/>
          <a:lstStyle/>
          <a:p>
            <a:pPr eaLnBrk="1" hangingPunct="1"/>
            <a:r>
              <a:rPr lang="en-US" sz="2400" smtClean="0"/>
              <a:t>A house is bought for 500,000 dollars. The mortgage rate is 3% per annum. The buyer chooses the adjustable rates mortgage that last for 25 years. In the first 5 years, the buyer only needs to pay the interest part. In the next 20 years, the buyer will pay back interest and principle with an equal monthly payment. What is the monthly payment for the first 5 years? What is the monthly payment for the next 20 years? Why people often default on adjustable rate mortgages? Suppose the housing price appreciates 15% over one year. If the capital investment is measured as the first 12 month’s mortgage payment, what is the rate of return from this investment? </a:t>
            </a:r>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endParaRPr lang="en-US" smtClean="0"/>
          </a:p>
        </p:txBody>
      </p:sp>
      <p:pic>
        <p:nvPicPr>
          <p:cNvPr id="3277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52475" y="2105025"/>
            <a:ext cx="7639050" cy="3516313"/>
          </a:xfr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smtClean="0"/>
              <a:t>Discussion</a:t>
            </a:r>
          </a:p>
        </p:txBody>
      </p:sp>
      <p:sp>
        <p:nvSpPr>
          <p:cNvPr id="33795" name="Content Placeholder 2"/>
          <p:cNvSpPr>
            <a:spLocks noGrp="1"/>
          </p:cNvSpPr>
          <p:nvPr>
            <p:ph idx="1"/>
          </p:nvPr>
        </p:nvSpPr>
        <p:spPr/>
        <p:txBody>
          <a:bodyPr/>
          <a:lstStyle/>
          <a:p>
            <a:pPr eaLnBrk="1" hangingPunct="1"/>
            <a:r>
              <a:rPr lang="en-US" smtClean="0"/>
              <a:t>Many ARMs were initiated after 2001.</a:t>
            </a:r>
          </a:p>
          <a:p>
            <a:pPr eaLnBrk="1" hangingPunct="1"/>
            <a:r>
              <a:rPr lang="en-US" smtClean="0"/>
              <a:t>Housing market peaked at 2006.</a:t>
            </a:r>
          </a:p>
          <a:p>
            <a:pPr eaLnBrk="1" hangingPunct="1"/>
            <a:r>
              <a:rPr lang="en-US" smtClean="0"/>
              <a:t>Defaults occurred in a large scale from 2007 to 2008. </a:t>
            </a:r>
          </a:p>
          <a:p>
            <a:pPr eaLnBrk="1" hangingPunct="1"/>
            <a:r>
              <a:rPr lang="en-US" smtClean="0"/>
              <a:t>Any relations?</a:t>
            </a:r>
          </a:p>
          <a:p>
            <a:pPr eaLnBrk="1" hangingPunct="1"/>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benefits and long term harm</a:t>
            </a:r>
            <a:endParaRPr lang="en-US" dirty="0"/>
          </a:p>
        </p:txBody>
      </p:sp>
      <p:sp>
        <p:nvSpPr>
          <p:cNvPr id="3" name="Content Placeholder 2"/>
          <p:cNvSpPr>
            <a:spLocks noGrp="1"/>
          </p:cNvSpPr>
          <p:nvPr>
            <p:ph idx="1"/>
          </p:nvPr>
        </p:nvSpPr>
        <p:spPr/>
        <p:txBody>
          <a:bodyPr/>
          <a:lstStyle/>
          <a:p>
            <a:r>
              <a:rPr lang="en-US" dirty="0" smtClean="0"/>
              <a:t>To a drug addict, a shot in the arm will stimulate him over a short period. But it will also put him on long term dependency. </a:t>
            </a:r>
          </a:p>
          <a:p>
            <a:r>
              <a:rPr lang="en-US" dirty="0" smtClean="0"/>
              <a:t>However, this type of policies and activities are very common in our society. </a:t>
            </a:r>
            <a:endParaRPr lang="en-US" dirty="0"/>
          </a:p>
        </p:txBody>
      </p:sp>
    </p:spTree>
    <p:extLst>
      <p:ext uri="{BB962C8B-B14F-4D97-AF65-F5344CB8AC3E}">
        <p14:creationId xmlns:p14="http://schemas.microsoft.com/office/powerpoint/2010/main" val="213602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discount rate policy after 2000</a:t>
            </a:r>
            <a:endParaRPr lang="en-US" dirty="0"/>
          </a:p>
        </p:txBody>
      </p:sp>
      <p:sp>
        <p:nvSpPr>
          <p:cNvPr id="3" name="Content Placeholder 2"/>
          <p:cNvSpPr>
            <a:spLocks noGrp="1"/>
          </p:cNvSpPr>
          <p:nvPr>
            <p:ph idx="1"/>
          </p:nvPr>
        </p:nvSpPr>
        <p:spPr/>
        <p:txBody>
          <a:bodyPr/>
          <a:lstStyle/>
          <a:p>
            <a:r>
              <a:rPr lang="en-US" dirty="0" smtClean="0"/>
              <a:t>After the burst of internet bubble, discount rate was lower to stimulate economy.</a:t>
            </a:r>
          </a:p>
          <a:p>
            <a:r>
              <a:rPr lang="en-US" dirty="0" smtClean="0"/>
              <a:t>Housing prices rose rapidly. </a:t>
            </a:r>
          </a:p>
          <a:p>
            <a:r>
              <a:rPr lang="en-US" dirty="0" smtClean="0"/>
              <a:t>Commodity prices rose rapidly.</a:t>
            </a:r>
          </a:p>
          <a:p>
            <a:r>
              <a:rPr lang="en-US" dirty="0" smtClean="0"/>
              <a:t>Financial crisis occurred in 2007, 2008.</a:t>
            </a:r>
            <a:endParaRPr lang="en-US" dirty="0"/>
          </a:p>
        </p:txBody>
      </p:sp>
    </p:spTree>
    <p:extLst>
      <p:ext uri="{BB962C8B-B14F-4D97-AF65-F5344CB8AC3E}">
        <p14:creationId xmlns:p14="http://schemas.microsoft.com/office/powerpoint/2010/main" val="18064503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dirty="0" smtClean="0"/>
              <a:t>Low discount rate after the financial crisis</a:t>
            </a:r>
          </a:p>
        </p:txBody>
      </p:sp>
      <p:sp>
        <p:nvSpPr>
          <p:cNvPr id="35843" name="Rectangle 3"/>
          <p:cNvSpPr>
            <a:spLocks noGrp="1" noChangeArrowheads="1"/>
          </p:cNvSpPr>
          <p:nvPr>
            <p:ph type="body" idx="1"/>
          </p:nvPr>
        </p:nvSpPr>
        <p:spPr/>
        <p:txBody>
          <a:bodyPr/>
          <a:lstStyle/>
          <a:p>
            <a:pPr eaLnBrk="1" hangingPunct="1">
              <a:lnSpc>
                <a:spcPct val="90000"/>
              </a:lnSpc>
            </a:pPr>
            <a:r>
              <a:rPr lang="en-US" dirty="0" smtClean="0"/>
              <a:t>During the financial crisis, central banks dropped the discount rate sharply to stimulate economy. </a:t>
            </a:r>
          </a:p>
          <a:p>
            <a:pPr eaLnBrk="1" hangingPunct="1">
              <a:lnSpc>
                <a:spcPct val="90000"/>
              </a:lnSpc>
            </a:pPr>
            <a:r>
              <a:rPr lang="en-US" dirty="0" smtClean="0"/>
              <a:t>But easy money flows to commodity speculation, driving oil prices from 20s to near 100 over a short period of time. </a:t>
            </a:r>
          </a:p>
          <a:p>
            <a:pPr eaLnBrk="1" hangingPunct="1">
              <a:lnSpc>
                <a:spcPct val="90000"/>
              </a:lnSpc>
            </a:pPr>
            <a:r>
              <a:rPr lang="en-US" dirty="0" smtClean="0"/>
              <a:t>High commodity prices increase the overall cost of economic activities, stifling recovery.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4000" smtClean="0"/>
              <a:t>Women’s participation in labor market and labor shortage</a:t>
            </a:r>
          </a:p>
        </p:txBody>
      </p:sp>
      <p:sp>
        <p:nvSpPr>
          <p:cNvPr id="36867" name="Rectangle 3"/>
          <p:cNvSpPr>
            <a:spLocks noGrp="1" noChangeArrowheads="1"/>
          </p:cNvSpPr>
          <p:nvPr>
            <p:ph type="body" idx="1"/>
          </p:nvPr>
        </p:nvSpPr>
        <p:spPr/>
        <p:txBody>
          <a:bodyPr/>
          <a:lstStyle/>
          <a:p>
            <a:pPr eaLnBrk="1" hangingPunct="1"/>
            <a:r>
              <a:rPr lang="en-US" smtClean="0"/>
              <a:t>When there is a labor shortage, women are encouraged to join the labor market. This relives labor shortage over short term. But the increased labor participation of women reduces fertility rate, which will intensify labor shortage in the future.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4000" smtClean="0"/>
              <a:t>Senior care: Short term and long term</a:t>
            </a:r>
          </a:p>
        </p:txBody>
      </p:sp>
      <p:sp>
        <p:nvSpPr>
          <p:cNvPr id="37891" name="Rectangle 3"/>
          <p:cNvSpPr>
            <a:spLocks noGrp="1" noChangeArrowheads="1"/>
          </p:cNvSpPr>
          <p:nvPr>
            <p:ph type="body" idx="1"/>
          </p:nvPr>
        </p:nvSpPr>
        <p:spPr/>
        <p:txBody>
          <a:bodyPr/>
          <a:lstStyle/>
          <a:p>
            <a:pPr eaLnBrk="1" hangingPunct="1">
              <a:buFontTx/>
              <a:buNone/>
            </a:pPr>
            <a:endParaRPr lang="en-US" smtClean="0"/>
          </a:p>
          <a:p>
            <a:pPr eaLnBrk="1" hangingPunct="1"/>
            <a:r>
              <a:rPr lang="en-US" smtClean="0"/>
              <a:t>Increased input to senior care improves its quality. But it reduces resources for next generation. With less resource to next generation, less next generation is produced. With less future workforce, the quality of senior care is threatened over long term. </a:t>
            </a:r>
          </a:p>
          <a:p>
            <a:pPr eaLnBrk="1" hangingPunct="1">
              <a:buFontTx/>
              <a:buNone/>
            </a:pPr>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dirty="0" smtClean="0"/>
              <a:t>Risk Factors</a:t>
            </a:r>
          </a:p>
        </p:txBody>
      </p:sp>
      <p:sp>
        <p:nvSpPr>
          <p:cNvPr id="3075" name="Rectangle 3"/>
          <p:cNvSpPr>
            <a:spLocks noGrp="1" noChangeArrowheads="1"/>
          </p:cNvSpPr>
          <p:nvPr>
            <p:ph type="body" idx="1"/>
          </p:nvPr>
        </p:nvSpPr>
        <p:spPr/>
        <p:txBody>
          <a:bodyPr/>
          <a:lstStyle/>
          <a:p>
            <a:pPr eaLnBrk="1" hangingPunct="1"/>
            <a:r>
              <a:rPr lang="en-US" dirty="0" smtClean="0"/>
              <a:t>We will examine some risk factors that affect discount rate. </a:t>
            </a:r>
          </a:p>
          <a:p>
            <a:pPr lvl="1" eaLnBrk="1" hangingPunct="1"/>
            <a:r>
              <a:rPr lang="en-US" dirty="0" smtClean="0"/>
              <a:t>Salvage ratio</a:t>
            </a:r>
          </a:p>
          <a:p>
            <a:pPr lvl="1" eaLnBrk="1" hangingPunct="1"/>
            <a:r>
              <a:rPr lang="en-US" dirty="0" smtClean="0"/>
              <a:t>Ratio of self funding</a:t>
            </a:r>
          </a:p>
          <a:p>
            <a:pPr lvl="1" eaLnBrk="1" hangingPunct="1"/>
            <a:r>
              <a:rPr lang="en-US" dirty="0" smtClean="0"/>
              <a:t>Uncertainty</a:t>
            </a:r>
          </a:p>
          <a:p>
            <a:pPr lvl="1" eaLnBrk="1" hangingPunct="1"/>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4000" smtClean="0"/>
              <a:t>Social safety net and savings rate</a:t>
            </a:r>
          </a:p>
        </p:txBody>
      </p:sp>
      <p:sp>
        <p:nvSpPr>
          <p:cNvPr id="38915" name="Rectangle 3"/>
          <p:cNvSpPr>
            <a:spLocks noGrp="1" noChangeArrowheads="1"/>
          </p:cNvSpPr>
          <p:nvPr>
            <p:ph type="body" idx="1"/>
          </p:nvPr>
        </p:nvSpPr>
        <p:spPr/>
        <p:txBody>
          <a:bodyPr/>
          <a:lstStyle/>
          <a:p>
            <a:pPr eaLnBrk="1" hangingPunct="1"/>
            <a:r>
              <a:rPr lang="en-US" sz="2800" dirty="0" smtClean="0"/>
              <a:t>We all try to avoid uncertainty. Social safety nets are established to countervail negative shocks. </a:t>
            </a:r>
          </a:p>
          <a:p>
            <a:pPr eaLnBrk="1" hangingPunct="1"/>
            <a:r>
              <a:rPr lang="en-US" sz="2800" dirty="0" smtClean="0"/>
              <a:t>But with extensive social safety nets, there is little incentive to save. In most countries with highly developed social safety nets, saving rates are near zero or negative for most people.</a:t>
            </a:r>
          </a:p>
          <a:p>
            <a:pPr eaLnBrk="1" hangingPunct="1"/>
            <a:r>
              <a:rPr lang="en-US" sz="2800" dirty="0" smtClean="0"/>
              <a:t>The reduction of uncertainty at individual level increases uncertainty at social level. </a:t>
            </a:r>
          </a:p>
          <a:p>
            <a:pPr eaLnBrk="1" hangingPunct="1"/>
            <a:r>
              <a:rPr lang="en-US" sz="2800" dirty="0" smtClean="0"/>
              <a:t>In many rich countries, governments accumulate large amount of debts.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Pain Killer</a:t>
            </a:r>
            <a:endParaRPr lang="en-US" dirty="0"/>
          </a:p>
        </p:txBody>
      </p:sp>
      <p:sp>
        <p:nvSpPr>
          <p:cNvPr id="3" name="Content Placeholder 2"/>
          <p:cNvSpPr>
            <a:spLocks noGrp="1"/>
          </p:cNvSpPr>
          <p:nvPr>
            <p:ph idx="1"/>
          </p:nvPr>
        </p:nvSpPr>
        <p:spPr/>
        <p:txBody>
          <a:bodyPr/>
          <a:lstStyle/>
          <a:p>
            <a:r>
              <a:rPr lang="en-US" sz="2800" dirty="0" smtClean="0"/>
              <a:t>Many athletes use Advil as pain killer.</a:t>
            </a:r>
          </a:p>
          <a:p>
            <a:r>
              <a:rPr lang="en-US" sz="2800" dirty="0" smtClean="0"/>
              <a:t>Advil, as an anti-inflammation drug, </a:t>
            </a:r>
            <a:r>
              <a:rPr lang="en-US" sz="2800" dirty="0"/>
              <a:t>reduce the </a:t>
            </a:r>
            <a:r>
              <a:rPr lang="en-US" sz="2800" dirty="0" smtClean="0"/>
              <a:t>inflammation, and hence the healing, of athletes involved in heavy exercises, which damage muscle tissues.</a:t>
            </a:r>
          </a:p>
          <a:p>
            <a:r>
              <a:rPr lang="en-US" sz="2800" dirty="0" smtClean="0"/>
              <a:t>Over short term, athletes are less painful and can endure more strenuous exercises, which helps improve their performances.</a:t>
            </a:r>
          </a:p>
          <a:p>
            <a:r>
              <a:rPr lang="en-US" sz="2800" dirty="0" smtClean="0"/>
              <a:t>Over long term, tissue damage accumulate.  </a:t>
            </a:r>
            <a:endParaRPr lang="en-US" sz="2800" dirty="0"/>
          </a:p>
        </p:txBody>
      </p:sp>
    </p:spTree>
    <p:extLst>
      <p:ext uri="{BB962C8B-B14F-4D97-AF65-F5344CB8AC3E}">
        <p14:creationId xmlns:p14="http://schemas.microsoft.com/office/powerpoint/2010/main" val="27893906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Concluding remarks</a:t>
            </a:r>
          </a:p>
        </p:txBody>
      </p:sp>
      <p:sp>
        <p:nvSpPr>
          <p:cNvPr id="39939" name="Rectangle 3"/>
          <p:cNvSpPr>
            <a:spLocks noGrp="1" noChangeArrowheads="1"/>
          </p:cNvSpPr>
          <p:nvPr>
            <p:ph type="body" idx="1"/>
          </p:nvPr>
        </p:nvSpPr>
        <p:spPr/>
        <p:txBody>
          <a:bodyPr/>
          <a:lstStyle/>
          <a:p>
            <a:pPr eaLnBrk="1" hangingPunct="1">
              <a:lnSpc>
                <a:spcPct val="90000"/>
              </a:lnSpc>
            </a:pPr>
            <a:r>
              <a:rPr lang="en-US" sz="2800" dirty="0" smtClean="0"/>
              <a:t>The choice of discount rate has long term consequences. </a:t>
            </a:r>
          </a:p>
          <a:p>
            <a:pPr eaLnBrk="1" hangingPunct="1">
              <a:lnSpc>
                <a:spcPct val="90000"/>
              </a:lnSpc>
            </a:pPr>
            <a:r>
              <a:rPr lang="en-US" sz="2800" dirty="0" smtClean="0"/>
              <a:t>Many central banks fine tune discount rates to improve short term  economic performances. </a:t>
            </a:r>
          </a:p>
          <a:p>
            <a:pPr eaLnBrk="1" hangingPunct="1">
              <a:lnSpc>
                <a:spcPct val="90000"/>
              </a:lnSpc>
            </a:pPr>
            <a:r>
              <a:rPr lang="en-US" sz="2800" dirty="0" smtClean="0"/>
              <a:t>However, short term monetary policies have long term consequences, which often do not concern policy makers and general public as much. </a:t>
            </a:r>
          </a:p>
          <a:p>
            <a:pPr eaLnBrk="1" hangingPunct="1">
              <a:lnSpc>
                <a:spcPct val="90000"/>
              </a:lnSpc>
            </a:pPr>
            <a:r>
              <a:rPr lang="en-US" sz="2800" dirty="0" smtClean="0"/>
              <a:t>They don’t fully understand the precise relations among the various factors in social and economic activities.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841701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Risk free rate</a:t>
            </a:r>
          </a:p>
        </p:txBody>
      </p:sp>
      <p:sp>
        <p:nvSpPr>
          <p:cNvPr id="18435" name="Rectangle 3"/>
          <p:cNvSpPr>
            <a:spLocks noGrp="1" noChangeArrowheads="1"/>
          </p:cNvSpPr>
          <p:nvPr>
            <p:ph type="body" idx="1"/>
          </p:nvPr>
        </p:nvSpPr>
        <p:spPr/>
        <p:txBody>
          <a:bodyPr/>
          <a:lstStyle/>
          <a:p>
            <a:pPr eaLnBrk="1" hangingPunct="1">
              <a:lnSpc>
                <a:spcPct val="80000"/>
              </a:lnSpc>
            </a:pPr>
            <a:r>
              <a:rPr lang="en-US" sz="2800" smtClean="0"/>
              <a:t>There are two types of projects. Each project require an initial investment of 1 million dollar. For the first type of projects, there is a 65% chance that the project will generate 1.3 million dollar payoff after one year and there is a 35% chance that the project will generate 0.7 million dollar payoff after one year. For the second type of projects, there is a 85% chance that the project will generate 1.3 million dollar payoff after one year and there is a 15% chance that the project will generate 0.7 million dollar payoff after one year. (Continued on next page.) </a:t>
            </a:r>
          </a:p>
        </p:txBody>
      </p:sp>
    </p:spTree>
    <p:extLst>
      <p:ext uri="{BB962C8B-B14F-4D97-AF65-F5344CB8AC3E}">
        <p14:creationId xmlns:p14="http://schemas.microsoft.com/office/powerpoint/2010/main" val="2352190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endParaRPr lang="en-US" smtClean="0"/>
          </a:p>
        </p:txBody>
      </p:sp>
      <p:sp>
        <p:nvSpPr>
          <p:cNvPr id="19459" name="Rectangle 3"/>
          <p:cNvSpPr>
            <a:spLocks noGrp="1" noChangeArrowheads="1"/>
          </p:cNvSpPr>
          <p:nvPr>
            <p:ph type="body" idx="1"/>
          </p:nvPr>
        </p:nvSpPr>
        <p:spPr/>
        <p:txBody>
          <a:bodyPr/>
          <a:lstStyle/>
          <a:p>
            <a:pPr eaLnBrk="1" hangingPunct="1">
              <a:lnSpc>
                <a:spcPct val="90000"/>
              </a:lnSpc>
            </a:pPr>
            <a:r>
              <a:rPr lang="en-US" smtClean="0"/>
              <a:t>Each prospective project operator may apply for a loan from the bank. As a rule, the bank will require the project operator to supply 30% funding and provide  70% loan. From past statistics, the bank knows that 60% of the projects are of type 1 and 40% of the projects are of type 2. But the bank cannot distinguish between type 1 and 2 projects without additional cost. (Continued on next page.) </a:t>
            </a:r>
          </a:p>
          <a:p>
            <a:pPr eaLnBrk="1" hangingPunct="1">
              <a:lnSpc>
                <a:spcPct val="90000"/>
              </a:lnSpc>
            </a:pPr>
            <a:endParaRPr lang="en-US" smtClean="0"/>
          </a:p>
        </p:txBody>
      </p:sp>
    </p:spTree>
    <p:extLst>
      <p:ext uri="{BB962C8B-B14F-4D97-AF65-F5344CB8AC3E}">
        <p14:creationId xmlns:p14="http://schemas.microsoft.com/office/powerpoint/2010/main" val="11895063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en-US" dirty="0" smtClean="0"/>
          </a:p>
        </p:txBody>
      </p:sp>
      <p:sp>
        <p:nvSpPr>
          <p:cNvPr id="20483" name="Rectangle 3"/>
          <p:cNvSpPr>
            <a:spLocks noGrp="1" noChangeArrowheads="1"/>
          </p:cNvSpPr>
          <p:nvPr>
            <p:ph type="body" idx="1"/>
          </p:nvPr>
        </p:nvSpPr>
        <p:spPr/>
        <p:txBody>
          <a:bodyPr/>
          <a:lstStyle/>
          <a:p>
            <a:pPr eaLnBrk="1" hangingPunct="1"/>
            <a:r>
              <a:rPr lang="en-US" sz="2800" smtClean="0"/>
              <a:t>The bank require 2% return on its loans. If the risk free rate is 4%, what is the loan rate the bank would offer to prospective project operators? The prospective project operators will accept the loan only if the expected payoff is positive. We assume the interest rate the prospective operator will earn is the risk free rate if he decided not to start the project. Will the prospective operators of projects of type 1 and 2 accept the loans? (Continued on next page.) </a:t>
            </a:r>
          </a:p>
          <a:p>
            <a:pPr eaLnBrk="1" hangingPunct="1"/>
            <a:endParaRPr lang="en-US" sz="2800" smtClean="0"/>
          </a:p>
        </p:txBody>
      </p:sp>
    </p:spTree>
    <p:extLst>
      <p:ext uri="{BB962C8B-B14F-4D97-AF65-F5344CB8AC3E}">
        <p14:creationId xmlns:p14="http://schemas.microsoft.com/office/powerpoint/2010/main" val="33700742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en-US" smtClean="0"/>
          </a:p>
        </p:txBody>
      </p:sp>
      <p:sp>
        <p:nvSpPr>
          <p:cNvPr id="21507" name="Rectangle 3"/>
          <p:cNvSpPr>
            <a:spLocks noGrp="1" noChangeArrowheads="1"/>
          </p:cNvSpPr>
          <p:nvPr>
            <p:ph type="body" idx="1"/>
          </p:nvPr>
        </p:nvSpPr>
        <p:spPr/>
        <p:txBody>
          <a:bodyPr/>
          <a:lstStyle/>
          <a:p>
            <a:pPr eaLnBrk="1" hangingPunct="1">
              <a:lnSpc>
                <a:spcPct val="90000"/>
              </a:lnSpc>
            </a:pPr>
            <a:r>
              <a:rPr lang="en-US" smtClean="0"/>
              <a:t>If the risk free rate is 6%, what is the loan rate the bank would offer to prospective project operators? Will the prospective operators of projects of type 1 and 2 accept the loans? If only prospective operators of projects of type 2 will apply for loans, what will the bank charge for its loans? Is this rate higher or lower than when the risk free rate is 4%? What conclusion you can draw? </a:t>
            </a:r>
          </a:p>
          <a:p>
            <a:pPr eaLnBrk="1" hangingPunct="1">
              <a:lnSpc>
                <a:spcPct val="90000"/>
              </a:lnSpc>
            </a:pPr>
            <a:endParaRPr lang="en-US" smtClean="0"/>
          </a:p>
        </p:txBody>
      </p:sp>
    </p:spTree>
    <p:extLst>
      <p:ext uri="{BB962C8B-B14F-4D97-AF65-F5344CB8AC3E}">
        <p14:creationId xmlns:p14="http://schemas.microsoft.com/office/powerpoint/2010/main" val="42517929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Solution</a:t>
            </a:r>
          </a:p>
        </p:txBody>
      </p:sp>
      <p:sp>
        <p:nvSpPr>
          <p:cNvPr id="22531" name="Rectangle 3"/>
          <p:cNvSpPr>
            <a:spLocks noGrp="1" noChangeArrowheads="1"/>
          </p:cNvSpPr>
          <p:nvPr>
            <p:ph type="body" idx="1"/>
          </p:nvPr>
        </p:nvSpPr>
        <p:spPr/>
        <p:txBody>
          <a:bodyPr/>
          <a:lstStyle/>
          <a:p>
            <a:pPr eaLnBrk="1" hangingPunct="1"/>
            <a:r>
              <a:rPr lang="en-US" smtClean="0"/>
              <a:t>First we assume the risk free rate is 4%.</a:t>
            </a:r>
          </a:p>
          <a:p>
            <a:pPr eaLnBrk="1" hangingPunct="1"/>
            <a:r>
              <a:rPr lang="en-US" smtClean="0"/>
              <a:t>Assume the interest rate bank will charge is x.</a:t>
            </a:r>
          </a:p>
          <a:p>
            <a:pPr eaLnBrk="1" hangingPunct="1"/>
            <a:r>
              <a:rPr lang="en-US" smtClean="0"/>
              <a:t>For type 1 projects, the payoff is</a:t>
            </a:r>
          </a:p>
          <a:p>
            <a:pPr lvl="2" eaLnBrk="1" hangingPunct="1"/>
            <a:r>
              <a:rPr lang="en-US" smtClean="0"/>
              <a:t>(1.3-0.7*(1+x))*0.65-0.3*1.04</a:t>
            </a:r>
          </a:p>
          <a:p>
            <a:pPr eaLnBrk="1" hangingPunct="1"/>
            <a:r>
              <a:rPr lang="en-US" smtClean="0"/>
              <a:t>For type 2 projects, the payoff is</a:t>
            </a:r>
          </a:p>
          <a:p>
            <a:pPr lvl="2" eaLnBrk="1" hangingPunct="1"/>
            <a:r>
              <a:rPr lang="en-US" smtClean="0"/>
              <a:t>(1.3-0.7*(1+x))*0.85-0.3*1.04</a:t>
            </a:r>
          </a:p>
        </p:txBody>
      </p:sp>
    </p:spTree>
    <p:extLst>
      <p:ext uri="{BB962C8B-B14F-4D97-AF65-F5344CB8AC3E}">
        <p14:creationId xmlns:p14="http://schemas.microsoft.com/office/powerpoint/2010/main" val="35947883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en-US" smtClean="0"/>
          </a:p>
        </p:txBody>
      </p:sp>
      <p:sp>
        <p:nvSpPr>
          <p:cNvPr id="23555" name="Rectangle 3"/>
          <p:cNvSpPr>
            <a:spLocks noGrp="1" noChangeArrowheads="1"/>
          </p:cNvSpPr>
          <p:nvPr>
            <p:ph type="body" idx="1"/>
          </p:nvPr>
        </p:nvSpPr>
        <p:spPr/>
        <p:txBody>
          <a:bodyPr/>
          <a:lstStyle/>
          <a:p>
            <a:pPr eaLnBrk="1" hangingPunct="1"/>
            <a:r>
              <a:rPr lang="en-US" smtClean="0"/>
              <a:t>For the bank, the expected payoff is</a:t>
            </a:r>
          </a:p>
          <a:p>
            <a:pPr lvl="2" eaLnBrk="1" hangingPunct="1"/>
            <a:r>
              <a:rPr lang="en-US" smtClean="0"/>
              <a:t>(0.7*(1+x)*0.65+0.7*0.8*0.35)*0.6+ (0.7*(1+x)*0.85+0.7*0.8*0.15)*0.4 = 0.7*(1+0.04+0.02)</a:t>
            </a:r>
          </a:p>
          <a:p>
            <a:pPr eaLnBrk="1" hangingPunct="1"/>
            <a:r>
              <a:rPr lang="en-US" smtClean="0"/>
              <a:t>Solving for x to get </a:t>
            </a:r>
          </a:p>
          <a:p>
            <a:pPr lvl="2" eaLnBrk="1" hangingPunct="1"/>
            <a:r>
              <a:rPr lang="en-US" smtClean="0"/>
              <a:t>X = 15.74%</a:t>
            </a:r>
          </a:p>
          <a:p>
            <a:pPr eaLnBrk="1" hangingPunct="1"/>
            <a:endParaRPr lang="en-US" smtClean="0"/>
          </a:p>
        </p:txBody>
      </p:sp>
    </p:spTree>
    <p:extLst>
      <p:ext uri="{BB962C8B-B14F-4D97-AF65-F5344CB8AC3E}">
        <p14:creationId xmlns:p14="http://schemas.microsoft.com/office/powerpoint/2010/main" val="861816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Salvage ratio and discount rate</a:t>
            </a:r>
          </a:p>
        </p:txBody>
      </p:sp>
      <p:sp>
        <p:nvSpPr>
          <p:cNvPr id="4099" name="Rectangle 3"/>
          <p:cNvSpPr>
            <a:spLocks noGrp="1" noChangeArrowheads="1"/>
          </p:cNvSpPr>
          <p:nvPr>
            <p:ph type="body" idx="1"/>
          </p:nvPr>
        </p:nvSpPr>
        <p:spPr/>
        <p:txBody>
          <a:bodyPr/>
          <a:lstStyle/>
          <a:p>
            <a:pPr eaLnBrk="1" hangingPunct="1"/>
            <a:r>
              <a:rPr lang="en-US" sz="2800" dirty="0" smtClean="0"/>
              <a:t>Banks charge interest rate based on risk of loans. For simplicity, assume the bank’s borrowing rate is zero. A business applies for 1 million loan for a project and plans to repay the loan in one year. A loan officer estimates the payoff from the project will be 2 million with 85% probability and 0.8 million with 15% probability. If a loan defaults, on average, a bank can get 60% of the salvage value. If the bank requires 2% return on its loans, what would be the loan rate?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endParaRPr lang="en-US" smtClean="0"/>
          </a:p>
        </p:txBody>
      </p:sp>
      <p:sp>
        <p:nvSpPr>
          <p:cNvPr id="24579" name="Rectangle 3"/>
          <p:cNvSpPr>
            <a:spLocks noGrp="1" noChangeArrowheads="1"/>
          </p:cNvSpPr>
          <p:nvPr>
            <p:ph type="body" idx="1"/>
          </p:nvPr>
        </p:nvSpPr>
        <p:spPr/>
        <p:txBody>
          <a:bodyPr/>
          <a:lstStyle/>
          <a:p>
            <a:pPr eaLnBrk="1" hangingPunct="1"/>
            <a:r>
              <a:rPr lang="en-US" smtClean="0"/>
              <a:t>Plugging into the equations for expected returns for projects of type 1 and 2, we find</a:t>
            </a:r>
          </a:p>
          <a:p>
            <a:pPr lvl="2" eaLnBrk="1" hangingPunct="1"/>
            <a:r>
              <a:rPr lang="en-US" smtClean="0"/>
              <a:t>Type 1:   0.0064</a:t>
            </a:r>
          </a:p>
          <a:p>
            <a:pPr lvl="2" eaLnBrk="1" hangingPunct="1"/>
            <a:r>
              <a:rPr lang="en-US" smtClean="0"/>
              <a:t>Type 2:   0.1044</a:t>
            </a:r>
          </a:p>
          <a:p>
            <a:pPr eaLnBrk="1" hangingPunct="1"/>
            <a:r>
              <a:rPr lang="en-US" smtClean="0"/>
              <a:t>Both operators will accept the loans. </a:t>
            </a:r>
          </a:p>
          <a:p>
            <a:pPr eaLnBrk="1" hangingPunct="1"/>
            <a:endParaRPr lang="en-US" smtClean="0"/>
          </a:p>
        </p:txBody>
      </p:sp>
    </p:spTree>
    <p:extLst>
      <p:ext uri="{BB962C8B-B14F-4D97-AF65-F5344CB8AC3E}">
        <p14:creationId xmlns:p14="http://schemas.microsoft.com/office/powerpoint/2010/main" val="17171796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endParaRPr lang="en-US" smtClean="0"/>
          </a:p>
        </p:txBody>
      </p:sp>
      <p:sp>
        <p:nvSpPr>
          <p:cNvPr id="25603" name="Rectangle 3"/>
          <p:cNvSpPr>
            <a:spLocks noGrp="1" noChangeArrowheads="1"/>
          </p:cNvSpPr>
          <p:nvPr>
            <p:ph type="body" idx="1"/>
          </p:nvPr>
        </p:nvSpPr>
        <p:spPr/>
        <p:txBody>
          <a:bodyPr/>
          <a:lstStyle/>
          <a:p>
            <a:pPr eaLnBrk="1" hangingPunct="1">
              <a:lnSpc>
                <a:spcPct val="90000"/>
              </a:lnSpc>
            </a:pPr>
            <a:r>
              <a:rPr lang="en-US" smtClean="0"/>
              <a:t>Then we assume the risk free rate is 6%.</a:t>
            </a:r>
          </a:p>
          <a:p>
            <a:pPr eaLnBrk="1" hangingPunct="1">
              <a:lnSpc>
                <a:spcPct val="90000"/>
              </a:lnSpc>
            </a:pPr>
            <a:r>
              <a:rPr lang="en-US" smtClean="0"/>
              <a:t>Following the same procedure, we find</a:t>
            </a:r>
          </a:p>
          <a:p>
            <a:pPr lvl="2" eaLnBrk="1" hangingPunct="1">
              <a:lnSpc>
                <a:spcPct val="90000"/>
              </a:lnSpc>
            </a:pPr>
            <a:r>
              <a:rPr lang="en-US" smtClean="0"/>
              <a:t>X = 18.36%</a:t>
            </a:r>
          </a:p>
          <a:p>
            <a:pPr eaLnBrk="1" hangingPunct="1">
              <a:lnSpc>
                <a:spcPct val="90000"/>
              </a:lnSpc>
            </a:pPr>
            <a:r>
              <a:rPr lang="en-US" smtClean="0"/>
              <a:t>The expected returns for projects of type 1 and 2 are</a:t>
            </a:r>
          </a:p>
          <a:p>
            <a:pPr lvl="2" eaLnBrk="1" hangingPunct="1">
              <a:lnSpc>
                <a:spcPct val="90000"/>
              </a:lnSpc>
            </a:pPr>
            <a:r>
              <a:rPr lang="en-US" smtClean="0"/>
              <a:t>Type 1:   -0.0115</a:t>
            </a:r>
          </a:p>
          <a:p>
            <a:pPr lvl="2" eaLnBrk="1" hangingPunct="1">
              <a:lnSpc>
                <a:spcPct val="90000"/>
              </a:lnSpc>
            </a:pPr>
            <a:r>
              <a:rPr lang="en-US" smtClean="0"/>
              <a:t>Type 2:   0.0828</a:t>
            </a:r>
          </a:p>
          <a:p>
            <a:pPr eaLnBrk="1" hangingPunct="1">
              <a:lnSpc>
                <a:spcPct val="90000"/>
              </a:lnSpc>
            </a:pPr>
            <a:r>
              <a:rPr lang="en-US" smtClean="0"/>
              <a:t> Operators of project type 1 will not accept the loans. </a:t>
            </a:r>
          </a:p>
          <a:p>
            <a:pPr eaLnBrk="1" hangingPunct="1">
              <a:lnSpc>
                <a:spcPct val="90000"/>
              </a:lnSpc>
            </a:pPr>
            <a:endParaRPr lang="en-US" smtClean="0"/>
          </a:p>
          <a:p>
            <a:pPr eaLnBrk="1" hangingPunct="1">
              <a:lnSpc>
                <a:spcPct val="90000"/>
              </a:lnSpc>
            </a:pPr>
            <a:endParaRPr lang="en-US" smtClean="0"/>
          </a:p>
          <a:p>
            <a:pPr eaLnBrk="1" hangingPunct="1">
              <a:lnSpc>
                <a:spcPct val="90000"/>
              </a:lnSpc>
            </a:pPr>
            <a:endParaRPr lang="en-US" smtClean="0"/>
          </a:p>
          <a:p>
            <a:pPr eaLnBrk="1" hangingPunct="1">
              <a:lnSpc>
                <a:spcPct val="90000"/>
              </a:lnSpc>
            </a:pPr>
            <a:endParaRPr lang="en-US" smtClean="0"/>
          </a:p>
        </p:txBody>
      </p:sp>
    </p:spTree>
    <p:extLst>
      <p:ext uri="{BB962C8B-B14F-4D97-AF65-F5344CB8AC3E}">
        <p14:creationId xmlns:p14="http://schemas.microsoft.com/office/powerpoint/2010/main" val="33475997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endParaRPr lang="en-US" smtClean="0"/>
          </a:p>
        </p:txBody>
      </p:sp>
      <p:sp>
        <p:nvSpPr>
          <p:cNvPr id="26627" name="Rectangle 3"/>
          <p:cNvSpPr>
            <a:spLocks noGrp="1" noChangeArrowheads="1"/>
          </p:cNvSpPr>
          <p:nvPr>
            <p:ph type="body" idx="1"/>
          </p:nvPr>
        </p:nvSpPr>
        <p:spPr/>
        <p:txBody>
          <a:bodyPr/>
          <a:lstStyle/>
          <a:p>
            <a:pPr eaLnBrk="1" hangingPunct="1"/>
            <a:r>
              <a:rPr lang="en-US" sz="2800" smtClean="0"/>
              <a:t>As a result, only projects of type 2 will actually start. </a:t>
            </a:r>
          </a:p>
          <a:p>
            <a:pPr eaLnBrk="1" hangingPunct="1"/>
            <a:r>
              <a:rPr lang="en-US" sz="2800" smtClean="0"/>
              <a:t>This shows that higher risk free interest rate reduce information cost for financial systems. </a:t>
            </a:r>
          </a:p>
          <a:p>
            <a:pPr eaLnBrk="1" hangingPunct="1"/>
            <a:r>
              <a:rPr lang="en-US" sz="2800" smtClean="0"/>
              <a:t>Is high interest rate bad for economy? </a:t>
            </a:r>
          </a:p>
          <a:p>
            <a:pPr eaLnBrk="1" hangingPunct="1"/>
            <a:r>
              <a:rPr lang="en-US" sz="2800" smtClean="0"/>
              <a:t>When resource is abundant, waste of resources will not be reflected in human society.</a:t>
            </a:r>
          </a:p>
          <a:p>
            <a:pPr eaLnBrk="1" hangingPunct="1"/>
            <a:r>
              <a:rPr lang="en-US" sz="2800" smtClean="0"/>
              <a:t>When resource is scarce, waste of resources will accelerate the decline of human society.</a:t>
            </a:r>
          </a:p>
          <a:p>
            <a:pPr eaLnBrk="1" hangingPunct="1"/>
            <a:endParaRPr lang="en-US" sz="2800" smtClean="0"/>
          </a:p>
        </p:txBody>
      </p:sp>
    </p:spTree>
    <p:extLst>
      <p:ext uri="{BB962C8B-B14F-4D97-AF65-F5344CB8AC3E}">
        <p14:creationId xmlns:p14="http://schemas.microsoft.com/office/powerpoint/2010/main" val="1190879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Solution</a:t>
            </a:r>
          </a:p>
        </p:txBody>
      </p:sp>
      <p:sp>
        <p:nvSpPr>
          <p:cNvPr id="5123" name="Rectangle 3"/>
          <p:cNvSpPr>
            <a:spLocks noGrp="1" noChangeArrowheads="1"/>
          </p:cNvSpPr>
          <p:nvPr>
            <p:ph type="body" idx="1"/>
          </p:nvPr>
        </p:nvSpPr>
        <p:spPr/>
        <p:txBody>
          <a:bodyPr/>
          <a:lstStyle/>
          <a:p>
            <a:pPr eaLnBrk="1" hangingPunct="1"/>
            <a:r>
              <a:rPr lang="en-US" smtClean="0"/>
              <a:t>If the project payment is 0.8 million, the company will declare bankruptcy and the bank will receive</a:t>
            </a:r>
          </a:p>
          <a:p>
            <a:pPr lvl="2" eaLnBrk="1" hangingPunct="1"/>
            <a:r>
              <a:rPr lang="en-US" smtClean="0"/>
              <a:t>0.8*0.6 = 0.48 million</a:t>
            </a:r>
          </a:p>
          <a:p>
            <a:pPr eaLnBrk="1" hangingPunct="1"/>
            <a:r>
              <a:rPr lang="en-US" smtClean="0"/>
              <a:t>If the project payment is 2 million and the loan rate is x, the bank will receive</a:t>
            </a:r>
          </a:p>
          <a:p>
            <a:pPr lvl="2" eaLnBrk="1" hangingPunct="1"/>
            <a:r>
              <a:rPr lang="en-US" smtClean="0"/>
              <a:t>1+x  million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en-US" smtClean="0"/>
          </a:p>
        </p:txBody>
      </p:sp>
      <p:sp>
        <p:nvSpPr>
          <p:cNvPr id="6147" name="Rectangle 3"/>
          <p:cNvSpPr>
            <a:spLocks noGrp="1" noChangeArrowheads="1"/>
          </p:cNvSpPr>
          <p:nvPr>
            <p:ph type="body" idx="1"/>
          </p:nvPr>
        </p:nvSpPr>
        <p:spPr/>
        <p:txBody>
          <a:bodyPr/>
          <a:lstStyle/>
          <a:p>
            <a:pPr eaLnBrk="1" hangingPunct="1"/>
            <a:r>
              <a:rPr lang="en-US" smtClean="0"/>
              <a:t>Overall, the bank is expected to receive</a:t>
            </a:r>
          </a:p>
          <a:p>
            <a:pPr lvl="2" eaLnBrk="1" hangingPunct="1"/>
            <a:r>
              <a:rPr lang="en-US" smtClean="0"/>
              <a:t>(1+x)*0.85+0.48*0.15 = 1.02</a:t>
            </a:r>
          </a:p>
          <a:p>
            <a:pPr eaLnBrk="1" hangingPunct="1"/>
            <a:r>
              <a:rPr lang="en-US" smtClean="0"/>
              <a:t>2% is the bank’s required rate of return on its loans</a:t>
            </a:r>
          </a:p>
          <a:p>
            <a:pPr eaLnBrk="1" hangingPunct="1"/>
            <a:r>
              <a:rPr lang="en-US" smtClean="0"/>
              <a:t>Solving the equation to get</a:t>
            </a:r>
          </a:p>
          <a:p>
            <a:pPr lvl="2" eaLnBrk="1" hangingPunct="1"/>
            <a:r>
              <a:rPr lang="en-US" smtClean="0"/>
              <a:t>X = 11.53%</a:t>
            </a:r>
          </a:p>
          <a:p>
            <a:pPr eaLnBrk="1" hangingPunct="1"/>
            <a:r>
              <a:rPr lang="en-US" smtClean="0"/>
              <a:t>Discount rate is a reflection of downward risk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Discussion</a:t>
            </a:r>
          </a:p>
        </p:txBody>
      </p:sp>
      <p:sp>
        <p:nvSpPr>
          <p:cNvPr id="7171" name="Rectangle 3"/>
          <p:cNvSpPr>
            <a:spLocks noGrp="1" noChangeArrowheads="1"/>
          </p:cNvSpPr>
          <p:nvPr>
            <p:ph type="body" idx="1"/>
          </p:nvPr>
        </p:nvSpPr>
        <p:spPr/>
        <p:txBody>
          <a:bodyPr/>
          <a:lstStyle/>
          <a:p>
            <a:pPr eaLnBrk="1" hangingPunct="1"/>
            <a:r>
              <a:rPr lang="en-US" smtClean="0"/>
              <a:t>If the salvage ratio is increased to 80%, the interest rate will decline to 8.71%. </a:t>
            </a:r>
          </a:p>
          <a:p>
            <a:pPr eaLnBrk="1" hangingPunct="1"/>
            <a:r>
              <a:rPr lang="en-US" smtClean="0"/>
              <a:t>If the credit and judicial systems can increase the ratio of salvage value, the discount rate will decline.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t>Bonds and Stocks</a:t>
            </a:r>
          </a:p>
        </p:txBody>
      </p:sp>
      <p:sp>
        <p:nvSpPr>
          <p:cNvPr id="8195" name="Rectangle 3"/>
          <p:cNvSpPr>
            <a:spLocks noGrp="1" noChangeArrowheads="1"/>
          </p:cNvSpPr>
          <p:nvPr>
            <p:ph type="body" idx="1"/>
          </p:nvPr>
        </p:nvSpPr>
        <p:spPr/>
        <p:txBody>
          <a:bodyPr/>
          <a:lstStyle/>
          <a:p>
            <a:pPr eaLnBrk="1" hangingPunct="1"/>
            <a:r>
              <a:rPr lang="en-US" dirty="0" smtClean="0"/>
              <a:t>Bond owners have higher priority in claiming assets over stock owners. Bonds have higher salvage values than stocks.</a:t>
            </a:r>
          </a:p>
          <a:p>
            <a:pPr eaLnBrk="1" hangingPunct="1"/>
            <a:r>
              <a:rPr lang="en-US" dirty="0" smtClean="0"/>
              <a:t>So cash flows from bonds are discounted at lower rates than cash flows from stocks. </a:t>
            </a:r>
          </a:p>
          <a:p>
            <a:pPr eaLnBrk="1" hangingPunct="1"/>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4000" smtClean="0"/>
              <a:t>Ratio of self funding and discount rate</a:t>
            </a:r>
          </a:p>
        </p:txBody>
      </p:sp>
      <p:sp>
        <p:nvSpPr>
          <p:cNvPr id="9219" name="Rectangle 3"/>
          <p:cNvSpPr>
            <a:spLocks noGrp="1" noChangeArrowheads="1"/>
          </p:cNvSpPr>
          <p:nvPr>
            <p:ph type="body" idx="1"/>
          </p:nvPr>
        </p:nvSpPr>
        <p:spPr/>
        <p:txBody>
          <a:bodyPr/>
          <a:lstStyle/>
          <a:p>
            <a:pPr eaLnBrk="1" hangingPunct="1">
              <a:lnSpc>
                <a:spcPct val="90000"/>
              </a:lnSpc>
            </a:pPr>
            <a:r>
              <a:rPr lang="en-US" sz="2400" smtClean="0"/>
              <a:t>A business plans for a project, which will require 1 million initial investment. The business will supply 0.1 million funding itself. It will apply for 0.9 million loan from a bank and plans to repay the loan in one year. A loan officer estimates the payoff from the project will be 1.3 million with 85% probability and 0.7 million with 15% probability. If a loan defaults, on average, a bank can get 60% of the salvage value. Assume the risk free rate to be zero. If the bank requires 2% return on its loans, what would be the loan rate? If the business will supply 0.2, 0.3 million funding itself and apply a loan for the remaining amount of capital, what will be the loan rates? What conclusion you can draw? </a:t>
            </a:r>
          </a:p>
          <a:p>
            <a:pPr eaLnBrk="1" hangingPunct="1">
              <a:lnSpc>
                <a:spcPct val="90000"/>
              </a:lnSpc>
            </a:pPr>
            <a:endParaRPr lang="en-US" sz="240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1445</TotalTime>
  <Words>2623</Words>
  <Application>Microsoft Office PowerPoint</Application>
  <PresentationFormat>On-screen Show (4:3)</PresentationFormat>
  <Paragraphs>160</Paragraphs>
  <Slides>42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Default Design</vt:lpstr>
      <vt:lpstr>Equation</vt:lpstr>
      <vt:lpstr>Discounting and Risk</vt:lpstr>
      <vt:lpstr>Discount rate</vt:lpstr>
      <vt:lpstr>Risk Factors</vt:lpstr>
      <vt:lpstr>Salvage ratio and discount rate</vt:lpstr>
      <vt:lpstr>Solution</vt:lpstr>
      <vt:lpstr>PowerPoint Presentation</vt:lpstr>
      <vt:lpstr>Discussion</vt:lpstr>
      <vt:lpstr>Bonds and Stocks</vt:lpstr>
      <vt:lpstr>Ratio of self funding and discount rate</vt:lpstr>
      <vt:lpstr>Solution</vt:lpstr>
      <vt:lpstr>PowerPoint Presentation</vt:lpstr>
      <vt:lpstr>Discussion</vt:lpstr>
      <vt:lpstr>Uncertainty and discounting</vt:lpstr>
      <vt:lpstr>Solution</vt:lpstr>
      <vt:lpstr>Solution (Continued) </vt:lpstr>
      <vt:lpstr>Discussion</vt:lpstr>
      <vt:lpstr>Discounting, long term forecasting and fraud</vt:lpstr>
      <vt:lpstr>Interest rate and housing price</vt:lpstr>
      <vt:lpstr>Solution</vt:lpstr>
      <vt:lpstr>PowerPoint Presentation</vt:lpstr>
      <vt:lpstr>PowerPoint Presentation</vt:lpstr>
      <vt:lpstr>adjustable rates mortgage</vt:lpstr>
      <vt:lpstr>PowerPoint Presentation</vt:lpstr>
      <vt:lpstr>Discussion</vt:lpstr>
      <vt:lpstr>Short term benefits and long term harm</vt:lpstr>
      <vt:lpstr>Low discount rate policy after 2000</vt:lpstr>
      <vt:lpstr>Low discount rate after the financial crisis</vt:lpstr>
      <vt:lpstr>Women’s participation in labor market and labor shortage</vt:lpstr>
      <vt:lpstr>Senior care: Short term and long term</vt:lpstr>
      <vt:lpstr>Social safety net and savings rate</vt:lpstr>
      <vt:lpstr>Pain Killer</vt:lpstr>
      <vt:lpstr>Concluding remarks</vt:lpstr>
      <vt:lpstr>PowerPoint Presentation</vt:lpstr>
      <vt:lpstr>Risk free rate</vt:lpstr>
      <vt:lpstr>PowerPoint Presentation</vt:lpstr>
      <vt:lpstr>PowerPoint Presentation</vt:lpstr>
      <vt:lpstr>PowerPoint Presentation</vt:lpstr>
      <vt:lpstr>Solution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Jing Chen</dc:creator>
  <cp:lastModifiedBy>Windows User</cp:lastModifiedBy>
  <cp:revision>272</cp:revision>
  <cp:lastPrinted>2014-01-10T02:14:37Z</cp:lastPrinted>
  <dcterms:created xsi:type="dcterms:W3CDTF">1601-01-01T00:00:00Z</dcterms:created>
  <dcterms:modified xsi:type="dcterms:W3CDTF">2014-01-10T02:20:18Z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