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98"/>
  </p:handoutMasterIdLst>
  <p:sldIdLst>
    <p:sldId id="372" r:id="rId5"/>
    <p:sldId id="373" r:id="rId6"/>
    <p:sldId id="374" r:id="rId7"/>
    <p:sldId id="375" r:id="rId8"/>
    <p:sldId id="376" r:id="rId9"/>
    <p:sldId id="377" r:id="rId10"/>
    <p:sldId id="378" r:id="rId11"/>
    <p:sldId id="359" r:id="rId12"/>
    <p:sldId id="334" r:id="rId13"/>
    <p:sldId id="304" r:id="rId14"/>
    <p:sldId id="333" r:id="rId15"/>
    <p:sldId id="264" r:id="rId16"/>
    <p:sldId id="335" r:id="rId17"/>
    <p:sldId id="313" r:id="rId18"/>
    <p:sldId id="360" r:id="rId19"/>
    <p:sldId id="265" r:id="rId20"/>
    <p:sldId id="336" r:id="rId21"/>
    <p:sldId id="337" r:id="rId22"/>
    <p:sldId id="338" r:id="rId23"/>
    <p:sldId id="339" r:id="rId24"/>
    <p:sldId id="266" r:id="rId25"/>
    <p:sldId id="340" r:id="rId26"/>
    <p:sldId id="341" r:id="rId27"/>
    <p:sldId id="342" r:id="rId28"/>
    <p:sldId id="343" r:id="rId29"/>
    <p:sldId id="344" r:id="rId30"/>
    <p:sldId id="345" r:id="rId31"/>
    <p:sldId id="346" r:id="rId32"/>
    <p:sldId id="267" r:id="rId33"/>
    <p:sldId id="348" r:id="rId34"/>
    <p:sldId id="347" r:id="rId35"/>
    <p:sldId id="349" r:id="rId36"/>
    <p:sldId id="350" r:id="rId37"/>
    <p:sldId id="351" r:id="rId38"/>
    <p:sldId id="352" r:id="rId39"/>
    <p:sldId id="353" r:id="rId40"/>
    <p:sldId id="323" r:id="rId41"/>
    <p:sldId id="324" r:id="rId42"/>
    <p:sldId id="330" r:id="rId43"/>
    <p:sldId id="331" r:id="rId44"/>
    <p:sldId id="326" r:id="rId45"/>
    <p:sldId id="332" r:id="rId46"/>
    <p:sldId id="321" r:id="rId47"/>
    <p:sldId id="322" r:id="rId48"/>
    <p:sldId id="282" r:id="rId49"/>
    <p:sldId id="361" r:id="rId50"/>
    <p:sldId id="285" r:id="rId51"/>
    <p:sldId id="286" r:id="rId52"/>
    <p:sldId id="287" r:id="rId53"/>
    <p:sldId id="288" r:id="rId54"/>
    <p:sldId id="289" r:id="rId55"/>
    <p:sldId id="314" r:id="rId56"/>
    <p:sldId id="306" r:id="rId57"/>
    <p:sldId id="311" r:id="rId58"/>
    <p:sldId id="312" r:id="rId59"/>
    <p:sldId id="310" r:id="rId60"/>
    <p:sldId id="307" r:id="rId61"/>
    <p:sldId id="305" r:id="rId62"/>
    <p:sldId id="308" r:id="rId63"/>
    <p:sldId id="309" r:id="rId64"/>
    <p:sldId id="362" r:id="rId65"/>
    <p:sldId id="363" r:id="rId66"/>
    <p:sldId id="271" r:id="rId67"/>
    <p:sldId id="355" r:id="rId68"/>
    <p:sldId id="279" r:id="rId69"/>
    <p:sldId id="364" r:id="rId70"/>
    <p:sldId id="365" r:id="rId71"/>
    <p:sldId id="301" r:id="rId72"/>
    <p:sldId id="366" r:id="rId73"/>
    <p:sldId id="302" r:id="rId74"/>
    <p:sldId id="303" r:id="rId75"/>
    <p:sldId id="356" r:id="rId76"/>
    <p:sldId id="280" r:id="rId77"/>
    <p:sldId id="357" r:id="rId78"/>
    <p:sldId id="292" r:id="rId79"/>
    <p:sldId id="272" r:id="rId80"/>
    <p:sldId id="368" r:id="rId81"/>
    <p:sldId id="367" r:id="rId82"/>
    <p:sldId id="273" r:id="rId83"/>
    <p:sldId id="283" r:id="rId84"/>
    <p:sldId id="291" r:id="rId85"/>
    <p:sldId id="354" r:id="rId86"/>
    <p:sldId id="268" r:id="rId87"/>
    <p:sldId id="293" r:id="rId88"/>
    <p:sldId id="369" r:id="rId89"/>
    <p:sldId id="294" r:id="rId90"/>
    <p:sldId id="295" r:id="rId91"/>
    <p:sldId id="296" r:id="rId92"/>
    <p:sldId id="297" r:id="rId93"/>
    <p:sldId id="298" r:id="rId94"/>
    <p:sldId id="299" r:id="rId95"/>
    <p:sldId id="300" r:id="rId96"/>
    <p:sldId id="358" r:id="rId97"/>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381629-FA31-4424-BAF7-4F7BC3066D24}" v="1" dt="2020-10-22T12:00:17.6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p:cViewPr varScale="1">
        <p:scale>
          <a:sx n="63" d="100"/>
          <a:sy n="63" d="100"/>
        </p:scale>
        <p:origin x="136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handoutMaster" Target="handoutMasters/handoutMaster1.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pg-uni-fs-02.unbc.ca\chenj\wfs\teaching\bank\notes\CanadianBankAsse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Assets</a:t>
            </a:r>
            <a:r>
              <a:rPr lang="en-US" baseline="0" dirty="0"/>
              <a:t> of Canadian Banks, 1990-2017, in Millions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Sheet1!$A$49:$A$384</c:f>
              <c:numCache>
                <c:formatCode>m/d/yyyy</c:formatCode>
                <c:ptCount val="336"/>
                <c:pt idx="0">
                  <c:v>32874</c:v>
                </c:pt>
                <c:pt idx="1">
                  <c:v>32905</c:v>
                </c:pt>
                <c:pt idx="2">
                  <c:v>32933</c:v>
                </c:pt>
                <c:pt idx="3">
                  <c:v>32964</c:v>
                </c:pt>
                <c:pt idx="4">
                  <c:v>32994</c:v>
                </c:pt>
                <c:pt idx="5">
                  <c:v>33025</c:v>
                </c:pt>
                <c:pt idx="6">
                  <c:v>33055</c:v>
                </c:pt>
                <c:pt idx="7">
                  <c:v>33086</c:v>
                </c:pt>
                <c:pt idx="8">
                  <c:v>33117</c:v>
                </c:pt>
                <c:pt idx="9">
                  <c:v>33147</c:v>
                </c:pt>
                <c:pt idx="10">
                  <c:v>33178</c:v>
                </c:pt>
                <c:pt idx="11">
                  <c:v>33208</c:v>
                </c:pt>
                <c:pt idx="12">
                  <c:v>33239</c:v>
                </c:pt>
                <c:pt idx="13">
                  <c:v>33270</c:v>
                </c:pt>
                <c:pt idx="14">
                  <c:v>33298</c:v>
                </c:pt>
                <c:pt idx="15">
                  <c:v>33329</c:v>
                </c:pt>
                <c:pt idx="16">
                  <c:v>33359</c:v>
                </c:pt>
                <c:pt idx="17">
                  <c:v>33390</c:v>
                </c:pt>
                <c:pt idx="18">
                  <c:v>33420</c:v>
                </c:pt>
                <c:pt idx="19">
                  <c:v>33451</c:v>
                </c:pt>
                <c:pt idx="20">
                  <c:v>33482</c:v>
                </c:pt>
                <c:pt idx="21">
                  <c:v>33512</c:v>
                </c:pt>
                <c:pt idx="22">
                  <c:v>33543</c:v>
                </c:pt>
                <c:pt idx="23">
                  <c:v>33573</c:v>
                </c:pt>
                <c:pt idx="24">
                  <c:v>33604</c:v>
                </c:pt>
                <c:pt idx="25">
                  <c:v>33635</c:v>
                </c:pt>
                <c:pt idx="26">
                  <c:v>33664</c:v>
                </c:pt>
                <c:pt idx="27">
                  <c:v>33695</c:v>
                </c:pt>
                <c:pt idx="28">
                  <c:v>33725</c:v>
                </c:pt>
                <c:pt idx="29">
                  <c:v>33756</c:v>
                </c:pt>
                <c:pt idx="30">
                  <c:v>33786</c:v>
                </c:pt>
                <c:pt idx="31">
                  <c:v>33817</c:v>
                </c:pt>
                <c:pt idx="32">
                  <c:v>33848</c:v>
                </c:pt>
                <c:pt idx="33">
                  <c:v>33878</c:v>
                </c:pt>
                <c:pt idx="34">
                  <c:v>33909</c:v>
                </c:pt>
                <c:pt idx="35">
                  <c:v>33939</c:v>
                </c:pt>
                <c:pt idx="36">
                  <c:v>33970</c:v>
                </c:pt>
                <c:pt idx="37">
                  <c:v>34001</c:v>
                </c:pt>
                <c:pt idx="38">
                  <c:v>34029</c:v>
                </c:pt>
                <c:pt idx="39">
                  <c:v>34060</c:v>
                </c:pt>
                <c:pt idx="40">
                  <c:v>34090</c:v>
                </c:pt>
                <c:pt idx="41">
                  <c:v>34121</c:v>
                </c:pt>
                <c:pt idx="42">
                  <c:v>34151</c:v>
                </c:pt>
                <c:pt idx="43">
                  <c:v>34182</c:v>
                </c:pt>
                <c:pt idx="44">
                  <c:v>34213</c:v>
                </c:pt>
                <c:pt idx="45">
                  <c:v>34243</c:v>
                </c:pt>
                <c:pt idx="46">
                  <c:v>34274</c:v>
                </c:pt>
                <c:pt idx="47">
                  <c:v>34304</c:v>
                </c:pt>
                <c:pt idx="48">
                  <c:v>34335</c:v>
                </c:pt>
                <c:pt idx="49">
                  <c:v>34366</c:v>
                </c:pt>
                <c:pt idx="50">
                  <c:v>34394</c:v>
                </c:pt>
                <c:pt idx="51">
                  <c:v>34425</c:v>
                </c:pt>
                <c:pt idx="52">
                  <c:v>34455</c:v>
                </c:pt>
                <c:pt idx="53">
                  <c:v>34486</c:v>
                </c:pt>
                <c:pt idx="54">
                  <c:v>34516</c:v>
                </c:pt>
                <c:pt idx="55">
                  <c:v>34547</c:v>
                </c:pt>
                <c:pt idx="56">
                  <c:v>34578</c:v>
                </c:pt>
                <c:pt idx="57">
                  <c:v>34608</c:v>
                </c:pt>
                <c:pt idx="58">
                  <c:v>34639</c:v>
                </c:pt>
                <c:pt idx="59">
                  <c:v>34669</c:v>
                </c:pt>
                <c:pt idx="60">
                  <c:v>34700</c:v>
                </c:pt>
                <c:pt idx="61">
                  <c:v>34731</c:v>
                </c:pt>
                <c:pt idx="62">
                  <c:v>34759</c:v>
                </c:pt>
                <c:pt idx="63">
                  <c:v>34790</c:v>
                </c:pt>
                <c:pt idx="64">
                  <c:v>34820</c:v>
                </c:pt>
                <c:pt idx="65">
                  <c:v>34851</c:v>
                </c:pt>
                <c:pt idx="66">
                  <c:v>34881</c:v>
                </c:pt>
                <c:pt idx="67">
                  <c:v>34912</c:v>
                </c:pt>
                <c:pt idx="68">
                  <c:v>34943</c:v>
                </c:pt>
                <c:pt idx="69">
                  <c:v>34973</c:v>
                </c:pt>
                <c:pt idx="70">
                  <c:v>35004</c:v>
                </c:pt>
                <c:pt idx="71">
                  <c:v>35034</c:v>
                </c:pt>
                <c:pt idx="72">
                  <c:v>35065</c:v>
                </c:pt>
                <c:pt idx="73">
                  <c:v>35096</c:v>
                </c:pt>
                <c:pt idx="74">
                  <c:v>35125</c:v>
                </c:pt>
                <c:pt idx="75">
                  <c:v>35156</c:v>
                </c:pt>
                <c:pt idx="76">
                  <c:v>35186</c:v>
                </c:pt>
                <c:pt idx="77">
                  <c:v>35217</c:v>
                </c:pt>
                <c:pt idx="78">
                  <c:v>35247</c:v>
                </c:pt>
                <c:pt idx="79">
                  <c:v>35278</c:v>
                </c:pt>
                <c:pt idx="80">
                  <c:v>35309</c:v>
                </c:pt>
                <c:pt idx="81">
                  <c:v>35339</c:v>
                </c:pt>
                <c:pt idx="82">
                  <c:v>35370</c:v>
                </c:pt>
                <c:pt idx="83">
                  <c:v>35400</c:v>
                </c:pt>
                <c:pt idx="84">
                  <c:v>35431</c:v>
                </c:pt>
                <c:pt idx="85">
                  <c:v>35462</c:v>
                </c:pt>
                <c:pt idx="86">
                  <c:v>35490</c:v>
                </c:pt>
                <c:pt idx="87">
                  <c:v>35521</c:v>
                </c:pt>
                <c:pt idx="88">
                  <c:v>35551</c:v>
                </c:pt>
                <c:pt idx="89">
                  <c:v>35582</c:v>
                </c:pt>
                <c:pt idx="90">
                  <c:v>35612</c:v>
                </c:pt>
                <c:pt idx="91">
                  <c:v>35643</c:v>
                </c:pt>
                <c:pt idx="92">
                  <c:v>35674</c:v>
                </c:pt>
                <c:pt idx="93">
                  <c:v>35704</c:v>
                </c:pt>
                <c:pt idx="94">
                  <c:v>35735</c:v>
                </c:pt>
                <c:pt idx="95">
                  <c:v>35765</c:v>
                </c:pt>
                <c:pt idx="96">
                  <c:v>35796</c:v>
                </c:pt>
                <c:pt idx="97">
                  <c:v>35827</c:v>
                </c:pt>
                <c:pt idx="98">
                  <c:v>35855</c:v>
                </c:pt>
                <c:pt idx="99">
                  <c:v>35886</c:v>
                </c:pt>
                <c:pt idx="100">
                  <c:v>35916</c:v>
                </c:pt>
                <c:pt idx="101">
                  <c:v>35947</c:v>
                </c:pt>
                <c:pt idx="102">
                  <c:v>35977</c:v>
                </c:pt>
                <c:pt idx="103">
                  <c:v>36008</c:v>
                </c:pt>
                <c:pt idx="104">
                  <c:v>36039</c:v>
                </c:pt>
                <c:pt idx="105">
                  <c:v>36069</c:v>
                </c:pt>
                <c:pt idx="106">
                  <c:v>36100</c:v>
                </c:pt>
                <c:pt idx="107">
                  <c:v>36130</c:v>
                </c:pt>
                <c:pt idx="108">
                  <c:v>36161</c:v>
                </c:pt>
                <c:pt idx="109">
                  <c:v>36192</c:v>
                </c:pt>
                <c:pt idx="110">
                  <c:v>36220</c:v>
                </c:pt>
                <c:pt idx="111">
                  <c:v>36251</c:v>
                </c:pt>
                <c:pt idx="112">
                  <c:v>36281</c:v>
                </c:pt>
                <c:pt idx="113">
                  <c:v>36312</c:v>
                </c:pt>
                <c:pt idx="114">
                  <c:v>36342</c:v>
                </c:pt>
                <c:pt idx="115">
                  <c:v>36373</c:v>
                </c:pt>
                <c:pt idx="116">
                  <c:v>36404</c:v>
                </c:pt>
                <c:pt idx="117">
                  <c:v>36434</c:v>
                </c:pt>
                <c:pt idx="118">
                  <c:v>36465</c:v>
                </c:pt>
                <c:pt idx="119">
                  <c:v>36495</c:v>
                </c:pt>
                <c:pt idx="120">
                  <c:v>36526</c:v>
                </c:pt>
                <c:pt idx="121">
                  <c:v>36557</c:v>
                </c:pt>
                <c:pt idx="122">
                  <c:v>36586</c:v>
                </c:pt>
                <c:pt idx="123">
                  <c:v>36617</c:v>
                </c:pt>
                <c:pt idx="124">
                  <c:v>36647</c:v>
                </c:pt>
                <c:pt idx="125">
                  <c:v>36678</c:v>
                </c:pt>
                <c:pt idx="126">
                  <c:v>36708</c:v>
                </c:pt>
                <c:pt idx="127">
                  <c:v>36739</c:v>
                </c:pt>
                <c:pt idx="128">
                  <c:v>36770</c:v>
                </c:pt>
                <c:pt idx="129">
                  <c:v>36800</c:v>
                </c:pt>
                <c:pt idx="130">
                  <c:v>36831</c:v>
                </c:pt>
                <c:pt idx="131">
                  <c:v>36861</c:v>
                </c:pt>
                <c:pt idx="132">
                  <c:v>36892</c:v>
                </c:pt>
                <c:pt idx="133">
                  <c:v>36923</c:v>
                </c:pt>
                <c:pt idx="134">
                  <c:v>36951</c:v>
                </c:pt>
                <c:pt idx="135">
                  <c:v>36982</c:v>
                </c:pt>
                <c:pt idx="136">
                  <c:v>37012</c:v>
                </c:pt>
                <c:pt idx="137">
                  <c:v>37043</c:v>
                </c:pt>
                <c:pt idx="138">
                  <c:v>37073</c:v>
                </c:pt>
                <c:pt idx="139">
                  <c:v>37104</c:v>
                </c:pt>
                <c:pt idx="140">
                  <c:v>37135</c:v>
                </c:pt>
                <c:pt idx="141">
                  <c:v>37165</c:v>
                </c:pt>
                <c:pt idx="142">
                  <c:v>37196</c:v>
                </c:pt>
                <c:pt idx="143">
                  <c:v>37226</c:v>
                </c:pt>
                <c:pt idx="144">
                  <c:v>37257</c:v>
                </c:pt>
                <c:pt idx="145">
                  <c:v>37288</c:v>
                </c:pt>
                <c:pt idx="146">
                  <c:v>37316</c:v>
                </c:pt>
                <c:pt idx="147">
                  <c:v>37347</c:v>
                </c:pt>
                <c:pt idx="148">
                  <c:v>37377</c:v>
                </c:pt>
                <c:pt idx="149">
                  <c:v>37408</c:v>
                </c:pt>
                <c:pt idx="150">
                  <c:v>37438</c:v>
                </c:pt>
                <c:pt idx="151">
                  <c:v>37469</c:v>
                </c:pt>
                <c:pt idx="152">
                  <c:v>37500</c:v>
                </c:pt>
                <c:pt idx="153">
                  <c:v>37530</c:v>
                </c:pt>
                <c:pt idx="154">
                  <c:v>37561</c:v>
                </c:pt>
                <c:pt idx="155">
                  <c:v>37591</c:v>
                </c:pt>
                <c:pt idx="156">
                  <c:v>37622</c:v>
                </c:pt>
                <c:pt idx="157">
                  <c:v>37653</c:v>
                </c:pt>
                <c:pt idx="158">
                  <c:v>37681</c:v>
                </c:pt>
                <c:pt idx="159">
                  <c:v>37712</c:v>
                </c:pt>
                <c:pt idx="160">
                  <c:v>37742</c:v>
                </c:pt>
                <c:pt idx="161">
                  <c:v>37773</c:v>
                </c:pt>
                <c:pt idx="162">
                  <c:v>37803</c:v>
                </c:pt>
                <c:pt idx="163">
                  <c:v>37834</c:v>
                </c:pt>
                <c:pt idx="164">
                  <c:v>37865</c:v>
                </c:pt>
                <c:pt idx="165">
                  <c:v>37895</c:v>
                </c:pt>
                <c:pt idx="166">
                  <c:v>37926</c:v>
                </c:pt>
                <c:pt idx="167">
                  <c:v>37956</c:v>
                </c:pt>
                <c:pt idx="168">
                  <c:v>37987</c:v>
                </c:pt>
                <c:pt idx="169">
                  <c:v>38018</c:v>
                </c:pt>
                <c:pt idx="170">
                  <c:v>38047</c:v>
                </c:pt>
                <c:pt idx="171">
                  <c:v>38078</c:v>
                </c:pt>
                <c:pt idx="172">
                  <c:v>38108</c:v>
                </c:pt>
                <c:pt idx="173">
                  <c:v>38139</c:v>
                </c:pt>
                <c:pt idx="174">
                  <c:v>38169</c:v>
                </c:pt>
                <c:pt idx="175">
                  <c:v>38200</c:v>
                </c:pt>
                <c:pt idx="176">
                  <c:v>38231</c:v>
                </c:pt>
                <c:pt idx="177">
                  <c:v>38261</c:v>
                </c:pt>
                <c:pt idx="178">
                  <c:v>38292</c:v>
                </c:pt>
                <c:pt idx="179">
                  <c:v>38322</c:v>
                </c:pt>
                <c:pt idx="180">
                  <c:v>38353</c:v>
                </c:pt>
                <c:pt idx="181">
                  <c:v>38384</c:v>
                </c:pt>
                <c:pt idx="182">
                  <c:v>38412</c:v>
                </c:pt>
                <c:pt idx="183">
                  <c:v>38443</c:v>
                </c:pt>
                <c:pt idx="184">
                  <c:v>38473</c:v>
                </c:pt>
                <c:pt idx="185">
                  <c:v>38504</c:v>
                </c:pt>
                <c:pt idx="186">
                  <c:v>38534</c:v>
                </c:pt>
                <c:pt idx="187">
                  <c:v>38565</c:v>
                </c:pt>
                <c:pt idx="188">
                  <c:v>38596</c:v>
                </c:pt>
                <c:pt idx="189">
                  <c:v>38626</c:v>
                </c:pt>
                <c:pt idx="190">
                  <c:v>38657</c:v>
                </c:pt>
                <c:pt idx="191">
                  <c:v>38687</c:v>
                </c:pt>
                <c:pt idx="192">
                  <c:v>38718</c:v>
                </c:pt>
                <c:pt idx="193">
                  <c:v>38749</c:v>
                </c:pt>
                <c:pt idx="194">
                  <c:v>38777</c:v>
                </c:pt>
                <c:pt idx="195">
                  <c:v>38808</c:v>
                </c:pt>
                <c:pt idx="196">
                  <c:v>38838</c:v>
                </c:pt>
                <c:pt idx="197">
                  <c:v>38869</c:v>
                </c:pt>
                <c:pt idx="198">
                  <c:v>38899</c:v>
                </c:pt>
                <c:pt idx="199">
                  <c:v>38930</c:v>
                </c:pt>
                <c:pt idx="200">
                  <c:v>38961</c:v>
                </c:pt>
                <c:pt idx="201">
                  <c:v>38991</c:v>
                </c:pt>
                <c:pt idx="202">
                  <c:v>39022</c:v>
                </c:pt>
                <c:pt idx="203">
                  <c:v>39052</c:v>
                </c:pt>
                <c:pt idx="204">
                  <c:v>39083</c:v>
                </c:pt>
                <c:pt idx="205">
                  <c:v>39114</c:v>
                </c:pt>
                <c:pt idx="206">
                  <c:v>39142</c:v>
                </c:pt>
                <c:pt idx="207">
                  <c:v>39173</c:v>
                </c:pt>
                <c:pt idx="208">
                  <c:v>39203</c:v>
                </c:pt>
                <c:pt idx="209">
                  <c:v>39234</c:v>
                </c:pt>
                <c:pt idx="210">
                  <c:v>39264</c:v>
                </c:pt>
                <c:pt idx="211">
                  <c:v>39295</c:v>
                </c:pt>
                <c:pt idx="212">
                  <c:v>39326</c:v>
                </c:pt>
                <c:pt idx="213">
                  <c:v>39356</c:v>
                </c:pt>
                <c:pt idx="214">
                  <c:v>39387</c:v>
                </c:pt>
                <c:pt idx="215">
                  <c:v>39417</c:v>
                </c:pt>
                <c:pt idx="216">
                  <c:v>39448</c:v>
                </c:pt>
                <c:pt idx="217">
                  <c:v>39479</c:v>
                </c:pt>
                <c:pt idx="218">
                  <c:v>39508</c:v>
                </c:pt>
                <c:pt idx="219">
                  <c:v>39539</c:v>
                </c:pt>
                <c:pt idx="220">
                  <c:v>39569</c:v>
                </c:pt>
                <c:pt idx="221">
                  <c:v>39600</c:v>
                </c:pt>
                <c:pt idx="222">
                  <c:v>39630</c:v>
                </c:pt>
                <c:pt idx="223">
                  <c:v>39661</c:v>
                </c:pt>
                <c:pt idx="224">
                  <c:v>39692</c:v>
                </c:pt>
                <c:pt idx="225">
                  <c:v>39722</c:v>
                </c:pt>
                <c:pt idx="226">
                  <c:v>39753</c:v>
                </c:pt>
                <c:pt idx="227">
                  <c:v>39783</c:v>
                </c:pt>
                <c:pt idx="228">
                  <c:v>39814</c:v>
                </c:pt>
                <c:pt idx="229">
                  <c:v>39845</c:v>
                </c:pt>
                <c:pt idx="230">
                  <c:v>39873</c:v>
                </c:pt>
                <c:pt idx="231">
                  <c:v>39904</c:v>
                </c:pt>
                <c:pt idx="232">
                  <c:v>39934</c:v>
                </c:pt>
                <c:pt idx="233">
                  <c:v>39965</c:v>
                </c:pt>
                <c:pt idx="234">
                  <c:v>39995</c:v>
                </c:pt>
                <c:pt idx="235">
                  <c:v>40026</c:v>
                </c:pt>
                <c:pt idx="236">
                  <c:v>40057</c:v>
                </c:pt>
                <c:pt idx="237">
                  <c:v>40087</c:v>
                </c:pt>
                <c:pt idx="238">
                  <c:v>40118</c:v>
                </c:pt>
                <c:pt idx="239">
                  <c:v>40148</c:v>
                </c:pt>
                <c:pt idx="240">
                  <c:v>40179</c:v>
                </c:pt>
                <c:pt idx="241">
                  <c:v>40210</c:v>
                </c:pt>
                <c:pt idx="242">
                  <c:v>40238</c:v>
                </c:pt>
                <c:pt idx="243">
                  <c:v>40269</c:v>
                </c:pt>
                <c:pt idx="244">
                  <c:v>40299</c:v>
                </c:pt>
                <c:pt idx="245">
                  <c:v>40330</c:v>
                </c:pt>
                <c:pt idx="246">
                  <c:v>40360</c:v>
                </c:pt>
                <c:pt idx="247">
                  <c:v>40391</c:v>
                </c:pt>
                <c:pt idx="248">
                  <c:v>40422</c:v>
                </c:pt>
                <c:pt idx="249">
                  <c:v>40452</c:v>
                </c:pt>
                <c:pt idx="250">
                  <c:v>40483</c:v>
                </c:pt>
                <c:pt idx="251">
                  <c:v>40513</c:v>
                </c:pt>
                <c:pt idx="252">
                  <c:v>40544</c:v>
                </c:pt>
                <c:pt idx="253">
                  <c:v>40575</c:v>
                </c:pt>
                <c:pt idx="254">
                  <c:v>40603</c:v>
                </c:pt>
                <c:pt idx="255">
                  <c:v>40634</c:v>
                </c:pt>
                <c:pt idx="256">
                  <c:v>40664</c:v>
                </c:pt>
                <c:pt idx="257">
                  <c:v>40695</c:v>
                </c:pt>
                <c:pt idx="258">
                  <c:v>40725</c:v>
                </c:pt>
                <c:pt idx="259">
                  <c:v>40756</c:v>
                </c:pt>
                <c:pt idx="260">
                  <c:v>40787</c:v>
                </c:pt>
                <c:pt idx="261">
                  <c:v>40817</c:v>
                </c:pt>
                <c:pt idx="262">
                  <c:v>40848</c:v>
                </c:pt>
                <c:pt idx="263">
                  <c:v>40878</c:v>
                </c:pt>
                <c:pt idx="264">
                  <c:v>40909</c:v>
                </c:pt>
                <c:pt idx="265">
                  <c:v>40940</c:v>
                </c:pt>
                <c:pt idx="266">
                  <c:v>40969</c:v>
                </c:pt>
                <c:pt idx="267">
                  <c:v>41000</c:v>
                </c:pt>
                <c:pt idx="268">
                  <c:v>41030</c:v>
                </c:pt>
                <c:pt idx="269">
                  <c:v>41061</c:v>
                </c:pt>
                <c:pt idx="270">
                  <c:v>41091</c:v>
                </c:pt>
                <c:pt idx="271">
                  <c:v>41122</c:v>
                </c:pt>
                <c:pt idx="272">
                  <c:v>41153</c:v>
                </c:pt>
                <c:pt idx="273">
                  <c:v>41183</c:v>
                </c:pt>
                <c:pt idx="274">
                  <c:v>41214</c:v>
                </c:pt>
                <c:pt idx="275">
                  <c:v>41244</c:v>
                </c:pt>
                <c:pt idx="276">
                  <c:v>41275</c:v>
                </c:pt>
                <c:pt idx="277">
                  <c:v>41306</c:v>
                </c:pt>
                <c:pt idx="278">
                  <c:v>41334</c:v>
                </c:pt>
                <c:pt idx="279">
                  <c:v>41365</c:v>
                </c:pt>
                <c:pt idx="280">
                  <c:v>41395</c:v>
                </c:pt>
                <c:pt idx="281">
                  <c:v>41426</c:v>
                </c:pt>
                <c:pt idx="282">
                  <c:v>41456</c:v>
                </c:pt>
                <c:pt idx="283">
                  <c:v>41487</c:v>
                </c:pt>
                <c:pt idx="284">
                  <c:v>41518</c:v>
                </c:pt>
                <c:pt idx="285">
                  <c:v>41548</c:v>
                </c:pt>
                <c:pt idx="286">
                  <c:v>41579</c:v>
                </c:pt>
                <c:pt idx="287">
                  <c:v>41609</c:v>
                </c:pt>
                <c:pt idx="288">
                  <c:v>41640</c:v>
                </c:pt>
                <c:pt idx="289">
                  <c:v>41671</c:v>
                </c:pt>
                <c:pt idx="290">
                  <c:v>41699</c:v>
                </c:pt>
                <c:pt idx="291">
                  <c:v>41730</c:v>
                </c:pt>
                <c:pt idx="292">
                  <c:v>41760</c:v>
                </c:pt>
                <c:pt idx="293">
                  <c:v>41791</c:v>
                </c:pt>
                <c:pt idx="294">
                  <c:v>41821</c:v>
                </c:pt>
                <c:pt idx="295">
                  <c:v>41852</c:v>
                </c:pt>
                <c:pt idx="296">
                  <c:v>41883</c:v>
                </c:pt>
                <c:pt idx="297">
                  <c:v>41913</c:v>
                </c:pt>
                <c:pt idx="298">
                  <c:v>41944</c:v>
                </c:pt>
                <c:pt idx="299">
                  <c:v>41974</c:v>
                </c:pt>
                <c:pt idx="300">
                  <c:v>42005</c:v>
                </c:pt>
                <c:pt idx="301">
                  <c:v>42036</c:v>
                </c:pt>
                <c:pt idx="302">
                  <c:v>42064</c:v>
                </c:pt>
                <c:pt idx="303">
                  <c:v>42095</c:v>
                </c:pt>
                <c:pt idx="304">
                  <c:v>42125</c:v>
                </c:pt>
                <c:pt idx="305">
                  <c:v>42156</c:v>
                </c:pt>
                <c:pt idx="306">
                  <c:v>42186</c:v>
                </c:pt>
                <c:pt idx="307">
                  <c:v>42217</c:v>
                </c:pt>
                <c:pt idx="308">
                  <c:v>42248</c:v>
                </c:pt>
                <c:pt idx="309">
                  <c:v>42278</c:v>
                </c:pt>
                <c:pt idx="310">
                  <c:v>42309</c:v>
                </c:pt>
                <c:pt idx="311">
                  <c:v>42339</c:v>
                </c:pt>
                <c:pt idx="312">
                  <c:v>42370</c:v>
                </c:pt>
                <c:pt idx="313">
                  <c:v>42401</c:v>
                </c:pt>
                <c:pt idx="314">
                  <c:v>42430</c:v>
                </c:pt>
                <c:pt idx="315">
                  <c:v>42461</c:v>
                </c:pt>
                <c:pt idx="316">
                  <c:v>42491</c:v>
                </c:pt>
                <c:pt idx="317">
                  <c:v>42522</c:v>
                </c:pt>
                <c:pt idx="318">
                  <c:v>42552</c:v>
                </c:pt>
                <c:pt idx="319">
                  <c:v>42583</c:v>
                </c:pt>
                <c:pt idx="320">
                  <c:v>42614</c:v>
                </c:pt>
                <c:pt idx="321">
                  <c:v>42644</c:v>
                </c:pt>
                <c:pt idx="322">
                  <c:v>42675</c:v>
                </c:pt>
                <c:pt idx="323">
                  <c:v>42705</c:v>
                </c:pt>
                <c:pt idx="324">
                  <c:v>42736</c:v>
                </c:pt>
                <c:pt idx="325">
                  <c:v>42767</c:v>
                </c:pt>
                <c:pt idx="326">
                  <c:v>42795</c:v>
                </c:pt>
                <c:pt idx="327">
                  <c:v>42826</c:v>
                </c:pt>
                <c:pt idx="328">
                  <c:v>42856</c:v>
                </c:pt>
                <c:pt idx="329">
                  <c:v>42887</c:v>
                </c:pt>
                <c:pt idx="330">
                  <c:v>42917</c:v>
                </c:pt>
                <c:pt idx="331">
                  <c:v>42948</c:v>
                </c:pt>
                <c:pt idx="332">
                  <c:v>42979</c:v>
                </c:pt>
                <c:pt idx="333">
                  <c:v>43009</c:v>
                </c:pt>
                <c:pt idx="334">
                  <c:v>43040</c:v>
                </c:pt>
                <c:pt idx="335">
                  <c:v>43070</c:v>
                </c:pt>
              </c:numCache>
            </c:numRef>
          </c:cat>
          <c:val>
            <c:numRef>
              <c:f>Sheet1!$B$49:$B$384</c:f>
              <c:numCache>
                <c:formatCode>General</c:formatCode>
                <c:ptCount val="336"/>
                <c:pt idx="0">
                  <c:v>376303</c:v>
                </c:pt>
                <c:pt idx="1">
                  <c:v>377231</c:v>
                </c:pt>
                <c:pt idx="2">
                  <c:v>379719</c:v>
                </c:pt>
                <c:pt idx="3">
                  <c:v>386111</c:v>
                </c:pt>
                <c:pt idx="4">
                  <c:v>390156</c:v>
                </c:pt>
                <c:pt idx="5">
                  <c:v>390747</c:v>
                </c:pt>
                <c:pt idx="6">
                  <c:v>393682</c:v>
                </c:pt>
                <c:pt idx="7">
                  <c:v>395715</c:v>
                </c:pt>
                <c:pt idx="8">
                  <c:v>399545</c:v>
                </c:pt>
                <c:pt idx="9">
                  <c:v>398860</c:v>
                </c:pt>
                <c:pt idx="10">
                  <c:v>400141</c:v>
                </c:pt>
                <c:pt idx="11">
                  <c:v>404537</c:v>
                </c:pt>
                <c:pt idx="12">
                  <c:v>405463</c:v>
                </c:pt>
                <c:pt idx="13">
                  <c:v>406759</c:v>
                </c:pt>
                <c:pt idx="14">
                  <c:v>410537</c:v>
                </c:pt>
                <c:pt idx="15">
                  <c:v>412175</c:v>
                </c:pt>
                <c:pt idx="16">
                  <c:v>412317</c:v>
                </c:pt>
                <c:pt idx="17">
                  <c:v>412317</c:v>
                </c:pt>
                <c:pt idx="18">
                  <c:v>416634</c:v>
                </c:pt>
                <c:pt idx="19">
                  <c:v>414573</c:v>
                </c:pt>
                <c:pt idx="20">
                  <c:v>418863</c:v>
                </c:pt>
                <c:pt idx="21">
                  <c:v>424797</c:v>
                </c:pt>
                <c:pt idx="22">
                  <c:v>424885</c:v>
                </c:pt>
                <c:pt idx="23">
                  <c:v>430481</c:v>
                </c:pt>
                <c:pt idx="24">
                  <c:v>430339</c:v>
                </c:pt>
                <c:pt idx="25">
                  <c:v>426069</c:v>
                </c:pt>
                <c:pt idx="26">
                  <c:v>428734</c:v>
                </c:pt>
                <c:pt idx="27">
                  <c:v>434137</c:v>
                </c:pt>
                <c:pt idx="28">
                  <c:v>435444</c:v>
                </c:pt>
                <c:pt idx="29">
                  <c:v>438247</c:v>
                </c:pt>
                <c:pt idx="30">
                  <c:v>442167</c:v>
                </c:pt>
                <c:pt idx="31">
                  <c:v>446824</c:v>
                </c:pt>
                <c:pt idx="32">
                  <c:v>448829</c:v>
                </c:pt>
                <c:pt idx="33">
                  <c:v>448083</c:v>
                </c:pt>
                <c:pt idx="34">
                  <c:v>451389</c:v>
                </c:pt>
                <c:pt idx="35">
                  <c:v>450440</c:v>
                </c:pt>
                <c:pt idx="36">
                  <c:v>455710</c:v>
                </c:pt>
                <c:pt idx="37">
                  <c:v>458065</c:v>
                </c:pt>
                <c:pt idx="38">
                  <c:v>465362</c:v>
                </c:pt>
                <c:pt idx="39">
                  <c:v>468129</c:v>
                </c:pt>
                <c:pt idx="40">
                  <c:v>472952</c:v>
                </c:pt>
                <c:pt idx="41">
                  <c:v>475791</c:v>
                </c:pt>
                <c:pt idx="42">
                  <c:v>482182</c:v>
                </c:pt>
                <c:pt idx="43">
                  <c:v>486205</c:v>
                </c:pt>
                <c:pt idx="44">
                  <c:v>505435</c:v>
                </c:pt>
                <c:pt idx="45">
                  <c:v>511894</c:v>
                </c:pt>
                <c:pt idx="46">
                  <c:v>515519</c:v>
                </c:pt>
                <c:pt idx="47">
                  <c:v>520526</c:v>
                </c:pt>
                <c:pt idx="48">
                  <c:v>521929</c:v>
                </c:pt>
                <c:pt idx="49">
                  <c:v>523447</c:v>
                </c:pt>
                <c:pt idx="50">
                  <c:v>527618</c:v>
                </c:pt>
                <c:pt idx="51">
                  <c:v>538434</c:v>
                </c:pt>
                <c:pt idx="52">
                  <c:v>539505</c:v>
                </c:pt>
                <c:pt idx="53">
                  <c:v>543835</c:v>
                </c:pt>
                <c:pt idx="54">
                  <c:v>547809</c:v>
                </c:pt>
                <c:pt idx="55">
                  <c:v>553647</c:v>
                </c:pt>
                <c:pt idx="56">
                  <c:v>559023</c:v>
                </c:pt>
                <c:pt idx="57">
                  <c:v>562926</c:v>
                </c:pt>
                <c:pt idx="58">
                  <c:v>570359</c:v>
                </c:pt>
                <c:pt idx="59">
                  <c:v>578241</c:v>
                </c:pt>
                <c:pt idx="60">
                  <c:v>573475</c:v>
                </c:pt>
                <c:pt idx="61">
                  <c:v>578442</c:v>
                </c:pt>
                <c:pt idx="62">
                  <c:v>583942</c:v>
                </c:pt>
                <c:pt idx="63">
                  <c:v>580992</c:v>
                </c:pt>
                <c:pt idx="64">
                  <c:v>589305</c:v>
                </c:pt>
                <c:pt idx="65">
                  <c:v>589078</c:v>
                </c:pt>
                <c:pt idx="66">
                  <c:v>589298</c:v>
                </c:pt>
                <c:pt idx="67">
                  <c:v>590826</c:v>
                </c:pt>
                <c:pt idx="68">
                  <c:v>602109</c:v>
                </c:pt>
                <c:pt idx="69">
                  <c:v>603846</c:v>
                </c:pt>
                <c:pt idx="70">
                  <c:v>610657</c:v>
                </c:pt>
                <c:pt idx="71">
                  <c:v>614815</c:v>
                </c:pt>
                <c:pt idx="72">
                  <c:v>611660</c:v>
                </c:pt>
                <c:pt idx="73">
                  <c:v>616691</c:v>
                </c:pt>
                <c:pt idx="74">
                  <c:v>626181</c:v>
                </c:pt>
                <c:pt idx="75">
                  <c:v>627191</c:v>
                </c:pt>
                <c:pt idx="76">
                  <c:v>634176</c:v>
                </c:pt>
                <c:pt idx="77">
                  <c:v>640791</c:v>
                </c:pt>
                <c:pt idx="78">
                  <c:v>641826</c:v>
                </c:pt>
                <c:pt idx="79">
                  <c:v>643597</c:v>
                </c:pt>
                <c:pt idx="80">
                  <c:v>654893</c:v>
                </c:pt>
                <c:pt idx="81">
                  <c:v>660361</c:v>
                </c:pt>
                <c:pt idx="82">
                  <c:v>684844</c:v>
                </c:pt>
                <c:pt idx="83">
                  <c:v>686993</c:v>
                </c:pt>
                <c:pt idx="84">
                  <c:v>689755</c:v>
                </c:pt>
                <c:pt idx="85">
                  <c:v>697339</c:v>
                </c:pt>
                <c:pt idx="86">
                  <c:v>708580</c:v>
                </c:pt>
                <c:pt idx="87">
                  <c:v>709718</c:v>
                </c:pt>
                <c:pt idx="88">
                  <c:v>717208</c:v>
                </c:pt>
                <c:pt idx="89">
                  <c:v>729644</c:v>
                </c:pt>
                <c:pt idx="90">
                  <c:v>731052</c:v>
                </c:pt>
                <c:pt idx="91">
                  <c:v>747208</c:v>
                </c:pt>
                <c:pt idx="92">
                  <c:v>765423</c:v>
                </c:pt>
                <c:pt idx="93">
                  <c:v>760636</c:v>
                </c:pt>
                <c:pt idx="94">
                  <c:v>776051</c:v>
                </c:pt>
                <c:pt idx="95">
                  <c:v>784801</c:v>
                </c:pt>
                <c:pt idx="96">
                  <c:v>781725</c:v>
                </c:pt>
                <c:pt idx="97">
                  <c:v>785783</c:v>
                </c:pt>
                <c:pt idx="98">
                  <c:v>790173</c:v>
                </c:pt>
                <c:pt idx="99">
                  <c:v>782729</c:v>
                </c:pt>
                <c:pt idx="100">
                  <c:v>786760</c:v>
                </c:pt>
                <c:pt idx="101">
                  <c:v>790114</c:v>
                </c:pt>
                <c:pt idx="102">
                  <c:v>790839</c:v>
                </c:pt>
                <c:pt idx="103">
                  <c:v>811373</c:v>
                </c:pt>
                <c:pt idx="104">
                  <c:v>810426</c:v>
                </c:pt>
                <c:pt idx="105">
                  <c:v>794840</c:v>
                </c:pt>
                <c:pt idx="106">
                  <c:v>790509</c:v>
                </c:pt>
                <c:pt idx="107">
                  <c:v>790673</c:v>
                </c:pt>
                <c:pt idx="108">
                  <c:v>787424</c:v>
                </c:pt>
                <c:pt idx="109">
                  <c:v>788642</c:v>
                </c:pt>
                <c:pt idx="110">
                  <c:v>802224</c:v>
                </c:pt>
                <c:pt idx="111">
                  <c:v>818270</c:v>
                </c:pt>
                <c:pt idx="112">
                  <c:v>823985</c:v>
                </c:pt>
                <c:pt idx="113">
                  <c:v>823833</c:v>
                </c:pt>
                <c:pt idx="114">
                  <c:v>808753</c:v>
                </c:pt>
                <c:pt idx="115">
                  <c:v>804995</c:v>
                </c:pt>
                <c:pt idx="116">
                  <c:v>820710</c:v>
                </c:pt>
                <c:pt idx="117">
                  <c:v>823705</c:v>
                </c:pt>
                <c:pt idx="118">
                  <c:v>832450</c:v>
                </c:pt>
                <c:pt idx="119">
                  <c:v>847086</c:v>
                </c:pt>
                <c:pt idx="120">
                  <c:v>852549</c:v>
                </c:pt>
                <c:pt idx="121">
                  <c:v>910017</c:v>
                </c:pt>
                <c:pt idx="122">
                  <c:v>910377</c:v>
                </c:pt>
                <c:pt idx="123">
                  <c:v>912752</c:v>
                </c:pt>
                <c:pt idx="124">
                  <c:v>895312</c:v>
                </c:pt>
                <c:pt idx="125">
                  <c:v>903093</c:v>
                </c:pt>
                <c:pt idx="126">
                  <c:v>901496</c:v>
                </c:pt>
                <c:pt idx="127">
                  <c:v>924861</c:v>
                </c:pt>
                <c:pt idx="128">
                  <c:v>914490</c:v>
                </c:pt>
                <c:pt idx="129">
                  <c:v>916155</c:v>
                </c:pt>
                <c:pt idx="130">
                  <c:v>921351</c:v>
                </c:pt>
                <c:pt idx="131">
                  <c:v>926227</c:v>
                </c:pt>
                <c:pt idx="132">
                  <c:v>939529</c:v>
                </c:pt>
                <c:pt idx="133">
                  <c:v>941799</c:v>
                </c:pt>
                <c:pt idx="134">
                  <c:v>943733</c:v>
                </c:pt>
                <c:pt idx="135">
                  <c:v>950838</c:v>
                </c:pt>
                <c:pt idx="136">
                  <c:v>973558</c:v>
                </c:pt>
                <c:pt idx="137">
                  <c:v>969005</c:v>
                </c:pt>
                <c:pt idx="138">
                  <c:v>963426</c:v>
                </c:pt>
                <c:pt idx="139">
                  <c:v>965190</c:v>
                </c:pt>
                <c:pt idx="140">
                  <c:v>977780</c:v>
                </c:pt>
                <c:pt idx="141">
                  <c:v>978933</c:v>
                </c:pt>
                <c:pt idx="142">
                  <c:v>990790</c:v>
                </c:pt>
                <c:pt idx="143">
                  <c:v>996485</c:v>
                </c:pt>
                <c:pt idx="144">
                  <c:v>992777</c:v>
                </c:pt>
                <c:pt idx="145">
                  <c:v>992645</c:v>
                </c:pt>
                <c:pt idx="146">
                  <c:v>1008120</c:v>
                </c:pt>
                <c:pt idx="147">
                  <c:v>1022665</c:v>
                </c:pt>
                <c:pt idx="148">
                  <c:v>1037506</c:v>
                </c:pt>
                <c:pt idx="149">
                  <c:v>1042840</c:v>
                </c:pt>
                <c:pt idx="150">
                  <c:v>1035337</c:v>
                </c:pt>
                <c:pt idx="151">
                  <c:v>1045792</c:v>
                </c:pt>
                <c:pt idx="152">
                  <c:v>1025851</c:v>
                </c:pt>
                <c:pt idx="153">
                  <c:v>1025585</c:v>
                </c:pt>
                <c:pt idx="154">
                  <c:v>1032569</c:v>
                </c:pt>
                <c:pt idx="155">
                  <c:v>1041132</c:v>
                </c:pt>
                <c:pt idx="156">
                  <c:v>1052571</c:v>
                </c:pt>
                <c:pt idx="157">
                  <c:v>1063832</c:v>
                </c:pt>
                <c:pt idx="158">
                  <c:v>1081134</c:v>
                </c:pt>
                <c:pt idx="159">
                  <c:v>1080439</c:v>
                </c:pt>
                <c:pt idx="160">
                  <c:v>1097118</c:v>
                </c:pt>
                <c:pt idx="161">
                  <c:v>1117397</c:v>
                </c:pt>
                <c:pt idx="162">
                  <c:v>1089198</c:v>
                </c:pt>
                <c:pt idx="163">
                  <c:v>1090844</c:v>
                </c:pt>
                <c:pt idx="164">
                  <c:v>1114760</c:v>
                </c:pt>
                <c:pt idx="165">
                  <c:v>1102926</c:v>
                </c:pt>
                <c:pt idx="166">
                  <c:v>1121214</c:v>
                </c:pt>
                <c:pt idx="167">
                  <c:v>1134055</c:v>
                </c:pt>
                <c:pt idx="168">
                  <c:v>1119857</c:v>
                </c:pt>
                <c:pt idx="169">
                  <c:v>1135123</c:v>
                </c:pt>
                <c:pt idx="170">
                  <c:v>1143534</c:v>
                </c:pt>
                <c:pt idx="171">
                  <c:v>1125888</c:v>
                </c:pt>
                <c:pt idx="172">
                  <c:v>1130937</c:v>
                </c:pt>
                <c:pt idx="173">
                  <c:v>1143887</c:v>
                </c:pt>
                <c:pt idx="174">
                  <c:v>1152790</c:v>
                </c:pt>
                <c:pt idx="175">
                  <c:v>1173161</c:v>
                </c:pt>
                <c:pt idx="176">
                  <c:v>1182179</c:v>
                </c:pt>
                <c:pt idx="177">
                  <c:v>1201839</c:v>
                </c:pt>
                <c:pt idx="178">
                  <c:v>1246629</c:v>
                </c:pt>
                <c:pt idx="179">
                  <c:v>1263929</c:v>
                </c:pt>
                <c:pt idx="180">
                  <c:v>1225415</c:v>
                </c:pt>
                <c:pt idx="181">
                  <c:v>1246151</c:v>
                </c:pt>
                <c:pt idx="182">
                  <c:v>1279261</c:v>
                </c:pt>
                <c:pt idx="183">
                  <c:v>1263453</c:v>
                </c:pt>
                <c:pt idx="184">
                  <c:v>1262366</c:v>
                </c:pt>
                <c:pt idx="185">
                  <c:v>1294575</c:v>
                </c:pt>
                <c:pt idx="186">
                  <c:v>1303423</c:v>
                </c:pt>
                <c:pt idx="187">
                  <c:v>1312751</c:v>
                </c:pt>
                <c:pt idx="188">
                  <c:v>1328679</c:v>
                </c:pt>
                <c:pt idx="189">
                  <c:v>1316704</c:v>
                </c:pt>
                <c:pt idx="190">
                  <c:v>1324699</c:v>
                </c:pt>
                <c:pt idx="191">
                  <c:v>1353126</c:v>
                </c:pt>
                <c:pt idx="192">
                  <c:v>1361274</c:v>
                </c:pt>
                <c:pt idx="193">
                  <c:v>1385214</c:v>
                </c:pt>
                <c:pt idx="194">
                  <c:v>1370069</c:v>
                </c:pt>
                <c:pt idx="195">
                  <c:v>1418077</c:v>
                </c:pt>
                <c:pt idx="196">
                  <c:v>1432370</c:v>
                </c:pt>
                <c:pt idx="197">
                  <c:v>1457949</c:v>
                </c:pt>
                <c:pt idx="198">
                  <c:v>1424085</c:v>
                </c:pt>
                <c:pt idx="199">
                  <c:v>1447078</c:v>
                </c:pt>
                <c:pt idx="200">
                  <c:v>1455416</c:v>
                </c:pt>
                <c:pt idx="201">
                  <c:v>1451544</c:v>
                </c:pt>
                <c:pt idx="202">
                  <c:v>1465964</c:v>
                </c:pt>
                <c:pt idx="203">
                  <c:v>1466390</c:v>
                </c:pt>
                <c:pt idx="204">
                  <c:v>1451553</c:v>
                </c:pt>
                <c:pt idx="205">
                  <c:v>1478168</c:v>
                </c:pt>
                <c:pt idx="206">
                  <c:v>1520406</c:v>
                </c:pt>
                <c:pt idx="207">
                  <c:v>1554612</c:v>
                </c:pt>
                <c:pt idx="208">
                  <c:v>1589688</c:v>
                </c:pt>
                <c:pt idx="209">
                  <c:v>1612898</c:v>
                </c:pt>
                <c:pt idx="210">
                  <c:v>1615073</c:v>
                </c:pt>
                <c:pt idx="211">
                  <c:v>1635784</c:v>
                </c:pt>
                <c:pt idx="212">
                  <c:v>1678937</c:v>
                </c:pt>
                <c:pt idx="213">
                  <c:v>1692248</c:v>
                </c:pt>
                <c:pt idx="214">
                  <c:v>1675803</c:v>
                </c:pt>
                <c:pt idx="215">
                  <c:v>1697456</c:v>
                </c:pt>
                <c:pt idx="216">
                  <c:v>1667703</c:v>
                </c:pt>
                <c:pt idx="217">
                  <c:v>1711061</c:v>
                </c:pt>
                <c:pt idx="218">
                  <c:v>1747983</c:v>
                </c:pt>
                <c:pt idx="219">
                  <c:v>1726034</c:v>
                </c:pt>
                <c:pt idx="220">
                  <c:v>1753108</c:v>
                </c:pt>
                <c:pt idx="221">
                  <c:v>1750890</c:v>
                </c:pt>
                <c:pt idx="222">
                  <c:v>1740591</c:v>
                </c:pt>
                <c:pt idx="223">
                  <c:v>1733370</c:v>
                </c:pt>
                <c:pt idx="224">
                  <c:v>1762469</c:v>
                </c:pt>
                <c:pt idx="225">
                  <c:v>1747892</c:v>
                </c:pt>
                <c:pt idx="226">
                  <c:v>1779369</c:v>
                </c:pt>
                <c:pt idx="227">
                  <c:v>1850764</c:v>
                </c:pt>
                <c:pt idx="228">
                  <c:v>1837604</c:v>
                </c:pt>
                <c:pt idx="229">
                  <c:v>1790518</c:v>
                </c:pt>
                <c:pt idx="230">
                  <c:v>1787766</c:v>
                </c:pt>
                <c:pt idx="231">
                  <c:v>1859025</c:v>
                </c:pt>
                <c:pt idx="232">
                  <c:v>1886726</c:v>
                </c:pt>
                <c:pt idx="233">
                  <c:v>1902224</c:v>
                </c:pt>
                <c:pt idx="234">
                  <c:v>1897605</c:v>
                </c:pt>
                <c:pt idx="235">
                  <c:v>1925282</c:v>
                </c:pt>
                <c:pt idx="236">
                  <c:v>1933520</c:v>
                </c:pt>
                <c:pt idx="237">
                  <c:v>1957637</c:v>
                </c:pt>
                <c:pt idx="238">
                  <c:v>1916616</c:v>
                </c:pt>
                <c:pt idx="239">
                  <c:v>1925506</c:v>
                </c:pt>
                <c:pt idx="240">
                  <c:v>1934399</c:v>
                </c:pt>
                <c:pt idx="241">
                  <c:v>1890673</c:v>
                </c:pt>
                <c:pt idx="242">
                  <c:v>1976740</c:v>
                </c:pt>
                <c:pt idx="243">
                  <c:v>2006665</c:v>
                </c:pt>
                <c:pt idx="244">
                  <c:v>1918748</c:v>
                </c:pt>
                <c:pt idx="245">
                  <c:v>1880120</c:v>
                </c:pt>
                <c:pt idx="246">
                  <c:v>1893868</c:v>
                </c:pt>
                <c:pt idx="247">
                  <c:v>1948155</c:v>
                </c:pt>
                <c:pt idx="248">
                  <c:v>2001384</c:v>
                </c:pt>
                <c:pt idx="249">
                  <c:v>2045170</c:v>
                </c:pt>
                <c:pt idx="250">
                  <c:v>2050398</c:v>
                </c:pt>
                <c:pt idx="251">
                  <c:v>2075615</c:v>
                </c:pt>
                <c:pt idx="252">
                  <c:v>2129015</c:v>
                </c:pt>
                <c:pt idx="253">
                  <c:v>2154200</c:v>
                </c:pt>
                <c:pt idx="254">
                  <c:v>2147176</c:v>
                </c:pt>
                <c:pt idx="255">
                  <c:v>2181958</c:v>
                </c:pt>
                <c:pt idx="256">
                  <c:v>2105311</c:v>
                </c:pt>
                <c:pt idx="257">
                  <c:v>2052489</c:v>
                </c:pt>
                <c:pt idx="258">
                  <c:v>2206883</c:v>
                </c:pt>
                <c:pt idx="259">
                  <c:v>2091328</c:v>
                </c:pt>
                <c:pt idx="260">
                  <c:v>2058799</c:v>
                </c:pt>
                <c:pt idx="261">
                  <c:v>2055202</c:v>
                </c:pt>
                <c:pt idx="262">
                  <c:v>2229270</c:v>
                </c:pt>
                <c:pt idx="263">
                  <c:v>2309269</c:v>
                </c:pt>
                <c:pt idx="264">
                  <c:v>2391779</c:v>
                </c:pt>
                <c:pt idx="265">
                  <c:v>2445495</c:v>
                </c:pt>
                <c:pt idx="266">
                  <c:v>2427310</c:v>
                </c:pt>
                <c:pt idx="267">
                  <c:v>2411548</c:v>
                </c:pt>
                <c:pt idx="268">
                  <c:v>2274638</c:v>
                </c:pt>
                <c:pt idx="269">
                  <c:v>2294000</c:v>
                </c:pt>
                <c:pt idx="270">
                  <c:v>2414420</c:v>
                </c:pt>
                <c:pt idx="271">
                  <c:v>2527681</c:v>
                </c:pt>
                <c:pt idx="272">
                  <c:v>2544218</c:v>
                </c:pt>
                <c:pt idx="273">
                  <c:v>2430316</c:v>
                </c:pt>
                <c:pt idx="274">
                  <c:v>2352698</c:v>
                </c:pt>
                <c:pt idx="275">
                  <c:v>2443414</c:v>
                </c:pt>
                <c:pt idx="276">
                  <c:v>2465609</c:v>
                </c:pt>
                <c:pt idx="277">
                  <c:v>2287282</c:v>
                </c:pt>
                <c:pt idx="278">
                  <c:v>2383499</c:v>
                </c:pt>
                <c:pt idx="279">
                  <c:v>2460923</c:v>
                </c:pt>
                <c:pt idx="280">
                  <c:v>2460881</c:v>
                </c:pt>
                <c:pt idx="281">
                  <c:v>2359508</c:v>
                </c:pt>
                <c:pt idx="282">
                  <c:v>2400192</c:v>
                </c:pt>
                <c:pt idx="283">
                  <c:v>2387286</c:v>
                </c:pt>
                <c:pt idx="284">
                  <c:v>2541847</c:v>
                </c:pt>
                <c:pt idx="285">
                  <c:v>2482513</c:v>
                </c:pt>
                <c:pt idx="286">
                  <c:v>2332482</c:v>
                </c:pt>
                <c:pt idx="287">
                  <c:v>2353205</c:v>
                </c:pt>
                <c:pt idx="288">
                  <c:v>2255514</c:v>
                </c:pt>
                <c:pt idx="289">
                  <c:v>2295158</c:v>
                </c:pt>
                <c:pt idx="290">
                  <c:v>2364312</c:v>
                </c:pt>
                <c:pt idx="291">
                  <c:v>2546897</c:v>
                </c:pt>
                <c:pt idx="292">
                  <c:v>2601414</c:v>
                </c:pt>
                <c:pt idx="293">
                  <c:v>2612949</c:v>
                </c:pt>
                <c:pt idx="294">
                  <c:v>2550226</c:v>
                </c:pt>
                <c:pt idx="295">
                  <c:v>2442128</c:v>
                </c:pt>
                <c:pt idx="296">
                  <c:v>2344149</c:v>
                </c:pt>
                <c:pt idx="297">
                  <c:v>2340257</c:v>
                </c:pt>
                <c:pt idx="298">
                  <c:v>2383747</c:v>
                </c:pt>
                <c:pt idx="299">
                  <c:v>2329535</c:v>
                </c:pt>
                <c:pt idx="300">
                  <c:v>2301333</c:v>
                </c:pt>
                <c:pt idx="301">
                  <c:v>2387727</c:v>
                </c:pt>
                <c:pt idx="302">
                  <c:v>2356555</c:v>
                </c:pt>
                <c:pt idx="303">
                  <c:v>2609632</c:v>
                </c:pt>
                <c:pt idx="304">
                  <c:v>2604298</c:v>
                </c:pt>
                <c:pt idx="305">
                  <c:v>2472102</c:v>
                </c:pt>
                <c:pt idx="306">
                  <c:v>2279688</c:v>
                </c:pt>
                <c:pt idx="307">
                  <c:v>2300629</c:v>
                </c:pt>
                <c:pt idx="308">
                  <c:v>2315238</c:v>
                </c:pt>
                <c:pt idx="309">
                  <c:v>2520109</c:v>
                </c:pt>
                <c:pt idx="310">
                  <c:v>2447217</c:v>
                </c:pt>
                <c:pt idx="311">
                  <c:v>2347710</c:v>
                </c:pt>
                <c:pt idx="312">
                  <c:v>2356854</c:v>
                </c:pt>
                <c:pt idx="313">
                  <c:v>2516462</c:v>
                </c:pt>
                <c:pt idx="314">
                  <c:v>2772284</c:v>
                </c:pt>
                <c:pt idx="315">
                  <c:v>2817454</c:v>
                </c:pt>
                <c:pt idx="316">
                  <c:v>2630860</c:v>
                </c:pt>
                <c:pt idx="317">
                  <c:v>2665169</c:v>
                </c:pt>
                <c:pt idx="318">
                  <c:v>2559309</c:v>
                </c:pt>
                <c:pt idx="319">
                  <c:v>2655922</c:v>
                </c:pt>
                <c:pt idx="320">
                  <c:v>2591318</c:v>
                </c:pt>
                <c:pt idx="321">
                  <c:v>2509734</c:v>
                </c:pt>
                <c:pt idx="322">
                  <c:v>2518906</c:v>
                </c:pt>
                <c:pt idx="323">
                  <c:v>2706856</c:v>
                </c:pt>
                <c:pt idx="324">
                  <c:v>2871199</c:v>
                </c:pt>
                <c:pt idx="325">
                  <c:v>2866181</c:v>
                </c:pt>
                <c:pt idx="326">
                  <c:v>2626520</c:v>
                </c:pt>
                <c:pt idx="327">
                  <c:v>2560430</c:v>
                </c:pt>
                <c:pt idx="328">
                  <c:v>2587916</c:v>
                </c:pt>
                <c:pt idx="329">
                  <c:v>2881755</c:v>
                </c:pt>
                <c:pt idx="330">
                  <c:v>3048517</c:v>
                </c:pt>
                <c:pt idx="331">
                  <c:v>2978241</c:v>
                </c:pt>
                <c:pt idx="332">
                  <c:v>3016008</c:v>
                </c:pt>
                <c:pt idx="333">
                  <c:v>2785173</c:v>
                </c:pt>
                <c:pt idx="334">
                  <c:v>2705096</c:v>
                </c:pt>
                <c:pt idx="335">
                  <c:v>2823716</c:v>
                </c:pt>
              </c:numCache>
            </c:numRef>
          </c:val>
          <c:smooth val="0"/>
          <c:extLst>
            <c:ext xmlns:c16="http://schemas.microsoft.com/office/drawing/2014/chart" uri="{C3380CC4-5D6E-409C-BE32-E72D297353CC}">
              <c16:uniqueId val="{00000000-2697-42FF-875C-E3E87C04009A}"/>
            </c:ext>
          </c:extLst>
        </c:ser>
        <c:dLbls>
          <c:showLegendKey val="0"/>
          <c:showVal val="0"/>
          <c:showCatName val="0"/>
          <c:showSerName val="0"/>
          <c:showPercent val="0"/>
          <c:showBubbleSize val="0"/>
        </c:dLbls>
        <c:smooth val="0"/>
        <c:axId val="540285552"/>
        <c:axId val="540285968"/>
      </c:lineChart>
      <c:dateAx>
        <c:axId val="54028555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0285968"/>
        <c:crosses val="autoZero"/>
        <c:auto val="1"/>
        <c:lblOffset val="100"/>
        <c:baseTimeUnit val="months"/>
      </c:dateAx>
      <c:valAx>
        <c:axId val="540285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0285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115006E-E1F4-4E9D-9A98-5124321AB94E}"/>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17" tIns="46659" rIns="93317" bIns="46659"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16387" name="Rectangle 3">
            <a:extLst>
              <a:ext uri="{FF2B5EF4-FFF2-40B4-BE49-F238E27FC236}">
                <a16:creationId xmlns:a16="http://schemas.microsoft.com/office/drawing/2014/main" id="{A8E542D1-F6C4-490C-B4D8-A6AE879142CC}"/>
              </a:ext>
            </a:extLst>
          </p:cNvPr>
          <p:cNvSpPr>
            <a:spLocks noGrp="1" noChangeArrowheads="1"/>
          </p:cNvSpPr>
          <p:nvPr>
            <p:ph type="dt" sz="quarter" idx="1"/>
          </p:nvPr>
        </p:nvSpPr>
        <p:spPr bwMode="auto">
          <a:xfrm>
            <a:off x="3978275" y="0"/>
            <a:ext cx="3043238" cy="465138"/>
          </a:xfrm>
          <a:prstGeom prst="rect">
            <a:avLst/>
          </a:prstGeom>
          <a:noFill/>
          <a:ln>
            <a:noFill/>
          </a:ln>
          <a:effectLst/>
        </p:spPr>
        <p:txBody>
          <a:bodyPr vert="horz" wrap="square" lIns="93317" tIns="46659" rIns="93317" bIns="46659"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16388" name="Rectangle 4">
            <a:extLst>
              <a:ext uri="{FF2B5EF4-FFF2-40B4-BE49-F238E27FC236}">
                <a16:creationId xmlns:a16="http://schemas.microsoft.com/office/drawing/2014/main" id="{A7C09BF1-E3E5-4DFD-9DCD-6BC31B2F8DC8}"/>
              </a:ext>
            </a:extLst>
          </p:cNvPr>
          <p:cNvSpPr>
            <a:spLocks noGrp="1" noChangeArrowheads="1"/>
          </p:cNvSpPr>
          <p:nvPr>
            <p:ph type="ftr" sz="quarter" idx="2"/>
          </p:nvPr>
        </p:nvSpPr>
        <p:spPr bwMode="auto">
          <a:xfrm>
            <a:off x="0" y="8842375"/>
            <a:ext cx="3043238" cy="465138"/>
          </a:xfrm>
          <a:prstGeom prst="rect">
            <a:avLst/>
          </a:prstGeom>
          <a:noFill/>
          <a:ln>
            <a:noFill/>
          </a:ln>
          <a:effectLst/>
        </p:spPr>
        <p:txBody>
          <a:bodyPr vert="horz" wrap="square" lIns="93317" tIns="46659" rIns="93317" bIns="46659"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16389" name="Rectangle 5">
            <a:extLst>
              <a:ext uri="{FF2B5EF4-FFF2-40B4-BE49-F238E27FC236}">
                <a16:creationId xmlns:a16="http://schemas.microsoft.com/office/drawing/2014/main" id="{51C2631E-A684-4150-A284-652D47B7F241}"/>
              </a:ext>
            </a:extLst>
          </p:cNvPr>
          <p:cNvSpPr>
            <a:spLocks noGrp="1" noChangeArrowheads="1"/>
          </p:cNvSpPr>
          <p:nvPr>
            <p:ph type="sldNum" sz="quarter" idx="3"/>
          </p:nvPr>
        </p:nvSpPr>
        <p:spPr bwMode="auto">
          <a:xfrm>
            <a:off x="3978275" y="8842375"/>
            <a:ext cx="3043238" cy="465138"/>
          </a:xfrm>
          <a:prstGeom prst="rect">
            <a:avLst/>
          </a:prstGeom>
          <a:noFill/>
          <a:ln>
            <a:noFill/>
          </a:ln>
          <a:effectLst/>
        </p:spPr>
        <p:txBody>
          <a:bodyPr vert="horz" wrap="square" lIns="93317" tIns="46659" rIns="93317" bIns="46659" numCol="1" anchor="b" anchorCtr="0" compatLnSpc="1">
            <a:prstTxWarp prst="textNoShape">
              <a:avLst/>
            </a:prstTxWarp>
          </a:bodyPr>
          <a:lstStyle>
            <a:lvl1pPr algn="r" defTabSz="933450" eaLnBrk="1" hangingPunct="1">
              <a:defRPr sz="1200" smtClean="0"/>
            </a:lvl1pPr>
          </a:lstStyle>
          <a:p>
            <a:pPr>
              <a:defRPr/>
            </a:pPr>
            <a:fld id="{C5A31490-1E6B-46A7-B173-3E4114AAC0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C0D715A-5049-4CAD-AB71-F4E7180E30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2664BF1-0922-4E1C-8F05-89E9599B03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C93F50-3117-44F8-A18F-E89DD99E004C}"/>
              </a:ext>
            </a:extLst>
          </p:cNvPr>
          <p:cNvSpPr>
            <a:spLocks noGrp="1" noChangeArrowheads="1"/>
          </p:cNvSpPr>
          <p:nvPr>
            <p:ph type="sldNum" sz="quarter" idx="12"/>
          </p:nvPr>
        </p:nvSpPr>
        <p:spPr>
          <a:ln/>
        </p:spPr>
        <p:txBody>
          <a:bodyPr/>
          <a:lstStyle>
            <a:lvl1pPr>
              <a:defRPr/>
            </a:lvl1pPr>
          </a:lstStyle>
          <a:p>
            <a:pPr>
              <a:defRPr/>
            </a:pPr>
            <a:fld id="{F39FBEB4-E103-4658-ABC1-300507EC2D5F}" type="slidenum">
              <a:rPr lang="en-US" altLang="en-US"/>
              <a:pPr>
                <a:defRPr/>
              </a:pPr>
              <a:t>‹#›</a:t>
            </a:fld>
            <a:endParaRPr lang="en-US" altLang="en-US"/>
          </a:p>
        </p:txBody>
      </p:sp>
    </p:spTree>
    <p:extLst>
      <p:ext uri="{BB962C8B-B14F-4D97-AF65-F5344CB8AC3E}">
        <p14:creationId xmlns:p14="http://schemas.microsoft.com/office/powerpoint/2010/main" val="315712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9320516-61D1-4A07-AE27-350F0E4D7DE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33354AC-1A10-423D-999F-43200A76CF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1232045-C527-479A-B468-B6AA26A9AE13}"/>
              </a:ext>
            </a:extLst>
          </p:cNvPr>
          <p:cNvSpPr>
            <a:spLocks noGrp="1" noChangeArrowheads="1"/>
          </p:cNvSpPr>
          <p:nvPr>
            <p:ph type="sldNum" sz="quarter" idx="12"/>
          </p:nvPr>
        </p:nvSpPr>
        <p:spPr>
          <a:ln/>
        </p:spPr>
        <p:txBody>
          <a:bodyPr/>
          <a:lstStyle>
            <a:lvl1pPr>
              <a:defRPr/>
            </a:lvl1pPr>
          </a:lstStyle>
          <a:p>
            <a:pPr>
              <a:defRPr/>
            </a:pPr>
            <a:fld id="{8A9B5EC2-C0B0-4878-A2DA-C0C14D8297BB}" type="slidenum">
              <a:rPr lang="en-US" altLang="en-US"/>
              <a:pPr>
                <a:defRPr/>
              </a:pPr>
              <a:t>‹#›</a:t>
            </a:fld>
            <a:endParaRPr lang="en-US" altLang="en-US"/>
          </a:p>
        </p:txBody>
      </p:sp>
    </p:spTree>
    <p:extLst>
      <p:ext uri="{BB962C8B-B14F-4D97-AF65-F5344CB8AC3E}">
        <p14:creationId xmlns:p14="http://schemas.microsoft.com/office/powerpoint/2010/main" val="265613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448E6A7-46E9-40A6-9D85-2C76CA2E8EF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E40AE9-F37D-4181-9EF0-C5B9637CA9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C12C06B-07E0-46F1-905C-CEF4BA2CCFAD}"/>
              </a:ext>
            </a:extLst>
          </p:cNvPr>
          <p:cNvSpPr>
            <a:spLocks noGrp="1" noChangeArrowheads="1"/>
          </p:cNvSpPr>
          <p:nvPr>
            <p:ph type="sldNum" sz="quarter" idx="12"/>
          </p:nvPr>
        </p:nvSpPr>
        <p:spPr>
          <a:ln/>
        </p:spPr>
        <p:txBody>
          <a:bodyPr/>
          <a:lstStyle>
            <a:lvl1pPr>
              <a:defRPr/>
            </a:lvl1pPr>
          </a:lstStyle>
          <a:p>
            <a:pPr>
              <a:defRPr/>
            </a:pPr>
            <a:fld id="{6B9E6B2D-883F-4F7B-B8A1-07882733DF75}" type="slidenum">
              <a:rPr lang="en-US" altLang="en-US"/>
              <a:pPr>
                <a:defRPr/>
              </a:pPr>
              <a:t>‹#›</a:t>
            </a:fld>
            <a:endParaRPr lang="en-US" altLang="en-US"/>
          </a:p>
        </p:txBody>
      </p:sp>
    </p:spTree>
    <p:extLst>
      <p:ext uri="{BB962C8B-B14F-4D97-AF65-F5344CB8AC3E}">
        <p14:creationId xmlns:p14="http://schemas.microsoft.com/office/powerpoint/2010/main" val="42649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869D267-102A-4567-B5C7-1087B5992B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2B30799-A65B-45A0-B4B9-4B2B8869C9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603D74E-0ABE-4FB1-ADD1-0E25866DC082}"/>
              </a:ext>
            </a:extLst>
          </p:cNvPr>
          <p:cNvSpPr>
            <a:spLocks noGrp="1" noChangeArrowheads="1"/>
          </p:cNvSpPr>
          <p:nvPr>
            <p:ph type="sldNum" sz="quarter" idx="12"/>
          </p:nvPr>
        </p:nvSpPr>
        <p:spPr>
          <a:ln/>
        </p:spPr>
        <p:txBody>
          <a:bodyPr/>
          <a:lstStyle>
            <a:lvl1pPr>
              <a:defRPr/>
            </a:lvl1pPr>
          </a:lstStyle>
          <a:p>
            <a:pPr>
              <a:defRPr/>
            </a:pPr>
            <a:fld id="{9101EEE3-E1D9-42C3-ABB7-C506AC49773E}" type="slidenum">
              <a:rPr lang="en-US" altLang="en-US"/>
              <a:pPr>
                <a:defRPr/>
              </a:pPr>
              <a:t>‹#›</a:t>
            </a:fld>
            <a:endParaRPr lang="en-US" altLang="en-US"/>
          </a:p>
        </p:txBody>
      </p:sp>
    </p:spTree>
    <p:extLst>
      <p:ext uri="{BB962C8B-B14F-4D97-AF65-F5344CB8AC3E}">
        <p14:creationId xmlns:p14="http://schemas.microsoft.com/office/powerpoint/2010/main" val="54914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1F9A732-1C53-4597-B352-048ACB9907A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9DB201-DC66-45E3-9EB9-2DE5AF751A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76527A9-B763-440A-BBA5-A2A706CDCD15}"/>
              </a:ext>
            </a:extLst>
          </p:cNvPr>
          <p:cNvSpPr>
            <a:spLocks noGrp="1" noChangeArrowheads="1"/>
          </p:cNvSpPr>
          <p:nvPr>
            <p:ph type="sldNum" sz="quarter" idx="12"/>
          </p:nvPr>
        </p:nvSpPr>
        <p:spPr>
          <a:ln/>
        </p:spPr>
        <p:txBody>
          <a:bodyPr/>
          <a:lstStyle>
            <a:lvl1pPr>
              <a:defRPr/>
            </a:lvl1pPr>
          </a:lstStyle>
          <a:p>
            <a:pPr>
              <a:defRPr/>
            </a:pPr>
            <a:fld id="{F603E97F-6DA1-48A2-9C47-9334D7FA3175}" type="slidenum">
              <a:rPr lang="en-US" altLang="en-US"/>
              <a:pPr>
                <a:defRPr/>
              </a:pPr>
              <a:t>‹#›</a:t>
            </a:fld>
            <a:endParaRPr lang="en-US" altLang="en-US"/>
          </a:p>
        </p:txBody>
      </p:sp>
    </p:spTree>
    <p:extLst>
      <p:ext uri="{BB962C8B-B14F-4D97-AF65-F5344CB8AC3E}">
        <p14:creationId xmlns:p14="http://schemas.microsoft.com/office/powerpoint/2010/main" val="3031560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B41B412-0723-43A1-A1B5-AEF8DE089EB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C5A7C91-133E-40B8-8AA9-DCB8EFFEA1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7F407CB-6E44-4B4E-8CC2-2C7DD4435D68}"/>
              </a:ext>
            </a:extLst>
          </p:cNvPr>
          <p:cNvSpPr>
            <a:spLocks noGrp="1" noChangeArrowheads="1"/>
          </p:cNvSpPr>
          <p:nvPr>
            <p:ph type="sldNum" sz="quarter" idx="12"/>
          </p:nvPr>
        </p:nvSpPr>
        <p:spPr>
          <a:ln/>
        </p:spPr>
        <p:txBody>
          <a:bodyPr/>
          <a:lstStyle>
            <a:lvl1pPr>
              <a:defRPr/>
            </a:lvl1pPr>
          </a:lstStyle>
          <a:p>
            <a:pPr>
              <a:defRPr/>
            </a:pPr>
            <a:fld id="{93B4CC88-7DE3-4BB9-85FB-907482619909}" type="slidenum">
              <a:rPr lang="en-US" altLang="en-US"/>
              <a:pPr>
                <a:defRPr/>
              </a:pPr>
              <a:t>‹#›</a:t>
            </a:fld>
            <a:endParaRPr lang="en-US" altLang="en-US"/>
          </a:p>
        </p:txBody>
      </p:sp>
    </p:spTree>
    <p:extLst>
      <p:ext uri="{BB962C8B-B14F-4D97-AF65-F5344CB8AC3E}">
        <p14:creationId xmlns:p14="http://schemas.microsoft.com/office/powerpoint/2010/main" val="1839925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42B883A-B0A7-40A5-A9D5-2070C0E8120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F0D955E-210F-4080-9B67-A1B0EBFF61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7C26B33-09E9-4F80-A0C0-C5B48ECF4546}"/>
              </a:ext>
            </a:extLst>
          </p:cNvPr>
          <p:cNvSpPr>
            <a:spLocks noGrp="1" noChangeArrowheads="1"/>
          </p:cNvSpPr>
          <p:nvPr>
            <p:ph type="sldNum" sz="quarter" idx="12"/>
          </p:nvPr>
        </p:nvSpPr>
        <p:spPr>
          <a:ln/>
        </p:spPr>
        <p:txBody>
          <a:bodyPr/>
          <a:lstStyle>
            <a:lvl1pPr>
              <a:defRPr/>
            </a:lvl1pPr>
          </a:lstStyle>
          <a:p>
            <a:pPr>
              <a:defRPr/>
            </a:pPr>
            <a:fld id="{A64F7FD6-4F3B-4170-93B2-433270F8385B}" type="slidenum">
              <a:rPr lang="en-US" altLang="en-US"/>
              <a:pPr>
                <a:defRPr/>
              </a:pPr>
              <a:t>‹#›</a:t>
            </a:fld>
            <a:endParaRPr lang="en-US" altLang="en-US"/>
          </a:p>
        </p:txBody>
      </p:sp>
    </p:spTree>
    <p:extLst>
      <p:ext uri="{BB962C8B-B14F-4D97-AF65-F5344CB8AC3E}">
        <p14:creationId xmlns:p14="http://schemas.microsoft.com/office/powerpoint/2010/main" val="297281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1928EFE-FB83-49EC-A13F-B76C476DF13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3F0F665-B358-4636-BBFF-B91A308BD1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BABCA14-4B3A-40DC-A695-0E5D040F4924}"/>
              </a:ext>
            </a:extLst>
          </p:cNvPr>
          <p:cNvSpPr>
            <a:spLocks noGrp="1" noChangeArrowheads="1"/>
          </p:cNvSpPr>
          <p:nvPr>
            <p:ph type="sldNum" sz="quarter" idx="12"/>
          </p:nvPr>
        </p:nvSpPr>
        <p:spPr>
          <a:ln/>
        </p:spPr>
        <p:txBody>
          <a:bodyPr/>
          <a:lstStyle>
            <a:lvl1pPr>
              <a:defRPr/>
            </a:lvl1pPr>
          </a:lstStyle>
          <a:p>
            <a:pPr>
              <a:defRPr/>
            </a:pPr>
            <a:fld id="{8AB13ED5-0B09-4B71-A377-A559B85DE14D}" type="slidenum">
              <a:rPr lang="en-US" altLang="en-US"/>
              <a:pPr>
                <a:defRPr/>
              </a:pPr>
              <a:t>‹#›</a:t>
            </a:fld>
            <a:endParaRPr lang="en-US" altLang="en-US"/>
          </a:p>
        </p:txBody>
      </p:sp>
    </p:spTree>
    <p:extLst>
      <p:ext uri="{BB962C8B-B14F-4D97-AF65-F5344CB8AC3E}">
        <p14:creationId xmlns:p14="http://schemas.microsoft.com/office/powerpoint/2010/main" val="1233418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7825111-A4BB-4E70-9105-F6A7BBC580B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040529A-4259-4CBF-AF1B-26EBE6D030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7DED399-BA9E-45C7-BE05-69BC18681A8E}"/>
              </a:ext>
            </a:extLst>
          </p:cNvPr>
          <p:cNvSpPr>
            <a:spLocks noGrp="1" noChangeArrowheads="1"/>
          </p:cNvSpPr>
          <p:nvPr>
            <p:ph type="sldNum" sz="quarter" idx="12"/>
          </p:nvPr>
        </p:nvSpPr>
        <p:spPr>
          <a:ln/>
        </p:spPr>
        <p:txBody>
          <a:bodyPr/>
          <a:lstStyle>
            <a:lvl1pPr>
              <a:defRPr/>
            </a:lvl1pPr>
          </a:lstStyle>
          <a:p>
            <a:pPr>
              <a:defRPr/>
            </a:pPr>
            <a:fld id="{E3722F87-F9D4-494A-BA66-9AFA4334DC6F}" type="slidenum">
              <a:rPr lang="en-US" altLang="en-US"/>
              <a:pPr>
                <a:defRPr/>
              </a:pPr>
              <a:t>‹#›</a:t>
            </a:fld>
            <a:endParaRPr lang="en-US" altLang="en-US"/>
          </a:p>
        </p:txBody>
      </p:sp>
    </p:spTree>
    <p:extLst>
      <p:ext uri="{BB962C8B-B14F-4D97-AF65-F5344CB8AC3E}">
        <p14:creationId xmlns:p14="http://schemas.microsoft.com/office/powerpoint/2010/main" val="162600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B3DCE9E-5F84-4E68-9690-91D7C48E30C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87FCCAC-2AD0-4875-9082-3D416DE4D2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F06291D-80F9-4A12-8FDF-975B16D18A1E}"/>
              </a:ext>
            </a:extLst>
          </p:cNvPr>
          <p:cNvSpPr>
            <a:spLocks noGrp="1" noChangeArrowheads="1"/>
          </p:cNvSpPr>
          <p:nvPr>
            <p:ph type="sldNum" sz="quarter" idx="12"/>
          </p:nvPr>
        </p:nvSpPr>
        <p:spPr>
          <a:ln/>
        </p:spPr>
        <p:txBody>
          <a:bodyPr/>
          <a:lstStyle>
            <a:lvl1pPr>
              <a:defRPr/>
            </a:lvl1pPr>
          </a:lstStyle>
          <a:p>
            <a:pPr>
              <a:defRPr/>
            </a:pPr>
            <a:fld id="{FEEB272D-A098-4883-8842-FEE35C55AF77}" type="slidenum">
              <a:rPr lang="en-US" altLang="en-US"/>
              <a:pPr>
                <a:defRPr/>
              </a:pPr>
              <a:t>‹#›</a:t>
            </a:fld>
            <a:endParaRPr lang="en-US" altLang="en-US"/>
          </a:p>
        </p:txBody>
      </p:sp>
    </p:spTree>
    <p:extLst>
      <p:ext uri="{BB962C8B-B14F-4D97-AF65-F5344CB8AC3E}">
        <p14:creationId xmlns:p14="http://schemas.microsoft.com/office/powerpoint/2010/main" val="359089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577D052-3FEE-4A1D-87A9-816F34AEAC1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9194188-15B6-4A32-9EF6-AF16873B89D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D6D634F-676F-4DAE-8124-CCC4DEB1C7A8}"/>
              </a:ext>
            </a:extLst>
          </p:cNvPr>
          <p:cNvSpPr>
            <a:spLocks noGrp="1" noChangeArrowheads="1"/>
          </p:cNvSpPr>
          <p:nvPr>
            <p:ph type="sldNum" sz="quarter" idx="12"/>
          </p:nvPr>
        </p:nvSpPr>
        <p:spPr>
          <a:ln/>
        </p:spPr>
        <p:txBody>
          <a:bodyPr/>
          <a:lstStyle>
            <a:lvl1pPr>
              <a:defRPr/>
            </a:lvl1pPr>
          </a:lstStyle>
          <a:p>
            <a:pPr>
              <a:defRPr/>
            </a:pPr>
            <a:fld id="{5DB02CDC-34E9-4F29-AA9B-0D0701F08C91}" type="slidenum">
              <a:rPr lang="en-US" altLang="en-US"/>
              <a:pPr>
                <a:defRPr/>
              </a:pPr>
              <a:t>‹#›</a:t>
            </a:fld>
            <a:endParaRPr lang="en-US" altLang="en-US"/>
          </a:p>
        </p:txBody>
      </p:sp>
    </p:spTree>
    <p:extLst>
      <p:ext uri="{BB962C8B-B14F-4D97-AF65-F5344CB8AC3E}">
        <p14:creationId xmlns:p14="http://schemas.microsoft.com/office/powerpoint/2010/main" val="53353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F156CA-CEA2-4248-949B-593889010B3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2C8FF82-E6E3-45BB-97D0-D2F2BE1C0E30}"/>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3A54CC4-D467-4821-A06E-98AF51ACE080}"/>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DD1E33B7-7948-4533-9506-14B8D4FCDCD5}"/>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3C0F8FDE-39DE-4C0E-A81E-948681B12E9B}"/>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26F1670-42E1-4E32-A1E1-5615044314B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heguardian.com/business/2008/sep/23/morganstanley.goldmansach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obelprize.org/uploads/2022/10/popular-economicsciencesprize2022.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obelprize.org/uploads/2022/10/popular-economicsciencesprize2022.pdf" TargetMode="External"/><Relationship Id="rId2" Type="http://schemas.openxmlformats.org/officeDocument/2006/relationships/hyperlink" Target="https://www.youtube.com/watch?v=T2IaJwkqgPk"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12B0B31-4B99-4602-9A66-323B087DA9A7}"/>
              </a:ext>
            </a:extLst>
          </p:cNvPr>
          <p:cNvSpPr>
            <a:spLocks noGrp="1" noChangeArrowheads="1"/>
          </p:cNvSpPr>
          <p:nvPr>
            <p:ph type="ctrTitle"/>
          </p:nvPr>
        </p:nvSpPr>
        <p:spPr/>
        <p:txBody>
          <a:bodyPr/>
          <a:lstStyle/>
          <a:p>
            <a:pPr eaLnBrk="1" hangingPunct="1"/>
            <a:r>
              <a:rPr lang="en-US" altLang="en-US" dirty="0"/>
              <a:t>Regulations and Risk Management in Financial Systems</a:t>
            </a:r>
          </a:p>
        </p:txBody>
      </p:sp>
      <p:sp>
        <p:nvSpPr>
          <p:cNvPr id="3075" name="Rectangle 3">
            <a:extLst>
              <a:ext uri="{FF2B5EF4-FFF2-40B4-BE49-F238E27FC236}">
                <a16:creationId xmlns:a16="http://schemas.microsoft.com/office/drawing/2014/main" id="{D4DF303D-FBA9-45D4-9794-CE120EDF4C93}"/>
              </a:ext>
            </a:extLst>
          </p:cNvPr>
          <p:cNvSpPr>
            <a:spLocks noGrp="1" noChangeArrowheads="1"/>
          </p:cNvSpPr>
          <p:nvPr>
            <p:ph type="subTitle" idx="1"/>
          </p:nvPr>
        </p:nvSpPr>
        <p:spPr/>
        <p:txBody>
          <a:body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22D6BA8E-4F7F-4713-B2B6-FB950AC76FF3}"/>
              </a:ext>
            </a:extLst>
          </p:cNvPr>
          <p:cNvSpPr>
            <a:spLocks noGrp="1" noChangeArrowheads="1"/>
          </p:cNvSpPr>
          <p:nvPr>
            <p:ph type="title"/>
          </p:nvPr>
        </p:nvSpPr>
        <p:spPr/>
        <p:txBody>
          <a:bodyPr/>
          <a:lstStyle/>
          <a:p>
            <a:endParaRPr lang="en-US" altLang="en-US"/>
          </a:p>
        </p:txBody>
      </p:sp>
      <p:sp>
        <p:nvSpPr>
          <p:cNvPr id="4099" name="Content Placeholder 2">
            <a:extLst>
              <a:ext uri="{FF2B5EF4-FFF2-40B4-BE49-F238E27FC236}">
                <a16:creationId xmlns:a16="http://schemas.microsoft.com/office/drawing/2014/main" id="{EECFA013-D77A-4B54-906E-65D7BB77A1A6}"/>
              </a:ext>
            </a:extLst>
          </p:cNvPr>
          <p:cNvSpPr>
            <a:spLocks noGrp="1" noChangeArrowheads="1"/>
          </p:cNvSpPr>
          <p:nvPr>
            <p:ph idx="1"/>
          </p:nvPr>
        </p:nvSpPr>
        <p:spPr/>
        <p:txBody>
          <a:bodyPr/>
          <a:lstStyle/>
          <a:p>
            <a:r>
              <a:rPr lang="en-CA" dirty="0"/>
              <a:t>Because of high leverage, risk management is essential for long term profitability of banks.</a:t>
            </a:r>
            <a:endParaRPr lang="en-US" altLang="en-US" dirty="0"/>
          </a:p>
          <a:p>
            <a:r>
              <a:rPr lang="en-US" altLang="en-US" dirty="0"/>
              <a:t>At branch level, it is the management of individual loans and other assets.</a:t>
            </a:r>
          </a:p>
          <a:p>
            <a:r>
              <a:rPr lang="en-US" altLang="en-US" dirty="0"/>
              <a:t>Now we will discuss risk management at the whole institutions.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0F443C7-EE9D-456B-A322-3723B00ED02B}"/>
              </a:ext>
            </a:extLst>
          </p:cNvPr>
          <p:cNvSpPr>
            <a:spLocks noGrp="1" noChangeArrowheads="1"/>
          </p:cNvSpPr>
          <p:nvPr>
            <p:ph type="title"/>
          </p:nvPr>
        </p:nvSpPr>
        <p:spPr/>
        <p:txBody>
          <a:bodyPr/>
          <a:lstStyle/>
          <a:p>
            <a:r>
              <a:rPr lang="en-US" altLang="en-US"/>
              <a:t>Complexity and risk management</a:t>
            </a:r>
          </a:p>
        </p:txBody>
      </p:sp>
      <p:sp>
        <p:nvSpPr>
          <p:cNvPr id="5123" name="Content Placeholder 2">
            <a:extLst>
              <a:ext uri="{FF2B5EF4-FFF2-40B4-BE49-F238E27FC236}">
                <a16:creationId xmlns:a16="http://schemas.microsoft.com/office/drawing/2014/main" id="{457AF21D-DAB1-4909-9403-5CF3B791A234}"/>
              </a:ext>
            </a:extLst>
          </p:cNvPr>
          <p:cNvSpPr>
            <a:spLocks noGrp="1" noChangeArrowheads="1"/>
          </p:cNvSpPr>
          <p:nvPr>
            <p:ph idx="1"/>
          </p:nvPr>
        </p:nvSpPr>
        <p:spPr/>
        <p:txBody>
          <a:bodyPr/>
          <a:lstStyle/>
          <a:p>
            <a:r>
              <a:rPr lang="en-US" altLang="en-US"/>
              <a:t>With the increase of size and scope of financial institutions, it becomes more and more difficult for top managers to understand the details of all the operations.</a:t>
            </a:r>
          </a:p>
          <a:p>
            <a:r>
              <a:rPr lang="en-US" altLang="en-US"/>
              <a:t>They hope to depend on some summary figures to measure the whole risk of the entire companies.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C54CB15-0F88-4329-954D-5D9B62E67577}"/>
              </a:ext>
            </a:extLst>
          </p:cNvPr>
          <p:cNvSpPr>
            <a:spLocks noGrp="1" noChangeArrowheads="1"/>
          </p:cNvSpPr>
          <p:nvPr>
            <p:ph type="title"/>
          </p:nvPr>
        </p:nvSpPr>
        <p:spPr/>
        <p:txBody>
          <a:bodyPr/>
          <a:lstStyle/>
          <a:p>
            <a:pPr eaLnBrk="1" hangingPunct="1"/>
            <a:r>
              <a:rPr lang="en-US" altLang="en-US"/>
              <a:t>VaR (Value at Risk)</a:t>
            </a:r>
          </a:p>
        </p:txBody>
      </p:sp>
      <p:sp>
        <p:nvSpPr>
          <p:cNvPr id="6147" name="Rectangle 3">
            <a:extLst>
              <a:ext uri="{FF2B5EF4-FFF2-40B4-BE49-F238E27FC236}">
                <a16:creationId xmlns:a16="http://schemas.microsoft.com/office/drawing/2014/main" id="{8C65ED1B-93FA-4BF2-B262-0927F54548DE}"/>
              </a:ext>
            </a:extLst>
          </p:cNvPr>
          <p:cNvSpPr>
            <a:spLocks noGrp="1" noChangeArrowheads="1"/>
          </p:cNvSpPr>
          <p:nvPr>
            <p:ph type="body" idx="1"/>
          </p:nvPr>
        </p:nvSpPr>
        <p:spPr/>
        <p:txBody>
          <a:bodyPr/>
          <a:lstStyle/>
          <a:p>
            <a:pPr eaLnBrk="1" hangingPunct="1"/>
            <a:r>
              <a:rPr lang="en-US" altLang="en-US" sz="2800" dirty="0"/>
              <a:t>Value at Risk was first developed in JP Morgan.</a:t>
            </a:r>
          </a:p>
          <a:p>
            <a:pPr eaLnBrk="1" hangingPunct="1"/>
            <a:r>
              <a:rPr lang="en-US" altLang="en-US" sz="2800" dirty="0"/>
              <a:t>It attempted to give a simple and quantitative measure of risk at all levels in an institution.</a:t>
            </a:r>
          </a:p>
          <a:p>
            <a:pPr eaLnBrk="1" hangingPunct="1"/>
            <a:r>
              <a:rPr lang="en-US" altLang="en-US" sz="28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AB824-C6DC-4316-B60D-368D463BB9E4}"/>
              </a:ext>
            </a:extLst>
          </p:cNvPr>
          <p:cNvSpPr>
            <a:spLocks noGrp="1"/>
          </p:cNvSpPr>
          <p:nvPr>
            <p:ph type="title"/>
          </p:nvPr>
        </p:nvSpPr>
        <p:spPr/>
        <p:txBody>
          <a:bodyPr/>
          <a:lstStyle/>
          <a:p>
            <a:r>
              <a:rPr lang="en-US" altLang="en-US" dirty="0"/>
              <a:t>Definition of </a:t>
            </a:r>
            <a:r>
              <a:rPr lang="en-US" altLang="en-US" dirty="0" err="1"/>
              <a:t>VaR</a:t>
            </a:r>
            <a:r>
              <a:rPr lang="en-US" altLang="en-US" dirty="0"/>
              <a:t> of a portfolio</a:t>
            </a:r>
            <a:endParaRPr lang="en-CA" dirty="0"/>
          </a:p>
        </p:txBody>
      </p:sp>
      <p:sp>
        <p:nvSpPr>
          <p:cNvPr id="3" name="Content Placeholder 2">
            <a:extLst>
              <a:ext uri="{FF2B5EF4-FFF2-40B4-BE49-F238E27FC236}">
                <a16:creationId xmlns:a16="http://schemas.microsoft.com/office/drawing/2014/main" id="{F15C0B57-E276-4273-B357-BC082C199F57}"/>
              </a:ext>
            </a:extLst>
          </p:cNvPr>
          <p:cNvSpPr>
            <a:spLocks noGrp="1"/>
          </p:cNvSpPr>
          <p:nvPr>
            <p:ph idx="1"/>
          </p:nvPr>
        </p:nvSpPr>
        <p:spPr/>
        <p:txBody>
          <a:bodyPr/>
          <a:lstStyle/>
          <a:p>
            <a:pPr eaLnBrk="1" hangingPunct="1"/>
            <a:r>
              <a:rPr lang="en-US" altLang="en-US" dirty="0"/>
              <a:t>The threshold value that the loss on the portfolio over the given time horizon exceeds this value in the given probability level. </a:t>
            </a:r>
          </a:p>
          <a:p>
            <a:pPr eaLnBrk="1" hangingPunct="1"/>
            <a:r>
              <a:rPr lang="en-US" altLang="en-US" dirty="0"/>
              <a:t>For example, if a portfolio of assets has a one-year 5% </a:t>
            </a:r>
            <a:r>
              <a:rPr lang="en-US" altLang="en-US" dirty="0" err="1"/>
              <a:t>VaR</a:t>
            </a:r>
            <a:r>
              <a:rPr lang="en-US" altLang="en-US" dirty="0"/>
              <a:t> of $100 million, there is a 5% probability that the portfolio will fall in value by more than $100 million over a one year period</a:t>
            </a:r>
            <a:endParaRPr lang="en-CA" dirty="0"/>
          </a:p>
        </p:txBody>
      </p:sp>
    </p:spTree>
    <p:extLst>
      <p:ext uri="{BB962C8B-B14F-4D97-AF65-F5344CB8AC3E}">
        <p14:creationId xmlns:p14="http://schemas.microsoft.com/office/powerpoint/2010/main" val="3906655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A756842-9AEF-44A3-AAC8-BF027027BBB2}"/>
              </a:ext>
            </a:extLst>
          </p:cNvPr>
          <p:cNvSpPr>
            <a:spLocks noGrp="1" noChangeArrowheads="1"/>
          </p:cNvSpPr>
          <p:nvPr>
            <p:ph type="title"/>
          </p:nvPr>
        </p:nvSpPr>
        <p:spPr/>
        <p:txBody>
          <a:bodyPr/>
          <a:lstStyle/>
          <a:p>
            <a:r>
              <a:rPr lang="en-US" altLang="en-US"/>
              <a:t>Advantages and disadvantages of VaR</a:t>
            </a:r>
          </a:p>
        </p:txBody>
      </p:sp>
      <p:sp>
        <p:nvSpPr>
          <p:cNvPr id="7171" name="Content Placeholder 2">
            <a:extLst>
              <a:ext uri="{FF2B5EF4-FFF2-40B4-BE49-F238E27FC236}">
                <a16:creationId xmlns:a16="http://schemas.microsoft.com/office/drawing/2014/main" id="{6C96A76E-CA8A-44C6-9F36-3D620A88F78F}"/>
              </a:ext>
            </a:extLst>
          </p:cNvPr>
          <p:cNvSpPr>
            <a:spLocks noGrp="1" noChangeArrowheads="1"/>
          </p:cNvSpPr>
          <p:nvPr>
            <p:ph idx="1"/>
          </p:nvPr>
        </p:nvSpPr>
        <p:spPr/>
        <p:txBody>
          <a:bodyPr/>
          <a:lstStyle/>
          <a:p>
            <a:r>
              <a:rPr lang="en-US" altLang="en-US" dirty="0"/>
              <a:t>Advantages</a:t>
            </a:r>
          </a:p>
          <a:p>
            <a:pPr lvl="1"/>
            <a:r>
              <a:rPr lang="en-US" altLang="en-US" dirty="0"/>
              <a:t>Quantitative approach</a:t>
            </a:r>
          </a:p>
          <a:p>
            <a:pPr lvl="1"/>
            <a:r>
              <a:rPr lang="en-US" altLang="en-US" dirty="0"/>
              <a:t>Simple to understand</a:t>
            </a:r>
          </a:p>
          <a:p>
            <a:pPr lvl="1"/>
            <a:r>
              <a:rPr lang="en-US" altLang="en-US" dirty="0"/>
              <a:t>Can be applied to all levels of an institution</a:t>
            </a:r>
          </a:p>
          <a:p>
            <a:pPr lvl="1"/>
            <a:r>
              <a:rPr lang="en-US" altLang="en-US" dirty="0"/>
              <a:t>Can be applied to all types of businesses</a:t>
            </a:r>
          </a:p>
          <a:p>
            <a:r>
              <a:rPr lang="en-US" altLang="en-US" dirty="0"/>
              <a:t>Disadvantages</a:t>
            </a:r>
          </a:p>
          <a:p>
            <a:pPr lvl="1"/>
            <a:r>
              <a:rPr lang="en-US" altLang="en-US" dirty="0"/>
              <a:t>We will see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DFAE-FC93-42B6-8A17-2B9BE98F439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1FDE6F5-1CFE-4DA4-AEC6-DD4E21645487}"/>
              </a:ext>
            </a:extLst>
          </p:cNvPr>
          <p:cNvSpPr>
            <a:spLocks noGrp="1"/>
          </p:cNvSpPr>
          <p:nvPr>
            <p:ph idx="1"/>
          </p:nvPr>
        </p:nvSpPr>
        <p:spPr/>
        <p:txBody>
          <a:bodyPr/>
          <a:lstStyle/>
          <a:p>
            <a:r>
              <a:rPr lang="en-US" altLang="en-US" dirty="0"/>
              <a:t>We need to emphasize that the purpose of any business practice, including risk management, is not to manage risk itself, but to earn a high rate of return.</a:t>
            </a:r>
          </a:p>
          <a:p>
            <a:r>
              <a:rPr lang="en-US" dirty="0"/>
              <a:t>In other words, we manage risk to make money, not to reduce risk. </a:t>
            </a:r>
            <a:endParaRPr lang="en-CA" dirty="0"/>
          </a:p>
        </p:txBody>
      </p:sp>
    </p:spTree>
    <p:extLst>
      <p:ext uri="{BB962C8B-B14F-4D97-AF65-F5344CB8AC3E}">
        <p14:creationId xmlns:p14="http://schemas.microsoft.com/office/powerpoint/2010/main" val="2621522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6A85EA1-D133-47DE-81D7-8742BC92B879}"/>
              </a:ext>
            </a:extLst>
          </p:cNvPr>
          <p:cNvSpPr>
            <a:spLocks noGrp="1" noChangeArrowheads="1"/>
          </p:cNvSpPr>
          <p:nvPr>
            <p:ph type="title"/>
          </p:nvPr>
        </p:nvSpPr>
        <p:spPr/>
        <p:txBody>
          <a:bodyPr/>
          <a:lstStyle/>
          <a:p>
            <a:pPr eaLnBrk="1" hangingPunct="1"/>
            <a:r>
              <a:rPr lang="en-US" altLang="en-US" sz="4000" dirty="0"/>
              <a:t>2. Example 1: Using </a:t>
            </a:r>
            <a:r>
              <a:rPr lang="en-US" altLang="en-US" sz="4000" dirty="0" err="1"/>
              <a:t>VaR</a:t>
            </a:r>
            <a:r>
              <a:rPr lang="en-US" altLang="en-US" sz="4000" dirty="0"/>
              <a:t> in risk management</a:t>
            </a:r>
          </a:p>
        </p:txBody>
      </p:sp>
      <p:sp>
        <p:nvSpPr>
          <p:cNvPr id="8195" name="Rectangle 3">
            <a:extLst>
              <a:ext uri="{FF2B5EF4-FFF2-40B4-BE49-F238E27FC236}">
                <a16:creationId xmlns:a16="http://schemas.microsoft.com/office/drawing/2014/main" id="{8A62E165-EEFE-4B3C-932A-43A32E2E16BF}"/>
              </a:ext>
            </a:extLst>
          </p:cNvPr>
          <p:cNvSpPr>
            <a:spLocks noGrp="1" noChangeArrowheads="1"/>
          </p:cNvSpPr>
          <p:nvPr>
            <p:ph type="body" idx="1"/>
          </p:nvPr>
        </p:nvSpPr>
        <p:spPr/>
        <p:txBody>
          <a:bodyPr/>
          <a:lstStyle/>
          <a:p>
            <a:pPr eaLnBrk="1" hangingPunct="1">
              <a:lnSpc>
                <a:spcPct val="80000"/>
              </a:lnSpc>
            </a:pPr>
            <a:r>
              <a:rPr lang="en-US" altLang="en-US" sz="2800"/>
              <a:t>A bank has 100 million dollar capital. On average, bank asset  will have 80% probability to generate return of 0.125 and 20% probability to generate return of -0.4 over one year period. What is the return on asset of the bank? What is the one year 5% VaR of 1 million dollar asset? If the regulatory system requires one year 5% VaR to be equal or less than a bank’s capital, how much asset can the bank hold? What is the return on capital with this level of asset? What is the largest amount of loss the bank will incur with this level of asset?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CB562-F3A4-4347-B351-2A4648CF24BB}"/>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8C65463E-4962-4F56-A980-D750A93FDB88}"/>
              </a:ext>
            </a:extLst>
          </p:cNvPr>
          <p:cNvSpPr>
            <a:spLocks noGrp="1"/>
          </p:cNvSpPr>
          <p:nvPr>
            <p:ph idx="1"/>
          </p:nvPr>
        </p:nvSpPr>
        <p:spPr/>
        <p:txBody>
          <a:bodyPr/>
          <a:lstStyle/>
          <a:p>
            <a:r>
              <a:rPr lang="en-CA" dirty="0"/>
              <a:t>1. The return on asset is</a:t>
            </a:r>
          </a:p>
          <a:p>
            <a:r>
              <a:rPr lang="en-CA" dirty="0"/>
              <a:t>0.125*80% + (-0.4)*20% = 0.02 = 2%</a:t>
            </a:r>
          </a:p>
          <a:p>
            <a:r>
              <a:rPr lang="en-CA" dirty="0"/>
              <a:t>2. At 5% level, the bank could lose 0.4 million on 1 million asset. </a:t>
            </a:r>
            <a:r>
              <a:rPr lang="en-CA" dirty="0" err="1"/>
              <a:t>VaR</a:t>
            </a:r>
            <a:r>
              <a:rPr lang="en-CA" dirty="0"/>
              <a:t> of 1 million asset is 0.4 million.</a:t>
            </a:r>
          </a:p>
          <a:p>
            <a:endParaRPr lang="en-CA" dirty="0"/>
          </a:p>
        </p:txBody>
      </p:sp>
    </p:spTree>
    <p:extLst>
      <p:ext uri="{BB962C8B-B14F-4D97-AF65-F5344CB8AC3E}">
        <p14:creationId xmlns:p14="http://schemas.microsoft.com/office/powerpoint/2010/main" val="2233328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A901B-DE81-4975-B0FF-36B7E7F57C5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09E526B-B3E5-4C40-BAF0-4F0231D9C338}"/>
              </a:ext>
            </a:extLst>
          </p:cNvPr>
          <p:cNvSpPr>
            <a:spLocks noGrp="1"/>
          </p:cNvSpPr>
          <p:nvPr>
            <p:ph idx="1"/>
          </p:nvPr>
        </p:nvSpPr>
        <p:spPr/>
        <p:txBody>
          <a:bodyPr/>
          <a:lstStyle/>
          <a:p>
            <a:r>
              <a:rPr lang="en-CA" dirty="0"/>
              <a:t>3. The bank’s capital is 100 million. For every million dollar asset, its </a:t>
            </a:r>
            <a:r>
              <a:rPr lang="en-CA" dirty="0" err="1"/>
              <a:t>VaR</a:t>
            </a:r>
            <a:r>
              <a:rPr lang="en-CA" dirty="0"/>
              <a:t> is 0.4 million. The amount of asset the bank can carry is therefore</a:t>
            </a:r>
          </a:p>
          <a:p>
            <a:r>
              <a:rPr lang="en-CA" dirty="0"/>
              <a:t>100/0.4 = 250 million</a:t>
            </a:r>
          </a:p>
          <a:p>
            <a:r>
              <a:rPr lang="en-CA" dirty="0"/>
              <a:t>4. The return on capital is </a:t>
            </a:r>
            <a:r>
              <a:rPr lang="en-CA" dirty="0" err="1"/>
              <a:t>RoA</a:t>
            </a:r>
            <a:r>
              <a:rPr lang="en-CA" dirty="0"/>
              <a:t> (Return on Asset) * leverage = 2%* (250/100) = 5%</a:t>
            </a:r>
          </a:p>
          <a:p>
            <a:endParaRPr lang="en-CA" dirty="0"/>
          </a:p>
        </p:txBody>
      </p:sp>
    </p:spTree>
    <p:extLst>
      <p:ext uri="{BB962C8B-B14F-4D97-AF65-F5344CB8AC3E}">
        <p14:creationId xmlns:p14="http://schemas.microsoft.com/office/powerpoint/2010/main" val="200912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5F762-EB6D-4433-8A29-29A976DD55D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1CFFEF9-6051-4E1F-B340-4B95441CC2BA}"/>
              </a:ext>
            </a:extLst>
          </p:cNvPr>
          <p:cNvSpPr>
            <a:spLocks noGrp="1"/>
          </p:cNvSpPr>
          <p:nvPr>
            <p:ph idx="1"/>
          </p:nvPr>
        </p:nvSpPr>
        <p:spPr/>
        <p:txBody>
          <a:bodyPr/>
          <a:lstStyle/>
          <a:p>
            <a:r>
              <a:rPr lang="en-CA" dirty="0"/>
              <a:t>5. The largest amount of possible loss is</a:t>
            </a:r>
          </a:p>
          <a:p>
            <a:r>
              <a:rPr lang="en-CA" dirty="0"/>
              <a:t> Largest amount of loss per million * Total asset  = 0.4* 250 = 100 million</a:t>
            </a:r>
          </a:p>
          <a:p>
            <a:endParaRPr lang="en-CA" dirty="0"/>
          </a:p>
        </p:txBody>
      </p:sp>
    </p:spTree>
    <p:extLst>
      <p:ext uri="{BB962C8B-B14F-4D97-AF65-F5344CB8AC3E}">
        <p14:creationId xmlns:p14="http://schemas.microsoft.com/office/powerpoint/2010/main" val="191671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3C429-D573-7A7C-56D7-CFBCE0CA2912}"/>
              </a:ext>
            </a:extLst>
          </p:cNvPr>
          <p:cNvSpPr>
            <a:spLocks noGrp="1"/>
          </p:cNvSpPr>
          <p:nvPr>
            <p:ph type="title"/>
          </p:nvPr>
        </p:nvSpPr>
        <p:spPr/>
        <p:txBody>
          <a:bodyPr/>
          <a:lstStyle/>
          <a:p>
            <a:r>
              <a:rPr lang="en-CA" dirty="0"/>
              <a:t>A story of crisis and regulation</a:t>
            </a:r>
          </a:p>
        </p:txBody>
      </p:sp>
      <p:sp>
        <p:nvSpPr>
          <p:cNvPr id="3" name="Content Placeholder 2">
            <a:extLst>
              <a:ext uri="{FF2B5EF4-FFF2-40B4-BE49-F238E27FC236}">
                <a16:creationId xmlns:a16="http://schemas.microsoft.com/office/drawing/2014/main" id="{3A9EF342-42C2-09C5-7D57-4670F9898DBD}"/>
              </a:ext>
            </a:extLst>
          </p:cNvPr>
          <p:cNvSpPr>
            <a:spLocks noGrp="1"/>
          </p:cNvSpPr>
          <p:nvPr>
            <p:ph idx="1"/>
          </p:nvPr>
        </p:nvSpPr>
        <p:spPr/>
        <p:txBody>
          <a:bodyPr/>
          <a:lstStyle/>
          <a:p>
            <a:r>
              <a:rPr lang="en-CA" dirty="0"/>
              <a:t>Lehman Brother, the fourth largest investment bank, collapsed at September 15, 2008.</a:t>
            </a:r>
          </a:p>
          <a:p>
            <a:r>
              <a:rPr lang="en-CA" dirty="0"/>
              <a:t>The same day, Merrill Lynch, the third largest investment bank, was acquired by Bank of America.</a:t>
            </a:r>
          </a:p>
        </p:txBody>
      </p:sp>
    </p:spTree>
    <p:extLst>
      <p:ext uri="{BB962C8B-B14F-4D97-AF65-F5344CB8AC3E}">
        <p14:creationId xmlns:p14="http://schemas.microsoft.com/office/powerpoint/2010/main" val="584067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D67A9-E180-4E8E-905C-48FC55D99422}"/>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74836013-9C0D-45B1-A28E-FE224EA836EC}"/>
              </a:ext>
            </a:extLst>
          </p:cNvPr>
          <p:cNvSpPr>
            <a:spLocks noGrp="1"/>
          </p:cNvSpPr>
          <p:nvPr>
            <p:ph idx="1"/>
          </p:nvPr>
        </p:nvSpPr>
        <p:spPr/>
        <p:txBody>
          <a:bodyPr/>
          <a:lstStyle/>
          <a:p>
            <a:r>
              <a:rPr lang="en-CA" dirty="0"/>
              <a:t>The largest amount of loss is equal to the amount of capital. </a:t>
            </a:r>
          </a:p>
          <a:p>
            <a:r>
              <a:rPr lang="en-CA" dirty="0"/>
              <a:t>There is no need for government bailout.</a:t>
            </a:r>
          </a:p>
          <a:p>
            <a:r>
              <a:rPr lang="en-CA" dirty="0"/>
              <a:t>However, return on capital, at 5%, is not very satisfactory for many.</a:t>
            </a:r>
          </a:p>
          <a:p>
            <a:pPr marL="0" indent="0">
              <a:buNone/>
            </a:pPr>
            <a:endParaRPr lang="en-CA" dirty="0"/>
          </a:p>
          <a:p>
            <a:endParaRPr lang="en-CA" dirty="0"/>
          </a:p>
        </p:txBody>
      </p:sp>
    </p:spTree>
    <p:extLst>
      <p:ext uri="{BB962C8B-B14F-4D97-AF65-F5344CB8AC3E}">
        <p14:creationId xmlns:p14="http://schemas.microsoft.com/office/powerpoint/2010/main" val="492576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F019FD7-6AA9-44FB-B87A-8CE816A68832}"/>
              </a:ext>
            </a:extLst>
          </p:cNvPr>
          <p:cNvSpPr>
            <a:spLocks noGrp="1" noChangeArrowheads="1"/>
          </p:cNvSpPr>
          <p:nvPr>
            <p:ph type="title"/>
          </p:nvPr>
        </p:nvSpPr>
        <p:spPr/>
        <p:txBody>
          <a:bodyPr/>
          <a:lstStyle/>
          <a:p>
            <a:pPr eaLnBrk="1" hangingPunct="1"/>
            <a:r>
              <a:rPr lang="en-US" altLang="en-US" sz="4000" dirty="0"/>
              <a:t>Example 2: Continued from Example 1</a:t>
            </a:r>
          </a:p>
        </p:txBody>
      </p:sp>
      <p:sp>
        <p:nvSpPr>
          <p:cNvPr id="9219" name="Rectangle 3">
            <a:extLst>
              <a:ext uri="{FF2B5EF4-FFF2-40B4-BE49-F238E27FC236}">
                <a16:creationId xmlns:a16="http://schemas.microsoft.com/office/drawing/2014/main" id="{EA83F4E8-8A5C-48C1-B9DE-3C9AA6203FF9}"/>
              </a:ext>
            </a:extLst>
          </p:cNvPr>
          <p:cNvSpPr>
            <a:spLocks noGrp="1" noChangeArrowheads="1"/>
          </p:cNvSpPr>
          <p:nvPr>
            <p:ph type="body" idx="1"/>
          </p:nvPr>
        </p:nvSpPr>
        <p:spPr/>
        <p:txBody>
          <a:bodyPr/>
          <a:lstStyle/>
          <a:p>
            <a:pPr eaLnBrk="1" hangingPunct="1">
              <a:lnSpc>
                <a:spcPct val="90000"/>
              </a:lnSpc>
            </a:pPr>
            <a:r>
              <a:rPr lang="en-US" altLang="en-US" sz="2400" dirty="0"/>
              <a:t>There are two banks with identical capital and earning structures as described in the last example. Suppose the earnings of the two banks are independent. Two banks sign an agreement. In a particular year, if one bank earns positive return and another bank makes a loss, the two banks will equalize their earnings. With this agreement, what is the one year 5% </a:t>
            </a:r>
            <a:r>
              <a:rPr lang="en-US" altLang="en-US" sz="2400" dirty="0" err="1"/>
              <a:t>VaR</a:t>
            </a:r>
            <a:r>
              <a:rPr lang="en-US" altLang="en-US" sz="2400" dirty="0"/>
              <a:t> of 1 million dollar asset for each bank? If the regulatory system requires one year 5% </a:t>
            </a:r>
            <a:r>
              <a:rPr lang="en-US" altLang="en-US" sz="2400" dirty="0" err="1"/>
              <a:t>VaR</a:t>
            </a:r>
            <a:r>
              <a:rPr lang="en-US" altLang="en-US" sz="2400" dirty="0"/>
              <a:t> to be equal or less than a bank’s capital, how much asset can each bank hold? What is the return on capital with this level of asset? What is the largest amount of loss each bank will incur with this level of asset? </a:t>
            </a:r>
          </a:p>
          <a:p>
            <a:pPr eaLnBrk="1" hangingPunct="1">
              <a:lnSpc>
                <a:spcPct val="90000"/>
              </a:lnSpc>
            </a:pPr>
            <a:endParaRPr lang="en-US"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DCF7B-E00D-48F7-97F7-2518F6D5A58D}"/>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94012C21-6B9A-4D9C-8713-8A9AFE92003A}"/>
              </a:ext>
            </a:extLst>
          </p:cNvPr>
          <p:cNvSpPr>
            <a:spLocks noGrp="1"/>
          </p:cNvSpPr>
          <p:nvPr>
            <p:ph idx="1"/>
          </p:nvPr>
        </p:nvSpPr>
        <p:spPr/>
        <p:txBody>
          <a:bodyPr/>
          <a:lstStyle/>
          <a:p>
            <a:r>
              <a:rPr lang="en-CA" dirty="0"/>
              <a:t>1. The earnings of these two banks are independent. There are three scenarios of their earning combinations.</a:t>
            </a:r>
          </a:p>
          <a:p>
            <a:r>
              <a:rPr lang="en-CA" dirty="0"/>
              <a:t>Scenario 1: Both banks have positive returns in the same year. The probability  of this scenario is 80%*80% = 64%</a:t>
            </a:r>
          </a:p>
          <a:p>
            <a:endParaRPr lang="en-CA" dirty="0"/>
          </a:p>
          <a:p>
            <a:endParaRPr lang="en-CA" dirty="0"/>
          </a:p>
        </p:txBody>
      </p:sp>
    </p:spTree>
    <p:extLst>
      <p:ext uri="{BB962C8B-B14F-4D97-AF65-F5344CB8AC3E}">
        <p14:creationId xmlns:p14="http://schemas.microsoft.com/office/powerpoint/2010/main" val="3251553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AD286-5CC0-4FEE-911A-8C025D1494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49291BD-D5B8-4F1E-8314-6FF7ADD2A86C}"/>
              </a:ext>
            </a:extLst>
          </p:cNvPr>
          <p:cNvSpPr>
            <a:spLocks noGrp="1"/>
          </p:cNvSpPr>
          <p:nvPr>
            <p:ph idx="1"/>
          </p:nvPr>
        </p:nvSpPr>
        <p:spPr/>
        <p:txBody>
          <a:bodyPr/>
          <a:lstStyle/>
          <a:p>
            <a:r>
              <a:rPr lang="en-CA" dirty="0"/>
              <a:t>Scenario 2: One bank has positive earning and the other bank has negative earning in the same year. The probability  of this scenario is 2*80%*20% = 32%</a:t>
            </a:r>
          </a:p>
          <a:p>
            <a:r>
              <a:rPr lang="en-CA" dirty="0"/>
              <a:t>Scenario 3: Both banks have negative returns in the same year. The probability  of this scenario is 20%*20% = 4%</a:t>
            </a:r>
          </a:p>
          <a:p>
            <a:endParaRPr lang="en-CA" dirty="0"/>
          </a:p>
        </p:txBody>
      </p:sp>
    </p:spTree>
    <p:extLst>
      <p:ext uri="{BB962C8B-B14F-4D97-AF65-F5344CB8AC3E}">
        <p14:creationId xmlns:p14="http://schemas.microsoft.com/office/powerpoint/2010/main" val="3018412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DEA9C-AE0C-4E19-977A-D96097C56DE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6D62583-CE14-4D3C-9CB0-B5CC9EDE76C8}"/>
              </a:ext>
            </a:extLst>
          </p:cNvPr>
          <p:cNvSpPr>
            <a:spLocks noGrp="1"/>
          </p:cNvSpPr>
          <p:nvPr>
            <p:ph idx="1"/>
          </p:nvPr>
        </p:nvSpPr>
        <p:spPr/>
        <p:txBody>
          <a:bodyPr/>
          <a:lstStyle/>
          <a:p>
            <a:r>
              <a:rPr lang="en-CA" dirty="0"/>
              <a:t>From the agreement between two banks, when the return of one bank is positive and the other is negative, two banks will equalize their earnings. As a result, the earnings of both banks will be</a:t>
            </a:r>
          </a:p>
          <a:p>
            <a:r>
              <a:rPr lang="en-CA" dirty="0"/>
              <a:t>(0.125 – 0.4)/2 = - 0.1375</a:t>
            </a:r>
          </a:p>
          <a:p>
            <a:r>
              <a:rPr lang="en-CA" dirty="0"/>
              <a:t>The probability of scenario 3 is 4%. The </a:t>
            </a:r>
            <a:r>
              <a:rPr lang="en-CA" dirty="0" err="1"/>
              <a:t>cutoff</a:t>
            </a:r>
            <a:r>
              <a:rPr lang="en-CA" dirty="0"/>
              <a:t> of 5% </a:t>
            </a:r>
            <a:r>
              <a:rPr lang="en-CA" dirty="0" err="1"/>
              <a:t>VaR</a:t>
            </a:r>
            <a:r>
              <a:rPr lang="en-CA" dirty="0"/>
              <a:t> is at scenario 2, whose return is -0.1375.</a:t>
            </a:r>
          </a:p>
        </p:txBody>
      </p:sp>
    </p:spTree>
    <p:extLst>
      <p:ext uri="{BB962C8B-B14F-4D97-AF65-F5344CB8AC3E}">
        <p14:creationId xmlns:p14="http://schemas.microsoft.com/office/powerpoint/2010/main" val="1372776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B2A5B-79E7-4104-AB07-46C376CE852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26DCA95-8DD7-4745-9F5A-25A4D6A86E46}"/>
              </a:ext>
            </a:extLst>
          </p:cNvPr>
          <p:cNvSpPr>
            <a:spLocks noGrp="1"/>
          </p:cNvSpPr>
          <p:nvPr>
            <p:ph idx="1"/>
          </p:nvPr>
        </p:nvSpPr>
        <p:spPr/>
        <p:txBody>
          <a:bodyPr/>
          <a:lstStyle/>
          <a:p>
            <a:r>
              <a:rPr lang="en-CA" dirty="0"/>
              <a:t>5% </a:t>
            </a:r>
            <a:r>
              <a:rPr lang="en-CA" dirty="0" err="1"/>
              <a:t>VaR</a:t>
            </a:r>
            <a:r>
              <a:rPr lang="en-CA" dirty="0"/>
              <a:t> for 1 million dollar asset for both banks is 0.1375 million dollar.</a:t>
            </a:r>
          </a:p>
          <a:p>
            <a:r>
              <a:rPr lang="en-CA" dirty="0"/>
              <a:t>2. Each bank has 100 million capital. The amount of asset each bank can carry is</a:t>
            </a:r>
          </a:p>
          <a:p>
            <a:r>
              <a:rPr lang="en-CA" dirty="0"/>
              <a:t>100/0.1375 = 727.27 million dollar</a:t>
            </a:r>
          </a:p>
          <a:p>
            <a:r>
              <a:rPr lang="en-CA" dirty="0"/>
              <a:t>3. The return on capital is </a:t>
            </a:r>
          </a:p>
          <a:p>
            <a:r>
              <a:rPr lang="en-CA" dirty="0"/>
              <a:t>2%*(727.27/100) = 0.145 = 14.5%</a:t>
            </a:r>
          </a:p>
        </p:txBody>
      </p:sp>
    </p:spTree>
    <p:extLst>
      <p:ext uri="{BB962C8B-B14F-4D97-AF65-F5344CB8AC3E}">
        <p14:creationId xmlns:p14="http://schemas.microsoft.com/office/powerpoint/2010/main" val="2717698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B3E80-FECD-43F9-AF14-A43AB8FCCBA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37954B5-CB0B-4473-A324-06F108B07DBE}"/>
              </a:ext>
            </a:extLst>
          </p:cNvPr>
          <p:cNvSpPr>
            <a:spLocks noGrp="1"/>
          </p:cNvSpPr>
          <p:nvPr>
            <p:ph idx="1"/>
          </p:nvPr>
        </p:nvSpPr>
        <p:spPr/>
        <p:txBody>
          <a:bodyPr/>
          <a:lstStyle/>
          <a:p>
            <a:r>
              <a:rPr lang="en-CA" dirty="0"/>
              <a:t>4. The largest amount of possible loss is</a:t>
            </a:r>
          </a:p>
          <a:p>
            <a:r>
              <a:rPr lang="en-CA" dirty="0"/>
              <a:t>0.4*727.27 = 290.91 million dollar</a:t>
            </a:r>
          </a:p>
          <a:p>
            <a:endParaRPr lang="en-CA" dirty="0"/>
          </a:p>
        </p:txBody>
      </p:sp>
    </p:spTree>
    <p:extLst>
      <p:ext uri="{BB962C8B-B14F-4D97-AF65-F5344CB8AC3E}">
        <p14:creationId xmlns:p14="http://schemas.microsoft.com/office/powerpoint/2010/main" val="1641257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9EE3F-E026-49B4-B1C4-B54027A39AB9}"/>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78791E2B-7738-4BAE-84AC-427F8C70C6EA}"/>
              </a:ext>
            </a:extLst>
          </p:cNvPr>
          <p:cNvSpPr>
            <a:spLocks noGrp="1"/>
          </p:cNvSpPr>
          <p:nvPr>
            <p:ph idx="1"/>
          </p:nvPr>
        </p:nvSpPr>
        <p:spPr/>
        <p:txBody>
          <a:bodyPr/>
          <a:lstStyle/>
          <a:p>
            <a:r>
              <a:rPr lang="en-CA" dirty="0"/>
              <a:t>With the agreement of two banks, the return on equity is 14.5%. This is much higher than 5% without agreement.</a:t>
            </a:r>
          </a:p>
          <a:p>
            <a:r>
              <a:rPr lang="en-CA" dirty="0"/>
              <a:t>At the same time, the largest amount of possible loss is 290.91 million. This is also much higher than 100 million without agreement. </a:t>
            </a:r>
          </a:p>
          <a:p>
            <a:endParaRPr lang="en-CA" dirty="0"/>
          </a:p>
        </p:txBody>
      </p:sp>
    </p:spTree>
    <p:extLst>
      <p:ext uri="{BB962C8B-B14F-4D97-AF65-F5344CB8AC3E}">
        <p14:creationId xmlns:p14="http://schemas.microsoft.com/office/powerpoint/2010/main" val="2061004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F4C02-DB85-493E-AFFE-AD6FB0711B7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9A66B5F-1847-4EAD-A140-4500DC0A3821}"/>
              </a:ext>
            </a:extLst>
          </p:cNvPr>
          <p:cNvSpPr>
            <a:spLocks noGrp="1"/>
          </p:cNvSpPr>
          <p:nvPr>
            <p:ph idx="1"/>
          </p:nvPr>
        </p:nvSpPr>
        <p:spPr/>
        <p:txBody>
          <a:bodyPr/>
          <a:lstStyle/>
          <a:p>
            <a:r>
              <a:rPr lang="en-CA" dirty="0"/>
              <a:t>In particular, the loss is higher than the bank’s capital. This makes government bailout necessary to keep the bank alive.</a:t>
            </a:r>
          </a:p>
          <a:p>
            <a:r>
              <a:rPr lang="en-CA" dirty="0"/>
              <a:t>The probability of such bailout is 4% per year, or once every 25 years.</a:t>
            </a:r>
          </a:p>
        </p:txBody>
      </p:sp>
    </p:spTree>
    <p:extLst>
      <p:ext uri="{BB962C8B-B14F-4D97-AF65-F5344CB8AC3E}">
        <p14:creationId xmlns:p14="http://schemas.microsoft.com/office/powerpoint/2010/main" val="1681954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EF4C75A-AC11-426F-A45B-3D9ED394A54C}"/>
              </a:ext>
            </a:extLst>
          </p:cNvPr>
          <p:cNvSpPr>
            <a:spLocks noGrp="1" noChangeArrowheads="1"/>
          </p:cNvSpPr>
          <p:nvPr>
            <p:ph type="title"/>
          </p:nvPr>
        </p:nvSpPr>
        <p:spPr/>
        <p:txBody>
          <a:bodyPr/>
          <a:lstStyle/>
          <a:p>
            <a:pPr eaLnBrk="1" hangingPunct="1"/>
            <a:r>
              <a:rPr lang="en-US" altLang="en-US" dirty="0"/>
              <a:t>Example 3: A further refinement</a:t>
            </a:r>
          </a:p>
        </p:txBody>
      </p:sp>
      <p:sp>
        <p:nvSpPr>
          <p:cNvPr id="10243" name="Rectangle 3">
            <a:extLst>
              <a:ext uri="{FF2B5EF4-FFF2-40B4-BE49-F238E27FC236}">
                <a16:creationId xmlns:a16="http://schemas.microsoft.com/office/drawing/2014/main" id="{A2CCF541-AB47-4B72-8629-54614049EE4F}"/>
              </a:ext>
            </a:extLst>
          </p:cNvPr>
          <p:cNvSpPr>
            <a:spLocks noGrp="1" noChangeArrowheads="1"/>
          </p:cNvSpPr>
          <p:nvPr>
            <p:ph type="body" idx="1"/>
          </p:nvPr>
        </p:nvSpPr>
        <p:spPr/>
        <p:txBody>
          <a:bodyPr/>
          <a:lstStyle/>
          <a:p>
            <a:pPr eaLnBrk="1" hangingPunct="1">
              <a:lnSpc>
                <a:spcPct val="80000"/>
              </a:lnSpc>
            </a:pPr>
            <a:r>
              <a:rPr lang="en-US" altLang="en-US" dirty="0"/>
              <a:t>Two banks have identical capital and earning structures, as described in the last exercise. Suppose the earnings of the two banks are independent. Two banks sign an agreement. In a particular year, if both banks earn positive return, they will set aside half of their earning as reserve, to be distributed in years when one bank earns positive return and another bank makes a loss. If one bank earns positive return and another bank makes a loss, the two banks will equalize their earnings.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7A182-F1F7-2385-D285-4B453C3CA4A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72B6356-49F6-FBB1-0A84-D119B812E8E7}"/>
              </a:ext>
            </a:extLst>
          </p:cNvPr>
          <p:cNvSpPr>
            <a:spLocks noGrp="1"/>
          </p:cNvSpPr>
          <p:nvPr>
            <p:ph idx="1"/>
          </p:nvPr>
        </p:nvSpPr>
        <p:spPr/>
        <p:txBody>
          <a:bodyPr/>
          <a:lstStyle/>
          <a:p>
            <a:r>
              <a:rPr lang="en-CA" dirty="0"/>
              <a:t>A week later, on September 22, 2008, FED approved the application of Goldman Sachs and Morgan Stanley, the top two investment banks, to become commercial banks.</a:t>
            </a:r>
          </a:p>
          <a:p>
            <a:r>
              <a:rPr lang="en-CA" dirty="0"/>
              <a:t>This put two investment banks under the protection of the federal government immediately, at the height of the financial crisis.</a:t>
            </a:r>
          </a:p>
          <a:p>
            <a:endParaRPr lang="en-CA" dirty="0"/>
          </a:p>
        </p:txBody>
      </p:sp>
    </p:spTree>
    <p:extLst>
      <p:ext uri="{BB962C8B-B14F-4D97-AF65-F5344CB8AC3E}">
        <p14:creationId xmlns:p14="http://schemas.microsoft.com/office/powerpoint/2010/main" val="1268292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A9130-823D-4219-99FC-CFFAD8E8571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9518DB9-73DA-4630-9174-004A2A54FD46}"/>
              </a:ext>
            </a:extLst>
          </p:cNvPr>
          <p:cNvSpPr>
            <a:spLocks noGrp="1"/>
          </p:cNvSpPr>
          <p:nvPr>
            <p:ph idx="1"/>
          </p:nvPr>
        </p:nvSpPr>
        <p:spPr/>
        <p:txBody>
          <a:bodyPr/>
          <a:lstStyle/>
          <a:p>
            <a:r>
              <a:rPr lang="en-US" altLang="en-US" dirty="0"/>
              <a:t>With this agreement, what is the one year 5% </a:t>
            </a:r>
            <a:r>
              <a:rPr lang="en-US" altLang="en-US" dirty="0" err="1"/>
              <a:t>VaR</a:t>
            </a:r>
            <a:r>
              <a:rPr lang="en-US" altLang="en-US" dirty="0"/>
              <a:t> of 1 million dollar asset for each bank? If the regulatory system requires one year 5% </a:t>
            </a:r>
            <a:r>
              <a:rPr lang="en-US" altLang="en-US" dirty="0" err="1"/>
              <a:t>VaR</a:t>
            </a:r>
            <a:r>
              <a:rPr lang="en-US" altLang="en-US" dirty="0"/>
              <a:t> to be equal to or less than a bank’s capital, how much asset can each bank hold? What is the return on capital with this level of asset? What is the largest amount of loss each bank will incur with this level of asset?</a:t>
            </a:r>
            <a:endParaRPr lang="en-CA" dirty="0"/>
          </a:p>
        </p:txBody>
      </p:sp>
    </p:spTree>
    <p:extLst>
      <p:ext uri="{BB962C8B-B14F-4D97-AF65-F5344CB8AC3E}">
        <p14:creationId xmlns:p14="http://schemas.microsoft.com/office/powerpoint/2010/main" val="3608372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273F-C406-4394-8246-F4668ACC37D3}"/>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E511B8FB-2506-4BBB-B2BA-B5D27D4DB3A3}"/>
              </a:ext>
            </a:extLst>
          </p:cNvPr>
          <p:cNvSpPr>
            <a:spLocks noGrp="1"/>
          </p:cNvSpPr>
          <p:nvPr>
            <p:ph idx="1"/>
          </p:nvPr>
        </p:nvSpPr>
        <p:spPr/>
        <p:txBody>
          <a:bodyPr/>
          <a:lstStyle/>
          <a:p>
            <a:r>
              <a:rPr lang="en-CA" dirty="0"/>
              <a:t>1. When both banks make positive earnings, they will leave half of their earnings as reserve. The amount of this reserve is </a:t>
            </a:r>
          </a:p>
          <a:p>
            <a:r>
              <a:rPr lang="en-CA" dirty="0"/>
              <a:t>0.125/2 = 0.0625 =6.25%</a:t>
            </a:r>
          </a:p>
          <a:p>
            <a:r>
              <a:rPr lang="en-CA" dirty="0"/>
              <a:t>The probability of making such a reserve is 64%</a:t>
            </a:r>
          </a:p>
          <a:p>
            <a:endParaRPr lang="en-CA" dirty="0"/>
          </a:p>
        </p:txBody>
      </p:sp>
    </p:spTree>
    <p:extLst>
      <p:ext uri="{BB962C8B-B14F-4D97-AF65-F5344CB8AC3E}">
        <p14:creationId xmlns:p14="http://schemas.microsoft.com/office/powerpoint/2010/main" val="1043260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27DC-D6EB-40FB-AA63-5BA195991FC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16B5FDF-A5CF-4E9D-B292-877AF908A1E2}"/>
              </a:ext>
            </a:extLst>
          </p:cNvPr>
          <p:cNvSpPr>
            <a:spLocks noGrp="1"/>
          </p:cNvSpPr>
          <p:nvPr>
            <p:ph idx="1"/>
          </p:nvPr>
        </p:nvSpPr>
        <p:spPr/>
        <p:txBody>
          <a:bodyPr/>
          <a:lstStyle/>
          <a:p>
            <a:r>
              <a:rPr lang="en-CA" dirty="0"/>
              <a:t>When one bank makes positive earning and the other makes negative earning, each bank will have an earning of, after equalization,</a:t>
            </a:r>
          </a:p>
          <a:p>
            <a:r>
              <a:rPr lang="en-CA" dirty="0"/>
              <a:t>-0.1375  from calculation from last example.</a:t>
            </a:r>
          </a:p>
          <a:p>
            <a:r>
              <a:rPr lang="en-CA" dirty="0"/>
              <a:t>The probability of such scenario is 32%.</a:t>
            </a:r>
          </a:p>
          <a:p>
            <a:r>
              <a:rPr lang="en-CA" dirty="0"/>
              <a:t>Adding the reserve money from good years,</a:t>
            </a:r>
          </a:p>
        </p:txBody>
      </p:sp>
    </p:spTree>
    <p:extLst>
      <p:ext uri="{BB962C8B-B14F-4D97-AF65-F5344CB8AC3E}">
        <p14:creationId xmlns:p14="http://schemas.microsoft.com/office/powerpoint/2010/main" val="1572724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AB1D1-FCA8-4123-BF45-E368DD1644F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57916C5-6AE2-43F7-9443-C2854223E47C}"/>
              </a:ext>
            </a:extLst>
          </p:cNvPr>
          <p:cNvSpPr>
            <a:spLocks noGrp="1"/>
          </p:cNvSpPr>
          <p:nvPr>
            <p:ph idx="1"/>
          </p:nvPr>
        </p:nvSpPr>
        <p:spPr/>
        <p:txBody>
          <a:bodyPr/>
          <a:lstStyle/>
          <a:p>
            <a:r>
              <a:rPr lang="en-CA" dirty="0"/>
              <a:t>The amount of earning is </a:t>
            </a:r>
          </a:p>
          <a:p>
            <a:r>
              <a:rPr lang="en-CA" dirty="0"/>
              <a:t>-0.1375 +0.0625*(64%/32%) = -0.0125</a:t>
            </a:r>
          </a:p>
          <a:p>
            <a:r>
              <a:rPr lang="en-CA" dirty="0"/>
              <a:t>5% </a:t>
            </a:r>
            <a:r>
              <a:rPr lang="en-CA" dirty="0" err="1"/>
              <a:t>VaR</a:t>
            </a:r>
            <a:r>
              <a:rPr lang="en-CA" dirty="0"/>
              <a:t> for 1 million dollar asset in both banks is 0.0125 million dollar.</a:t>
            </a:r>
          </a:p>
          <a:p>
            <a:r>
              <a:rPr lang="en-CA" dirty="0"/>
              <a:t>2. The amount of asset each bank can carry is 100/0.0125 = 8000 million dollar</a:t>
            </a:r>
          </a:p>
          <a:p>
            <a:r>
              <a:rPr lang="en-CA" dirty="0"/>
              <a:t>3. Return on capital is </a:t>
            </a:r>
          </a:p>
          <a:p>
            <a:r>
              <a:rPr lang="en-CA" dirty="0"/>
              <a:t>2%* (8000/100) = 1.60 = 160%</a:t>
            </a:r>
          </a:p>
        </p:txBody>
      </p:sp>
    </p:spTree>
    <p:extLst>
      <p:ext uri="{BB962C8B-B14F-4D97-AF65-F5344CB8AC3E}">
        <p14:creationId xmlns:p14="http://schemas.microsoft.com/office/powerpoint/2010/main" val="4184090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1CB77-48D2-41BD-AF32-D99C1710E6A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B4074ED-852C-419B-AA87-074C9CB10BCB}"/>
              </a:ext>
            </a:extLst>
          </p:cNvPr>
          <p:cNvSpPr>
            <a:spLocks noGrp="1"/>
          </p:cNvSpPr>
          <p:nvPr>
            <p:ph idx="1"/>
          </p:nvPr>
        </p:nvSpPr>
        <p:spPr/>
        <p:txBody>
          <a:bodyPr/>
          <a:lstStyle/>
          <a:p>
            <a:r>
              <a:rPr lang="en-CA" dirty="0"/>
              <a:t>4. The largest amount of possible loss is</a:t>
            </a:r>
          </a:p>
          <a:p>
            <a:r>
              <a:rPr lang="en-CA" dirty="0"/>
              <a:t>0.4*8000 = 3200 million dollar</a:t>
            </a:r>
          </a:p>
        </p:txBody>
      </p:sp>
    </p:spTree>
    <p:extLst>
      <p:ext uri="{BB962C8B-B14F-4D97-AF65-F5344CB8AC3E}">
        <p14:creationId xmlns:p14="http://schemas.microsoft.com/office/powerpoint/2010/main" val="2605395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FDD28-DA24-4517-AC02-DAFFDDE84C1B}"/>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34631A7F-85B6-4B90-AB4E-2A02DDC60013}"/>
              </a:ext>
            </a:extLst>
          </p:cNvPr>
          <p:cNvSpPr>
            <a:spLocks noGrp="1"/>
          </p:cNvSpPr>
          <p:nvPr>
            <p:ph idx="1"/>
          </p:nvPr>
        </p:nvSpPr>
        <p:spPr/>
        <p:txBody>
          <a:bodyPr/>
          <a:lstStyle/>
          <a:p>
            <a:r>
              <a:rPr lang="en-CA" dirty="0"/>
              <a:t>With further refinement of agreement, the return on capital can reach an extraordinary 160%.</a:t>
            </a:r>
          </a:p>
          <a:p>
            <a:r>
              <a:rPr lang="en-CA" dirty="0"/>
              <a:t>At the same time, the largest amount of possible loss becomes 3200 million, far higher than the 100 million bank capital. </a:t>
            </a:r>
          </a:p>
          <a:p>
            <a:endParaRPr lang="en-CA" dirty="0"/>
          </a:p>
        </p:txBody>
      </p:sp>
    </p:spTree>
    <p:extLst>
      <p:ext uri="{BB962C8B-B14F-4D97-AF65-F5344CB8AC3E}">
        <p14:creationId xmlns:p14="http://schemas.microsoft.com/office/powerpoint/2010/main" val="3975757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6B507-E666-4A35-BA72-4C520DD9FB9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2C6B037-2F8F-4AF9-B242-C980A7FC06FC}"/>
              </a:ext>
            </a:extLst>
          </p:cNvPr>
          <p:cNvSpPr>
            <a:spLocks noGrp="1"/>
          </p:cNvSpPr>
          <p:nvPr>
            <p:ph idx="1"/>
          </p:nvPr>
        </p:nvSpPr>
        <p:spPr/>
        <p:txBody>
          <a:bodyPr/>
          <a:lstStyle/>
          <a:p>
            <a:r>
              <a:rPr lang="en-CA" dirty="0"/>
              <a:t>The improvement of risk management practice greatly improves the return on capital for bank owners. At the same time, the society has to bear much greater burden from possible bank losses.</a:t>
            </a:r>
          </a:p>
        </p:txBody>
      </p:sp>
    </p:spTree>
    <p:extLst>
      <p:ext uri="{BB962C8B-B14F-4D97-AF65-F5344CB8AC3E}">
        <p14:creationId xmlns:p14="http://schemas.microsoft.com/office/powerpoint/2010/main" val="88053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6C31D96-F677-4E31-A8A6-866754691013}"/>
              </a:ext>
            </a:extLst>
          </p:cNvPr>
          <p:cNvSpPr>
            <a:spLocks noGrp="1" noChangeArrowheads="1"/>
          </p:cNvSpPr>
          <p:nvPr>
            <p:ph type="title"/>
          </p:nvPr>
        </p:nvSpPr>
        <p:spPr/>
        <p:txBody>
          <a:bodyPr/>
          <a:lstStyle/>
          <a:p>
            <a:r>
              <a:rPr lang="en-US" altLang="en-US"/>
              <a:t>Some implications</a:t>
            </a:r>
          </a:p>
        </p:txBody>
      </p:sp>
      <p:sp>
        <p:nvSpPr>
          <p:cNvPr id="11267" name="Content Placeholder 2">
            <a:extLst>
              <a:ext uri="{FF2B5EF4-FFF2-40B4-BE49-F238E27FC236}">
                <a16:creationId xmlns:a16="http://schemas.microsoft.com/office/drawing/2014/main" id="{77F0DBB6-0CDA-46A4-955E-E700C94B9270}"/>
              </a:ext>
            </a:extLst>
          </p:cNvPr>
          <p:cNvSpPr>
            <a:spLocks noGrp="1" noChangeArrowheads="1"/>
          </p:cNvSpPr>
          <p:nvPr>
            <p:ph idx="1"/>
          </p:nvPr>
        </p:nvSpPr>
        <p:spPr/>
        <p:txBody>
          <a:bodyPr/>
          <a:lstStyle/>
          <a:p>
            <a:r>
              <a:rPr lang="en-US" altLang="en-US" dirty="0"/>
              <a:t>Banks can hold more assets with improved risk management practices.</a:t>
            </a:r>
          </a:p>
          <a:p>
            <a:r>
              <a:rPr lang="en-US" altLang="en-US" dirty="0"/>
              <a:t>Financial institutions also securitize assets on a massive scale.</a:t>
            </a:r>
          </a:p>
          <a:p>
            <a:r>
              <a:rPr lang="en-US" altLang="en-US" dirty="0"/>
              <a:t>This increases the demand for financial assets. In turn it drives the production of real assets.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467EB6AC-AE2D-4F9E-951E-3CC2D7B3D1A4}"/>
              </a:ext>
            </a:extLst>
          </p:cNvPr>
          <p:cNvSpPr>
            <a:spLocks noGrp="1" noChangeArrowheads="1"/>
          </p:cNvSpPr>
          <p:nvPr>
            <p:ph type="title"/>
          </p:nvPr>
        </p:nvSpPr>
        <p:spPr/>
        <p:txBody>
          <a:bodyPr/>
          <a:lstStyle/>
          <a:p>
            <a:endParaRPr lang="en-US" altLang="en-US"/>
          </a:p>
        </p:txBody>
      </p:sp>
      <p:sp>
        <p:nvSpPr>
          <p:cNvPr id="12291" name="Content Placeholder 2">
            <a:extLst>
              <a:ext uri="{FF2B5EF4-FFF2-40B4-BE49-F238E27FC236}">
                <a16:creationId xmlns:a16="http://schemas.microsoft.com/office/drawing/2014/main" id="{A53F851E-34A9-494E-B09C-71CA1838E8C1}"/>
              </a:ext>
            </a:extLst>
          </p:cNvPr>
          <p:cNvSpPr>
            <a:spLocks noGrp="1" noChangeArrowheads="1"/>
          </p:cNvSpPr>
          <p:nvPr>
            <p:ph idx="1"/>
          </p:nvPr>
        </p:nvSpPr>
        <p:spPr/>
        <p:txBody>
          <a:bodyPr/>
          <a:lstStyle/>
          <a:p>
            <a:r>
              <a:rPr lang="en-US" altLang="en-US"/>
              <a:t>This is behind the housing boom and high tech boom.</a:t>
            </a:r>
          </a:p>
          <a:p>
            <a:r>
              <a:rPr lang="en-US" altLang="en-US"/>
              <a:t>Some examples can be seen in The Big Short. The banks are hungry for more mortgages.</a:t>
            </a:r>
          </a:p>
          <a:p>
            <a:r>
              <a:rPr lang="en-US" altLang="en-US"/>
              <a:t>The demand for financial assets and financialable assets squeeze the basic activities such as raising children in families.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418FEA4-2943-4DEB-8E88-2FC81EFF0C96}"/>
              </a:ext>
            </a:extLst>
          </p:cNvPr>
          <p:cNvSpPr>
            <a:spLocks noGrp="1" noChangeArrowheads="1"/>
          </p:cNvSpPr>
          <p:nvPr>
            <p:ph type="title"/>
          </p:nvPr>
        </p:nvSpPr>
        <p:spPr/>
        <p:txBody>
          <a:bodyPr/>
          <a:lstStyle/>
          <a:p>
            <a:r>
              <a:rPr lang="en-US" altLang="en-US"/>
              <a:t>Mortgage backed securities</a:t>
            </a:r>
          </a:p>
        </p:txBody>
      </p:sp>
      <p:sp>
        <p:nvSpPr>
          <p:cNvPr id="13315" name="Content Placeholder 2">
            <a:extLst>
              <a:ext uri="{FF2B5EF4-FFF2-40B4-BE49-F238E27FC236}">
                <a16:creationId xmlns:a16="http://schemas.microsoft.com/office/drawing/2014/main" id="{4F60BE47-529E-4A9E-A4C5-CCC9F85740AD}"/>
              </a:ext>
            </a:extLst>
          </p:cNvPr>
          <p:cNvSpPr>
            <a:spLocks noGrp="1" noChangeArrowheads="1"/>
          </p:cNvSpPr>
          <p:nvPr>
            <p:ph idx="1"/>
          </p:nvPr>
        </p:nvSpPr>
        <p:spPr/>
        <p:txBody>
          <a:bodyPr/>
          <a:lstStyle/>
          <a:p>
            <a:r>
              <a:rPr lang="en-US" altLang="en-US" dirty="0"/>
              <a:t>Mortgage backed securities and other asset securitizations are important innovations that reduce the amount of assets on banks’ books.</a:t>
            </a:r>
          </a:p>
          <a:p>
            <a:r>
              <a:rPr lang="en-US" altLang="en-US" dirty="0"/>
              <a:t>They increase banks’ business and reduce banks’ leverage.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CB6E-C9C6-B097-C4DC-C4551F96FC0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260803E-AE38-ABC2-2B00-20B9127849E3}"/>
              </a:ext>
            </a:extLst>
          </p:cNvPr>
          <p:cNvSpPr>
            <a:spLocks noGrp="1"/>
          </p:cNvSpPr>
          <p:nvPr>
            <p:ph idx="1"/>
          </p:nvPr>
        </p:nvSpPr>
        <p:spPr/>
        <p:txBody>
          <a:bodyPr/>
          <a:lstStyle/>
          <a:p>
            <a:r>
              <a:rPr lang="en-CA" dirty="0"/>
              <a:t>For more detail about Goldman Sachs and Morgan Stanley, please refer to</a:t>
            </a:r>
          </a:p>
          <a:p>
            <a:r>
              <a:rPr lang="en-CA" dirty="0">
                <a:hlinkClick r:id="rId2"/>
              </a:rPr>
              <a:t>https://www.theguardian.com/business/2008/sep/23/morganstanley.goldmansachs</a:t>
            </a:r>
            <a:endParaRPr lang="en-CA" dirty="0"/>
          </a:p>
          <a:p>
            <a:r>
              <a:rPr lang="en-CA" dirty="0"/>
              <a:t>A further study of this case will provide great insight on the relation between financial institutions and their regulators.</a:t>
            </a:r>
          </a:p>
          <a:p>
            <a:r>
              <a:rPr lang="en-CA" dirty="0"/>
              <a:t>This will be a good topic for presentation and essay. </a:t>
            </a:r>
          </a:p>
        </p:txBody>
      </p:sp>
    </p:spTree>
    <p:extLst>
      <p:ext uri="{BB962C8B-B14F-4D97-AF65-F5344CB8AC3E}">
        <p14:creationId xmlns:p14="http://schemas.microsoft.com/office/powerpoint/2010/main" val="649766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E95DB45-1856-4350-BA79-CC75B2CCEBB3}"/>
              </a:ext>
            </a:extLst>
          </p:cNvPr>
          <p:cNvSpPr>
            <a:spLocks noGrp="1" noChangeArrowheads="1"/>
          </p:cNvSpPr>
          <p:nvPr>
            <p:ph type="title"/>
          </p:nvPr>
        </p:nvSpPr>
        <p:spPr/>
        <p:txBody>
          <a:bodyPr/>
          <a:lstStyle/>
          <a:p>
            <a:endParaRPr lang="en-US" altLang="en-US"/>
          </a:p>
        </p:txBody>
      </p:sp>
      <p:sp>
        <p:nvSpPr>
          <p:cNvPr id="14339" name="Content Placeholder 2">
            <a:extLst>
              <a:ext uri="{FF2B5EF4-FFF2-40B4-BE49-F238E27FC236}">
                <a16:creationId xmlns:a16="http://schemas.microsoft.com/office/drawing/2014/main" id="{B54EA4CE-05F2-469A-95A8-4F45AE12898B}"/>
              </a:ext>
            </a:extLst>
          </p:cNvPr>
          <p:cNvSpPr>
            <a:spLocks noGrp="1" noChangeArrowheads="1"/>
          </p:cNvSpPr>
          <p:nvPr>
            <p:ph idx="1"/>
          </p:nvPr>
        </p:nvSpPr>
        <p:spPr/>
        <p:txBody>
          <a:bodyPr/>
          <a:lstStyle/>
          <a:p>
            <a:pPr marL="0" indent="0">
              <a:buNone/>
            </a:pPr>
            <a:endParaRPr lang="en-US" altLang="en-US" dirty="0"/>
          </a:p>
          <a:p>
            <a:r>
              <a:rPr lang="en-US" altLang="en-US" dirty="0"/>
              <a:t>People buying the mortgage backed securities are often foreigners. They don’t have the same level of intimate knowledge when the mortgages stay with the local originators. </a:t>
            </a:r>
          </a:p>
          <a:p>
            <a:r>
              <a:rPr lang="en-US" altLang="en-US" dirty="0"/>
              <a:t>The originators of the mortgages also have less incentives to do due diligence.</a:t>
            </a:r>
          </a:p>
          <a:p>
            <a:r>
              <a:rPr lang="en-US" altLang="en-US" dirty="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23E4FBB-AA1B-4C06-8E3D-CC838710F48D}"/>
              </a:ext>
            </a:extLst>
          </p:cNvPr>
          <p:cNvSpPr>
            <a:spLocks noGrp="1" noChangeArrowheads="1"/>
          </p:cNvSpPr>
          <p:nvPr>
            <p:ph type="title"/>
          </p:nvPr>
        </p:nvSpPr>
        <p:spPr/>
        <p:txBody>
          <a:bodyPr/>
          <a:lstStyle/>
          <a:p>
            <a:endParaRPr lang="en-US" altLang="en-US"/>
          </a:p>
        </p:txBody>
      </p:sp>
      <p:graphicFrame>
        <p:nvGraphicFramePr>
          <p:cNvPr id="4" name="Content Placeholder 3">
            <a:extLst>
              <a:ext uri="{FF2B5EF4-FFF2-40B4-BE49-F238E27FC236}">
                <a16:creationId xmlns:a16="http://schemas.microsoft.com/office/drawing/2014/main" id="{B62129BB-595E-4379-94A8-34E06AE2303A}"/>
              </a:ext>
            </a:extLst>
          </p:cNvPr>
          <p:cNvGraphicFramePr>
            <a:graphicFrameLocks noGrp="1"/>
          </p:cNvGraphicFramePr>
          <p:nvPr>
            <p:ph idx="1"/>
            <p:extLst>
              <p:ext uri="{D42A27DB-BD31-4B8C-83A1-F6EECF244321}">
                <p14:modId xmlns:p14="http://schemas.microsoft.com/office/powerpoint/2010/main" val="279195068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9AB64756-CEB0-4A7A-997B-D9ADD3DE2826}"/>
              </a:ext>
            </a:extLst>
          </p:cNvPr>
          <p:cNvSpPr>
            <a:spLocks noGrp="1" noChangeArrowheads="1"/>
          </p:cNvSpPr>
          <p:nvPr>
            <p:ph type="title"/>
          </p:nvPr>
        </p:nvSpPr>
        <p:spPr/>
        <p:txBody>
          <a:bodyPr/>
          <a:lstStyle/>
          <a:p>
            <a:r>
              <a:rPr lang="en-US" altLang="en-US"/>
              <a:t>Change of banking assets in Canada</a:t>
            </a:r>
          </a:p>
        </p:txBody>
      </p:sp>
      <p:sp>
        <p:nvSpPr>
          <p:cNvPr id="16387" name="Content Placeholder 2">
            <a:extLst>
              <a:ext uri="{FF2B5EF4-FFF2-40B4-BE49-F238E27FC236}">
                <a16:creationId xmlns:a16="http://schemas.microsoft.com/office/drawing/2014/main" id="{5F7C7418-A472-4428-A284-F6B75E5E0CFB}"/>
              </a:ext>
            </a:extLst>
          </p:cNvPr>
          <p:cNvSpPr>
            <a:spLocks noGrp="1" noChangeArrowheads="1"/>
          </p:cNvSpPr>
          <p:nvPr>
            <p:ph idx="1"/>
          </p:nvPr>
        </p:nvSpPr>
        <p:spPr/>
        <p:txBody>
          <a:bodyPr/>
          <a:lstStyle/>
          <a:p>
            <a:r>
              <a:rPr lang="en-US" altLang="en-US"/>
              <a:t>376 billion, at the beginning of 1990</a:t>
            </a:r>
          </a:p>
          <a:p>
            <a:r>
              <a:rPr lang="en-US" altLang="en-US"/>
              <a:t>2.8 trillion, at the end of 2017</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F7E5076B-22D6-41A3-A77E-A235B19DBBB4}"/>
              </a:ext>
            </a:extLst>
          </p:cNvPr>
          <p:cNvSpPr>
            <a:spLocks noGrp="1" noChangeArrowheads="1"/>
          </p:cNvSpPr>
          <p:nvPr>
            <p:ph type="title"/>
          </p:nvPr>
        </p:nvSpPr>
        <p:spPr/>
        <p:txBody>
          <a:bodyPr/>
          <a:lstStyle/>
          <a:p>
            <a:endParaRPr lang="en-US" altLang="en-US"/>
          </a:p>
        </p:txBody>
      </p:sp>
      <p:sp>
        <p:nvSpPr>
          <p:cNvPr id="3" name="Content Placeholder 2">
            <a:extLst>
              <a:ext uri="{FF2B5EF4-FFF2-40B4-BE49-F238E27FC236}">
                <a16:creationId xmlns:a16="http://schemas.microsoft.com/office/drawing/2014/main" id="{F93F453E-A35E-4B32-845A-2F09AAF71F5D}"/>
              </a:ext>
            </a:extLst>
          </p:cNvPr>
          <p:cNvSpPr>
            <a:spLocks noGrp="1"/>
          </p:cNvSpPr>
          <p:nvPr>
            <p:ph idx="1"/>
          </p:nvPr>
        </p:nvSpPr>
        <p:spPr/>
        <p:txBody>
          <a:bodyPr/>
          <a:lstStyle/>
          <a:p>
            <a:pPr>
              <a:defRPr/>
            </a:pPr>
            <a:r>
              <a:rPr lang="en-US" dirty="0"/>
              <a:t>Why the increase of demand of financial assets? In the old time, old people are cared by families. There is less need for financial assets. Now more and more seniors are cared by social institutions. The demand for financial assets is much higher.</a:t>
            </a:r>
          </a:p>
          <a:p>
            <a:pPr marL="0" indent="0">
              <a:buFontTx/>
              <a:buNone/>
              <a:defRPr/>
            </a:pPr>
            <a:endParaRPr lang="en-US" dirty="0"/>
          </a:p>
          <a:p>
            <a:pPr>
              <a:defRPr/>
            </a:pPr>
            <a:endParaRPr lang="en-US" dirty="0"/>
          </a:p>
          <a:p>
            <a:pPr>
              <a:defRPr/>
            </a:pPr>
            <a:endParaRPr lang="en-US" dirty="0"/>
          </a:p>
        </p:txBody>
      </p:sp>
    </p:spTree>
    <p:extLst>
      <p:ext uri="{BB962C8B-B14F-4D97-AF65-F5344CB8AC3E}">
        <p14:creationId xmlns:p14="http://schemas.microsoft.com/office/powerpoint/2010/main" val="38415340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EA668733-6B4D-4E3A-9BBF-0F2ACDDD4665}"/>
              </a:ext>
            </a:extLst>
          </p:cNvPr>
          <p:cNvSpPr>
            <a:spLocks noGrp="1" noChangeArrowheads="1"/>
          </p:cNvSpPr>
          <p:nvPr>
            <p:ph type="title"/>
          </p:nvPr>
        </p:nvSpPr>
        <p:spPr/>
        <p:txBody>
          <a:bodyPr/>
          <a:lstStyle/>
          <a:p>
            <a:endParaRPr lang="en-US" altLang="en-US"/>
          </a:p>
        </p:txBody>
      </p:sp>
      <p:sp>
        <p:nvSpPr>
          <p:cNvPr id="33795" name="Content Placeholder 2">
            <a:extLst>
              <a:ext uri="{FF2B5EF4-FFF2-40B4-BE49-F238E27FC236}">
                <a16:creationId xmlns:a16="http://schemas.microsoft.com/office/drawing/2014/main" id="{300797E7-B7D1-4B51-A5B9-298B4A5D4F9E}"/>
              </a:ext>
            </a:extLst>
          </p:cNvPr>
          <p:cNvSpPr>
            <a:spLocks noGrp="1" noChangeArrowheads="1"/>
          </p:cNvSpPr>
          <p:nvPr>
            <p:ph idx="1"/>
          </p:nvPr>
        </p:nvSpPr>
        <p:spPr/>
        <p:txBody>
          <a:bodyPr/>
          <a:lstStyle/>
          <a:p>
            <a:r>
              <a:rPr lang="en-US" altLang="en-US" sz="2800"/>
              <a:t>Why US securities are highly demanded? In a growing economy, equities worth a lot, bonds are safer. There are few growing economies with relatively well regulated markets. </a:t>
            </a:r>
          </a:p>
          <a:p>
            <a:r>
              <a:rPr lang="en-US" altLang="en-US" sz="2800"/>
              <a:t>For example, China is a growing economy. But its security market is controlled by the government</a:t>
            </a:r>
          </a:p>
          <a:p>
            <a:r>
              <a:rPr lang="en-US" altLang="en-US" sz="2800"/>
              <a:t>It is mainly a tool of wealth transfer from regular people to government controlled companies.</a:t>
            </a:r>
          </a:p>
          <a:p>
            <a:endParaRPr lang="en-US" altLang="en-US"/>
          </a:p>
        </p:txBody>
      </p:sp>
    </p:spTree>
    <p:extLst>
      <p:ext uri="{BB962C8B-B14F-4D97-AF65-F5344CB8AC3E}">
        <p14:creationId xmlns:p14="http://schemas.microsoft.com/office/powerpoint/2010/main" val="1608573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7E82D43-421C-4B47-A859-BCE2353BDB2C}"/>
              </a:ext>
            </a:extLst>
          </p:cNvPr>
          <p:cNvSpPr>
            <a:spLocks noGrp="1" noChangeArrowheads="1"/>
          </p:cNvSpPr>
          <p:nvPr>
            <p:ph type="title"/>
          </p:nvPr>
        </p:nvSpPr>
        <p:spPr/>
        <p:txBody>
          <a:bodyPr/>
          <a:lstStyle/>
          <a:p>
            <a:r>
              <a:rPr lang="en-US" altLang="en-US" dirty="0"/>
              <a:t>3. Actual operations</a:t>
            </a:r>
          </a:p>
        </p:txBody>
      </p:sp>
      <p:sp>
        <p:nvSpPr>
          <p:cNvPr id="17411" name="Content Placeholder 2">
            <a:extLst>
              <a:ext uri="{FF2B5EF4-FFF2-40B4-BE49-F238E27FC236}">
                <a16:creationId xmlns:a16="http://schemas.microsoft.com/office/drawing/2014/main" id="{633EEAAA-364D-48A3-829F-C48017684C86}"/>
              </a:ext>
            </a:extLst>
          </p:cNvPr>
          <p:cNvSpPr>
            <a:spLocks noGrp="1" noChangeArrowheads="1"/>
          </p:cNvSpPr>
          <p:nvPr>
            <p:ph idx="1"/>
          </p:nvPr>
        </p:nvSpPr>
        <p:spPr/>
        <p:txBody>
          <a:bodyPr/>
          <a:lstStyle/>
          <a:p>
            <a:r>
              <a:rPr lang="en-US" altLang="en-US" dirty="0"/>
              <a:t>In practice, instead of signing agreements between two banks, different banks will sign Credit Default Swap contracts with a large bank or insurance company.</a:t>
            </a:r>
          </a:p>
          <a:p>
            <a:r>
              <a:rPr lang="en-US" altLang="en-US" dirty="0"/>
              <a:t>In the 2008 financial crisis, it was found out that AIG, a large insurance company, signed many CDS with different banks and various investors.</a:t>
            </a:r>
          </a:p>
          <a:p>
            <a:endParaRPr lang="en-US"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D73FE-7181-437C-9B6D-1CAA9F60E31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AED801D-6E09-4158-9F2B-89328BF58143}"/>
              </a:ext>
            </a:extLst>
          </p:cNvPr>
          <p:cNvSpPr>
            <a:spLocks noGrp="1"/>
          </p:cNvSpPr>
          <p:nvPr>
            <p:ph idx="1"/>
          </p:nvPr>
        </p:nvSpPr>
        <p:spPr/>
        <p:txBody>
          <a:bodyPr/>
          <a:lstStyle/>
          <a:p>
            <a:r>
              <a:rPr lang="en-US" altLang="en-US" dirty="0"/>
              <a:t>AIG was the financial institution that received most government bail out funds, about 150 billion dollar.</a:t>
            </a:r>
          </a:p>
          <a:p>
            <a:r>
              <a:rPr lang="en-US" dirty="0"/>
              <a:t>We will use some examples to show how CDS contracts are used in risk management practices. </a:t>
            </a:r>
            <a:endParaRPr lang="en-CA" dirty="0"/>
          </a:p>
        </p:txBody>
      </p:sp>
    </p:spTree>
    <p:extLst>
      <p:ext uri="{BB962C8B-B14F-4D97-AF65-F5344CB8AC3E}">
        <p14:creationId xmlns:p14="http://schemas.microsoft.com/office/powerpoint/2010/main" val="2592714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7CC0F96-CEF3-4004-9F5B-372CC6905033}"/>
              </a:ext>
            </a:extLst>
          </p:cNvPr>
          <p:cNvSpPr>
            <a:spLocks noGrp="1" noChangeArrowheads="1"/>
          </p:cNvSpPr>
          <p:nvPr>
            <p:ph type="title"/>
          </p:nvPr>
        </p:nvSpPr>
        <p:spPr/>
        <p:txBody>
          <a:bodyPr/>
          <a:lstStyle/>
          <a:p>
            <a:r>
              <a:rPr lang="en-US" altLang="en-US" dirty="0"/>
              <a:t>Example 4</a:t>
            </a:r>
          </a:p>
        </p:txBody>
      </p:sp>
      <p:sp>
        <p:nvSpPr>
          <p:cNvPr id="18435" name="Content Placeholder 2">
            <a:extLst>
              <a:ext uri="{FF2B5EF4-FFF2-40B4-BE49-F238E27FC236}">
                <a16:creationId xmlns:a16="http://schemas.microsoft.com/office/drawing/2014/main" id="{E3659B49-E67A-4EA8-BB75-A169D27F4103}"/>
              </a:ext>
            </a:extLst>
          </p:cNvPr>
          <p:cNvSpPr>
            <a:spLocks noGrp="1" noChangeArrowheads="1"/>
          </p:cNvSpPr>
          <p:nvPr>
            <p:ph idx="1"/>
          </p:nvPr>
        </p:nvSpPr>
        <p:spPr/>
        <p:txBody>
          <a:bodyPr/>
          <a:lstStyle/>
          <a:p>
            <a:r>
              <a:rPr lang="en-US" altLang="en-US" sz="2800"/>
              <a:t>A bank has 100 million dollar capital. On average, bank asset  will have 80% probability to generate return of 0.125 and 20% probability to generate return of -0.4 over one year period. The bank signs an CDS with an insurance company. When the bank makes a loss, the insurance company will make full payment of the amount of loss. The insurance company requires 10% of profit margin over its expected payment. What is the expected payment from the insurance company? What is the insurance premium?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1CC870C-8D92-4AE2-A203-B36073373864}"/>
              </a:ext>
            </a:extLst>
          </p:cNvPr>
          <p:cNvSpPr>
            <a:spLocks noGrp="1" noChangeArrowheads="1"/>
          </p:cNvSpPr>
          <p:nvPr>
            <p:ph type="title"/>
          </p:nvPr>
        </p:nvSpPr>
        <p:spPr/>
        <p:txBody>
          <a:bodyPr/>
          <a:lstStyle/>
          <a:p>
            <a:endParaRPr lang="en-US" altLang="en-US"/>
          </a:p>
        </p:txBody>
      </p:sp>
      <p:sp>
        <p:nvSpPr>
          <p:cNvPr id="19459" name="Content Placeholder 2">
            <a:extLst>
              <a:ext uri="{FF2B5EF4-FFF2-40B4-BE49-F238E27FC236}">
                <a16:creationId xmlns:a16="http://schemas.microsoft.com/office/drawing/2014/main" id="{4D611590-C3FF-4BD8-8E8C-186AC81CDA0D}"/>
              </a:ext>
            </a:extLst>
          </p:cNvPr>
          <p:cNvSpPr>
            <a:spLocks noGrp="1" noChangeArrowheads="1"/>
          </p:cNvSpPr>
          <p:nvPr>
            <p:ph idx="1"/>
          </p:nvPr>
        </p:nvSpPr>
        <p:spPr/>
        <p:txBody>
          <a:bodyPr/>
          <a:lstStyle/>
          <a:p>
            <a:r>
              <a:rPr lang="en-US" altLang="en-US" dirty="0"/>
              <a:t>What is the return on asset after CDS agreement? What is one year 5% </a:t>
            </a:r>
            <a:r>
              <a:rPr lang="en-US" altLang="en-US" dirty="0" err="1"/>
              <a:t>VaR</a:t>
            </a:r>
            <a:r>
              <a:rPr lang="en-US" altLang="en-US" dirty="0"/>
              <a:t> of 1 million dollar asset for the bank after signing this CDS? If the regulatory system requires one year 5% </a:t>
            </a:r>
            <a:r>
              <a:rPr lang="en-US" altLang="en-US" dirty="0" err="1"/>
              <a:t>VaR</a:t>
            </a:r>
            <a:r>
              <a:rPr lang="en-US" altLang="en-US" dirty="0"/>
              <a:t> to be equal to or less than a bank’s capital, how much asset can the bank hold? What is the return on capital with this level of asset? What is the largest amount of loss the bank will incur with this level of asset? </a:t>
            </a:r>
          </a:p>
          <a:p>
            <a:endParaRPr lang="en-US"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2CBFFEB-68F3-4B1E-9B45-FBE00B87EE85}"/>
              </a:ext>
            </a:extLst>
          </p:cNvPr>
          <p:cNvSpPr>
            <a:spLocks noGrp="1" noChangeArrowheads="1"/>
          </p:cNvSpPr>
          <p:nvPr>
            <p:ph type="title"/>
          </p:nvPr>
        </p:nvSpPr>
        <p:spPr/>
        <p:txBody>
          <a:bodyPr/>
          <a:lstStyle/>
          <a:p>
            <a:r>
              <a:rPr lang="en-US" altLang="en-US"/>
              <a:t>Solution</a:t>
            </a:r>
          </a:p>
        </p:txBody>
      </p:sp>
      <p:sp>
        <p:nvSpPr>
          <p:cNvPr id="20483" name="Content Placeholder 2">
            <a:extLst>
              <a:ext uri="{FF2B5EF4-FFF2-40B4-BE49-F238E27FC236}">
                <a16:creationId xmlns:a16="http://schemas.microsoft.com/office/drawing/2014/main" id="{91B26EC6-ABFE-4AB5-AE10-6BBF05D11D91}"/>
              </a:ext>
            </a:extLst>
          </p:cNvPr>
          <p:cNvSpPr>
            <a:spLocks noGrp="1" noChangeArrowheads="1"/>
          </p:cNvSpPr>
          <p:nvPr>
            <p:ph idx="1"/>
          </p:nvPr>
        </p:nvSpPr>
        <p:spPr/>
        <p:txBody>
          <a:bodyPr/>
          <a:lstStyle/>
          <a:p>
            <a:r>
              <a:rPr lang="en-US" altLang="en-US" sz="2800" dirty="0"/>
              <a:t>1. The expected payment in a year for one million dollar asset is </a:t>
            </a:r>
          </a:p>
          <a:p>
            <a:r>
              <a:rPr lang="en-US" altLang="en-US" sz="2800" dirty="0"/>
              <a:t>0.4*20% = 0.08 million dollar</a:t>
            </a:r>
          </a:p>
          <a:p>
            <a:r>
              <a:rPr lang="en-US" altLang="en-US" sz="2800" dirty="0"/>
              <a:t>2. With 10% profit margin, the insurance premium is </a:t>
            </a:r>
          </a:p>
          <a:p>
            <a:r>
              <a:rPr lang="en-US" altLang="en-US" sz="2800" dirty="0"/>
              <a:t>0.08*1.1 = 0.088 million dollar for 1 million asset</a:t>
            </a:r>
          </a:p>
          <a:p>
            <a:endParaRPr lang="en-US"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D92F0-BEBF-D713-A602-7E56C9E6F97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1A85CC1-E436-D46C-1599-E049E24D6FC8}"/>
              </a:ext>
            </a:extLst>
          </p:cNvPr>
          <p:cNvSpPr>
            <a:spLocks noGrp="1"/>
          </p:cNvSpPr>
          <p:nvPr>
            <p:ph idx="1"/>
          </p:nvPr>
        </p:nvSpPr>
        <p:spPr/>
        <p:txBody>
          <a:bodyPr/>
          <a:lstStyle/>
          <a:p>
            <a:r>
              <a:rPr lang="en-CA" dirty="0"/>
              <a:t>More systematic and detailed presentation about the 2008 financial crisis can be found in a documentary, Insider Job and movie The Big Short. </a:t>
            </a:r>
          </a:p>
          <a:p>
            <a:r>
              <a:rPr lang="en-CA" dirty="0"/>
              <a:t>They provide great insights about the financial systems.</a:t>
            </a:r>
          </a:p>
        </p:txBody>
      </p:sp>
    </p:spTree>
    <p:extLst>
      <p:ext uri="{BB962C8B-B14F-4D97-AF65-F5344CB8AC3E}">
        <p14:creationId xmlns:p14="http://schemas.microsoft.com/office/powerpoint/2010/main" val="12822495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5C64B80-322B-4C66-8F84-4F87619F21B9}"/>
              </a:ext>
            </a:extLst>
          </p:cNvPr>
          <p:cNvSpPr>
            <a:spLocks noGrp="1" noChangeArrowheads="1"/>
          </p:cNvSpPr>
          <p:nvPr>
            <p:ph type="title"/>
          </p:nvPr>
        </p:nvSpPr>
        <p:spPr/>
        <p:txBody>
          <a:bodyPr/>
          <a:lstStyle/>
          <a:p>
            <a:endParaRPr lang="en-US" altLang="en-US"/>
          </a:p>
        </p:txBody>
      </p:sp>
      <p:sp>
        <p:nvSpPr>
          <p:cNvPr id="21507" name="Content Placeholder 2">
            <a:extLst>
              <a:ext uri="{FF2B5EF4-FFF2-40B4-BE49-F238E27FC236}">
                <a16:creationId xmlns:a16="http://schemas.microsoft.com/office/drawing/2014/main" id="{0E07B8ED-7407-4008-A898-2F1D85A54833}"/>
              </a:ext>
            </a:extLst>
          </p:cNvPr>
          <p:cNvSpPr>
            <a:spLocks noGrp="1" noChangeArrowheads="1"/>
          </p:cNvSpPr>
          <p:nvPr>
            <p:ph idx="1"/>
          </p:nvPr>
        </p:nvSpPr>
        <p:spPr/>
        <p:txBody>
          <a:bodyPr/>
          <a:lstStyle/>
          <a:p>
            <a:r>
              <a:rPr lang="en-US" altLang="en-US" sz="2800" dirty="0"/>
              <a:t>3. With this payment, there is 80% probability, an asset will earn a return of</a:t>
            </a:r>
          </a:p>
          <a:p>
            <a:r>
              <a:rPr lang="en-US" altLang="en-US" sz="2800" dirty="0"/>
              <a:t>0.125-0.088 = 0.037</a:t>
            </a:r>
          </a:p>
          <a:p>
            <a:r>
              <a:rPr lang="en-US" altLang="en-US" sz="2800" dirty="0"/>
              <a:t>there is 20% probability, an asset will earn an return of  </a:t>
            </a:r>
          </a:p>
          <a:p>
            <a:r>
              <a:rPr lang="en-US" altLang="en-US" sz="2800" dirty="0"/>
              <a:t>-0.088 </a:t>
            </a:r>
          </a:p>
          <a:p>
            <a:r>
              <a:rPr lang="en-US" altLang="en-US" sz="2800" dirty="0"/>
              <a:t>The expected rate of return on asset, after CDS agreement,  is </a:t>
            </a:r>
          </a:p>
          <a:p>
            <a:r>
              <a:rPr lang="en-US" altLang="en-US" sz="2800" dirty="0"/>
              <a:t>0.037*80% -0.088*20% = 1.2%</a:t>
            </a:r>
          </a:p>
          <a:p>
            <a:endParaRPr lang="en-US" altLang="en-US" sz="2800" dirty="0"/>
          </a:p>
          <a:p>
            <a:endParaRPr lang="en-US" altLang="en-US" sz="2800" dirty="0"/>
          </a:p>
          <a:p>
            <a:endParaRPr lang="en-US" altLang="en-US" dirty="0"/>
          </a:p>
          <a:p>
            <a:endParaRPr lang="en-US"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4EB2B3C-60CC-48D7-AB40-E47A4EAD757E}"/>
              </a:ext>
            </a:extLst>
          </p:cNvPr>
          <p:cNvSpPr>
            <a:spLocks noGrp="1" noChangeArrowheads="1"/>
          </p:cNvSpPr>
          <p:nvPr>
            <p:ph type="title"/>
          </p:nvPr>
        </p:nvSpPr>
        <p:spPr/>
        <p:txBody>
          <a:bodyPr/>
          <a:lstStyle/>
          <a:p>
            <a:endParaRPr lang="en-US" altLang="en-US"/>
          </a:p>
        </p:txBody>
      </p:sp>
      <p:sp>
        <p:nvSpPr>
          <p:cNvPr id="22531" name="Content Placeholder 2">
            <a:extLst>
              <a:ext uri="{FF2B5EF4-FFF2-40B4-BE49-F238E27FC236}">
                <a16:creationId xmlns:a16="http://schemas.microsoft.com/office/drawing/2014/main" id="{5AA33A00-DFE3-4B00-8483-FC4A7A3B6A2B}"/>
              </a:ext>
            </a:extLst>
          </p:cNvPr>
          <p:cNvSpPr>
            <a:spLocks noGrp="1" noChangeArrowheads="1"/>
          </p:cNvSpPr>
          <p:nvPr>
            <p:ph idx="1"/>
          </p:nvPr>
        </p:nvSpPr>
        <p:spPr/>
        <p:txBody>
          <a:bodyPr/>
          <a:lstStyle/>
          <a:p>
            <a:r>
              <a:rPr lang="en-US" altLang="en-US" dirty="0"/>
              <a:t>4. one year 5% </a:t>
            </a:r>
            <a:r>
              <a:rPr lang="en-US" altLang="en-US" dirty="0" err="1"/>
              <a:t>VaR</a:t>
            </a:r>
            <a:r>
              <a:rPr lang="en-US" altLang="en-US" dirty="0"/>
              <a:t> of 1 million dollar asset </a:t>
            </a:r>
          </a:p>
          <a:p>
            <a:r>
              <a:rPr lang="en-US" altLang="en-US" dirty="0"/>
              <a:t>0.088 million dollar</a:t>
            </a:r>
          </a:p>
          <a:p>
            <a:r>
              <a:rPr lang="en-US" altLang="en-US" dirty="0"/>
              <a:t>The amount of asset the bank can hold is </a:t>
            </a:r>
          </a:p>
          <a:p>
            <a:r>
              <a:rPr lang="en-US" altLang="en-US" dirty="0"/>
              <a:t>100/0.088 = 1136.36 millions</a:t>
            </a:r>
          </a:p>
          <a:p>
            <a:r>
              <a:rPr lang="en-US" altLang="en-US" dirty="0"/>
              <a:t>5. The return on capital is</a:t>
            </a:r>
          </a:p>
          <a:p>
            <a:r>
              <a:rPr lang="en-US" altLang="en-US" dirty="0"/>
              <a:t>1.2%*(1136.36/100) = 13.6%</a:t>
            </a:r>
          </a:p>
          <a:p>
            <a:r>
              <a:rPr lang="en-US" altLang="en-US" dirty="0"/>
              <a:t>This is higher than  5% without CDS.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942D545-AC67-4FC8-AB03-86D14E3B64F5}"/>
              </a:ext>
            </a:extLst>
          </p:cNvPr>
          <p:cNvSpPr>
            <a:spLocks noGrp="1" noChangeArrowheads="1"/>
          </p:cNvSpPr>
          <p:nvPr>
            <p:ph type="title"/>
          </p:nvPr>
        </p:nvSpPr>
        <p:spPr/>
        <p:txBody>
          <a:bodyPr/>
          <a:lstStyle/>
          <a:p>
            <a:endParaRPr lang="en-US" altLang="en-US"/>
          </a:p>
        </p:txBody>
      </p:sp>
      <p:sp>
        <p:nvSpPr>
          <p:cNvPr id="23555" name="Content Placeholder 2">
            <a:extLst>
              <a:ext uri="{FF2B5EF4-FFF2-40B4-BE49-F238E27FC236}">
                <a16:creationId xmlns:a16="http://schemas.microsoft.com/office/drawing/2014/main" id="{2C9EE627-D3DF-4673-B018-A8F9DCDF86A7}"/>
              </a:ext>
            </a:extLst>
          </p:cNvPr>
          <p:cNvSpPr>
            <a:spLocks noGrp="1" noChangeArrowheads="1"/>
          </p:cNvSpPr>
          <p:nvPr>
            <p:ph idx="1"/>
          </p:nvPr>
        </p:nvSpPr>
        <p:spPr/>
        <p:txBody>
          <a:bodyPr/>
          <a:lstStyle/>
          <a:p>
            <a:r>
              <a:rPr lang="en-US" altLang="en-US" dirty="0"/>
              <a:t>With further refinement of CDS contracts, the return on capital can be higher. </a:t>
            </a:r>
          </a:p>
          <a:p>
            <a:r>
              <a:rPr lang="en-US" altLang="en-US" dirty="0"/>
              <a:t>This will be discussed in the next example.</a:t>
            </a:r>
          </a:p>
          <a:p>
            <a:endParaRPr lang="en-US" altLang="en-US" dirty="0"/>
          </a:p>
          <a:p>
            <a:endParaRPr lang="en-US"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6DD08FEE-FC3D-46FA-A5A6-ACFB2A8CCC36}"/>
              </a:ext>
            </a:extLst>
          </p:cNvPr>
          <p:cNvSpPr>
            <a:spLocks noGrp="1" noChangeArrowheads="1"/>
          </p:cNvSpPr>
          <p:nvPr>
            <p:ph type="title"/>
          </p:nvPr>
        </p:nvSpPr>
        <p:spPr/>
        <p:txBody>
          <a:bodyPr/>
          <a:lstStyle/>
          <a:p>
            <a:r>
              <a:rPr lang="en-US" altLang="en-US" dirty="0"/>
              <a:t>Example 5</a:t>
            </a:r>
          </a:p>
        </p:txBody>
      </p:sp>
      <p:sp>
        <p:nvSpPr>
          <p:cNvPr id="24579" name="Content Placeholder 2">
            <a:extLst>
              <a:ext uri="{FF2B5EF4-FFF2-40B4-BE49-F238E27FC236}">
                <a16:creationId xmlns:a16="http://schemas.microsoft.com/office/drawing/2014/main" id="{15617641-D6CA-4824-9C5F-B6F1EF0839FB}"/>
              </a:ext>
            </a:extLst>
          </p:cNvPr>
          <p:cNvSpPr>
            <a:spLocks noGrp="1" noChangeArrowheads="1"/>
          </p:cNvSpPr>
          <p:nvPr>
            <p:ph idx="1"/>
          </p:nvPr>
        </p:nvSpPr>
        <p:spPr/>
        <p:txBody>
          <a:bodyPr/>
          <a:lstStyle/>
          <a:p>
            <a:r>
              <a:rPr lang="en-US" altLang="en-US"/>
              <a:t>A bank has 500 million dollar capital. It holds a well diversified portfolio. The P/L distribution of the bank’ portfolio is 5% return with 90% probability, -20%  return with 8% probability, -40% return with 2% probability over one year period . What is the rate of return on the bank’s asset? What is one year 5% VaR of 1 million dollar asset for the bank?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9B895ED0-3640-4195-AEA2-E5772829F0CC}"/>
              </a:ext>
            </a:extLst>
          </p:cNvPr>
          <p:cNvSpPr>
            <a:spLocks noGrp="1" noChangeArrowheads="1"/>
          </p:cNvSpPr>
          <p:nvPr>
            <p:ph type="title"/>
          </p:nvPr>
        </p:nvSpPr>
        <p:spPr/>
        <p:txBody>
          <a:bodyPr/>
          <a:lstStyle/>
          <a:p>
            <a:endParaRPr lang="en-US" altLang="en-US"/>
          </a:p>
        </p:txBody>
      </p:sp>
      <p:sp>
        <p:nvSpPr>
          <p:cNvPr id="3" name="Content Placeholder 2">
            <a:extLst>
              <a:ext uri="{FF2B5EF4-FFF2-40B4-BE49-F238E27FC236}">
                <a16:creationId xmlns:a16="http://schemas.microsoft.com/office/drawing/2014/main" id="{9919058C-2522-4225-85EE-CDD7C538D4A6}"/>
              </a:ext>
            </a:extLst>
          </p:cNvPr>
          <p:cNvSpPr>
            <a:spLocks noGrp="1"/>
          </p:cNvSpPr>
          <p:nvPr>
            <p:ph idx="1"/>
          </p:nvPr>
        </p:nvSpPr>
        <p:spPr/>
        <p:txBody>
          <a:bodyPr/>
          <a:lstStyle/>
          <a:p>
            <a:pPr>
              <a:defRPr/>
            </a:pPr>
            <a:r>
              <a:rPr lang="en-US" altLang="en-US" dirty="0"/>
              <a:t>If the regulatory system requires one year 5% </a:t>
            </a:r>
            <a:r>
              <a:rPr lang="en-US" altLang="en-US" dirty="0" err="1"/>
              <a:t>VaR</a:t>
            </a:r>
            <a:r>
              <a:rPr lang="en-US" altLang="en-US" dirty="0"/>
              <a:t> to be equal to or less than a bank’s capital, how much asset can the bank hold? What is the return on capital with this level of asset? What is the largest amount of loss the bank will incur with this level of asset? </a:t>
            </a:r>
          </a:p>
          <a:p>
            <a:pPr marL="0" indent="0">
              <a:buFontTx/>
              <a:buNone/>
              <a:defRPr/>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AA698A0D-E446-48DC-8E93-CB496EF04674}"/>
              </a:ext>
            </a:extLst>
          </p:cNvPr>
          <p:cNvSpPr>
            <a:spLocks noGrp="1" noChangeArrowheads="1"/>
          </p:cNvSpPr>
          <p:nvPr>
            <p:ph type="title"/>
          </p:nvPr>
        </p:nvSpPr>
        <p:spPr/>
        <p:txBody>
          <a:bodyPr/>
          <a:lstStyle/>
          <a:p>
            <a:r>
              <a:rPr lang="en-US" altLang="en-US"/>
              <a:t>Solution</a:t>
            </a:r>
          </a:p>
        </p:txBody>
      </p:sp>
      <p:sp>
        <p:nvSpPr>
          <p:cNvPr id="26627" name="Content Placeholder 2">
            <a:extLst>
              <a:ext uri="{FF2B5EF4-FFF2-40B4-BE49-F238E27FC236}">
                <a16:creationId xmlns:a16="http://schemas.microsoft.com/office/drawing/2014/main" id="{AE5493F2-2BE5-46FE-AA13-EA8E7843D3DD}"/>
              </a:ext>
            </a:extLst>
          </p:cNvPr>
          <p:cNvSpPr>
            <a:spLocks noGrp="1" noChangeArrowheads="1"/>
          </p:cNvSpPr>
          <p:nvPr>
            <p:ph idx="1"/>
          </p:nvPr>
        </p:nvSpPr>
        <p:spPr/>
        <p:txBody>
          <a:bodyPr/>
          <a:lstStyle/>
          <a:p>
            <a:r>
              <a:rPr lang="en-US" altLang="en-US" sz="2800" dirty="0"/>
              <a:t>1. ROA = 5%*90% -20%*8% - 40%* 2%</a:t>
            </a:r>
          </a:p>
          <a:p>
            <a:r>
              <a:rPr lang="en-US" altLang="en-US" sz="2800" dirty="0"/>
              <a:t>         = 0.021 = 2.1%</a:t>
            </a:r>
          </a:p>
          <a:p>
            <a:r>
              <a:rPr lang="en-US" altLang="en-US" sz="2800" dirty="0"/>
              <a:t>2. </a:t>
            </a:r>
            <a:r>
              <a:rPr lang="en-US" altLang="en-US" sz="2800" dirty="0" err="1"/>
              <a:t>VaR</a:t>
            </a:r>
            <a:r>
              <a:rPr lang="en-US" altLang="en-US" sz="2800" dirty="0"/>
              <a:t> of 1 million asset is 1*20% = 0.2 million</a:t>
            </a:r>
          </a:p>
          <a:p>
            <a:r>
              <a:rPr lang="en-US" altLang="en-US" sz="2800" dirty="0"/>
              <a:t>3. The amount of asset the bank can hold </a:t>
            </a:r>
          </a:p>
          <a:p>
            <a:r>
              <a:rPr lang="en-US" altLang="en-US" sz="2800" dirty="0"/>
              <a:t>= 500/0.2 = 2500 million</a:t>
            </a:r>
          </a:p>
          <a:p>
            <a:r>
              <a:rPr lang="en-US" altLang="en-US" sz="2800" dirty="0"/>
              <a:t>4. ROC = ROA*leverage = 2.1%*2500/500</a:t>
            </a:r>
          </a:p>
          <a:p>
            <a:r>
              <a:rPr lang="en-US" altLang="en-US" sz="2800" dirty="0"/>
              <a:t>= 10.5%</a:t>
            </a:r>
          </a:p>
          <a:p>
            <a:r>
              <a:rPr lang="en-US" altLang="en-US" sz="2800" dirty="0"/>
              <a:t>5. The largest amount of loss =40%*2500 </a:t>
            </a:r>
          </a:p>
          <a:p>
            <a:r>
              <a:rPr lang="en-US" altLang="en-US" sz="2800" dirty="0"/>
              <a:t>= 1000 million</a:t>
            </a:r>
          </a:p>
          <a:p>
            <a:endParaRPr lang="en-US" altLang="en-US" dirty="0"/>
          </a:p>
          <a:p>
            <a:endParaRPr lang="en-US" altLang="en-US" dirty="0"/>
          </a:p>
          <a:p>
            <a:endParaRPr lang="en-US" altLang="en-US" dirty="0"/>
          </a:p>
          <a:p>
            <a:endParaRPr lang="en-US"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D72836F7-304E-412A-A7C4-3461117282CC}"/>
              </a:ext>
            </a:extLst>
          </p:cNvPr>
          <p:cNvSpPr>
            <a:spLocks noGrp="1" noChangeArrowheads="1"/>
          </p:cNvSpPr>
          <p:nvPr>
            <p:ph type="title"/>
          </p:nvPr>
        </p:nvSpPr>
        <p:spPr/>
        <p:txBody>
          <a:bodyPr/>
          <a:lstStyle/>
          <a:p>
            <a:r>
              <a:rPr lang="en-US" altLang="en-US" dirty="0"/>
              <a:t>Example 6: Continued from Example 5</a:t>
            </a:r>
          </a:p>
        </p:txBody>
      </p:sp>
      <p:sp>
        <p:nvSpPr>
          <p:cNvPr id="27651" name="Content Placeholder 2">
            <a:extLst>
              <a:ext uri="{FF2B5EF4-FFF2-40B4-BE49-F238E27FC236}">
                <a16:creationId xmlns:a16="http://schemas.microsoft.com/office/drawing/2014/main" id="{F1EC0F07-3D35-4219-B9FE-13D70FB24B39}"/>
              </a:ext>
            </a:extLst>
          </p:cNvPr>
          <p:cNvSpPr>
            <a:spLocks noGrp="1" noChangeArrowheads="1"/>
          </p:cNvSpPr>
          <p:nvPr>
            <p:ph idx="1"/>
          </p:nvPr>
        </p:nvSpPr>
        <p:spPr/>
        <p:txBody>
          <a:bodyPr/>
          <a:lstStyle/>
          <a:p>
            <a:r>
              <a:rPr lang="en-US" altLang="en-US"/>
              <a:t>Now the bank signs a CDS with a large insurance company. When the bank makes a loss in a year, the insurance company will cover the loss, up to 20% of the amount of the principal. The insurance company requires 10% of profit margin over its expected payment. </a:t>
            </a:r>
          </a:p>
          <a:p>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03455B6-E372-4761-B350-D45B26406841}"/>
              </a:ext>
            </a:extLst>
          </p:cNvPr>
          <p:cNvSpPr>
            <a:spLocks noGrp="1" noChangeArrowheads="1"/>
          </p:cNvSpPr>
          <p:nvPr>
            <p:ph type="title"/>
          </p:nvPr>
        </p:nvSpPr>
        <p:spPr/>
        <p:txBody>
          <a:bodyPr/>
          <a:lstStyle/>
          <a:p>
            <a:endParaRPr lang="en-US" altLang="en-US"/>
          </a:p>
        </p:txBody>
      </p:sp>
      <p:sp>
        <p:nvSpPr>
          <p:cNvPr id="28675" name="Content Placeholder 2">
            <a:extLst>
              <a:ext uri="{FF2B5EF4-FFF2-40B4-BE49-F238E27FC236}">
                <a16:creationId xmlns:a16="http://schemas.microsoft.com/office/drawing/2014/main" id="{72D3A5EC-5E12-4E53-8C06-9FFCD861ED28}"/>
              </a:ext>
            </a:extLst>
          </p:cNvPr>
          <p:cNvSpPr>
            <a:spLocks noGrp="1" noChangeArrowheads="1"/>
          </p:cNvSpPr>
          <p:nvPr>
            <p:ph idx="1"/>
          </p:nvPr>
        </p:nvSpPr>
        <p:spPr/>
        <p:txBody>
          <a:bodyPr/>
          <a:lstStyle/>
          <a:p>
            <a:r>
              <a:rPr lang="en-US" altLang="en-US" sz="2800"/>
              <a:t>What is the insurance premium?  What is one year 5% VaR of 1 million dollar asset for the bank after signing this CDS? If the regulatory system requires one year 5% VaR to be equal or less than a bank’s capital, how much asset can the bank hold? What is the return on capital with this level of asset? What is the largest amount of loss the bank will incur with this level of asset? </a:t>
            </a:r>
          </a:p>
          <a:p>
            <a:endParaRPr lang="en-US"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4698F6B6-2DE3-4CA7-99A9-59D461C0B87D}"/>
              </a:ext>
            </a:extLst>
          </p:cNvPr>
          <p:cNvSpPr>
            <a:spLocks noGrp="1" noChangeArrowheads="1"/>
          </p:cNvSpPr>
          <p:nvPr>
            <p:ph type="title"/>
          </p:nvPr>
        </p:nvSpPr>
        <p:spPr/>
        <p:txBody>
          <a:bodyPr/>
          <a:lstStyle/>
          <a:p>
            <a:r>
              <a:rPr lang="en-US" altLang="en-US"/>
              <a:t>Solution</a:t>
            </a:r>
          </a:p>
        </p:txBody>
      </p:sp>
      <p:sp>
        <p:nvSpPr>
          <p:cNvPr id="29699" name="Content Placeholder 2">
            <a:extLst>
              <a:ext uri="{FF2B5EF4-FFF2-40B4-BE49-F238E27FC236}">
                <a16:creationId xmlns:a16="http://schemas.microsoft.com/office/drawing/2014/main" id="{38C66BA5-988D-48FC-A96F-C2070673D7E5}"/>
              </a:ext>
            </a:extLst>
          </p:cNvPr>
          <p:cNvSpPr>
            <a:spLocks noGrp="1" noChangeArrowheads="1"/>
          </p:cNvSpPr>
          <p:nvPr>
            <p:ph idx="1"/>
          </p:nvPr>
        </p:nvSpPr>
        <p:spPr/>
        <p:txBody>
          <a:bodyPr/>
          <a:lstStyle/>
          <a:p>
            <a:r>
              <a:rPr lang="en-US" altLang="en-US" dirty="0"/>
              <a:t>1. Insurance premium = 20%*(8%+2%)*1.1</a:t>
            </a:r>
          </a:p>
          <a:p>
            <a:r>
              <a:rPr lang="en-US" altLang="en-US" dirty="0"/>
              <a:t>         = 0.022 = 2.2% of the principle</a:t>
            </a:r>
          </a:p>
          <a:p>
            <a:r>
              <a:rPr lang="en-US" altLang="en-US" dirty="0"/>
              <a:t>2. Since the insurance cover the loss of bank’s portfolio up to 20% of the principle, the loss of the bank at 5% level is the amount of CDS premium, which is 2.2%.</a:t>
            </a:r>
          </a:p>
          <a:p>
            <a:endParaRPr lang="en-US" altLang="en-US" dirty="0"/>
          </a:p>
          <a:p>
            <a:endParaRPr lang="en-US"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9FABD3E6-AD53-40D3-9B1F-EF5746078A3F}"/>
              </a:ext>
            </a:extLst>
          </p:cNvPr>
          <p:cNvSpPr>
            <a:spLocks noGrp="1" noChangeArrowheads="1"/>
          </p:cNvSpPr>
          <p:nvPr>
            <p:ph type="title"/>
          </p:nvPr>
        </p:nvSpPr>
        <p:spPr/>
        <p:txBody>
          <a:bodyPr/>
          <a:lstStyle/>
          <a:p>
            <a:r>
              <a:rPr lang="en-US" altLang="en-US"/>
              <a:t>Solution (continued)</a:t>
            </a:r>
          </a:p>
        </p:txBody>
      </p:sp>
      <p:sp>
        <p:nvSpPr>
          <p:cNvPr id="30723" name="Content Placeholder 2">
            <a:extLst>
              <a:ext uri="{FF2B5EF4-FFF2-40B4-BE49-F238E27FC236}">
                <a16:creationId xmlns:a16="http://schemas.microsoft.com/office/drawing/2014/main" id="{057C7DCB-F9C4-40F4-8A12-A7EB9E675E01}"/>
              </a:ext>
            </a:extLst>
          </p:cNvPr>
          <p:cNvSpPr>
            <a:spLocks noGrp="1" noChangeArrowheads="1"/>
          </p:cNvSpPr>
          <p:nvPr>
            <p:ph idx="1"/>
          </p:nvPr>
        </p:nvSpPr>
        <p:spPr/>
        <p:txBody>
          <a:bodyPr/>
          <a:lstStyle/>
          <a:p>
            <a:r>
              <a:rPr lang="en-US" altLang="en-US" dirty="0"/>
              <a:t>3. 5% </a:t>
            </a:r>
            <a:r>
              <a:rPr lang="en-US" altLang="en-US" dirty="0" err="1"/>
              <a:t>VaR</a:t>
            </a:r>
            <a:r>
              <a:rPr lang="en-US" altLang="en-US" dirty="0"/>
              <a:t> of 1 million asset is 1 million*2.2%  = 0.022 million</a:t>
            </a:r>
          </a:p>
          <a:p>
            <a:r>
              <a:rPr lang="en-US" altLang="en-US" dirty="0"/>
              <a:t>4. The amount of asset the bank can hold </a:t>
            </a:r>
          </a:p>
          <a:p>
            <a:r>
              <a:rPr lang="en-US" altLang="en-US" dirty="0"/>
              <a:t>= 500/0.022 = 22727 million</a:t>
            </a:r>
          </a:p>
          <a:p>
            <a:r>
              <a:rPr lang="en-US" altLang="en-US" dirty="0"/>
              <a:t>5. ROA after CDS payment </a:t>
            </a:r>
          </a:p>
          <a:p>
            <a:r>
              <a:rPr lang="en-US" altLang="en-US" dirty="0"/>
              <a:t>= 5%*90% -20%*2% -2.2% = 1.9%</a:t>
            </a:r>
          </a:p>
          <a:p>
            <a:r>
              <a:rPr lang="en-US" altLang="en-US" dirty="0"/>
              <a:t>6. ROC = ROA*leverage = 1.9%*22727/500</a:t>
            </a:r>
          </a:p>
          <a:p>
            <a:r>
              <a:rPr lang="en-US" altLang="en-US" dirty="0"/>
              <a:t>= 0.864 = 86.4%</a:t>
            </a:r>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68069-E979-7594-A80D-7FBE1F8DDAF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CA4BDC8-3057-A8AA-F8D7-3EF043D43797}"/>
              </a:ext>
            </a:extLst>
          </p:cNvPr>
          <p:cNvSpPr>
            <a:spLocks noGrp="1"/>
          </p:cNvSpPr>
          <p:nvPr>
            <p:ph idx="1"/>
          </p:nvPr>
        </p:nvSpPr>
        <p:spPr/>
        <p:txBody>
          <a:bodyPr/>
          <a:lstStyle/>
          <a:p>
            <a:r>
              <a:rPr lang="en-CA" dirty="0"/>
              <a:t>In 2022, Nobel Prize in Economics was awarded to Ben Bernanke and other two economists.</a:t>
            </a:r>
          </a:p>
          <a:p>
            <a:r>
              <a:rPr lang="en-CA" dirty="0"/>
              <a:t>This award represents the judgement of the mainstream. For details, please refer to</a:t>
            </a:r>
          </a:p>
          <a:p>
            <a:r>
              <a:rPr lang="en-CA" dirty="0">
                <a:hlinkClick r:id="rId2"/>
              </a:rPr>
              <a:t>https://www.nobelprize.org/uploads/2022/10/popular-economicsciencesprize2022.pdf</a:t>
            </a:r>
            <a:endParaRPr lang="en-CA" dirty="0"/>
          </a:p>
          <a:p>
            <a:endParaRPr lang="en-CA" dirty="0"/>
          </a:p>
        </p:txBody>
      </p:sp>
    </p:spTree>
    <p:extLst>
      <p:ext uri="{BB962C8B-B14F-4D97-AF65-F5344CB8AC3E}">
        <p14:creationId xmlns:p14="http://schemas.microsoft.com/office/powerpoint/2010/main" val="20902348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9FABBD9-65C8-4031-B7A3-FD1699D57E86}"/>
              </a:ext>
            </a:extLst>
          </p:cNvPr>
          <p:cNvSpPr>
            <a:spLocks noGrp="1" noChangeArrowheads="1"/>
          </p:cNvSpPr>
          <p:nvPr>
            <p:ph type="title"/>
          </p:nvPr>
        </p:nvSpPr>
        <p:spPr/>
        <p:txBody>
          <a:bodyPr/>
          <a:lstStyle/>
          <a:p>
            <a:endParaRPr lang="en-US" altLang="en-US"/>
          </a:p>
        </p:txBody>
      </p:sp>
      <p:sp>
        <p:nvSpPr>
          <p:cNvPr id="31747" name="Content Placeholder 2">
            <a:extLst>
              <a:ext uri="{FF2B5EF4-FFF2-40B4-BE49-F238E27FC236}">
                <a16:creationId xmlns:a16="http://schemas.microsoft.com/office/drawing/2014/main" id="{ECC30CC2-9B68-4C46-B0A3-BB8540800562}"/>
              </a:ext>
            </a:extLst>
          </p:cNvPr>
          <p:cNvSpPr>
            <a:spLocks noGrp="1" noChangeArrowheads="1"/>
          </p:cNvSpPr>
          <p:nvPr>
            <p:ph idx="1"/>
          </p:nvPr>
        </p:nvSpPr>
        <p:spPr/>
        <p:txBody>
          <a:bodyPr/>
          <a:lstStyle/>
          <a:p>
            <a:r>
              <a:rPr lang="en-US" altLang="en-US" dirty="0"/>
              <a:t>7. The largest amount of loss</a:t>
            </a:r>
          </a:p>
          <a:p>
            <a:r>
              <a:rPr lang="en-US" altLang="en-US" dirty="0"/>
              <a:t>= 22727*(20%+2.2%) = 5045 million</a:t>
            </a:r>
          </a:p>
          <a:p>
            <a:r>
              <a:rPr lang="en-US" altLang="en-US" dirty="0"/>
              <a:t>Where the 20% loss is uninsured and 2.2% is the CDS premium. </a:t>
            </a:r>
          </a:p>
          <a:p>
            <a:r>
              <a:rPr lang="en-US" altLang="en-US" dirty="0"/>
              <a:t>This is about 10 times of the bank’s capital.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F046-2529-4506-822C-6E3FBF931A67}"/>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FE39C752-E267-4394-81FE-0AEB8CBB6CAA}"/>
              </a:ext>
            </a:extLst>
          </p:cNvPr>
          <p:cNvSpPr>
            <a:spLocks noGrp="1"/>
          </p:cNvSpPr>
          <p:nvPr>
            <p:ph idx="1"/>
          </p:nvPr>
        </p:nvSpPr>
        <p:spPr/>
        <p:txBody>
          <a:bodyPr/>
          <a:lstStyle/>
          <a:p>
            <a:r>
              <a:rPr lang="en-CA" dirty="0"/>
              <a:t>CDS contracts are insurance contracts.</a:t>
            </a:r>
          </a:p>
          <a:p>
            <a:r>
              <a:rPr lang="en-CA" dirty="0"/>
              <a:t>With CDS contracts, return on capital increases to 86.4%, from the uninsured 10.5%.</a:t>
            </a:r>
          </a:p>
          <a:p>
            <a:r>
              <a:rPr lang="en-CA" dirty="0"/>
              <a:t>The largest amount of loss increases to 5045 million dollar, from the uninsured 1000 million dollar.   </a:t>
            </a:r>
          </a:p>
        </p:txBody>
      </p:sp>
    </p:spTree>
    <p:extLst>
      <p:ext uri="{BB962C8B-B14F-4D97-AF65-F5344CB8AC3E}">
        <p14:creationId xmlns:p14="http://schemas.microsoft.com/office/powerpoint/2010/main" val="27552051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A580-10A9-4B32-B4DD-3E6B1E76C41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4A9CBAB-E010-4679-B23C-4BF87DF32B3C}"/>
              </a:ext>
            </a:extLst>
          </p:cNvPr>
          <p:cNvSpPr>
            <a:spLocks noGrp="1"/>
          </p:cNvSpPr>
          <p:nvPr>
            <p:ph idx="1"/>
          </p:nvPr>
        </p:nvSpPr>
        <p:spPr/>
        <p:txBody>
          <a:bodyPr/>
          <a:lstStyle/>
          <a:p>
            <a:r>
              <a:rPr lang="en-CA" dirty="0"/>
              <a:t>With insurance, the return on capital increases.</a:t>
            </a:r>
          </a:p>
          <a:p>
            <a:r>
              <a:rPr lang="en-CA" dirty="0"/>
              <a:t>At the same time, the largest amount of loss increases substantially with insurance. </a:t>
            </a:r>
          </a:p>
          <a:p>
            <a:r>
              <a:rPr lang="en-CA" dirty="0"/>
              <a:t>This is because leverage can increase substantially with insurance.</a:t>
            </a:r>
          </a:p>
        </p:txBody>
      </p:sp>
    </p:spTree>
    <p:extLst>
      <p:ext uri="{BB962C8B-B14F-4D97-AF65-F5344CB8AC3E}">
        <p14:creationId xmlns:p14="http://schemas.microsoft.com/office/powerpoint/2010/main" val="15423282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8E5AA4B-8FFE-49D3-848E-98094F7E721A}"/>
              </a:ext>
            </a:extLst>
          </p:cNvPr>
          <p:cNvSpPr>
            <a:spLocks noGrp="1" noChangeArrowheads="1"/>
          </p:cNvSpPr>
          <p:nvPr>
            <p:ph type="title"/>
          </p:nvPr>
        </p:nvSpPr>
        <p:spPr/>
        <p:txBody>
          <a:bodyPr/>
          <a:lstStyle/>
          <a:p>
            <a:pPr eaLnBrk="1" hangingPunct="1"/>
            <a:r>
              <a:rPr lang="en-US" altLang="en-US" dirty="0"/>
              <a:t>4. Theory of regulation</a:t>
            </a:r>
          </a:p>
        </p:txBody>
      </p:sp>
      <p:sp>
        <p:nvSpPr>
          <p:cNvPr id="43011" name="Rectangle 3">
            <a:extLst>
              <a:ext uri="{FF2B5EF4-FFF2-40B4-BE49-F238E27FC236}">
                <a16:creationId xmlns:a16="http://schemas.microsoft.com/office/drawing/2014/main" id="{B4ACA43C-17C9-4D8E-B205-7005D4A32B51}"/>
              </a:ext>
            </a:extLst>
          </p:cNvPr>
          <p:cNvSpPr>
            <a:spLocks noGrp="1" noChangeArrowheads="1"/>
          </p:cNvSpPr>
          <p:nvPr>
            <p:ph type="body" idx="1"/>
          </p:nvPr>
        </p:nvSpPr>
        <p:spPr/>
        <p:txBody>
          <a:bodyPr/>
          <a:lstStyle/>
          <a:p>
            <a:pPr eaLnBrk="1" hangingPunct="1">
              <a:lnSpc>
                <a:spcPct val="90000"/>
              </a:lnSpc>
            </a:pPr>
            <a:r>
              <a:rPr lang="en-US" altLang="zh-CN" sz="2800" dirty="0">
                <a:ea typeface="SimSun" panose="02010600030101010101" pitchFamily="2" charset="-122"/>
              </a:rPr>
              <a:t>From the mainstream economic theory, unregulated free markets are usually optimal.</a:t>
            </a:r>
          </a:p>
          <a:p>
            <a:pPr eaLnBrk="1" hangingPunct="1">
              <a:lnSpc>
                <a:spcPct val="90000"/>
              </a:lnSpc>
            </a:pPr>
            <a:r>
              <a:rPr lang="en-US" altLang="zh-CN" sz="2800" dirty="0">
                <a:ea typeface="SimSun" panose="02010600030101010101" pitchFamily="2" charset="-122"/>
              </a:rPr>
              <a:t>Regulation is warranted only when the market is imperfect. </a:t>
            </a:r>
          </a:p>
          <a:p>
            <a:pPr eaLnBrk="1" hangingPunct="1">
              <a:lnSpc>
                <a:spcPct val="90000"/>
              </a:lnSpc>
            </a:pPr>
            <a:r>
              <a:rPr lang="en-US" altLang="zh-CN" sz="2800" dirty="0">
                <a:ea typeface="SimSun" panose="02010600030101010101" pitchFamily="2" charset="-122"/>
              </a:rPr>
              <a:t>With time and effort, the financial markets will become more and more perfect over time, at least in the developed markets.</a:t>
            </a:r>
          </a:p>
          <a:p>
            <a:pPr eaLnBrk="1" hangingPunct="1">
              <a:lnSpc>
                <a:spcPct val="90000"/>
              </a:lnSpc>
            </a:pPr>
            <a:r>
              <a:rPr lang="en-US" altLang="zh-CN" sz="2800" dirty="0">
                <a:ea typeface="SimSun" panose="02010600030101010101" pitchFamily="2" charset="-122"/>
              </a:rPr>
              <a:t>2008 financial crisis was a surprise to many people because they think the developed markets are very close to perfect market.</a:t>
            </a:r>
          </a:p>
          <a:p>
            <a:pPr eaLnBrk="1" hangingPunct="1">
              <a:lnSpc>
                <a:spcPct val="90000"/>
              </a:lnSpc>
            </a:pPr>
            <a:endParaRPr lang="en-US" altLang="zh-CN" sz="2800" dirty="0">
              <a:ea typeface="SimSun" panose="02010600030101010101" pitchFamily="2" charset="-122"/>
            </a:endParaRPr>
          </a:p>
          <a:p>
            <a:pPr eaLnBrk="1" hangingPunct="1">
              <a:lnSpc>
                <a:spcPct val="90000"/>
              </a:lnSpc>
            </a:pPr>
            <a:endParaRPr lang="en-US" altLang="zh-CN" sz="2800" dirty="0">
              <a:ea typeface="SimSun" panose="02010600030101010101" pitchFamily="2" charset="-122"/>
            </a:endParaRPr>
          </a:p>
        </p:txBody>
      </p:sp>
    </p:spTree>
    <p:extLst>
      <p:ext uri="{BB962C8B-B14F-4D97-AF65-F5344CB8AC3E}">
        <p14:creationId xmlns:p14="http://schemas.microsoft.com/office/powerpoint/2010/main" val="4522745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ED1A-2644-4EE1-984B-8479EAA12206}"/>
              </a:ext>
            </a:extLst>
          </p:cNvPr>
          <p:cNvSpPr>
            <a:spLocks noGrp="1"/>
          </p:cNvSpPr>
          <p:nvPr>
            <p:ph type="title"/>
          </p:nvPr>
        </p:nvSpPr>
        <p:spPr/>
        <p:txBody>
          <a:bodyPr/>
          <a:lstStyle/>
          <a:p>
            <a:r>
              <a:rPr lang="en-US" altLang="en-US" dirty="0"/>
              <a:t>On the concept of perfectness</a:t>
            </a:r>
            <a:endParaRPr lang="en-CA" dirty="0"/>
          </a:p>
        </p:txBody>
      </p:sp>
      <p:sp>
        <p:nvSpPr>
          <p:cNvPr id="3" name="Content Placeholder 2">
            <a:extLst>
              <a:ext uri="{FF2B5EF4-FFF2-40B4-BE49-F238E27FC236}">
                <a16:creationId xmlns:a16="http://schemas.microsoft.com/office/drawing/2014/main" id="{E9A86C98-DCAD-4731-9154-2D416351EFF3}"/>
              </a:ext>
            </a:extLst>
          </p:cNvPr>
          <p:cNvSpPr>
            <a:spLocks noGrp="1"/>
          </p:cNvSpPr>
          <p:nvPr>
            <p:ph idx="1"/>
          </p:nvPr>
        </p:nvSpPr>
        <p:spPr/>
        <p:txBody>
          <a:bodyPr/>
          <a:lstStyle/>
          <a:p>
            <a:r>
              <a:rPr lang="en-CA" dirty="0"/>
              <a:t>Different plyers in a system have different interests.</a:t>
            </a:r>
          </a:p>
          <a:p>
            <a:r>
              <a:rPr lang="en-CA" dirty="0"/>
              <a:t>A system that is better for some players will be worse for other players.</a:t>
            </a:r>
          </a:p>
          <a:p>
            <a:r>
              <a:rPr lang="en-CA" dirty="0"/>
              <a:t>There is no such a thing called perfect market.</a:t>
            </a:r>
          </a:p>
          <a:p>
            <a:r>
              <a:rPr lang="en-CA" dirty="0"/>
              <a:t>The actual social structures are determined by the power balances among different players in a system.</a:t>
            </a:r>
          </a:p>
        </p:txBody>
      </p:sp>
    </p:spTree>
    <p:extLst>
      <p:ext uri="{BB962C8B-B14F-4D97-AF65-F5344CB8AC3E}">
        <p14:creationId xmlns:p14="http://schemas.microsoft.com/office/powerpoint/2010/main" val="27904297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D0D5508-8B19-4CCB-95C3-4BA632599CBE}"/>
              </a:ext>
            </a:extLst>
          </p:cNvPr>
          <p:cNvSpPr>
            <a:spLocks noGrp="1" noChangeArrowheads="1"/>
          </p:cNvSpPr>
          <p:nvPr>
            <p:ph type="title"/>
          </p:nvPr>
        </p:nvSpPr>
        <p:spPr/>
        <p:txBody>
          <a:bodyPr/>
          <a:lstStyle/>
          <a:p>
            <a:pPr eaLnBrk="1" hangingPunct="1"/>
            <a:r>
              <a:rPr lang="en-US" altLang="en-US" dirty="0"/>
              <a:t>Analogy to biology</a:t>
            </a:r>
          </a:p>
        </p:txBody>
      </p:sp>
      <p:sp>
        <p:nvSpPr>
          <p:cNvPr id="44035" name="Rectangle 3">
            <a:extLst>
              <a:ext uri="{FF2B5EF4-FFF2-40B4-BE49-F238E27FC236}">
                <a16:creationId xmlns:a16="http://schemas.microsoft.com/office/drawing/2014/main" id="{22E5B1DC-E9E1-4337-BFF6-23E7F37FE68F}"/>
              </a:ext>
            </a:extLst>
          </p:cNvPr>
          <p:cNvSpPr>
            <a:spLocks noGrp="1" noChangeArrowheads="1"/>
          </p:cNvSpPr>
          <p:nvPr>
            <p:ph type="body" idx="1"/>
          </p:nvPr>
        </p:nvSpPr>
        <p:spPr/>
        <p:txBody>
          <a:bodyPr/>
          <a:lstStyle/>
          <a:p>
            <a:pPr eaLnBrk="1" hangingPunct="1"/>
            <a:r>
              <a:rPr lang="en-US" altLang="en-US" sz="2800" dirty="0"/>
              <a:t>The situation in economic theory is analogous to the state of biology before Darwin. </a:t>
            </a:r>
          </a:p>
          <a:p>
            <a:pPr eaLnBrk="1" hangingPunct="1"/>
            <a:r>
              <a:rPr lang="en-US" altLang="en-US" sz="2800" dirty="0"/>
              <a:t>“In the old system, each species was imagined to have been created according to some ideal type. Variation was just so much noise superimposed on the ideal type. After Darwin, the variation itself was seen as real and important, while the notion of an ideal type was recognized as a useless abstraction.”  (Robert </a:t>
            </a:r>
            <a:r>
              <a:rPr lang="en-US" altLang="en-US" sz="2800" dirty="0" err="1"/>
              <a:t>Trivers</a:t>
            </a:r>
            <a:r>
              <a:rPr lang="en-US" altLang="en-US" sz="2800" dirty="0"/>
              <a:t>, 1985, p. 22) </a:t>
            </a:r>
          </a:p>
        </p:txBody>
      </p:sp>
    </p:spTree>
    <p:extLst>
      <p:ext uri="{BB962C8B-B14F-4D97-AF65-F5344CB8AC3E}">
        <p14:creationId xmlns:p14="http://schemas.microsoft.com/office/powerpoint/2010/main" val="18793089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52E60-845F-43B3-8C0A-A778E3B3E55B}"/>
              </a:ext>
            </a:extLst>
          </p:cNvPr>
          <p:cNvSpPr>
            <a:spLocks noGrp="1"/>
          </p:cNvSpPr>
          <p:nvPr>
            <p:ph type="title"/>
          </p:nvPr>
        </p:nvSpPr>
        <p:spPr/>
        <p:txBody>
          <a:bodyPr/>
          <a:lstStyle/>
          <a:p>
            <a:r>
              <a:rPr lang="en-CA" dirty="0"/>
              <a:t>Regulations in organisms and organizations</a:t>
            </a:r>
          </a:p>
        </p:txBody>
      </p:sp>
      <p:sp>
        <p:nvSpPr>
          <p:cNvPr id="3" name="Content Placeholder 2">
            <a:extLst>
              <a:ext uri="{FF2B5EF4-FFF2-40B4-BE49-F238E27FC236}">
                <a16:creationId xmlns:a16="http://schemas.microsoft.com/office/drawing/2014/main" id="{7D117692-69AB-4D5C-B258-F564D58087A4}"/>
              </a:ext>
            </a:extLst>
          </p:cNvPr>
          <p:cNvSpPr>
            <a:spLocks noGrp="1"/>
          </p:cNvSpPr>
          <p:nvPr>
            <p:ph idx="1"/>
          </p:nvPr>
        </p:nvSpPr>
        <p:spPr/>
        <p:txBody>
          <a:bodyPr/>
          <a:lstStyle/>
          <a:p>
            <a:pPr eaLnBrk="1" hangingPunct="1">
              <a:lnSpc>
                <a:spcPct val="90000"/>
              </a:lnSpc>
            </a:pPr>
            <a:r>
              <a:rPr lang="en-US" altLang="zh-CN" dirty="0">
                <a:ea typeface="SimSun" panose="02010600030101010101" pitchFamily="2" charset="-122"/>
              </a:rPr>
              <a:t>All organisms and organizations regulate their internal environments. </a:t>
            </a:r>
          </a:p>
          <a:p>
            <a:pPr eaLnBrk="1" hangingPunct="1">
              <a:lnSpc>
                <a:spcPct val="90000"/>
              </a:lnSpc>
            </a:pPr>
            <a:r>
              <a:rPr lang="en-US" altLang="zh-CN" dirty="0">
                <a:ea typeface="SimSun" panose="02010600030101010101" pitchFamily="2" charset="-122"/>
              </a:rPr>
              <a:t>Many also regulate their external environments. </a:t>
            </a:r>
          </a:p>
          <a:p>
            <a:pPr eaLnBrk="1" hangingPunct="1">
              <a:lnSpc>
                <a:spcPct val="90000"/>
              </a:lnSpc>
            </a:pPr>
            <a:r>
              <a:rPr lang="en-US" altLang="zh-CN" dirty="0">
                <a:ea typeface="SimSun" panose="02010600030101010101" pitchFamily="2" charset="-122"/>
              </a:rPr>
              <a:t>In general, “higher” organisms and organizations regulate their internal environment more precisely with higher resource expenditure than “lower” organisms and organizations.</a:t>
            </a:r>
            <a:endParaRPr lang="en-CA" dirty="0"/>
          </a:p>
        </p:txBody>
      </p:sp>
    </p:spTree>
    <p:extLst>
      <p:ext uri="{BB962C8B-B14F-4D97-AF65-F5344CB8AC3E}">
        <p14:creationId xmlns:p14="http://schemas.microsoft.com/office/powerpoint/2010/main" val="32698896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9271-3289-48AE-92AA-11E6D017834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447AB79-524F-4339-8002-72ADFF9B98B4}"/>
              </a:ext>
            </a:extLst>
          </p:cNvPr>
          <p:cNvSpPr>
            <a:spLocks noGrp="1"/>
          </p:cNvSpPr>
          <p:nvPr>
            <p:ph idx="1"/>
          </p:nvPr>
        </p:nvSpPr>
        <p:spPr/>
        <p:txBody>
          <a:bodyPr/>
          <a:lstStyle/>
          <a:p>
            <a:r>
              <a:rPr lang="en-CA" dirty="0"/>
              <a:t>This does not mean more regulation is better.</a:t>
            </a:r>
          </a:p>
          <a:p>
            <a:r>
              <a:rPr lang="en-CA" dirty="0"/>
              <a:t>“Higher” organisms are not necessarily better than “lower” organisms. </a:t>
            </a:r>
          </a:p>
          <a:p>
            <a:r>
              <a:rPr lang="en-CA" dirty="0"/>
              <a:t>Each type of organisms adapt to local environment at the moment. </a:t>
            </a:r>
          </a:p>
        </p:txBody>
      </p:sp>
    </p:spTree>
    <p:extLst>
      <p:ext uri="{BB962C8B-B14F-4D97-AF65-F5344CB8AC3E}">
        <p14:creationId xmlns:p14="http://schemas.microsoft.com/office/powerpoint/2010/main" val="40991227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146B3A4-0194-4881-BB0E-22286312B380}"/>
              </a:ext>
            </a:extLst>
          </p:cNvPr>
          <p:cNvSpPr>
            <a:spLocks noGrp="1" noChangeArrowheads="1"/>
          </p:cNvSpPr>
          <p:nvPr>
            <p:ph type="title"/>
          </p:nvPr>
        </p:nvSpPr>
        <p:spPr/>
        <p:txBody>
          <a:bodyPr/>
          <a:lstStyle/>
          <a:p>
            <a:pPr eaLnBrk="1" hangingPunct="1"/>
            <a:r>
              <a:rPr lang="en-US" altLang="en-US" sz="4000"/>
              <a:t>The evolution of regulatory processes</a:t>
            </a:r>
          </a:p>
        </p:txBody>
      </p:sp>
      <p:sp>
        <p:nvSpPr>
          <p:cNvPr id="35843" name="Rectangle 3">
            <a:extLst>
              <a:ext uri="{FF2B5EF4-FFF2-40B4-BE49-F238E27FC236}">
                <a16:creationId xmlns:a16="http://schemas.microsoft.com/office/drawing/2014/main" id="{585AFED2-C39B-4EF8-80C2-BE52DB63F104}"/>
              </a:ext>
            </a:extLst>
          </p:cNvPr>
          <p:cNvSpPr>
            <a:spLocks noGrp="1" noChangeArrowheads="1"/>
          </p:cNvSpPr>
          <p:nvPr>
            <p:ph type="body" idx="1"/>
          </p:nvPr>
        </p:nvSpPr>
        <p:spPr/>
        <p:txBody>
          <a:bodyPr/>
          <a:lstStyle/>
          <a:p>
            <a:pPr eaLnBrk="1" hangingPunct="1"/>
            <a:r>
              <a:rPr lang="en-US" altLang="en-US" dirty="0"/>
              <a:t>Regulatory processes, like all other biological and social processes, are evolving all the time.</a:t>
            </a:r>
          </a:p>
          <a:p>
            <a:pPr eaLnBrk="1" hangingPunct="1"/>
            <a:r>
              <a:rPr lang="en-US" altLang="en-US" dirty="0"/>
              <a:t>Some regulations are initiated to stabilize financial systems or to protect the general public. </a:t>
            </a:r>
          </a:p>
          <a:p>
            <a:pPr eaLnBrk="1" hangingPunct="1"/>
            <a:r>
              <a:rPr lang="en-US" altLang="en-US" dirty="0"/>
              <a:t> Other regulations are initiated to restrict further entry to protect the existing players in the field.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8EAC-8479-4608-97BC-F573763AB9B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577FF14-324A-4FFD-9A6C-99B5B9BF47F7}"/>
              </a:ext>
            </a:extLst>
          </p:cNvPr>
          <p:cNvSpPr>
            <a:spLocks noGrp="1"/>
          </p:cNvSpPr>
          <p:nvPr>
            <p:ph idx="1"/>
          </p:nvPr>
        </p:nvSpPr>
        <p:spPr/>
        <p:txBody>
          <a:bodyPr/>
          <a:lstStyle/>
          <a:p>
            <a:r>
              <a:rPr lang="en-US" altLang="en-US" dirty="0"/>
              <a:t>The interests of the industries are more concentrated.</a:t>
            </a:r>
          </a:p>
          <a:p>
            <a:r>
              <a:rPr lang="en-US" altLang="en-US" dirty="0"/>
              <a:t>The interests of the general public are more diffuse.</a:t>
            </a:r>
          </a:p>
          <a:p>
            <a:r>
              <a:rPr lang="en-US" altLang="en-US" dirty="0"/>
              <a:t>The industries have greater incentives to influence the regulatory systems than the general public.</a:t>
            </a:r>
          </a:p>
          <a:p>
            <a:r>
              <a:rPr lang="en-US" altLang="en-US" dirty="0"/>
              <a:t>Over time, regulations generally evolve to serve the interest of the industries themselves instead of the general public.</a:t>
            </a:r>
          </a:p>
        </p:txBody>
      </p:sp>
    </p:spTree>
    <p:extLst>
      <p:ext uri="{BB962C8B-B14F-4D97-AF65-F5344CB8AC3E}">
        <p14:creationId xmlns:p14="http://schemas.microsoft.com/office/powerpoint/2010/main" val="336907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DD836-F042-13A4-FCFB-678A200F70A8}"/>
              </a:ext>
            </a:extLst>
          </p:cNvPr>
          <p:cNvSpPr>
            <a:spLocks noGrp="1"/>
          </p:cNvSpPr>
          <p:nvPr>
            <p:ph type="title"/>
          </p:nvPr>
        </p:nvSpPr>
        <p:spPr/>
        <p:txBody>
          <a:bodyPr/>
          <a:lstStyle/>
          <a:p>
            <a:r>
              <a:rPr lang="en-CA" dirty="0"/>
              <a:t>Possible presentation or essay topics</a:t>
            </a:r>
          </a:p>
        </p:txBody>
      </p:sp>
      <p:sp>
        <p:nvSpPr>
          <p:cNvPr id="3" name="Content Placeholder 2">
            <a:extLst>
              <a:ext uri="{FF2B5EF4-FFF2-40B4-BE49-F238E27FC236}">
                <a16:creationId xmlns:a16="http://schemas.microsoft.com/office/drawing/2014/main" id="{BCEA3465-536A-BA2D-D15D-3A62EE8B0B82}"/>
              </a:ext>
            </a:extLst>
          </p:cNvPr>
          <p:cNvSpPr>
            <a:spLocks noGrp="1"/>
          </p:cNvSpPr>
          <p:nvPr>
            <p:ph idx="1"/>
          </p:nvPr>
        </p:nvSpPr>
        <p:spPr/>
        <p:txBody>
          <a:bodyPr/>
          <a:lstStyle/>
          <a:p>
            <a:endParaRPr lang="en-CA" sz="2800" dirty="0"/>
          </a:p>
          <a:p>
            <a:pPr algn="l">
              <a:spcAft>
                <a:spcPts val="800"/>
              </a:spcAft>
            </a:pPr>
            <a:r>
              <a:rPr lang="en-US" sz="2800" b="0" i="0" dirty="0">
                <a:solidFill>
                  <a:srgbClr val="000000"/>
                </a:solidFill>
                <a:effectLst/>
                <a:latin typeface="Calibri" panose="020F0502020204030204" pitchFamily="34" charset="0"/>
              </a:rPr>
              <a:t>compare views expressed in the documentary Inside Job and this year’s Nobel prize in economics. The video Inside Job can be found at </a:t>
            </a:r>
          </a:p>
          <a:p>
            <a:pPr algn="l">
              <a:spcAft>
                <a:spcPts val="800"/>
              </a:spcAft>
            </a:pPr>
            <a:r>
              <a:rPr lang="en-US" sz="2800" b="0" i="0" dirty="0">
                <a:solidFill>
                  <a:srgbClr val="000000"/>
                </a:solidFill>
                <a:effectLst/>
                <a:latin typeface="Calibri" panose="020F0502020204030204" pitchFamily="34" charset="0"/>
                <a:hlinkClick r:id="rId2"/>
              </a:rPr>
              <a:t>https://www.youtube.com/watch?v=T2IaJwkqgPk</a:t>
            </a:r>
            <a:r>
              <a:rPr lang="en-US" sz="2800" b="0" i="0" dirty="0">
                <a:solidFill>
                  <a:srgbClr val="000000"/>
                </a:solidFill>
                <a:effectLst/>
                <a:latin typeface="Calibri" panose="020F0502020204030204" pitchFamily="34" charset="0"/>
              </a:rPr>
              <a:t> </a:t>
            </a:r>
          </a:p>
          <a:p>
            <a:pPr algn="l">
              <a:spcAft>
                <a:spcPts val="800"/>
              </a:spcAft>
            </a:pPr>
            <a:r>
              <a:rPr lang="en-US" sz="2800" b="0" i="0" dirty="0">
                <a:solidFill>
                  <a:srgbClr val="000000"/>
                </a:solidFill>
                <a:effectLst/>
                <a:latin typeface="Calibri" panose="020F0502020204030204" pitchFamily="34" charset="0"/>
              </a:rPr>
              <a:t>The Nobel Committee statement can be found at </a:t>
            </a:r>
          </a:p>
          <a:p>
            <a:pPr algn="l">
              <a:spcAft>
                <a:spcPts val="800"/>
              </a:spcAft>
            </a:pPr>
            <a:r>
              <a:rPr lang="en-US" sz="2800" b="0" i="0" dirty="0">
                <a:solidFill>
                  <a:srgbClr val="000000"/>
                </a:solidFill>
                <a:effectLst/>
                <a:latin typeface="Calibri" panose="020F0502020204030204" pitchFamily="34" charset="0"/>
                <a:hlinkClick r:id="rId3"/>
              </a:rPr>
              <a:t>https://www.nobelprize.org/uploads/2022/10/popular-economicsciencesprize2022.pdf</a:t>
            </a:r>
            <a:r>
              <a:rPr lang="en-US" sz="2800" b="0" i="0" dirty="0">
                <a:solidFill>
                  <a:srgbClr val="000000"/>
                </a:solidFill>
                <a:effectLst/>
                <a:latin typeface="Calibri" panose="020F0502020204030204" pitchFamily="34" charset="0"/>
              </a:rPr>
              <a:t> </a:t>
            </a:r>
          </a:p>
          <a:p>
            <a:endParaRPr lang="en-CA" sz="2800" dirty="0"/>
          </a:p>
        </p:txBody>
      </p:sp>
    </p:spTree>
    <p:extLst>
      <p:ext uri="{BB962C8B-B14F-4D97-AF65-F5344CB8AC3E}">
        <p14:creationId xmlns:p14="http://schemas.microsoft.com/office/powerpoint/2010/main" val="35522079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5CAFE15-CBA5-44D1-A99A-E0D46343F3F9}"/>
              </a:ext>
            </a:extLst>
          </p:cNvPr>
          <p:cNvSpPr>
            <a:spLocks noGrp="1" noChangeArrowheads="1"/>
          </p:cNvSpPr>
          <p:nvPr>
            <p:ph type="title"/>
          </p:nvPr>
        </p:nvSpPr>
        <p:spPr/>
        <p:txBody>
          <a:bodyPr/>
          <a:lstStyle/>
          <a:p>
            <a:pPr eaLnBrk="1" hangingPunct="1"/>
            <a:r>
              <a:rPr lang="en-US" altLang="en-US" dirty="0"/>
              <a:t>Two Examples on the Evolution of Regulations</a:t>
            </a:r>
          </a:p>
        </p:txBody>
      </p:sp>
      <p:sp>
        <p:nvSpPr>
          <p:cNvPr id="36867" name="Rectangle 3">
            <a:extLst>
              <a:ext uri="{FF2B5EF4-FFF2-40B4-BE49-F238E27FC236}">
                <a16:creationId xmlns:a16="http://schemas.microsoft.com/office/drawing/2014/main" id="{B523D69E-D849-420D-AD70-66006ACEF8F3}"/>
              </a:ext>
            </a:extLst>
          </p:cNvPr>
          <p:cNvSpPr>
            <a:spLocks noGrp="1" noChangeArrowheads="1"/>
          </p:cNvSpPr>
          <p:nvPr>
            <p:ph type="body" idx="1"/>
          </p:nvPr>
        </p:nvSpPr>
        <p:spPr/>
        <p:txBody>
          <a:bodyPr/>
          <a:lstStyle/>
          <a:p>
            <a:pPr eaLnBrk="1" hangingPunct="1"/>
            <a:r>
              <a:rPr lang="en-US" altLang="en-US" dirty="0"/>
              <a:t>1. Deposit insurance</a:t>
            </a:r>
          </a:p>
          <a:p>
            <a:pPr eaLnBrk="1" hangingPunct="1"/>
            <a:r>
              <a:rPr lang="en-US" altLang="en-US" dirty="0"/>
              <a:t>Original purpose</a:t>
            </a:r>
          </a:p>
          <a:p>
            <a:pPr lvl="1" eaLnBrk="1" hangingPunct="1"/>
            <a:r>
              <a:rPr lang="en-US" altLang="en-US" dirty="0"/>
              <a:t>Protect unsophisticated small depositors</a:t>
            </a:r>
          </a:p>
          <a:p>
            <a:pPr eaLnBrk="1" hangingPunct="1"/>
            <a:r>
              <a:rPr lang="en-US" altLang="en-US" dirty="0"/>
              <a:t>Evolved function</a:t>
            </a:r>
          </a:p>
          <a:p>
            <a:pPr lvl="1" eaLnBrk="1" hangingPunct="1"/>
            <a:r>
              <a:rPr lang="en-US" altLang="en-US" dirty="0"/>
              <a:t>Protect sophisticated large market players</a:t>
            </a:r>
          </a:p>
          <a:p>
            <a:pPr lvl="1" eaLnBrk="1" hangingPunct="1"/>
            <a:r>
              <a:rPr lang="en-US" altLang="en-US" dirty="0"/>
              <a:t>Bail out large financial institutions engaging in highly leveraged businesses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3ED57BD-7536-4E23-B1A0-4C21903CA235}"/>
              </a:ext>
            </a:extLst>
          </p:cNvPr>
          <p:cNvSpPr>
            <a:spLocks noGrp="1" noChangeArrowheads="1"/>
          </p:cNvSpPr>
          <p:nvPr>
            <p:ph type="title"/>
          </p:nvPr>
        </p:nvSpPr>
        <p:spPr/>
        <p:txBody>
          <a:bodyPr/>
          <a:lstStyle/>
          <a:p>
            <a:pPr eaLnBrk="1" hangingPunct="1"/>
            <a:endParaRPr lang="en-US" altLang="en-US"/>
          </a:p>
        </p:txBody>
      </p:sp>
      <p:sp>
        <p:nvSpPr>
          <p:cNvPr id="37891" name="Rectangle 3">
            <a:extLst>
              <a:ext uri="{FF2B5EF4-FFF2-40B4-BE49-F238E27FC236}">
                <a16:creationId xmlns:a16="http://schemas.microsoft.com/office/drawing/2014/main" id="{B9C04ABC-87B0-47B8-A0E4-CFC3651A9A00}"/>
              </a:ext>
            </a:extLst>
          </p:cNvPr>
          <p:cNvSpPr>
            <a:spLocks noGrp="1" noChangeArrowheads="1"/>
          </p:cNvSpPr>
          <p:nvPr>
            <p:ph type="body" idx="1"/>
          </p:nvPr>
        </p:nvSpPr>
        <p:spPr/>
        <p:txBody>
          <a:bodyPr/>
          <a:lstStyle/>
          <a:p>
            <a:pPr eaLnBrk="1" hangingPunct="1"/>
            <a:r>
              <a:rPr lang="en-US" altLang="en-US" dirty="0"/>
              <a:t> 2. </a:t>
            </a:r>
            <a:r>
              <a:rPr lang="en-US" altLang="en-US" dirty="0" err="1"/>
              <a:t>VaR</a:t>
            </a:r>
            <a:r>
              <a:rPr lang="en-US" altLang="en-US" dirty="0"/>
              <a:t> (Value at risk) </a:t>
            </a:r>
          </a:p>
          <a:p>
            <a:pPr eaLnBrk="1" hangingPunct="1"/>
            <a:r>
              <a:rPr lang="en-US" altLang="en-US" dirty="0"/>
              <a:t>It evolved from a risk management tool into a profit generating tool for financial institutions.</a:t>
            </a:r>
          </a:p>
          <a:p>
            <a:pPr eaLnBrk="1" hangingPunct="1"/>
            <a:r>
              <a:rPr lang="en-US" altLang="en-US" dirty="0"/>
              <a:t> Gradually the measurement of </a:t>
            </a:r>
            <a:r>
              <a:rPr lang="en-US" altLang="en-US" dirty="0" err="1"/>
              <a:t>VaR</a:t>
            </a:r>
            <a:r>
              <a:rPr lang="en-US" altLang="en-US" dirty="0"/>
              <a:t> masks of the true risk of the financial institutions.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C097-D9FB-419F-9F68-61499ACC7DC3}"/>
              </a:ext>
            </a:extLst>
          </p:cNvPr>
          <p:cNvSpPr>
            <a:spLocks noGrp="1"/>
          </p:cNvSpPr>
          <p:nvPr>
            <p:ph type="title"/>
          </p:nvPr>
        </p:nvSpPr>
        <p:spPr/>
        <p:txBody>
          <a:bodyPr/>
          <a:lstStyle/>
          <a:p>
            <a:r>
              <a:rPr lang="en-CA" dirty="0"/>
              <a:t>Some examples of regulatory systems</a:t>
            </a:r>
          </a:p>
        </p:txBody>
      </p:sp>
      <p:sp>
        <p:nvSpPr>
          <p:cNvPr id="3" name="Content Placeholder 2">
            <a:extLst>
              <a:ext uri="{FF2B5EF4-FFF2-40B4-BE49-F238E27FC236}">
                <a16:creationId xmlns:a16="http://schemas.microsoft.com/office/drawing/2014/main" id="{F5EE1665-D95F-4D3A-98C4-3B108AFEF0CE}"/>
              </a:ext>
            </a:extLst>
          </p:cNvPr>
          <p:cNvSpPr>
            <a:spLocks noGrp="1"/>
          </p:cNvSpPr>
          <p:nvPr>
            <p:ph idx="1"/>
          </p:nvPr>
        </p:nvSpPr>
        <p:spPr/>
        <p:txBody>
          <a:bodyPr/>
          <a:lstStyle/>
          <a:p>
            <a:r>
              <a:rPr lang="en-CA" dirty="0"/>
              <a:t>In the following, we will discuss some examples of regulatory systems.</a:t>
            </a:r>
          </a:p>
          <a:p>
            <a:r>
              <a:rPr lang="en-CA" dirty="0"/>
              <a:t>These examples will illustrate the dynamic nature of regulations.</a:t>
            </a:r>
          </a:p>
        </p:txBody>
      </p:sp>
    </p:spTree>
    <p:extLst>
      <p:ext uri="{BB962C8B-B14F-4D97-AF65-F5344CB8AC3E}">
        <p14:creationId xmlns:p14="http://schemas.microsoft.com/office/powerpoint/2010/main" val="19555477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510126F-BFBF-45C7-A947-7CECEE88F934}"/>
              </a:ext>
            </a:extLst>
          </p:cNvPr>
          <p:cNvSpPr>
            <a:spLocks noGrp="1" noChangeArrowheads="1"/>
          </p:cNvSpPr>
          <p:nvPr>
            <p:ph type="title"/>
          </p:nvPr>
        </p:nvSpPr>
        <p:spPr/>
        <p:txBody>
          <a:bodyPr/>
          <a:lstStyle/>
          <a:p>
            <a:pPr eaLnBrk="1" hangingPunct="1"/>
            <a:r>
              <a:rPr lang="en-US" altLang="en-US" dirty="0"/>
              <a:t>Immune systems</a:t>
            </a:r>
          </a:p>
        </p:txBody>
      </p:sp>
      <p:sp>
        <p:nvSpPr>
          <p:cNvPr id="39939" name="Content Placeholder 2">
            <a:extLst>
              <a:ext uri="{FF2B5EF4-FFF2-40B4-BE49-F238E27FC236}">
                <a16:creationId xmlns:a16="http://schemas.microsoft.com/office/drawing/2014/main" id="{F6FFDCD9-8616-4E77-9281-6F9298190C32}"/>
              </a:ext>
            </a:extLst>
          </p:cNvPr>
          <p:cNvSpPr>
            <a:spLocks noGrp="1" noChangeArrowheads="1"/>
          </p:cNvSpPr>
          <p:nvPr>
            <p:ph idx="1"/>
          </p:nvPr>
        </p:nvSpPr>
        <p:spPr/>
        <p:txBody>
          <a:bodyPr/>
          <a:lstStyle/>
          <a:p>
            <a:pPr eaLnBrk="1" hangingPunct="1"/>
            <a:r>
              <a:rPr lang="en-US" altLang="en-US" sz="2800" dirty="0"/>
              <a:t>Immune systems aim to regulate internal environment.</a:t>
            </a:r>
          </a:p>
          <a:p>
            <a:pPr eaLnBrk="1" hangingPunct="1"/>
            <a:r>
              <a:rPr lang="en-US" altLang="en-US" sz="2800" dirty="0"/>
              <a:t>They attempt to recognize and destroy invading microbes and other foreign substances. </a:t>
            </a:r>
          </a:p>
          <a:p>
            <a:pPr eaLnBrk="1" hangingPunct="1"/>
            <a:r>
              <a:rPr lang="en-US" altLang="en-US" sz="2800" dirty="0"/>
              <a:t>They attempt to destroy internal but malfunctioned parts, such as cancer cells. </a:t>
            </a:r>
          </a:p>
          <a:p>
            <a:pPr eaLnBrk="1" hangingPunct="1"/>
            <a:r>
              <a:rPr lang="en-US" altLang="en-US" sz="2800" dirty="0"/>
              <a:t>At the same time, they try to avoid attacking own tissues and organs.</a:t>
            </a:r>
          </a:p>
          <a:p>
            <a:pPr eaLnBrk="1" hangingPunct="1"/>
            <a:endParaRPr lang="en-US" altLang="en-US" sz="2800" dirty="0"/>
          </a:p>
          <a:p>
            <a:pPr eaLnBrk="1" hangingPunct="1"/>
            <a:endParaRPr lang="en-US" altLang="en-US" sz="28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0E636-6FB7-491E-8BB3-A1A29C2A67D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0068575-13E9-46F7-874D-75E36FB83907}"/>
              </a:ext>
            </a:extLst>
          </p:cNvPr>
          <p:cNvSpPr>
            <a:spLocks noGrp="1"/>
          </p:cNvSpPr>
          <p:nvPr>
            <p:ph idx="1"/>
          </p:nvPr>
        </p:nvSpPr>
        <p:spPr/>
        <p:txBody>
          <a:bodyPr/>
          <a:lstStyle/>
          <a:p>
            <a:pPr eaLnBrk="1" hangingPunct="1"/>
            <a:r>
              <a:rPr lang="en-US" altLang="en-US" dirty="0"/>
              <a:t>Microbes change to evade attacks from immune systems</a:t>
            </a:r>
          </a:p>
          <a:p>
            <a:pPr eaLnBrk="1" hangingPunct="1"/>
            <a:r>
              <a:rPr lang="en-US" altLang="en-US" dirty="0"/>
              <a:t>“prefect market” is never achieved inside human body. Immune systems always change to respond to outside changes.</a:t>
            </a:r>
          </a:p>
          <a:p>
            <a:pPr eaLnBrk="1" hangingPunct="1"/>
            <a:r>
              <a:rPr lang="en-US" altLang="en-US" dirty="0"/>
              <a:t> Similarly, optimal regulation in financial market never exists. Operators’ activities will change according to regulations. </a:t>
            </a:r>
            <a:endParaRPr lang="en-CA" dirty="0"/>
          </a:p>
        </p:txBody>
      </p:sp>
    </p:spTree>
    <p:extLst>
      <p:ext uri="{BB962C8B-B14F-4D97-AF65-F5344CB8AC3E}">
        <p14:creationId xmlns:p14="http://schemas.microsoft.com/office/powerpoint/2010/main" val="24244091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34EE2605-F33A-420D-818E-2BE69CF26443}"/>
              </a:ext>
            </a:extLst>
          </p:cNvPr>
          <p:cNvSpPr>
            <a:spLocks noGrp="1" noChangeArrowheads="1"/>
          </p:cNvSpPr>
          <p:nvPr>
            <p:ph type="title"/>
          </p:nvPr>
        </p:nvSpPr>
        <p:spPr/>
        <p:txBody>
          <a:bodyPr/>
          <a:lstStyle/>
          <a:p>
            <a:endParaRPr lang="en-US" altLang="en-US"/>
          </a:p>
        </p:txBody>
      </p:sp>
      <p:sp>
        <p:nvSpPr>
          <p:cNvPr id="40963" name="Content Placeholder 2">
            <a:extLst>
              <a:ext uri="{FF2B5EF4-FFF2-40B4-BE49-F238E27FC236}">
                <a16:creationId xmlns:a16="http://schemas.microsoft.com/office/drawing/2014/main" id="{E6195491-6B13-4421-B1B0-B21E0AC02D97}"/>
              </a:ext>
            </a:extLst>
          </p:cNvPr>
          <p:cNvSpPr>
            <a:spLocks noGrp="1" noChangeArrowheads="1"/>
          </p:cNvSpPr>
          <p:nvPr>
            <p:ph idx="1"/>
          </p:nvPr>
        </p:nvSpPr>
        <p:spPr/>
        <p:txBody>
          <a:bodyPr/>
          <a:lstStyle/>
          <a:p>
            <a:r>
              <a:rPr lang="en-US" altLang="en-US" dirty="0"/>
              <a:t>Clever invaders often mimic the structures of cells of the host. </a:t>
            </a:r>
          </a:p>
          <a:p>
            <a:r>
              <a:rPr lang="en-US" altLang="en-US" dirty="0"/>
              <a:t>Similarly, the best way to rob a bank is to own a bank. </a:t>
            </a:r>
          </a:p>
          <a:p>
            <a:r>
              <a:rPr lang="en-US" altLang="en-US" dirty="0"/>
              <a:t>William Black (2005): The Best Way to Rob a Bank Is to Own One: How Corporate Executives and Politicians Looted the S&amp;L Industry</a:t>
            </a:r>
          </a:p>
          <a:p>
            <a:endParaRPr lang="en-US" altLang="en-US" dirty="0"/>
          </a:p>
          <a:p>
            <a:endParaRPr lang="en-US"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CA9283BE-0F90-4A87-8115-CCFBF75F1D99}"/>
              </a:ext>
            </a:extLst>
          </p:cNvPr>
          <p:cNvSpPr>
            <a:spLocks noGrp="1" noChangeArrowheads="1"/>
          </p:cNvSpPr>
          <p:nvPr>
            <p:ph type="title"/>
          </p:nvPr>
        </p:nvSpPr>
        <p:spPr/>
        <p:txBody>
          <a:bodyPr/>
          <a:lstStyle/>
          <a:p>
            <a:pPr eaLnBrk="1" hangingPunct="1"/>
            <a:r>
              <a:rPr lang="en-US" altLang="en-US"/>
              <a:t>Mammals and Grasses</a:t>
            </a:r>
          </a:p>
        </p:txBody>
      </p:sp>
      <p:sp>
        <p:nvSpPr>
          <p:cNvPr id="45059" name="Rectangle 3">
            <a:extLst>
              <a:ext uri="{FF2B5EF4-FFF2-40B4-BE49-F238E27FC236}">
                <a16:creationId xmlns:a16="http://schemas.microsoft.com/office/drawing/2014/main" id="{C487AE85-633C-4C63-B476-1E694BD5AF03}"/>
              </a:ext>
            </a:extLst>
          </p:cNvPr>
          <p:cNvSpPr>
            <a:spLocks noGrp="1" noChangeArrowheads="1"/>
          </p:cNvSpPr>
          <p:nvPr>
            <p:ph type="body" idx="1"/>
          </p:nvPr>
        </p:nvSpPr>
        <p:spPr/>
        <p:txBody>
          <a:bodyPr/>
          <a:lstStyle/>
          <a:p>
            <a:pPr eaLnBrk="1" hangingPunct="1">
              <a:lnSpc>
                <a:spcPct val="90000"/>
              </a:lnSpc>
            </a:pPr>
            <a:r>
              <a:rPr lang="en-US" altLang="en-US" dirty="0"/>
              <a:t>Grasses first appeared on the earth about sixty million years ago, around the time when dinosaurs went extinct. </a:t>
            </a:r>
          </a:p>
          <a:p>
            <a:pPr eaLnBrk="1" hangingPunct="1">
              <a:lnSpc>
                <a:spcPct val="90000"/>
              </a:lnSpc>
            </a:pPr>
            <a:r>
              <a:rPr lang="en-US" altLang="en-US" dirty="0"/>
              <a:t>The extinction of dinosaurs provided mammals with wide open ecological niches.</a:t>
            </a:r>
          </a:p>
          <a:p>
            <a:pPr eaLnBrk="1" hangingPunct="1">
              <a:lnSpc>
                <a:spcPct val="90000"/>
              </a:lnSpc>
            </a:pPr>
            <a:r>
              <a:rPr lang="en-US" altLang="en-US" dirty="0"/>
              <a:t> Mammals multiplied rapidly.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7247C-1F7F-4987-828B-5574577E29D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3F5570D-34B7-43D4-9B13-C757BD4B1DC4}"/>
              </a:ext>
            </a:extLst>
          </p:cNvPr>
          <p:cNvSpPr>
            <a:spLocks noGrp="1"/>
          </p:cNvSpPr>
          <p:nvPr>
            <p:ph idx="1"/>
          </p:nvPr>
        </p:nvSpPr>
        <p:spPr/>
        <p:txBody>
          <a:bodyPr/>
          <a:lstStyle/>
          <a:p>
            <a:r>
              <a:rPr lang="en-US" altLang="en-US" dirty="0"/>
              <a:t>Mammals, as warm blooded animals, have much higher metabolic rates than cold blood animals. </a:t>
            </a:r>
          </a:p>
          <a:p>
            <a:r>
              <a:rPr lang="en-US" altLang="en-US" dirty="0"/>
              <a:t>Fast growing grasses can provide more energy than trees. </a:t>
            </a:r>
          </a:p>
          <a:p>
            <a:r>
              <a:rPr lang="en-US" altLang="en-US" dirty="0"/>
              <a:t>Hence the spread of grasses will benefit mammals.</a:t>
            </a:r>
            <a:endParaRPr lang="en-CA" dirty="0"/>
          </a:p>
        </p:txBody>
      </p:sp>
    </p:spTree>
    <p:extLst>
      <p:ext uri="{BB962C8B-B14F-4D97-AF65-F5344CB8AC3E}">
        <p14:creationId xmlns:p14="http://schemas.microsoft.com/office/powerpoint/2010/main" val="26274175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1B78E-B75E-4DDA-B303-95796CF638D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6398DC9-1C33-4335-A43F-2BD2FBC5FCD5}"/>
              </a:ext>
            </a:extLst>
          </p:cNvPr>
          <p:cNvSpPr>
            <a:spLocks noGrp="1"/>
          </p:cNvSpPr>
          <p:nvPr>
            <p:ph idx="1"/>
          </p:nvPr>
        </p:nvSpPr>
        <p:spPr/>
        <p:txBody>
          <a:bodyPr/>
          <a:lstStyle/>
          <a:p>
            <a:r>
              <a:rPr lang="en-US" altLang="en-US" dirty="0"/>
              <a:t>Since mammals are more active than reptiles, they disturb the landscape more.</a:t>
            </a:r>
          </a:p>
          <a:p>
            <a:r>
              <a:rPr lang="en-US" altLang="en-US" dirty="0"/>
              <a:t>This makes the environment more hospitable to fast growing grasses than slow growing trees.</a:t>
            </a:r>
            <a:endParaRPr lang="en-CA" dirty="0"/>
          </a:p>
        </p:txBody>
      </p:sp>
    </p:spTree>
    <p:extLst>
      <p:ext uri="{BB962C8B-B14F-4D97-AF65-F5344CB8AC3E}">
        <p14:creationId xmlns:p14="http://schemas.microsoft.com/office/powerpoint/2010/main" val="36519408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DEC7D63-3EC8-4D1D-86C1-5239FB7EF207}"/>
              </a:ext>
            </a:extLst>
          </p:cNvPr>
          <p:cNvSpPr>
            <a:spLocks noGrp="1" noChangeArrowheads="1"/>
          </p:cNvSpPr>
          <p:nvPr>
            <p:ph type="title"/>
          </p:nvPr>
        </p:nvSpPr>
        <p:spPr/>
        <p:txBody>
          <a:bodyPr/>
          <a:lstStyle/>
          <a:p>
            <a:pPr eaLnBrk="1" hangingPunct="1"/>
            <a:endParaRPr lang="en-US" altLang="en-US"/>
          </a:p>
        </p:txBody>
      </p:sp>
      <p:sp>
        <p:nvSpPr>
          <p:cNvPr id="46083" name="Rectangle 3">
            <a:extLst>
              <a:ext uri="{FF2B5EF4-FFF2-40B4-BE49-F238E27FC236}">
                <a16:creationId xmlns:a16="http://schemas.microsoft.com/office/drawing/2014/main" id="{DB86377C-E91B-4316-93F1-403D21FB1AA8}"/>
              </a:ext>
            </a:extLst>
          </p:cNvPr>
          <p:cNvSpPr>
            <a:spLocks noGrp="1" noChangeArrowheads="1"/>
          </p:cNvSpPr>
          <p:nvPr>
            <p:ph type="body" idx="1"/>
          </p:nvPr>
        </p:nvSpPr>
        <p:spPr/>
        <p:txBody>
          <a:bodyPr/>
          <a:lstStyle/>
          <a:p>
            <a:pPr eaLnBrk="1" hangingPunct="1"/>
            <a:r>
              <a:rPr lang="en-US" altLang="en-US" dirty="0"/>
              <a:t>In the past sixty million years, grasses have spread very fast and now are covering approximately 20% of the earth’s land surface (Kellogg, 2001). </a:t>
            </a:r>
          </a:p>
          <a:p>
            <a:pPr eaLnBrk="1" hangingPunct="1"/>
            <a:r>
              <a:rPr lang="en-US" altLang="en-US" dirty="0"/>
              <a:t>If our speculation is true, then mammals have played an active role in regulating the environment to benefit the spread of grasses. </a:t>
            </a:r>
          </a:p>
          <a:p>
            <a:pPr eaLnBrk="1" hangingPunct="1"/>
            <a:r>
              <a:rPr lang="en-US" altLang="en-US" dirty="0"/>
              <a:t>This  in turn benefits the spread of mammals.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70F34-08CB-43EF-AE85-8487DAA6FFDF}"/>
              </a:ext>
            </a:extLst>
          </p:cNvPr>
          <p:cNvSpPr>
            <a:spLocks noGrp="1"/>
          </p:cNvSpPr>
          <p:nvPr>
            <p:ph type="title"/>
          </p:nvPr>
        </p:nvSpPr>
        <p:spPr/>
        <p:txBody>
          <a:bodyPr/>
          <a:lstStyle/>
          <a:p>
            <a:r>
              <a:rPr lang="en-CA" dirty="0"/>
              <a:t>Plan</a:t>
            </a:r>
          </a:p>
        </p:txBody>
      </p:sp>
      <p:sp>
        <p:nvSpPr>
          <p:cNvPr id="3" name="Content Placeholder 2">
            <a:extLst>
              <a:ext uri="{FF2B5EF4-FFF2-40B4-BE49-F238E27FC236}">
                <a16:creationId xmlns:a16="http://schemas.microsoft.com/office/drawing/2014/main" id="{4FC69B2A-6B0B-43E7-84F5-537B144BC460}"/>
              </a:ext>
            </a:extLst>
          </p:cNvPr>
          <p:cNvSpPr>
            <a:spLocks noGrp="1"/>
          </p:cNvSpPr>
          <p:nvPr>
            <p:ph idx="1"/>
          </p:nvPr>
        </p:nvSpPr>
        <p:spPr/>
        <p:txBody>
          <a:bodyPr/>
          <a:lstStyle/>
          <a:p>
            <a:r>
              <a:rPr lang="en-CA" dirty="0"/>
              <a:t>1. Introduce the concept of Value at Risk (</a:t>
            </a:r>
            <a:r>
              <a:rPr lang="en-CA" dirty="0" err="1"/>
              <a:t>VaR</a:t>
            </a:r>
            <a:r>
              <a:rPr lang="en-CA" dirty="0"/>
              <a:t>)</a:t>
            </a:r>
          </a:p>
          <a:p>
            <a:r>
              <a:rPr lang="en-CA" dirty="0"/>
              <a:t>2. Use an example to explain how </a:t>
            </a:r>
            <a:r>
              <a:rPr lang="en-CA" dirty="0" err="1"/>
              <a:t>VaR</a:t>
            </a:r>
            <a:r>
              <a:rPr lang="en-CA" dirty="0"/>
              <a:t> is used to enhance return on capital for financial institutions.</a:t>
            </a:r>
          </a:p>
          <a:p>
            <a:r>
              <a:rPr lang="en-CA" dirty="0"/>
              <a:t>3. Explain how Credit Default Swaps (CDS) are used to implement risk management strategies.</a:t>
            </a:r>
          </a:p>
          <a:p>
            <a:r>
              <a:rPr lang="en-CA" dirty="0"/>
              <a:t>4. Theory of regulation</a:t>
            </a:r>
          </a:p>
        </p:txBody>
      </p:sp>
    </p:spTree>
    <p:extLst>
      <p:ext uri="{BB962C8B-B14F-4D97-AF65-F5344CB8AC3E}">
        <p14:creationId xmlns:p14="http://schemas.microsoft.com/office/powerpoint/2010/main" val="363983688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E4A933E5-DCDF-49D1-862F-86F04F45F54F}"/>
              </a:ext>
            </a:extLst>
          </p:cNvPr>
          <p:cNvSpPr>
            <a:spLocks noGrp="1" noChangeArrowheads="1"/>
          </p:cNvSpPr>
          <p:nvPr>
            <p:ph type="title"/>
          </p:nvPr>
        </p:nvSpPr>
        <p:spPr/>
        <p:txBody>
          <a:bodyPr/>
          <a:lstStyle/>
          <a:p>
            <a:r>
              <a:rPr lang="en-US" altLang="en-US"/>
              <a:t>Humans and grasses</a:t>
            </a:r>
          </a:p>
        </p:txBody>
      </p:sp>
      <p:sp>
        <p:nvSpPr>
          <p:cNvPr id="47107" name="Content Placeholder 2">
            <a:extLst>
              <a:ext uri="{FF2B5EF4-FFF2-40B4-BE49-F238E27FC236}">
                <a16:creationId xmlns:a16="http://schemas.microsoft.com/office/drawing/2014/main" id="{EE73C5A5-7995-4853-999C-27ECFA85BBCE}"/>
              </a:ext>
            </a:extLst>
          </p:cNvPr>
          <p:cNvSpPr>
            <a:spLocks noGrp="1" noChangeArrowheads="1"/>
          </p:cNvSpPr>
          <p:nvPr>
            <p:ph idx="1"/>
          </p:nvPr>
        </p:nvSpPr>
        <p:spPr/>
        <p:txBody>
          <a:bodyPr/>
          <a:lstStyle/>
          <a:p>
            <a:r>
              <a:rPr lang="en-US" altLang="en-US" dirty="0"/>
              <a:t>All food crops, such as wheat, rice, corn, millet, are grasses</a:t>
            </a:r>
          </a:p>
          <a:p>
            <a:r>
              <a:rPr lang="en-US" altLang="en-US" dirty="0"/>
              <a:t>All vegetables are grasses.</a:t>
            </a:r>
          </a:p>
          <a:p>
            <a:r>
              <a:rPr lang="en-US" altLang="en-US" dirty="0"/>
              <a:t>Lawns are grasses.</a:t>
            </a:r>
          </a:p>
          <a:p>
            <a:r>
              <a:rPr lang="en-US" altLang="en-US" dirty="0"/>
              <a:t>Human beings actively clear forests.</a:t>
            </a:r>
          </a:p>
          <a:p>
            <a:r>
              <a:rPr lang="en-US" altLang="en-US" dirty="0"/>
              <a:t>We contribute to the spreading of grasses.</a:t>
            </a:r>
          </a:p>
          <a:p>
            <a:r>
              <a:rPr lang="en-US" altLang="en-US" dirty="0"/>
              <a:t>We continue a trend that has lasted for more than sixty million years.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3B2C212D-506C-455F-8913-885221D5C88B}"/>
              </a:ext>
            </a:extLst>
          </p:cNvPr>
          <p:cNvSpPr>
            <a:spLocks noGrp="1" noChangeArrowheads="1"/>
          </p:cNvSpPr>
          <p:nvPr>
            <p:ph type="title"/>
          </p:nvPr>
        </p:nvSpPr>
        <p:spPr/>
        <p:txBody>
          <a:bodyPr/>
          <a:lstStyle/>
          <a:p>
            <a:r>
              <a:rPr lang="en-US" altLang="en-US"/>
              <a:t>The health of individual and the health of the system</a:t>
            </a:r>
          </a:p>
        </p:txBody>
      </p:sp>
      <p:sp>
        <p:nvSpPr>
          <p:cNvPr id="38915" name="Content Placeholder 2">
            <a:extLst>
              <a:ext uri="{FF2B5EF4-FFF2-40B4-BE49-F238E27FC236}">
                <a16:creationId xmlns:a16="http://schemas.microsoft.com/office/drawing/2014/main" id="{7CFD3F86-AC37-4C25-91BC-E4129C0FF4F9}"/>
              </a:ext>
            </a:extLst>
          </p:cNvPr>
          <p:cNvSpPr>
            <a:spLocks noGrp="1" noChangeArrowheads="1"/>
          </p:cNvSpPr>
          <p:nvPr>
            <p:ph idx="1"/>
          </p:nvPr>
        </p:nvSpPr>
        <p:spPr/>
        <p:txBody>
          <a:bodyPr/>
          <a:lstStyle/>
          <a:p>
            <a:r>
              <a:rPr lang="en-US" altLang="en-US" dirty="0"/>
              <a:t>In life, no individual lives on forever. Instead, new life replace old life.</a:t>
            </a:r>
          </a:p>
          <a:p>
            <a:r>
              <a:rPr lang="en-US" altLang="en-US" dirty="0"/>
              <a:t>In human societies, no one lives on forever. The health of a society depends on the birth and growth of new life.</a:t>
            </a:r>
          </a:p>
          <a:p>
            <a:r>
              <a:rPr lang="en-US" altLang="en-US" dirty="0"/>
              <a:t>We can rejuvenate a society only if we have many juveniles. </a:t>
            </a:r>
          </a:p>
          <a:p>
            <a:endParaRPr lang="en-US" altLang="en-US" dirty="0"/>
          </a:p>
          <a:p>
            <a:endParaRPr lang="en-US" altLang="en-US" dirty="0"/>
          </a:p>
        </p:txBody>
      </p:sp>
    </p:spTree>
    <p:extLst>
      <p:ext uri="{BB962C8B-B14F-4D97-AF65-F5344CB8AC3E}">
        <p14:creationId xmlns:p14="http://schemas.microsoft.com/office/powerpoint/2010/main" val="36478345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0779-547C-4B16-9C96-2B944FBC075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4923A9D-9039-4A9A-B615-2768543C2846}"/>
              </a:ext>
            </a:extLst>
          </p:cNvPr>
          <p:cNvSpPr>
            <a:spLocks noGrp="1"/>
          </p:cNvSpPr>
          <p:nvPr>
            <p:ph idx="1"/>
          </p:nvPr>
        </p:nvSpPr>
        <p:spPr/>
        <p:txBody>
          <a:bodyPr/>
          <a:lstStyle/>
          <a:p>
            <a:r>
              <a:rPr lang="en-US" altLang="en-US" dirty="0"/>
              <a:t>In financial system, when dominant financial institutions receive too much government support, the birth and growth of new financial institutions are stifled.</a:t>
            </a:r>
          </a:p>
          <a:p>
            <a:r>
              <a:rPr lang="en-US" altLang="en-US" dirty="0"/>
              <a:t>The health of individual institutions is not equivalent to the health of </a:t>
            </a:r>
            <a:r>
              <a:rPr lang="en-US" altLang="en-US" dirty="0" err="1"/>
              <a:t>th</a:t>
            </a:r>
            <a:r>
              <a:rPr lang="en-US" altLang="en-US" dirty="0"/>
              <a:t> financial system. </a:t>
            </a:r>
            <a:endParaRPr lang="en-CA" altLang="en-US" dirty="0"/>
          </a:p>
          <a:p>
            <a:endParaRPr lang="en-US" altLang="en-US" dirty="0"/>
          </a:p>
        </p:txBody>
      </p:sp>
    </p:spTree>
    <p:extLst>
      <p:ext uri="{BB962C8B-B14F-4D97-AF65-F5344CB8AC3E}">
        <p14:creationId xmlns:p14="http://schemas.microsoft.com/office/powerpoint/2010/main" val="28630626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2B0DACF-56C5-4557-82C2-02E2747FDB27}"/>
              </a:ext>
            </a:extLst>
          </p:cNvPr>
          <p:cNvSpPr>
            <a:spLocks noGrp="1" noChangeArrowheads="1"/>
          </p:cNvSpPr>
          <p:nvPr>
            <p:ph type="title"/>
          </p:nvPr>
        </p:nvSpPr>
        <p:spPr/>
        <p:txBody>
          <a:bodyPr/>
          <a:lstStyle/>
          <a:p>
            <a:pPr eaLnBrk="1" hangingPunct="1"/>
            <a:r>
              <a:rPr lang="en-US" altLang="en-US" sz="4000"/>
              <a:t>Games between regulators and market players</a:t>
            </a:r>
          </a:p>
        </p:txBody>
      </p:sp>
      <p:sp>
        <p:nvSpPr>
          <p:cNvPr id="34819" name="Rectangle 3">
            <a:extLst>
              <a:ext uri="{FF2B5EF4-FFF2-40B4-BE49-F238E27FC236}">
                <a16:creationId xmlns:a16="http://schemas.microsoft.com/office/drawing/2014/main" id="{355D7140-4081-4176-A102-1E2A5E30B2EF}"/>
              </a:ext>
            </a:extLst>
          </p:cNvPr>
          <p:cNvSpPr>
            <a:spLocks noGrp="1" noChangeArrowheads="1"/>
          </p:cNvSpPr>
          <p:nvPr>
            <p:ph type="body" idx="1"/>
          </p:nvPr>
        </p:nvSpPr>
        <p:spPr/>
        <p:txBody>
          <a:bodyPr/>
          <a:lstStyle/>
          <a:p>
            <a:pPr eaLnBrk="1" hangingPunct="1"/>
            <a:r>
              <a:rPr lang="en-US" altLang="en-US" dirty="0"/>
              <a:t>The stated purpose of regulation is to make the financial market stable</a:t>
            </a:r>
          </a:p>
          <a:p>
            <a:pPr eaLnBrk="1" hangingPunct="1"/>
            <a:r>
              <a:rPr lang="en-US" altLang="en-US" dirty="0"/>
              <a:t>The purpose of market players is to obtain high return for themselves.</a:t>
            </a:r>
          </a:p>
          <a:p>
            <a:pPr eaLnBrk="1" hangingPunct="1"/>
            <a:r>
              <a:rPr lang="en-US" altLang="en-US" dirty="0"/>
              <a:t>Management and investment strategies evolve with regulatory systems </a:t>
            </a:r>
          </a:p>
        </p:txBody>
      </p:sp>
    </p:spTree>
    <p:extLst>
      <p:ext uri="{BB962C8B-B14F-4D97-AF65-F5344CB8AC3E}">
        <p14:creationId xmlns:p14="http://schemas.microsoft.com/office/powerpoint/2010/main" val="9531002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31A97C7-56D7-495A-922E-88E56C88369B}"/>
              </a:ext>
            </a:extLst>
          </p:cNvPr>
          <p:cNvSpPr>
            <a:spLocks noGrp="1" noChangeArrowheads="1"/>
          </p:cNvSpPr>
          <p:nvPr>
            <p:ph type="title"/>
          </p:nvPr>
        </p:nvSpPr>
        <p:spPr/>
        <p:txBody>
          <a:bodyPr/>
          <a:lstStyle/>
          <a:p>
            <a:pPr eaLnBrk="1" hangingPunct="1"/>
            <a:r>
              <a:rPr lang="en-US" altLang="en-US" sz="4000" dirty="0"/>
              <a:t>Parallel between pollution and financial risk</a:t>
            </a:r>
          </a:p>
        </p:txBody>
      </p:sp>
      <p:sp>
        <p:nvSpPr>
          <p:cNvPr id="41987" name="Rectangle 3">
            <a:extLst>
              <a:ext uri="{FF2B5EF4-FFF2-40B4-BE49-F238E27FC236}">
                <a16:creationId xmlns:a16="http://schemas.microsoft.com/office/drawing/2014/main" id="{8FD8BCF2-C3AE-4337-B7F6-2D126A1B6A81}"/>
              </a:ext>
            </a:extLst>
          </p:cNvPr>
          <p:cNvSpPr>
            <a:spLocks noGrp="1" noChangeArrowheads="1"/>
          </p:cNvSpPr>
          <p:nvPr>
            <p:ph type="body" idx="1"/>
          </p:nvPr>
        </p:nvSpPr>
        <p:spPr/>
        <p:txBody>
          <a:bodyPr/>
          <a:lstStyle/>
          <a:p>
            <a:pPr eaLnBrk="1" hangingPunct="1">
              <a:lnSpc>
                <a:spcPct val="90000"/>
              </a:lnSpc>
            </a:pPr>
            <a:r>
              <a:rPr lang="en-US" altLang="en-US" dirty="0"/>
              <a:t>The solution to pollution is dilution </a:t>
            </a:r>
          </a:p>
          <a:p>
            <a:pPr lvl="1" eaLnBrk="1" hangingPunct="1">
              <a:lnSpc>
                <a:spcPct val="90000"/>
              </a:lnSpc>
            </a:pPr>
            <a:r>
              <a:rPr lang="en-US" altLang="en-US" dirty="0"/>
              <a:t>In chemical industry, factories are often built by rivers or lakes. </a:t>
            </a:r>
          </a:p>
          <a:p>
            <a:pPr lvl="1" eaLnBrk="1" hangingPunct="1">
              <a:lnSpc>
                <a:spcPct val="90000"/>
              </a:lnSpc>
            </a:pPr>
            <a:r>
              <a:rPr lang="en-US" altLang="en-US" dirty="0"/>
              <a:t>Pollutants can be diluted into the water easily.</a:t>
            </a:r>
          </a:p>
          <a:p>
            <a:pPr eaLnBrk="1" hangingPunct="1">
              <a:lnSpc>
                <a:spcPct val="90000"/>
              </a:lnSpc>
            </a:pPr>
            <a:r>
              <a:rPr lang="en-US" altLang="en-US" dirty="0"/>
              <a:t>The solution to financial risk is dilution</a:t>
            </a:r>
          </a:p>
          <a:p>
            <a:pPr lvl="1" eaLnBrk="1" hangingPunct="1">
              <a:lnSpc>
                <a:spcPct val="90000"/>
              </a:lnSpc>
            </a:pPr>
            <a:r>
              <a:rPr lang="en-US" altLang="en-US" dirty="0"/>
              <a:t>In financial industry, assets are securitized.</a:t>
            </a:r>
          </a:p>
          <a:p>
            <a:pPr lvl="1" eaLnBrk="1" hangingPunct="1">
              <a:lnSpc>
                <a:spcPct val="90000"/>
              </a:lnSpc>
            </a:pPr>
            <a:r>
              <a:rPr lang="en-US" altLang="en-US" dirty="0"/>
              <a:t>They are distributed to the public</a:t>
            </a:r>
          </a:p>
          <a:p>
            <a:pPr eaLnBrk="1" hangingPunct="1">
              <a:lnSpc>
                <a:spcPct val="90000"/>
              </a:lnSpc>
            </a:pPr>
            <a:endParaRPr lang="en-US" altLang="en-US" dirty="0"/>
          </a:p>
          <a:p>
            <a:pPr eaLnBrk="1" hangingPunct="1">
              <a:lnSpc>
                <a:spcPct val="90000"/>
              </a:lnSpc>
            </a:pPr>
            <a:endParaRPr lang="en-US" altLang="en-US" dirty="0"/>
          </a:p>
          <a:p>
            <a:pPr eaLnBrk="1" hangingPunct="1">
              <a:lnSpc>
                <a:spcPct val="90000"/>
              </a:lnSpc>
            </a:pPr>
            <a:endParaRPr lang="en-US" altLang="en-US" dirty="0"/>
          </a:p>
        </p:txBody>
      </p:sp>
    </p:spTree>
    <p:extLst>
      <p:ext uri="{BB962C8B-B14F-4D97-AF65-F5344CB8AC3E}">
        <p14:creationId xmlns:p14="http://schemas.microsoft.com/office/powerpoint/2010/main" val="18605570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D8B54-13DD-4430-8C74-D8DDA496597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596C7EF-59C0-4195-940A-C03D49C40F9F}"/>
              </a:ext>
            </a:extLst>
          </p:cNvPr>
          <p:cNvSpPr>
            <a:spLocks noGrp="1"/>
          </p:cNvSpPr>
          <p:nvPr>
            <p:ph idx="1"/>
          </p:nvPr>
        </p:nvSpPr>
        <p:spPr/>
        <p:txBody>
          <a:bodyPr/>
          <a:lstStyle/>
          <a:p>
            <a:pPr eaLnBrk="1" hangingPunct="1">
              <a:lnSpc>
                <a:spcPct val="90000"/>
              </a:lnSpc>
            </a:pPr>
            <a:r>
              <a:rPr lang="en-US" altLang="en-US" dirty="0"/>
              <a:t>Example: Securitization of loans</a:t>
            </a:r>
          </a:p>
          <a:p>
            <a:pPr lvl="1" eaLnBrk="1" hangingPunct="1">
              <a:lnSpc>
                <a:spcPct val="90000"/>
              </a:lnSpc>
            </a:pPr>
            <a:r>
              <a:rPr lang="en-US" altLang="en-US" dirty="0"/>
              <a:t>Mortgage backed securities</a:t>
            </a:r>
          </a:p>
          <a:p>
            <a:pPr lvl="1" eaLnBrk="1" hangingPunct="1">
              <a:lnSpc>
                <a:spcPct val="90000"/>
              </a:lnSpc>
            </a:pPr>
            <a:r>
              <a:rPr lang="en-US" altLang="en-US" dirty="0"/>
              <a:t>Credit card and other payment backed securities</a:t>
            </a:r>
          </a:p>
          <a:p>
            <a:pPr lvl="1" eaLnBrk="1" hangingPunct="1">
              <a:lnSpc>
                <a:spcPct val="90000"/>
              </a:lnSpc>
            </a:pPr>
            <a:r>
              <a:rPr lang="en-US" altLang="en-US" dirty="0"/>
              <a:t>These securities are widely distributed to the public.</a:t>
            </a:r>
          </a:p>
          <a:p>
            <a:pPr eaLnBrk="1" hangingPunct="1">
              <a:lnSpc>
                <a:spcPct val="90000"/>
              </a:lnSpc>
            </a:pPr>
            <a:r>
              <a:rPr lang="en-US" altLang="en-US" dirty="0"/>
              <a:t>Parallels in results</a:t>
            </a:r>
          </a:p>
          <a:p>
            <a:pPr lvl="1" eaLnBrk="1" hangingPunct="1">
              <a:lnSpc>
                <a:spcPct val="90000"/>
              </a:lnSpc>
            </a:pPr>
            <a:r>
              <a:rPr lang="en-US" altLang="en-US" dirty="0"/>
              <a:t>Dilution increases the total amount of pollution and the total amount of financial risk.</a:t>
            </a:r>
          </a:p>
          <a:p>
            <a:pPr lvl="1" eaLnBrk="1" hangingPunct="1">
              <a:lnSpc>
                <a:spcPct val="90000"/>
              </a:lnSpc>
            </a:pPr>
            <a:endParaRPr lang="en-CA" dirty="0"/>
          </a:p>
        </p:txBody>
      </p:sp>
    </p:spTree>
    <p:extLst>
      <p:ext uri="{BB962C8B-B14F-4D97-AF65-F5344CB8AC3E}">
        <p14:creationId xmlns:p14="http://schemas.microsoft.com/office/powerpoint/2010/main" val="31495691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EC8168CD-1674-41A6-B93B-ECCE26C9C180}"/>
              </a:ext>
            </a:extLst>
          </p:cNvPr>
          <p:cNvSpPr>
            <a:spLocks noGrp="1" noChangeArrowheads="1"/>
          </p:cNvSpPr>
          <p:nvPr>
            <p:ph type="title"/>
          </p:nvPr>
        </p:nvSpPr>
        <p:spPr/>
        <p:txBody>
          <a:bodyPr/>
          <a:lstStyle/>
          <a:p>
            <a:pPr eaLnBrk="1" hangingPunct="1"/>
            <a:r>
              <a:rPr lang="en-US" altLang="en-US" dirty="0"/>
              <a:t>Social science as a precise science</a:t>
            </a:r>
          </a:p>
        </p:txBody>
      </p:sp>
      <p:sp>
        <p:nvSpPr>
          <p:cNvPr id="48131" name="Rectangle 3">
            <a:extLst>
              <a:ext uri="{FF2B5EF4-FFF2-40B4-BE49-F238E27FC236}">
                <a16:creationId xmlns:a16="http://schemas.microsoft.com/office/drawing/2014/main" id="{C5357898-F24B-42FD-B3E0-F211E2A73502}"/>
              </a:ext>
            </a:extLst>
          </p:cNvPr>
          <p:cNvSpPr>
            <a:spLocks noGrp="1" noChangeArrowheads="1"/>
          </p:cNvSpPr>
          <p:nvPr>
            <p:ph type="body" idx="1"/>
          </p:nvPr>
        </p:nvSpPr>
        <p:spPr/>
        <p:txBody>
          <a:bodyPr/>
          <a:lstStyle/>
          <a:p>
            <a:pPr eaLnBrk="1" hangingPunct="1"/>
            <a:r>
              <a:rPr lang="en-US" altLang="en-US"/>
              <a:t>In times of financial crisis and monetary losses, it is often said that social science can not be as precise as science. </a:t>
            </a:r>
          </a:p>
          <a:p>
            <a:pPr eaLnBrk="1" hangingPunct="1"/>
            <a:r>
              <a:rPr lang="en-US" altLang="en-US"/>
              <a:t>We will look at an example of science</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FD0B2F7-D20F-4140-AF2D-139C560E808D}"/>
              </a:ext>
            </a:extLst>
          </p:cNvPr>
          <p:cNvSpPr>
            <a:spLocks noGrp="1" noChangeArrowheads="1"/>
          </p:cNvSpPr>
          <p:nvPr>
            <p:ph type="title"/>
          </p:nvPr>
        </p:nvSpPr>
        <p:spPr/>
        <p:txBody>
          <a:bodyPr/>
          <a:lstStyle/>
          <a:p>
            <a:pPr eaLnBrk="1" hangingPunct="1"/>
            <a:endParaRPr lang="en-US" altLang="en-US"/>
          </a:p>
        </p:txBody>
      </p:sp>
      <p:sp>
        <p:nvSpPr>
          <p:cNvPr id="49155" name="Rectangle 3">
            <a:extLst>
              <a:ext uri="{FF2B5EF4-FFF2-40B4-BE49-F238E27FC236}">
                <a16:creationId xmlns:a16="http://schemas.microsoft.com/office/drawing/2014/main" id="{42D7BD39-5298-4579-A0C7-4FE939C335AD}"/>
              </a:ext>
            </a:extLst>
          </p:cNvPr>
          <p:cNvSpPr>
            <a:spLocks noGrp="1" noChangeArrowheads="1"/>
          </p:cNvSpPr>
          <p:nvPr>
            <p:ph type="body" idx="1"/>
          </p:nvPr>
        </p:nvSpPr>
        <p:spPr/>
        <p:txBody>
          <a:bodyPr/>
          <a:lstStyle/>
          <a:p>
            <a:pPr eaLnBrk="1" hangingPunct="1"/>
            <a:r>
              <a:rPr lang="en-US" altLang="en-US"/>
              <a:t>If you climb up a play set, you may find signs like “Maximum capacity: 150 lbs”.</a:t>
            </a:r>
          </a:p>
          <a:p>
            <a:pPr eaLnBrk="1" hangingPunct="1"/>
            <a:r>
              <a:rPr lang="en-US" altLang="en-US"/>
              <a:t>Does that mean if you are 151 lbs, the play set will collapse? </a:t>
            </a:r>
          </a:p>
          <a:p>
            <a:pPr eaLnBrk="1" hangingPunct="1"/>
            <a:r>
              <a:rPr lang="en-US" altLang="en-US"/>
              <a:t>The play set can support at least 500 lbs, several times the capacity requirement.</a:t>
            </a:r>
          </a:p>
          <a:p>
            <a:pPr eaLnBrk="1" hangingPunct="1"/>
            <a:r>
              <a:rPr lang="en-US" altLang="en-US"/>
              <a:t>Engineering projects usually have large margin of safety.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9D750E4-AF19-4FF8-9E35-0B19C5B6DCB8}"/>
              </a:ext>
            </a:extLst>
          </p:cNvPr>
          <p:cNvSpPr>
            <a:spLocks noGrp="1" noChangeArrowheads="1"/>
          </p:cNvSpPr>
          <p:nvPr>
            <p:ph type="title"/>
          </p:nvPr>
        </p:nvSpPr>
        <p:spPr/>
        <p:txBody>
          <a:bodyPr/>
          <a:lstStyle/>
          <a:p>
            <a:pPr eaLnBrk="1" hangingPunct="1"/>
            <a:endParaRPr lang="en-US" altLang="en-US"/>
          </a:p>
        </p:txBody>
      </p:sp>
      <p:sp>
        <p:nvSpPr>
          <p:cNvPr id="50179" name="Rectangle 3">
            <a:extLst>
              <a:ext uri="{FF2B5EF4-FFF2-40B4-BE49-F238E27FC236}">
                <a16:creationId xmlns:a16="http://schemas.microsoft.com/office/drawing/2014/main" id="{F83B4C58-A571-45E2-A8FE-202E33A691CC}"/>
              </a:ext>
            </a:extLst>
          </p:cNvPr>
          <p:cNvSpPr>
            <a:spLocks noGrp="1" noChangeArrowheads="1"/>
          </p:cNvSpPr>
          <p:nvPr>
            <p:ph type="body" idx="1"/>
          </p:nvPr>
        </p:nvSpPr>
        <p:spPr/>
        <p:txBody>
          <a:bodyPr/>
          <a:lstStyle/>
          <a:p>
            <a:pPr eaLnBrk="1" hangingPunct="1"/>
            <a:r>
              <a:rPr lang="en-US" altLang="en-US" sz="2800"/>
              <a:t>When an engineer estimates the weights which a bridge or beam must support, or the pressures to which a boiler will be subjected, he does not provide merely for those stresses in building the structure. The engineer multiplies his estimates by three, six or even by twenty, in order to make the structure thoroughly reliable. The greater strength of the material, above that calculated as necessary, measures what is known as a “factor of safety.”( Cannon, 1932, p. 231)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518CC124-F7AD-4990-9FE7-B474A5E94F22}"/>
              </a:ext>
            </a:extLst>
          </p:cNvPr>
          <p:cNvSpPr>
            <a:spLocks noGrp="1" noChangeArrowheads="1"/>
          </p:cNvSpPr>
          <p:nvPr>
            <p:ph type="title"/>
          </p:nvPr>
        </p:nvSpPr>
        <p:spPr/>
        <p:txBody>
          <a:bodyPr/>
          <a:lstStyle/>
          <a:p>
            <a:pPr eaLnBrk="1" hangingPunct="1"/>
            <a:endParaRPr lang="en-US" altLang="en-US"/>
          </a:p>
        </p:txBody>
      </p:sp>
      <p:sp>
        <p:nvSpPr>
          <p:cNvPr id="51203" name="Rectangle 3">
            <a:extLst>
              <a:ext uri="{FF2B5EF4-FFF2-40B4-BE49-F238E27FC236}">
                <a16:creationId xmlns:a16="http://schemas.microsoft.com/office/drawing/2014/main" id="{FF1EB3C3-21F6-466C-B2F6-56F83D173907}"/>
              </a:ext>
            </a:extLst>
          </p:cNvPr>
          <p:cNvSpPr>
            <a:spLocks noGrp="1" noChangeArrowheads="1"/>
          </p:cNvSpPr>
          <p:nvPr>
            <p:ph type="body" idx="1"/>
          </p:nvPr>
        </p:nvSpPr>
        <p:spPr/>
        <p:txBody>
          <a:bodyPr/>
          <a:lstStyle/>
          <a:p>
            <a:pPr eaLnBrk="1" hangingPunct="1"/>
            <a:r>
              <a:rPr lang="en-US" altLang="en-US"/>
              <a:t>In financial institutions, capital adequacy ratios based on tier 1 capital (equity) may be 4%; capital adequacy ratios based on tier 1 and 2 capital (equity + long term debt) may be 8%.  </a:t>
            </a:r>
          </a:p>
          <a:p>
            <a:pPr eaLnBrk="1" hangingPunct="1"/>
            <a:r>
              <a:rPr lang="en-US" altLang="en-US"/>
              <a:t>Will most financial institutions provide 16% capital adequacy ratio, doubling the minimum requirement? </a:t>
            </a:r>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4F0E5-C480-427D-930E-2EEE078E085D}"/>
              </a:ext>
            </a:extLst>
          </p:cNvPr>
          <p:cNvSpPr>
            <a:spLocks noGrp="1"/>
          </p:cNvSpPr>
          <p:nvPr>
            <p:ph type="title"/>
          </p:nvPr>
        </p:nvSpPr>
        <p:spPr/>
        <p:txBody>
          <a:bodyPr/>
          <a:lstStyle/>
          <a:p>
            <a:r>
              <a:rPr lang="en-CA" dirty="0"/>
              <a:t>1. Return on Asset in Financial Institutions</a:t>
            </a:r>
          </a:p>
        </p:txBody>
      </p:sp>
      <p:sp>
        <p:nvSpPr>
          <p:cNvPr id="3" name="Content Placeholder 2">
            <a:extLst>
              <a:ext uri="{FF2B5EF4-FFF2-40B4-BE49-F238E27FC236}">
                <a16:creationId xmlns:a16="http://schemas.microsoft.com/office/drawing/2014/main" id="{E5C5D560-E863-4D53-B0B1-D23C0CA1B577}"/>
              </a:ext>
            </a:extLst>
          </p:cNvPr>
          <p:cNvSpPr>
            <a:spLocks noGrp="1"/>
          </p:cNvSpPr>
          <p:nvPr>
            <p:ph idx="1"/>
          </p:nvPr>
        </p:nvSpPr>
        <p:spPr/>
        <p:txBody>
          <a:bodyPr/>
          <a:lstStyle/>
          <a:p>
            <a:r>
              <a:rPr lang="en-CA" dirty="0"/>
              <a:t>Banking operations are mostly loans of various types. </a:t>
            </a:r>
          </a:p>
          <a:p>
            <a:r>
              <a:rPr lang="en-CA" dirty="0"/>
              <a:t>Loans are simple businesses. The returns on assets in financial institutions are generally low, around 2%.</a:t>
            </a:r>
          </a:p>
          <a:p>
            <a:r>
              <a:rPr lang="en-CA" dirty="0"/>
              <a:t>To earn high return of equity, massive leverages are required. </a:t>
            </a:r>
          </a:p>
          <a:p>
            <a:r>
              <a:rPr lang="en-CA" dirty="0"/>
              <a:t>This makes financial institutions vulnerable to downside risks. </a:t>
            </a:r>
          </a:p>
          <a:p>
            <a:endParaRPr lang="en-CA" dirty="0"/>
          </a:p>
        </p:txBody>
      </p:sp>
    </p:spTree>
    <p:extLst>
      <p:ext uri="{BB962C8B-B14F-4D97-AF65-F5344CB8AC3E}">
        <p14:creationId xmlns:p14="http://schemas.microsoft.com/office/powerpoint/2010/main" val="421885808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E38E1D3-2DB6-46EC-AA52-279DDD180DFA}"/>
              </a:ext>
            </a:extLst>
          </p:cNvPr>
          <p:cNvSpPr>
            <a:spLocks noGrp="1" noChangeArrowheads="1"/>
          </p:cNvSpPr>
          <p:nvPr>
            <p:ph type="title"/>
          </p:nvPr>
        </p:nvSpPr>
        <p:spPr/>
        <p:txBody>
          <a:bodyPr/>
          <a:lstStyle/>
          <a:p>
            <a:pPr eaLnBrk="1" hangingPunct="1"/>
            <a:endParaRPr lang="en-US" altLang="en-US"/>
          </a:p>
        </p:txBody>
      </p:sp>
      <p:sp>
        <p:nvSpPr>
          <p:cNvPr id="52227" name="Rectangle 3">
            <a:extLst>
              <a:ext uri="{FF2B5EF4-FFF2-40B4-BE49-F238E27FC236}">
                <a16:creationId xmlns:a16="http://schemas.microsoft.com/office/drawing/2014/main" id="{E70AEACF-EF19-41C7-918D-9E268FEA1B6A}"/>
              </a:ext>
            </a:extLst>
          </p:cNvPr>
          <p:cNvSpPr>
            <a:spLocks noGrp="1" noChangeArrowheads="1"/>
          </p:cNvSpPr>
          <p:nvPr>
            <p:ph type="body" idx="1"/>
          </p:nvPr>
        </p:nvSpPr>
        <p:spPr/>
        <p:txBody>
          <a:bodyPr/>
          <a:lstStyle/>
          <a:p>
            <a:pPr eaLnBrk="1" hangingPunct="1"/>
            <a:r>
              <a:rPr lang="en-US" altLang="en-US" dirty="0"/>
              <a:t>The above example shows that social sciences and science do not differ as much in their precision as in their treatment of factor of safety.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87BF107-0D95-485C-8473-9CB495446133}"/>
              </a:ext>
            </a:extLst>
          </p:cNvPr>
          <p:cNvSpPr>
            <a:spLocks noGrp="1" noChangeArrowheads="1"/>
          </p:cNvSpPr>
          <p:nvPr>
            <p:ph type="title"/>
          </p:nvPr>
        </p:nvSpPr>
        <p:spPr/>
        <p:txBody>
          <a:bodyPr/>
          <a:lstStyle/>
          <a:p>
            <a:pPr eaLnBrk="1" hangingPunct="1"/>
            <a:r>
              <a:rPr lang="en-US" altLang="en-US"/>
              <a:t>Why the differences?</a:t>
            </a:r>
          </a:p>
        </p:txBody>
      </p:sp>
      <p:sp>
        <p:nvSpPr>
          <p:cNvPr id="53251" name="Rectangle 3">
            <a:extLst>
              <a:ext uri="{FF2B5EF4-FFF2-40B4-BE49-F238E27FC236}">
                <a16:creationId xmlns:a16="http://schemas.microsoft.com/office/drawing/2014/main" id="{3143214F-6E79-4791-A70E-E48234540943}"/>
              </a:ext>
            </a:extLst>
          </p:cNvPr>
          <p:cNvSpPr>
            <a:spLocks noGrp="1" noChangeArrowheads="1"/>
          </p:cNvSpPr>
          <p:nvPr>
            <p:ph type="body" idx="1"/>
          </p:nvPr>
        </p:nvSpPr>
        <p:spPr/>
        <p:txBody>
          <a:bodyPr/>
          <a:lstStyle/>
          <a:p>
            <a:pPr eaLnBrk="1" hangingPunct="1">
              <a:lnSpc>
                <a:spcPct val="80000"/>
              </a:lnSpc>
            </a:pPr>
            <a:r>
              <a:rPr lang="en-US" altLang="en-US" sz="2800"/>
              <a:t>If a company tries to save materials from play sets or bridges, they could get at most millions of extra profit. </a:t>
            </a:r>
          </a:p>
          <a:p>
            <a:pPr eaLnBrk="1" hangingPunct="1">
              <a:lnSpc>
                <a:spcPct val="80000"/>
              </a:lnSpc>
            </a:pPr>
            <a:r>
              <a:rPr lang="en-US" altLang="en-US" sz="2800"/>
              <a:t>If a play set or a bridge collapsed and some people got injured or dead, probably the company will get out of business and managers will get into prison. </a:t>
            </a:r>
          </a:p>
          <a:p>
            <a:pPr eaLnBrk="1" hangingPunct="1">
              <a:lnSpc>
                <a:spcPct val="80000"/>
              </a:lnSpc>
            </a:pPr>
            <a:r>
              <a:rPr lang="en-US" altLang="en-US" sz="2800"/>
              <a:t>If a bank lowers its factor of safety, it can make billions of extra profits. </a:t>
            </a:r>
          </a:p>
          <a:p>
            <a:pPr eaLnBrk="1" hangingPunct="1">
              <a:lnSpc>
                <a:spcPct val="80000"/>
              </a:lnSpc>
            </a:pPr>
            <a:r>
              <a:rPr lang="en-US" altLang="en-US" sz="2800"/>
              <a:t>If a bank faces collapse, it is often bailed out by the government and no one is charged even when there are multibillion losses. </a:t>
            </a:r>
          </a:p>
          <a:p>
            <a:pPr eaLnBrk="1" hangingPunct="1">
              <a:lnSpc>
                <a:spcPct val="80000"/>
              </a:lnSpc>
            </a:pPr>
            <a:endParaRPr lang="en-US" altLang="en-US" sz="28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4233D015-234B-4DED-8196-E98AADFFD1FD}"/>
              </a:ext>
            </a:extLst>
          </p:cNvPr>
          <p:cNvSpPr>
            <a:spLocks noGrp="1" noChangeArrowheads="1"/>
          </p:cNvSpPr>
          <p:nvPr>
            <p:ph type="title"/>
          </p:nvPr>
        </p:nvSpPr>
        <p:spPr/>
        <p:txBody>
          <a:bodyPr/>
          <a:lstStyle/>
          <a:p>
            <a:pPr eaLnBrk="1" hangingPunct="1"/>
            <a:endParaRPr lang="en-US" altLang="en-US"/>
          </a:p>
        </p:txBody>
      </p:sp>
      <p:sp>
        <p:nvSpPr>
          <p:cNvPr id="54275" name="Rectangle 3">
            <a:extLst>
              <a:ext uri="{FF2B5EF4-FFF2-40B4-BE49-F238E27FC236}">
                <a16:creationId xmlns:a16="http://schemas.microsoft.com/office/drawing/2014/main" id="{DFD58678-9CBF-4B72-8717-2729B16E17A5}"/>
              </a:ext>
            </a:extLst>
          </p:cNvPr>
          <p:cNvSpPr>
            <a:spLocks noGrp="1" noChangeArrowheads="1"/>
          </p:cNvSpPr>
          <p:nvPr>
            <p:ph type="body" idx="1"/>
          </p:nvPr>
        </p:nvSpPr>
        <p:spPr/>
        <p:txBody>
          <a:bodyPr/>
          <a:lstStyle/>
          <a:p>
            <a:pPr eaLnBrk="1" hangingPunct="1"/>
            <a:r>
              <a:rPr lang="en-US" altLang="en-US" dirty="0"/>
              <a:t>If the society demand bank operations as safe as engineering projects, bankers probably can earn only as much as engineers. </a:t>
            </a:r>
          </a:p>
          <a:p>
            <a:pPr eaLnBrk="1" hangingPunct="1"/>
            <a:r>
              <a:rPr lang="en-US" altLang="en-US" dirty="0"/>
              <a:t>The income from a profession is largely determined by social attitudes.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53638-3A55-4D8B-A2A0-1E4E5DDE2837}"/>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0F1F9C85-8975-438E-BA6D-460C996FF53C}"/>
              </a:ext>
            </a:extLst>
          </p:cNvPr>
          <p:cNvSpPr>
            <a:spLocks noGrp="1"/>
          </p:cNvSpPr>
          <p:nvPr>
            <p:ph idx="1"/>
          </p:nvPr>
        </p:nvSpPr>
        <p:spPr/>
        <p:txBody>
          <a:bodyPr/>
          <a:lstStyle/>
          <a:p>
            <a:r>
              <a:rPr lang="en-CA" dirty="0"/>
              <a:t>Discuss an example of dynamic behaviors caused by regulatory activities. </a:t>
            </a:r>
          </a:p>
          <a:p>
            <a:r>
              <a:rPr lang="en-CA" dirty="0"/>
              <a:t>For example, the bailout of LTCM (Long Term Capital Management) in 1998 by the Federal Reserve may encourage more leveraged trading. This generated larger scale financial crisis in 2008. </a:t>
            </a:r>
          </a:p>
        </p:txBody>
      </p:sp>
    </p:spTree>
    <p:extLst>
      <p:ext uri="{BB962C8B-B14F-4D97-AF65-F5344CB8AC3E}">
        <p14:creationId xmlns:p14="http://schemas.microsoft.com/office/powerpoint/2010/main" val="275279157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10C0E1-ED27-473F-AFD6-0218C78EA4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65348B-559A-4C8A-83E3-B877CA97AE99}">
  <ds:schemaRefs>
    <ds:schemaRef ds:uri="http://schemas.microsoft.com/sharepoint/v3/contenttype/forms"/>
  </ds:schemaRefs>
</ds:datastoreItem>
</file>

<file path=customXml/itemProps3.xml><?xml version="1.0" encoding="utf-8"?>
<ds:datastoreItem xmlns:ds="http://schemas.openxmlformats.org/officeDocument/2006/customXml" ds:itemID="{BD7054EE-161D-4B1E-8A22-B45DBA758694}">
  <ds:schemaRefs>
    <ds:schemaRef ds:uri="http://schemas.microsoft.com/office/2006/documentManagement/types"/>
    <ds:schemaRef ds:uri="http://schemas.microsoft.com/office/infopath/2007/PartnerControls"/>
    <ds:schemaRef ds:uri="e7e8b56f-a437-462a-a3cd-5084f6573a6d"/>
    <ds:schemaRef ds:uri="http://purl.org/dc/terms/"/>
    <ds:schemaRef ds:uri="http://www.w3.org/XML/1998/namespace"/>
    <ds:schemaRef ds:uri="http://schemas.openxmlformats.org/package/2006/metadata/core-properties"/>
    <ds:schemaRef ds:uri="http://schemas.microsoft.com/office/2006/metadata/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7365</TotalTime>
  <Words>4891</Words>
  <Application>Microsoft Office PowerPoint</Application>
  <PresentationFormat>On-screen Show (4:3)</PresentationFormat>
  <Paragraphs>324</Paragraphs>
  <Slides>93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93</vt:i4>
      </vt:variant>
    </vt:vector>
  </HeadingPairs>
  <TitlesOfParts>
    <vt:vector size="96" baseType="lpstr">
      <vt:lpstr>Arial</vt:lpstr>
      <vt:lpstr>Calibri</vt:lpstr>
      <vt:lpstr>Default Design</vt:lpstr>
      <vt:lpstr>Regulations and Risk Management in Financial Systems</vt:lpstr>
      <vt:lpstr>A story of crisis and regulation</vt:lpstr>
      <vt:lpstr>PowerPoint Presentation</vt:lpstr>
      <vt:lpstr>PowerPoint Presentation</vt:lpstr>
      <vt:lpstr>PowerPoint Presentation</vt:lpstr>
      <vt:lpstr>PowerPoint Presentation</vt:lpstr>
      <vt:lpstr>Possible presentation or essay topics</vt:lpstr>
      <vt:lpstr>Plan</vt:lpstr>
      <vt:lpstr>1. Return on Asset in Financial Institutions</vt:lpstr>
      <vt:lpstr>PowerPoint Presentation</vt:lpstr>
      <vt:lpstr>Complexity and risk management</vt:lpstr>
      <vt:lpstr>VaR (Value at Risk)</vt:lpstr>
      <vt:lpstr>Definition of VaR of a portfolio</vt:lpstr>
      <vt:lpstr>Advantages and disadvantages of VaR</vt:lpstr>
      <vt:lpstr>PowerPoint Presentation</vt:lpstr>
      <vt:lpstr>2. Example 1: Using VaR in risk management</vt:lpstr>
      <vt:lpstr>solution</vt:lpstr>
      <vt:lpstr>PowerPoint Presentation</vt:lpstr>
      <vt:lpstr>PowerPoint Presentation</vt:lpstr>
      <vt:lpstr>Comments</vt:lpstr>
      <vt:lpstr>Example 2: Continued from Example 1</vt:lpstr>
      <vt:lpstr>Solution</vt:lpstr>
      <vt:lpstr>PowerPoint Presentation</vt:lpstr>
      <vt:lpstr>PowerPoint Presentation</vt:lpstr>
      <vt:lpstr>PowerPoint Presentation</vt:lpstr>
      <vt:lpstr>PowerPoint Presentation</vt:lpstr>
      <vt:lpstr>Comments</vt:lpstr>
      <vt:lpstr>PowerPoint Presentation</vt:lpstr>
      <vt:lpstr>Example 3: A further refinement</vt:lpstr>
      <vt:lpstr>PowerPoint Presentation</vt:lpstr>
      <vt:lpstr>Solution</vt:lpstr>
      <vt:lpstr>PowerPoint Presentation</vt:lpstr>
      <vt:lpstr>PowerPoint Presentation</vt:lpstr>
      <vt:lpstr>PowerPoint Presentation</vt:lpstr>
      <vt:lpstr>Comments</vt:lpstr>
      <vt:lpstr>PowerPoint Presentation</vt:lpstr>
      <vt:lpstr>Some implications</vt:lpstr>
      <vt:lpstr>PowerPoint Presentation</vt:lpstr>
      <vt:lpstr>Mortgage backed securities</vt:lpstr>
      <vt:lpstr>PowerPoint Presentation</vt:lpstr>
      <vt:lpstr>PowerPoint Presentation</vt:lpstr>
      <vt:lpstr>Change of banking assets in Canada</vt:lpstr>
      <vt:lpstr>PowerPoint Presentation</vt:lpstr>
      <vt:lpstr>PowerPoint Presentation</vt:lpstr>
      <vt:lpstr>3. Actual operations</vt:lpstr>
      <vt:lpstr>PowerPoint Presentation</vt:lpstr>
      <vt:lpstr>Example 4</vt:lpstr>
      <vt:lpstr>PowerPoint Presentation</vt:lpstr>
      <vt:lpstr>Solution</vt:lpstr>
      <vt:lpstr>PowerPoint Presentation</vt:lpstr>
      <vt:lpstr>PowerPoint Presentation</vt:lpstr>
      <vt:lpstr>PowerPoint Presentation</vt:lpstr>
      <vt:lpstr>Example 5</vt:lpstr>
      <vt:lpstr>PowerPoint Presentation</vt:lpstr>
      <vt:lpstr>Solution</vt:lpstr>
      <vt:lpstr>Example 6: Continued from Example 5</vt:lpstr>
      <vt:lpstr>PowerPoint Presentation</vt:lpstr>
      <vt:lpstr>Solution</vt:lpstr>
      <vt:lpstr>Solution (continued)</vt:lpstr>
      <vt:lpstr>PowerPoint Presentation</vt:lpstr>
      <vt:lpstr>Comments</vt:lpstr>
      <vt:lpstr>PowerPoint Presentation</vt:lpstr>
      <vt:lpstr>4. Theory of regulation</vt:lpstr>
      <vt:lpstr>On the concept of perfectness</vt:lpstr>
      <vt:lpstr>Analogy to biology</vt:lpstr>
      <vt:lpstr>Regulations in organisms and organizations</vt:lpstr>
      <vt:lpstr>PowerPoint Presentation</vt:lpstr>
      <vt:lpstr>The evolution of regulatory processes</vt:lpstr>
      <vt:lpstr>PowerPoint Presentation</vt:lpstr>
      <vt:lpstr>Two Examples on the Evolution of Regulations</vt:lpstr>
      <vt:lpstr>PowerPoint Presentation</vt:lpstr>
      <vt:lpstr>Some examples of regulatory systems</vt:lpstr>
      <vt:lpstr>Immune systems</vt:lpstr>
      <vt:lpstr>PowerPoint Presentation</vt:lpstr>
      <vt:lpstr>PowerPoint Presentation</vt:lpstr>
      <vt:lpstr>Mammals and Grasses</vt:lpstr>
      <vt:lpstr>PowerPoint Presentation</vt:lpstr>
      <vt:lpstr>PowerPoint Presentation</vt:lpstr>
      <vt:lpstr>PowerPoint Presentation</vt:lpstr>
      <vt:lpstr>Humans and grasses</vt:lpstr>
      <vt:lpstr>The health of individual and the health of the system</vt:lpstr>
      <vt:lpstr>PowerPoint Presentation</vt:lpstr>
      <vt:lpstr>Games between regulators and market players</vt:lpstr>
      <vt:lpstr>Parallel between pollution and financial risk</vt:lpstr>
      <vt:lpstr>PowerPoint Presentation</vt:lpstr>
      <vt:lpstr>Social science as a precise science</vt:lpstr>
      <vt:lpstr>PowerPoint Presentation</vt:lpstr>
      <vt:lpstr>PowerPoint Presentation</vt:lpstr>
      <vt:lpstr>PowerPoint Presentation</vt:lpstr>
      <vt:lpstr>PowerPoint Presentation</vt:lpstr>
      <vt:lpstr>Why the differences?</vt:lpstr>
      <vt:lpstr>PowerPoint Presentation</vt:lpstr>
      <vt:lpstr>Possible presentation topic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Jing Chen</cp:lastModifiedBy>
  <cp:revision>237</cp:revision>
  <cp:lastPrinted>2017-10-15T15:22:44Z</cp:lastPrinted>
  <dcterms:created xsi:type="dcterms:W3CDTF">1601-01-01T00:00:00Z</dcterms:created>
  <dcterms:modified xsi:type="dcterms:W3CDTF">2022-10-20T20:20:48Z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0x010100677E6EADF92FB542A50719A3B4DF3975</vt:lpwstr>
  </property>
</Properties>
</file>